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42" r:id="rId2"/>
  </p:sldMasterIdLst>
  <p:notesMasterIdLst>
    <p:notesMasterId r:id="rId22"/>
  </p:notesMasterIdLst>
  <p:sldIdLst>
    <p:sldId id="271" r:id="rId3"/>
    <p:sldId id="259" r:id="rId4"/>
    <p:sldId id="260" r:id="rId5"/>
    <p:sldId id="283" r:id="rId6"/>
    <p:sldId id="261" r:id="rId7"/>
    <p:sldId id="276" r:id="rId8"/>
    <p:sldId id="277" r:id="rId9"/>
    <p:sldId id="278" r:id="rId10"/>
    <p:sldId id="279" r:id="rId11"/>
    <p:sldId id="280" r:id="rId12"/>
    <p:sldId id="284" r:id="rId13"/>
    <p:sldId id="262" r:id="rId14"/>
    <p:sldId id="263" r:id="rId15"/>
    <p:sldId id="264" r:id="rId16"/>
    <p:sldId id="265" r:id="rId17"/>
    <p:sldId id="266" r:id="rId18"/>
    <p:sldId id="274" r:id="rId19"/>
    <p:sldId id="267" r:id="rId20"/>
    <p:sldId id="282"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226" autoAdjust="0"/>
  </p:normalViewPr>
  <p:slideViewPr>
    <p:cSldViewPr snapToGrid="0">
      <p:cViewPr varScale="1">
        <p:scale>
          <a:sx n="82" d="100"/>
          <a:sy n="82" d="100"/>
        </p:scale>
        <p:origin x="720" y="5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5A2560-7CFA-4A06-BD19-65B449CDB07E}"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413B49D7-035C-4213-B7B2-5AF7EE00465B}">
      <dgm:prSet/>
      <dgm:spPr/>
      <dgm:t>
        <a:bodyPr/>
        <a:lstStyle/>
        <a:p>
          <a:r>
            <a:rPr lang="en-US" dirty="0">
              <a:latin typeface="Calibri" panose="020F0502020204030204" pitchFamily="34" charset="0"/>
              <a:cs typeface="Calibri" panose="020F0502020204030204" pitchFamily="34" charset="0"/>
            </a:rPr>
            <a:t>Florida Local Gov’t 101 (Types and forms, Charters, Home rule)</a:t>
          </a:r>
        </a:p>
      </dgm:t>
    </dgm:pt>
    <dgm:pt modelId="{44250CB5-9F27-4C8E-8AB4-293B5F30B9C5}" type="parTrans" cxnId="{DE2B7AE2-4E16-4217-A9BB-1CD26294979E}">
      <dgm:prSet/>
      <dgm:spPr/>
      <dgm:t>
        <a:bodyPr/>
        <a:lstStyle/>
        <a:p>
          <a:endParaRPr lang="en-US"/>
        </a:p>
      </dgm:t>
    </dgm:pt>
    <dgm:pt modelId="{90193934-0435-439C-9F08-65B4B2CFC9AF}" type="sibTrans" cxnId="{DE2B7AE2-4E16-4217-A9BB-1CD26294979E}">
      <dgm:prSet/>
      <dgm:spPr/>
      <dgm:t>
        <a:bodyPr/>
        <a:lstStyle/>
        <a:p>
          <a:endParaRPr lang="en-US"/>
        </a:p>
      </dgm:t>
    </dgm:pt>
    <dgm:pt modelId="{6FBAC527-23DD-4EEC-A80F-30DEE12B790E}">
      <dgm:prSet/>
      <dgm:spPr/>
      <dgm:t>
        <a:bodyPr/>
        <a:lstStyle/>
        <a:p>
          <a:r>
            <a:rPr lang="en-US">
              <a:latin typeface="Calibri" panose="020F0502020204030204" pitchFamily="34" charset="0"/>
              <a:cs typeface="Calibri" panose="020F0502020204030204" pitchFamily="34" charset="0"/>
            </a:rPr>
            <a:t>CRA governance (Boards, Roles, Relationships)</a:t>
          </a:r>
        </a:p>
      </dgm:t>
    </dgm:pt>
    <dgm:pt modelId="{E7D76A3E-7D0D-4750-BA1B-298AC191C40A}" type="parTrans" cxnId="{E9447F77-BDAB-43CB-BA24-12D53EBC4F71}">
      <dgm:prSet/>
      <dgm:spPr/>
      <dgm:t>
        <a:bodyPr/>
        <a:lstStyle/>
        <a:p>
          <a:endParaRPr lang="en-US"/>
        </a:p>
      </dgm:t>
    </dgm:pt>
    <dgm:pt modelId="{77DC44DD-9A1D-4E18-A421-DD649D7D1DB7}" type="sibTrans" cxnId="{E9447F77-BDAB-43CB-BA24-12D53EBC4F71}">
      <dgm:prSet/>
      <dgm:spPr/>
      <dgm:t>
        <a:bodyPr/>
        <a:lstStyle/>
        <a:p>
          <a:endParaRPr lang="en-US"/>
        </a:p>
      </dgm:t>
    </dgm:pt>
    <dgm:pt modelId="{089A84B1-A814-423C-A4E0-ADC675D35E7A}">
      <dgm:prSet/>
      <dgm:spPr/>
      <dgm:t>
        <a:bodyPr/>
        <a:lstStyle/>
        <a:p>
          <a:r>
            <a:rPr lang="en-US" dirty="0">
              <a:latin typeface="Calibri" panose="020F0502020204030204" pitchFamily="34" charset="0"/>
              <a:cs typeface="Calibri" panose="020F0502020204030204" pitchFamily="34" charset="0"/>
            </a:rPr>
            <a:t>Capacity and Resources (Leadership, Leveraging resources, Eligible projects, Budgets)</a:t>
          </a:r>
        </a:p>
      </dgm:t>
    </dgm:pt>
    <dgm:pt modelId="{96AEB199-5BED-4395-89C4-46318D4BAB30}" type="parTrans" cxnId="{C93F657D-B458-463F-A834-8F8C5BF02101}">
      <dgm:prSet/>
      <dgm:spPr/>
      <dgm:t>
        <a:bodyPr/>
        <a:lstStyle/>
        <a:p>
          <a:endParaRPr lang="en-US"/>
        </a:p>
      </dgm:t>
    </dgm:pt>
    <dgm:pt modelId="{B731261D-80D5-40B8-B27C-2434E2077A72}" type="sibTrans" cxnId="{C93F657D-B458-463F-A834-8F8C5BF02101}">
      <dgm:prSet/>
      <dgm:spPr/>
      <dgm:t>
        <a:bodyPr/>
        <a:lstStyle/>
        <a:p>
          <a:endParaRPr lang="en-US"/>
        </a:p>
      </dgm:t>
    </dgm:pt>
    <dgm:pt modelId="{8B78164C-13D2-4AD3-9F47-ACE4E2B99523}">
      <dgm:prSet/>
      <dgm:spPr/>
      <dgm:t>
        <a:bodyPr/>
        <a:lstStyle/>
        <a:p>
          <a:r>
            <a:rPr lang="en-US">
              <a:latin typeface="Calibri" panose="020F0502020204030204" pitchFamily="34" charset="0"/>
              <a:cs typeface="Calibri" panose="020F0502020204030204" pitchFamily="34" charset="0"/>
            </a:rPr>
            <a:t>Strategic Planning (Basics, Success and failures, Benefits)</a:t>
          </a:r>
        </a:p>
      </dgm:t>
    </dgm:pt>
    <dgm:pt modelId="{B1F80939-59C6-4D17-877A-1026778932F3}" type="parTrans" cxnId="{08139AB4-DBD6-4738-BE2D-73F39091F9A9}">
      <dgm:prSet/>
      <dgm:spPr/>
      <dgm:t>
        <a:bodyPr/>
        <a:lstStyle/>
        <a:p>
          <a:endParaRPr lang="en-US"/>
        </a:p>
      </dgm:t>
    </dgm:pt>
    <dgm:pt modelId="{6DA90413-7258-42CC-87A4-891834C10219}" type="sibTrans" cxnId="{08139AB4-DBD6-4738-BE2D-73F39091F9A9}">
      <dgm:prSet/>
      <dgm:spPr/>
      <dgm:t>
        <a:bodyPr/>
        <a:lstStyle/>
        <a:p>
          <a:endParaRPr lang="en-US"/>
        </a:p>
      </dgm:t>
    </dgm:pt>
    <dgm:pt modelId="{20CB1D69-B326-4E33-8C68-372F1B90CE66}">
      <dgm:prSet/>
      <dgm:spPr/>
      <dgm:t>
        <a:bodyPr/>
        <a:lstStyle/>
        <a:p>
          <a:r>
            <a:rPr lang="en-US">
              <a:latin typeface="Calibri" panose="020F0502020204030204" pitchFamily="34" charset="0"/>
              <a:cs typeface="Calibri" panose="020F0502020204030204" pitchFamily="34" charset="0"/>
            </a:rPr>
            <a:t>Grants &amp; Contract types</a:t>
          </a:r>
        </a:p>
      </dgm:t>
    </dgm:pt>
    <dgm:pt modelId="{C6834385-8936-4C19-8132-E4F6312788F3}" type="parTrans" cxnId="{D5AE16AC-AB82-4E48-9A75-3393F6F89AFC}">
      <dgm:prSet/>
      <dgm:spPr/>
      <dgm:t>
        <a:bodyPr/>
        <a:lstStyle/>
        <a:p>
          <a:endParaRPr lang="en-US"/>
        </a:p>
      </dgm:t>
    </dgm:pt>
    <dgm:pt modelId="{08E1DF69-2805-465B-9B03-EC3AC8479217}" type="sibTrans" cxnId="{D5AE16AC-AB82-4E48-9A75-3393F6F89AFC}">
      <dgm:prSet/>
      <dgm:spPr/>
      <dgm:t>
        <a:bodyPr/>
        <a:lstStyle/>
        <a:p>
          <a:endParaRPr lang="en-US"/>
        </a:p>
      </dgm:t>
    </dgm:pt>
    <dgm:pt modelId="{48973799-686C-4095-9A05-A5755605A26B}">
      <dgm:prSet/>
      <dgm:spPr/>
      <dgm:t>
        <a:bodyPr/>
        <a:lstStyle/>
        <a:p>
          <a:r>
            <a:rPr lang="en-US">
              <a:latin typeface="Calibri" panose="020F0502020204030204" pitchFamily="34" charset="0"/>
              <a:cs typeface="Calibri" panose="020F0502020204030204" pitchFamily="34" charset="0"/>
            </a:rPr>
            <a:t>Finding Federal Funding</a:t>
          </a:r>
        </a:p>
      </dgm:t>
    </dgm:pt>
    <dgm:pt modelId="{C5497BD4-3F95-4A5A-ABE3-36B8576A7842}" type="parTrans" cxnId="{6DE6FDDE-48B8-464A-842B-50C6DA680ED8}">
      <dgm:prSet/>
      <dgm:spPr/>
      <dgm:t>
        <a:bodyPr/>
        <a:lstStyle/>
        <a:p>
          <a:endParaRPr lang="en-US"/>
        </a:p>
      </dgm:t>
    </dgm:pt>
    <dgm:pt modelId="{BB5F358F-7B73-4E30-A727-FC6BFBD2F78B}" type="sibTrans" cxnId="{6DE6FDDE-48B8-464A-842B-50C6DA680ED8}">
      <dgm:prSet/>
      <dgm:spPr/>
      <dgm:t>
        <a:bodyPr/>
        <a:lstStyle/>
        <a:p>
          <a:endParaRPr lang="en-US"/>
        </a:p>
      </dgm:t>
    </dgm:pt>
    <dgm:pt modelId="{8F181581-D191-4FC1-82A7-2B0E7348A2D3}">
      <dgm:prSet/>
      <dgm:spPr/>
      <dgm:t>
        <a:bodyPr/>
        <a:lstStyle/>
        <a:p>
          <a:r>
            <a:rPr lang="en-US" dirty="0">
              <a:latin typeface="Calibri" panose="020F0502020204030204" pitchFamily="34" charset="0"/>
              <a:cs typeface="Calibri" panose="020F0502020204030204" pitchFamily="34" charset="0"/>
            </a:rPr>
            <a:t>Program Evaluation and Performance Measurement (Types and uses, Dashboards)</a:t>
          </a:r>
        </a:p>
      </dgm:t>
    </dgm:pt>
    <dgm:pt modelId="{E698A21F-86DB-4171-8437-5C71713A541E}" type="parTrans" cxnId="{B5590D16-000D-45F9-8928-6C222CDF4257}">
      <dgm:prSet/>
      <dgm:spPr/>
      <dgm:t>
        <a:bodyPr/>
        <a:lstStyle/>
        <a:p>
          <a:endParaRPr lang="en-US"/>
        </a:p>
      </dgm:t>
    </dgm:pt>
    <dgm:pt modelId="{AA66AB76-8461-4FE0-8298-D781323CB43D}" type="sibTrans" cxnId="{B5590D16-000D-45F9-8928-6C222CDF4257}">
      <dgm:prSet/>
      <dgm:spPr/>
      <dgm:t>
        <a:bodyPr/>
        <a:lstStyle/>
        <a:p>
          <a:endParaRPr lang="en-US"/>
        </a:p>
      </dgm:t>
    </dgm:pt>
    <dgm:pt modelId="{B56639ED-FDE9-465B-BFA7-BCD4853BD922}" type="pres">
      <dgm:prSet presAssocID="{EF5A2560-7CFA-4A06-BD19-65B449CDB07E}" presName="vert0" presStyleCnt="0">
        <dgm:presLayoutVars>
          <dgm:dir/>
          <dgm:animOne val="branch"/>
          <dgm:animLvl val="lvl"/>
        </dgm:presLayoutVars>
      </dgm:prSet>
      <dgm:spPr/>
    </dgm:pt>
    <dgm:pt modelId="{29EC266C-0879-4630-86C2-7B3F0157C4B2}" type="pres">
      <dgm:prSet presAssocID="{413B49D7-035C-4213-B7B2-5AF7EE00465B}" presName="thickLine" presStyleLbl="alignNode1" presStyleIdx="0" presStyleCnt="7"/>
      <dgm:spPr/>
    </dgm:pt>
    <dgm:pt modelId="{1E01A78C-1DB4-4FE5-81CA-9BC2D098A126}" type="pres">
      <dgm:prSet presAssocID="{413B49D7-035C-4213-B7B2-5AF7EE00465B}" presName="horz1" presStyleCnt="0"/>
      <dgm:spPr/>
    </dgm:pt>
    <dgm:pt modelId="{288D7272-E5E9-4AFC-84FA-7E328B98E7D2}" type="pres">
      <dgm:prSet presAssocID="{413B49D7-035C-4213-B7B2-5AF7EE00465B}" presName="tx1" presStyleLbl="revTx" presStyleIdx="0" presStyleCnt="7"/>
      <dgm:spPr/>
    </dgm:pt>
    <dgm:pt modelId="{942CEF74-44B3-4DC2-A7F2-C651F12BD22E}" type="pres">
      <dgm:prSet presAssocID="{413B49D7-035C-4213-B7B2-5AF7EE00465B}" presName="vert1" presStyleCnt="0"/>
      <dgm:spPr/>
    </dgm:pt>
    <dgm:pt modelId="{701E0B9A-3169-4CFE-8C74-92D39645159E}" type="pres">
      <dgm:prSet presAssocID="{6FBAC527-23DD-4EEC-A80F-30DEE12B790E}" presName="thickLine" presStyleLbl="alignNode1" presStyleIdx="1" presStyleCnt="7"/>
      <dgm:spPr/>
    </dgm:pt>
    <dgm:pt modelId="{CE53AF31-9C70-4EC4-B5F1-130450F7D95E}" type="pres">
      <dgm:prSet presAssocID="{6FBAC527-23DD-4EEC-A80F-30DEE12B790E}" presName="horz1" presStyleCnt="0"/>
      <dgm:spPr/>
    </dgm:pt>
    <dgm:pt modelId="{1206D207-8EC0-4B5D-B615-9326CAA8E13E}" type="pres">
      <dgm:prSet presAssocID="{6FBAC527-23DD-4EEC-A80F-30DEE12B790E}" presName="tx1" presStyleLbl="revTx" presStyleIdx="1" presStyleCnt="7"/>
      <dgm:spPr/>
    </dgm:pt>
    <dgm:pt modelId="{5CD00A85-F683-4A05-B550-2761A74FA1DB}" type="pres">
      <dgm:prSet presAssocID="{6FBAC527-23DD-4EEC-A80F-30DEE12B790E}" presName="vert1" presStyleCnt="0"/>
      <dgm:spPr/>
    </dgm:pt>
    <dgm:pt modelId="{CFD0ACB2-BE1D-427F-954E-70E1CD0493C9}" type="pres">
      <dgm:prSet presAssocID="{089A84B1-A814-423C-A4E0-ADC675D35E7A}" presName="thickLine" presStyleLbl="alignNode1" presStyleIdx="2" presStyleCnt="7"/>
      <dgm:spPr/>
    </dgm:pt>
    <dgm:pt modelId="{8FF80DF2-39C9-4B83-8C49-A67965911F2F}" type="pres">
      <dgm:prSet presAssocID="{089A84B1-A814-423C-A4E0-ADC675D35E7A}" presName="horz1" presStyleCnt="0"/>
      <dgm:spPr/>
    </dgm:pt>
    <dgm:pt modelId="{0A309726-EEF0-4C17-A18C-777833D44D9D}" type="pres">
      <dgm:prSet presAssocID="{089A84B1-A814-423C-A4E0-ADC675D35E7A}" presName="tx1" presStyleLbl="revTx" presStyleIdx="2" presStyleCnt="7"/>
      <dgm:spPr/>
    </dgm:pt>
    <dgm:pt modelId="{92AFD3E6-EDE4-4522-88C7-F81DBB2D8D26}" type="pres">
      <dgm:prSet presAssocID="{089A84B1-A814-423C-A4E0-ADC675D35E7A}" presName="vert1" presStyleCnt="0"/>
      <dgm:spPr/>
    </dgm:pt>
    <dgm:pt modelId="{02D41309-CAD9-421F-B6E4-ACA17ED7C594}" type="pres">
      <dgm:prSet presAssocID="{8B78164C-13D2-4AD3-9F47-ACE4E2B99523}" presName="thickLine" presStyleLbl="alignNode1" presStyleIdx="3" presStyleCnt="7"/>
      <dgm:spPr/>
    </dgm:pt>
    <dgm:pt modelId="{BB12751D-8436-45B8-983C-35117A0F0078}" type="pres">
      <dgm:prSet presAssocID="{8B78164C-13D2-4AD3-9F47-ACE4E2B99523}" presName="horz1" presStyleCnt="0"/>
      <dgm:spPr/>
    </dgm:pt>
    <dgm:pt modelId="{8B167A7A-F917-4E08-B0C4-016BB4D64658}" type="pres">
      <dgm:prSet presAssocID="{8B78164C-13D2-4AD3-9F47-ACE4E2B99523}" presName="tx1" presStyleLbl="revTx" presStyleIdx="3" presStyleCnt="7"/>
      <dgm:spPr/>
    </dgm:pt>
    <dgm:pt modelId="{3AC88F54-C61D-4BA3-9869-DE99AA491792}" type="pres">
      <dgm:prSet presAssocID="{8B78164C-13D2-4AD3-9F47-ACE4E2B99523}" presName="vert1" presStyleCnt="0"/>
      <dgm:spPr/>
    </dgm:pt>
    <dgm:pt modelId="{B8F46CDB-820D-4A3C-AC39-32369BCE2EF5}" type="pres">
      <dgm:prSet presAssocID="{20CB1D69-B326-4E33-8C68-372F1B90CE66}" presName="thickLine" presStyleLbl="alignNode1" presStyleIdx="4" presStyleCnt="7"/>
      <dgm:spPr/>
    </dgm:pt>
    <dgm:pt modelId="{3E69986D-9B3E-4385-B995-DEBF52E5EAE0}" type="pres">
      <dgm:prSet presAssocID="{20CB1D69-B326-4E33-8C68-372F1B90CE66}" presName="horz1" presStyleCnt="0"/>
      <dgm:spPr/>
    </dgm:pt>
    <dgm:pt modelId="{6950B0E9-CFF4-4A3D-862A-0081F2B95C8E}" type="pres">
      <dgm:prSet presAssocID="{20CB1D69-B326-4E33-8C68-372F1B90CE66}" presName="tx1" presStyleLbl="revTx" presStyleIdx="4" presStyleCnt="7"/>
      <dgm:spPr/>
    </dgm:pt>
    <dgm:pt modelId="{8454F675-02CC-4041-8CE6-7341B9B5DEEE}" type="pres">
      <dgm:prSet presAssocID="{20CB1D69-B326-4E33-8C68-372F1B90CE66}" presName="vert1" presStyleCnt="0"/>
      <dgm:spPr/>
    </dgm:pt>
    <dgm:pt modelId="{BBB544F5-A085-4576-AC64-F60DF02270B5}" type="pres">
      <dgm:prSet presAssocID="{48973799-686C-4095-9A05-A5755605A26B}" presName="thickLine" presStyleLbl="alignNode1" presStyleIdx="5" presStyleCnt="7"/>
      <dgm:spPr/>
    </dgm:pt>
    <dgm:pt modelId="{CEA94B23-BC9B-490D-995D-674ECA7E2148}" type="pres">
      <dgm:prSet presAssocID="{48973799-686C-4095-9A05-A5755605A26B}" presName="horz1" presStyleCnt="0"/>
      <dgm:spPr/>
    </dgm:pt>
    <dgm:pt modelId="{9069149E-5E46-4097-A7F4-1B7738CD18AC}" type="pres">
      <dgm:prSet presAssocID="{48973799-686C-4095-9A05-A5755605A26B}" presName="tx1" presStyleLbl="revTx" presStyleIdx="5" presStyleCnt="7"/>
      <dgm:spPr/>
    </dgm:pt>
    <dgm:pt modelId="{5CB1D7E0-EDA4-4ABA-9C7C-378E3D5BCF3A}" type="pres">
      <dgm:prSet presAssocID="{48973799-686C-4095-9A05-A5755605A26B}" presName="vert1" presStyleCnt="0"/>
      <dgm:spPr/>
    </dgm:pt>
    <dgm:pt modelId="{C7A50F69-522E-400E-B72D-8CEC372E383F}" type="pres">
      <dgm:prSet presAssocID="{8F181581-D191-4FC1-82A7-2B0E7348A2D3}" presName="thickLine" presStyleLbl="alignNode1" presStyleIdx="6" presStyleCnt="7"/>
      <dgm:spPr/>
    </dgm:pt>
    <dgm:pt modelId="{BD4AEAD2-E043-4D89-A0AE-23CF6C3261C3}" type="pres">
      <dgm:prSet presAssocID="{8F181581-D191-4FC1-82A7-2B0E7348A2D3}" presName="horz1" presStyleCnt="0"/>
      <dgm:spPr/>
    </dgm:pt>
    <dgm:pt modelId="{3B7608BC-1305-4B80-A5F5-0CE64D570E3E}" type="pres">
      <dgm:prSet presAssocID="{8F181581-D191-4FC1-82A7-2B0E7348A2D3}" presName="tx1" presStyleLbl="revTx" presStyleIdx="6" presStyleCnt="7"/>
      <dgm:spPr/>
    </dgm:pt>
    <dgm:pt modelId="{4E145279-D75C-4057-A587-5FDFFFF2F389}" type="pres">
      <dgm:prSet presAssocID="{8F181581-D191-4FC1-82A7-2B0E7348A2D3}" presName="vert1" presStyleCnt="0"/>
      <dgm:spPr/>
    </dgm:pt>
  </dgm:ptLst>
  <dgm:cxnLst>
    <dgm:cxn modelId="{B5590D16-000D-45F9-8928-6C222CDF4257}" srcId="{EF5A2560-7CFA-4A06-BD19-65B449CDB07E}" destId="{8F181581-D191-4FC1-82A7-2B0E7348A2D3}" srcOrd="6" destOrd="0" parTransId="{E698A21F-86DB-4171-8437-5C71713A541E}" sibTransId="{AA66AB76-8461-4FE0-8298-D781323CB43D}"/>
    <dgm:cxn modelId="{5E4C1B20-A03E-4896-80DB-4820AC605B36}" type="presOf" srcId="{48973799-686C-4095-9A05-A5755605A26B}" destId="{9069149E-5E46-4097-A7F4-1B7738CD18AC}" srcOrd="0" destOrd="0" presId="urn:microsoft.com/office/officeart/2008/layout/LinedList"/>
    <dgm:cxn modelId="{E1C5AA4D-D05D-4E6F-9CEA-B8BAAB0045A1}" type="presOf" srcId="{089A84B1-A814-423C-A4E0-ADC675D35E7A}" destId="{0A309726-EEF0-4C17-A18C-777833D44D9D}" srcOrd="0" destOrd="0" presId="urn:microsoft.com/office/officeart/2008/layout/LinedList"/>
    <dgm:cxn modelId="{3E0A4352-6808-48FF-941F-A51208448181}" type="presOf" srcId="{8F181581-D191-4FC1-82A7-2B0E7348A2D3}" destId="{3B7608BC-1305-4B80-A5F5-0CE64D570E3E}" srcOrd="0" destOrd="0" presId="urn:microsoft.com/office/officeart/2008/layout/LinedList"/>
    <dgm:cxn modelId="{E9447F77-BDAB-43CB-BA24-12D53EBC4F71}" srcId="{EF5A2560-7CFA-4A06-BD19-65B449CDB07E}" destId="{6FBAC527-23DD-4EEC-A80F-30DEE12B790E}" srcOrd="1" destOrd="0" parTransId="{E7D76A3E-7D0D-4750-BA1B-298AC191C40A}" sibTransId="{77DC44DD-9A1D-4E18-A421-DD649D7D1DB7}"/>
    <dgm:cxn modelId="{EE98CB58-853F-4781-B2B8-F27E7A97A204}" type="presOf" srcId="{6FBAC527-23DD-4EEC-A80F-30DEE12B790E}" destId="{1206D207-8EC0-4B5D-B615-9326CAA8E13E}" srcOrd="0" destOrd="0" presId="urn:microsoft.com/office/officeart/2008/layout/LinedList"/>
    <dgm:cxn modelId="{721DF558-D725-4C56-9CA7-EE89B121508A}" type="presOf" srcId="{413B49D7-035C-4213-B7B2-5AF7EE00465B}" destId="{288D7272-E5E9-4AFC-84FA-7E328B98E7D2}" srcOrd="0" destOrd="0" presId="urn:microsoft.com/office/officeart/2008/layout/LinedList"/>
    <dgm:cxn modelId="{C93F657D-B458-463F-A834-8F8C5BF02101}" srcId="{EF5A2560-7CFA-4A06-BD19-65B449CDB07E}" destId="{089A84B1-A814-423C-A4E0-ADC675D35E7A}" srcOrd="2" destOrd="0" parTransId="{96AEB199-5BED-4395-89C4-46318D4BAB30}" sibTransId="{B731261D-80D5-40B8-B27C-2434E2077A72}"/>
    <dgm:cxn modelId="{59B9A786-15DE-4C7B-802A-D56823B0EAF6}" type="presOf" srcId="{8B78164C-13D2-4AD3-9F47-ACE4E2B99523}" destId="{8B167A7A-F917-4E08-B0C4-016BB4D64658}" srcOrd="0" destOrd="0" presId="urn:microsoft.com/office/officeart/2008/layout/LinedList"/>
    <dgm:cxn modelId="{14430696-EAFA-4D19-8C51-8FEE5BFB8063}" type="presOf" srcId="{EF5A2560-7CFA-4A06-BD19-65B449CDB07E}" destId="{B56639ED-FDE9-465B-BFA7-BCD4853BD922}" srcOrd="0" destOrd="0" presId="urn:microsoft.com/office/officeart/2008/layout/LinedList"/>
    <dgm:cxn modelId="{D5AE16AC-AB82-4E48-9A75-3393F6F89AFC}" srcId="{EF5A2560-7CFA-4A06-BD19-65B449CDB07E}" destId="{20CB1D69-B326-4E33-8C68-372F1B90CE66}" srcOrd="4" destOrd="0" parTransId="{C6834385-8936-4C19-8132-E4F6312788F3}" sibTransId="{08E1DF69-2805-465B-9B03-EC3AC8479217}"/>
    <dgm:cxn modelId="{08139AB4-DBD6-4738-BE2D-73F39091F9A9}" srcId="{EF5A2560-7CFA-4A06-BD19-65B449CDB07E}" destId="{8B78164C-13D2-4AD3-9F47-ACE4E2B99523}" srcOrd="3" destOrd="0" parTransId="{B1F80939-59C6-4D17-877A-1026778932F3}" sibTransId="{6DA90413-7258-42CC-87A4-891834C10219}"/>
    <dgm:cxn modelId="{6DE6FDDE-48B8-464A-842B-50C6DA680ED8}" srcId="{EF5A2560-7CFA-4A06-BD19-65B449CDB07E}" destId="{48973799-686C-4095-9A05-A5755605A26B}" srcOrd="5" destOrd="0" parTransId="{C5497BD4-3F95-4A5A-ABE3-36B8576A7842}" sibTransId="{BB5F358F-7B73-4E30-A727-FC6BFBD2F78B}"/>
    <dgm:cxn modelId="{DE2B7AE2-4E16-4217-A9BB-1CD26294979E}" srcId="{EF5A2560-7CFA-4A06-BD19-65B449CDB07E}" destId="{413B49D7-035C-4213-B7B2-5AF7EE00465B}" srcOrd="0" destOrd="0" parTransId="{44250CB5-9F27-4C8E-8AB4-293B5F30B9C5}" sibTransId="{90193934-0435-439C-9F08-65B4B2CFC9AF}"/>
    <dgm:cxn modelId="{3ABF2BF6-6115-47FE-9A20-1FD19A2ECD29}" type="presOf" srcId="{20CB1D69-B326-4E33-8C68-372F1B90CE66}" destId="{6950B0E9-CFF4-4A3D-862A-0081F2B95C8E}" srcOrd="0" destOrd="0" presId="urn:microsoft.com/office/officeart/2008/layout/LinedList"/>
    <dgm:cxn modelId="{3105B9AB-EBE7-4777-AF3A-A407330BCFFA}" type="presParOf" srcId="{B56639ED-FDE9-465B-BFA7-BCD4853BD922}" destId="{29EC266C-0879-4630-86C2-7B3F0157C4B2}" srcOrd="0" destOrd="0" presId="urn:microsoft.com/office/officeart/2008/layout/LinedList"/>
    <dgm:cxn modelId="{21514C62-9408-44F6-B09D-E5EC1C555BDD}" type="presParOf" srcId="{B56639ED-FDE9-465B-BFA7-BCD4853BD922}" destId="{1E01A78C-1DB4-4FE5-81CA-9BC2D098A126}" srcOrd="1" destOrd="0" presId="urn:microsoft.com/office/officeart/2008/layout/LinedList"/>
    <dgm:cxn modelId="{C77EAD54-7DCD-4110-9F7D-EAA9325BC049}" type="presParOf" srcId="{1E01A78C-1DB4-4FE5-81CA-9BC2D098A126}" destId="{288D7272-E5E9-4AFC-84FA-7E328B98E7D2}" srcOrd="0" destOrd="0" presId="urn:microsoft.com/office/officeart/2008/layout/LinedList"/>
    <dgm:cxn modelId="{F09F127F-D3E3-43EB-A840-7ED9E61889F8}" type="presParOf" srcId="{1E01A78C-1DB4-4FE5-81CA-9BC2D098A126}" destId="{942CEF74-44B3-4DC2-A7F2-C651F12BD22E}" srcOrd="1" destOrd="0" presId="urn:microsoft.com/office/officeart/2008/layout/LinedList"/>
    <dgm:cxn modelId="{385140B3-CA96-4BDE-8D7D-F68198F236CE}" type="presParOf" srcId="{B56639ED-FDE9-465B-BFA7-BCD4853BD922}" destId="{701E0B9A-3169-4CFE-8C74-92D39645159E}" srcOrd="2" destOrd="0" presId="urn:microsoft.com/office/officeart/2008/layout/LinedList"/>
    <dgm:cxn modelId="{7DA03BBF-33BD-44DA-9D35-DE1ECE1700DB}" type="presParOf" srcId="{B56639ED-FDE9-465B-BFA7-BCD4853BD922}" destId="{CE53AF31-9C70-4EC4-B5F1-130450F7D95E}" srcOrd="3" destOrd="0" presId="urn:microsoft.com/office/officeart/2008/layout/LinedList"/>
    <dgm:cxn modelId="{2736374F-12DB-42EB-A742-1C6843C9FB0F}" type="presParOf" srcId="{CE53AF31-9C70-4EC4-B5F1-130450F7D95E}" destId="{1206D207-8EC0-4B5D-B615-9326CAA8E13E}" srcOrd="0" destOrd="0" presId="urn:microsoft.com/office/officeart/2008/layout/LinedList"/>
    <dgm:cxn modelId="{90BFC64C-11C3-4AD8-A340-B1361375B5F8}" type="presParOf" srcId="{CE53AF31-9C70-4EC4-B5F1-130450F7D95E}" destId="{5CD00A85-F683-4A05-B550-2761A74FA1DB}" srcOrd="1" destOrd="0" presId="urn:microsoft.com/office/officeart/2008/layout/LinedList"/>
    <dgm:cxn modelId="{7FCAA8FB-368D-442D-9AA3-4CC1C3F4E23F}" type="presParOf" srcId="{B56639ED-FDE9-465B-BFA7-BCD4853BD922}" destId="{CFD0ACB2-BE1D-427F-954E-70E1CD0493C9}" srcOrd="4" destOrd="0" presId="urn:microsoft.com/office/officeart/2008/layout/LinedList"/>
    <dgm:cxn modelId="{11619EDA-4AFD-41F3-AD13-1A1B2B9FCC61}" type="presParOf" srcId="{B56639ED-FDE9-465B-BFA7-BCD4853BD922}" destId="{8FF80DF2-39C9-4B83-8C49-A67965911F2F}" srcOrd="5" destOrd="0" presId="urn:microsoft.com/office/officeart/2008/layout/LinedList"/>
    <dgm:cxn modelId="{BE881746-6A6D-40BE-8543-B1D91D8DFB53}" type="presParOf" srcId="{8FF80DF2-39C9-4B83-8C49-A67965911F2F}" destId="{0A309726-EEF0-4C17-A18C-777833D44D9D}" srcOrd="0" destOrd="0" presId="urn:microsoft.com/office/officeart/2008/layout/LinedList"/>
    <dgm:cxn modelId="{42A154D6-5A54-4370-B57A-FACA6EDA9F4C}" type="presParOf" srcId="{8FF80DF2-39C9-4B83-8C49-A67965911F2F}" destId="{92AFD3E6-EDE4-4522-88C7-F81DBB2D8D26}" srcOrd="1" destOrd="0" presId="urn:microsoft.com/office/officeart/2008/layout/LinedList"/>
    <dgm:cxn modelId="{B9334471-4CF3-4807-B08F-1D624AA5764E}" type="presParOf" srcId="{B56639ED-FDE9-465B-BFA7-BCD4853BD922}" destId="{02D41309-CAD9-421F-B6E4-ACA17ED7C594}" srcOrd="6" destOrd="0" presId="urn:microsoft.com/office/officeart/2008/layout/LinedList"/>
    <dgm:cxn modelId="{FAC4EEE1-F759-4959-9986-D0AC702FC9FC}" type="presParOf" srcId="{B56639ED-FDE9-465B-BFA7-BCD4853BD922}" destId="{BB12751D-8436-45B8-983C-35117A0F0078}" srcOrd="7" destOrd="0" presId="urn:microsoft.com/office/officeart/2008/layout/LinedList"/>
    <dgm:cxn modelId="{BB1FAB6D-017E-4727-BB01-6AC8122A8951}" type="presParOf" srcId="{BB12751D-8436-45B8-983C-35117A0F0078}" destId="{8B167A7A-F917-4E08-B0C4-016BB4D64658}" srcOrd="0" destOrd="0" presId="urn:microsoft.com/office/officeart/2008/layout/LinedList"/>
    <dgm:cxn modelId="{7492A190-7AD0-47AF-B7ED-D4717F4A09DF}" type="presParOf" srcId="{BB12751D-8436-45B8-983C-35117A0F0078}" destId="{3AC88F54-C61D-4BA3-9869-DE99AA491792}" srcOrd="1" destOrd="0" presId="urn:microsoft.com/office/officeart/2008/layout/LinedList"/>
    <dgm:cxn modelId="{79AD113A-1EE2-404E-B7FA-8124A78B035F}" type="presParOf" srcId="{B56639ED-FDE9-465B-BFA7-BCD4853BD922}" destId="{B8F46CDB-820D-4A3C-AC39-32369BCE2EF5}" srcOrd="8" destOrd="0" presId="urn:microsoft.com/office/officeart/2008/layout/LinedList"/>
    <dgm:cxn modelId="{1687FFA9-F37D-4162-80D4-A66CBE7F7FFE}" type="presParOf" srcId="{B56639ED-FDE9-465B-BFA7-BCD4853BD922}" destId="{3E69986D-9B3E-4385-B995-DEBF52E5EAE0}" srcOrd="9" destOrd="0" presId="urn:microsoft.com/office/officeart/2008/layout/LinedList"/>
    <dgm:cxn modelId="{0C651D73-232A-4269-BD3F-B9387504D5C3}" type="presParOf" srcId="{3E69986D-9B3E-4385-B995-DEBF52E5EAE0}" destId="{6950B0E9-CFF4-4A3D-862A-0081F2B95C8E}" srcOrd="0" destOrd="0" presId="urn:microsoft.com/office/officeart/2008/layout/LinedList"/>
    <dgm:cxn modelId="{B3F60988-CFD8-492D-8E69-721411CE7868}" type="presParOf" srcId="{3E69986D-9B3E-4385-B995-DEBF52E5EAE0}" destId="{8454F675-02CC-4041-8CE6-7341B9B5DEEE}" srcOrd="1" destOrd="0" presId="urn:microsoft.com/office/officeart/2008/layout/LinedList"/>
    <dgm:cxn modelId="{96435811-DD76-4CA8-BE34-C00E4EE5DA03}" type="presParOf" srcId="{B56639ED-FDE9-465B-BFA7-BCD4853BD922}" destId="{BBB544F5-A085-4576-AC64-F60DF02270B5}" srcOrd="10" destOrd="0" presId="urn:microsoft.com/office/officeart/2008/layout/LinedList"/>
    <dgm:cxn modelId="{C22EFD1D-79F6-4B74-81C9-D5292092535E}" type="presParOf" srcId="{B56639ED-FDE9-465B-BFA7-BCD4853BD922}" destId="{CEA94B23-BC9B-490D-995D-674ECA7E2148}" srcOrd="11" destOrd="0" presId="urn:microsoft.com/office/officeart/2008/layout/LinedList"/>
    <dgm:cxn modelId="{0AA1D18E-9086-4780-BB37-EE9D1D50A078}" type="presParOf" srcId="{CEA94B23-BC9B-490D-995D-674ECA7E2148}" destId="{9069149E-5E46-4097-A7F4-1B7738CD18AC}" srcOrd="0" destOrd="0" presId="urn:microsoft.com/office/officeart/2008/layout/LinedList"/>
    <dgm:cxn modelId="{10C6E30B-6A1E-4FE6-83BF-BEAF1E82BFE0}" type="presParOf" srcId="{CEA94B23-BC9B-490D-995D-674ECA7E2148}" destId="{5CB1D7E0-EDA4-4ABA-9C7C-378E3D5BCF3A}" srcOrd="1" destOrd="0" presId="urn:microsoft.com/office/officeart/2008/layout/LinedList"/>
    <dgm:cxn modelId="{785C88A6-5CFD-4887-9181-D4B2CA092CCE}" type="presParOf" srcId="{B56639ED-FDE9-465B-BFA7-BCD4853BD922}" destId="{C7A50F69-522E-400E-B72D-8CEC372E383F}" srcOrd="12" destOrd="0" presId="urn:microsoft.com/office/officeart/2008/layout/LinedList"/>
    <dgm:cxn modelId="{5427D830-17A5-4248-AFF5-95F5CAFFECF7}" type="presParOf" srcId="{B56639ED-FDE9-465B-BFA7-BCD4853BD922}" destId="{BD4AEAD2-E043-4D89-A0AE-23CF6C3261C3}" srcOrd="13" destOrd="0" presId="urn:microsoft.com/office/officeart/2008/layout/LinedList"/>
    <dgm:cxn modelId="{F5D08AB8-379A-4ADA-8344-7A26A200E679}" type="presParOf" srcId="{BD4AEAD2-E043-4D89-A0AE-23CF6C3261C3}" destId="{3B7608BC-1305-4B80-A5F5-0CE64D570E3E}" srcOrd="0" destOrd="0" presId="urn:microsoft.com/office/officeart/2008/layout/LinedList"/>
    <dgm:cxn modelId="{F94B007A-D28D-4A4F-9B99-57351BAEAA35}" type="presParOf" srcId="{BD4AEAD2-E043-4D89-A0AE-23CF6C3261C3}" destId="{4E145279-D75C-4057-A587-5FDFFFF2F38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41E506-271B-4FCB-96C5-39C72D4D76ED}"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317BDF76-CF70-4D0C-8345-F39BAD129BD1}">
      <dgm:prSet custT="1"/>
      <dgm:spPr/>
      <dgm:t>
        <a:bodyPr/>
        <a:lstStyle/>
        <a:p>
          <a:r>
            <a:rPr lang="en-US" sz="2000">
              <a:latin typeface="Calibri" panose="020F0502020204030204" pitchFamily="34" charset="0"/>
              <a:cs typeface="Calibri" panose="020F0502020204030204" pitchFamily="34" charset="0"/>
            </a:rPr>
            <a:t>Budgeting Theory and Principles (Revenues, Best Practices, Types)</a:t>
          </a:r>
        </a:p>
      </dgm:t>
    </dgm:pt>
    <dgm:pt modelId="{7A761353-12EB-4F66-8AC7-3E7A4D1993AA}" type="parTrans" cxnId="{AF19EF50-25F6-46B8-A73C-24FE215B224D}">
      <dgm:prSet/>
      <dgm:spPr/>
      <dgm:t>
        <a:bodyPr/>
        <a:lstStyle/>
        <a:p>
          <a:endParaRPr lang="en-US"/>
        </a:p>
      </dgm:t>
    </dgm:pt>
    <dgm:pt modelId="{40711278-6053-4D14-8B9A-03823F87EE42}" type="sibTrans" cxnId="{AF19EF50-25F6-46B8-A73C-24FE215B224D}">
      <dgm:prSet/>
      <dgm:spPr/>
      <dgm:t>
        <a:bodyPr/>
        <a:lstStyle/>
        <a:p>
          <a:endParaRPr lang="en-US"/>
        </a:p>
      </dgm:t>
    </dgm:pt>
    <dgm:pt modelId="{83261FCF-F657-448E-8600-B628F6186DCA}">
      <dgm:prSet custT="1"/>
      <dgm:spPr/>
      <dgm:t>
        <a:bodyPr/>
        <a:lstStyle/>
        <a:p>
          <a:r>
            <a:rPr lang="en-US" sz="2000">
              <a:latin typeface="Calibri" panose="020F0502020204030204" pitchFamily="34" charset="0"/>
              <a:cs typeface="Calibri" panose="020F0502020204030204" pitchFamily="34" charset="0"/>
            </a:rPr>
            <a:t>Increment Revenue Financing</a:t>
          </a:r>
        </a:p>
      </dgm:t>
    </dgm:pt>
    <dgm:pt modelId="{9E071F5B-F6D9-40FA-ADE9-BE5E08F8A58E}" type="parTrans" cxnId="{2ED60FC0-0042-4DBC-8DC9-CD43E864857A}">
      <dgm:prSet/>
      <dgm:spPr/>
      <dgm:t>
        <a:bodyPr/>
        <a:lstStyle/>
        <a:p>
          <a:endParaRPr lang="en-US"/>
        </a:p>
      </dgm:t>
    </dgm:pt>
    <dgm:pt modelId="{9B8827D2-6081-4D02-99A7-21A137C3246F}" type="sibTrans" cxnId="{2ED60FC0-0042-4DBC-8DC9-CD43E864857A}">
      <dgm:prSet/>
      <dgm:spPr/>
      <dgm:t>
        <a:bodyPr/>
        <a:lstStyle/>
        <a:p>
          <a:endParaRPr lang="en-US"/>
        </a:p>
      </dgm:t>
    </dgm:pt>
    <dgm:pt modelId="{7E479C94-4B02-4C2B-AAFC-B09BCFE61F5A}">
      <dgm:prSet custT="1"/>
      <dgm:spPr/>
      <dgm:t>
        <a:bodyPr/>
        <a:lstStyle/>
        <a:p>
          <a:r>
            <a:rPr lang="en-US" sz="2000">
              <a:latin typeface="Calibri" panose="020F0502020204030204" pitchFamily="34" charset="0"/>
              <a:cs typeface="Calibri" panose="020F0502020204030204" pitchFamily="34" charset="0"/>
            </a:rPr>
            <a:t>Grants and Outside Resources (CDBG, HOME, SHIP, Ezones, non-profits)</a:t>
          </a:r>
        </a:p>
      </dgm:t>
    </dgm:pt>
    <dgm:pt modelId="{4BA18897-8A49-43A0-A18D-0DA70AB1B06F}" type="parTrans" cxnId="{65111B3E-1AFE-4AF6-9107-514395CA64C9}">
      <dgm:prSet/>
      <dgm:spPr/>
      <dgm:t>
        <a:bodyPr/>
        <a:lstStyle/>
        <a:p>
          <a:endParaRPr lang="en-US"/>
        </a:p>
      </dgm:t>
    </dgm:pt>
    <dgm:pt modelId="{0DDAC56B-3C9F-4AC7-961D-C5EEE3539048}" type="sibTrans" cxnId="{65111B3E-1AFE-4AF6-9107-514395CA64C9}">
      <dgm:prSet/>
      <dgm:spPr/>
      <dgm:t>
        <a:bodyPr/>
        <a:lstStyle/>
        <a:p>
          <a:endParaRPr lang="en-US"/>
        </a:p>
      </dgm:t>
    </dgm:pt>
    <dgm:pt modelId="{21258503-F1BC-4E7D-9EDD-1771257241FF}">
      <dgm:prSet custT="1"/>
      <dgm:spPr/>
      <dgm:t>
        <a:bodyPr/>
        <a:lstStyle/>
        <a:p>
          <a:r>
            <a:rPr lang="en-US" sz="2000">
              <a:latin typeface="Calibri" panose="020F0502020204030204" pitchFamily="34" charset="0"/>
              <a:cs typeface="Calibri" panose="020F0502020204030204" pitchFamily="34" charset="0"/>
            </a:rPr>
            <a:t>Cost Sharing</a:t>
          </a:r>
        </a:p>
      </dgm:t>
    </dgm:pt>
    <dgm:pt modelId="{49330327-FBB9-4E80-9CC4-CF167767A225}" type="parTrans" cxnId="{EC7060F8-95FB-4AB4-AEB5-03B6A7C80ED5}">
      <dgm:prSet/>
      <dgm:spPr/>
      <dgm:t>
        <a:bodyPr/>
        <a:lstStyle/>
        <a:p>
          <a:endParaRPr lang="en-US"/>
        </a:p>
      </dgm:t>
    </dgm:pt>
    <dgm:pt modelId="{E536778D-45BF-4A2F-8AC2-AA648E5ADAA5}" type="sibTrans" cxnId="{EC7060F8-95FB-4AB4-AEB5-03B6A7C80ED5}">
      <dgm:prSet/>
      <dgm:spPr/>
      <dgm:t>
        <a:bodyPr/>
        <a:lstStyle/>
        <a:p>
          <a:endParaRPr lang="en-US"/>
        </a:p>
      </dgm:t>
    </dgm:pt>
    <dgm:pt modelId="{A659A6DB-B9BB-4462-B5D8-8273BC962150}">
      <dgm:prSet custT="1"/>
      <dgm:spPr/>
      <dgm:t>
        <a:bodyPr/>
        <a:lstStyle/>
        <a:p>
          <a:r>
            <a:rPr lang="en-US" sz="2000">
              <a:latin typeface="Calibri" panose="020F0502020204030204" pitchFamily="34" charset="0"/>
              <a:cs typeface="Calibri" panose="020F0502020204030204" pitchFamily="34" charset="0"/>
            </a:rPr>
            <a:t>Developer Extractions (Impacts, Infrastructure, Payment in lieu of taxes)</a:t>
          </a:r>
        </a:p>
      </dgm:t>
    </dgm:pt>
    <dgm:pt modelId="{C52CFFED-BD12-412F-9E28-0A09ADC40FA2}" type="parTrans" cxnId="{4D227222-80B3-49E4-B8AE-AE787F90C720}">
      <dgm:prSet/>
      <dgm:spPr/>
      <dgm:t>
        <a:bodyPr/>
        <a:lstStyle/>
        <a:p>
          <a:endParaRPr lang="en-US"/>
        </a:p>
      </dgm:t>
    </dgm:pt>
    <dgm:pt modelId="{33117835-0918-49EF-B7B0-E712CABD440C}" type="sibTrans" cxnId="{4D227222-80B3-49E4-B8AE-AE787F90C720}">
      <dgm:prSet/>
      <dgm:spPr/>
      <dgm:t>
        <a:bodyPr/>
        <a:lstStyle/>
        <a:p>
          <a:endParaRPr lang="en-US"/>
        </a:p>
      </dgm:t>
    </dgm:pt>
    <dgm:pt modelId="{70E302F5-A93C-493C-8014-7762E1E6BAA2}">
      <dgm:prSet custT="1"/>
      <dgm:spPr/>
      <dgm:t>
        <a:bodyPr/>
        <a:lstStyle/>
        <a:p>
          <a:r>
            <a:rPr lang="en-US" sz="2000">
              <a:latin typeface="Calibri" panose="020F0502020204030204" pitchFamily="34" charset="0"/>
              <a:cs typeface="Calibri" panose="020F0502020204030204" pitchFamily="34" charset="0"/>
            </a:rPr>
            <a:t>Public Private Partnerships</a:t>
          </a:r>
        </a:p>
      </dgm:t>
    </dgm:pt>
    <dgm:pt modelId="{B7737C8B-6D9B-480A-B913-496CB8FE6BEB}" type="parTrans" cxnId="{1BA68289-D364-4A13-8832-9C8801E24593}">
      <dgm:prSet/>
      <dgm:spPr/>
      <dgm:t>
        <a:bodyPr/>
        <a:lstStyle/>
        <a:p>
          <a:endParaRPr lang="en-US"/>
        </a:p>
      </dgm:t>
    </dgm:pt>
    <dgm:pt modelId="{55128E35-FA75-4B49-B9ED-19C421DDEC93}" type="sibTrans" cxnId="{1BA68289-D364-4A13-8832-9C8801E24593}">
      <dgm:prSet/>
      <dgm:spPr/>
      <dgm:t>
        <a:bodyPr/>
        <a:lstStyle/>
        <a:p>
          <a:endParaRPr lang="en-US"/>
        </a:p>
      </dgm:t>
    </dgm:pt>
    <dgm:pt modelId="{AC55B89A-E5D8-42EA-BA9B-12215E437278}">
      <dgm:prSet custT="1"/>
      <dgm:spPr/>
      <dgm:t>
        <a:bodyPr/>
        <a:lstStyle/>
        <a:p>
          <a:r>
            <a:rPr lang="en-US" sz="2000" dirty="0">
              <a:latin typeface="Calibri" panose="020F0502020204030204" pitchFamily="34" charset="0"/>
              <a:cs typeface="Calibri" panose="020F0502020204030204" pitchFamily="34" charset="0"/>
            </a:rPr>
            <a:t>CRA Record Management/ Reporting Requirements</a:t>
          </a:r>
        </a:p>
      </dgm:t>
    </dgm:pt>
    <dgm:pt modelId="{CBD4A4AA-3E70-4F7D-91EB-454A88956034}" type="parTrans" cxnId="{0B6F193C-9ABE-40F7-A2B9-6DA3EB6AE99E}">
      <dgm:prSet/>
      <dgm:spPr/>
      <dgm:t>
        <a:bodyPr/>
        <a:lstStyle/>
        <a:p>
          <a:endParaRPr lang="en-US"/>
        </a:p>
      </dgm:t>
    </dgm:pt>
    <dgm:pt modelId="{D9CF7EB4-B034-41AE-B430-BCD52A9A967D}" type="sibTrans" cxnId="{0B6F193C-9ABE-40F7-A2B9-6DA3EB6AE99E}">
      <dgm:prSet/>
      <dgm:spPr/>
      <dgm:t>
        <a:bodyPr/>
        <a:lstStyle/>
        <a:p>
          <a:endParaRPr lang="en-US"/>
        </a:p>
      </dgm:t>
    </dgm:pt>
    <dgm:pt modelId="{C8F3C3F7-5AB5-4A4E-9F8E-AEA2E3CC0FCD}" type="pres">
      <dgm:prSet presAssocID="{6F41E506-271B-4FCB-96C5-39C72D4D76ED}" presName="linear" presStyleCnt="0">
        <dgm:presLayoutVars>
          <dgm:animLvl val="lvl"/>
          <dgm:resizeHandles val="exact"/>
        </dgm:presLayoutVars>
      </dgm:prSet>
      <dgm:spPr/>
    </dgm:pt>
    <dgm:pt modelId="{EE9BFC1C-2CC2-4BE5-9FD0-7B9D44AEB0B3}" type="pres">
      <dgm:prSet presAssocID="{317BDF76-CF70-4D0C-8345-F39BAD129BD1}" presName="parentText" presStyleLbl="node1" presStyleIdx="0" presStyleCnt="7">
        <dgm:presLayoutVars>
          <dgm:chMax val="0"/>
          <dgm:bulletEnabled val="1"/>
        </dgm:presLayoutVars>
      </dgm:prSet>
      <dgm:spPr/>
    </dgm:pt>
    <dgm:pt modelId="{578F1E9C-C472-48AC-9496-29DB55E4EC75}" type="pres">
      <dgm:prSet presAssocID="{40711278-6053-4D14-8B9A-03823F87EE42}" presName="spacer" presStyleCnt="0"/>
      <dgm:spPr/>
    </dgm:pt>
    <dgm:pt modelId="{71296348-EDCE-4B33-A698-C512E27720EE}" type="pres">
      <dgm:prSet presAssocID="{83261FCF-F657-448E-8600-B628F6186DCA}" presName="parentText" presStyleLbl="node1" presStyleIdx="1" presStyleCnt="7">
        <dgm:presLayoutVars>
          <dgm:chMax val="0"/>
          <dgm:bulletEnabled val="1"/>
        </dgm:presLayoutVars>
      </dgm:prSet>
      <dgm:spPr/>
    </dgm:pt>
    <dgm:pt modelId="{5DD7E269-D19A-4183-B4A0-508BC88B6D59}" type="pres">
      <dgm:prSet presAssocID="{9B8827D2-6081-4D02-99A7-21A137C3246F}" presName="spacer" presStyleCnt="0"/>
      <dgm:spPr/>
    </dgm:pt>
    <dgm:pt modelId="{D6E78817-081A-4C9E-B9BC-A8817CF815E6}" type="pres">
      <dgm:prSet presAssocID="{7E479C94-4B02-4C2B-AAFC-B09BCFE61F5A}" presName="parentText" presStyleLbl="node1" presStyleIdx="2" presStyleCnt="7">
        <dgm:presLayoutVars>
          <dgm:chMax val="0"/>
          <dgm:bulletEnabled val="1"/>
        </dgm:presLayoutVars>
      </dgm:prSet>
      <dgm:spPr/>
    </dgm:pt>
    <dgm:pt modelId="{F8DFFA23-BEE4-4E61-9FFF-12FD4D86DCFA}" type="pres">
      <dgm:prSet presAssocID="{0DDAC56B-3C9F-4AC7-961D-C5EEE3539048}" presName="spacer" presStyleCnt="0"/>
      <dgm:spPr/>
    </dgm:pt>
    <dgm:pt modelId="{52B06679-6593-4F61-9232-30A8AF63C2AC}" type="pres">
      <dgm:prSet presAssocID="{21258503-F1BC-4E7D-9EDD-1771257241FF}" presName="parentText" presStyleLbl="node1" presStyleIdx="3" presStyleCnt="7">
        <dgm:presLayoutVars>
          <dgm:chMax val="0"/>
          <dgm:bulletEnabled val="1"/>
        </dgm:presLayoutVars>
      </dgm:prSet>
      <dgm:spPr/>
    </dgm:pt>
    <dgm:pt modelId="{EDCE3805-0929-47D6-BEE6-858721F6A184}" type="pres">
      <dgm:prSet presAssocID="{E536778D-45BF-4A2F-8AC2-AA648E5ADAA5}" presName="spacer" presStyleCnt="0"/>
      <dgm:spPr/>
    </dgm:pt>
    <dgm:pt modelId="{03890163-83DC-402C-B3B5-6D55A454AEC9}" type="pres">
      <dgm:prSet presAssocID="{A659A6DB-B9BB-4462-B5D8-8273BC962150}" presName="parentText" presStyleLbl="node1" presStyleIdx="4" presStyleCnt="7">
        <dgm:presLayoutVars>
          <dgm:chMax val="0"/>
          <dgm:bulletEnabled val="1"/>
        </dgm:presLayoutVars>
      </dgm:prSet>
      <dgm:spPr/>
    </dgm:pt>
    <dgm:pt modelId="{AB8CCBB2-5B5C-4F6B-811D-F2FFAEAF57FC}" type="pres">
      <dgm:prSet presAssocID="{33117835-0918-49EF-B7B0-E712CABD440C}" presName="spacer" presStyleCnt="0"/>
      <dgm:spPr/>
    </dgm:pt>
    <dgm:pt modelId="{151942D0-CF2A-4191-B3D4-A737692DA060}" type="pres">
      <dgm:prSet presAssocID="{70E302F5-A93C-493C-8014-7762E1E6BAA2}" presName="parentText" presStyleLbl="node1" presStyleIdx="5" presStyleCnt="7">
        <dgm:presLayoutVars>
          <dgm:chMax val="0"/>
          <dgm:bulletEnabled val="1"/>
        </dgm:presLayoutVars>
      </dgm:prSet>
      <dgm:spPr/>
    </dgm:pt>
    <dgm:pt modelId="{6FD43EEF-14EF-41DB-8A6F-70B3FA819083}" type="pres">
      <dgm:prSet presAssocID="{55128E35-FA75-4B49-B9ED-19C421DDEC93}" presName="spacer" presStyleCnt="0"/>
      <dgm:spPr/>
    </dgm:pt>
    <dgm:pt modelId="{BB3368FF-C67B-4DB7-816D-6DFD12EBD390}" type="pres">
      <dgm:prSet presAssocID="{AC55B89A-E5D8-42EA-BA9B-12215E437278}" presName="parentText" presStyleLbl="node1" presStyleIdx="6" presStyleCnt="7">
        <dgm:presLayoutVars>
          <dgm:chMax val="0"/>
          <dgm:bulletEnabled val="1"/>
        </dgm:presLayoutVars>
      </dgm:prSet>
      <dgm:spPr/>
    </dgm:pt>
  </dgm:ptLst>
  <dgm:cxnLst>
    <dgm:cxn modelId="{62A6A501-EE3B-444E-9652-A002A480FB19}" type="presOf" srcId="{83261FCF-F657-448E-8600-B628F6186DCA}" destId="{71296348-EDCE-4B33-A698-C512E27720EE}" srcOrd="0" destOrd="0" presId="urn:microsoft.com/office/officeart/2005/8/layout/vList2"/>
    <dgm:cxn modelId="{AE104510-3E1B-48F6-8E07-B532932BDD40}" type="presOf" srcId="{6F41E506-271B-4FCB-96C5-39C72D4D76ED}" destId="{C8F3C3F7-5AB5-4A4E-9F8E-AEA2E3CC0FCD}" srcOrd="0" destOrd="0" presId="urn:microsoft.com/office/officeart/2005/8/layout/vList2"/>
    <dgm:cxn modelId="{4D227222-80B3-49E4-B8AE-AE787F90C720}" srcId="{6F41E506-271B-4FCB-96C5-39C72D4D76ED}" destId="{A659A6DB-B9BB-4462-B5D8-8273BC962150}" srcOrd="4" destOrd="0" parTransId="{C52CFFED-BD12-412F-9E28-0A09ADC40FA2}" sibTransId="{33117835-0918-49EF-B7B0-E712CABD440C}"/>
    <dgm:cxn modelId="{33452E37-2772-4E22-9F6E-30B16018AED8}" type="presOf" srcId="{A659A6DB-B9BB-4462-B5D8-8273BC962150}" destId="{03890163-83DC-402C-B3B5-6D55A454AEC9}" srcOrd="0" destOrd="0" presId="urn:microsoft.com/office/officeart/2005/8/layout/vList2"/>
    <dgm:cxn modelId="{0B6F193C-9ABE-40F7-A2B9-6DA3EB6AE99E}" srcId="{6F41E506-271B-4FCB-96C5-39C72D4D76ED}" destId="{AC55B89A-E5D8-42EA-BA9B-12215E437278}" srcOrd="6" destOrd="0" parTransId="{CBD4A4AA-3E70-4F7D-91EB-454A88956034}" sibTransId="{D9CF7EB4-B034-41AE-B430-BCD52A9A967D}"/>
    <dgm:cxn modelId="{65111B3E-1AFE-4AF6-9107-514395CA64C9}" srcId="{6F41E506-271B-4FCB-96C5-39C72D4D76ED}" destId="{7E479C94-4B02-4C2B-AAFC-B09BCFE61F5A}" srcOrd="2" destOrd="0" parTransId="{4BA18897-8A49-43A0-A18D-0DA70AB1B06F}" sibTransId="{0DDAC56B-3C9F-4AC7-961D-C5EEE3539048}"/>
    <dgm:cxn modelId="{E408E341-EEC9-43A4-88A8-856D2B599552}" type="presOf" srcId="{AC55B89A-E5D8-42EA-BA9B-12215E437278}" destId="{BB3368FF-C67B-4DB7-816D-6DFD12EBD390}" srcOrd="0" destOrd="0" presId="urn:microsoft.com/office/officeart/2005/8/layout/vList2"/>
    <dgm:cxn modelId="{7552494A-064E-4241-840D-E99B375749CB}" type="presOf" srcId="{7E479C94-4B02-4C2B-AAFC-B09BCFE61F5A}" destId="{D6E78817-081A-4C9E-B9BC-A8817CF815E6}" srcOrd="0" destOrd="0" presId="urn:microsoft.com/office/officeart/2005/8/layout/vList2"/>
    <dgm:cxn modelId="{AF19EF50-25F6-46B8-A73C-24FE215B224D}" srcId="{6F41E506-271B-4FCB-96C5-39C72D4D76ED}" destId="{317BDF76-CF70-4D0C-8345-F39BAD129BD1}" srcOrd="0" destOrd="0" parTransId="{7A761353-12EB-4F66-8AC7-3E7A4D1993AA}" sibTransId="{40711278-6053-4D14-8B9A-03823F87EE42}"/>
    <dgm:cxn modelId="{1BA68289-D364-4A13-8832-9C8801E24593}" srcId="{6F41E506-271B-4FCB-96C5-39C72D4D76ED}" destId="{70E302F5-A93C-493C-8014-7762E1E6BAA2}" srcOrd="5" destOrd="0" parTransId="{B7737C8B-6D9B-480A-B913-496CB8FE6BEB}" sibTransId="{55128E35-FA75-4B49-B9ED-19C421DDEC93}"/>
    <dgm:cxn modelId="{1F0F64A3-F36E-4FE7-A42C-03E54B0E3944}" type="presOf" srcId="{21258503-F1BC-4E7D-9EDD-1771257241FF}" destId="{52B06679-6593-4F61-9232-30A8AF63C2AC}" srcOrd="0" destOrd="0" presId="urn:microsoft.com/office/officeart/2005/8/layout/vList2"/>
    <dgm:cxn modelId="{23ABDFB4-727E-4739-96BE-00BDA77D47C3}" type="presOf" srcId="{70E302F5-A93C-493C-8014-7762E1E6BAA2}" destId="{151942D0-CF2A-4191-B3D4-A737692DA060}" srcOrd="0" destOrd="0" presId="urn:microsoft.com/office/officeart/2005/8/layout/vList2"/>
    <dgm:cxn modelId="{1B0895B7-AF80-489E-9786-D47A9B5C4EEF}" type="presOf" srcId="{317BDF76-CF70-4D0C-8345-F39BAD129BD1}" destId="{EE9BFC1C-2CC2-4BE5-9FD0-7B9D44AEB0B3}" srcOrd="0" destOrd="0" presId="urn:microsoft.com/office/officeart/2005/8/layout/vList2"/>
    <dgm:cxn modelId="{2ED60FC0-0042-4DBC-8DC9-CD43E864857A}" srcId="{6F41E506-271B-4FCB-96C5-39C72D4D76ED}" destId="{83261FCF-F657-448E-8600-B628F6186DCA}" srcOrd="1" destOrd="0" parTransId="{9E071F5B-F6D9-40FA-ADE9-BE5E08F8A58E}" sibTransId="{9B8827D2-6081-4D02-99A7-21A137C3246F}"/>
    <dgm:cxn modelId="{EC7060F8-95FB-4AB4-AEB5-03B6A7C80ED5}" srcId="{6F41E506-271B-4FCB-96C5-39C72D4D76ED}" destId="{21258503-F1BC-4E7D-9EDD-1771257241FF}" srcOrd="3" destOrd="0" parTransId="{49330327-FBB9-4E80-9CC4-CF167767A225}" sibTransId="{E536778D-45BF-4A2F-8AC2-AA648E5ADAA5}"/>
    <dgm:cxn modelId="{ED76AA61-A7ED-4BCA-8DD3-C40856E5B38F}" type="presParOf" srcId="{C8F3C3F7-5AB5-4A4E-9F8E-AEA2E3CC0FCD}" destId="{EE9BFC1C-2CC2-4BE5-9FD0-7B9D44AEB0B3}" srcOrd="0" destOrd="0" presId="urn:microsoft.com/office/officeart/2005/8/layout/vList2"/>
    <dgm:cxn modelId="{205F6BB9-2F23-455A-B8A9-A8606BDE76C8}" type="presParOf" srcId="{C8F3C3F7-5AB5-4A4E-9F8E-AEA2E3CC0FCD}" destId="{578F1E9C-C472-48AC-9496-29DB55E4EC75}" srcOrd="1" destOrd="0" presId="urn:microsoft.com/office/officeart/2005/8/layout/vList2"/>
    <dgm:cxn modelId="{2AD08184-4279-48DE-A3FA-B06224683437}" type="presParOf" srcId="{C8F3C3F7-5AB5-4A4E-9F8E-AEA2E3CC0FCD}" destId="{71296348-EDCE-4B33-A698-C512E27720EE}" srcOrd="2" destOrd="0" presId="urn:microsoft.com/office/officeart/2005/8/layout/vList2"/>
    <dgm:cxn modelId="{ECD99C61-37E3-4E06-8B8B-A811B576EBEB}" type="presParOf" srcId="{C8F3C3F7-5AB5-4A4E-9F8E-AEA2E3CC0FCD}" destId="{5DD7E269-D19A-4183-B4A0-508BC88B6D59}" srcOrd="3" destOrd="0" presId="urn:microsoft.com/office/officeart/2005/8/layout/vList2"/>
    <dgm:cxn modelId="{B3923701-2EE1-42BC-926B-739A67B21A5E}" type="presParOf" srcId="{C8F3C3F7-5AB5-4A4E-9F8E-AEA2E3CC0FCD}" destId="{D6E78817-081A-4C9E-B9BC-A8817CF815E6}" srcOrd="4" destOrd="0" presId="urn:microsoft.com/office/officeart/2005/8/layout/vList2"/>
    <dgm:cxn modelId="{C5624F18-C12D-4C6D-B7A6-B94597C2BDF7}" type="presParOf" srcId="{C8F3C3F7-5AB5-4A4E-9F8E-AEA2E3CC0FCD}" destId="{F8DFFA23-BEE4-4E61-9FFF-12FD4D86DCFA}" srcOrd="5" destOrd="0" presId="urn:microsoft.com/office/officeart/2005/8/layout/vList2"/>
    <dgm:cxn modelId="{37DB989F-1F16-47AC-AE89-BDD53379EBF1}" type="presParOf" srcId="{C8F3C3F7-5AB5-4A4E-9F8E-AEA2E3CC0FCD}" destId="{52B06679-6593-4F61-9232-30A8AF63C2AC}" srcOrd="6" destOrd="0" presId="urn:microsoft.com/office/officeart/2005/8/layout/vList2"/>
    <dgm:cxn modelId="{5B991924-A743-4B5E-B219-ED2F5E6B2AFA}" type="presParOf" srcId="{C8F3C3F7-5AB5-4A4E-9F8E-AEA2E3CC0FCD}" destId="{EDCE3805-0929-47D6-BEE6-858721F6A184}" srcOrd="7" destOrd="0" presId="urn:microsoft.com/office/officeart/2005/8/layout/vList2"/>
    <dgm:cxn modelId="{1CACF80A-D512-4A5E-9EE7-938E15D0E4B8}" type="presParOf" srcId="{C8F3C3F7-5AB5-4A4E-9F8E-AEA2E3CC0FCD}" destId="{03890163-83DC-402C-B3B5-6D55A454AEC9}" srcOrd="8" destOrd="0" presId="urn:microsoft.com/office/officeart/2005/8/layout/vList2"/>
    <dgm:cxn modelId="{6524BD46-912B-4F68-A440-0A8B7FB94F38}" type="presParOf" srcId="{C8F3C3F7-5AB5-4A4E-9F8E-AEA2E3CC0FCD}" destId="{AB8CCBB2-5B5C-4F6B-811D-F2FFAEAF57FC}" srcOrd="9" destOrd="0" presId="urn:microsoft.com/office/officeart/2005/8/layout/vList2"/>
    <dgm:cxn modelId="{5F6232E7-6D4F-4C8D-9701-61404046B651}" type="presParOf" srcId="{C8F3C3F7-5AB5-4A4E-9F8E-AEA2E3CC0FCD}" destId="{151942D0-CF2A-4191-B3D4-A737692DA060}" srcOrd="10" destOrd="0" presId="urn:microsoft.com/office/officeart/2005/8/layout/vList2"/>
    <dgm:cxn modelId="{6D9BAB91-FCED-4060-8EC8-6C3A0C383B4D}" type="presParOf" srcId="{C8F3C3F7-5AB5-4A4E-9F8E-AEA2E3CC0FCD}" destId="{6FD43EEF-14EF-41DB-8A6F-70B3FA819083}" srcOrd="11" destOrd="0" presId="urn:microsoft.com/office/officeart/2005/8/layout/vList2"/>
    <dgm:cxn modelId="{4373C91B-2E91-4E84-8355-04ABEE65FA02}" type="presParOf" srcId="{C8F3C3F7-5AB5-4A4E-9F8E-AEA2E3CC0FCD}" destId="{BB3368FF-C67B-4DB7-816D-6DFD12EBD390}"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1BC791-3A5E-42CA-93BC-1AFA40BA1E1A}"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4723AE63-C992-49D0-8B40-19743BCFAF89}">
      <dgm:prSet/>
      <dgm:spPr/>
      <dgm:t>
        <a:bodyPr/>
        <a:lstStyle/>
        <a:p>
          <a:r>
            <a:rPr lang="en-US">
              <a:latin typeface="Calibri" panose="020F0502020204030204" pitchFamily="34" charset="0"/>
              <a:cs typeface="Calibri" panose="020F0502020204030204" pitchFamily="34" charset="0"/>
            </a:rPr>
            <a:t>Chapter 163 Incentives</a:t>
          </a:r>
        </a:p>
      </dgm:t>
    </dgm:pt>
    <dgm:pt modelId="{31509587-AAA1-4B65-86C2-9604FD2D5454}" type="parTrans" cxnId="{50693DE8-05D2-466C-8F57-D64EBDC8D65F}">
      <dgm:prSet/>
      <dgm:spPr/>
      <dgm:t>
        <a:bodyPr/>
        <a:lstStyle/>
        <a:p>
          <a:endParaRPr lang="en-US"/>
        </a:p>
      </dgm:t>
    </dgm:pt>
    <dgm:pt modelId="{DBB4C807-EE1B-49E7-8A8F-D92267283CB7}" type="sibTrans" cxnId="{50693DE8-05D2-466C-8F57-D64EBDC8D65F}">
      <dgm:prSet/>
      <dgm:spPr/>
      <dgm:t>
        <a:bodyPr/>
        <a:lstStyle/>
        <a:p>
          <a:endParaRPr lang="en-US"/>
        </a:p>
      </dgm:t>
    </dgm:pt>
    <dgm:pt modelId="{2DB13E95-B740-41CD-9053-6271C579E142}">
      <dgm:prSet/>
      <dgm:spPr/>
      <dgm:t>
        <a:bodyPr/>
        <a:lstStyle/>
        <a:p>
          <a:r>
            <a:rPr lang="en-US">
              <a:latin typeface="Calibri" panose="020F0502020204030204" pitchFamily="34" charset="0"/>
              <a:cs typeface="Calibri" panose="020F0502020204030204" pitchFamily="34" charset="0"/>
            </a:rPr>
            <a:t>Redevelopment Finance (Debt, Equity, Liquidity)</a:t>
          </a:r>
        </a:p>
      </dgm:t>
    </dgm:pt>
    <dgm:pt modelId="{7F68E9F5-F144-4BE7-9523-1F1C1C4F1C23}" type="parTrans" cxnId="{B9FD070B-4142-45C9-AF00-65F1FA6F0942}">
      <dgm:prSet/>
      <dgm:spPr/>
      <dgm:t>
        <a:bodyPr/>
        <a:lstStyle/>
        <a:p>
          <a:endParaRPr lang="en-US"/>
        </a:p>
      </dgm:t>
    </dgm:pt>
    <dgm:pt modelId="{BC95B69E-C8AB-4D43-95D7-5332FBB34DCA}" type="sibTrans" cxnId="{B9FD070B-4142-45C9-AF00-65F1FA6F0942}">
      <dgm:prSet/>
      <dgm:spPr/>
      <dgm:t>
        <a:bodyPr/>
        <a:lstStyle/>
        <a:p>
          <a:endParaRPr lang="en-US"/>
        </a:p>
      </dgm:t>
    </dgm:pt>
    <dgm:pt modelId="{D3D39B34-4A0E-4B25-B729-E4C56C7EA4E8}">
      <dgm:prSet/>
      <dgm:spPr/>
      <dgm:t>
        <a:bodyPr/>
        <a:lstStyle/>
        <a:p>
          <a:r>
            <a:rPr lang="en-US">
              <a:latin typeface="Calibri" panose="020F0502020204030204" pitchFamily="34" charset="0"/>
              <a:cs typeface="Calibri" panose="020F0502020204030204" pitchFamily="34" charset="0"/>
            </a:rPr>
            <a:t>Risk vs. Benefit (Understanding risk, Phasing incentives, Performance based)</a:t>
          </a:r>
        </a:p>
      </dgm:t>
    </dgm:pt>
    <dgm:pt modelId="{0AB64EA1-AFF4-40A9-B306-52EA94FBC755}" type="parTrans" cxnId="{6760CF77-B65F-4801-8291-CC3A02C071B3}">
      <dgm:prSet/>
      <dgm:spPr/>
      <dgm:t>
        <a:bodyPr/>
        <a:lstStyle/>
        <a:p>
          <a:endParaRPr lang="en-US"/>
        </a:p>
      </dgm:t>
    </dgm:pt>
    <dgm:pt modelId="{6272D01F-3334-481D-8400-59C5FA35BD7A}" type="sibTrans" cxnId="{6760CF77-B65F-4801-8291-CC3A02C071B3}">
      <dgm:prSet/>
      <dgm:spPr/>
      <dgm:t>
        <a:bodyPr/>
        <a:lstStyle/>
        <a:p>
          <a:endParaRPr lang="en-US"/>
        </a:p>
      </dgm:t>
    </dgm:pt>
    <dgm:pt modelId="{BBBA1161-5087-44A2-BBE8-E315831CDB18}">
      <dgm:prSet/>
      <dgm:spPr/>
      <dgm:t>
        <a:bodyPr/>
        <a:lstStyle/>
        <a:p>
          <a:r>
            <a:rPr lang="en-US">
              <a:latin typeface="Calibri" panose="020F0502020204030204" pitchFamily="34" charset="0"/>
              <a:cs typeface="Calibri" panose="020F0502020204030204" pitchFamily="34" charset="0"/>
            </a:rPr>
            <a:t>Types of Incentives (Admin, Financial, Planning/Land, Marketing)</a:t>
          </a:r>
        </a:p>
      </dgm:t>
    </dgm:pt>
    <dgm:pt modelId="{1B17F98E-88DF-4DB4-872B-8F7BC4FE76E9}" type="parTrans" cxnId="{0A8FBB63-CD09-4A99-B465-F3A12D1FA50D}">
      <dgm:prSet/>
      <dgm:spPr/>
      <dgm:t>
        <a:bodyPr/>
        <a:lstStyle/>
        <a:p>
          <a:endParaRPr lang="en-US"/>
        </a:p>
      </dgm:t>
    </dgm:pt>
    <dgm:pt modelId="{007D68AD-79DF-4B23-8C01-B759C58B2803}" type="sibTrans" cxnId="{0A8FBB63-CD09-4A99-B465-F3A12D1FA50D}">
      <dgm:prSet/>
      <dgm:spPr/>
      <dgm:t>
        <a:bodyPr/>
        <a:lstStyle/>
        <a:p>
          <a:endParaRPr lang="en-US"/>
        </a:p>
      </dgm:t>
    </dgm:pt>
    <dgm:pt modelId="{B2A00660-AD92-4BFB-AB56-4696098DD53B}">
      <dgm:prSet/>
      <dgm:spPr/>
      <dgm:t>
        <a:bodyPr/>
        <a:lstStyle/>
        <a:p>
          <a:r>
            <a:rPr lang="en-US">
              <a:latin typeface="Calibri" panose="020F0502020204030204" pitchFamily="34" charset="0"/>
              <a:cs typeface="Calibri" panose="020F0502020204030204" pitchFamily="34" charset="0"/>
            </a:rPr>
            <a:t>Targeting Incentives (Types, Goals)</a:t>
          </a:r>
        </a:p>
      </dgm:t>
    </dgm:pt>
    <dgm:pt modelId="{64C5215B-AA5E-47C1-862E-16B398FC0D27}" type="parTrans" cxnId="{8CC73B3C-6771-4AF6-856A-2EF6186127D1}">
      <dgm:prSet/>
      <dgm:spPr/>
      <dgm:t>
        <a:bodyPr/>
        <a:lstStyle/>
        <a:p>
          <a:endParaRPr lang="en-US"/>
        </a:p>
      </dgm:t>
    </dgm:pt>
    <dgm:pt modelId="{ABF96B9D-D2EC-4741-A79A-B15BDA446405}" type="sibTrans" cxnId="{8CC73B3C-6771-4AF6-856A-2EF6186127D1}">
      <dgm:prSet/>
      <dgm:spPr/>
      <dgm:t>
        <a:bodyPr/>
        <a:lstStyle/>
        <a:p>
          <a:endParaRPr lang="en-US"/>
        </a:p>
      </dgm:t>
    </dgm:pt>
    <dgm:pt modelId="{4742A4E1-3E70-43A7-B55A-42A1AB580AF1}">
      <dgm:prSet/>
      <dgm:spPr/>
      <dgm:t>
        <a:bodyPr/>
        <a:lstStyle/>
        <a:p>
          <a:r>
            <a:rPr lang="en-US">
              <a:latin typeface="Calibri" panose="020F0502020204030204" pitchFamily="34" charset="0"/>
              <a:cs typeface="Calibri" panose="020F0502020204030204" pitchFamily="34" charset="0"/>
            </a:rPr>
            <a:t>Establishing Policies</a:t>
          </a:r>
        </a:p>
      </dgm:t>
    </dgm:pt>
    <dgm:pt modelId="{601B3A0A-40DD-4875-8AD2-F0E3623F644B}" type="parTrans" cxnId="{A74A37FA-1CE6-4B10-BE54-91D00A0F221F}">
      <dgm:prSet/>
      <dgm:spPr/>
      <dgm:t>
        <a:bodyPr/>
        <a:lstStyle/>
        <a:p>
          <a:endParaRPr lang="en-US"/>
        </a:p>
      </dgm:t>
    </dgm:pt>
    <dgm:pt modelId="{5343DC67-BFE1-470D-9105-B5133D6BBB6D}" type="sibTrans" cxnId="{A74A37FA-1CE6-4B10-BE54-91D00A0F221F}">
      <dgm:prSet/>
      <dgm:spPr/>
      <dgm:t>
        <a:bodyPr/>
        <a:lstStyle/>
        <a:p>
          <a:endParaRPr lang="en-US"/>
        </a:p>
      </dgm:t>
    </dgm:pt>
    <dgm:pt modelId="{9D75A52D-5331-422B-8CC2-AC7287DAA76D}">
      <dgm:prSet/>
      <dgm:spPr/>
      <dgm:t>
        <a:bodyPr/>
        <a:lstStyle/>
        <a:p>
          <a:r>
            <a:rPr lang="en-US">
              <a:latin typeface="Calibri" panose="020F0502020204030204" pitchFamily="34" charset="0"/>
              <a:cs typeface="Calibri" panose="020F0502020204030204" pitchFamily="34" charset="0"/>
            </a:rPr>
            <a:t>Timing of Incentives</a:t>
          </a:r>
        </a:p>
      </dgm:t>
    </dgm:pt>
    <dgm:pt modelId="{4463BDC7-F462-4A41-9437-194083ACF5A5}" type="parTrans" cxnId="{CEEB74E1-A2EB-46F1-A26D-C8CEA0C4B512}">
      <dgm:prSet/>
      <dgm:spPr/>
      <dgm:t>
        <a:bodyPr/>
        <a:lstStyle/>
        <a:p>
          <a:endParaRPr lang="en-US"/>
        </a:p>
      </dgm:t>
    </dgm:pt>
    <dgm:pt modelId="{6918C1BE-3701-419E-A8C2-4007A05806F1}" type="sibTrans" cxnId="{CEEB74E1-A2EB-46F1-A26D-C8CEA0C4B512}">
      <dgm:prSet/>
      <dgm:spPr/>
      <dgm:t>
        <a:bodyPr/>
        <a:lstStyle/>
        <a:p>
          <a:endParaRPr lang="en-US"/>
        </a:p>
      </dgm:t>
    </dgm:pt>
    <dgm:pt modelId="{83515610-2209-42BE-861A-B8ED22738F22}">
      <dgm:prSet/>
      <dgm:spPr/>
      <dgm:t>
        <a:bodyPr/>
        <a:lstStyle/>
        <a:p>
          <a:r>
            <a:rPr lang="en-US">
              <a:latin typeface="Calibri" panose="020F0502020204030204" pitchFamily="34" charset="0"/>
              <a:cs typeface="Calibri" panose="020F0502020204030204" pitchFamily="34" charset="0"/>
            </a:rPr>
            <a:t>Calculating ROI</a:t>
          </a:r>
        </a:p>
      </dgm:t>
    </dgm:pt>
    <dgm:pt modelId="{2EC9670F-44BA-42A5-94D9-2C914F275E75}" type="parTrans" cxnId="{EC0D3284-41ED-44D0-AAF9-D57A52AAE690}">
      <dgm:prSet/>
      <dgm:spPr/>
      <dgm:t>
        <a:bodyPr/>
        <a:lstStyle/>
        <a:p>
          <a:endParaRPr lang="en-US"/>
        </a:p>
      </dgm:t>
    </dgm:pt>
    <dgm:pt modelId="{3F4A4B32-36F9-47B7-929E-F162871E18EA}" type="sibTrans" cxnId="{EC0D3284-41ED-44D0-AAF9-D57A52AAE690}">
      <dgm:prSet/>
      <dgm:spPr/>
      <dgm:t>
        <a:bodyPr/>
        <a:lstStyle/>
        <a:p>
          <a:endParaRPr lang="en-US"/>
        </a:p>
      </dgm:t>
    </dgm:pt>
    <dgm:pt modelId="{598C1DC7-E232-486D-9837-4A557073732E}">
      <dgm:prSet/>
      <dgm:spPr/>
      <dgm:t>
        <a:bodyPr/>
        <a:lstStyle/>
        <a:p>
          <a:r>
            <a:rPr lang="en-US">
              <a:latin typeface="Calibri" panose="020F0502020204030204" pitchFamily="34" charset="0"/>
              <a:cs typeface="Calibri" panose="020F0502020204030204" pitchFamily="34" charset="0"/>
            </a:rPr>
            <a:t>Written Agreements/Contracts (Purpose, Protection, Evaluation)</a:t>
          </a:r>
        </a:p>
      </dgm:t>
    </dgm:pt>
    <dgm:pt modelId="{258B753A-D2BA-4E31-B5A6-DFFB723047EC}" type="parTrans" cxnId="{753B7D41-3905-4F81-B28A-6ADEDC213A08}">
      <dgm:prSet/>
      <dgm:spPr/>
      <dgm:t>
        <a:bodyPr/>
        <a:lstStyle/>
        <a:p>
          <a:endParaRPr lang="en-US"/>
        </a:p>
      </dgm:t>
    </dgm:pt>
    <dgm:pt modelId="{88AB3B81-1BA1-46AC-BCE7-DB193B1BA224}" type="sibTrans" cxnId="{753B7D41-3905-4F81-B28A-6ADEDC213A08}">
      <dgm:prSet/>
      <dgm:spPr/>
      <dgm:t>
        <a:bodyPr/>
        <a:lstStyle/>
        <a:p>
          <a:endParaRPr lang="en-US"/>
        </a:p>
      </dgm:t>
    </dgm:pt>
    <dgm:pt modelId="{BBC0E45E-D8C5-4A3A-84E6-6B4FA913AAA9}" type="pres">
      <dgm:prSet presAssocID="{721BC791-3A5E-42CA-93BC-1AFA40BA1E1A}" presName="diagram" presStyleCnt="0">
        <dgm:presLayoutVars>
          <dgm:dir/>
          <dgm:resizeHandles val="exact"/>
        </dgm:presLayoutVars>
      </dgm:prSet>
      <dgm:spPr/>
    </dgm:pt>
    <dgm:pt modelId="{06356603-1803-4EA5-AB14-678A2B53144E}" type="pres">
      <dgm:prSet presAssocID="{4723AE63-C992-49D0-8B40-19743BCFAF89}" presName="node" presStyleLbl="node1" presStyleIdx="0" presStyleCnt="9" custLinFactNeighborX="3966" custLinFactNeighborY="5485">
        <dgm:presLayoutVars>
          <dgm:bulletEnabled val="1"/>
        </dgm:presLayoutVars>
      </dgm:prSet>
      <dgm:spPr/>
    </dgm:pt>
    <dgm:pt modelId="{FF662A2A-672D-4FF5-AAED-8EA13F0C9086}" type="pres">
      <dgm:prSet presAssocID="{DBB4C807-EE1B-49E7-8A8F-D92267283CB7}" presName="sibTrans" presStyleCnt="0"/>
      <dgm:spPr/>
    </dgm:pt>
    <dgm:pt modelId="{64D71C24-013E-44F5-BB71-0A2C5B610A93}" type="pres">
      <dgm:prSet presAssocID="{2DB13E95-B740-41CD-9053-6271C579E142}" presName="node" presStyleLbl="node1" presStyleIdx="1" presStyleCnt="9" custLinFactNeighborX="3966" custLinFactNeighborY="5485">
        <dgm:presLayoutVars>
          <dgm:bulletEnabled val="1"/>
        </dgm:presLayoutVars>
      </dgm:prSet>
      <dgm:spPr/>
    </dgm:pt>
    <dgm:pt modelId="{AE9E61C2-9470-48A1-B652-0142BCAC9A0F}" type="pres">
      <dgm:prSet presAssocID="{BC95B69E-C8AB-4D43-95D7-5332FBB34DCA}" presName="sibTrans" presStyleCnt="0"/>
      <dgm:spPr/>
    </dgm:pt>
    <dgm:pt modelId="{1BEA0277-0979-48F2-84F3-569FAF1DAB40}" type="pres">
      <dgm:prSet presAssocID="{D3D39B34-4A0E-4B25-B729-E4C56C7EA4E8}" presName="node" presStyleLbl="node1" presStyleIdx="2" presStyleCnt="9" custLinFactNeighborX="3966" custLinFactNeighborY="5485">
        <dgm:presLayoutVars>
          <dgm:bulletEnabled val="1"/>
        </dgm:presLayoutVars>
      </dgm:prSet>
      <dgm:spPr/>
    </dgm:pt>
    <dgm:pt modelId="{87501A3E-3252-4705-BB9D-F51188231061}" type="pres">
      <dgm:prSet presAssocID="{6272D01F-3334-481D-8400-59C5FA35BD7A}" presName="sibTrans" presStyleCnt="0"/>
      <dgm:spPr/>
    </dgm:pt>
    <dgm:pt modelId="{7FE6AE34-8497-4C41-929E-BDD872E9773F}" type="pres">
      <dgm:prSet presAssocID="{BBBA1161-5087-44A2-BBE8-E315831CDB18}" presName="node" presStyleLbl="node1" presStyleIdx="3" presStyleCnt="9" custLinFactNeighborX="3966" custLinFactNeighborY="5485">
        <dgm:presLayoutVars>
          <dgm:bulletEnabled val="1"/>
        </dgm:presLayoutVars>
      </dgm:prSet>
      <dgm:spPr/>
    </dgm:pt>
    <dgm:pt modelId="{6D599E33-899F-455D-81A1-07D7252E9813}" type="pres">
      <dgm:prSet presAssocID="{007D68AD-79DF-4B23-8C01-B759C58B2803}" presName="sibTrans" presStyleCnt="0"/>
      <dgm:spPr/>
    </dgm:pt>
    <dgm:pt modelId="{15ED6E58-7078-49DC-ABA6-2A10F9FC7B1A}" type="pres">
      <dgm:prSet presAssocID="{B2A00660-AD92-4BFB-AB56-4696098DD53B}" presName="node" presStyleLbl="node1" presStyleIdx="4" presStyleCnt="9" custLinFactNeighborX="3966" custLinFactNeighborY="5485">
        <dgm:presLayoutVars>
          <dgm:bulletEnabled val="1"/>
        </dgm:presLayoutVars>
      </dgm:prSet>
      <dgm:spPr/>
    </dgm:pt>
    <dgm:pt modelId="{042D1831-3BC6-46D6-97AD-9BA39E41260E}" type="pres">
      <dgm:prSet presAssocID="{ABF96B9D-D2EC-4741-A79A-B15BDA446405}" presName="sibTrans" presStyleCnt="0"/>
      <dgm:spPr/>
    </dgm:pt>
    <dgm:pt modelId="{2E6A6D36-02ED-4AA3-98AD-DB35450F5D6B}" type="pres">
      <dgm:prSet presAssocID="{4742A4E1-3E70-43A7-B55A-42A1AB580AF1}" presName="node" presStyleLbl="node1" presStyleIdx="5" presStyleCnt="9" custLinFactNeighborX="3966" custLinFactNeighborY="5485">
        <dgm:presLayoutVars>
          <dgm:bulletEnabled val="1"/>
        </dgm:presLayoutVars>
      </dgm:prSet>
      <dgm:spPr/>
    </dgm:pt>
    <dgm:pt modelId="{1423011E-7F8F-4136-A973-76E71E9AC079}" type="pres">
      <dgm:prSet presAssocID="{5343DC67-BFE1-470D-9105-B5133D6BBB6D}" presName="sibTrans" presStyleCnt="0"/>
      <dgm:spPr/>
    </dgm:pt>
    <dgm:pt modelId="{EE061E8F-5511-44DF-B55A-3B32ADD895E0}" type="pres">
      <dgm:prSet presAssocID="{9D75A52D-5331-422B-8CC2-AC7287DAA76D}" presName="node" presStyleLbl="node1" presStyleIdx="6" presStyleCnt="9" custLinFactNeighborX="3966" custLinFactNeighborY="5485">
        <dgm:presLayoutVars>
          <dgm:bulletEnabled val="1"/>
        </dgm:presLayoutVars>
      </dgm:prSet>
      <dgm:spPr/>
    </dgm:pt>
    <dgm:pt modelId="{FCC2CFD5-E7B1-4D7B-A9CC-1499AF36E81E}" type="pres">
      <dgm:prSet presAssocID="{6918C1BE-3701-419E-A8C2-4007A05806F1}" presName="sibTrans" presStyleCnt="0"/>
      <dgm:spPr/>
    </dgm:pt>
    <dgm:pt modelId="{ABE82EDA-825F-4839-AF26-A3A4BE4EC437}" type="pres">
      <dgm:prSet presAssocID="{83515610-2209-42BE-861A-B8ED22738F22}" presName="node" presStyleLbl="node1" presStyleIdx="7" presStyleCnt="9" custLinFactNeighborX="3966" custLinFactNeighborY="5485">
        <dgm:presLayoutVars>
          <dgm:bulletEnabled val="1"/>
        </dgm:presLayoutVars>
      </dgm:prSet>
      <dgm:spPr/>
    </dgm:pt>
    <dgm:pt modelId="{5BAA80DA-84C1-420C-A6BB-12DBF18F85A7}" type="pres">
      <dgm:prSet presAssocID="{3F4A4B32-36F9-47B7-929E-F162871E18EA}" presName="sibTrans" presStyleCnt="0"/>
      <dgm:spPr/>
    </dgm:pt>
    <dgm:pt modelId="{1B02BBD7-7080-4623-82F0-700006C562D2}" type="pres">
      <dgm:prSet presAssocID="{598C1DC7-E232-486D-9837-4A557073732E}" presName="node" presStyleLbl="node1" presStyleIdx="8" presStyleCnt="9" custLinFactNeighborX="3966" custLinFactNeighborY="6251">
        <dgm:presLayoutVars>
          <dgm:bulletEnabled val="1"/>
        </dgm:presLayoutVars>
      </dgm:prSet>
      <dgm:spPr/>
    </dgm:pt>
  </dgm:ptLst>
  <dgm:cxnLst>
    <dgm:cxn modelId="{B9FD070B-4142-45C9-AF00-65F1FA6F0942}" srcId="{721BC791-3A5E-42CA-93BC-1AFA40BA1E1A}" destId="{2DB13E95-B740-41CD-9053-6271C579E142}" srcOrd="1" destOrd="0" parTransId="{7F68E9F5-F144-4BE7-9523-1F1C1C4F1C23}" sibTransId="{BC95B69E-C8AB-4D43-95D7-5332FBB34DCA}"/>
    <dgm:cxn modelId="{ECB11A11-39DE-406F-A464-42939E971BA0}" type="presOf" srcId="{598C1DC7-E232-486D-9837-4A557073732E}" destId="{1B02BBD7-7080-4623-82F0-700006C562D2}" srcOrd="0" destOrd="0" presId="urn:microsoft.com/office/officeart/2005/8/layout/default"/>
    <dgm:cxn modelId="{1F9A3521-DA16-4678-80B5-69F3BB90C190}" type="presOf" srcId="{D3D39B34-4A0E-4B25-B729-E4C56C7EA4E8}" destId="{1BEA0277-0979-48F2-84F3-569FAF1DAB40}" srcOrd="0" destOrd="0" presId="urn:microsoft.com/office/officeart/2005/8/layout/default"/>
    <dgm:cxn modelId="{0415AE31-4216-4956-AC0A-907FB4D3251B}" type="presOf" srcId="{83515610-2209-42BE-861A-B8ED22738F22}" destId="{ABE82EDA-825F-4839-AF26-A3A4BE4EC437}" srcOrd="0" destOrd="0" presId="urn:microsoft.com/office/officeart/2005/8/layout/default"/>
    <dgm:cxn modelId="{39C1673A-A523-4874-917D-C0CCFE6ECA9B}" type="presOf" srcId="{9D75A52D-5331-422B-8CC2-AC7287DAA76D}" destId="{EE061E8F-5511-44DF-B55A-3B32ADD895E0}" srcOrd="0" destOrd="0" presId="urn:microsoft.com/office/officeart/2005/8/layout/default"/>
    <dgm:cxn modelId="{8CC73B3C-6771-4AF6-856A-2EF6186127D1}" srcId="{721BC791-3A5E-42CA-93BC-1AFA40BA1E1A}" destId="{B2A00660-AD92-4BFB-AB56-4696098DD53B}" srcOrd="4" destOrd="0" parTransId="{64C5215B-AA5E-47C1-862E-16B398FC0D27}" sibTransId="{ABF96B9D-D2EC-4741-A79A-B15BDA446405}"/>
    <dgm:cxn modelId="{EB1D043E-9993-40D5-B7EB-42B18E04FB71}" type="presOf" srcId="{4742A4E1-3E70-43A7-B55A-42A1AB580AF1}" destId="{2E6A6D36-02ED-4AA3-98AD-DB35450F5D6B}" srcOrd="0" destOrd="0" presId="urn:microsoft.com/office/officeart/2005/8/layout/default"/>
    <dgm:cxn modelId="{A0BCAB3F-6703-4579-9984-AA05F4260C5A}" type="presOf" srcId="{B2A00660-AD92-4BFB-AB56-4696098DD53B}" destId="{15ED6E58-7078-49DC-ABA6-2A10F9FC7B1A}" srcOrd="0" destOrd="0" presId="urn:microsoft.com/office/officeart/2005/8/layout/default"/>
    <dgm:cxn modelId="{753B7D41-3905-4F81-B28A-6ADEDC213A08}" srcId="{721BC791-3A5E-42CA-93BC-1AFA40BA1E1A}" destId="{598C1DC7-E232-486D-9837-4A557073732E}" srcOrd="8" destOrd="0" parTransId="{258B753A-D2BA-4E31-B5A6-DFFB723047EC}" sibTransId="{88AB3B81-1BA1-46AC-BCE7-DB193B1BA224}"/>
    <dgm:cxn modelId="{0A8FBB63-CD09-4A99-B465-F3A12D1FA50D}" srcId="{721BC791-3A5E-42CA-93BC-1AFA40BA1E1A}" destId="{BBBA1161-5087-44A2-BBE8-E315831CDB18}" srcOrd="3" destOrd="0" parTransId="{1B17F98E-88DF-4DB4-872B-8F7BC4FE76E9}" sibTransId="{007D68AD-79DF-4B23-8C01-B759C58B2803}"/>
    <dgm:cxn modelId="{F90D286E-CDC0-4D86-9FB3-42D4B5270E97}" type="presOf" srcId="{2DB13E95-B740-41CD-9053-6271C579E142}" destId="{64D71C24-013E-44F5-BB71-0A2C5B610A93}" srcOrd="0" destOrd="0" presId="urn:microsoft.com/office/officeart/2005/8/layout/default"/>
    <dgm:cxn modelId="{32352856-5907-4D62-8A63-5F7492EE02CE}" type="presOf" srcId="{BBBA1161-5087-44A2-BBE8-E315831CDB18}" destId="{7FE6AE34-8497-4C41-929E-BDD872E9773F}" srcOrd="0" destOrd="0" presId="urn:microsoft.com/office/officeart/2005/8/layout/default"/>
    <dgm:cxn modelId="{6760CF77-B65F-4801-8291-CC3A02C071B3}" srcId="{721BC791-3A5E-42CA-93BC-1AFA40BA1E1A}" destId="{D3D39B34-4A0E-4B25-B729-E4C56C7EA4E8}" srcOrd="2" destOrd="0" parTransId="{0AB64EA1-AFF4-40A9-B306-52EA94FBC755}" sibTransId="{6272D01F-3334-481D-8400-59C5FA35BD7A}"/>
    <dgm:cxn modelId="{EC0D3284-41ED-44D0-AAF9-D57A52AAE690}" srcId="{721BC791-3A5E-42CA-93BC-1AFA40BA1E1A}" destId="{83515610-2209-42BE-861A-B8ED22738F22}" srcOrd="7" destOrd="0" parTransId="{2EC9670F-44BA-42A5-94D9-2C914F275E75}" sibTransId="{3F4A4B32-36F9-47B7-929E-F162871E18EA}"/>
    <dgm:cxn modelId="{0E181394-8256-4A79-BCBF-5D10F6565140}" type="presOf" srcId="{721BC791-3A5E-42CA-93BC-1AFA40BA1E1A}" destId="{BBC0E45E-D8C5-4A3A-84E6-6B4FA913AAA9}" srcOrd="0" destOrd="0" presId="urn:microsoft.com/office/officeart/2005/8/layout/default"/>
    <dgm:cxn modelId="{CEEB74E1-A2EB-46F1-A26D-C8CEA0C4B512}" srcId="{721BC791-3A5E-42CA-93BC-1AFA40BA1E1A}" destId="{9D75A52D-5331-422B-8CC2-AC7287DAA76D}" srcOrd="6" destOrd="0" parTransId="{4463BDC7-F462-4A41-9437-194083ACF5A5}" sibTransId="{6918C1BE-3701-419E-A8C2-4007A05806F1}"/>
    <dgm:cxn modelId="{50693DE8-05D2-466C-8F57-D64EBDC8D65F}" srcId="{721BC791-3A5E-42CA-93BC-1AFA40BA1E1A}" destId="{4723AE63-C992-49D0-8B40-19743BCFAF89}" srcOrd="0" destOrd="0" parTransId="{31509587-AAA1-4B65-86C2-9604FD2D5454}" sibTransId="{DBB4C807-EE1B-49E7-8A8F-D92267283CB7}"/>
    <dgm:cxn modelId="{30397BF8-CA25-4B89-9256-5C977BB35BC9}" type="presOf" srcId="{4723AE63-C992-49D0-8B40-19743BCFAF89}" destId="{06356603-1803-4EA5-AB14-678A2B53144E}" srcOrd="0" destOrd="0" presId="urn:microsoft.com/office/officeart/2005/8/layout/default"/>
    <dgm:cxn modelId="{A74A37FA-1CE6-4B10-BE54-91D00A0F221F}" srcId="{721BC791-3A5E-42CA-93BC-1AFA40BA1E1A}" destId="{4742A4E1-3E70-43A7-B55A-42A1AB580AF1}" srcOrd="5" destOrd="0" parTransId="{601B3A0A-40DD-4875-8AD2-F0E3623F644B}" sibTransId="{5343DC67-BFE1-470D-9105-B5133D6BBB6D}"/>
    <dgm:cxn modelId="{9719D880-65E5-4F48-97A7-B49288764510}" type="presParOf" srcId="{BBC0E45E-D8C5-4A3A-84E6-6B4FA913AAA9}" destId="{06356603-1803-4EA5-AB14-678A2B53144E}" srcOrd="0" destOrd="0" presId="urn:microsoft.com/office/officeart/2005/8/layout/default"/>
    <dgm:cxn modelId="{BE895AED-799A-48BA-AB48-9DB299DEF60E}" type="presParOf" srcId="{BBC0E45E-D8C5-4A3A-84E6-6B4FA913AAA9}" destId="{FF662A2A-672D-4FF5-AAED-8EA13F0C9086}" srcOrd="1" destOrd="0" presId="urn:microsoft.com/office/officeart/2005/8/layout/default"/>
    <dgm:cxn modelId="{3D13C697-E836-4C7B-8BA1-57283EF4EDE1}" type="presParOf" srcId="{BBC0E45E-D8C5-4A3A-84E6-6B4FA913AAA9}" destId="{64D71C24-013E-44F5-BB71-0A2C5B610A93}" srcOrd="2" destOrd="0" presId="urn:microsoft.com/office/officeart/2005/8/layout/default"/>
    <dgm:cxn modelId="{648286E6-5D76-4D4A-B23C-5E4CD477885D}" type="presParOf" srcId="{BBC0E45E-D8C5-4A3A-84E6-6B4FA913AAA9}" destId="{AE9E61C2-9470-48A1-B652-0142BCAC9A0F}" srcOrd="3" destOrd="0" presId="urn:microsoft.com/office/officeart/2005/8/layout/default"/>
    <dgm:cxn modelId="{2783D778-A2B8-4DCA-8BF2-EAFE72220CD0}" type="presParOf" srcId="{BBC0E45E-D8C5-4A3A-84E6-6B4FA913AAA9}" destId="{1BEA0277-0979-48F2-84F3-569FAF1DAB40}" srcOrd="4" destOrd="0" presId="urn:microsoft.com/office/officeart/2005/8/layout/default"/>
    <dgm:cxn modelId="{1E1B837D-BC12-43F2-89FF-B7086A080C07}" type="presParOf" srcId="{BBC0E45E-D8C5-4A3A-84E6-6B4FA913AAA9}" destId="{87501A3E-3252-4705-BB9D-F51188231061}" srcOrd="5" destOrd="0" presId="urn:microsoft.com/office/officeart/2005/8/layout/default"/>
    <dgm:cxn modelId="{74192D53-1843-4D50-B41E-5E874588A10D}" type="presParOf" srcId="{BBC0E45E-D8C5-4A3A-84E6-6B4FA913AAA9}" destId="{7FE6AE34-8497-4C41-929E-BDD872E9773F}" srcOrd="6" destOrd="0" presId="urn:microsoft.com/office/officeart/2005/8/layout/default"/>
    <dgm:cxn modelId="{249AE6C2-1A9B-43A3-B282-DCEA261F66B8}" type="presParOf" srcId="{BBC0E45E-D8C5-4A3A-84E6-6B4FA913AAA9}" destId="{6D599E33-899F-455D-81A1-07D7252E9813}" srcOrd="7" destOrd="0" presId="urn:microsoft.com/office/officeart/2005/8/layout/default"/>
    <dgm:cxn modelId="{170299F6-F2EB-4CA8-86AC-E68114C4A709}" type="presParOf" srcId="{BBC0E45E-D8C5-4A3A-84E6-6B4FA913AAA9}" destId="{15ED6E58-7078-49DC-ABA6-2A10F9FC7B1A}" srcOrd="8" destOrd="0" presId="urn:microsoft.com/office/officeart/2005/8/layout/default"/>
    <dgm:cxn modelId="{81B74EA9-B84C-42AC-9DA6-3F65E821017D}" type="presParOf" srcId="{BBC0E45E-D8C5-4A3A-84E6-6B4FA913AAA9}" destId="{042D1831-3BC6-46D6-97AD-9BA39E41260E}" srcOrd="9" destOrd="0" presId="urn:microsoft.com/office/officeart/2005/8/layout/default"/>
    <dgm:cxn modelId="{9673DF4B-32F2-4E9D-9443-D2D7EE0D85BA}" type="presParOf" srcId="{BBC0E45E-D8C5-4A3A-84E6-6B4FA913AAA9}" destId="{2E6A6D36-02ED-4AA3-98AD-DB35450F5D6B}" srcOrd="10" destOrd="0" presId="urn:microsoft.com/office/officeart/2005/8/layout/default"/>
    <dgm:cxn modelId="{4A620B01-19F0-4201-8538-394523802B39}" type="presParOf" srcId="{BBC0E45E-D8C5-4A3A-84E6-6B4FA913AAA9}" destId="{1423011E-7F8F-4136-A973-76E71E9AC079}" srcOrd="11" destOrd="0" presId="urn:microsoft.com/office/officeart/2005/8/layout/default"/>
    <dgm:cxn modelId="{8662802D-E06E-4D30-8942-FBCEB44CB9BA}" type="presParOf" srcId="{BBC0E45E-D8C5-4A3A-84E6-6B4FA913AAA9}" destId="{EE061E8F-5511-44DF-B55A-3B32ADD895E0}" srcOrd="12" destOrd="0" presId="urn:microsoft.com/office/officeart/2005/8/layout/default"/>
    <dgm:cxn modelId="{E97E2C37-E317-4938-80DF-028875A2885F}" type="presParOf" srcId="{BBC0E45E-D8C5-4A3A-84E6-6B4FA913AAA9}" destId="{FCC2CFD5-E7B1-4D7B-A9CC-1499AF36E81E}" srcOrd="13" destOrd="0" presId="urn:microsoft.com/office/officeart/2005/8/layout/default"/>
    <dgm:cxn modelId="{AB2EB8FA-DFCC-44BC-9627-6D8175C77D29}" type="presParOf" srcId="{BBC0E45E-D8C5-4A3A-84E6-6B4FA913AAA9}" destId="{ABE82EDA-825F-4839-AF26-A3A4BE4EC437}" srcOrd="14" destOrd="0" presId="urn:microsoft.com/office/officeart/2005/8/layout/default"/>
    <dgm:cxn modelId="{D12DC8C3-B489-41DA-B544-787523166C96}" type="presParOf" srcId="{BBC0E45E-D8C5-4A3A-84E6-6B4FA913AAA9}" destId="{5BAA80DA-84C1-420C-A6BB-12DBF18F85A7}" srcOrd="15" destOrd="0" presId="urn:microsoft.com/office/officeart/2005/8/layout/default"/>
    <dgm:cxn modelId="{375E3E01-0767-4F57-81EB-6A02E44A2207}" type="presParOf" srcId="{BBC0E45E-D8C5-4A3A-84E6-6B4FA913AAA9}" destId="{1B02BBD7-7080-4623-82F0-700006C562D2}"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C266C-0879-4630-86C2-7B3F0157C4B2}">
      <dsp:nvSpPr>
        <dsp:cNvPr id="0" name=""/>
        <dsp:cNvSpPr/>
      </dsp:nvSpPr>
      <dsp:spPr>
        <a:xfrm>
          <a:off x="0" y="623"/>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8D7272-E5E9-4AFC-84FA-7E328B98E7D2}">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Florida Local Gov’t 101 (Types and forms, Charters, Home rule)</a:t>
          </a:r>
        </a:p>
      </dsp:txBody>
      <dsp:txXfrm>
        <a:off x="0" y="623"/>
        <a:ext cx="6492875" cy="729164"/>
      </dsp:txXfrm>
    </dsp:sp>
    <dsp:sp modelId="{701E0B9A-3169-4CFE-8C74-92D39645159E}">
      <dsp:nvSpPr>
        <dsp:cNvPr id="0" name=""/>
        <dsp:cNvSpPr/>
      </dsp:nvSpPr>
      <dsp:spPr>
        <a:xfrm>
          <a:off x="0" y="729788"/>
          <a:ext cx="6492875" cy="0"/>
        </a:xfrm>
        <a:prstGeom prst="line">
          <a:avLst/>
        </a:prstGeom>
        <a:solidFill>
          <a:schemeClr val="accent2">
            <a:hueOff val="-598994"/>
            <a:satOff val="4120"/>
            <a:lumOff val="457"/>
            <a:alphaOff val="0"/>
          </a:schemeClr>
        </a:solidFill>
        <a:ln w="15875" cap="rnd" cmpd="sng" algn="ctr">
          <a:solidFill>
            <a:schemeClr val="accent2">
              <a:hueOff val="-598994"/>
              <a:satOff val="4120"/>
              <a:lumOff val="4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06D207-8EC0-4B5D-B615-9326CAA8E13E}">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CRA governance (Boards, Roles, Relationships)</a:t>
          </a:r>
        </a:p>
      </dsp:txBody>
      <dsp:txXfrm>
        <a:off x="0" y="729788"/>
        <a:ext cx="6492875" cy="729164"/>
      </dsp:txXfrm>
    </dsp:sp>
    <dsp:sp modelId="{CFD0ACB2-BE1D-427F-954E-70E1CD0493C9}">
      <dsp:nvSpPr>
        <dsp:cNvPr id="0" name=""/>
        <dsp:cNvSpPr/>
      </dsp:nvSpPr>
      <dsp:spPr>
        <a:xfrm>
          <a:off x="0" y="1458952"/>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309726-EEF0-4C17-A18C-777833D44D9D}">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Capacity and Resources (Leadership, Leveraging resources, Eligible projects, Budgets)</a:t>
          </a:r>
        </a:p>
      </dsp:txBody>
      <dsp:txXfrm>
        <a:off x="0" y="1458952"/>
        <a:ext cx="6492875" cy="729164"/>
      </dsp:txXfrm>
    </dsp:sp>
    <dsp:sp modelId="{02D41309-CAD9-421F-B6E4-ACA17ED7C594}">
      <dsp:nvSpPr>
        <dsp:cNvPr id="0" name=""/>
        <dsp:cNvSpPr/>
      </dsp:nvSpPr>
      <dsp:spPr>
        <a:xfrm>
          <a:off x="0" y="2188117"/>
          <a:ext cx="6492875" cy="0"/>
        </a:xfrm>
        <a:prstGeom prst="line">
          <a:avLst/>
        </a:prstGeom>
        <a:solidFill>
          <a:schemeClr val="accent2">
            <a:hueOff val="-1796981"/>
            <a:satOff val="12361"/>
            <a:lumOff val="1372"/>
            <a:alphaOff val="0"/>
          </a:schemeClr>
        </a:solidFill>
        <a:ln w="15875" cap="rnd" cmpd="sng" algn="ctr">
          <a:solidFill>
            <a:schemeClr val="accent2">
              <a:hueOff val="-1796981"/>
              <a:satOff val="12361"/>
              <a:lumOff val="13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167A7A-F917-4E08-B0C4-016BB4D64658}">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Strategic Planning (Basics, Success and failures, Benefits)</a:t>
          </a:r>
        </a:p>
      </dsp:txBody>
      <dsp:txXfrm>
        <a:off x="0" y="2188117"/>
        <a:ext cx="6492875" cy="729164"/>
      </dsp:txXfrm>
    </dsp:sp>
    <dsp:sp modelId="{B8F46CDB-820D-4A3C-AC39-32369BCE2EF5}">
      <dsp:nvSpPr>
        <dsp:cNvPr id="0" name=""/>
        <dsp:cNvSpPr/>
      </dsp:nvSpPr>
      <dsp:spPr>
        <a:xfrm>
          <a:off x="0" y="2917282"/>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0B0E9-CFF4-4A3D-862A-0081F2B95C8E}">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Grants &amp; Contract types</a:t>
          </a:r>
        </a:p>
      </dsp:txBody>
      <dsp:txXfrm>
        <a:off x="0" y="2917282"/>
        <a:ext cx="6492875" cy="729164"/>
      </dsp:txXfrm>
    </dsp:sp>
    <dsp:sp modelId="{BBB544F5-A085-4576-AC64-F60DF02270B5}">
      <dsp:nvSpPr>
        <dsp:cNvPr id="0" name=""/>
        <dsp:cNvSpPr/>
      </dsp:nvSpPr>
      <dsp:spPr>
        <a:xfrm>
          <a:off x="0" y="3646447"/>
          <a:ext cx="6492875" cy="0"/>
        </a:xfrm>
        <a:prstGeom prst="line">
          <a:avLst/>
        </a:prstGeom>
        <a:solidFill>
          <a:schemeClr val="accent2">
            <a:hueOff val="-2994968"/>
            <a:satOff val="20602"/>
            <a:lumOff val="2287"/>
            <a:alphaOff val="0"/>
          </a:schemeClr>
        </a:solidFill>
        <a:ln w="15875" cap="rnd" cmpd="sng" algn="ctr">
          <a:solidFill>
            <a:schemeClr val="accent2">
              <a:hueOff val="-2994968"/>
              <a:satOff val="20602"/>
              <a:lumOff val="22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69149E-5E46-4097-A7F4-1B7738CD18AC}">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Finding Federal Funding</a:t>
          </a:r>
        </a:p>
      </dsp:txBody>
      <dsp:txXfrm>
        <a:off x="0" y="3646447"/>
        <a:ext cx="6492875" cy="729164"/>
      </dsp:txXfrm>
    </dsp:sp>
    <dsp:sp modelId="{C7A50F69-522E-400E-B72D-8CEC372E383F}">
      <dsp:nvSpPr>
        <dsp:cNvPr id="0" name=""/>
        <dsp:cNvSpPr/>
      </dsp:nvSpPr>
      <dsp:spPr>
        <a:xfrm>
          <a:off x="0" y="4375611"/>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7608BC-1305-4B80-A5F5-0CE64D570E3E}">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Program Evaluation and Performance Measurement (Types and uses, Dashboards)</a:t>
          </a:r>
        </a:p>
      </dsp:txBody>
      <dsp:txXfrm>
        <a:off x="0" y="4375611"/>
        <a:ext cx="6492875" cy="7291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9BFC1C-2CC2-4BE5-9FD0-7B9D44AEB0B3}">
      <dsp:nvSpPr>
        <dsp:cNvPr id="0" name=""/>
        <dsp:cNvSpPr/>
      </dsp:nvSpPr>
      <dsp:spPr>
        <a:xfrm>
          <a:off x="0" y="1052"/>
          <a:ext cx="6492875" cy="717904"/>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Budgeting Theory and Principles (Revenues, Best Practices, Types)</a:t>
          </a:r>
        </a:p>
      </dsp:txBody>
      <dsp:txXfrm>
        <a:off x="35045" y="36097"/>
        <a:ext cx="6422785" cy="647814"/>
      </dsp:txXfrm>
    </dsp:sp>
    <dsp:sp modelId="{71296348-EDCE-4B33-A698-C512E27720EE}">
      <dsp:nvSpPr>
        <dsp:cNvPr id="0" name=""/>
        <dsp:cNvSpPr/>
      </dsp:nvSpPr>
      <dsp:spPr>
        <a:xfrm>
          <a:off x="0" y="731950"/>
          <a:ext cx="6492875" cy="717904"/>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Increment Revenue Financing</a:t>
          </a:r>
        </a:p>
      </dsp:txBody>
      <dsp:txXfrm>
        <a:off x="35045" y="766995"/>
        <a:ext cx="6422785" cy="647814"/>
      </dsp:txXfrm>
    </dsp:sp>
    <dsp:sp modelId="{D6E78817-081A-4C9E-B9BC-A8817CF815E6}">
      <dsp:nvSpPr>
        <dsp:cNvPr id="0" name=""/>
        <dsp:cNvSpPr/>
      </dsp:nvSpPr>
      <dsp:spPr>
        <a:xfrm>
          <a:off x="0" y="1462849"/>
          <a:ext cx="6492875" cy="717904"/>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Grants and Outside Resources (CDBG, HOME, SHIP, Ezones, non-profits)</a:t>
          </a:r>
        </a:p>
      </dsp:txBody>
      <dsp:txXfrm>
        <a:off x="35045" y="1497894"/>
        <a:ext cx="6422785" cy="647814"/>
      </dsp:txXfrm>
    </dsp:sp>
    <dsp:sp modelId="{52B06679-6593-4F61-9232-30A8AF63C2AC}">
      <dsp:nvSpPr>
        <dsp:cNvPr id="0" name=""/>
        <dsp:cNvSpPr/>
      </dsp:nvSpPr>
      <dsp:spPr>
        <a:xfrm>
          <a:off x="0" y="2193747"/>
          <a:ext cx="6492875" cy="717904"/>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Cost Sharing</a:t>
          </a:r>
        </a:p>
      </dsp:txBody>
      <dsp:txXfrm>
        <a:off x="35045" y="2228792"/>
        <a:ext cx="6422785" cy="647814"/>
      </dsp:txXfrm>
    </dsp:sp>
    <dsp:sp modelId="{03890163-83DC-402C-B3B5-6D55A454AEC9}">
      <dsp:nvSpPr>
        <dsp:cNvPr id="0" name=""/>
        <dsp:cNvSpPr/>
      </dsp:nvSpPr>
      <dsp:spPr>
        <a:xfrm>
          <a:off x="0" y="2924646"/>
          <a:ext cx="6492875" cy="717904"/>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Developer Extractions (Impacts, Infrastructure, Payment in lieu of taxes)</a:t>
          </a:r>
        </a:p>
      </dsp:txBody>
      <dsp:txXfrm>
        <a:off x="35045" y="2959691"/>
        <a:ext cx="6422785" cy="647814"/>
      </dsp:txXfrm>
    </dsp:sp>
    <dsp:sp modelId="{151942D0-CF2A-4191-B3D4-A737692DA060}">
      <dsp:nvSpPr>
        <dsp:cNvPr id="0" name=""/>
        <dsp:cNvSpPr/>
      </dsp:nvSpPr>
      <dsp:spPr>
        <a:xfrm>
          <a:off x="0" y="3655544"/>
          <a:ext cx="6492875" cy="717904"/>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latin typeface="Calibri" panose="020F0502020204030204" pitchFamily="34" charset="0"/>
              <a:cs typeface="Calibri" panose="020F0502020204030204" pitchFamily="34" charset="0"/>
            </a:rPr>
            <a:t>Public Private Partnerships</a:t>
          </a:r>
        </a:p>
      </dsp:txBody>
      <dsp:txXfrm>
        <a:off x="35045" y="3690589"/>
        <a:ext cx="6422785" cy="647814"/>
      </dsp:txXfrm>
    </dsp:sp>
    <dsp:sp modelId="{BB3368FF-C67B-4DB7-816D-6DFD12EBD390}">
      <dsp:nvSpPr>
        <dsp:cNvPr id="0" name=""/>
        <dsp:cNvSpPr/>
      </dsp:nvSpPr>
      <dsp:spPr>
        <a:xfrm>
          <a:off x="0" y="4386442"/>
          <a:ext cx="6492875" cy="717904"/>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CRA Record Management/ Reporting Requirements</a:t>
          </a:r>
        </a:p>
      </dsp:txBody>
      <dsp:txXfrm>
        <a:off x="35045" y="4421487"/>
        <a:ext cx="6422785" cy="6478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356603-1803-4EA5-AB14-678A2B53144E}">
      <dsp:nvSpPr>
        <dsp:cNvPr id="0" name=""/>
        <dsp:cNvSpPr/>
      </dsp:nvSpPr>
      <dsp:spPr>
        <a:xfrm>
          <a:off x="80471" y="590451"/>
          <a:ext cx="2029023" cy="1217414"/>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Chapter 163 Incentives</a:t>
          </a:r>
        </a:p>
      </dsp:txBody>
      <dsp:txXfrm>
        <a:off x="80471" y="590451"/>
        <a:ext cx="2029023" cy="1217414"/>
      </dsp:txXfrm>
    </dsp:sp>
    <dsp:sp modelId="{64D71C24-013E-44F5-BB71-0A2C5B610A93}">
      <dsp:nvSpPr>
        <dsp:cNvPr id="0" name=""/>
        <dsp:cNvSpPr/>
      </dsp:nvSpPr>
      <dsp:spPr>
        <a:xfrm>
          <a:off x="2312396" y="590451"/>
          <a:ext cx="2029023" cy="1217414"/>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Redevelopment Finance (Debt, Equity, Liquidity)</a:t>
          </a:r>
        </a:p>
      </dsp:txBody>
      <dsp:txXfrm>
        <a:off x="2312396" y="590451"/>
        <a:ext cx="2029023" cy="1217414"/>
      </dsp:txXfrm>
    </dsp:sp>
    <dsp:sp modelId="{1BEA0277-0979-48F2-84F3-569FAF1DAB40}">
      <dsp:nvSpPr>
        <dsp:cNvPr id="0" name=""/>
        <dsp:cNvSpPr/>
      </dsp:nvSpPr>
      <dsp:spPr>
        <a:xfrm>
          <a:off x="4463851" y="590451"/>
          <a:ext cx="2029023" cy="1217414"/>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Risk vs. Benefit (Understanding risk, Phasing incentives, Performance based)</a:t>
          </a:r>
        </a:p>
      </dsp:txBody>
      <dsp:txXfrm>
        <a:off x="4463851" y="590451"/>
        <a:ext cx="2029023" cy="1217414"/>
      </dsp:txXfrm>
    </dsp:sp>
    <dsp:sp modelId="{7FE6AE34-8497-4C41-929E-BDD872E9773F}">
      <dsp:nvSpPr>
        <dsp:cNvPr id="0" name=""/>
        <dsp:cNvSpPr/>
      </dsp:nvSpPr>
      <dsp:spPr>
        <a:xfrm>
          <a:off x="80471" y="2010768"/>
          <a:ext cx="2029023" cy="1217414"/>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Types of Incentives (Admin, Financial, Planning/Land, Marketing)</a:t>
          </a:r>
        </a:p>
      </dsp:txBody>
      <dsp:txXfrm>
        <a:off x="80471" y="2010768"/>
        <a:ext cx="2029023" cy="1217414"/>
      </dsp:txXfrm>
    </dsp:sp>
    <dsp:sp modelId="{15ED6E58-7078-49DC-ABA6-2A10F9FC7B1A}">
      <dsp:nvSpPr>
        <dsp:cNvPr id="0" name=""/>
        <dsp:cNvSpPr/>
      </dsp:nvSpPr>
      <dsp:spPr>
        <a:xfrm>
          <a:off x="2312396" y="2010768"/>
          <a:ext cx="2029023" cy="1217414"/>
        </a:xfrm>
        <a:prstGeom prst="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Targeting Incentives (Types, Goals)</a:t>
          </a:r>
        </a:p>
      </dsp:txBody>
      <dsp:txXfrm>
        <a:off x="2312396" y="2010768"/>
        <a:ext cx="2029023" cy="1217414"/>
      </dsp:txXfrm>
    </dsp:sp>
    <dsp:sp modelId="{2E6A6D36-02ED-4AA3-98AD-DB35450F5D6B}">
      <dsp:nvSpPr>
        <dsp:cNvPr id="0" name=""/>
        <dsp:cNvSpPr/>
      </dsp:nvSpPr>
      <dsp:spPr>
        <a:xfrm>
          <a:off x="4463851" y="2010768"/>
          <a:ext cx="2029023" cy="1217414"/>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Establishing Policies</a:t>
          </a:r>
        </a:p>
      </dsp:txBody>
      <dsp:txXfrm>
        <a:off x="4463851" y="2010768"/>
        <a:ext cx="2029023" cy="1217414"/>
      </dsp:txXfrm>
    </dsp:sp>
    <dsp:sp modelId="{EE061E8F-5511-44DF-B55A-3B32ADD895E0}">
      <dsp:nvSpPr>
        <dsp:cNvPr id="0" name=""/>
        <dsp:cNvSpPr/>
      </dsp:nvSpPr>
      <dsp:spPr>
        <a:xfrm>
          <a:off x="80471" y="3431084"/>
          <a:ext cx="2029023" cy="1217414"/>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Timing of Incentives</a:t>
          </a:r>
        </a:p>
      </dsp:txBody>
      <dsp:txXfrm>
        <a:off x="80471" y="3431084"/>
        <a:ext cx="2029023" cy="1217414"/>
      </dsp:txXfrm>
    </dsp:sp>
    <dsp:sp modelId="{ABE82EDA-825F-4839-AF26-A3A4BE4EC437}">
      <dsp:nvSpPr>
        <dsp:cNvPr id="0" name=""/>
        <dsp:cNvSpPr/>
      </dsp:nvSpPr>
      <dsp:spPr>
        <a:xfrm>
          <a:off x="2312396" y="3431084"/>
          <a:ext cx="2029023" cy="1217414"/>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Calculating ROI</a:t>
          </a:r>
        </a:p>
      </dsp:txBody>
      <dsp:txXfrm>
        <a:off x="2312396" y="3431084"/>
        <a:ext cx="2029023" cy="1217414"/>
      </dsp:txXfrm>
    </dsp:sp>
    <dsp:sp modelId="{1B02BBD7-7080-4623-82F0-700006C562D2}">
      <dsp:nvSpPr>
        <dsp:cNvPr id="0" name=""/>
        <dsp:cNvSpPr/>
      </dsp:nvSpPr>
      <dsp:spPr>
        <a:xfrm>
          <a:off x="4463851" y="3440409"/>
          <a:ext cx="2029023" cy="1217414"/>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Written Agreements/Contracts (Purpose, Protection, Evaluation)</a:t>
          </a:r>
        </a:p>
      </dsp:txBody>
      <dsp:txXfrm>
        <a:off x="4463851" y="3440409"/>
        <a:ext cx="2029023" cy="121741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BD96B2A-07AB-4DAE-8AAD-9B66233924CE}" type="datetimeFigureOut">
              <a:rPr lang="en-US" smtClean="0"/>
              <a:t>2/16/2022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5507D0E-73C0-4D23-8FD7-ED7FE60C9D2E}" type="slidenum">
              <a:rPr lang="en-US" smtClean="0"/>
              <a:t>‹#›</a:t>
            </a:fld>
            <a:endParaRPr lang="en-US"/>
          </a:p>
        </p:txBody>
      </p:sp>
    </p:spTree>
    <p:extLst>
      <p:ext uri="{BB962C8B-B14F-4D97-AF65-F5344CB8AC3E}">
        <p14:creationId xmlns:p14="http://schemas.microsoft.com/office/powerpoint/2010/main" val="1899063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507D0E-73C0-4D23-8FD7-ED7FE60C9D2E}" type="slidenum">
              <a:rPr lang="en-US" smtClean="0"/>
              <a:t>1</a:t>
            </a:fld>
            <a:endParaRPr lang="en-US"/>
          </a:p>
        </p:txBody>
      </p:sp>
    </p:spTree>
    <p:extLst>
      <p:ext uri="{BB962C8B-B14F-4D97-AF65-F5344CB8AC3E}">
        <p14:creationId xmlns:p14="http://schemas.microsoft.com/office/powerpoint/2010/main" val="751543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0227B01-68CA-4F72-9A3C-243B70B2426B}"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309815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9D0C8C-F76F-47BB-A46B-DF9C26C31D87}"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1997799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ACF6F3-C3B2-468A-B00E-20F36AB60F90}"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2722658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EFEB0F-376E-48DE-9EE4-581634C35F7B}" type="datetime1">
              <a:rPr lang="en-US" smtClean="0"/>
              <a:t>2/16/2022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3410127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6F105E-CEE3-448E-BC50-139A39E84A9E}" type="datetime1">
              <a:rPr lang="en-US" smtClean="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1281513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6B1ABD-1577-499C-95D3-BCB736484920}" type="datetime1">
              <a:rPr lang="en-US" smtClean="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933471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3F4C70-B374-434A-842E-099747790C44}" type="datetime1">
              <a:rPr lang="en-US" smtClean="0"/>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31771970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14AD7E-B767-4A80-8208-BB0E978F90F1}" type="datetime1">
              <a:rPr lang="en-US" smtClean="0"/>
              <a:t>2/16/2022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1468193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DC046C-D9DE-4394-AB3C-8FA22A6C0D24}" type="datetime1">
              <a:rPr lang="en-US" smtClean="0"/>
              <a:t>2/16/2022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2303209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766C0-1674-4A20-92AF-A28661374CC6}" type="datetime1">
              <a:rPr lang="en-US" smtClean="0"/>
              <a:t>2/16/2022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30483101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9718A5-E3B7-4943-83AB-73C02F5CBCDC}" type="datetime1">
              <a:rPr lang="en-US" smtClean="0"/>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299248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1F5F99-9B2E-4DE3-9F52-B63EF52A108D}"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28067430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CD5B09-63E2-489C-BF3A-542A5432911D}" type="datetime1">
              <a:rPr lang="en-US" smtClean="0"/>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16808136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5AB9D3-2BCF-424B-A2B8-0F3673D656F3}" type="datetime1">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34924489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5AB9D3-2BCF-424B-A2B8-0F3673D656F3}"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3901370547"/>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5AB9D3-2BCF-424B-A2B8-0F3673D656F3}"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472071074"/>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5AB9D3-2BCF-424B-A2B8-0F3673D656F3}"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1410554640"/>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5AB9D3-2BCF-424B-A2B8-0F3673D656F3}"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3960473323"/>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5AB9D3-2BCF-424B-A2B8-0F3673D656F3}"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121627573"/>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A982B-2A5C-4CB0-9EC3-161F14BD2DFF}" type="datetime1">
              <a:rPr lang="en-US" smtClean="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5235407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2E2881-312E-4D4F-96FF-FEFA402D2F85}" type="datetime1">
              <a:rPr lang="en-US" smtClean="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525F19-C27C-4AE7-B278-E80FF6343B71}" type="slidenum">
              <a:rPr lang="en-US" smtClean="0"/>
              <a:t>‹#›</a:t>
            </a:fld>
            <a:endParaRPr lang="en-US" dirty="0"/>
          </a:p>
        </p:txBody>
      </p:sp>
    </p:spTree>
    <p:extLst>
      <p:ext uri="{BB962C8B-B14F-4D97-AF65-F5344CB8AC3E}">
        <p14:creationId xmlns:p14="http://schemas.microsoft.com/office/powerpoint/2010/main" val="1123730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DEC4B7-9A32-4E47-B556-B31E1D2D0461}" type="datetime1">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188771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24F47F-0603-477D-AED6-86CDF0053274}" type="datetime1">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1569077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EAEB41-C23B-46A4-8F1D-DF28477BC6B8}" type="datetime1">
              <a:rPr lang="en-US" smtClean="0"/>
              <a:t>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3653132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5C7994-891F-44D3-8E80-0692AE556A25}" type="datetime1">
              <a:rPr lang="en-US" smtClean="0"/>
              <a:t>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388886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8D7E2-98D1-4D8B-B2D9-475EB398890B}" type="datetime1">
              <a:rPr lang="en-US" smtClean="0"/>
              <a:t>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267117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8C78B3-D8E4-4558-B1BF-BD63129F3A6E}" type="datetime1">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2386145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181309-606F-47A8-A4E8-FCFB41E8CE7E}" type="datetime1">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CB9BB4-0DA2-4F14-96AD-698FD010C938}" type="slidenum">
              <a:rPr lang="en-US" smtClean="0"/>
              <a:t>‹#›</a:t>
            </a:fld>
            <a:endParaRPr lang="en-US"/>
          </a:p>
        </p:txBody>
      </p:sp>
    </p:spTree>
    <p:extLst>
      <p:ext uri="{BB962C8B-B14F-4D97-AF65-F5344CB8AC3E}">
        <p14:creationId xmlns:p14="http://schemas.microsoft.com/office/powerpoint/2010/main" val="206015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AB9D3-2BCF-424B-A2B8-0F3673D656F3}" type="datetime1">
              <a:rPr lang="en-US" smtClean="0"/>
              <a:t>2/16/2022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CB9BB4-0DA2-4F14-96AD-698FD010C938}" type="slidenum">
              <a:rPr lang="en-US" smtClean="0"/>
              <a:t>‹#›</a:t>
            </a:fld>
            <a:endParaRPr lang="en-US"/>
          </a:p>
        </p:txBody>
      </p:sp>
    </p:spTree>
    <p:extLst>
      <p:ext uri="{BB962C8B-B14F-4D97-AF65-F5344CB8AC3E}">
        <p14:creationId xmlns:p14="http://schemas.microsoft.com/office/powerpoint/2010/main" val="1981778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15AB9D3-2BCF-424B-A2B8-0F3673D656F3}" type="datetime1">
              <a:rPr lang="en-US" smtClean="0"/>
              <a:t>2/16/2022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CCB9BB4-0DA2-4F14-96AD-698FD010C938}" type="slidenum">
              <a:rPr lang="en-US" smtClean="0"/>
              <a:t>‹#›</a:t>
            </a:fld>
            <a:endParaRPr lang="en-US"/>
          </a:p>
        </p:txBody>
      </p:sp>
    </p:spTree>
    <p:extLst>
      <p:ext uri="{BB962C8B-B14F-4D97-AF65-F5344CB8AC3E}">
        <p14:creationId xmlns:p14="http://schemas.microsoft.com/office/powerpoint/2010/main" val="119115187"/>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 id="2147483759"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hyperlink" Target="http://www.redevelopment.net/" TargetMode="External"/><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7.xml"/><Relationship Id="rId4" Type="http://schemas.openxmlformats.org/officeDocument/2006/relationships/image" Target="../media/image6.svg"/></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hyperlink" Target="http://www.redevelopment.net/Academy" TargetMode="External"/><Relationship Id="rId2" Type="http://schemas.openxmlformats.org/officeDocument/2006/relationships/image" Target="../media/image1.jpeg"/><Relationship Id="rId1" Type="http://schemas.openxmlformats.org/officeDocument/2006/relationships/slideLayout" Target="../slideLayouts/slideLayout17.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3.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0" name="Group 19">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21"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2"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3"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4"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5"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6"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title"/>
          </p:nvPr>
        </p:nvSpPr>
        <p:spPr>
          <a:xfrm>
            <a:off x="2253785" y="1380068"/>
            <a:ext cx="4978303" cy="2616199"/>
          </a:xfrm>
        </p:spPr>
        <p:txBody>
          <a:bodyPr vert="horz" lIns="91440" tIns="45720" rIns="91440" bIns="45720" rtlCol="0" anchor="b">
            <a:normAutofit/>
          </a:bodyPr>
          <a:lstStyle/>
          <a:p>
            <a:pPr algn="r">
              <a:lnSpc>
                <a:spcPct val="90000"/>
              </a:lnSpc>
            </a:pPr>
            <a:br>
              <a:rPr lang="en-US" sz="2000" b="1"/>
            </a:br>
            <a:br>
              <a:rPr lang="en-US" sz="2000" b="1"/>
            </a:br>
            <a:br>
              <a:rPr lang="en-US" sz="2000" b="1"/>
            </a:br>
            <a:br>
              <a:rPr lang="en-US" sz="2000" b="1"/>
            </a:br>
            <a:br>
              <a:rPr lang="en-US" sz="2000" b="1" i="1"/>
            </a:br>
            <a:br>
              <a:rPr lang="en-US" sz="2000" b="1"/>
            </a:br>
            <a:r>
              <a:rPr lang="en-US" sz="2000" b="1" i="1"/>
              <a:t> </a:t>
            </a:r>
            <a:br>
              <a:rPr lang="en-US" sz="2000" b="1" i="1"/>
            </a:br>
            <a:br>
              <a:rPr lang="en-US" sz="2000" b="1" i="1"/>
            </a:br>
            <a:endParaRPr lang="en-US" sz="2000" b="1" i="1"/>
          </a:p>
        </p:txBody>
      </p:sp>
      <p:sp>
        <p:nvSpPr>
          <p:cNvPr id="15" name="Content Placeholder 14">
            <a:extLst>
              <a:ext uri="{FF2B5EF4-FFF2-40B4-BE49-F238E27FC236}">
                <a16:creationId xmlns:a16="http://schemas.microsoft.com/office/drawing/2014/main" id="{99496ABD-B623-4A94-A442-56139DED3514}"/>
              </a:ext>
            </a:extLst>
          </p:cNvPr>
          <p:cNvSpPr>
            <a:spLocks noGrp="1"/>
          </p:cNvSpPr>
          <p:nvPr>
            <p:ph idx="1"/>
          </p:nvPr>
        </p:nvSpPr>
        <p:spPr>
          <a:xfrm>
            <a:off x="3151575" y="2047875"/>
            <a:ext cx="4080514" cy="3087544"/>
          </a:xfrm>
        </p:spPr>
        <p:txBody>
          <a:bodyPr vert="horz" lIns="91440" tIns="45720" rIns="91440" bIns="45720" rtlCol="0" anchor="t">
            <a:normAutofit/>
          </a:bodyPr>
          <a:lstStyle/>
          <a:p>
            <a:pPr marL="0" indent="0" algn="r">
              <a:buNone/>
            </a:pPr>
            <a:r>
              <a:rPr lang="en-US" sz="4000" b="1" dirty="0">
                <a:solidFill>
                  <a:srgbClr val="0070C0"/>
                </a:solidFill>
                <a:latin typeface="Calibri" panose="020F0502020204030204" pitchFamily="34" charset="0"/>
                <a:cs typeface="Calibri" panose="020F0502020204030204" pitchFamily="34" charset="0"/>
              </a:rPr>
              <a:t>Become a Certified Redevelopment Professional</a:t>
            </a:r>
          </a:p>
        </p:txBody>
      </p:sp>
      <p:sp>
        <p:nvSpPr>
          <p:cNvPr id="7" name="Slide Number Placeholder 6"/>
          <p:cNvSpPr>
            <a:spLocks noGrp="1"/>
          </p:cNvSpPr>
          <p:nvPr>
            <p:ph type="sldNum" sz="quarter" idx="12"/>
          </p:nvPr>
        </p:nvSpPr>
        <p:spPr>
          <a:xfrm>
            <a:off x="10951856" y="5883275"/>
            <a:ext cx="551167" cy="365125"/>
          </a:xfrm>
        </p:spPr>
        <p:txBody>
          <a:bodyPr vert="horz" lIns="91440" tIns="45720" rIns="91440" bIns="45720" rtlCol="0" anchor="ctr">
            <a:normAutofit/>
          </a:bodyPr>
          <a:lstStyle/>
          <a:p>
            <a:pPr>
              <a:spcAft>
                <a:spcPts val="600"/>
              </a:spcAft>
            </a:pPr>
            <a:fld id="{EE525F19-C27C-4AE7-B278-E80FF6343B71}" type="slidenum">
              <a:rPr lang="en-US" smtClean="0"/>
              <a:pPr>
                <a:spcAft>
                  <a:spcPts val="600"/>
                </a:spcAft>
              </a:pPr>
              <a:t>1</a:t>
            </a:fld>
            <a:endParaRPr lang="en-US"/>
          </a:p>
        </p:txBody>
      </p:sp>
      <p:sp>
        <p:nvSpPr>
          <p:cNvPr id="31" name="Rounded Rectangle 4">
            <a:extLst>
              <a:ext uri="{FF2B5EF4-FFF2-40B4-BE49-F238E27FC236}">
                <a16:creationId xmlns:a16="http://schemas.microsoft.com/office/drawing/2014/main" id="{260615AE-7DBC-4FF7-9107-9FE957695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648931"/>
            <a:ext cx="3982086"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Content Placeholder 10" descr="A picture containing diagram&#10;&#10;Description automatically generated">
            <a:extLst>
              <a:ext uri="{FF2B5EF4-FFF2-40B4-BE49-F238E27FC236}">
                <a16:creationId xmlns:a16="http://schemas.microsoft.com/office/drawing/2014/main" id="{6610FA37-5EEE-49E2-B869-0E10B057DA0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443" r="3119" b="4"/>
          <a:stretch/>
        </p:blipFill>
        <p:spPr>
          <a:xfrm>
            <a:off x="7998995" y="1011765"/>
            <a:ext cx="3090802" cy="4546708"/>
          </a:xfrm>
          <a:prstGeom prst="rect">
            <a:avLst/>
          </a:prstGeom>
        </p:spPr>
      </p:pic>
    </p:spTree>
    <p:extLst>
      <p:ext uri="{BB962C8B-B14F-4D97-AF65-F5344CB8AC3E}">
        <p14:creationId xmlns:p14="http://schemas.microsoft.com/office/powerpoint/2010/main" val="1155865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7958" y="804333"/>
            <a:ext cx="4719630" cy="5249334"/>
          </a:xfrm>
        </p:spPr>
        <p:txBody>
          <a:bodyPr>
            <a:normAutofit/>
          </a:bodyPr>
          <a:lstStyle/>
          <a:p>
            <a:pPr algn="r"/>
            <a:r>
              <a:rPr lang="en-US" b="1" dirty="0">
                <a:solidFill>
                  <a:schemeClr val="accent2">
                    <a:lumMod val="50000"/>
                  </a:schemeClr>
                </a:solidFill>
                <a:latin typeface="Calibri" panose="020F0502020204030204" pitchFamily="34" charset="0"/>
                <a:cs typeface="Calibri" panose="020F0502020204030204" pitchFamily="34" charset="0"/>
              </a:rPr>
              <a:t>Capital Project Management</a:t>
            </a:r>
          </a:p>
        </p:txBody>
      </p:sp>
      <p:sp>
        <p:nvSpPr>
          <p:cNvPr id="3" name="Content Placeholder 2"/>
          <p:cNvSpPr>
            <a:spLocks noGrp="1"/>
          </p:cNvSpPr>
          <p:nvPr>
            <p:ph idx="1"/>
          </p:nvPr>
        </p:nvSpPr>
        <p:spPr>
          <a:xfrm>
            <a:off x="5066445" y="804333"/>
            <a:ext cx="6257721" cy="5249334"/>
          </a:xfrm>
        </p:spPr>
        <p:txBody>
          <a:bodyPr anchor="ctr">
            <a:normAutofit/>
          </a:bodyPr>
          <a:lstStyle/>
          <a:p>
            <a:pPr>
              <a:buFont typeface="Arial" panose="020B0604020202020204" pitchFamily="34" charset="0"/>
              <a:buChar char="•"/>
            </a:pPr>
            <a:r>
              <a:rPr lang="en-US" dirty="0">
                <a:latin typeface="Calibri" panose="020F0502020204030204" pitchFamily="34" charset="0"/>
                <a:cs typeface="Calibri" panose="020F0502020204030204" pitchFamily="34" charset="0"/>
              </a:rPr>
              <a:t>Planning the Project (Selecting, Building Consensus, Build vs. Buy)</a:t>
            </a:r>
          </a:p>
          <a:p>
            <a:pPr>
              <a:buFont typeface="Arial" panose="020B0604020202020204" pitchFamily="34" charset="0"/>
              <a:buChar char="•"/>
            </a:pPr>
            <a:r>
              <a:rPr lang="en-US" dirty="0">
                <a:latin typeface="Calibri" panose="020F0502020204030204" pitchFamily="34" charset="0"/>
                <a:cs typeface="Calibri" panose="020F0502020204030204" pitchFamily="34" charset="0"/>
              </a:rPr>
              <a:t>Organizing the Project (Design, Procurement, Consultants, Vendors, Compliance based on fund source)</a:t>
            </a:r>
          </a:p>
          <a:p>
            <a:pPr>
              <a:buFont typeface="Arial" panose="020B0604020202020204" pitchFamily="34" charset="0"/>
              <a:buChar char="•"/>
            </a:pPr>
            <a:r>
              <a:rPr lang="en-US" dirty="0">
                <a:latin typeface="Calibri" panose="020F0502020204030204" pitchFamily="34" charset="0"/>
                <a:cs typeface="Calibri" panose="020F0502020204030204" pitchFamily="34" charset="0"/>
              </a:rPr>
              <a:t>Implementing the Project (Contract execution, Build Process)</a:t>
            </a:r>
          </a:p>
          <a:p>
            <a:pPr>
              <a:buFont typeface="Arial" panose="020B0604020202020204" pitchFamily="34" charset="0"/>
              <a:buChar char="•"/>
            </a:pPr>
            <a:r>
              <a:rPr lang="en-US" dirty="0">
                <a:latin typeface="Calibri" panose="020F0502020204030204" pitchFamily="34" charset="0"/>
                <a:cs typeface="Calibri" panose="020F0502020204030204" pitchFamily="34" charset="0"/>
              </a:rPr>
              <a:t>Closing the Project (Documentation, Audit, Records, Final Report)</a:t>
            </a:r>
          </a:p>
          <a:p>
            <a:pPr>
              <a:buFont typeface="Arial" panose="020B0604020202020204" pitchFamily="34" charset="0"/>
              <a:buChar char="•"/>
            </a:pPr>
            <a:r>
              <a:rPr lang="en-US" dirty="0">
                <a:latin typeface="Calibri" panose="020F0502020204030204" pitchFamily="34" charset="0"/>
                <a:cs typeface="Calibri" panose="020F0502020204030204" pitchFamily="34" charset="0"/>
              </a:rPr>
              <a:t>Typical CRA Capital Projects (Infrastructure, mini grants, landscaping, streetscapes, loans, land acquisition)</a:t>
            </a:r>
          </a:p>
          <a:p>
            <a:endParaRPr lang="en-US" dirty="0"/>
          </a:p>
        </p:txBody>
      </p:sp>
      <p:sp>
        <p:nvSpPr>
          <p:cNvPr id="5" name="Slide Number Placeholder 4"/>
          <p:cNvSpPr>
            <a:spLocks noGrp="1"/>
          </p:cNvSpPr>
          <p:nvPr>
            <p:ph type="sldNum" sz="quarter" idx="12"/>
          </p:nvPr>
        </p:nvSpPr>
        <p:spPr>
          <a:xfrm>
            <a:off x="11048582" y="5871104"/>
            <a:ext cx="551167" cy="365125"/>
          </a:xfrm>
        </p:spPr>
        <p:txBody>
          <a:bodyPr>
            <a:normAutofit/>
          </a:bodyPr>
          <a:lstStyle/>
          <a:p>
            <a:pPr>
              <a:spcAft>
                <a:spcPts val="600"/>
              </a:spcAft>
            </a:pPr>
            <a:fld id="{EE525F19-C27C-4AE7-B278-E80FF6343B71}" type="slidenum">
              <a:rPr lang="en-US" smtClean="0"/>
              <a:pPr>
                <a:spcAft>
                  <a:spcPts val="600"/>
                </a:spcAft>
              </a:pPr>
              <a:t>10</a:t>
            </a:fld>
            <a:endParaRPr lang="en-US"/>
          </a:p>
        </p:txBody>
      </p:sp>
    </p:spTree>
    <p:extLst>
      <p:ext uri="{BB962C8B-B14F-4D97-AF65-F5344CB8AC3E}">
        <p14:creationId xmlns:p14="http://schemas.microsoft.com/office/powerpoint/2010/main" val="747606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478895" cy="1499616"/>
          </a:xfrm>
        </p:spPr>
        <p:txBody>
          <a:bodyPr>
            <a:normAutofit/>
          </a:bodyPr>
          <a:lstStyle/>
          <a:p>
            <a:pPr lvl="0" defTabSz="914400" eaLnBrk="0" fontAlgn="base" hangingPunct="0">
              <a:spcAft>
                <a:spcPct val="0"/>
              </a:spcAft>
              <a:tabLst>
                <a:tab pos="685800" algn="l"/>
              </a:tabLst>
            </a:pPr>
            <a:r>
              <a:rPr lang="en-US" altLang="en-US" b="1" dirty="0">
                <a:solidFill>
                  <a:schemeClr val="accent2">
                    <a:lumMod val="50000"/>
                  </a:schemeClr>
                </a:solidFill>
                <a:latin typeface="Calibri" panose="020F0502020204030204" pitchFamily="34" charset="0"/>
                <a:ea typeface="Times New Roman" panose="02020603050405020304" pitchFamily="18" charset="0"/>
                <a:cs typeface="Calibri" panose="020F0502020204030204" pitchFamily="34" charset="0"/>
              </a:rPr>
              <a:t>Housing as a Redevelopment Tool</a:t>
            </a:r>
            <a:endParaRPr lang="en-US" altLang="en-US" b="1" dirty="0">
              <a:solidFill>
                <a:schemeClr val="accent2">
                  <a:lumMod val="50000"/>
                </a:schemeClr>
              </a:solidFill>
              <a:latin typeface="Calibri" panose="020F0502020204030204" pitchFamily="34" charset="0"/>
              <a:cs typeface="Calibri" panose="020F0502020204030204" pitchFamily="34" charset="0"/>
            </a:endParaRPr>
          </a:p>
        </p:txBody>
      </p:sp>
      <p:sp>
        <p:nvSpPr>
          <p:cNvPr id="5" name="Rectangle 1"/>
          <p:cNvSpPr>
            <a:spLocks noGrp="1" noChangeArrowheads="1"/>
          </p:cNvSpPr>
          <p:nvPr>
            <p:ph idx="1"/>
          </p:nvPr>
        </p:nvSpPr>
        <p:spPr bwMode="auto">
          <a:xfrm>
            <a:off x="1642188" y="2401288"/>
            <a:ext cx="9860834" cy="390807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0" tIns="0" rIns="0" bIns="0" numCol="1" anchorCtr="0" compatLnSpc="1">
            <a:prstTxWarp prst="textNoShape">
              <a:avLst/>
            </a:prstTxWarp>
            <a:normAutofit/>
          </a:bodyPr>
          <a:lstStyle>
            <a:lvl1pPr eaLnBrk="0" fontAlgn="base" hangingPunct="0">
              <a:spcBef>
                <a:spcPct val="0"/>
              </a:spcBef>
              <a:spcAft>
                <a:spcPct val="0"/>
              </a:spcAft>
              <a:tabLst>
                <a:tab pos="685800" algn="l"/>
              </a:tabLst>
              <a:defRPr>
                <a:solidFill>
                  <a:schemeClr val="tx1"/>
                </a:solidFill>
                <a:latin typeface="Arial" panose="020B0604020202020204" pitchFamily="34" charset="0"/>
              </a:defRPr>
            </a:lvl1pPr>
            <a:lvl2pPr eaLnBrk="0" fontAlgn="base" hangingPunct="0">
              <a:spcBef>
                <a:spcPct val="0"/>
              </a:spcBef>
              <a:spcAft>
                <a:spcPct val="0"/>
              </a:spcAft>
              <a:tabLst>
                <a:tab pos="685800" algn="l"/>
              </a:tabLst>
              <a:defRPr>
                <a:solidFill>
                  <a:schemeClr val="tx1"/>
                </a:solidFill>
                <a:latin typeface="Arial" panose="020B0604020202020204" pitchFamily="34" charset="0"/>
              </a:defRPr>
            </a:lvl2pPr>
            <a:lvl3pPr eaLnBrk="0" fontAlgn="base" hangingPunct="0">
              <a:spcBef>
                <a:spcPct val="0"/>
              </a:spcBef>
              <a:spcAft>
                <a:spcPct val="0"/>
              </a:spcAft>
              <a:tabLst>
                <a:tab pos="685800" algn="l"/>
              </a:tabLst>
              <a:defRPr>
                <a:solidFill>
                  <a:schemeClr val="tx1"/>
                </a:solidFill>
                <a:latin typeface="Arial" panose="020B0604020202020204" pitchFamily="34" charset="0"/>
              </a:defRPr>
            </a:lvl3pPr>
            <a:lvl4pPr eaLnBrk="0" fontAlgn="base" hangingPunct="0">
              <a:spcBef>
                <a:spcPct val="0"/>
              </a:spcBef>
              <a:spcAft>
                <a:spcPct val="0"/>
              </a:spcAft>
              <a:tabLst>
                <a:tab pos="685800" algn="l"/>
              </a:tabLst>
              <a:defRPr>
                <a:solidFill>
                  <a:schemeClr val="tx1"/>
                </a:solidFill>
                <a:latin typeface="Arial" panose="020B0604020202020204" pitchFamily="34" charset="0"/>
              </a:defRPr>
            </a:lvl4pPr>
            <a:lvl5pPr eaLnBrk="0" fontAlgn="base" hangingPunct="0">
              <a:spcBef>
                <a:spcPct val="0"/>
              </a:spcBef>
              <a:spcAft>
                <a:spcPct val="0"/>
              </a:spcAft>
              <a:tabLst>
                <a:tab pos="685800" algn="l"/>
              </a:tabLst>
              <a:defRPr>
                <a:solidFill>
                  <a:schemeClr val="tx1"/>
                </a:solidFill>
                <a:latin typeface="Arial" panose="020B0604020202020204" pitchFamily="34" charset="0"/>
              </a:defRPr>
            </a:lvl5pPr>
            <a:lvl6pPr eaLnBrk="0" fontAlgn="base" hangingPunct="0">
              <a:spcBef>
                <a:spcPct val="0"/>
              </a:spcBef>
              <a:spcAft>
                <a:spcPct val="0"/>
              </a:spcAft>
              <a:tabLst>
                <a:tab pos="685800" algn="l"/>
              </a:tabLst>
              <a:defRPr>
                <a:solidFill>
                  <a:schemeClr val="tx1"/>
                </a:solidFill>
                <a:latin typeface="Arial" panose="020B0604020202020204" pitchFamily="34" charset="0"/>
              </a:defRPr>
            </a:lvl6pPr>
            <a:lvl7pPr eaLnBrk="0" fontAlgn="base" hangingPunct="0">
              <a:spcBef>
                <a:spcPct val="0"/>
              </a:spcBef>
              <a:spcAft>
                <a:spcPct val="0"/>
              </a:spcAft>
              <a:tabLst>
                <a:tab pos="685800" algn="l"/>
              </a:tabLst>
              <a:defRPr>
                <a:solidFill>
                  <a:schemeClr val="tx1"/>
                </a:solidFill>
                <a:latin typeface="Arial" panose="020B0604020202020204" pitchFamily="34" charset="0"/>
              </a:defRPr>
            </a:lvl7pPr>
            <a:lvl8pPr eaLnBrk="0" fontAlgn="base" hangingPunct="0">
              <a:spcBef>
                <a:spcPct val="0"/>
              </a:spcBef>
              <a:spcAft>
                <a:spcPct val="0"/>
              </a:spcAft>
              <a:tabLst>
                <a:tab pos="685800" algn="l"/>
              </a:tabLst>
              <a:defRPr>
                <a:solidFill>
                  <a:schemeClr val="tx1"/>
                </a:solidFill>
                <a:latin typeface="Arial" panose="020B0604020202020204" pitchFamily="34" charset="0"/>
              </a:defRPr>
            </a:lvl8pPr>
            <a:lvl9pPr eaLnBrk="0" fontAlgn="base" hangingPunct="0">
              <a:spcBef>
                <a:spcPct val="0"/>
              </a:spcBef>
              <a:spcAft>
                <a:spcPct val="0"/>
              </a:spcAft>
              <a:tabLst>
                <a:tab pos="685800" algn="l"/>
              </a:tabLst>
              <a:defRPr>
                <a:solidFill>
                  <a:schemeClr val="tx1"/>
                </a:solidFill>
                <a:latin typeface="Arial" panose="020B0604020202020204" pitchFamily="34" charset="0"/>
              </a:defRPr>
            </a:lvl9pPr>
          </a:lstStyle>
          <a:p>
            <a:pPr>
              <a:spcAft>
                <a:spcPts val="600"/>
              </a:spcAft>
              <a:buClrTx/>
              <a:buSzTx/>
              <a:buFont typeface="Arial" panose="020B0604020202020204" pitchFamily="34" charset="0"/>
              <a:buChar char="•"/>
            </a:pPr>
            <a:r>
              <a:rPr kumimoji="0" lang="en-US" altLang="en-US"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Defining the role of Housing in CRAs</a:t>
            </a:r>
          </a:p>
          <a:p>
            <a:pPr>
              <a:spcAft>
                <a:spcPts val="600"/>
              </a:spcAft>
              <a:buClrTx/>
              <a:buSzTx/>
              <a:buFont typeface="Arial" panose="020B0604020202020204" pitchFamily="34" charset="0"/>
              <a:buChar char="•"/>
            </a:pPr>
            <a:r>
              <a:rPr kumimoji="0" lang="en-US" altLang="en-US"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Needs and Market Demand</a:t>
            </a:r>
            <a:endParaRPr kumimoji="0" lang="en-US" altLang="en-US" b="1"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endParaRPr>
          </a:p>
          <a:p>
            <a:pPr>
              <a:spcAft>
                <a:spcPts val="600"/>
              </a:spcAft>
              <a:buClrTx/>
              <a:buSzTx/>
              <a:buFont typeface="Arial" panose="020B0604020202020204" pitchFamily="34" charset="0"/>
              <a:buChar char="•"/>
            </a:pPr>
            <a:r>
              <a:rPr kumimoji="0" lang="en-US" altLang="en-US"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Planning and Coordination for Affordable and Workforce Housing</a:t>
            </a:r>
            <a:endParaRPr kumimoji="0" lang="en-US" altLang="en-US" b="1"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endParaRPr>
          </a:p>
          <a:p>
            <a:pPr>
              <a:spcAft>
                <a:spcPts val="600"/>
              </a:spcAft>
              <a:buClrTx/>
              <a:buSzTx/>
              <a:buFont typeface="Arial" panose="020B0604020202020204" pitchFamily="34" charset="0"/>
              <a:buChar char="•"/>
            </a:pPr>
            <a:r>
              <a:rPr kumimoji="0" lang="en-US" altLang="en-US"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Working with Affordable, Workforce and Market-Rate Housing Developers</a:t>
            </a:r>
            <a:endParaRPr kumimoji="0" lang="en-US" altLang="en-US" b="0" i="0" u="none" strike="noStrike" cap="none" normalizeH="0" baseline="0" dirty="0">
              <a:ln>
                <a:noFill/>
              </a:ln>
              <a:effectLst/>
              <a:latin typeface="Calibri" panose="020F0502020204030204" pitchFamily="34" charset="0"/>
              <a:cs typeface="Calibri" panose="020F0502020204030204" pitchFamily="34" charset="0"/>
            </a:endParaRPr>
          </a:p>
          <a:p>
            <a:pPr>
              <a:spcAft>
                <a:spcPts val="600"/>
              </a:spcAft>
              <a:buClrTx/>
              <a:buSzTx/>
              <a:buFont typeface="Arial" panose="020B0604020202020204" pitchFamily="34" charset="0"/>
              <a:buChar char="•"/>
            </a:pPr>
            <a:r>
              <a:rPr kumimoji="0" lang="en-US" altLang="en-US"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Housing Program Basics</a:t>
            </a:r>
          </a:p>
          <a:p>
            <a:pPr>
              <a:spcAft>
                <a:spcPts val="600"/>
              </a:spcAft>
              <a:buClrTx/>
              <a:buSzTx/>
              <a:buFont typeface="Arial" panose="020B0604020202020204" pitchFamily="34" charset="0"/>
              <a:buChar char="•"/>
            </a:pPr>
            <a:r>
              <a:rPr kumimoji="0" lang="en-US" altLang="en-US"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Housing Rehabilitation Process</a:t>
            </a:r>
          </a:p>
          <a:p>
            <a:pPr>
              <a:spcAft>
                <a:spcPts val="600"/>
              </a:spcAft>
              <a:buClrTx/>
              <a:buSzTx/>
              <a:buFont typeface="Arial" panose="020B0604020202020204" pitchFamily="34" charset="0"/>
              <a:buChar char="•"/>
            </a:pPr>
            <a:r>
              <a:rPr kumimoji="0" lang="en-US" altLang="en-US"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Demolition of Dilapidated Housing</a:t>
            </a:r>
            <a:endParaRPr kumimoji="0" lang="en-US" altLang="en-US" b="0" i="0" u="none" strike="noStrike" cap="none" normalizeH="0" baseline="0" dirty="0">
              <a:ln>
                <a:noFill/>
              </a:ln>
              <a:effectLst/>
              <a:latin typeface="Calibri" panose="020F0502020204030204" pitchFamily="34" charset="0"/>
              <a:cs typeface="Calibri" panose="020F0502020204030204" pitchFamily="34" charset="0"/>
            </a:endParaRPr>
          </a:p>
          <a:p>
            <a:pPr marL="0" marR="0" lvl="0" indent="0" defTabSz="914400" rtl="0" eaLnBrk="0" fontAlgn="base" latinLnBrk="0" hangingPunct="0">
              <a:spcBef>
                <a:spcPct val="0"/>
              </a:spcBef>
              <a:spcAft>
                <a:spcPts val="600"/>
              </a:spcAft>
              <a:buClrTx/>
              <a:buSzTx/>
              <a:buFontTx/>
              <a:buNone/>
              <a:tabLst>
                <a:tab pos="685800" algn="l"/>
              </a:tabLst>
            </a:pPr>
            <a:r>
              <a:rPr kumimoji="0" lang="en-US" altLang="en-US"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	</a:t>
            </a:r>
            <a:endParaRPr kumimoji="0" lang="en-US" altLang="en-US" b="0" i="0" u="none" strike="noStrike" cap="none" normalizeH="0" baseline="0" dirty="0">
              <a:ln>
                <a:noFill/>
              </a:ln>
              <a:effectLst/>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a:xfrm>
            <a:off x="10951855" y="5907659"/>
            <a:ext cx="551167" cy="365125"/>
          </a:xfrm>
        </p:spPr>
        <p:txBody>
          <a:bodyPr>
            <a:normAutofit/>
          </a:bodyPr>
          <a:lstStyle/>
          <a:p>
            <a:pPr>
              <a:spcAft>
                <a:spcPts val="600"/>
              </a:spcAft>
            </a:pPr>
            <a:fld id="{EE525F19-C27C-4AE7-B278-E80FF6343B71}" type="slidenum">
              <a:rPr lang="en-US" smtClean="0"/>
              <a:pPr>
                <a:spcAft>
                  <a:spcPts val="600"/>
                </a:spcAft>
              </a:pPr>
              <a:t>11</a:t>
            </a:fld>
            <a:endParaRPr lang="en-US"/>
          </a:p>
        </p:txBody>
      </p:sp>
    </p:spTree>
    <p:extLst>
      <p:ext uri="{BB962C8B-B14F-4D97-AF65-F5344CB8AC3E}">
        <p14:creationId xmlns:p14="http://schemas.microsoft.com/office/powerpoint/2010/main" val="2543565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2"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5"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19" name="Rectangle 18">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p:cNvSpPr>
            <a:spLocks noGrp="1"/>
          </p:cNvSpPr>
          <p:nvPr>
            <p:ph type="title"/>
          </p:nvPr>
        </p:nvSpPr>
        <p:spPr>
          <a:xfrm>
            <a:off x="257175" y="685801"/>
            <a:ext cx="3799479" cy="5105400"/>
          </a:xfrm>
        </p:spPr>
        <p:txBody>
          <a:bodyPr vert="horz" lIns="91440" tIns="45720" rIns="91440" bIns="45720" rtlCol="0" anchor="ctr">
            <a:normAutofit/>
          </a:bodyPr>
          <a:lstStyle/>
          <a:p>
            <a:pPr algn="l"/>
            <a:r>
              <a:rPr lang="en-US" b="1" dirty="0">
                <a:solidFill>
                  <a:srgbClr val="FFFFFF"/>
                </a:solidFill>
                <a:latin typeface="Calibri" panose="020F0502020204030204" pitchFamily="34" charset="0"/>
                <a:cs typeface="Calibri" panose="020F0502020204030204" pitchFamily="34" charset="0"/>
              </a:rPr>
              <a:t>Courses Under Discussion</a:t>
            </a:r>
            <a:br>
              <a:rPr lang="en-US" sz="3200" b="1" dirty="0">
                <a:solidFill>
                  <a:srgbClr val="FFFFFF"/>
                </a:solidFill>
                <a:latin typeface="Calibri" panose="020F0502020204030204" pitchFamily="34" charset="0"/>
                <a:cs typeface="Calibri" panose="020F0502020204030204" pitchFamily="34" charset="0"/>
              </a:rPr>
            </a:br>
            <a:endParaRPr lang="en-US" sz="3200" b="1" i="1" dirty="0">
              <a:solidFill>
                <a:srgbClr val="FFFFFF"/>
              </a:solidFill>
              <a:latin typeface="Calibri" panose="020F0502020204030204" pitchFamily="34" charset="0"/>
              <a:cs typeface="Calibri" panose="020F0502020204030204" pitchFamily="34" charset="0"/>
            </a:endParaRPr>
          </a:p>
        </p:txBody>
      </p:sp>
      <p:grpSp>
        <p:nvGrpSpPr>
          <p:cNvPr id="23" name="Group 22">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4"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5"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6"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7"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8"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9"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Rectangle 1"/>
          <p:cNvSpPr/>
          <p:nvPr/>
        </p:nvSpPr>
        <p:spPr>
          <a:xfrm>
            <a:off x="5117106" y="685801"/>
            <a:ext cx="6385918" cy="5105400"/>
          </a:xfrm>
          <a:prstGeom prst="rect">
            <a:avLst/>
          </a:prstGeom>
        </p:spPr>
        <p:txBody>
          <a:bodyPr vert="horz" lIns="91440" tIns="45720" rIns="91440" bIns="45720" rtlCol="0" anchor="ctr">
            <a:normAutofit/>
          </a:bodyPr>
          <a:lstStyle/>
          <a:p>
            <a:pPr marL="457200" indent="-457200" defTabSz="457200">
              <a:spcBef>
                <a:spcPct val="20000"/>
              </a:spcBef>
              <a:spcAft>
                <a:spcPts val="600"/>
              </a:spcAft>
              <a:buClr>
                <a:schemeClr val="accent1">
                  <a:lumMod val="75000"/>
                </a:schemeClr>
              </a:buClr>
              <a:buSzPct val="145000"/>
              <a:buFont typeface="Arial"/>
              <a:buChar char="•"/>
            </a:pPr>
            <a:r>
              <a:rPr lang="en-US" sz="2800" dirty="0">
                <a:latin typeface="Calibri" panose="020F0502020204030204" pitchFamily="34" charset="0"/>
                <a:cs typeface="Calibri" panose="020F0502020204030204" pitchFamily="34" charset="0"/>
              </a:rPr>
              <a:t>Marketing and Promotion </a:t>
            </a:r>
          </a:p>
          <a:p>
            <a:pPr marL="457200" indent="-457200" defTabSz="457200">
              <a:spcBef>
                <a:spcPct val="20000"/>
              </a:spcBef>
              <a:spcAft>
                <a:spcPts val="600"/>
              </a:spcAft>
              <a:buClr>
                <a:schemeClr val="accent1">
                  <a:lumMod val="75000"/>
                </a:schemeClr>
              </a:buClr>
              <a:buSzPct val="145000"/>
              <a:buFont typeface="Arial"/>
              <a:buChar char="•"/>
            </a:pPr>
            <a:r>
              <a:rPr lang="en-US" sz="2800" dirty="0">
                <a:latin typeface="Calibri" panose="020F0502020204030204" pitchFamily="34" charset="0"/>
                <a:cs typeface="Calibri" panose="020F0502020204030204" pitchFamily="34" charset="0"/>
              </a:rPr>
              <a:t>CRAs for City and CRA Attorneys</a:t>
            </a:r>
          </a:p>
          <a:p>
            <a:pPr marL="457200" indent="-457200" defTabSz="457200">
              <a:spcBef>
                <a:spcPct val="20000"/>
              </a:spcBef>
              <a:spcAft>
                <a:spcPts val="600"/>
              </a:spcAft>
              <a:buClr>
                <a:schemeClr val="accent1">
                  <a:lumMod val="75000"/>
                </a:schemeClr>
              </a:buClr>
              <a:buSzPct val="145000"/>
              <a:buFont typeface="Arial"/>
              <a:buChar char="•"/>
            </a:pPr>
            <a:r>
              <a:rPr lang="en-US" sz="2800" dirty="0">
                <a:latin typeface="Calibri" panose="020F0502020204030204" pitchFamily="34" charset="0"/>
                <a:cs typeface="Calibri" panose="020F0502020204030204" pitchFamily="34" charset="0"/>
              </a:rPr>
              <a:t>CRAs for Elected Officials, Boards and Advisory Boards</a:t>
            </a:r>
          </a:p>
          <a:p>
            <a:pPr marL="457200" indent="-457200" defTabSz="457200">
              <a:spcBef>
                <a:spcPct val="20000"/>
              </a:spcBef>
              <a:spcAft>
                <a:spcPts val="600"/>
              </a:spcAft>
              <a:buClr>
                <a:schemeClr val="accent1">
                  <a:lumMod val="75000"/>
                </a:schemeClr>
              </a:buClr>
              <a:buSzPct val="145000"/>
              <a:buFont typeface="Arial"/>
              <a:buChar char="•"/>
            </a:pPr>
            <a:r>
              <a:rPr lang="en-US" sz="2800" dirty="0">
                <a:latin typeface="Calibri" panose="020F0502020204030204" pitchFamily="34" charset="0"/>
                <a:cs typeface="Calibri" panose="020F0502020204030204" pitchFamily="34" charset="0"/>
              </a:rPr>
              <a:t>Public Outreach and Communications</a:t>
            </a:r>
          </a:p>
        </p:txBody>
      </p:sp>
      <p:sp>
        <p:nvSpPr>
          <p:cNvPr id="6" name="Slide Number Placeholder 5"/>
          <p:cNvSpPr>
            <a:spLocks noGrp="1"/>
          </p:cNvSpPr>
          <p:nvPr>
            <p:ph type="sldNum" sz="quarter" idx="12"/>
          </p:nvPr>
        </p:nvSpPr>
        <p:spPr>
          <a:xfrm>
            <a:off x="10951856" y="5867131"/>
            <a:ext cx="551167" cy="365125"/>
          </a:xfrm>
        </p:spPr>
        <p:txBody>
          <a:bodyPr vert="horz" lIns="91440" tIns="45720" rIns="91440" bIns="45720" rtlCol="0" anchor="ctr">
            <a:normAutofit/>
          </a:bodyPr>
          <a:lstStyle/>
          <a:p>
            <a:pPr defTabSz="457200">
              <a:spcAft>
                <a:spcPts val="600"/>
              </a:spcAft>
            </a:pPr>
            <a:fld id="{EE525F19-C27C-4AE7-B278-E80FF6343B71}" type="slidenum">
              <a:rPr lang="en-US"/>
              <a:pPr defTabSz="457200">
                <a:spcAft>
                  <a:spcPts val="600"/>
                </a:spcAft>
              </a:pPr>
              <a:t>12</a:t>
            </a:fld>
            <a:endParaRPr lang="en-US"/>
          </a:p>
        </p:txBody>
      </p:sp>
    </p:spTree>
    <p:extLst>
      <p:ext uri="{BB962C8B-B14F-4D97-AF65-F5344CB8AC3E}">
        <p14:creationId xmlns:p14="http://schemas.microsoft.com/office/powerpoint/2010/main" val="3180416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2"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5"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19" name="Rectangle 18">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3854451" y="685800"/>
            <a:ext cx="7648573" cy="1752599"/>
          </a:xfrm>
        </p:spPr>
        <p:txBody>
          <a:bodyPr vert="horz" lIns="91440" tIns="45720" rIns="91440" bIns="45720" rtlCol="0" anchor="ctr">
            <a:normAutofit/>
          </a:bodyPr>
          <a:lstStyle/>
          <a:p>
            <a:r>
              <a:rPr lang="en-US" b="1" dirty="0">
                <a:solidFill>
                  <a:schemeClr val="accent2">
                    <a:lumMod val="50000"/>
                  </a:schemeClr>
                </a:solidFill>
                <a:latin typeface="Calibri" panose="020F0502020204030204" pitchFamily="34" charset="0"/>
                <a:cs typeface="Calibri" panose="020F0502020204030204" pitchFamily="34" charset="0"/>
              </a:rPr>
              <a:t>How Do I Attend? </a:t>
            </a:r>
          </a:p>
        </p:txBody>
      </p:sp>
      <p:sp>
        <p:nvSpPr>
          <p:cNvPr id="21" name="Rectangle 20">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3"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25"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7"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9"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1" name="Freeform: Shape 30">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33"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2" name="Rectangle 1"/>
          <p:cNvSpPr/>
          <p:nvPr/>
        </p:nvSpPr>
        <p:spPr>
          <a:xfrm>
            <a:off x="3854451" y="2666999"/>
            <a:ext cx="7648572" cy="3124201"/>
          </a:xfrm>
          <a:prstGeom prst="rect">
            <a:avLst/>
          </a:prstGeom>
        </p:spPr>
        <p:txBody>
          <a:bodyPr vert="horz" lIns="91440" tIns="45720" rIns="91440" bIns="45720" rtlCol="0" anchor="t">
            <a:normAutofit/>
          </a:bodyPr>
          <a:lstStyle/>
          <a:p>
            <a:pPr defTabSz="457200">
              <a:spcBef>
                <a:spcPct val="20000"/>
              </a:spcBef>
              <a:spcAft>
                <a:spcPts val="600"/>
              </a:spcAft>
              <a:buClr>
                <a:schemeClr val="accent1">
                  <a:lumMod val="75000"/>
                </a:schemeClr>
              </a:buClr>
              <a:buSzPct val="145000"/>
            </a:pPr>
            <a:r>
              <a:rPr lang="en-US" sz="2400" dirty="0">
                <a:latin typeface="Calibri" panose="020F0502020204030204" pitchFamily="34" charset="0"/>
                <a:cs typeface="Calibri" panose="020F0502020204030204" pitchFamily="34" charset="0"/>
              </a:rPr>
              <a:t>Academy training is provided in several central locations through out the year.  CRA 101, the introductory class, is usually held the day before the FRA Annual Conference.  On occasion another course is held the last day of the annual conference, on a rotating basis.  During the year, we try to offer all the courses at least once. </a:t>
            </a:r>
          </a:p>
        </p:txBody>
      </p:sp>
      <p:sp>
        <p:nvSpPr>
          <p:cNvPr id="6" name="Slide Number Placeholder 5"/>
          <p:cNvSpPr>
            <a:spLocks noGrp="1"/>
          </p:cNvSpPr>
          <p:nvPr>
            <p:ph type="sldNum" sz="quarter" idx="12"/>
          </p:nvPr>
        </p:nvSpPr>
        <p:spPr>
          <a:xfrm>
            <a:off x="10675633" y="6032041"/>
            <a:ext cx="551167" cy="365125"/>
          </a:xfrm>
        </p:spPr>
        <p:txBody>
          <a:bodyPr vert="horz" lIns="91440" tIns="45720" rIns="91440" bIns="45720" rtlCol="0" anchor="ctr">
            <a:normAutofit/>
          </a:bodyPr>
          <a:lstStyle/>
          <a:p>
            <a:pPr defTabSz="457200">
              <a:spcAft>
                <a:spcPts val="600"/>
              </a:spcAft>
            </a:pPr>
            <a:fld id="{EE525F19-C27C-4AE7-B278-E80FF6343B71}" type="slidenum">
              <a:rPr lang="en-US"/>
              <a:pPr defTabSz="457200">
                <a:spcAft>
                  <a:spcPts val="600"/>
                </a:spcAft>
              </a:pPr>
              <a:t>13</a:t>
            </a:fld>
            <a:endParaRPr lang="en-US"/>
          </a:p>
        </p:txBody>
      </p:sp>
    </p:spTree>
    <p:extLst>
      <p:ext uri="{BB962C8B-B14F-4D97-AF65-F5344CB8AC3E}">
        <p14:creationId xmlns:p14="http://schemas.microsoft.com/office/powerpoint/2010/main" val="3288986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2"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5"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19" name="Rectangle 18">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3854451" y="685800"/>
            <a:ext cx="7648573" cy="1752599"/>
          </a:xfrm>
        </p:spPr>
        <p:txBody>
          <a:bodyPr vert="horz" lIns="91440" tIns="45720" rIns="91440" bIns="45720" rtlCol="0" anchor="ctr">
            <a:normAutofit/>
          </a:bodyPr>
          <a:lstStyle/>
          <a:p>
            <a:r>
              <a:rPr lang="en-US" b="1" dirty="0">
                <a:solidFill>
                  <a:srgbClr val="0070C0"/>
                </a:solidFill>
                <a:latin typeface="Calibri" panose="020F0502020204030204" pitchFamily="34" charset="0"/>
                <a:cs typeface="Calibri" panose="020F0502020204030204" pitchFamily="34" charset="0"/>
              </a:rPr>
              <a:t>Redevelopment Administrator (FRA-RA) Designation</a:t>
            </a:r>
          </a:p>
        </p:txBody>
      </p:sp>
      <p:sp>
        <p:nvSpPr>
          <p:cNvPr id="21" name="Rectangle 20">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3"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25"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7"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9"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1" name="Freeform: Shape 30">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33"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2" name="Rectangle 1"/>
          <p:cNvSpPr/>
          <p:nvPr/>
        </p:nvSpPr>
        <p:spPr>
          <a:xfrm>
            <a:off x="3854451" y="2666999"/>
            <a:ext cx="7648572" cy="3124201"/>
          </a:xfrm>
          <a:prstGeom prst="rect">
            <a:avLst/>
          </a:prstGeom>
        </p:spPr>
        <p:txBody>
          <a:bodyPr vert="horz" lIns="91440" tIns="45720" rIns="91440" bIns="45720" rtlCol="0" anchor="t">
            <a:normAutofit/>
          </a:bodyPr>
          <a:lstStyle/>
          <a:p>
            <a:pPr defTabSz="457200">
              <a:spcBef>
                <a:spcPct val="20000"/>
              </a:spcBef>
              <a:spcAft>
                <a:spcPts val="600"/>
              </a:spcAft>
              <a:buClr>
                <a:schemeClr val="accent1">
                  <a:lumMod val="75000"/>
                </a:schemeClr>
              </a:buClr>
              <a:buSzPct val="145000"/>
            </a:pPr>
            <a:r>
              <a:rPr lang="en-US" sz="2000" dirty="0">
                <a:latin typeface="Calibri" panose="020F0502020204030204" pitchFamily="34" charset="0"/>
                <a:cs typeface="Calibri" panose="020F0502020204030204" pitchFamily="34" charset="0"/>
              </a:rPr>
              <a:t>The </a:t>
            </a:r>
            <a:r>
              <a:rPr lang="en-US" sz="2000" b="1" dirty="0">
                <a:latin typeface="Calibri" panose="020F0502020204030204" pitchFamily="34" charset="0"/>
                <a:cs typeface="Calibri" panose="020F0502020204030204" pitchFamily="34" charset="0"/>
              </a:rPr>
              <a:t>FRA-RA</a:t>
            </a:r>
            <a:r>
              <a:rPr lang="en-US" sz="2000" dirty="0">
                <a:latin typeface="Calibri" panose="020F0502020204030204" pitchFamily="34" charset="0"/>
                <a:cs typeface="Calibri" panose="020F0502020204030204" pitchFamily="34" charset="0"/>
              </a:rPr>
              <a:t> would be someone who works in a CRA every day and meets the criteria for educational and experience requirements.   </a:t>
            </a:r>
          </a:p>
          <a:p>
            <a:pPr defTabSz="457200">
              <a:spcBef>
                <a:spcPct val="20000"/>
              </a:spcBef>
              <a:spcAft>
                <a:spcPts val="600"/>
              </a:spcAft>
              <a:buClr>
                <a:schemeClr val="accent1">
                  <a:lumMod val="75000"/>
                </a:schemeClr>
              </a:buClr>
              <a:buSzPct val="145000"/>
            </a:pPr>
            <a:endParaRPr lang="en-US" sz="2000" dirty="0">
              <a:latin typeface="Calibri" panose="020F0502020204030204" pitchFamily="34" charset="0"/>
              <a:cs typeface="Calibri" panose="020F0502020204030204" pitchFamily="34" charset="0"/>
            </a:endParaRPr>
          </a:p>
          <a:p>
            <a:pPr defTabSz="457200">
              <a:spcBef>
                <a:spcPct val="20000"/>
              </a:spcBef>
              <a:spcAft>
                <a:spcPts val="600"/>
              </a:spcAft>
              <a:buClr>
                <a:schemeClr val="accent1">
                  <a:lumMod val="75000"/>
                </a:schemeClr>
              </a:buClr>
              <a:buSzPct val="145000"/>
            </a:pPr>
            <a:r>
              <a:rPr lang="en-US" sz="2000" dirty="0">
                <a:latin typeface="Calibri" panose="020F0502020204030204" pitchFamily="34" charset="0"/>
                <a:cs typeface="Calibri" panose="020F0502020204030204" pitchFamily="34" charset="0"/>
              </a:rPr>
              <a:t>The criteria is outlined in the “General Academy Application” which is posted online at </a:t>
            </a:r>
            <a:r>
              <a:rPr lang="en-US" sz="2000" dirty="0">
                <a:latin typeface="Calibri" panose="020F0502020204030204" pitchFamily="34" charset="0"/>
                <a:cs typeface="Calibri" panose="020F0502020204030204" pitchFamily="34" charset="0"/>
                <a:hlinkClick r:id="rId3"/>
              </a:rPr>
              <a:t>www.redevelopment.net</a:t>
            </a:r>
            <a:r>
              <a:rPr lang="en-US" sz="2000" dirty="0">
                <a:latin typeface="Calibri" panose="020F0502020204030204" pitchFamily="34" charset="0"/>
                <a:cs typeface="Calibri" panose="020F0502020204030204" pitchFamily="34" charset="0"/>
              </a:rPr>
              <a:t> under the Academy page link.</a:t>
            </a:r>
          </a:p>
        </p:txBody>
      </p:sp>
      <p:sp>
        <p:nvSpPr>
          <p:cNvPr id="6" name="Slide Number Placeholder 5"/>
          <p:cNvSpPr>
            <a:spLocks noGrp="1"/>
          </p:cNvSpPr>
          <p:nvPr>
            <p:ph type="sldNum" sz="quarter" idx="12"/>
          </p:nvPr>
        </p:nvSpPr>
        <p:spPr>
          <a:xfrm>
            <a:off x="10713733" y="6019800"/>
            <a:ext cx="551167" cy="365125"/>
          </a:xfrm>
        </p:spPr>
        <p:txBody>
          <a:bodyPr vert="horz" lIns="91440" tIns="45720" rIns="91440" bIns="45720" rtlCol="0" anchor="ctr">
            <a:normAutofit/>
          </a:bodyPr>
          <a:lstStyle/>
          <a:p>
            <a:pPr defTabSz="457200">
              <a:spcAft>
                <a:spcPts val="600"/>
              </a:spcAft>
            </a:pPr>
            <a:fld id="{EE525F19-C27C-4AE7-B278-E80FF6343B71}" type="slidenum">
              <a:rPr lang="en-US"/>
              <a:pPr defTabSz="457200">
                <a:spcAft>
                  <a:spcPts val="600"/>
                </a:spcAft>
              </a:pPr>
              <a:t>14</a:t>
            </a:fld>
            <a:endParaRPr lang="en-US"/>
          </a:p>
        </p:txBody>
      </p:sp>
    </p:spTree>
    <p:extLst>
      <p:ext uri="{BB962C8B-B14F-4D97-AF65-F5344CB8AC3E}">
        <p14:creationId xmlns:p14="http://schemas.microsoft.com/office/powerpoint/2010/main" val="1932426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2"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5"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19" name="Rectangle 18">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3854451" y="685800"/>
            <a:ext cx="7648573" cy="1752599"/>
          </a:xfrm>
        </p:spPr>
        <p:txBody>
          <a:bodyPr vert="horz" lIns="91440" tIns="45720" rIns="91440" bIns="45720" rtlCol="0" anchor="ctr">
            <a:normAutofit/>
          </a:bodyPr>
          <a:lstStyle/>
          <a:p>
            <a:r>
              <a:rPr lang="en-US" b="1" dirty="0">
                <a:solidFill>
                  <a:srgbClr val="0070C0"/>
                </a:solidFill>
                <a:latin typeface="Calibri" panose="020F0502020204030204" pitchFamily="34" charset="0"/>
                <a:cs typeface="Calibri" panose="020F0502020204030204" pitchFamily="34" charset="0"/>
              </a:rPr>
              <a:t>Redevelopment Professional </a:t>
            </a:r>
            <a:br>
              <a:rPr lang="en-US" b="1" dirty="0">
                <a:solidFill>
                  <a:srgbClr val="0070C0"/>
                </a:solidFill>
                <a:latin typeface="Calibri" panose="020F0502020204030204" pitchFamily="34" charset="0"/>
                <a:cs typeface="Calibri" panose="020F0502020204030204" pitchFamily="34" charset="0"/>
              </a:rPr>
            </a:br>
            <a:r>
              <a:rPr lang="en-US" b="1" dirty="0">
                <a:solidFill>
                  <a:srgbClr val="0070C0"/>
                </a:solidFill>
                <a:latin typeface="Calibri" panose="020F0502020204030204" pitchFamily="34" charset="0"/>
                <a:cs typeface="Calibri" panose="020F0502020204030204" pitchFamily="34" charset="0"/>
              </a:rPr>
              <a:t>(FRA-RP) Designation</a:t>
            </a:r>
            <a:r>
              <a:rPr lang="en-US" b="1" i="1" dirty="0">
                <a:solidFill>
                  <a:srgbClr val="0070C0"/>
                </a:solidFill>
                <a:latin typeface="Calibri" panose="020F0502020204030204" pitchFamily="34" charset="0"/>
                <a:cs typeface="Calibri" panose="020F0502020204030204" pitchFamily="34" charset="0"/>
              </a:rPr>
              <a:t> </a:t>
            </a:r>
          </a:p>
        </p:txBody>
      </p:sp>
      <p:sp>
        <p:nvSpPr>
          <p:cNvPr id="21" name="Rectangle 20">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3"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25"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7"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9"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1" name="Freeform: Shape 30">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33"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2" name="Rectangle 1"/>
          <p:cNvSpPr/>
          <p:nvPr/>
        </p:nvSpPr>
        <p:spPr>
          <a:xfrm>
            <a:off x="3854451" y="2666999"/>
            <a:ext cx="7648572" cy="3124201"/>
          </a:xfrm>
          <a:prstGeom prst="rect">
            <a:avLst/>
          </a:prstGeom>
        </p:spPr>
        <p:txBody>
          <a:bodyPr vert="horz" lIns="91440" tIns="45720" rIns="91440" bIns="45720" rtlCol="0" anchor="t">
            <a:normAutofit/>
          </a:bodyPr>
          <a:lstStyle/>
          <a:p>
            <a:pPr defTabSz="457200">
              <a:spcBef>
                <a:spcPct val="20000"/>
              </a:spcBef>
              <a:spcAft>
                <a:spcPts val="600"/>
              </a:spcAft>
              <a:buClr>
                <a:schemeClr val="accent1">
                  <a:lumMod val="75000"/>
                </a:schemeClr>
              </a:buClr>
              <a:buSzPct val="145000"/>
            </a:pPr>
            <a:r>
              <a:rPr lang="en-US" sz="2000" dirty="0">
                <a:latin typeface="Calibri" panose="020F0502020204030204" pitchFamily="34" charset="0"/>
                <a:cs typeface="Calibri" panose="020F0502020204030204" pitchFamily="34" charset="0"/>
              </a:rPr>
              <a:t>An </a:t>
            </a:r>
            <a:r>
              <a:rPr lang="en-US" sz="2000" b="1" dirty="0">
                <a:latin typeface="Calibri" panose="020F0502020204030204" pitchFamily="34" charset="0"/>
                <a:cs typeface="Calibri" panose="020F0502020204030204" pitchFamily="34" charset="0"/>
              </a:rPr>
              <a:t>FRA - RP </a:t>
            </a:r>
            <a:r>
              <a:rPr lang="en-US" sz="2000" dirty="0">
                <a:latin typeface="Calibri" panose="020F0502020204030204" pitchFamily="34" charset="0"/>
                <a:cs typeface="Calibri" panose="020F0502020204030204" pitchFamily="34" charset="0"/>
              </a:rPr>
              <a:t>would be someone who is not involved in the direct administration of the CRA on a regular basis.  Professionals who provide services to CRA’s (e.g. architects, engineers, contractors, planners, and vendors) are eligible to receive this designation. This FRA-RP is also available for elected officials, CRA Board members, government employees, and others who are involved in redevelopment, but do not currently meet the criteria for the FRA-RA.  Once an individual meets the criteria, they can apply to switch to the other designation.</a:t>
            </a:r>
          </a:p>
        </p:txBody>
      </p:sp>
      <p:sp>
        <p:nvSpPr>
          <p:cNvPr id="6" name="Slide Number Placeholder 5"/>
          <p:cNvSpPr>
            <a:spLocks noGrp="1"/>
          </p:cNvSpPr>
          <p:nvPr>
            <p:ph type="sldNum" sz="quarter" idx="12"/>
          </p:nvPr>
        </p:nvSpPr>
        <p:spPr>
          <a:xfrm>
            <a:off x="10675633" y="6032041"/>
            <a:ext cx="551167" cy="365125"/>
          </a:xfrm>
        </p:spPr>
        <p:txBody>
          <a:bodyPr vert="horz" lIns="91440" tIns="45720" rIns="91440" bIns="45720" rtlCol="0" anchor="ctr">
            <a:normAutofit/>
          </a:bodyPr>
          <a:lstStyle/>
          <a:p>
            <a:pPr defTabSz="457200">
              <a:spcAft>
                <a:spcPts val="600"/>
              </a:spcAft>
            </a:pPr>
            <a:fld id="{EE525F19-C27C-4AE7-B278-E80FF6343B71}" type="slidenum">
              <a:rPr lang="en-US"/>
              <a:pPr defTabSz="457200">
                <a:spcAft>
                  <a:spcPts val="600"/>
                </a:spcAft>
              </a:pPr>
              <a:t>15</a:t>
            </a:fld>
            <a:endParaRPr lang="en-US"/>
          </a:p>
        </p:txBody>
      </p:sp>
    </p:spTree>
    <p:extLst>
      <p:ext uri="{BB962C8B-B14F-4D97-AF65-F5344CB8AC3E}">
        <p14:creationId xmlns:p14="http://schemas.microsoft.com/office/powerpoint/2010/main" val="3365519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15FF890B-3CE7-403A-AECE-2DE04FC7AF8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6" name="Freeform 6">
              <a:extLst>
                <a:ext uri="{FF2B5EF4-FFF2-40B4-BE49-F238E27FC236}">
                  <a16:creationId xmlns:a16="http://schemas.microsoft.com/office/drawing/2014/main" id="{99A4E160-6CFD-4514-9E20-CA6692CCD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7" name="Freeform 7">
              <a:extLst>
                <a:ext uri="{FF2B5EF4-FFF2-40B4-BE49-F238E27FC236}">
                  <a16:creationId xmlns:a16="http://schemas.microsoft.com/office/drawing/2014/main" id="{3DCD16F5-8D15-45FD-BA62-ADAC08183A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8" name="Freeform 8">
              <a:extLst>
                <a:ext uri="{FF2B5EF4-FFF2-40B4-BE49-F238E27FC236}">
                  <a16:creationId xmlns:a16="http://schemas.microsoft.com/office/drawing/2014/main" id="{E7CFAF28-6FDA-4C2C-BE51-123D1115F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9" name="Freeform 9">
              <a:extLst>
                <a:ext uri="{FF2B5EF4-FFF2-40B4-BE49-F238E27FC236}">
                  <a16:creationId xmlns:a16="http://schemas.microsoft.com/office/drawing/2014/main" id="{1FD12703-0627-4991-B2A4-F96519F908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0" name="Freeform 10">
              <a:extLst>
                <a:ext uri="{FF2B5EF4-FFF2-40B4-BE49-F238E27FC236}">
                  <a16:creationId xmlns:a16="http://schemas.microsoft.com/office/drawing/2014/main" id="{A5758E0B-DF61-40A8-B765-BC6841906A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1" name="Freeform 11">
              <a:extLst>
                <a:ext uri="{FF2B5EF4-FFF2-40B4-BE49-F238E27FC236}">
                  <a16:creationId xmlns:a16="http://schemas.microsoft.com/office/drawing/2014/main" id="{3E063A1F-9566-4436-B4E3-2890FBBC2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itle 2"/>
          <p:cNvSpPr>
            <a:spLocks noGrp="1"/>
          </p:cNvSpPr>
          <p:nvPr>
            <p:ph type="title"/>
          </p:nvPr>
        </p:nvSpPr>
        <p:spPr>
          <a:xfrm>
            <a:off x="1484311" y="685800"/>
            <a:ext cx="10018713" cy="1185333"/>
          </a:xfrm>
        </p:spPr>
        <p:txBody>
          <a:bodyPr vert="horz" lIns="91440" tIns="45720" rIns="91440" bIns="45720" rtlCol="0" anchor="ctr">
            <a:normAutofit/>
          </a:bodyPr>
          <a:lstStyle/>
          <a:p>
            <a:r>
              <a:rPr lang="en-US" b="1" dirty="0">
                <a:solidFill>
                  <a:srgbClr val="0070C0"/>
                </a:solidFill>
                <a:latin typeface="Calibri" panose="020F0502020204030204" pitchFamily="34" charset="0"/>
                <a:cs typeface="Calibri" panose="020F0502020204030204" pitchFamily="34" charset="0"/>
              </a:rPr>
              <a:t>Continuing Education</a:t>
            </a:r>
          </a:p>
        </p:txBody>
      </p:sp>
      <p:pic>
        <p:nvPicPr>
          <p:cNvPr id="10" name="Graphic 9" descr="Books">
            <a:extLst>
              <a:ext uri="{FF2B5EF4-FFF2-40B4-BE49-F238E27FC236}">
                <a16:creationId xmlns:a16="http://schemas.microsoft.com/office/drawing/2014/main" id="{535B7117-DE08-48CA-B119-4C44F1EE3D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4307" y="2533449"/>
            <a:ext cx="2720881" cy="2720881"/>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2" name="Rectangle 1"/>
          <p:cNvSpPr/>
          <p:nvPr/>
        </p:nvSpPr>
        <p:spPr>
          <a:xfrm>
            <a:off x="4233333" y="1998133"/>
            <a:ext cx="7272868" cy="3793067"/>
          </a:xfrm>
          <a:prstGeom prst="rect">
            <a:avLst/>
          </a:prstGeom>
        </p:spPr>
        <p:txBody>
          <a:bodyPr vert="horz" lIns="91440" tIns="45720" rIns="91440" bIns="45720" rtlCol="0" anchor="ctr">
            <a:normAutofit/>
          </a:bodyPr>
          <a:lstStyle/>
          <a:p>
            <a:pPr defTabSz="457200">
              <a:spcBef>
                <a:spcPct val="20000"/>
              </a:spcBef>
              <a:spcAft>
                <a:spcPts val="600"/>
              </a:spcAft>
              <a:buClr>
                <a:schemeClr val="accent1">
                  <a:lumMod val="75000"/>
                </a:schemeClr>
              </a:buClr>
              <a:buSzPct val="145000"/>
            </a:pPr>
            <a:r>
              <a:rPr lang="en-US" sz="2000" dirty="0">
                <a:latin typeface="Calibri" panose="020F0502020204030204" pitchFamily="34" charset="0"/>
                <a:cs typeface="Calibri" panose="020F0502020204030204" pitchFamily="34" charset="0"/>
              </a:rPr>
              <a:t>As with most professional training certification programs, we have implemented a re-certification process.  This will be done through webinars, on-line training, annual conference, courses and other related professional training.  More information is located in the website under the Academy tab. </a:t>
            </a:r>
          </a:p>
          <a:p>
            <a:pPr defTabSz="457200">
              <a:spcBef>
                <a:spcPct val="20000"/>
              </a:spcBef>
              <a:spcAft>
                <a:spcPts val="600"/>
              </a:spcAft>
              <a:buClr>
                <a:schemeClr val="accent1">
                  <a:lumMod val="75000"/>
                </a:schemeClr>
              </a:buClr>
              <a:buSzPct val="145000"/>
            </a:pPr>
            <a:endParaRPr lang="en-US" sz="2000" dirty="0">
              <a:latin typeface="Calibri" panose="020F0502020204030204" pitchFamily="34" charset="0"/>
              <a:cs typeface="Calibri" panose="020F0502020204030204" pitchFamily="34" charset="0"/>
            </a:endParaRPr>
          </a:p>
          <a:p>
            <a:pPr defTabSz="457200">
              <a:spcBef>
                <a:spcPct val="20000"/>
              </a:spcBef>
              <a:spcAft>
                <a:spcPts val="600"/>
              </a:spcAft>
              <a:buClr>
                <a:schemeClr val="accent1">
                  <a:lumMod val="75000"/>
                </a:schemeClr>
              </a:buClr>
              <a:buSzPct val="145000"/>
            </a:pPr>
            <a:r>
              <a:rPr lang="en-US" sz="2000" dirty="0">
                <a:latin typeface="Calibri" panose="020F0502020204030204" pitchFamily="34" charset="0"/>
                <a:cs typeface="Calibri" panose="020F0502020204030204" pitchFamily="34" charset="0"/>
              </a:rPr>
              <a:t>www.redevelopment.net/academy</a:t>
            </a:r>
          </a:p>
        </p:txBody>
      </p:sp>
      <p:sp>
        <p:nvSpPr>
          <p:cNvPr id="6" name="Slide Number Placeholder 5"/>
          <p:cNvSpPr>
            <a:spLocks noGrp="1"/>
          </p:cNvSpPr>
          <p:nvPr>
            <p:ph type="sldNum" sz="quarter" idx="12"/>
          </p:nvPr>
        </p:nvSpPr>
        <p:spPr>
          <a:xfrm>
            <a:off x="10951856" y="5867131"/>
            <a:ext cx="551167" cy="365125"/>
          </a:xfrm>
        </p:spPr>
        <p:txBody>
          <a:bodyPr vert="horz" lIns="91440" tIns="45720" rIns="91440" bIns="45720" rtlCol="0" anchor="ctr">
            <a:normAutofit/>
          </a:bodyPr>
          <a:lstStyle/>
          <a:p>
            <a:pPr>
              <a:spcAft>
                <a:spcPts val="600"/>
              </a:spcAft>
            </a:pPr>
            <a:fld id="{EE525F19-C27C-4AE7-B278-E80FF6343B71}" type="slidenum">
              <a:rPr lang="en-US" smtClean="0"/>
              <a:pPr>
                <a:spcAft>
                  <a:spcPts val="600"/>
                </a:spcAft>
              </a:pPr>
              <a:t>16</a:t>
            </a:fld>
            <a:endParaRPr lang="en-US"/>
          </a:p>
        </p:txBody>
      </p:sp>
    </p:spTree>
    <p:extLst>
      <p:ext uri="{BB962C8B-B14F-4D97-AF65-F5344CB8AC3E}">
        <p14:creationId xmlns:p14="http://schemas.microsoft.com/office/powerpoint/2010/main" val="4174480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35"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6"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7"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8"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9"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0"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42" name="Rectangle 41">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496112" y="685801"/>
            <a:ext cx="2743200" cy="5105400"/>
          </a:xfrm>
        </p:spPr>
        <p:txBody>
          <a:bodyPr vert="horz" lIns="91440" tIns="45720" rIns="91440" bIns="45720" rtlCol="0" anchor="ctr">
            <a:normAutofit/>
          </a:bodyPr>
          <a:lstStyle/>
          <a:p>
            <a:pPr algn="l"/>
            <a:r>
              <a:rPr lang="en-US" sz="3200" b="1">
                <a:solidFill>
                  <a:srgbClr val="FFFFFF"/>
                </a:solidFill>
              </a:rPr>
              <a:t>You Can Receive Credits for Training by Other Organizations</a:t>
            </a:r>
          </a:p>
        </p:txBody>
      </p:sp>
      <p:grpSp>
        <p:nvGrpSpPr>
          <p:cNvPr id="46" name="Group 45">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47"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48"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49"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50"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51"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52"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Rectangle 2"/>
          <p:cNvSpPr/>
          <p:nvPr/>
        </p:nvSpPr>
        <p:spPr>
          <a:xfrm>
            <a:off x="5117106" y="685801"/>
            <a:ext cx="6385918" cy="5105400"/>
          </a:xfrm>
          <a:prstGeom prst="rect">
            <a:avLst/>
          </a:prstGeom>
        </p:spPr>
        <p:txBody>
          <a:bodyPr vert="horz" lIns="91440" tIns="45720" rIns="91440" bIns="45720" rtlCol="0" anchor="ctr">
            <a:normAutofit/>
          </a:bodyPr>
          <a:lstStyle/>
          <a:p>
            <a:pPr marL="457200" indent="-457200" defTabSz="457200">
              <a:spcBef>
                <a:spcPct val="20000"/>
              </a:spcBef>
              <a:spcAft>
                <a:spcPts val="600"/>
              </a:spcAft>
              <a:buClr>
                <a:schemeClr val="accent1">
                  <a:lumMod val="75000"/>
                </a:schemeClr>
              </a:buClr>
              <a:buSzPct val="145000"/>
              <a:buFont typeface="Wingdings" panose="05000000000000000000" pitchFamily="2" charset="2"/>
              <a:buChar char="ü"/>
            </a:pPr>
            <a:r>
              <a:rPr lang="en-US" sz="2000" dirty="0"/>
              <a:t>We work with state and national professional organizations </a:t>
            </a:r>
          </a:p>
          <a:p>
            <a:pPr marL="457200" indent="-457200" defTabSz="457200">
              <a:spcBef>
                <a:spcPct val="20000"/>
              </a:spcBef>
              <a:spcAft>
                <a:spcPts val="600"/>
              </a:spcAft>
              <a:buClr>
                <a:schemeClr val="accent1">
                  <a:lumMod val="75000"/>
                </a:schemeClr>
              </a:buClr>
              <a:buSzPct val="145000"/>
              <a:buFont typeface="Wingdings" panose="05000000000000000000" pitchFamily="2" charset="2"/>
              <a:buChar char="ü"/>
            </a:pPr>
            <a:r>
              <a:rPr lang="en-US" sz="2000" dirty="0"/>
              <a:t>We reciprocate on credit for our courses and other credits</a:t>
            </a:r>
          </a:p>
          <a:p>
            <a:pPr marL="457200" indent="-457200" defTabSz="457200">
              <a:spcBef>
                <a:spcPct val="20000"/>
              </a:spcBef>
              <a:spcAft>
                <a:spcPts val="600"/>
              </a:spcAft>
              <a:buClr>
                <a:schemeClr val="accent1">
                  <a:lumMod val="75000"/>
                </a:schemeClr>
              </a:buClr>
              <a:buSzPct val="145000"/>
              <a:buFont typeface="Wingdings" panose="05000000000000000000" pitchFamily="2" charset="2"/>
              <a:buChar char="ü"/>
            </a:pPr>
            <a:r>
              <a:rPr lang="en-US" sz="2000" dirty="0"/>
              <a:t>In addition to our own credits, the FRA annual conference offers a variety of credits for AICP,   IEDC, and Florida Bar  </a:t>
            </a:r>
          </a:p>
          <a:p>
            <a:pPr marL="457200" indent="-457200" defTabSz="457200">
              <a:spcBef>
                <a:spcPct val="20000"/>
              </a:spcBef>
              <a:spcAft>
                <a:spcPts val="600"/>
              </a:spcAft>
              <a:buClr>
                <a:schemeClr val="accent1">
                  <a:lumMod val="75000"/>
                </a:schemeClr>
              </a:buClr>
              <a:buSzPct val="145000"/>
              <a:buFont typeface="Arial"/>
              <a:buChar char="•"/>
            </a:pPr>
            <a:endParaRPr lang="en-US" sz="2000" dirty="0"/>
          </a:p>
        </p:txBody>
      </p:sp>
      <p:sp>
        <p:nvSpPr>
          <p:cNvPr id="6" name="Slide Number Placeholder 5"/>
          <p:cNvSpPr>
            <a:spLocks noGrp="1"/>
          </p:cNvSpPr>
          <p:nvPr>
            <p:ph type="sldNum" sz="quarter" idx="12"/>
          </p:nvPr>
        </p:nvSpPr>
        <p:spPr>
          <a:xfrm>
            <a:off x="10951856" y="5867131"/>
            <a:ext cx="551167" cy="365125"/>
          </a:xfrm>
        </p:spPr>
        <p:txBody>
          <a:bodyPr vert="horz" lIns="91440" tIns="45720" rIns="91440" bIns="45720" rtlCol="0" anchor="ctr">
            <a:normAutofit/>
          </a:bodyPr>
          <a:lstStyle/>
          <a:p>
            <a:pPr defTabSz="457200">
              <a:spcAft>
                <a:spcPts val="600"/>
              </a:spcAft>
            </a:pPr>
            <a:fld id="{EE525F19-C27C-4AE7-B278-E80FF6343B71}" type="slidenum">
              <a:rPr lang="en-US"/>
              <a:pPr defTabSz="457200">
                <a:spcAft>
                  <a:spcPts val="600"/>
                </a:spcAft>
              </a:pPr>
              <a:t>17</a:t>
            </a:fld>
            <a:endParaRPr lang="en-US"/>
          </a:p>
        </p:txBody>
      </p:sp>
    </p:spTree>
    <p:extLst>
      <p:ext uri="{BB962C8B-B14F-4D97-AF65-F5344CB8AC3E}">
        <p14:creationId xmlns:p14="http://schemas.microsoft.com/office/powerpoint/2010/main" val="2763218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2"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5"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19" name="Rectangle 18">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p:cNvSpPr>
            <a:spLocks noGrp="1"/>
          </p:cNvSpPr>
          <p:nvPr>
            <p:ph type="title"/>
          </p:nvPr>
        </p:nvSpPr>
        <p:spPr>
          <a:xfrm>
            <a:off x="238125" y="685801"/>
            <a:ext cx="3272430" cy="5105400"/>
          </a:xfrm>
        </p:spPr>
        <p:txBody>
          <a:bodyPr vert="horz" lIns="91440" tIns="45720" rIns="91440" bIns="45720" rtlCol="0" anchor="ctr">
            <a:normAutofit/>
          </a:bodyPr>
          <a:lstStyle/>
          <a:p>
            <a:pPr algn="l"/>
            <a:r>
              <a:rPr lang="en-US" b="1" dirty="0">
                <a:solidFill>
                  <a:srgbClr val="FFFFFF"/>
                </a:solidFill>
                <a:latin typeface="Calibri" panose="020F0502020204030204" pitchFamily="34" charset="0"/>
                <a:cs typeface="Calibri" panose="020F0502020204030204" pitchFamily="34" charset="0"/>
              </a:rPr>
              <a:t>Course Development</a:t>
            </a:r>
          </a:p>
        </p:txBody>
      </p:sp>
      <p:grpSp>
        <p:nvGrpSpPr>
          <p:cNvPr id="23" name="Group 22">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4"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5"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6"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7"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8"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9"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Rectangle 1"/>
          <p:cNvSpPr/>
          <p:nvPr/>
        </p:nvSpPr>
        <p:spPr>
          <a:xfrm>
            <a:off x="5117106" y="685801"/>
            <a:ext cx="6385918" cy="5105400"/>
          </a:xfrm>
          <a:prstGeom prst="rect">
            <a:avLst/>
          </a:prstGeom>
        </p:spPr>
        <p:txBody>
          <a:bodyPr vert="horz" lIns="91440" tIns="45720" rIns="91440" bIns="45720" rtlCol="0" anchor="ctr">
            <a:normAutofit/>
          </a:bodyPr>
          <a:lstStyle/>
          <a:p>
            <a:pPr marL="342900" indent="-342900" defTabSz="457200">
              <a:spcBef>
                <a:spcPct val="20000"/>
              </a:spcBef>
              <a:spcAft>
                <a:spcPts val="600"/>
              </a:spcAft>
              <a:buClr>
                <a:schemeClr val="accent1">
                  <a:lumMod val="75000"/>
                </a:schemeClr>
              </a:buClr>
              <a:buSzPct val="145000"/>
              <a:buFont typeface="Wingdings" panose="05000000000000000000" pitchFamily="2" charset="2"/>
              <a:buChar char="ü"/>
            </a:pPr>
            <a:r>
              <a:rPr lang="en-US" sz="2400" dirty="0">
                <a:latin typeface="Calibri" panose="020F0502020204030204" pitchFamily="34" charset="0"/>
                <a:cs typeface="Calibri" panose="020F0502020204030204" pitchFamily="34" charset="0"/>
              </a:rPr>
              <a:t>There are many disciplines related to redevelopment that can contribute to the success of CRA administrators and professionals, and consequently to the success of the CRA’s for which they work.  </a:t>
            </a:r>
          </a:p>
          <a:p>
            <a:pPr marL="342900" indent="-342900" defTabSz="457200">
              <a:spcBef>
                <a:spcPct val="20000"/>
              </a:spcBef>
              <a:spcAft>
                <a:spcPts val="600"/>
              </a:spcAft>
              <a:buClr>
                <a:schemeClr val="accent1">
                  <a:lumMod val="75000"/>
                </a:schemeClr>
              </a:buClr>
              <a:buSzPct val="145000"/>
              <a:buFont typeface="Wingdings" panose="05000000000000000000" pitchFamily="2" charset="2"/>
              <a:buChar char="ü"/>
            </a:pPr>
            <a:endParaRPr lang="en-US" sz="2400" dirty="0">
              <a:latin typeface="Calibri" panose="020F0502020204030204" pitchFamily="34" charset="0"/>
              <a:cs typeface="Calibri" panose="020F0502020204030204" pitchFamily="34" charset="0"/>
            </a:endParaRPr>
          </a:p>
          <a:p>
            <a:pPr marL="342900" indent="-342900" defTabSz="457200">
              <a:spcBef>
                <a:spcPct val="20000"/>
              </a:spcBef>
              <a:spcAft>
                <a:spcPts val="600"/>
              </a:spcAft>
              <a:buClr>
                <a:schemeClr val="accent1">
                  <a:lumMod val="75000"/>
                </a:schemeClr>
              </a:buClr>
              <a:buSzPct val="145000"/>
              <a:buFont typeface="Wingdings" panose="05000000000000000000" pitchFamily="2" charset="2"/>
              <a:buChar char="ü"/>
            </a:pPr>
            <a:r>
              <a:rPr lang="en-US" sz="2400" dirty="0">
                <a:latin typeface="Calibri" panose="020F0502020204030204" pitchFamily="34" charset="0"/>
                <a:cs typeface="Calibri" panose="020F0502020204030204" pitchFamily="34" charset="0"/>
              </a:rPr>
              <a:t>If you have suggestions, know someone who may be interested in developing a course, or would like to take a course, please contact jnewton@flcities.com.</a:t>
            </a:r>
          </a:p>
        </p:txBody>
      </p:sp>
      <p:sp>
        <p:nvSpPr>
          <p:cNvPr id="6" name="Slide Number Placeholder 5"/>
          <p:cNvSpPr>
            <a:spLocks noGrp="1"/>
          </p:cNvSpPr>
          <p:nvPr>
            <p:ph type="sldNum" sz="quarter" idx="12"/>
          </p:nvPr>
        </p:nvSpPr>
        <p:spPr>
          <a:xfrm>
            <a:off x="10951856" y="5867131"/>
            <a:ext cx="551167" cy="365125"/>
          </a:xfrm>
        </p:spPr>
        <p:txBody>
          <a:bodyPr vert="horz" lIns="91440" tIns="45720" rIns="91440" bIns="45720" rtlCol="0" anchor="ctr">
            <a:normAutofit/>
          </a:bodyPr>
          <a:lstStyle/>
          <a:p>
            <a:pPr defTabSz="457200">
              <a:spcAft>
                <a:spcPts val="600"/>
              </a:spcAft>
            </a:pPr>
            <a:fld id="{EE525F19-C27C-4AE7-B278-E80FF6343B71}" type="slidenum">
              <a:rPr lang="en-US"/>
              <a:pPr defTabSz="457200">
                <a:spcAft>
                  <a:spcPts val="600"/>
                </a:spcAft>
              </a:pPr>
              <a:t>18</a:t>
            </a:fld>
            <a:endParaRPr lang="en-US"/>
          </a:p>
        </p:txBody>
      </p:sp>
    </p:spTree>
    <p:extLst>
      <p:ext uri="{BB962C8B-B14F-4D97-AF65-F5344CB8AC3E}">
        <p14:creationId xmlns:p14="http://schemas.microsoft.com/office/powerpoint/2010/main" val="2234928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9"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0"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1"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2"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3"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4"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16" name="Rectangle 15">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a:effectLst/>
        </p:spPr>
        <p:txBody>
          <a:bodyPr rtlCol="0" anchor="ctr"/>
          <a:lstStyle/>
          <a:p>
            <a:pPr algn="ctr"/>
            <a:endParaRPr lang="en-US"/>
          </a:p>
        </p:txBody>
      </p:sp>
      <p:sp>
        <p:nvSpPr>
          <p:cNvPr id="18" name="Freeform: Shape 17">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82895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sp>
      <p:sp>
        <p:nvSpPr>
          <p:cNvPr id="20" name="Freeform: Shape 19">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3220098"/>
            <a:ext cx="2910045"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sp>
      <p:sp>
        <p:nvSpPr>
          <p:cNvPr id="22" name="Freeform: Shape 21">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2845509"/>
            <a:ext cx="414988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sp>
      <p:sp>
        <p:nvSpPr>
          <p:cNvPr id="24" name="Freeform: Shape 23">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719546"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sp>
      <p:sp>
        <p:nvSpPr>
          <p:cNvPr id="2" name="Title 1"/>
          <p:cNvSpPr>
            <a:spLocks noGrp="1"/>
          </p:cNvSpPr>
          <p:nvPr>
            <p:ph type="title"/>
          </p:nvPr>
        </p:nvSpPr>
        <p:spPr>
          <a:xfrm>
            <a:off x="1946804" y="2576320"/>
            <a:ext cx="9144000" cy="3618898"/>
          </a:xfrm>
        </p:spPr>
        <p:txBody>
          <a:bodyPr vert="horz" lIns="91440" tIns="45720" rIns="91440" bIns="45720" rtlCol="0" anchor="b">
            <a:normAutofit fontScale="90000"/>
          </a:bodyPr>
          <a:lstStyle/>
          <a:p>
            <a:pPr>
              <a:lnSpc>
                <a:spcPct val="90000"/>
              </a:lnSpc>
            </a:pPr>
            <a:br>
              <a:rPr lang="en-US" sz="2300" spc="200" dirty="0"/>
            </a:br>
            <a:br>
              <a:rPr lang="en-US" sz="2300" spc="200" dirty="0"/>
            </a:br>
            <a:br>
              <a:rPr lang="en-US" sz="2300" spc="200" dirty="0"/>
            </a:br>
            <a:br>
              <a:rPr lang="en-US" sz="2300" spc="200" dirty="0"/>
            </a:br>
            <a:br>
              <a:rPr lang="en-US" sz="2300" spc="200" dirty="0"/>
            </a:br>
            <a:r>
              <a:rPr lang="en-US" b="1" i="1" spc="200" dirty="0">
                <a:latin typeface="Calibri" panose="020F0502020204030204" pitchFamily="34" charset="0"/>
                <a:cs typeface="Calibri" panose="020F0502020204030204" pitchFamily="34" charset="0"/>
                <a:hlinkClick r:id="rId3"/>
              </a:rPr>
              <a:t>www.redevelopment.net/Academy</a:t>
            </a:r>
            <a:r>
              <a:rPr lang="en-US" spc="200" dirty="0">
                <a:latin typeface="Calibri" panose="020F0502020204030204" pitchFamily="34" charset="0"/>
                <a:cs typeface="Calibri" panose="020F0502020204030204" pitchFamily="34" charset="0"/>
              </a:rPr>
              <a:t>	</a:t>
            </a:r>
            <a:br>
              <a:rPr lang="en-US" spc="200" dirty="0">
                <a:latin typeface="Calibri" panose="020F0502020204030204" pitchFamily="34" charset="0"/>
                <a:cs typeface="Calibri" panose="020F0502020204030204" pitchFamily="34" charset="0"/>
              </a:rPr>
            </a:br>
            <a:br>
              <a:rPr lang="en-US" spc="200" dirty="0">
                <a:latin typeface="Calibri" panose="020F0502020204030204" pitchFamily="34" charset="0"/>
                <a:cs typeface="Calibri" panose="020F0502020204030204" pitchFamily="34" charset="0"/>
              </a:rPr>
            </a:br>
            <a:br>
              <a:rPr lang="en-US" spc="200" dirty="0">
                <a:latin typeface="Calibri" panose="020F0502020204030204" pitchFamily="34" charset="0"/>
                <a:cs typeface="Calibri" panose="020F0502020204030204" pitchFamily="34" charset="0"/>
              </a:rPr>
            </a:br>
            <a:r>
              <a:rPr lang="en-US" sz="2200" b="1" spc="200" dirty="0">
                <a:solidFill>
                  <a:srgbClr val="002060"/>
                </a:solidFill>
                <a:latin typeface="Calibri" panose="020F0502020204030204" pitchFamily="34" charset="0"/>
                <a:cs typeface="Calibri" panose="020F0502020204030204" pitchFamily="34" charset="0"/>
              </a:rPr>
              <a:t>301 S. </a:t>
            </a:r>
            <a:r>
              <a:rPr lang="en-US" sz="2200" b="1" spc="200" dirty="0" err="1">
                <a:solidFill>
                  <a:srgbClr val="002060"/>
                </a:solidFill>
                <a:latin typeface="Calibri" panose="020F0502020204030204" pitchFamily="34" charset="0"/>
                <a:cs typeface="Calibri" panose="020F0502020204030204" pitchFamily="34" charset="0"/>
              </a:rPr>
              <a:t>Bronough</a:t>
            </a:r>
            <a:r>
              <a:rPr lang="en-US" sz="2200" b="1" spc="200" dirty="0">
                <a:solidFill>
                  <a:srgbClr val="002060"/>
                </a:solidFill>
                <a:latin typeface="Calibri" panose="020F0502020204030204" pitchFamily="34" charset="0"/>
                <a:cs typeface="Calibri" panose="020F0502020204030204" pitchFamily="34" charset="0"/>
              </a:rPr>
              <a:t> Street, Suite 300</a:t>
            </a:r>
            <a:br>
              <a:rPr lang="en-US" sz="2200" b="1" spc="200" dirty="0">
                <a:solidFill>
                  <a:srgbClr val="002060"/>
                </a:solidFill>
                <a:latin typeface="Calibri" panose="020F0502020204030204" pitchFamily="34" charset="0"/>
                <a:cs typeface="Calibri" panose="020F0502020204030204" pitchFamily="34" charset="0"/>
              </a:rPr>
            </a:br>
            <a:r>
              <a:rPr lang="en-US" sz="2200" b="1" spc="200" dirty="0">
                <a:solidFill>
                  <a:srgbClr val="002060"/>
                </a:solidFill>
                <a:latin typeface="Calibri" panose="020F0502020204030204" pitchFamily="34" charset="0"/>
                <a:cs typeface="Calibri" panose="020F0502020204030204" pitchFamily="34" charset="0"/>
              </a:rPr>
              <a:t>Tallahassee, FL 32301</a:t>
            </a:r>
            <a:br>
              <a:rPr lang="en-US" sz="2200" b="1" spc="200" dirty="0">
                <a:solidFill>
                  <a:srgbClr val="002060"/>
                </a:solidFill>
                <a:latin typeface="Calibri" panose="020F0502020204030204" pitchFamily="34" charset="0"/>
                <a:cs typeface="Calibri" panose="020F0502020204030204" pitchFamily="34" charset="0"/>
              </a:rPr>
            </a:br>
            <a:r>
              <a:rPr lang="en-US" sz="2200" b="1" spc="200" dirty="0">
                <a:solidFill>
                  <a:srgbClr val="002060"/>
                </a:solidFill>
                <a:latin typeface="Calibri" panose="020F0502020204030204" pitchFamily="34" charset="0"/>
                <a:cs typeface="Calibri" panose="020F0502020204030204" pitchFamily="34" charset="0"/>
              </a:rPr>
              <a:t>(850) 570-3621</a:t>
            </a:r>
            <a:br>
              <a:rPr lang="en-US" sz="2200" spc="200" dirty="0">
                <a:solidFill>
                  <a:srgbClr val="002060"/>
                </a:solidFill>
                <a:latin typeface="Calibri" panose="020F0502020204030204" pitchFamily="34" charset="0"/>
                <a:cs typeface="Calibri" panose="020F0502020204030204" pitchFamily="34" charset="0"/>
              </a:rPr>
            </a:br>
            <a:br>
              <a:rPr lang="en-US" sz="2200" spc="200" dirty="0">
                <a:latin typeface="Calibri" panose="020F0502020204030204" pitchFamily="34" charset="0"/>
                <a:cs typeface="Calibri" panose="020F0502020204030204" pitchFamily="34" charset="0"/>
              </a:rPr>
            </a:br>
            <a:endParaRPr lang="en-US" sz="2200" spc="200" dirty="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a:xfrm>
            <a:off x="10498666" y="6197599"/>
            <a:ext cx="1049866" cy="365125"/>
          </a:xfrm>
        </p:spPr>
        <p:txBody>
          <a:bodyPr vert="horz" lIns="91440" tIns="45720" rIns="91440" bIns="45720" rtlCol="0" anchor="ctr">
            <a:normAutofit/>
          </a:bodyPr>
          <a:lstStyle/>
          <a:p>
            <a:pPr defTabSz="457200">
              <a:spcAft>
                <a:spcPts val="600"/>
              </a:spcAft>
            </a:pPr>
            <a:fld id="{EE525F19-C27C-4AE7-B278-E80FF6343B71}" type="slidenum">
              <a:rPr lang="en-US"/>
              <a:pPr defTabSz="457200">
                <a:spcAft>
                  <a:spcPts val="600"/>
                </a:spcAft>
              </a:pPr>
              <a:t>19</a:t>
            </a:fld>
            <a:endParaRPr lang="en-US"/>
          </a:p>
        </p:txBody>
      </p:sp>
      <p:pic>
        <p:nvPicPr>
          <p:cNvPr id="5" name="Picture 4" descr="A picture containing logo&#10;&#10;Description automatically generated">
            <a:extLst>
              <a:ext uri="{FF2B5EF4-FFF2-40B4-BE49-F238E27FC236}">
                <a16:creationId xmlns:a16="http://schemas.microsoft.com/office/drawing/2014/main" id="{56BAF917-D8B9-4B3D-AF60-2BD8170DBF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9546" y="590530"/>
            <a:ext cx="6925124" cy="1915778"/>
          </a:xfrm>
          <a:prstGeom prst="rect">
            <a:avLst/>
          </a:prstGeom>
        </p:spPr>
      </p:pic>
    </p:spTree>
    <p:extLst>
      <p:ext uri="{BB962C8B-B14F-4D97-AF65-F5344CB8AC3E}">
        <p14:creationId xmlns:p14="http://schemas.microsoft.com/office/powerpoint/2010/main" val="2946125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2"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5"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19" name="Rectangle 18">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3618200" y="852055"/>
            <a:ext cx="7257455" cy="1752599"/>
          </a:xfrm>
        </p:spPr>
        <p:txBody>
          <a:bodyPr vert="horz" lIns="91440" tIns="45720" rIns="91440" bIns="45720" rtlCol="0" anchor="ctr">
            <a:normAutofit/>
          </a:bodyPr>
          <a:lstStyle/>
          <a:p>
            <a:r>
              <a:rPr lang="en-US" sz="3600" b="1" dirty="0">
                <a:solidFill>
                  <a:srgbClr val="0070C0"/>
                </a:solidFill>
                <a:latin typeface="Calibri" panose="020F0502020204030204" pitchFamily="34" charset="0"/>
                <a:cs typeface="Calibri" panose="020F0502020204030204" pitchFamily="34" charset="0"/>
              </a:rPr>
              <a:t>History</a:t>
            </a:r>
            <a:r>
              <a:rPr lang="en-US" sz="3600" b="1" dirty="0">
                <a:latin typeface="Calibri" panose="020F0502020204030204" pitchFamily="34" charset="0"/>
                <a:cs typeface="Calibri" panose="020F0502020204030204" pitchFamily="34" charset="0"/>
              </a:rPr>
              <a:t> </a:t>
            </a:r>
            <a:br>
              <a:rPr lang="en-US" sz="3600" b="1" dirty="0">
                <a:latin typeface="Calibri" panose="020F0502020204030204" pitchFamily="34" charset="0"/>
                <a:cs typeface="Calibri" panose="020F0502020204030204" pitchFamily="34" charset="0"/>
              </a:rPr>
            </a:br>
            <a:endParaRPr lang="en-US" sz="3600" i="1" dirty="0">
              <a:latin typeface="Calibri" panose="020F0502020204030204" pitchFamily="34" charset="0"/>
              <a:cs typeface="Calibri" panose="020F0502020204030204" pitchFamily="34" charset="0"/>
            </a:endParaRPr>
          </a:p>
        </p:txBody>
      </p:sp>
      <p:sp>
        <p:nvSpPr>
          <p:cNvPr id="21" name="Freeform 6">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649700" y="0"/>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2116425" y="0"/>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5" name="Freeform 12">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457487" y="2587625"/>
            <a:ext cx="2693987" cy="4270375"/>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7" name="Freeform: Shape 26">
            <a:extLst>
              <a:ext uri="{FF2B5EF4-FFF2-40B4-BE49-F238E27FC236}">
                <a16:creationId xmlns:a16="http://schemas.microsoft.com/office/drawing/2014/main" id="{DCA45AB7-441E-40A8-A98B-557D68F48A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 y="2692400"/>
            <a:ext cx="2713324" cy="3390788"/>
          </a:xfrm>
          <a:custGeom>
            <a:avLst/>
            <a:gdLst>
              <a:gd name="connsiteX0" fmla="*/ 0 w 2713324"/>
              <a:gd name="connsiteY0" fmla="*/ 0 h 3390788"/>
              <a:gd name="connsiteX1" fmla="*/ 4763 w 2713324"/>
              <a:gd name="connsiteY1" fmla="*/ 4763 h 3390788"/>
              <a:gd name="connsiteX2" fmla="*/ 2713324 w 2713324"/>
              <a:gd name="connsiteY2" fmla="*/ 3390788 h 3390788"/>
              <a:gd name="connsiteX3" fmla="*/ 2713324 w 2713324"/>
              <a:gd name="connsiteY3" fmla="*/ 2368619 h 3390788"/>
              <a:gd name="connsiteX4" fmla="*/ 357188 w 2713324"/>
              <a:gd name="connsiteY4" fmla="*/ 90488 h 3390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3324" h="3390788">
                <a:moveTo>
                  <a:pt x="0" y="0"/>
                </a:moveTo>
                <a:lnTo>
                  <a:pt x="4763" y="4763"/>
                </a:lnTo>
                <a:lnTo>
                  <a:pt x="2713324" y="3390788"/>
                </a:lnTo>
                <a:lnTo>
                  <a:pt x="2713324" y="2368619"/>
                </a:lnTo>
                <a:lnTo>
                  <a:pt x="357188" y="90488"/>
                </a:lnTo>
                <a:close/>
              </a:path>
            </a:pathLst>
          </a:custGeom>
          <a:solidFill>
            <a:schemeClr val="accent1">
              <a:lumMod val="75000"/>
            </a:schemeClr>
          </a:solidFill>
          <a:ln>
            <a:noFill/>
          </a:ln>
        </p:spPr>
      </p:sp>
      <p:sp>
        <p:nvSpPr>
          <p:cNvPr id="29" name="Freeform: Shape 28">
            <a:extLst>
              <a:ext uri="{FF2B5EF4-FFF2-40B4-BE49-F238E27FC236}">
                <a16:creationId xmlns:a16="http://schemas.microsoft.com/office/drawing/2014/main" id="{5F516030-4F00-4C48-AD93-91EFA17A1A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2582863"/>
            <a:ext cx="3151474" cy="4275137"/>
          </a:xfrm>
          <a:custGeom>
            <a:avLst/>
            <a:gdLst>
              <a:gd name="connsiteX0" fmla="*/ 0 w 3151474"/>
              <a:gd name="connsiteY0" fmla="*/ 0 h 4275137"/>
              <a:gd name="connsiteX1" fmla="*/ 0 w 3151474"/>
              <a:gd name="connsiteY1" fmla="*/ 4757 h 4275137"/>
              <a:gd name="connsiteX2" fmla="*/ 2693987 w 3151474"/>
              <a:gd name="connsiteY2" fmla="*/ 4275137 h 4275137"/>
              <a:gd name="connsiteX3" fmla="*/ 3151474 w 3151474"/>
              <a:gd name="connsiteY3" fmla="*/ 4275137 h 4275137"/>
              <a:gd name="connsiteX4" fmla="*/ 3151474 w 3151474"/>
              <a:gd name="connsiteY4" fmla="*/ 3714295 h 4275137"/>
              <a:gd name="connsiteX5" fmla="*/ 419100 w 3151474"/>
              <a:gd name="connsiteY5" fmla="*/ 176017 h 4275137"/>
              <a:gd name="connsiteX6" fmla="*/ 361950 w 3151474"/>
              <a:gd name="connsiteY6" fmla="*/ 95144 h 4275137"/>
              <a:gd name="connsiteX7" fmla="*/ 357188 w 3151474"/>
              <a:gd name="connsiteY7" fmla="*/ 90387 h 42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1474" h="4275137">
                <a:moveTo>
                  <a:pt x="0" y="0"/>
                </a:moveTo>
                <a:lnTo>
                  <a:pt x="0" y="4757"/>
                </a:lnTo>
                <a:lnTo>
                  <a:pt x="2693987" y="4275137"/>
                </a:lnTo>
                <a:lnTo>
                  <a:pt x="3151474" y="4275137"/>
                </a:lnTo>
                <a:lnTo>
                  <a:pt x="3151474" y="3714295"/>
                </a:lnTo>
                <a:lnTo>
                  <a:pt x="419100" y="176017"/>
                </a:lnTo>
                <a:lnTo>
                  <a:pt x="361950" y="95144"/>
                </a:lnTo>
                <a:lnTo>
                  <a:pt x="357188" y="90387"/>
                </a:lnTo>
                <a:close/>
              </a:path>
            </a:pathLst>
          </a:custGeom>
          <a:solidFill>
            <a:srgbClr val="404040"/>
          </a:solidFill>
          <a:ln>
            <a:noFill/>
          </a:ln>
        </p:spPr>
      </p:sp>
      <p:sp>
        <p:nvSpPr>
          <p:cNvPr id="31" name="Freeform: Shape 30">
            <a:extLst>
              <a:ext uri="{FF2B5EF4-FFF2-40B4-BE49-F238E27FC236}">
                <a16:creationId xmlns:a16="http://schemas.microsoft.com/office/drawing/2014/main" id="{5820085E-2582-4A95-98EE-45DFFD5C01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2697164"/>
            <a:ext cx="2706398" cy="3513899"/>
          </a:xfrm>
          <a:custGeom>
            <a:avLst/>
            <a:gdLst>
              <a:gd name="connsiteX0" fmla="*/ 0 w 2706398"/>
              <a:gd name="connsiteY0" fmla="*/ 0 h 3513899"/>
              <a:gd name="connsiteX1" fmla="*/ 2706398 w 2706398"/>
              <a:gd name="connsiteY1" fmla="*/ 3513899 h 3513899"/>
              <a:gd name="connsiteX2" fmla="*/ 2706398 w 2706398"/>
              <a:gd name="connsiteY2" fmla="*/ 3383321 h 3513899"/>
            </a:gdLst>
            <a:ahLst/>
            <a:cxnLst>
              <a:cxn ang="0">
                <a:pos x="connsiteX0" y="connsiteY0"/>
              </a:cxn>
              <a:cxn ang="0">
                <a:pos x="connsiteX1" y="connsiteY1"/>
              </a:cxn>
              <a:cxn ang="0">
                <a:pos x="connsiteX2" y="connsiteY2"/>
              </a:cxn>
            </a:cxnLst>
            <a:rect l="l" t="t" r="r" b="b"/>
            <a:pathLst>
              <a:path w="2706398" h="3513899">
                <a:moveTo>
                  <a:pt x="0" y="0"/>
                </a:moveTo>
                <a:lnTo>
                  <a:pt x="2706398" y="3513899"/>
                </a:lnTo>
                <a:lnTo>
                  <a:pt x="2706398" y="3383321"/>
                </a:lnTo>
                <a:close/>
              </a:path>
            </a:pathLst>
          </a:custGeom>
          <a:solidFill>
            <a:schemeClr val="accent1">
              <a:lumMod val="50000"/>
            </a:schemeClr>
          </a:solidFill>
          <a:ln>
            <a:noFill/>
          </a:ln>
        </p:spPr>
      </p:sp>
      <p:sp>
        <p:nvSpPr>
          <p:cNvPr id="2" name="Rectangle 1"/>
          <p:cNvSpPr/>
          <p:nvPr/>
        </p:nvSpPr>
        <p:spPr>
          <a:xfrm>
            <a:off x="3613237" y="2839605"/>
            <a:ext cx="7889786" cy="2712842"/>
          </a:xfrm>
          <a:prstGeom prst="rect">
            <a:avLst/>
          </a:prstGeom>
        </p:spPr>
        <p:txBody>
          <a:bodyPr vert="horz" lIns="91440" tIns="45720" rIns="91440" bIns="45720" rtlCol="0" anchor="t">
            <a:normAutofit/>
          </a:bodyPr>
          <a:lstStyle/>
          <a:p>
            <a:pPr defTabSz="457200">
              <a:spcBef>
                <a:spcPct val="20000"/>
              </a:spcBef>
              <a:spcAft>
                <a:spcPts val="600"/>
              </a:spcAft>
              <a:buClr>
                <a:schemeClr val="accent1">
                  <a:lumMod val="75000"/>
                </a:schemeClr>
              </a:buClr>
              <a:buSzPct val="145000"/>
            </a:pPr>
            <a:r>
              <a:rPr lang="en-US" sz="2400" dirty="0">
                <a:latin typeface="Calibri" panose="020F0502020204030204" pitchFamily="34" charset="0"/>
                <a:cs typeface="Calibri" panose="020F0502020204030204" pitchFamily="34" charset="0"/>
              </a:rPr>
              <a:t>The FRA Board saw a need for a quality and unique training program in 2008.  Education for practitioners of all types of stakeholders in the redevelopment sphere is available through courses for CRA staff, Board members, and professionals who provide services to CRAs. That initial concept has developed into the training provided through the Academy.</a:t>
            </a:r>
          </a:p>
        </p:txBody>
      </p:sp>
      <p:sp>
        <p:nvSpPr>
          <p:cNvPr id="6" name="Slide Number Placeholder 5"/>
          <p:cNvSpPr>
            <a:spLocks noGrp="1"/>
          </p:cNvSpPr>
          <p:nvPr>
            <p:ph type="sldNum" sz="quarter" idx="12"/>
          </p:nvPr>
        </p:nvSpPr>
        <p:spPr>
          <a:xfrm>
            <a:off x="10951856" y="5883275"/>
            <a:ext cx="551167" cy="365125"/>
          </a:xfrm>
        </p:spPr>
        <p:txBody>
          <a:bodyPr vert="horz" lIns="91440" tIns="45720" rIns="91440" bIns="45720" rtlCol="0" anchor="ctr">
            <a:normAutofit/>
          </a:bodyPr>
          <a:lstStyle/>
          <a:p>
            <a:pPr defTabSz="457200">
              <a:spcAft>
                <a:spcPts val="600"/>
              </a:spcAft>
            </a:pPr>
            <a:fld id="{EE525F19-C27C-4AE7-B278-E80FF6343B71}" type="slidenum">
              <a:rPr lang="en-US"/>
              <a:pPr defTabSz="457200">
                <a:spcAft>
                  <a:spcPts val="600"/>
                </a:spcAft>
              </a:pPr>
              <a:t>2</a:t>
            </a:fld>
            <a:endParaRPr lang="en-US"/>
          </a:p>
        </p:txBody>
      </p:sp>
    </p:spTree>
    <p:extLst>
      <p:ext uri="{BB962C8B-B14F-4D97-AF65-F5344CB8AC3E}">
        <p14:creationId xmlns:p14="http://schemas.microsoft.com/office/powerpoint/2010/main" val="1238478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964788" y="804333"/>
            <a:ext cx="3391900" cy="5249334"/>
          </a:xfrm>
        </p:spPr>
        <p:txBody>
          <a:bodyPr vert="horz" lIns="91440" tIns="45720" rIns="91440" bIns="45720" rtlCol="0" anchor="ctr">
            <a:normAutofit/>
          </a:bodyPr>
          <a:lstStyle/>
          <a:p>
            <a:pPr algn="r"/>
            <a:r>
              <a:rPr lang="en-US" sz="3100" b="1" dirty="0">
                <a:solidFill>
                  <a:srgbClr val="0070C0"/>
                </a:solidFill>
              </a:rPr>
              <a:t>What is the Redevelopment Academy?</a:t>
            </a:r>
          </a:p>
        </p:txBody>
      </p:sp>
      <p:sp>
        <p:nvSpPr>
          <p:cNvPr id="6" name="Slide Number Placeholder 5"/>
          <p:cNvSpPr>
            <a:spLocks noGrp="1"/>
          </p:cNvSpPr>
          <p:nvPr>
            <p:ph type="sldNum" sz="quarter" idx="12"/>
          </p:nvPr>
        </p:nvSpPr>
        <p:spPr/>
        <p:txBody>
          <a:bodyPr vert="horz" lIns="91440" tIns="45720" rIns="91440" bIns="45720" rtlCol="0" anchor="ctr">
            <a:normAutofit/>
          </a:bodyPr>
          <a:lstStyle/>
          <a:p>
            <a:pPr defTabSz="457200">
              <a:spcAft>
                <a:spcPts val="600"/>
              </a:spcAft>
            </a:pPr>
            <a:fld id="{EE525F19-C27C-4AE7-B278-E80FF6343B71}" type="slidenum">
              <a:rPr lang="en-US" kern="1200" dirty="0">
                <a:solidFill>
                  <a:schemeClr val="tx1">
                    <a:lumMod val="95000"/>
                    <a:lumOff val="5000"/>
                  </a:schemeClr>
                </a:solidFill>
                <a:latin typeface="+mj-lt"/>
                <a:ea typeface="+mn-ea"/>
                <a:cs typeface="+mn-cs"/>
              </a:rPr>
              <a:pPr defTabSz="457200">
                <a:spcAft>
                  <a:spcPts val="600"/>
                </a:spcAft>
              </a:pPr>
              <a:t>3</a:t>
            </a:fld>
            <a:endParaRPr lang="en-US" kern="1200" dirty="0">
              <a:solidFill>
                <a:schemeClr val="tx1">
                  <a:lumMod val="95000"/>
                  <a:lumOff val="5000"/>
                </a:schemeClr>
              </a:solidFill>
              <a:latin typeface="+mj-lt"/>
              <a:ea typeface="+mn-ea"/>
              <a:cs typeface="+mn-cs"/>
            </a:endParaRPr>
          </a:p>
        </p:txBody>
      </p:sp>
      <p:sp>
        <p:nvSpPr>
          <p:cNvPr id="2" name="Rectangle 1"/>
          <p:cNvSpPr/>
          <p:nvPr/>
        </p:nvSpPr>
        <p:spPr>
          <a:xfrm>
            <a:off x="4999330" y="804333"/>
            <a:ext cx="6257721" cy="5249334"/>
          </a:xfrm>
          <a:prstGeom prst="rect">
            <a:avLst/>
          </a:prstGeom>
        </p:spPr>
        <p:txBody>
          <a:bodyPr vert="horz" lIns="45720" tIns="45720" rIns="45720" bIns="45720" rtlCol="0" anchor="ctr">
            <a:normAutofit/>
          </a:bodyPr>
          <a:lstStyle/>
          <a:p>
            <a:pPr marL="800100" indent="-342900">
              <a:lnSpc>
                <a:spcPct val="90000"/>
              </a:lnSpc>
              <a:spcAft>
                <a:spcPts val="600"/>
              </a:spcAft>
              <a:buClr>
                <a:schemeClr val="accent1"/>
              </a:buClr>
              <a:buFont typeface="Wingdings" panose="05000000000000000000" pitchFamily="2" charset="2"/>
              <a:buChar char="§"/>
            </a:pPr>
            <a:r>
              <a:rPr lang="en-US" sz="2000" dirty="0">
                <a:latin typeface="+mj-lt"/>
              </a:rPr>
              <a:t>One day training courses with a test (auditing allowed)</a:t>
            </a:r>
          </a:p>
          <a:p>
            <a:pPr marL="800100" indent="-342900">
              <a:lnSpc>
                <a:spcPct val="90000"/>
              </a:lnSpc>
              <a:spcAft>
                <a:spcPts val="600"/>
              </a:spcAft>
              <a:buClr>
                <a:schemeClr val="accent1"/>
              </a:buClr>
              <a:buFont typeface="Wingdings" panose="05000000000000000000" pitchFamily="2" charset="2"/>
              <a:buChar char="§"/>
            </a:pPr>
            <a:r>
              <a:rPr lang="en-US" sz="2000" dirty="0">
                <a:latin typeface="+mj-lt"/>
              </a:rPr>
              <a:t>Available to anyone </a:t>
            </a:r>
          </a:p>
          <a:p>
            <a:pPr marL="800100" indent="-342900">
              <a:lnSpc>
                <a:spcPct val="90000"/>
              </a:lnSpc>
              <a:spcAft>
                <a:spcPts val="600"/>
              </a:spcAft>
              <a:buClr>
                <a:schemeClr val="accent1"/>
              </a:buClr>
              <a:buFont typeface="Wingdings" panose="05000000000000000000" pitchFamily="2" charset="2"/>
              <a:buChar char="§"/>
            </a:pPr>
            <a:r>
              <a:rPr lang="en-US" sz="2000" dirty="0">
                <a:latin typeface="+mj-lt"/>
              </a:rPr>
              <a:t>The program provides professional development </a:t>
            </a:r>
          </a:p>
          <a:p>
            <a:pPr marL="800100" indent="-342900">
              <a:lnSpc>
                <a:spcPct val="90000"/>
              </a:lnSpc>
              <a:spcAft>
                <a:spcPts val="600"/>
              </a:spcAft>
              <a:buClr>
                <a:schemeClr val="accent1"/>
              </a:buClr>
              <a:buFont typeface="Wingdings" panose="05000000000000000000" pitchFamily="2" charset="2"/>
              <a:buChar char="§"/>
            </a:pPr>
            <a:r>
              <a:rPr lang="en-US" sz="2000" dirty="0">
                <a:latin typeface="+mj-lt"/>
              </a:rPr>
              <a:t>Six courses, three core topics</a:t>
            </a:r>
          </a:p>
          <a:p>
            <a:pPr marL="800100" indent="-342900">
              <a:lnSpc>
                <a:spcPct val="90000"/>
              </a:lnSpc>
              <a:spcAft>
                <a:spcPts val="600"/>
              </a:spcAft>
              <a:buClr>
                <a:schemeClr val="accent1"/>
              </a:buClr>
              <a:buFont typeface="Wingdings" panose="05000000000000000000" pitchFamily="2" charset="2"/>
              <a:buChar char="§"/>
            </a:pPr>
            <a:r>
              <a:rPr lang="en-US" sz="2000" dirty="0">
                <a:latin typeface="+mj-lt"/>
              </a:rPr>
              <a:t>Two categories of designation: </a:t>
            </a:r>
          </a:p>
          <a:p>
            <a:pPr marL="1257300" lvl="1" indent="-342900">
              <a:lnSpc>
                <a:spcPct val="90000"/>
              </a:lnSpc>
              <a:spcAft>
                <a:spcPts val="600"/>
              </a:spcAft>
              <a:buClr>
                <a:schemeClr val="accent1"/>
              </a:buClr>
              <a:buFont typeface="Wingdings" panose="05000000000000000000" pitchFamily="2" charset="2"/>
              <a:buChar char="ü"/>
            </a:pPr>
            <a:r>
              <a:rPr lang="en-US" sz="2000" dirty="0">
                <a:latin typeface="+mj-lt"/>
              </a:rPr>
              <a:t>FRA-Redevelopment Administrator </a:t>
            </a:r>
          </a:p>
          <a:p>
            <a:pPr marL="1257300" lvl="1" indent="-342900">
              <a:lnSpc>
                <a:spcPct val="90000"/>
              </a:lnSpc>
              <a:spcAft>
                <a:spcPts val="600"/>
              </a:spcAft>
              <a:buClr>
                <a:schemeClr val="accent1"/>
              </a:buClr>
              <a:buFont typeface="Wingdings" panose="05000000000000000000" pitchFamily="2" charset="2"/>
              <a:buChar char="ü"/>
            </a:pPr>
            <a:r>
              <a:rPr lang="en-US" sz="2000" dirty="0">
                <a:latin typeface="+mj-lt"/>
              </a:rPr>
              <a:t>FRA-Redevelopment Professional  </a:t>
            </a:r>
            <a:endParaRPr lang="en-US" sz="2000" dirty="0">
              <a:effectLst/>
              <a:latin typeface="+mj-lt"/>
            </a:endParaRPr>
          </a:p>
        </p:txBody>
      </p:sp>
    </p:spTree>
    <p:extLst>
      <p:ext uri="{BB962C8B-B14F-4D97-AF65-F5344CB8AC3E}">
        <p14:creationId xmlns:p14="http://schemas.microsoft.com/office/powerpoint/2010/main" val="972430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1" y="1019175"/>
            <a:ext cx="3821114" cy="4772025"/>
          </a:xfrm>
        </p:spPr>
        <p:txBody>
          <a:bodyPr anchor="t">
            <a:normAutofit/>
          </a:bodyPr>
          <a:lstStyle/>
          <a:p>
            <a:pPr marL="0" indent="0">
              <a:buNone/>
            </a:pPr>
            <a:r>
              <a:rPr lang="en-US" sz="1600" dirty="0">
                <a:latin typeface="+mj-lt"/>
              </a:rPr>
              <a:t>    </a:t>
            </a:r>
            <a:r>
              <a:rPr lang="en-US" sz="2000" dirty="0">
                <a:latin typeface="Calibri" panose="020F0502020204030204" pitchFamily="34" charset="0"/>
                <a:cs typeface="Calibri" panose="020F0502020204030204" pitchFamily="34" charset="0"/>
              </a:rPr>
              <a:t>	</a:t>
            </a:r>
            <a:r>
              <a:rPr lang="en-US" sz="2000" b="1" dirty="0">
                <a:solidFill>
                  <a:schemeClr val="accent2">
                    <a:lumMod val="50000"/>
                  </a:schemeClr>
                </a:solidFill>
                <a:latin typeface="Calibri" panose="020F0502020204030204" pitchFamily="34" charset="0"/>
                <a:cs typeface="Calibri" panose="020F0502020204030204" pitchFamily="34" charset="0"/>
              </a:rPr>
              <a:t>Q:	Who is eligible to 			take the courses?</a:t>
            </a:r>
          </a:p>
          <a:p>
            <a:pPr marL="400050" lvl="1" indent="0">
              <a:buNone/>
            </a:pPr>
            <a:r>
              <a:rPr lang="en-US" b="1" dirty="0">
                <a:solidFill>
                  <a:srgbClr val="0070C0"/>
                </a:solidFill>
                <a:latin typeface="Calibri" panose="020F0502020204030204" pitchFamily="34" charset="0"/>
                <a:cs typeface="Calibri" panose="020F0502020204030204" pitchFamily="34" charset="0"/>
              </a:rPr>
              <a:t>		A:	Anyone</a:t>
            </a:r>
          </a:p>
          <a:p>
            <a:pPr marL="400050" lvl="1" indent="0">
              <a:buNone/>
            </a:pPr>
            <a:endParaRPr lang="en-US" b="1" dirty="0">
              <a:latin typeface="Calibri" panose="020F0502020204030204" pitchFamily="34" charset="0"/>
              <a:cs typeface="Calibri" panose="020F0502020204030204" pitchFamily="34" charset="0"/>
            </a:endParaRPr>
          </a:p>
          <a:p>
            <a:pPr marL="400050" lvl="1" indent="0">
              <a:buNone/>
            </a:pPr>
            <a:r>
              <a:rPr lang="en-US" b="1" dirty="0">
                <a:solidFill>
                  <a:schemeClr val="accent2">
                    <a:lumMod val="50000"/>
                  </a:schemeClr>
                </a:solidFill>
                <a:latin typeface="Calibri" panose="020F0502020204030204" pitchFamily="34" charset="0"/>
                <a:cs typeface="Calibri" panose="020F0502020204030204" pitchFamily="34" charset="0"/>
              </a:rPr>
              <a:t>Q:	Who is eligible to 			receive a designation?</a:t>
            </a:r>
          </a:p>
          <a:p>
            <a:pPr marL="400050" lvl="1" indent="0">
              <a:buNone/>
            </a:pPr>
            <a:r>
              <a:rPr lang="en-US" b="1" dirty="0">
                <a:solidFill>
                  <a:srgbClr val="0070C0"/>
                </a:solidFill>
                <a:latin typeface="Calibri" panose="020F0502020204030204" pitchFamily="34" charset="0"/>
                <a:cs typeface="Calibri" panose="020F0502020204030204" pitchFamily="34" charset="0"/>
              </a:rPr>
              <a:t>		A:	You must be a 				current member of 			the FRA.</a:t>
            </a:r>
          </a:p>
        </p:txBody>
      </p:sp>
      <p:pic>
        <p:nvPicPr>
          <p:cNvPr id="30" name="Graphic 29" descr="Questions">
            <a:extLst>
              <a:ext uri="{FF2B5EF4-FFF2-40B4-BE49-F238E27FC236}">
                <a16:creationId xmlns:a16="http://schemas.microsoft.com/office/drawing/2014/main" id="{5E3DADC7-56D3-4B16-9FC1-68332B8CBC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98806" y="738150"/>
            <a:ext cx="5053050" cy="5053050"/>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4" name="Slide Number Placeholder 3"/>
          <p:cNvSpPr>
            <a:spLocks noGrp="1"/>
          </p:cNvSpPr>
          <p:nvPr>
            <p:ph type="sldNum" sz="quarter" idx="12"/>
          </p:nvPr>
        </p:nvSpPr>
        <p:spPr>
          <a:xfrm>
            <a:off x="10951856" y="5867131"/>
            <a:ext cx="551167" cy="365125"/>
          </a:xfrm>
        </p:spPr>
        <p:txBody>
          <a:bodyPr>
            <a:normAutofit/>
          </a:bodyPr>
          <a:lstStyle/>
          <a:p>
            <a:pPr>
              <a:spcAft>
                <a:spcPts val="600"/>
              </a:spcAft>
            </a:pPr>
            <a:fld id="{EE525F19-C27C-4AE7-B278-E80FF6343B71}" type="slidenum">
              <a:rPr lang="en-US" smtClean="0"/>
              <a:pPr>
                <a:spcAft>
                  <a:spcPts val="600"/>
                </a:spcAft>
              </a:pPr>
              <a:t>4</a:t>
            </a:fld>
            <a:endParaRPr lang="en-US"/>
          </a:p>
        </p:txBody>
      </p:sp>
    </p:spTree>
    <p:extLst>
      <p:ext uri="{BB962C8B-B14F-4D97-AF65-F5344CB8AC3E}">
        <p14:creationId xmlns:p14="http://schemas.microsoft.com/office/powerpoint/2010/main" val="4172230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2"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5"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19" name="Rectangle 18">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itle 4"/>
          <p:cNvSpPr>
            <a:spLocks noGrp="1"/>
          </p:cNvSpPr>
          <p:nvPr>
            <p:ph type="title"/>
          </p:nvPr>
        </p:nvSpPr>
        <p:spPr>
          <a:xfrm>
            <a:off x="496112" y="685801"/>
            <a:ext cx="2743200" cy="5105400"/>
          </a:xfrm>
        </p:spPr>
        <p:txBody>
          <a:bodyPr vert="horz" lIns="91440" tIns="45720" rIns="91440" bIns="45720" rtlCol="0" anchor="ctr">
            <a:normAutofit/>
          </a:bodyPr>
          <a:lstStyle/>
          <a:p>
            <a:pPr algn="l"/>
            <a:br>
              <a:rPr lang="en-US" sz="3200" b="1" dirty="0">
                <a:solidFill>
                  <a:srgbClr val="FFFFFF"/>
                </a:solidFill>
              </a:rPr>
            </a:br>
            <a:r>
              <a:rPr lang="en-US" sz="3200" b="1" dirty="0">
                <a:solidFill>
                  <a:srgbClr val="FFFFFF"/>
                </a:solidFill>
              </a:rPr>
              <a:t>What Courses Are Available?</a:t>
            </a:r>
          </a:p>
        </p:txBody>
      </p:sp>
      <p:grpSp>
        <p:nvGrpSpPr>
          <p:cNvPr id="23" name="Group 22">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4"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5"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6"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7"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8"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9"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Rectangle 1"/>
          <p:cNvSpPr/>
          <p:nvPr/>
        </p:nvSpPr>
        <p:spPr>
          <a:xfrm>
            <a:off x="5117106" y="685801"/>
            <a:ext cx="6385918" cy="5105400"/>
          </a:xfrm>
          <a:prstGeom prst="rect">
            <a:avLst/>
          </a:prstGeom>
        </p:spPr>
        <p:txBody>
          <a:bodyPr vert="horz" lIns="91440" tIns="45720" rIns="91440" bIns="45720" rtlCol="0" anchor="ctr">
            <a:normAutofit lnSpcReduction="10000"/>
          </a:bodyPr>
          <a:lstStyle/>
          <a:p>
            <a:pPr defTabSz="457200">
              <a:spcBef>
                <a:spcPct val="20000"/>
              </a:spcBef>
              <a:spcAft>
                <a:spcPts val="600"/>
              </a:spcAft>
              <a:buClr>
                <a:schemeClr val="accent1">
                  <a:lumMod val="75000"/>
                </a:schemeClr>
              </a:buClr>
              <a:buSzPct val="145000"/>
            </a:pPr>
            <a:endParaRPr lang="en-US" sz="2000" b="1" dirty="0"/>
          </a:p>
          <a:p>
            <a:pPr marL="514350" indent="-514350" defTabSz="457200">
              <a:spcBef>
                <a:spcPct val="20000"/>
              </a:spcBef>
              <a:spcAft>
                <a:spcPts val="600"/>
              </a:spcAft>
              <a:buClr>
                <a:schemeClr val="accent1">
                  <a:lumMod val="75000"/>
                </a:schemeClr>
              </a:buClr>
              <a:buSzPct val="145000"/>
              <a:buFont typeface="Arial"/>
              <a:buChar char="•"/>
            </a:pPr>
            <a:r>
              <a:rPr lang="en-US" sz="2400" dirty="0">
                <a:latin typeface="Calibri" panose="020F0502020204030204" pitchFamily="34" charset="0"/>
                <a:cs typeface="Calibri" panose="020F0502020204030204" pitchFamily="34" charset="0"/>
              </a:rPr>
              <a:t>CRA 101 (Core)</a:t>
            </a:r>
          </a:p>
          <a:p>
            <a:pPr marL="514350" indent="-514350" defTabSz="457200">
              <a:spcBef>
                <a:spcPct val="20000"/>
              </a:spcBef>
              <a:spcAft>
                <a:spcPts val="600"/>
              </a:spcAft>
              <a:buClr>
                <a:schemeClr val="accent1">
                  <a:lumMod val="75000"/>
                </a:schemeClr>
              </a:buClr>
              <a:buSzPct val="145000"/>
              <a:buFont typeface="Arial"/>
              <a:buChar char="•"/>
            </a:pPr>
            <a:r>
              <a:rPr lang="en-US" sz="2400" dirty="0">
                <a:latin typeface="Calibri" panose="020F0502020204030204" pitchFamily="34" charset="0"/>
                <a:cs typeface="Calibri" panose="020F0502020204030204" pitchFamily="34" charset="0"/>
              </a:rPr>
              <a:t>Budgeting, Funding, and Reporting (Core)</a:t>
            </a:r>
          </a:p>
          <a:p>
            <a:pPr marL="514350" indent="-514350" defTabSz="457200">
              <a:spcBef>
                <a:spcPct val="20000"/>
              </a:spcBef>
              <a:spcAft>
                <a:spcPts val="600"/>
              </a:spcAft>
              <a:buClr>
                <a:schemeClr val="accent1">
                  <a:lumMod val="75000"/>
                </a:schemeClr>
              </a:buClr>
              <a:buSzPct val="145000"/>
              <a:buFont typeface="Arial"/>
              <a:buChar char="•"/>
            </a:pPr>
            <a:r>
              <a:rPr lang="en-US" sz="2400" dirty="0">
                <a:latin typeface="Calibri" panose="020F0502020204030204" pitchFamily="34" charset="0"/>
                <a:cs typeface="Calibri" panose="020F0502020204030204" pitchFamily="34" charset="0"/>
              </a:rPr>
              <a:t>Operations and Capacity Building (Core)</a:t>
            </a:r>
          </a:p>
          <a:p>
            <a:pPr marL="514350" indent="-514350" defTabSz="457200">
              <a:spcBef>
                <a:spcPct val="20000"/>
              </a:spcBef>
              <a:spcAft>
                <a:spcPts val="600"/>
              </a:spcAft>
              <a:buClr>
                <a:schemeClr val="accent1">
                  <a:lumMod val="75000"/>
                </a:schemeClr>
              </a:buClr>
              <a:buSzPct val="145000"/>
              <a:buFont typeface="Arial"/>
              <a:buChar char="•"/>
            </a:pPr>
            <a:r>
              <a:rPr lang="en-US" sz="2400" dirty="0">
                <a:latin typeface="Calibri" panose="020F0502020204030204" pitchFamily="34" charset="0"/>
                <a:cs typeface="Calibri" panose="020F0502020204030204" pitchFamily="34" charset="0"/>
              </a:rPr>
              <a:t>Creating &amp; Using Redevelopment Incentives</a:t>
            </a:r>
          </a:p>
          <a:p>
            <a:pPr marL="514350" indent="-514350" defTabSz="457200">
              <a:spcBef>
                <a:spcPct val="20000"/>
              </a:spcBef>
              <a:spcAft>
                <a:spcPts val="600"/>
              </a:spcAft>
              <a:buClr>
                <a:schemeClr val="accent1">
                  <a:lumMod val="75000"/>
                </a:schemeClr>
              </a:buClr>
              <a:buSzPct val="145000"/>
              <a:buFont typeface="Arial"/>
              <a:buChar char="•"/>
            </a:pPr>
            <a:r>
              <a:rPr lang="en-US" sz="2400" dirty="0">
                <a:latin typeface="Calibri" panose="020F0502020204030204" pitchFamily="34" charset="0"/>
                <a:cs typeface="Calibri" panose="020F0502020204030204" pitchFamily="34" charset="0"/>
              </a:rPr>
              <a:t>Capital Project Management </a:t>
            </a:r>
          </a:p>
          <a:p>
            <a:pPr marL="514350" indent="-514350" defTabSz="457200">
              <a:spcBef>
                <a:spcPct val="20000"/>
              </a:spcBef>
              <a:spcAft>
                <a:spcPts val="600"/>
              </a:spcAft>
              <a:buClr>
                <a:schemeClr val="accent1">
                  <a:lumMod val="75000"/>
                </a:schemeClr>
              </a:buClr>
              <a:buSzPct val="145000"/>
              <a:buFont typeface="Arial"/>
              <a:buChar char="•"/>
            </a:pPr>
            <a:r>
              <a:rPr lang="en-US" sz="2400" dirty="0">
                <a:latin typeface="Calibri" panose="020F0502020204030204" pitchFamily="34" charset="0"/>
                <a:cs typeface="Calibri" panose="020F0502020204030204" pitchFamily="34" charset="0"/>
              </a:rPr>
              <a:t>Housing as a Redevelopment Tool</a:t>
            </a:r>
          </a:p>
          <a:p>
            <a:pPr marL="514350" indent="-514350" defTabSz="457200">
              <a:spcBef>
                <a:spcPct val="20000"/>
              </a:spcBef>
              <a:spcAft>
                <a:spcPts val="600"/>
              </a:spcAft>
              <a:buClr>
                <a:schemeClr val="accent1">
                  <a:lumMod val="75000"/>
                </a:schemeClr>
              </a:buClr>
              <a:buSzPct val="145000"/>
              <a:buFont typeface="Arial"/>
              <a:buChar char="•"/>
            </a:pPr>
            <a:r>
              <a:rPr lang="en-US" sz="2400" dirty="0">
                <a:latin typeface="Calibri" panose="020F0502020204030204" pitchFamily="34" charset="0"/>
                <a:cs typeface="Calibri" panose="020F0502020204030204" pitchFamily="34" charset="0"/>
              </a:rPr>
              <a:t>Infrastructure 1 – Above Ground</a:t>
            </a:r>
          </a:p>
          <a:p>
            <a:pPr marL="514350" indent="-514350" defTabSz="457200">
              <a:spcBef>
                <a:spcPct val="20000"/>
              </a:spcBef>
              <a:spcAft>
                <a:spcPts val="600"/>
              </a:spcAft>
              <a:buClr>
                <a:schemeClr val="accent1">
                  <a:lumMod val="75000"/>
                </a:schemeClr>
              </a:buClr>
              <a:buSzPct val="145000"/>
              <a:buFont typeface="Arial"/>
              <a:buChar char="•"/>
            </a:pPr>
            <a:r>
              <a:rPr lang="en-US" sz="2400" dirty="0">
                <a:latin typeface="Calibri" panose="020F0502020204030204" pitchFamily="34" charset="0"/>
                <a:cs typeface="Calibri" panose="020F0502020204030204" pitchFamily="34" charset="0"/>
              </a:rPr>
              <a:t>Planning Strategically for Redevelopment</a:t>
            </a:r>
          </a:p>
          <a:p>
            <a:pPr marL="514350" indent="-514350" defTabSz="457200">
              <a:spcBef>
                <a:spcPct val="20000"/>
              </a:spcBef>
              <a:spcAft>
                <a:spcPts val="600"/>
              </a:spcAft>
              <a:buClr>
                <a:schemeClr val="accent1">
                  <a:lumMod val="75000"/>
                </a:schemeClr>
              </a:buClr>
              <a:buSzPct val="145000"/>
              <a:buFont typeface="Arial"/>
              <a:buChar char="•"/>
            </a:pPr>
            <a:r>
              <a:rPr lang="en-US" sz="2400" dirty="0">
                <a:latin typeface="Calibri" panose="020F0502020204030204" pitchFamily="34" charset="0"/>
                <a:cs typeface="Calibri" panose="020F0502020204030204" pitchFamily="34" charset="0"/>
              </a:rPr>
              <a:t>Redevelopment Program Management</a:t>
            </a:r>
          </a:p>
          <a:p>
            <a:pPr defTabSz="457200">
              <a:spcBef>
                <a:spcPct val="20000"/>
              </a:spcBef>
              <a:spcAft>
                <a:spcPts val="600"/>
              </a:spcAft>
              <a:buClr>
                <a:schemeClr val="accent1">
                  <a:lumMod val="75000"/>
                </a:schemeClr>
              </a:buClr>
              <a:buSzPct val="145000"/>
              <a:buFont typeface="Arial"/>
              <a:buChar char="•"/>
            </a:pPr>
            <a:endParaRPr lang="en-US" sz="2000" b="1" dirty="0"/>
          </a:p>
        </p:txBody>
      </p:sp>
      <p:sp>
        <p:nvSpPr>
          <p:cNvPr id="6" name="Slide Number Placeholder 5"/>
          <p:cNvSpPr>
            <a:spLocks noGrp="1"/>
          </p:cNvSpPr>
          <p:nvPr>
            <p:ph type="sldNum" sz="quarter" idx="12"/>
          </p:nvPr>
        </p:nvSpPr>
        <p:spPr>
          <a:xfrm>
            <a:off x="10951856" y="5867131"/>
            <a:ext cx="551167" cy="365125"/>
          </a:xfrm>
        </p:spPr>
        <p:txBody>
          <a:bodyPr vert="horz" lIns="91440" tIns="45720" rIns="91440" bIns="45720" rtlCol="0" anchor="ctr">
            <a:normAutofit/>
          </a:bodyPr>
          <a:lstStyle/>
          <a:p>
            <a:pPr defTabSz="457200">
              <a:spcAft>
                <a:spcPts val="600"/>
              </a:spcAft>
            </a:pPr>
            <a:fld id="{EE525F19-C27C-4AE7-B278-E80FF6343B71}" type="slidenum">
              <a:rPr lang="en-US"/>
              <a:pPr defTabSz="457200">
                <a:spcAft>
                  <a:spcPts val="600"/>
                </a:spcAft>
              </a:pPr>
              <a:t>5</a:t>
            </a:fld>
            <a:endParaRPr lang="en-US"/>
          </a:p>
        </p:txBody>
      </p:sp>
    </p:spTree>
    <p:extLst>
      <p:ext uri="{BB962C8B-B14F-4D97-AF65-F5344CB8AC3E}">
        <p14:creationId xmlns:p14="http://schemas.microsoft.com/office/powerpoint/2010/main" val="58051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496112" y="685801"/>
            <a:ext cx="2743200" cy="5105400"/>
          </a:xfrm>
        </p:spPr>
        <p:txBody>
          <a:bodyPr>
            <a:normAutofit/>
          </a:bodyPr>
          <a:lstStyle/>
          <a:p>
            <a:pPr algn="l"/>
            <a:r>
              <a:rPr lang="en-US" b="1" dirty="0">
                <a:solidFill>
                  <a:srgbClr val="FFFFFF"/>
                </a:solidFill>
                <a:latin typeface="Calibri" panose="020F0502020204030204" pitchFamily="34" charset="0"/>
                <a:cs typeface="Calibri" panose="020F0502020204030204" pitchFamily="34" charset="0"/>
              </a:rPr>
              <a:t>CRA 101</a:t>
            </a:r>
          </a:p>
        </p:txBody>
      </p:sp>
      <p:grpSp>
        <p:nvGrpSpPr>
          <p:cNvPr id="22" name="Group 2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p:cNvSpPr>
            <a:spLocks noGrp="1"/>
          </p:cNvSpPr>
          <p:nvPr>
            <p:ph idx="1"/>
          </p:nvPr>
        </p:nvSpPr>
        <p:spPr>
          <a:xfrm>
            <a:off x="5117106" y="685801"/>
            <a:ext cx="6385918" cy="5105400"/>
          </a:xfrm>
        </p:spPr>
        <p:txBody>
          <a:bodyPr>
            <a:normAutofit/>
          </a:bodyPr>
          <a:lstStyle/>
          <a:p>
            <a:pPr>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2000" dirty="0">
                <a:latin typeface="Calibri" panose="020F0502020204030204" pitchFamily="34" charset="0"/>
                <a:cs typeface="Calibri" panose="020F0502020204030204" pitchFamily="34" charset="0"/>
              </a:rPr>
              <a:t>History of Redevelopment (Main Street, DDAs, CRAs)</a:t>
            </a:r>
          </a:p>
          <a:p>
            <a:pPr>
              <a:buFont typeface="Arial" panose="020B0604020202020204" pitchFamily="34" charset="0"/>
              <a:buChar char="•"/>
            </a:pPr>
            <a:r>
              <a:rPr lang="en-US" sz="2000" dirty="0">
                <a:latin typeface="Calibri" panose="020F0502020204030204" pitchFamily="34" charset="0"/>
                <a:cs typeface="Calibri" panose="020F0502020204030204" pitchFamily="34" charset="0"/>
              </a:rPr>
              <a:t>Main Street Designation (Process, Criteria, Funding)</a:t>
            </a:r>
          </a:p>
          <a:p>
            <a:pPr>
              <a:buFont typeface="Arial" panose="020B0604020202020204" pitchFamily="34" charset="0"/>
              <a:buChar char="•"/>
            </a:pPr>
            <a:r>
              <a:rPr lang="en-US" sz="2000" dirty="0">
                <a:latin typeface="Calibri" panose="020F0502020204030204" pitchFamily="34" charset="0"/>
                <a:cs typeface="Calibri" panose="020F0502020204030204" pitchFamily="34" charset="0"/>
              </a:rPr>
              <a:t>Creating and Managing a CRA</a:t>
            </a:r>
          </a:p>
          <a:p>
            <a:pPr>
              <a:buFont typeface="Arial" panose="020B0604020202020204" pitchFamily="34" charset="0"/>
              <a:buChar char="•"/>
            </a:pPr>
            <a:r>
              <a:rPr lang="en-US" sz="2000" dirty="0">
                <a:latin typeface="Calibri" panose="020F0502020204030204" pitchFamily="34" charset="0"/>
                <a:cs typeface="Calibri" panose="020F0502020204030204" pitchFamily="34" charset="0"/>
              </a:rPr>
              <a:t>Chapter 163, process to establish, authorities</a:t>
            </a:r>
          </a:p>
          <a:p>
            <a:pPr>
              <a:buFont typeface="Arial" panose="020B0604020202020204" pitchFamily="34" charset="0"/>
              <a:buChar char="•"/>
            </a:pPr>
            <a:r>
              <a:rPr lang="en-US" sz="2000" dirty="0">
                <a:latin typeface="Calibri" panose="020F0502020204030204" pitchFamily="34" charset="0"/>
                <a:cs typeface="Calibri" panose="020F0502020204030204" pitchFamily="34" charset="0"/>
              </a:rPr>
              <a:t>CRA Plan contents, modifications, eligible expenditures</a:t>
            </a:r>
          </a:p>
          <a:p>
            <a:pPr>
              <a:buFont typeface="Arial" panose="020B0604020202020204" pitchFamily="34" charset="0"/>
              <a:buChar char="•"/>
            </a:pPr>
            <a:r>
              <a:rPr lang="en-US" sz="2000" dirty="0">
                <a:latin typeface="Calibri" panose="020F0502020204030204" pitchFamily="34" charset="0"/>
                <a:cs typeface="Calibri" panose="020F0502020204030204" pitchFamily="34" charset="0"/>
              </a:rPr>
              <a:t>Governance types, powers, bond issuance, staffing, legal council, working with City/County departments</a:t>
            </a:r>
          </a:p>
          <a:p>
            <a:pPr>
              <a:buFont typeface="Arial" panose="020B0604020202020204" pitchFamily="34" charset="0"/>
              <a:buChar char="•"/>
            </a:pPr>
            <a:r>
              <a:rPr lang="en-US" sz="2000" dirty="0">
                <a:latin typeface="Calibri" panose="020F0502020204030204" pitchFamily="34" charset="0"/>
                <a:cs typeface="Calibri" panose="020F0502020204030204" pitchFamily="34" charset="0"/>
              </a:rPr>
              <a:t>State Statutory Requirements (Sunshine, Ethics, Reporting, Annual Reports, Public Records)</a:t>
            </a:r>
          </a:p>
          <a:p>
            <a:pPr>
              <a:buFont typeface="Arial" panose="020B0604020202020204" pitchFamily="34" charset="0"/>
              <a:buChar char="•"/>
            </a:pPr>
            <a:r>
              <a:rPr lang="en-US" sz="2000" dirty="0">
                <a:latin typeface="Calibri" panose="020F0502020204030204" pitchFamily="34" charset="0"/>
                <a:cs typeface="Calibri" panose="020F0502020204030204" pitchFamily="34" charset="0"/>
              </a:rPr>
              <a:t>Redevelopment Organizations as Resources</a:t>
            </a:r>
          </a:p>
        </p:txBody>
      </p:sp>
      <p:sp>
        <p:nvSpPr>
          <p:cNvPr id="6" name="Slide Number Placeholder 5"/>
          <p:cNvSpPr>
            <a:spLocks noGrp="1"/>
          </p:cNvSpPr>
          <p:nvPr>
            <p:ph type="sldNum" sz="quarter" idx="12"/>
          </p:nvPr>
        </p:nvSpPr>
        <p:spPr>
          <a:xfrm>
            <a:off x="10951856" y="5867131"/>
            <a:ext cx="551167" cy="365125"/>
          </a:xfrm>
        </p:spPr>
        <p:txBody>
          <a:bodyPr>
            <a:normAutofit/>
          </a:bodyPr>
          <a:lstStyle/>
          <a:p>
            <a:pPr>
              <a:spcAft>
                <a:spcPts val="600"/>
              </a:spcAft>
            </a:pPr>
            <a:fld id="{EE525F19-C27C-4AE7-B278-E80FF6343B71}" type="slidenum">
              <a:rPr lang="en-US" smtClean="0"/>
              <a:pPr>
                <a:spcAft>
                  <a:spcPts val="600"/>
                </a:spcAft>
              </a:pPr>
              <a:t>6</a:t>
            </a:fld>
            <a:endParaRPr lang="en-US" dirty="0"/>
          </a:p>
        </p:txBody>
      </p:sp>
    </p:spTree>
    <p:extLst>
      <p:ext uri="{BB962C8B-B14F-4D97-AF65-F5344CB8AC3E}">
        <p14:creationId xmlns:p14="http://schemas.microsoft.com/office/powerpoint/2010/main" val="213978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535021" y="685800"/>
            <a:ext cx="2639962" cy="5105400"/>
          </a:xfrm>
        </p:spPr>
        <p:txBody>
          <a:bodyPr>
            <a:normAutofit/>
          </a:bodyPr>
          <a:lstStyle/>
          <a:p>
            <a:r>
              <a:rPr lang="en-US" b="1" dirty="0">
                <a:solidFill>
                  <a:schemeClr val="bg1"/>
                </a:solidFill>
              </a:rPr>
              <a:t>Operations &amp; Capacity Building</a:t>
            </a:r>
          </a:p>
        </p:txBody>
      </p:sp>
      <p:grpSp>
        <p:nvGrpSpPr>
          <p:cNvPr id="17" name="Group 16">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9"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0"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1"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2"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3"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6" name="Slide Number Placeholder 5"/>
          <p:cNvSpPr>
            <a:spLocks noGrp="1"/>
          </p:cNvSpPr>
          <p:nvPr>
            <p:ph type="sldNum" sz="quarter" idx="12"/>
          </p:nvPr>
        </p:nvSpPr>
        <p:spPr>
          <a:xfrm>
            <a:off x="10951858" y="5865812"/>
            <a:ext cx="551167" cy="365125"/>
          </a:xfrm>
        </p:spPr>
        <p:txBody>
          <a:bodyPr>
            <a:normAutofit/>
          </a:bodyPr>
          <a:lstStyle/>
          <a:p>
            <a:pPr>
              <a:spcAft>
                <a:spcPts val="600"/>
              </a:spcAft>
            </a:pPr>
            <a:fld id="{EE525F19-C27C-4AE7-B278-E80FF6343B71}" type="slidenum">
              <a:rPr lang="en-US" smtClean="0"/>
              <a:pPr>
                <a:spcAft>
                  <a:spcPts val="600"/>
                </a:spcAft>
              </a:pPr>
              <a:t>7</a:t>
            </a:fld>
            <a:endParaRPr lang="en-US"/>
          </a:p>
        </p:txBody>
      </p:sp>
      <p:graphicFrame>
        <p:nvGraphicFramePr>
          <p:cNvPr id="8" name="Content Placeholder 2">
            <a:extLst>
              <a:ext uri="{FF2B5EF4-FFF2-40B4-BE49-F238E27FC236}">
                <a16:creationId xmlns:a16="http://schemas.microsoft.com/office/drawing/2014/main" id="{A4B7631F-BE2C-4929-A751-CCDFC152D860}"/>
              </a:ext>
            </a:extLst>
          </p:cNvPr>
          <p:cNvGraphicFramePr>
            <a:graphicFrameLocks noGrp="1"/>
          </p:cNvGraphicFramePr>
          <p:nvPr>
            <p:ph idx="1"/>
            <p:extLst>
              <p:ext uri="{D42A27DB-BD31-4B8C-83A1-F6EECF244321}">
                <p14:modId xmlns:p14="http://schemas.microsoft.com/office/powerpoint/2010/main" val="167463073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4103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535021" y="685800"/>
            <a:ext cx="2639962" cy="5105400"/>
          </a:xfrm>
        </p:spPr>
        <p:txBody>
          <a:bodyPr>
            <a:normAutofit/>
          </a:bodyPr>
          <a:lstStyle/>
          <a:p>
            <a:r>
              <a:rPr lang="en-US" b="1" dirty="0">
                <a:solidFill>
                  <a:srgbClr val="FFFFFF"/>
                </a:solidFill>
                <a:latin typeface="Calibri" panose="020F0502020204030204" pitchFamily="34" charset="0"/>
                <a:cs typeface="Calibri" panose="020F0502020204030204" pitchFamily="34" charset="0"/>
              </a:rPr>
              <a:t>Budgeting, Funding &amp; Reporting</a:t>
            </a:r>
          </a:p>
        </p:txBody>
      </p:sp>
      <p:grpSp>
        <p:nvGrpSpPr>
          <p:cNvPr id="17" name="Group 16">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9"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0"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1"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2"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3"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6" name="Slide Number Placeholder 5"/>
          <p:cNvSpPr>
            <a:spLocks noGrp="1"/>
          </p:cNvSpPr>
          <p:nvPr>
            <p:ph type="sldNum" sz="quarter" idx="12"/>
          </p:nvPr>
        </p:nvSpPr>
        <p:spPr>
          <a:xfrm>
            <a:off x="10951856" y="5867131"/>
            <a:ext cx="551167" cy="365125"/>
          </a:xfrm>
        </p:spPr>
        <p:txBody>
          <a:bodyPr>
            <a:normAutofit/>
          </a:bodyPr>
          <a:lstStyle/>
          <a:p>
            <a:pPr>
              <a:spcAft>
                <a:spcPts val="600"/>
              </a:spcAft>
            </a:pPr>
            <a:fld id="{EE525F19-C27C-4AE7-B278-E80FF6343B71}" type="slidenum">
              <a:rPr lang="en-US" smtClean="0"/>
              <a:pPr>
                <a:spcAft>
                  <a:spcPts val="600"/>
                </a:spcAft>
              </a:pPr>
              <a:t>8</a:t>
            </a:fld>
            <a:endParaRPr lang="en-US"/>
          </a:p>
        </p:txBody>
      </p:sp>
      <p:graphicFrame>
        <p:nvGraphicFramePr>
          <p:cNvPr id="8" name="Content Placeholder 2">
            <a:extLst>
              <a:ext uri="{FF2B5EF4-FFF2-40B4-BE49-F238E27FC236}">
                <a16:creationId xmlns:a16="http://schemas.microsoft.com/office/drawing/2014/main" id="{F058B32E-B860-478E-887A-CD1590890C45}"/>
              </a:ext>
            </a:extLst>
          </p:cNvPr>
          <p:cNvGraphicFramePr>
            <a:graphicFrameLocks noGrp="1"/>
          </p:cNvGraphicFramePr>
          <p:nvPr>
            <p:ph idx="1"/>
            <p:extLst>
              <p:ext uri="{D42A27DB-BD31-4B8C-83A1-F6EECF244321}">
                <p14:modId xmlns:p14="http://schemas.microsoft.com/office/powerpoint/2010/main" val="64759919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0549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0" y="685800"/>
            <a:ext cx="3937517" cy="5105400"/>
          </a:xfrm>
        </p:spPr>
        <p:txBody>
          <a:bodyPr>
            <a:normAutofit/>
          </a:bodyPr>
          <a:lstStyle/>
          <a:p>
            <a:r>
              <a:rPr lang="en-US" sz="3500" b="1" dirty="0">
                <a:solidFill>
                  <a:srgbClr val="FFFFFF"/>
                </a:solidFill>
                <a:latin typeface="Calibri" panose="020F0502020204030204" pitchFamily="34" charset="0"/>
                <a:cs typeface="Calibri" panose="020F0502020204030204" pitchFamily="34" charset="0"/>
              </a:rPr>
              <a:t>Creating &amp; Using Redevelopment Incentives</a:t>
            </a:r>
          </a:p>
        </p:txBody>
      </p:sp>
      <p:grpSp>
        <p:nvGrpSpPr>
          <p:cNvPr id="17" name="Group 16">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9"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0"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1"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2"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3"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6" name="Slide Number Placeholder 5"/>
          <p:cNvSpPr>
            <a:spLocks noGrp="1"/>
          </p:cNvSpPr>
          <p:nvPr>
            <p:ph type="sldNum" sz="quarter" idx="12"/>
          </p:nvPr>
        </p:nvSpPr>
        <p:spPr>
          <a:xfrm>
            <a:off x="10951856" y="5867131"/>
            <a:ext cx="551167" cy="365125"/>
          </a:xfrm>
        </p:spPr>
        <p:txBody>
          <a:bodyPr>
            <a:normAutofit/>
          </a:bodyPr>
          <a:lstStyle/>
          <a:p>
            <a:pPr>
              <a:spcAft>
                <a:spcPts val="600"/>
              </a:spcAft>
            </a:pPr>
            <a:fld id="{EE525F19-C27C-4AE7-B278-E80FF6343B71}" type="slidenum">
              <a:rPr lang="en-US" smtClean="0"/>
              <a:pPr>
                <a:spcAft>
                  <a:spcPts val="600"/>
                </a:spcAft>
              </a:pPr>
              <a:t>9</a:t>
            </a:fld>
            <a:endParaRPr lang="en-US"/>
          </a:p>
        </p:txBody>
      </p:sp>
      <p:graphicFrame>
        <p:nvGraphicFramePr>
          <p:cNvPr id="8" name="Content Placeholder 2">
            <a:extLst>
              <a:ext uri="{FF2B5EF4-FFF2-40B4-BE49-F238E27FC236}">
                <a16:creationId xmlns:a16="http://schemas.microsoft.com/office/drawing/2014/main" id="{205C78EB-7BBC-4D1D-8CEE-4362D190CF81}"/>
              </a:ext>
            </a:extLst>
          </p:cNvPr>
          <p:cNvGraphicFramePr>
            <a:graphicFrameLocks noGrp="1"/>
          </p:cNvGraphicFramePr>
          <p:nvPr>
            <p:ph idx="1"/>
            <p:extLst>
              <p:ext uri="{D42A27DB-BD31-4B8C-83A1-F6EECF244321}">
                <p14:modId xmlns:p14="http://schemas.microsoft.com/office/powerpoint/2010/main" val="56923298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006220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1005</Words>
  <Application>Microsoft Office PowerPoint</Application>
  <PresentationFormat>Widescreen</PresentationFormat>
  <Paragraphs>125</Paragraphs>
  <Slides>19</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19</vt:i4>
      </vt:variant>
    </vt:vector>
  </HeadingPairs>
  <TitlesOfParts>
    <vt:vector size="27" baseType="lpstr">
      <vt:lpstr>Arial</vt:lpstr>
      <vt:lpstr>Calibri</vt:lpstr>
      <vt:lpstr>Calibri Light</vt:lpstr>
      <vt:lpstr>Century Gothic</vt:lpstr>
      <vt:lpstr>Corbel</vt:lpstr>
      <vt:lpstr>Wingdings</vt:lpstr>
      <vt:lpstr>Custom Design</vt:lpstr>
      <vt:lpstr>Parallax</vt:lpstr>
      <vt:lpstr>         </vt:lpstr>
      <vt:lpstr>History  </vt:lpstr>
      <vt:lpstr>What is the Redevelopment Academy?</vt:lpstr>
      <vt:lpstr>PowerPoint Presentation</vt:lpstr>
      <vt:lpstr> What Courses Are Available?</vt:lpstr>
      <vt:lpstr>CRA 101</vt:lpstr>
      <vt:lpstr>Operations &amp; Capacity Building</vt:lpstr>
      <vt:lpstr>Budgeting, Funding &amp; Reporting</vt:lpstr>
      <vt:lpstr>Creating &amp; Using Redevelopment Incentives</vt:lpstr>
      <vt:lpstr>Capital Project Management</vt:lpstr>
      <vt:lpstr>Housing as a Redevelopment Tool</vt:lpstr>
      <vt:lpstr>Courses Under Discussion </vt:lpstr>
      <vt:lpstr>How Do I Attend? </vt:lpstr>
      <vt:lpstr>Redevelopment Administrator (FRA-RA) Designation</vt:lpstr>
      <vt:lpstr>Redevelopment Professional  (FRA-RP) Designation </vt:lpstr>
      <vt:lpstr>Continuing Education</vt:lpstr>
      <vt:lpstr>You Can Receive Credits for Training by Other Organizations</vt:lpstr>
      <vt:lpstr>Course Development</vt:lpstr>
      <vt:lpstr>     www.redevelopment.net/Academy    301 S. Bronough Street, Suite 300 Tallahassee, FL 32301 (850) 570-3621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Jan Newton</dc:creator>
  <cp:lastModifiedBy>Jan Newton</cp:lastModifiedBy>
  <cp:revision>5</cp:revision>
  <dcterms:created xsi:type="dcterms:W3CDTF">2022-02-16T19:14:09Z</dcterms:created>
  <dcterms:modified xsi:type="dcterms:W3CDTF">2022-02-16T19:25:30Z</dcterms:modified>
</cp:coreProperties>
</file>