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742" r:id="rId2"/>
  </p:sldMasterIdLst>
  <p:notesMasterIdLst>
    <p:notesMasterId r:id="rId22"/>
  </p:notesMasterIdLst>
  <p:sldIdLst>
    <p:sldId id="271" r:id="rId3"/>
    <p:sldId id="259" r:id="rId4"/>
    <p:sldId id="260" r:id="rId5"/>
    <p:sldId id="283" r:id="rId6"/>
    <p:sldId id="261" r:id="rId7"/>
    <p:sldId id="276" r:id="rId8"/>
    <p:sldId id="277" r:id="rId9"/>
    <p:sldId id="278" r:id="rId10"/>
    <p:sldId id="279" r:id="rId11"/>
    <p:sldId id="280" r:id="rId12"/>
    <p:sldId id="284" r:id="rId13"/>
    <p:sldId id="262" r:id="rId14"/>
    <p:sldId id="263" r:id="rId15"/>
    <p:sldId id="264" r:id="rId16"/>
    <p:sldId id="265" r:id="rId17"/>
    <p:sldId id="266" r:id="rId18"/>
    <p:sldId id="274" r:id="rId19"/>
    <p:sldId id="267" r:id="rId20"/>
    <p:sldId id="282"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226" autoAdjust="0"/>
  </p:normalViewPr>
  <p:slideViewPr>
    <p:cSldViewPr snapToGrid="0">
      <p:cViewPr varScale="1">
        <p:scale>
          <a:sx n="82" d="100"/>
          <a:sy n="82" d="100"/>
        </p:scale>
        <p:origin x="720" y="5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5A2560-7CFA-4A06-BD19-65B449CDB07E}"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413B49D7-035C-4213-B7B2-5AF7EE00465B}">
      <dgm:prSet/>
      <dgm:spPr/>
      <dgm:t>
        <a:bodyPr/>
        <a:lstStyle/>
        <a:p>
          <a:r>
            <a:rPr lang="en-US" dirty="0">
              <a:latin typeface="Calibri" panose="020F0502020204030204" pitchFamily="34" charset="0"/>
              <a:cs typeface="Calibri" panose="020F0502020204030204" pitchFamily="34" charset="0"/>
            </a:rPr>
            <a:t>Florida Local Gov’t 101 (Types and forms, Charters, Home rule)</a:t>
          </a:r>
        </a:p>
      </dgm:t>
    </dgm:pt>
    <dgm:pt modelId="{44250CB5-9F27-4C8E-8AB4-293B5F30B9C5}" type="parTrans" cxnId="{DE2B7AE2-4E16-4217-A9BB-1CD26294979E}">
      <dgm:prSet/>
      <dgm:spPr/>
      <dgm:t>
        <a:bodyPr/>
        <a:lstStyle/>
        <a:p>
          <a:endParaRPr lang="en-US"/>
        </a:p>
      </dgm:t>
    </dgm:pt>
    <dgm:pt modelId="{90193934-0435-439C-9F08-65B4B2CFC9AF}" type="sibTrans" cxnId="{DE2B7AE2-4E16-4217-A9BB-1CD26294979E}">
      <dgm:prSet/>
      <dgm:spPr/>
      <dgm:t>
        <a:bodyPr/>
        <a:lstStyle/>
        <a:p>
          <a:endParaRPr lang="en-US"/>
        </a:p>
      </dgm:t>
    </dgm:pt>
    <dgm:pt modelId="{6FBAC527-23DD-4EEC-A80F-30DEE12B790E}">
      <dgm:prSet/>
      <dgm:spPr/>
      <dgm:t>
        <a:bodyPr/>
        <a:lstStyle/>
        <a:p>
          <a:r>
            <a:rPr lang="en-US">
              <a:latin typeface="Calibri" panose="020F0502020204030204" pitchFamily="34" charset="0"/>
              <a:cs typeface="Calibri" panose="020F0502020204030204" pitchFamily="34" charset="0"/>
            </a:rPr>
            <a:t>CRA governance (Boards, Roles, Relationships)</a:t>
          </a:r>
        </a:p>
      </dgm:t>
    </dgm:pt>
    <dgm:pt modelId="{E7D76A3E-7D0D-4750-BA1B-298AC191C40A}" type="parTrans" cxnId="{E9447F77-BDAB-43CB-BA24-12D53EBC4F71}">
      <dgm:prSet/>
      <dgm:spPr/>
      <dgm:t>
        <a:bodyPr/>
        <a:lstStyle/>
        <a:p>
          <a:endParaRPr lang="en-US"/>
        </a:p>
      </dgm:t>
    </dgm:pt>
    <dgm:pt modelId="{77DC44DD-9A1D-4E18-A421-DD649D7D1DB7}" type="sibTrans" cxnId="{E9447F77-BDAB-43CB-BA24-12D53EBC4F71}">
      <dgm:prSet/>
      <dgm:spPr/>
      <dgm:t>
        <a:bodyPr/>
        <a:lstStyle/>
        <a:p>
          <a:endParaRPr lang="en-US"/>
        </a:p>
      </dgm:t>
    </dgm:pt>
    <dgm:pt modelId="{089A84B1-A814-423C-A4E0-ADC675D35E7A}">
      <dgm:prSet/>
      <dgm:spPr/>
      <dgm:t>
        <a:bodyPr/>
        <a:lstStyle/>
        <a:p>
          <a:r>
            <a:rPr lang="en-US" dirty="0">
              <a:latin typeface="Calibri" panose="020F0502020204030204" pitchFamily="34" charset="0"/>
              <a:cs typeface="Calibri" panose="020F0502020204030204" pitchFamily="34" charset="0"/>
            </a:rPr>
            <a:t>Capacity and Resources (Leadership, Leveraging resources, Eligible projects, Budgets)</a:t>
          </a:r>
        </a:p>
      </dgm:t>
    </dgm:pt>
    <dgm:pt modelId="{96AEB199-5BED-4395-89C4-46318D4BAB30}" type="parTrans" cxnId="{C93F657D-B458-463F-A834-8F8C5BF02101}">
      <dgm:prSet/>
      <dgm:spPr/>
      <dgm:t>
        <a:bodyPr/>
        <a:lstStyle/>
        <a:p>
          <a:endParaRPr lang="en-US"/>
        </a:p>
      </dgm:t>
    </dgm:pt>
    <dgm:pt modelId="{B731261D-80D5-40B8-B27C-2434E2077A72}" type="sibTrans" cxnId="{C93F657D-B458-463F-A834-8F8C5BF02101}">
      <dgm:prSet/>
      <dgm:spPr/>
      <dgm:t>
        <a:bodyPr/>
        <a:lstStyle/>
        <a:p>
          <a:endParaRPr lang="en-US"/>
        </a:p>
      </dgm:t>
    </dgm:pt>
    <dgm:pt modelId="{8B78164C-13D2-4AD3-9F47-ACE4E2B99523}">
      <dgm:prSet/>
      <dgm:spPr/>
      <dgm:t>
        <a:bodyPr/>
        <a:lstStyle/>
        <a:p>
          <a:r>
            <a:rPr lang="en-US">
              <a:latin typeface="Calibri" panose="020F0502020204030204" pitchFamily="34" charset="0"/>
              <a:cs typeface="Calibri" panose="020F0502020204030204" pitchFamily="34" charset="0"/>
            </a:rPr>
            <a:t>Strategic Planning (Basics, Success and failures, Benefits)</a:t>
          </a:r>
        </a:p>
      </dgm:t>
    </dgm:pt>
    <dgm:pt modelId="{B1F80939-59C6-4D17-877A-1026778932F3}" type="parTrans" cxnId="{08139AB4-DBD6-4738-BE2D-73F39091F9A9}">
      <dgm:prSet/>
      <dgm:spPr/>
      <dgm:t>
        <a:bodyPr/>
        <a:lstStyle/>
        <a:p>
          <a:endParaRPr lang="en-US"/>
        </a:p>
      </dgm:t>
    </dgm:pt>
    <dgm:pt modelId="{6DA90413-7258-42CC-87A4-891834C10219}" type="sibTrans" cxnId="{08139AB4-DBD6-4738-BE2D-73F39091F9A9}">
      <dgm:prSet/>
      <dgm:spPr/>
      <dgm:t>
        <a:bodyPr/>
        <a:lstStyle/>
        <a:p>
          <a:endParaRPr lang="en-US"/>
        </a:p>
      </dgm:t>
    </dgm:pt>
    <dgm:pt modelId="{20CB1D69-B326-4E33-8C68-372F1B90CE66}">
      <dgm:prSet/>
      <dgm:spPr/>
      <dgm:t>
        <a:bodyPr/>
        <a:lstStyle/>
        <a:p>
          <a:r>
            <a:rPr lang="en-US">
              <a:latin typeface="Calibri" panose="020F0502020204030204" pitchFamily="34" charset="0"/>
              <a:cs typeface="Calibri" panose="020F0502020204030204" pitchFamily="34" charset="0"/>
            </a:rPr>
            <a:t>Grants &amp; Contract types</a:t>
          </a:r>
        </a:p>
      </dgm:t>
    </dgm:pt>
    <dgm:pt modelId="{C6834385-8936-4C19-8132-E4F6312788F3}" type="parTrans" cxnId="{D5AE16AC-AB82-4E48-9A75-3393F6F89AFC}">
      <dgm:prSet/>
      <dgm:spPr/>
      <dgm:t>
        <a:bodyPr/>
        <a:lstStyle/>
        <a:p>
          <a:endParaRPr lang="en-US"/>
        </a:p>
      </dgm:t>
    </dgm:pt>
    <dgm:pt modelId="{08E1DF69-2805-465B-9B03-EC3AC8479217}" type="sibTrans" cxnId="{D5AE16AC-AB82-4E48-9A75-3393F6F89AFC}">
      <dgm:prSet/>
      <dgm:spPr/>
      <dgm:t>
        <a:bodyPr/>
        <a:lstStyle/>
        <a:p>
          <a:endParaRPr lang="en-US"/>
        </a:p>
      </dgm:t>
    </dgm:pt>
    <dgm:pt modelId="{48973799-686C-4095-9A05-A5755605A26B}">
      <dgm:prSet/>
      <dgm:spPr/>
      <dgm:t>
        <a:bodyPr/>
        <a:lstStyle/>
        <a:p>
          <a:r>
            <a:rPr lang="en-US">
              <a:latin typeface="Calibri" panose="020F0502020204030204" pitchFamily="34" charset="0"/>
              <a:cs typeface="Calibri" panose="020F0502020204030204" pitchFamily="34" charset="0"/>
            </a:rPr>
            <a:t>Finding Federal Funding</a:t>
          </a:r>
        </a:p>
      </dgm:t>
    </dgm:pt>
    <dgm:pt modelId="{C5497BD4-3F95-4A5A-ABE3-36B8576A7842}" type="parTrans" cxnId="{6DE6FDDE-48B8-464A-842B-50C6DA680ED8}">
      <dgm:prSet/>
      <dgm:spPr/>
      <dgm:t>
        <a:bodyPr/>
        <a:lstStyle/>
        <a:p>
          <a:endParaRPr lang="en-US"/>
        </a:p>
      </dgm:t>
    </dgm:pt>
    <dgm:pt modelId="{BB5F358F-7B73-4E30-A727-FC6BFBD2F78B}" type="sibTrans" cxnId="{6DE6FDDE-48B8-464A-842B-50C6DA680ED8}">
      <dgm:prSet/>
      <dgm:spPr/>
      <dgm:t>
        <a:bodyPr/>
        <a:lstStyle/>
        <a:p>
          <a:endParaRPr lang="en-US"/>
        </a:p>
      </dgm:t>
    </dgm:pt>
    <dgm:pt modelId="{8F181581-D191-4FC1-82A7-2B0E7348A2D3}">
      <dgm:prSet/>
      <dgm:spPr/>
      <dgm:t>
        <a:bodyPr/>
        <a:lstStyle/>
        <a:p>
          <a:r>
            <a:rPr lang="en-US" dirty="0">
              <a:latin typeface="Calibri" panose="020F0502020204030204" pitchFamily="34" charset="0"/>
              <a:cs typeface="Calibri" panose="020F0502020204030204" pitchFamily="34" charset="0"/>
            </a:rPr>
            <a:t>Program Evaluation and Performance Measurement (Types and uses, Dashboards)</a:t>
          </a:r>
        </a:p>
      </dgm:t>
    </dgm:pt>
    <dgm:pt modelId="{E698A21F-86DB-4171-8437-5C71713A541E}" type="parTrans" cxnId="{B5590D16-000D-45F9-8928-6C222CDF4257}">
      <dgm:prSet/>
      <dgm:spPr/>
      <dgm:t>
        <a:bodyPr/>
        <a:lstStyle/>
        <a:p>
          <a:endParaRPr lang="en-US"/>
        </a:p>
      </dgm:t>
    </dgm:pt>
    <dgm:pt modelId="{AA66AB76-8461-4FE0-8298-D781323CB43D}" type="sibTrans" cxnId="{B5590D16-000D-45F9-8928-6C222CDF4257}">
      <dgm:prSet/>
      <dgm:spPr/>
      <dgm:t>
        <a:bodyPr/>
        <a:lstStyle/>
        <a:p>
          <a:endParaRPr lang="en-US"/>
        </a:p>
      </dgm:t>
    </dgm:pt>
    <dgm:pt modelId="{B56639ED-FDE9-465B-BFA7-BCD4853BD922}" type="pres">
      <dgm:prSet presAssocID="{EF5A2560-7CFA-4A06-BD19-65B449CDB07E}" presName="vert0" presStyleCnt="0">
        <dgm:presLayoutVars>
          <dgm:dir/>
          <dgm:animOne val="branch"/>
          <dgm:animLvl val="lvl"/>
        </dgm:presLayoutVars>
      </dgm:prSet>
      <dgm:spPr/>
    </dgm:pt>
    <dgm:pt modelId="{29EC266C-0879-4630-86C2-7B3F0157C4B2}" type="pres">
      <dgm:prSet presAssocID="{413B49D7-035C-4213-B7B2-5AF7EE00465B}" presName="thickLine" presStyleLbl="alignNode1" presStyleIdx="0" presStyleCnt="7"/>
      <dgm:spPr/>
    </dgm:pt>
    <dgm:pt modelId="{1E01A78C-1DB4-4FE5-81CA-9BC2D098A126}" type="pres">
      <dgm:prSet presAssocID="{413B49D7-035C-4213-B7B2-5AF7EE00465B}" presName="horz1" presStyleCnt="0"/>
      <dgm:spPr/>
    </dgm:pt>
    <dgm:pt modelId="{288D7272-E5E9-4AFC-84FA-7E328B98E7D2}" type="pres">
      <dgm:prSet presAssocID="{413B49D7-035C-4213-B7B2-5AF7EE00465B}" presName="tx1" presStyleLbl="revTx" presStyleIdx="0" presStyleCnt="7"/>
      <dgm:spPr/>
    </dgm:pt>
    <dgm:pt modelId="{942CEF74-44B3-4DC2-A7F2-C651F12BD22E}" type="pres">
      <dgm:prSet presAssocID="{413B49D7-035C-4213-B7B2-5AF7EE00465B}" presName="vert1" presStyleCnt="0"/>
      <dgm:spPr/>
    </dgm:pt>
    <dgm:pt modelId="{701E0B9A-3169-4CFE-8C74-92D39645159E}" type="pres">
      <dgm:prSet presAssocID="{6FBAC527-23DD-4EEC-A80F-30DEE12B790E}" presName="thickLine" presStyleLbl="alignNode1" presStyleIdx="1" presStyleCnt="7"/>
      <dgm:spPr/>
    </dgm:pt>
    <dgm:pt modelId="{CE53AF31-9C70-4EC4-B5F1-130450F7D95E}" type="pres">
      <dgm:prSet presAssocID="{6FBAC527-23DD-4EEC-A80F-30DEE12B790E}" presName="horz1" presStyleCnt="0"/>
      <dgm:spPr/>
    </dgm:pt>
    <dgm:pt modelId="{1206D207-8EC0-4B5D-B615-9326CAA8E13E}" type="pres">
      <dgm:prSet presAssocID="{6FBAC527-23DD-4EEC-A80F-30DEE12B790E}" presName="tx1" presStyleLbl="revTx" presStyleIdx="1" presStyleCnt="7"/>
      <dgm:spPr/>
    </dgm:pt>
    <dgm:pt modelId="{5CD00A85-F683-4A05-B550-2761A74FA1DB}" type="pres">
      <dgm:prSet presAssocID="{6FBAC527-23DD-4EEC-A80F-30DEE12B790E}" presName="vert1" presStyleCnt="0"/>
      <dgm:spPr/>
    </dgm:pt>
    <dgm:pt modelId="{CFD0ACB2-BE1D-427F-954E-70E1CD0493C9}" type="pres">
      <dgm:prSet presAssocID="{089A84B1-A814-423C-A4E0-ADC675D35E7A}" presName="thickLine" presStyleLbl="alignNode1" presStyleIdx="2" presStyleCnt="7"/>
      <dgm:spPr/>
    </dgm:pt>
    <dgm:pt modelId="{8FF80DF2-39C9-4B83-8C49-A67965911F2F}" type="pres">
      <dgm:prSet presAssocID="{089A84B1-A814-423C-A4E0-ADC675D35E7A}" presName="horz1" presStyleCnt="0"/>
      <dgm:spPr/>
    </dgm:pt>
    <dgm:pt modelId="{0A309726-EEF0-4C17-A18C-777833D44D9D}" type="pres">
      <dgm:prSet presAssocID="{089A84B1-A814-423C-A4E0-ADC675D35E7A}" presName="tx1" presStyleLbl="revTx" presStyleIdx="2" presStyleCnt="7"/>
      <dgm:spPr/>
    </dgm:pt>
    <dgm:pt modelId="{92AFD3E6-EDE4-4522-88C7-F81DBB2D8D26}" type="pres">
      <dgm:prSet presAssocID="{089A84B1-A814-423C-A4E0-ADC675D35E7A}" presName="vert1" presStyleCnt="0"/>
      <dgm:spPr/>
    </dgm:pt>
    <dgm:pt modelId="{02D41309-CAD9-421F-B6E4-ACA17ED7C594}" type="pres">
      <dgm:prSet presAssocID="{8B78164C-13D2-4AD3-9F47-ACE4E2B99523}" presName="thickLine" presStyleLbl="alignNode1" presStyleIdx="3" presStyleCnt="7"/>
      <dgm:spPr/>
    </dgm:pt>
    <dgm:pt modelId="{BB12751D-8436-45B8-983C-35117A0F0078}" type="pres">
      <dgm:prSet presAssocID="{8B78164C-13D2-4AD3-9F47-ACE4E2B99523}" presName="horz1" presStyleCnt="0"/>
      <dgm:spPr/>
    </dgm:pt>
    <dgm:pt modelId="{8B167A7A-F917-4E08-B0C4-016BB4D64658}" type="pres">
      <dgm:prSet presAssocID="{8B78164C-13D2-4AD3-9F47-ACE4E2B99523}" presName="tx1" presStyleLbl="revTx" presStyleIdx="3" presStyleCnt="7"/>
      <dgm:spPr/>
    </dgm:pt>
    <dgm:pt modelId="{3AC88F54-C61D-4BA3-9869-DE99AA491792}" type="pres">
      <dgm:prSet presAssocID="{8B78164C-13D2-4AD3-9F47-ACE4E2B99523}" presName="vert1" presStyleCnt="0"/>
      <dgm:spPr/>
    </dgm:pt>
    <dgm:pt modelId="{B8F46CDB-820D-4A3C-AC39-32369BCE2EF5}" type="pres">
      <dgm:prSet presAssocID="{20CB1D69-B326-4E33-8C68-372F1B90CE66}" presName="thickLine" presStyleLbl="alignNode1" presStyleIdx="4" presStyleCnt="7"/>
      <dgm:spPr/>
    </dgm:pt>
    <dgm:pt modelId="{3E69986D-9B3E-4385-B995-DEBF52E5EAE0}" type="pres">
      <dgm:prSet presAssocID="{20CB1D69-B326-4E33-8C68-372F1B90CE66}" presName="horz1" presStyleCnt="0"/>
      <dgm:spPr/>
    </dgm:pt>
    <dgm:pt modelId="{6950B0E9-CFF4-4A3D-862A-0081F2B95C8E}" type="pres">
      <dgm:prSet presAssocID="{20CB1D69-B326-4E33-8C68-372F1B90CE66}" presName="tx1" presStyleLbl="revTx" presStyleIdx="4" presStyleCnt="7"/>
      <dgm:spPr/>
    </dgm:pt>
    <dgm:pt modelId="{8454F675-02CC-4041-8CE6-7341B9B5DEEE}" type="pres">
      <dgm:prSet presAssocID="{20CB1D69-B326-4E33-8C68-372F1B90CE66}" presName="vert1" presStyleCnt="0"/>
      <dgm:spPr/>
    </dgm:pt>
    <dgm:pt modelId="{BBB544F5-A085-4576-AC64-F60DF02270B5}" type="pres">
      <dgm:prSet presAssocID="{48973799-686C-4095-9A05-A5755605A26B}" presName="thickLine" presStyleLbl="alignNode1" presStyleIdx="5" presStyleCnt="7"/>
      <dgm:spPr/>
    </dgm:pt>
    <dgm:pt modelId="{CEA94B23-BC9B-490D-995D-674ECA7E2148}" type="pres">
      <dgm:prSet presAssocID="{48973799-686C-4095-9A05-A5755605A26B}" presName="horz1" presStyleCnt="0"/>
      <dgm:spPr/>
    </dgm:pt>
    <dgm:pt modelId="{9069149E-5E46-4097-A7F4-1B7738CD18AC}" type="pres">
      <dgm:prSet presAssocID="{48973799-686C-4095-9A05-A5755605A26B}" presName="tx1" presStyleLbl="revTx" presStyleIdx="5" presStyleCnt="7"/>
      <dgm:spPr/>
    </dgm:pt>
    <dgm:pt modelId="{5CB1D7E0-EDA4-4ABA-9C7C-378E3D5BCF3A}" type="pres">
      <dgm:prSet presAssocID="{48973799-686C-4095-9A05-A5755605A26B}" presName="vert1" presStyleCnt="0"/>
      <dgm:spPr/>
    </dgm:pt>
    <dgm:pt modelId="{C7A50F69-522E-400E-B72D-8CEC372E383F}" type="pres">
      <dgm:prSet presAssocID="{8F181581-D191-4FC1-82A7-2B0E7348A2D3}" presName="thickLine" presStyleLbl="alignNode1" presStyleIdx="6" presStyleCnt="7"/>
      <dgm:spPr/>
    </dgm:pt>
    <dgm:pt modelId="{BD4AEAD2-E043-4D89-A0AE-23CF6C3261C3}" type="pres">
      <dgm:prSet presAssocID="{8F181581-D191-4FC1-82A7-2B0E7348A2D3}" presName="horz1" presStyleCnt="0"/>
      <dgm:spPr/>
    </dgm:pt>
    <dgm:pt modelId="{3B7608BC-1305-4B80-A5F5-0CE64D570E3E}" type="pres">
      <dgm:prSet presAssocID="{8F181581-D191-4FC1-82A7-2B0E7348A2D3}" presName="tx1" presStyleLbl="revTx" presStyleIdx="6" presStyleCnt="7"/>
      <dgm:spPr/>
    </dgm:pt>
    <dgm:pt modelId="{4E145279-D75C-4057-A587-5FDFFFF2F389}" type="pres">
      <dgm:prSet presAssocID="{8F181581-D191-4FC1-82A7-2B0E7348A2D3}" presName="vert1" presStyleCnt="0"/>
      <dgm:spPr/>
    </dgm:pt>
  </dgm:ptLst>
  <dgm:cxnLst>
    <dgm:cxn modelId="{B5590D16-000D-45F9-8928-6C222CDF4257}" srcId="{EF5A2560-7CFA-4A06-BD19-65B449CDB07E}" destId="{8F181581-D191-4FC1-82A7-2B0E7348A2D3}" srcOrd="6" destOrd="0" parTransId="{E698A21F-86DB-4171-8437-5C71713A541E}" sibTransId="{AA66AB76-8461-4FE0-8298-D781323CB43D}"/>
    <dgm:cxn modelId="{5E4C1B20-A03E-4896-80DB-4820AC605B36}" type="presOf" srcId="{48973799-686C-4095-9A05-A5755605A26B}" destId="{9069149E-5E46-4097-A7F4-1B7738CD18AC}" srcOrd="0" destOrd="0" presId="urn:microsoft.com/office/officeart/2008/layout/LinedList"/>
    <dgm:cxn modelId="{E1C5AA4D-D05D-4E6F-9CEA-B8BAAB0045A1}" type="presOf" srcId="{089A84B1-A814-423C-A4E0-ADC675D35E7A}" destId="{0A309726-EEF0-4C17-A18C-777833D44D9D}" srcOrd="0" destOrd="0" presId="urn:microsoft.com/office/officeart/2008/layout/LinedList"/>
    <dgm:cxn modelId="{3E0A4352-6808-48FF-941F-A51208448181}" type="presOf" srcId="{8F181581-D191-4FC1-82A7-2B0E7348A2D3}" destId="{3B7608BC-1305-4B80-A5F5-0CE64D570E3E}" srcOrd="0" destOrd="0" presId="urn:microsoft.com/office/officeart/2008/layout/LinedList"/>
    <dgm:cxn modelId="{E9447F77-BDAB-43CB-BA24-12D53EBC4F71}" srcId="{EF5A2560-7CFA-4A06-BD19-65B449CDB07E}" destId="{6FBAC527-23DD-4EEC-A80F-30DEE12B790E}" srcOrd="1" destOrd="0" parTransId="{E7D76A3E-7D0D-4750-BA1B-298AC191C40A}" sibTransId="{77DC44DD-9A1D-4E18-A421-DD649D7D1DB7}"/>
    <dgm:cxn modelId="{EE98CB58-853F-4781-B2B8-F27E7A97A204}" type="presOf" srcId="{6FBAC527-23DD-4EEC-A80F-30DEE12B790E}" destId="{1206D207-8EC0-4B5D-B615-9326CAA8E13E}" srcOrd="0" destOrd="0" presId="urn:microsoft.com/office/officeart/2008/layout/LinedList"/>
    <dgm:cxn modelId="{721DF558-D725-4C56-9CA7-EE89B121508A}" type="presOf" srcId="{413B49D7-035C-4213-B7B2-5AF7EE00465B}" destId="{288D7272-E5E9-4AFC-84FA-7E328B98E7D2}" srcOrd="0" destOrd="0" presId="urn:microsoft.com/office/officeart/2008/layout/LinedList"/>
    <dgm:cxn modelId="{C93F657D-B458-463F-A834-8F8C5BF02101}" srcId="{EF5A2560-7CFA-4A06-BD19-65B449CDB07E}" destId="{089A84B1-A814-423C-A4E0-ADC675D35E7A}" srcOrd="2" destOrd="0" parTransId="{96AEB199-5BED-4395-89C4-46318D4BAB30}" sibTransId="{B731261D-80D5-40B8-B27C-2434E2077A72}"/>
    <dgm:cxn modelId="{59B9A786-15DE-4C7B-802A-D56823B0EAF6}" type="presOf" srcId="{8B78164C-13D2-4AD3-9F47-ACE4E2B99523}" destId="{8B167A7A-F917-4E08-B0C4-016BB4D64658}" srcOrd="0" destOrd="0" presId="urn:microsoft.com/office/officeart/2008/layout/LinedList"/>
    <dgm:cxn modelId="{14430696-EAFA-4D19-8C51-8FEE5BFB8063}" type="presOf" srcId="{EF5A2560-7CFA-4A06-BD19-65B449CDB07E}" destId="{B56639ED-FDE9-465B-BFA7-BCD4853BD922}" srcOrd="0" destOrd="0" presId="urn:microsoft.com/office/officeart/2008/layout/LinedList"/>
    <dgm:cxn modelId="{D5AE16AC-AB82-4E48-9A75-3393F6F89AFC}" srcId="{EF5A2560-7CFA-4A06-BD19-65B449CDB07E}" destId="{20CB1D69-B326-4E33-8C68-372F1B90CE66}" srcOrd="4" destOrd="0" parTransId="{C6834385-8936-4C19-8132-E4F6312788F3}" sibTransId="{08E1DF69-2805-465B-9B03-EC3AC8479217}"/>
    <dgm:cxn modelId="{08139AB4-DBD6-4738-BE2D-73F39091F9A9}" srcId="{EF5A2560-7CFA-4A06-BD19-65B449CDB07E}" destId="{8B78164C-13D2-4AD3-9F47-ACE4E2B99523}" srcOrd="3" destOrd="0" parTransId="{B1F80939-59C6-4D17-877A-1026778932F3}" sibTransId="{6DA90413-7258-42CC-87A4-891834C10219}"/>
    <dgm:cxn modelId="{6DE6FDDE-48B8-464A-842B-50C6DA680ED8}" srcId="{EF5A2560-7CFA-4A06-BD19-65B449CDB07E}" destId="{48973799-686C-4095-9A05-A5755605A26B}" srcOrd="5" destOrd="0" parTransId="{C5497BD4-3F95-4A5A-ABE3-36B8576A7842}" sibTransId="{BB5F358F-7B73-4E30-A727-FC6BFBD2F78B}"/>
    <dgm:cxn modelId="{DE2B7AE2-4E16-4217-A9BB-1CD26294979E}" srcId="{EF5A2560-7CFA-4A06-BD19-65B449CDB07E}" destId="{413B49D7-035C-4213-B7B2-5AF7EE00465B}" srcOrd="0" destOrd="0" parTransId="{44250CB5-9F27-4C8E-8AB4-293B5F30B9C5}" sibTransId="{90193934-0435-439C-9F08-65B4B2CFC9AF}"/>
    <dgm:cxn modelId="{3ABF2BF6-6115-47FE-9A20-1FD19A2ECD29}" type="presOf" srcId="{20CB1D69-B326-4E33-8C68-372F1B90CE66}" destId="{6950B0E9-CFF4-4A3D-862A-0081F2B95C8E}" srcOrd="0" destOrd="0" presId="urn:microsoft.com/office/officeart/2008/layout/LinedList"/>
    <dgm:cxn modelId="{3105B9AB-EBE7-4777-AF3A-A407330BCFFA}" type="presParOf" srcId="{B56639ED-FDE9-465B-BFA7-BCD4853BD922}" destId="{29EC266C-0879-4630-86C2-7B3F0157C4B2}" srcOrd="0" destOrd="0" presId="urn:microsoft.com/office/officeart/2008/layout/LinedList"/>
    <dgm:cxn modelId="{21514C62-9408-44F6-B09D-E5EC1C555BDD}" type="presParOf" srcId="{B56639ED-FDE9-465B-BFA7-BCD4853BD922}" destId="{1E01A78C-1DB4-4FE5-81CA-9BC2D098A126}" srcOrd="1" destOrd="0" presId="urn:microsoft.com/office/officeart/2008/layout/LinedList"/>
    <dgm:cxn modelId="{C77EAD54-7DCD-4110-9F7D-EAA9325BC049}" type="presParOf" srcId="{1E01A78C-1DB4-4FE5-81CA-9BC2D098A126}" destId="{288D7272-E5E9-4AFC-84FA-7E328B98E7D2}" srcOrd="0" destOrd="0" presId="urn:microsoft.com/office/officeart/2008/layout/LinedList"/>
    <dgm:cxn modelId="{F09F127F-D3E3-43EB-A840-7ED9E61889F8}" type="presParOf" srcId="{1E01A78C-1DB4-4FE5-81CA-9BC2D098A126}" destId="{942CEF74-44B3-4DC2-A7F2-C651F12BD22E}" srcOrd="1" destOrd="0" presId="urn:microsoft.com/office/officeart/2008/layout/LinedList"/>
    <dgm:cxn modelId="{385140B3-CA96-4BDE-8D7D-F68198F236CE}" type="presParOf" srcId="{B56639ED-FDE9-465B-BFA7-BCD4853BD922}" destId="{701E0B9A-3169-4CFE-8C74-92D39645159E}" srcOrd="2" destOrd="0" presId="urn:microsoft.com/office/officeart/2008/layout/LinedList"/>
    <dgm:cxn modelId="{7DA03BBF-33BD-44DA-9D35-DE1ECE1700DB}" type="presParOf" srcId="{B56639ED-FDE9-465B-BFA7-BCD4853BD922}" destId="{CE53AF31-9C70-4EC4-B5F1-130450F7D95E}" srcOrd="3" destOrd="0" presId="urn:microsoft.com/office/officeart/2008/layout/LinedList"/>
    <dgm:cxn modelId="{2736374F-12DB-42EB-A742-1C6843C9FB0F}" type="presParOf" srcId="{CE53AF31-9C70-4EC4-B5F1-130450F7D95E}" destId="{1206D207-8EC0-4B5D-B615-9326CAA8E13E}" srcOrd="0" destOrd="0" presId="urn:microsoft.com/office/officeart/2008/layout/LinedList"/>
    <dgm:cxn modelId="{90BFC64C-11C3-4AD8-A340-B1361375B5F8}" type="presParOf" srcId="{CE53AF31-9C70-4EC4-B5F1-130450F7D95E}" destId="{5CD00A85-F683-4A05-B550-2761A74FA1DB}" srcOrd="1" destOrd="0" presId="urn:microsoft.com/office/officeart/2008/layout/LinedList"/>
    <dgm:cxn modelId="{7FCAA8FB-368D-442D-9AA3-4CC1C3F4E23F}" type="presParOf" srcId="{B56639ED-FDE9-465B-BFA7-BCD4853BD922}" destId="{CFD0ACB2-BE1D-427F-954E-70E1CD0493C9}" srcOrd="4" destOrd="0" presId="urn:microsoft.com/office/officeart/2008/layout/LinedList"/>
    <dgm:cxn modelId="{11619EDA-4AFD-41F3-AD13-1A1B2B9FCC61}" type="presParOf" srcId="{B56639ED-FDE9-465B-BFA7-BCD4853BD922}" destId="{8FF80DF2-39C9-4B83-8C49-A67965911F2F}" srcOrd="5" destOrd="0" presId="urn:microsoft.com/office/officeart/2008/layout/LinedList"/>
    <dgm:cxn modelId="{BE881746-6A6D-40BE-8543-B1D91D8DFB53}" type="presParOf" srcId="{8FF80DF2-39C9-4B83-8C49-A67965911F2F}" destId="{0A309726-EEF0-4C17-A18C-777833D44D9D}" srcOrd="0" destOrd="0" presId="urn:microsoft.com/office/officeart/2008/layout/LinedList"/>
    <dgm:cxn modelId="{42A154D6-5A54-4370-B57A-FACA6EDA9F4C}" type="presParOf" srcId="{8FF80DF2-39C9-4B83-8C49-A67965911F2F}" destId="{92AFD3E6-EDE4-4522-88C7-F81DBB2D8D26}" srcOrd="1" destOrd="0" presId="urn:microsoft.com/office/officeart/2008/layout/LinedList"/>
    <dgm:cxn modelId="{B9334471-4CF3-4807-B08F-1D624AA5764E}" type="presParOf" srcId="{B56639ED-FDE9-465B-BFA7-BCD4853BD922}" destId="{02D41309-CAD9-421F-B6E4-ACA17ED7C594}" srcOrd="6" destOrd="0" presId="urn:microsoft.com/office/officeart/2008/layout/LinedList"/>
    <dgm:cxn modelId="{FAC4EEE1-F759-4959-9986-D0AC702FC9FC}" type="presParOf" srcId="{B56639ED-FDE9-465B-BFA7-BCD4853BD922}" destId="{BB12751D-8436-45B8-983C-35117A0F0078}" srcOrd="7" destOrd="0" presId="urn:microsoft.com/office/officeart/2008/layout/LinedList"/>
    <dgm:cxn modelId="{BB1FAB6D-017E-4727-BB01-6AC8122A8951}" type="presParOf" srcId="{BB12751D-8436-45B8-983C-35117A0F0078}" destId="{8B167A7A-F917-4E08-B0C4-016BB4D64658}" srcOrd="0" destOrd="0" presId="urn:microsoft.com/office/officeart/2008/layout/LinedList"/>
    <dgm:cxn modelId="{7492A190-7AD0-47AF-B7ED-D4717F4A09DF}" type="presParOf" srcId="{BB12751D-8436-45B8-983C-35117A0F0078}" destId="{3AC88F54-C61D-4BA3-9869-DE99AA491792}" srcOrd="1" destOrd="0" presId="urn:microsoft.com/office/officeart/2008/layout/LinedList"/>
    <dgm:cxn modelId="{79AD113A-1EE2-404E-B7FA-8124A78B035F}" type="presParOf" srcId="{B56639ED-FDE9-465B-BFA7-BCD4853BD922}" destId="{B8F46CDB-820D-4A3C-AC39-32369BCE2EF5}" srcOrd="8" destOrd="0" presId="urn:microsoft.com/office/officeart/2008/layout/LinedList"/>
    <dgm:cxn modelId="{1687FFA9-F37D-4162-80D4-A66CBE7F7FFE}" type="presParOf" srcId="{B56639ED-FDE9-465B-BFA7-BCD4853BD922}" destId="{3E69986D-9B3E-4385-B995-DEBF52E5EAE0}" srcOrd="9" destOrd="0" presId="urn:microsoft.com/office/officeart/2008/layout/LinedList"/>
    <dgm:cxn modelId="{0C651D73-232A-4269-BD3F-B9387504D5C3}" type="presParOf" srcId="{3E69986D-9B3E-4385-B995-DEBF52E5EAE0}" destId="{6950B0E9-CFF4-4A3D-862A-0081F2B95C8E}" srcOrd="0" destOrd="0" presId="urn:microsoft.com/office/officeart/2008/layout/LinedList"/>
    <dgm:cxn modelId="{B3F60988-CFD8-492D-8E69-721411CE7868}" type="presParOf" srcId="{3E69986D-9B3E-4385-B995-DEBF52E5EAE0}" destId="{8454F675-02CC-4041-8CE6-7341B9B5DEEE}" srcOrd="1" destOrd="0" presId="urn:microsoft.com/office/officeart/2008/layout/LinedList"/>
    <dgm:cxn modelId="{96435811-DD76-4CA8-BE34-C00E4EE5DA03}" type="presParOf" srcId="{B56639ED-FDE9-465B-BFA7-BCD4853BD922}" destId="{BBB544F5-A085-4576-AC64-F60DF02270B5}" srcOrd="10" destOrd="0" presId="urn:microsoft.com/office/officeart/2008/layout/LinedList"/>
    <dgm:cxn modelId="{C22EFD1D-79F6-4B74-81C9-D5292092535E}" type="presParOf" srcId="{B56639ED-FDE9-465B-BFA7-BCD4853BD922}" destId="{CEA94B23-BC9B-490D-995D-674ECA7E2148}" srcOrd="11" destOrd="0" presId="urn:microsoft.com/office/officeart/2008/layout/LinedList"/>
    <dgm:cxn modelId="{0AA1D18E-9086-4780-BB37-EE9D1D50A078}" type="presParOf" srcId="{CEA94B23-BC9B-490D-995D-674ECA7E2148}" destId="{9069149E-5E46-4097-A7F4-1B7738CD18AC}" srcOrd="0" destOrd="0" presId="urn:microsoft.com/office/officeart/2008/layout/LinedList"/>
    <dgm:cxn modelId="{10C6E30B-6A1E-4FE6-83BF-BEAF1E82BFE0}" type="presParOf" srcId="{CEA94B23-BC9B-490D-995D-674ECA7E2148}" destId="{5CB1D7E0-EDA4-4ABA-9C7C-378E3D5BCF3A}" srcOrd="1" destOrd="0" presId="urn:microsoft.com/office/officeart/2008/layout/LinedList"/>
    <dgm:cxn modelId="{785C88A6-5CFD-4887-9181-D4B2CA092CCE}" type="presParOf" srcId="{B56639ED-FDE9-465B-BFA7-BCD4853BD922}" destId="{C7A50F69-522E-400E-B72D-8CEC372E383F}" srcOrd="12" destOrd="0" presId="urn:microsoft.com/office/officeart/2008/layout/LinedList"/>
    <dgm:cxn modelId="{5427D830-17A5-4248-AFF5-95F5CAFFECF7}" type="presParOf" srcId="{B56639ED-FDE9-465B-BFA7-BCD4853BD922}" destId="{BD4AEAD2-E043-4D89-A0AE-23CF6C3261C3}" srcOrd="13" destOrd="0" presId="urn:microsoft.com/office/officeart/2008/layout/LinedList"/>
    <dgm:cxn modelId="{F5D08AB8-379A-4ADA-8344-7A26A200E679}" type="presParOf" srcId="{BD4AEAD2-E043-4D89-A0AE-23CF6C3261C3}" destId="{3B7608BC-1305-4B80-A5F5-0CE64D570E3E}" srcOrd="0" destOrd="0" presId="urn:microsoft.com/office/officeart/2008/layout/LinedList"/>
    <dgm:cxn modelId="{F94B007A-D28D-4A4F-9B99-57351BAEAA35}" type="presParOf" srcId="{BD4AEAD2-E043-4D89-A0AE-23CF6C3261C3}" destId="{4E145279-D75C-4057-A587-5FDFFFF2F38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41E506-271B-4FCB-96C5-39C72D4D76ED}"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317BDF76-CF70-4D0C-8345-F39BAD129BD1}">
      <dgm:prSet custT="1"/>
      <dgm:spPr/>
      <dgm:t>
        <a:bodyPr/>
        <a:lstStyle/>
        <a:p>
          <a:r>
            <a:rPr lang="en-US" sz="2000">
              <a:latin typeface="Calibri" panose="020F0502020204030204" pitchFamily="34" charset="0"/>
              <a:cs typeface="Calibri" panose="020F0502020204030204" pitchFamily="34" charset="0"/>
            </a:rPr>
            <a:t>Budgeting Theory and Principles (Revenues, Best Practices, Types)</a:t>
          </a:r>
        </a:p>
      </dgm:t>
    </dgm:pt>
    <dgm:pt modelId="{7A761353-12EB-4F66-8AC7-3E7A4D1993AA}" type="parTrans" cxnId="{AF19EF50-25F6-46B8-A73C-24FE215B224D}">
      <dgm:prSet/>
      <dgm:spPr/>
      <dgm:t>
        <a:bodyPr/>
        <a:lstStyle/>
        <a:p>
          <a:endParaRPr lang="en-US"/>
        </a:p>
      </dgm:t>
    </dgm:pt>
    <dgm:pt modelId="{40711278-6053-4D14-8B9A-03823F87EE42}" type="sibTrans" cxnId="{AF19EF50-25F6-46B8-A73C-24FE215B224D}">
      <dgm:prSet/>
      <dgm:spPr/>
      <dgm:t>
        <a:bodyPr/>
        <a:lstStyle/>
        <a:p>
          <a:endParaRPr lang="en-US"/>
        </a:p>
      </dgm:t>
    </dgm:pt>
    <dgm:pt modelId="{83261FCF-F657-448E-8600-B628F6186DCA}">
      <dgm:prSet custT="1"/>
      <dgm:spPr/>
      <dgm:t>
        <a:bodyPr/>
        <a:lstStyle/>
        <a:p>
          <a:r>
            <a:rPr lang="en-US" sz="2000">
              <a:latin typeface="Calibri" panose="020F0502020204030204" pitchFamily="34" charset="0"/>
              <a:cs typeface="Calibri" panose="020F0502020204030204" pitchFamily="34" charset="0"/>
            </a:rPr>
            <a:t>Increment Revenue Financing</a:t>
          </a:r>
        </a:p>
      </dgm:t>
    </dgm:pt>
    <dgm:pt modelId="{9E071F5B-F6D9-40FA-ADE9-BE5E08F8A58E}" type="parTrans" cxnId="{2ED60FC0-0042-4DBC-8DC9-CD43E864857A}">
      <dgm:prSet/>
      <dgm:spPr/>
      <dgm:t>
        <a:bodyPr/>
        <a:lstStyle/>
        <a:p>
          <a:endParaRPr lang="en-US"/>
        </a:p>
      </dgm:t>
    </dgm:pt>
    <dgm:pt modelId="{9B8827D2-6081-4D02-99A7-21A137C3246F}" type="sibTrans" cxnId="{2ED60FC0-0042-4DBC-8DC9-CD43E864857A}">
      <dgm:prSet/>
      <dgm:spPr/>
      <dgm:t>
        <a:bodyPr/>
        <a:lstStyle/>
        <a:p>
          <a:endParaRPr lang="en-US"/>
        </a:p>
      </dgm:t>
    </dgm:pt>
    <dgm:pt modelId="{7E479C94-4B02-4C2B-AAFC-B09BCFE61F5A}">
      <dgm:prSet custT="1"/>
      <dgm:spPr/>
      <dgm:t>
        <a:bodyPr/>
        <a:lstStyle/>
        <a:p>
          <a:r>
            <a:rPr lang="en-US" sz="2000">
              <a:latin typeface="Calibri" panose="020F0502020204030204" pitchFamily="34" charset="0"/>
              <a:cs typeface="Calibri" panose="020F0502020204030204" pitchFamily="34" charset="0"/>
            </a:rPr>
            <a:t>Grants and Outside Resources (CDBG, HOME, SHIP, Ezones, non-profits)</a:t>
          </a:r>
        </a:p>
      </dgm:t>
    </dgm:pt>
    <dgm:pt modelId="{4BA18897-8A49-43A0-A18D-0DA70AB1B06F}" type="parTrans" cxnId="{65111B3E-1AFE-4AF6-9107-514395CA64C9}">
      <dgm:prSet/>
      <dgm:spPr/>
      <dgm:t>
        <a:bodyPr/>
        <a:lstStyle/>
        <a:p>
          <a:endParaRPr lang="en-US"/>
        </a:p>
      </dgm:t>
    </dgm:pt>
    <dgm:pt modelId="{0DDAC56B-3C9F-4AC7-961D-C5EEE3539048}" type="sibTrans" cxnId="{65111B3E-1AFE-4AF6-9107-514395CA64C9}">
      <dgm:prSet/>
      <dgm:spPr/>
      <dgm:t>
        <a:bodyPr/>
        <a:lstStyle/>
        <a:p>
          <a:endParaRPr lang="en-US"/>
        </a:p>
      </dgm:t>
    </dgm:pt>
    <dgm:pt modelId="{21258503-F1BC-4E7D-9EDD-1771257241FF}">
      <dgm:prSet custT="1"/>
      <dgm:spPr/>
      <dgm:t>
        <a:bodyPr/>
        <a:lstStyle/>
        <a:p>
          <a:r>
            <a:rPr lang="en-US" sz="2000">
              <a:latin typeface="Calibri" panose="020F0502020204030204" pitchFamily="34" charset="0"/>
              <a:cs typeface="Calibri" panose="020F0502020204030204" pitchFamily="34" charset="0"/>
            </a:rPr>
            <a:t>Cost Sharing</a:t>
          </a:r>
        </a:p>
      </dgm:t>
    </dgm:pt>
    <dgm:pt modelId="{49330327-FBB9-4E80-9CC4-CF167767A225}" type="parTrans" cxnId="{EC7060F8-95FB-4AB4-AEB5-03B6A7C80ED5}">
      <dgm:prSet/>
      <dgm:spPr/>
      <dgm:t>
        <a:bodyPr/>
        <a:lstStyle/>
        <a:p>
          <a:endParaRPr lang="en-US"/>
        </a:p>
      </dgm:t>
    </dgm:pt>
    <dgm:pt modelId="{E536778D-45BF-4A2F-8AC2-AA648E5ADAA5}" type="sibTrans" cxnId="{EC7060F8-95FB-4AB4-AEB5-03B6A7C80ED5}">
      <dgm:prSet/>
      <dgm:spPr/>
      <dgm:t>
        <a:bodyPr/>
        <a:lstStyle/>
        <a:p>
          <a:endParaRPr lang="en-US"/>
        </a:p>
      </dgm:t>
    </dgm:pt>
    <dgm:pt modelId="{A659A6DB-B9BB-4462-B5D8-8273BC962150}">
      <dgm:prSet custT="1"/>
      <dgm:spPr/>
      <dgm:t>
        <a:bodyPr/>
        <a:lstStyle/>
        <a:p>
          <a:r>
            <a:rPr lang="en-US" sz="2000">
              <a:latin typeface="Calibri" panose="020F0502020204030204" pitchFamily="34" charset="0"/>
              <a:cs typeface="Calibri" panose="020F0502020204030204" pitchFamily="34" charset="0"/>
            </a:rPr>
            <a:t>Developer Extractions (Impacts, Infrastructure, Payment in lieu of taxes)</a:t>
          </a:r>
        </a:p>
      </dgm:t>
    </dgm:pt>
    <dgm:pt modelId="{C52CFFED-BD12-412F-9E28-0A09ADC40FA2}" type="parTrans" cxnId="{4D227222-80B3-49E4-B8AE-AE787F90C720}">
      <dgm:prSet/>
      <dgm:spPr/>
      <dgm:t>
        <a:bodyPr/>
        <a:lstStyle/>
        <a:p>
          <a:endParaRPr lang="en-US"/>
        </a:p>
      </dgm:t>
    </dgm:pt>
    <dgm:pt modelId="{33117835-0918-49EF-B7B0-E712CABD440C}" type="sibTrans" cxnId="{4D227222-80B3-49E4-B8AE-AE787F90C720}">
      <dgm:prSet/>
      <dgm:spPr/>
      <dgm:t>
        <a:bodyPr/>
        <a:lstStyle/>
        <a:p>
          <a:endParaRPr lang="en-US"/>
        </a:p>
      </dgm:t>
    </dgm:pt>
    <dgm:pt modelId="{70E302F5-A93C-493C-8014-7762E1E6BAA2}">
      <dgm:prSet custT="1"/>
      <dgm:spPr/>
      <dgm:t>
        <a:bodyPr/>
        <a:lstStyle/>
        <a:p>
          <a:r>
            <a:rPr lang="en-US" sz="2000">
              <a:latin typeface="Calibri" panose="020F0502020204030204" pitchFamily="34" charset="0"/>
              <a:cs typeface="Calibri" panose="020F0502020204030204" pitchFamily="34" charset="0"/>
            </a:rPr>
            <a:t>Public Private Partnerships</a:t>
          </a:r>
        </a:p>
      </dgm:t>
    </dgm:pt>
    <dgm:pt modelId="{B7737C8B-6D9B-480A-B913-496CB8FE6BEB}" type="parTrans" cxnId="{1BA68289-D364-4A13-8832-9C8801E24593}">
      <dgm:prSet/>
      <dgm:spPr/>
      <dgm:t>
        <a:bodyPr/>
        <a:lstStyle/>
        <a:p>
          <a:endParaRPr lang="en-US"/>
        </a:p>
      </dgm:t>
    </dgm:pt>
    <dgm:pt modelId="{55128E35-FA75-4B49-B9ED-19C421DDEC93}" type="sibTrans" cxnId="{1BA68289-D364-4A13-8832-9C8801E24593}">
      <dgm:prSet/>
      <dgm:spPr/>
      <dgm:t>
        <a:bodyPr/>
        <a:lstStyle/>
        <a:p>
          <a:endParaRPr lang="en-US"/>
        </a:p>
      </dgm:t>
    </dgm:pt>
    <dgm:pt modelId="{AC55B89A-E5D8-42EA-BA9B-12215E437278}">
      <dgm:prSet custT="1"/>
      <dgm:spPr/>
      <dgm:t>
        <a:bodyPr/>
        <a:lstStyle/>
        <a:p>
          <a:r>
            <a:rPr lang="en-US" sz="2000" dirty="0">
              <a:latin typeface="Calibri" panose="020F0502020204030204" pitchFamily="34" charset="0"/>
              <a:cs typeface="Calibri" panose="020F0502020204030204" pitchFamily="34" charset="0"/>
            </a:rPr>
            <a:t>CRA Record Management/ Reporting Requirements</a:t>
          </a:r>
        </a:p>
      </dgm:t>
    </dgm:pt>
    <dgm:pt modelId="{CBD4A4AA-3E70-4F7D-91EB-454A88956034}" type="parTrans" cxnId="{0B6F193C-9ABE-40F7-A2B9-6DA3EB6AE99E}">
      <dgm:prSet/>
      <dgm:spPr/>
      <dgm:t>
        <a:bodyPr/>
        <a:lstStyle/>
        <a:p>
          <a:endParaRPr lang="en-US"/>
        </a:p>
      </dgm:t>
    </dgm:pt>
    <dgm:pt modelId="{D9CF7EB4-B034-41AE-B430-BCD52A9A967D}" type="sibTrans" cxnId="{0B6F193C-9ABE-40F7-A2B9-6DA3EB6AE99E}">
      <dgm:prSet/>
      <dgm:spPr/>
      <dgm:t>
        <a:bodyPr/>
        <a:lstStyle/>
        <a:p>
          <a:endParaRPr lang="en-US"/>
        </a:p>
      </dgm:t>
    </dgm:pt>
    <dgm:pt modelId="{C8F3C3F7-5AB5-4A4E-9F8E-AEA2E3CC0FCD}" type="pres">
      <dgm:prSet presAssocID="{6F41E506-271B-4FCB-96C5-39C72D4D76ED}" presName="linear" presStyleCnt="0">
        <dgm:presLayoutVars>
          <dgm:animLvl val="lvl"/>
          <dgm:resizeHandles val="exact"/>
        </dgm:presLayoutVars>
      </dgm:prSet>
      <dgm:spPr/>
    </dgm:pt>
    <dgm:pt modelId="{EE9BFC1C-2CC2-4BE5-9FD0-7B9D44AEB0B3}" type="pres">
      <dgm:prSet presAssocID="{317BDF76-CF70-4D0C-8345-F39BAD129BD1}" presName="parentText" presStyleLbl="node1" presStyleIdx="0" presStyleCnt="7">
        <dgm:presLayoutVars>
          <dgm:chMax val="0"/>
          <dgm:bulletEnabled val="1"/>
        </dgm:presLayoutVars>
      </dgm:prSet>
      <dgm:spPr/>
    </dgm:pt>
    <dgm:pt modelId="{578F1E9C-C472-48AC-9496-29DB55E4EC75}" type="pres">
      <dgm:prSet presAssocID="{40711278-6053-4D14-8B9A-03823F87EE42}" presName="spacer" presStyleCnt="0"/>
      <dgm:spPr/>
    </dgm:pt>
    <dgm:pt modelId="{71296348-EDCE-4B33-A698-C512E27720EE}" type="pres">
      <dgm:prSet presAssocID="{83261FCF-F657-448E-8600-B628F6186DCA}" presName="parentText" presStyleLbl="node1" presStyleIdx="1" presStyleCnt="7">
        <dgm:presLayoutVars>
          <dgm:chMax val="0"/>
          <dgm:bulletEnabled val="1"/>
        </dgm:presLayoutVars>
      </dgm:prSet>
      <dgm:spPr/>
    </dgm:pt>
    <dgm:pt modelId="{5DD7E269-D19A-4183-B4A0-508BC88B6D59}" type="pres">
      <dgm:prSet presAssocID="{9B8827D2-6081-4D02-99A7-21A137C3246F}" presName="spacer" presStyleCnt="0"/>
      <dgm:spPr/>
    </dgm:pt>
    <dgm:pt modelId="{D6E78817-081A-4C9E-B9BC-A8817CF815E6}" type="pres">
      <dgm:prSet presAssocID="{7E479C94-4B02-4C2B-AAFC-B09BCFE61F5A}" presName="parentText" presStyleLbl="node1" presStyleIdx="2" presStyleCnt="7">
        <dgm:presLayoutVars>
          <dgm:chMax val="0"/>
          <dgm:bulletEnabled val="1"/>
        </dgm:presLayoutVars>
      </dgm:prSet>
      <dgm:spPr/>
    </dgm:pt>
    <dgm:pt modelId="{F8DFFA23-BEE4-4E61-9FFF-12FD4D86DCFA}" type="pres">
      <dgm:prSet presAssocID="{0DDAC56B-3C9F-4AC7-961D-C5EEE3539048}" presName="spacer" presStyleCnt="0"/>
      <dgm:spPr/>
    </dgm:pt>
    <dgm:pt modelId="{52B06679-6593-4F61-9232-30A8AF63C2AC}" type="pres">
      <dgm:prSet presAssocID="{21258503-F1BC-4E7D-9EDD-1771257241FF}" presName="parentText" presStyleLbl="node1" presStyleIdx="3" presStyleCnt="7">
        <dgm:presLayoutVars>
          <dgm:chMax val="0"/>
          <dgm:bulletEnabled val="1"/>
        </dgm:presLayoutVars>
      </dgm:prSet>
      <dgm:spPr/>
    </dgm:pt>
    <dgm:pt modelId="{EDCE3805-0929-47D6-BEE6-858721F6A184}" type="pres">
      <dgm:prSet presAssocID="{E536778D-45BF-4A2F-8AC2-AA648E5ADAA5}" presName="spacer" presStyleCnt="0"/>
      <dgm:spPr/>
    </dgm:pt>
    <dgm:pt modelId="{03890163-83DC-402C-B3B5-6D55A454AEC9}" type="pres">
      <dgm:prSet presAssocID="{A659A6DB-B9BB-4462-B5D8-8273BC962150}" presName="parentText" presStyleLbl="node1" presStyleIdx="4" presStyleCnt="7">
        <dgm:presLayoutVars>
          <dgm:chMax val="0"/>
          <dgm:bulletEnabled val="1"/>
        </dgm:presLayoutVars>
      </dgm:prSet>
      <dgm:spPr/>
    </dgm:pt>
    <dgm:pt modelId="{AB8CCBB2-5B5C-4F6B-811D-F2FFAEAF57FC}" type="pres">
      <dgm:prSet presAssocID="{33117835-0918-49EF-B7B0-E712CABD440C}" presName="spacer" presStyleCnt="0"/>
      <dgm:spPr/>
    </dgm:pt>
    <dgm:pt modelId="{151942D0-CF2A-4191-B3D4-A737692DA060}" type="pres">
      <dgm:prSet presAssocID="{70E302F5-A93C-493C-8014-7762E1E6BAA2}" presName="parentText" presStyleLbl="node1" presStyleIdx="5" presStyleCnt="7">
        <dgm:presLayoutVars>
          <dgm:chMax val="0"/>
          <dgm:bulletEnabled val="1"/>
        </dgm:presLayoutVars>
      </dgm:prSet>
      <dgm:spPr/>
    </dgm:pt>
    <dgm:pt modelId="{6FD43EEF-14EF-41DB-8A6F-70B3FA819083}" type="pres">
      <dgm:prSet presAssocID="{55128E35-FA75-4B49-B9ED-19C421DDEC93}" presName="spacer" presStyleCnt="0"/>
      <dgm:spPr/>
    </dgm:pt>
    <dgm:pt modelId="{BB3368FF-C67B-4DB7-816D-6DFD12EBD390}" type="pres">
      <dgm:prSet presAssocID="{AC55B89A-E5D8-42EA-BA9B-12215E437278}" presName="parentText" presStyleLbl="node1" presStyleIdx="6" presStyleCnt="7">
        <dgm:presLayoutVars>
          <dgm:chMax val="0"/>
          <dgm:bulletEnabled val="1"/>
        </dgm:presLayoutVars>
      </dgm:prSet>
      <dgm:spPr/>
    </dgm:pt>
  </dgm:ptLst>
  <dgm:cxnLst>
    <dgm:cxn modelId="{62A6A501-EE3B-444E-9652-A002A480FB19}" type="presOf" srcId="{83261FCF-F657-448E-8600-B628F6186DCA}" destId="{71296348-EDCE-4B33-A698-C512E27720EE}" srcOrd="0" destOrd="0" presId="urn:microsoft.com/office/officeart/2005/8/layout/vList2"/>
    <dgm:cxn modelId="{AE104510-3E1B-48F6-8E07-B532932BDD40}" type="presOf" srcId="{6F41E506-271B-4FCB-96C5-39C72D4D76ED}" destId="{C8F3C3F7-5AB5-4A4E-9F8E-AEA2E3CC0FCD}" srcOrd="0" destOrd="0" presId="urn:microsoft.com/office/officeart/2005/8/layout/vList2"/>
    <dgm:cxn modelId="{4D227222-80B3-49E4-B8AE-AE787F90C720}" srcId="{6F41E506-271B-4FCB-96C5-39C72D4D76ED}" destId="{A659A6DB-B9BB-4462-B5D8-8273BC962150}" srcOrd="4" destOrd="0" parTransId="{C52CFFED-BD12-412F-9E28-0A09ADC40FA2}" sibTransId="{33117835-0918-49EF-B7B0-E712CABD440C}"/>
    <dgm:cxn modelId="{33452E37-2772-4E22-9F6E-30B16018AED8}" type="presOf" srcId="{A659A6DB-B9BB-4462-B5D8-8273BC962150}" destId="{03890163-83DC-402C-B3B5-6D55A454AEC9}" srcOrd="0" destOrd="0" presId="urn:microsoft.com/office/officeart/2005/8/layout/vList2"/>
    <dgm:cxn modelId="{0B6F193C-9ABE-40F7-A2B9-6DA3EB6AE99E}" srcId="{6F41E506-271B-4FCB-96C5-39C72D4D76ED}" destId="{AC55B89A-E5D8-42EA-BA9B-12215E437278}" srcOrd="6" destOrd="0" parTransId="{CBD4A4AA-3E70-4F7D-91EB-454A88956034}" sibTransId="{D9CF7EB4-B034-41AE-B430-BCD52A9A967D}"/>
    <dgm:cxn modelId="{65111B3E-1AFE-4AF6-9107-514395CA64C9}" srcId="{6F41E506-271B-4FCB-96C5-39C72D4D76ED}" destId="{7E479C94-4B02-4C2B-AAFC-B09BCFE61F5A}" srcOrd="2" destOrd="0" parTransId="{4BA18897-8A49-43A0-A18D-0DA70AB1B06F}" sibTransId="{0DDAC56B-3C9F-4AC7-961D-C5EEE3539048}"/>
    <dgm:cxn modelId="{E408E341-EEC9-43A4-88A8-856D2B599552}" type="presOf" srcId="{AC55B89A-E5D8-42EA-BA9B-12215E437278}" destId="{BB3368FF-C67B-4DB7-816D-6DFD12EBD390}" srcOrd="0" destOrd="0" presId="urn:microsoft.com/office/officeart/2005/8/layout/vList2"/>
    <dgm:cxn modelId="{7552494A-064E-4241-840D-E99B375749CB}" type="presOf" srcId="{7E479C94-4B02-4C2B-AAFC-B09BCFE61F5A}" destId="{D6E78817-081A-4C9E-B9BC-A8817CF815E6}" srcOrd="0" destOrd="0" presId="urn:microsoft.com/office/officeart/2005/8/layout/vList2"/>
    <dgm:cxn modelId="{AF19EF50-25F6-46B8-A73C-24FE215B224D}" srcId="{6F41E506-271B-4FCB-96C5-39C72D4D76ED}" destId="{317BDF76-CF70-4D0C-8345-F39BAD129BD1}" srcOrd="0" destOrd="0" parTransId="{7A761353-12EB-4F66-8AC7-3E7A4D1993AA}" sibTransId="{40711278-6053-4D14-8B9A-03823F87EE42}"/>
    <dgm:cxn modelId="{1BA68289-D364-4A13-8832-9C8801E24593}" srcId="{6F41E506-271B-4FCB-96C5-39C72D4D76ED}" destId="{70E302F5-A93C-493C-8014-7762E1E6BAA2}" srcOrd="5" destOrd="0" parTransId="{B7737C8B-6D9B-480A-B913-496CB8FE6BEB}" sibTransId="{55128E35-FA75-4B49-B9ED-19C421DDEC93}"/>
    <dgm:cxn modelId="{1F0F64A3-F36E-4FE7-A42C-03E54B0E3944}" type="presOf" srcId="{21258503-F1BC-4E7D-9EDD-1771257241FF}" destId="{52B06679-6593-4F61-9232-30A8AF63C2AC}" srcOrd="0" destOrd="0" presId="urn:microsoft.com/office/officeart/2005/8/layout/vList2"/>
    <dgm:cxn modelId="{23ABDFB4-727E-4739-96BE-00BDA77D47C3}" type="presOf" srcId="{70E302F5-A93C-493C-8014-7762E1E6BAA2}" destId="{151942D0-CF2A-4191-B3D4-A737692DA060}" srcOrd="0" destOrd="0" presId="urn:microsoft.com/office/officeart/2005/8/layout/vList2"/>
    <dgm:cxn modelId="{1B0895B7-AF80-489E-9786-D47A9B5C4EEF}" type="presOf" srcId="{317BDF76-CF70-4D0C-8345-F39BAD129BD1}" destId="{EE9BFC1C-2CC2-4BE5-9FD0-7B9D44AEB0B3}" srcOrd="0" destOrd="0" presId="urn:microsoft.com/office/officeart/2005/8/layout/vList2"/>
    <dgm:cxn modelId="{2ED60FC0-0042-4DBC-8DC9-CD43E864857A}" srcId="{6F41E506-271B-4FCB-96C5-39C72D4D76ED}" destId="{83261FCF-F657-448E-8600-B628F6186DCA}" srcOrd="1" destOrd="0" parTransId="{9E071F5B-F6D9-40FA-ADE9-BE5E08F8A58E}" sibTransId="{9B8827D2-6081-4D02-99A7-21A137C3246F}"/>
    <dgm:cxn modelId="{EC7060F8-95FB-4AB4-AEB5-03B6A7C80ED5}" srcId="{6F41E506-271B-4FCB-96C5-39C72D4D76ED}" destId="{21258503-F1BC-4E7D-9EDD-1771257241FF}" srcOrd="3" destOrd="0" parTransId="{49330327-FBB9-4E80-9CC4-CF167767A225}" sibTransId="{E536778D-45BF-4A2F-8AC2-AA648E5ADAA5}"/>
    <dgm:cxn modelId="{ED76AA61-A7ED-4BCA-8DD3-C40856E5B38F}" type="presParOf" srcId="{C8F3C3F7-5AB5-4A4E-9F8E-AEA2E3CC0FCD}" destId="{EE9BFC1C-2CC2-4BE5-9FD0-7B9D44AEB0B3}" srcOrd="0" destOrd="0" presId="urn:microsoft.com/office/officeart/2005/8/layout/vList2"/>
    <dgm:cxn modelId="{205F6BB9-2F23-455A-B8A9-A8606BDE76C8}" type="presParOf" srcId="{C8F3C3F7-5AB5-4A4E-9F8E-AEA2E3CC0FCD}" destId="{578F1E9C-C472-48AC-9496-29DB55E4EC75}" srcOrd="1" destOrd="0" presId="urn:microsoft.com/office/officeart/2005/8/layout/vList2"/>
    <dgm:cxn modelId="{2AD08184-4279-48DE-A3FA-B06224683437}" type="presParOf" srcId="{C8F3C3F7-5AB5-4A4E-9F8E-AEA2E3CC0FCD}" destId="{71296348-EDCE-4B33-A698-C512E27720EE}" srcOrd="2" destOrd="0" presId="urn:microsoft.com/office/officeart/2005/8/layout/vList2"/>
    <dgm:cxn modelId="{ECD99C61-37E3-4E06-8B8B-A811B576EBEB}" type="presParOf" srcId="{C8F3C3F7-5AB5-4A4E-9F8E-AEA2E3CC0FCD}" destId="{5DD7E269-D19A-4183-B4A0-508BC88B6D59}" srcOrd="3" destOrd="0" presId="urn:microsoft.com/office/officeart/2005/8/layout/vList2"/>
    <dgm:cxn modelId="{B3923701-2EE1-42BC-926B-739A67B21A5E}" type="presParOf" srcId="{C8F3C3F7-5AB5-4A4E-9F8E-AEA2E3CC0FCD}" destId="{D6E78817-081A-4C9E-B9BC-A8817CF815E6}" srcOrd="4" destOrd="0" presId="urn:microsoft.com/office/officeart/2005/8/layout/vList2"/>
    <dgm:cxn modelId="{C5624F18-C12D-4C6D-B7A6-B94597C2BDF7}" type="presParOf" srcId="{C8F3C3F7-5AB5-4A4E-9F8E-AEA2E3CC0FCD}" destId="{F8DFFA23-BEE4-4E61-9FFF-12FD4D86DCFA}" srcOrd="5" destOrd="0" presId="urn:microsoft.com/office/officeart/2005/8/layout/vList2"/>
    <dgm:cxn modelId="{37DB989F-1F16-47AC-AE89-BDD53379EBF1}" type="presParOf" srcId="{C8F3C3F7-5AB5-4A4E-9F8E-AEA2E3CC0FCD}" destId="{52B06679-6593-4F61-9232-30A8AF63C2AC}" srcOrd="6" destOrd="0" presId="urn:microsoft.com/office/officeart/2005/8/layout/vList2"/>
    <dgm:cxn modelId="{5B991924-A743-4B5E-B219-ED2F5E6B2AFA}" type="presParOf" srcId="{C8F3C3F7-5AB5-4A4E-9F8E-AEA2E3CC0FCD}" destId="{EDCE3805-0929-47D6-BEE6-858721F6A184}" srcOrd="7" destOrd="0" presId="urn:microsoft.com/office/officeart/2005/8/layout/vList2"/>
    <dgm:cxn modelId="{1CACF80A-D512-4A5E-9EE7-938E15D0E4B8}" type="presParOf" srcId="{C8F3C3F7-5AB5-4A4E-9F8E-AEA2E3CC0FCD}" destId="{03890163-83DC-402C-B3B5-6D55A454AEC9}" srcOrd="8" destOrd="0" presId="urn:microsoft.com/office/officeart/2005/8/layout/vList2"/>
    <dgm:cxn modelId="{6524BD46-912B-4F68-A440-0A8B7FB94F38}" type="presParOf" srcId="{C8F3C3F7-5AB5-4A4E-9F8E-AEA2E3CC0FCD}" destId="{AB8CCBB2-5B5C-4F6B-811D-F2FFAEAF57FC}" srcOrd="9" destOrd="0" presId="urn:microsoft.com/office/officeart/2005/8/layout/vList2"/>
    <dgm:cxn modelId="{5F6232E7-6D4F-4C8D-9701-61404046B651}" type="presParOf" srcId="{C8F3C3F7-5AB5-4A4E-9F8E-AEA2E3CC0FCD}" destId="{151942D0-CF2A-4191-B3D4-A737692DA060}" srcOrd="10" destOrd="0" presId="urn:microsoft.com/office/officeart/2005/8/layout/vList2"/>
    <dgm:cxn modelId="{6D9BAB91-FCED-4060-8EC8-6C3A0C383B4D}" type="presParOf" srcId="{C8F3C3F7-5AB5-4A4E-9F8E-AEA2E3CC0FCD}" destId="{6FD43EEF-14EF-41DB-8A6F-70B3FA819083}" srcOrd="11" destOrd="0" presId="urn:microsoft.com/office/officeart/2005/8/layout/vList2"/>
    <dgm:cxn modelId="{4373C91B-2E91-4E84-8355-04ABEE65FA02}" type="presParOf" srcId="{C8F3C3F7-5AB5-4A4E-9F8E-AEA2E3CC0FCD}" destId="{BB3368FF-C67B-4DB7-816D-6DFD12EBD390}"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21BC791-3A5E-42CA-93BC-1AFA40BA1E1A}"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4723AE63-C992-49D0-8B40-19743BCFAF89}">
      <dgm:prSet/>
      <dgm:spPr/>
      <dgm:t>
        <a:bodyPr/>
        <a:lstStyle/>
        <a:p>
          <a:r>
            <a:rPr lang="en-US">
              <a:latin typeface="Calibri" panose="020F0502020204030204" pitchFamily="34" charset="0"/>
              <a:cs typeface="Calibri" panose="020F0502020204030204" pitchFamily="34" charset="0"/>
            </a:rPr>
            <a:t>Chapter 163 Incentives</a:t>
          </a:r>
        </a:p>
      </dgm:t>
    </dgm:pt>
    <dgm:pt modelId="{31509587-AAA1-4B65-86C2-9604FD2D5454}" type="parTrans" cxnId="{50693DE8-05D2-466C-8F57-D64EBDC8D65F}">
      <dgm:prSet/>
      <dgm:spPr/>
      <dgm:t>
        <a:bodyPr/>
        <a:lstStyle/>
        <a:p>
          <a:endParaRPr lang="en-US"/>
        </a:p>
      </dgm:t>
    </dgm:pt>
    <dgm:pt modelId="{DBB4C807-EE1B-49E7-8A8F-D92267283CB7}" type="sibTrans" cxnId="{50693DE8-05D2-466C-8F57-D64EBDC8D65F}">
      <dgm:prSet/>
      <dgm:spPr/>
      <dgm:t>
        <a:bodyPr/>
        <a:lstStyle/>
        <a:p>
          <a:endParaRPr lang="en-US"/>
        </a:p>
      </dgm:t>
    </dgm:pt>
    <dgm:pt modelId="{2DB13E95-B740-41CD-9053-6271C579E142}">
      <dgm:prSet/>
      <dgm:spPr/>
      <dgm:t>
        <a:bodyPr/>
        <a:lstStyle/>
        <a:p>
          <a:r>
            <a:rPr lang="en-US">
              <a:latin typeface="Calibri" panose="020F0502020204030204" pitchFamily="34" charset="0"/>
              <a:cs typeface="Calibri" panose="020F0502020204030204" pitchFamily="34" charset="0"/>
            </a:rPr>
            <a:t>Redevelopment Finance (Debt, Equity, Liquidity)</a:t>
          </a:r>
        </a:p>
      </dgm:t>
    </dgm:pt>
    <dgm:pt modelId="{7F68E9F5-F144-4BE7-9523-1F1C1C4F1C23}" type="parTrans" cxnId="{B9FD070B-4142-45C9-AF00-65F1FA6F0942}">
      <dgm:prSet/>
      <dgm:spPr/>
      <dgm:t>
        <a:bodyPr/>
        <a:lstStyle/>
        <a:p>
          <a:endParaRPr lang="en-US"/>
        </a:p>
      </dgm:t>
    </dgm:pt>
    <dgm:pt modelId="{BC95B69E-C8AB-4D43-95D7-5332FBB34DCA}" type="sibTrans" cxnId="{B9FD070B-4142-45C9-AF00-65F1FA6F0942}">
      <dgm:prSet/>
      <dgm:spPr/>
      <dgm:t>
        <a:bodyPr/>
        <a:lstStyle/>
        <a:p>
          <a:endParaRPr lang="en-US"/>
        </a:p>
      </dgm:t>
    </dgm:pt>
    <dgm:pt modelId="{D3D39B34-4A0E-4B25-B729-E4C56C7EA4E8}">
      <dgm:prSet/>
      <dgm:spPr/>
      <dgm:t>
        <a:bodyPr/>
        <a:lstStyle/>
        <a:p>
          <a:r>
            <a:rPr lang="en-US">
              <a:latin typeface="Calibri" panose="020F0502020204030204" pitchFamily="34" charset="0"/>
              <a:cs typeface="Calibri" panose="020F0502020204030204" pitchFamily="34" charset="0"/>
            </a:rPr>
            <a:t>Risk vs. Benefit (Understanding risk, Phasing incentives, Performance based)</a:t>
          </a:r>
        </a:p>
      </dgm:t>
    </dgm:pt>
    <dgm:pt modelId="{0AB64EA1-AFF4-40A9-B306-52EA94FBC755}" type="parTrans" cxnId="{6760CF77-B65F-4801-8291-CC3A02C071B3}">
      <dgm:prSet/>
      <dgm:spPr/>
      <dgm:t>
        <a:bodyPr/>
        <a:lstStyle/>
        <a:p>
          <a:endParaRPr lang="en-US"/>
        </a:p>
      </dgm:t>
    </dgm:pt>
    <dgm:pt modelId="{6272D01F-3334-481D-8400-59C5FA35BD7A}" type="sibTrans" cxnId="{6760CF77-B65F-4801-8291-CC3A02C071B3}">
      <dgm:prSet/>
      <dgm:spPr/>
      <dgm:t>
        <a:bodyPr/>
        <a:lstStyle/>
        <a:p>
          <a:endParaRPr lang="en-US"/>
        </a:p>
      </dgm:t>
    </dgm:pt>
    <dgm:pt modelId="{BBBA1161-5087-44A2-BBE8-E315831CDB18}">
      <dgm:prSet/>
      <dgm:spPr/>
      <dgm:t>
        <a:bodyPr/>
        <a:lstStyle/>
        <a:p>
          <a:r>
            <a:rPr lang="en-US">
              <a:latin typeface="Calibri" panose="020F0502020204030204" pitchFamily="34" charset="0"/>
              <a:cs typeface="Calibri" panose="020F0502020204030204" pitchFamily="34" charset="0"/>
            </a:rPr>
            <a:t>Types of Incentives (Admin, Financial, Planning/Land, Marketing)</a:t>
          </a:r>
        </a:p>
      </dgm:t>
    </dgm:pt>
    <dgm:pt modelId="{1B17F98E-88DF-4DB4-872B-8F7BC4FE76E9}" type="parTrans" cxnId="{0A8FBB63-CD09-4A99-B465-F3A12D1FA50D}">
      <dgm:prSet/>
      <dgm:spPr/>
      <dgm:t>
        <a:bodyPr/>
        <a:lstStyle/>
        <a:p>
          <a:endParaRPr lang="en-US"/>
        </a:p>
      </dgm:t>
    </dgm:pt>
    <dgm:pt modelId="{007D68AD-79DF-4B23-8C01-B759C58B2803}" type="sibTrans" cxnId="{0A8FBB63-CD09-4A99-B465-F3A12D1FA50D}">
      <dgm:prSet/>
      <dgm:spPr/>
      <dgm:t>
        <a:bodyPr/>
        <a:lstStyle/>
        <a:p>
          <a:endParaRPr lang="en-US"/>
        </a:p>
      </dgm:t>
    </dgm:pt>
    <dgm:pt modelId="{B2A00660-AD92-4BFB-AB56-4696098DD53B}">
      <dgm:prSet/>
      <dgm:spPr/>
      <dgm:t>
        <a:bodyPr/>
        <a:lstStyle/>
        <a:p>
          <a:r>
            <a:rPr lang="en-US">
              <a:latin typeface="Calibri" panose="020F0502020204030204" pitchFamily="34" charset="0"/>
              <a:cs typeface="Calibri" panose="020F0502020204030204" pitchFamily="34" charset="0"/>
            </a:rPr>
            <a:t>Targeting Incentives (Types, Goals)</a:t>
          </a:r>
        </a:p>
      </dgm:t>
    </dgm:pt>
    <dgm:pt modelId="{64C5215B-AA5E-47C1-862E-16B398FC0D27}" type="parTrans" cxnId="{8CC73B3C-6771-4AF6-856A-2EF6186127D1}">
      <dgm:prSet/>
      <dgm:spPr/>
      <dgm:t>
        <a:bodyPr/>
        <a:lstStyle/>
        <a:p>
          <a:endParaRPr lang="en-US"/>
        </a:p>
      </dgm:t>
    </dgm:pt>
    <dgm:pt modelId="{ABF96B9D-D2EC-4741-A79A-B15BDA446405}" type="sibTrans" cxnId="{8CC73B3C-6771-4AF6-856A-2EF6186127D1}">
      <dgm:prSet/>
      <dgm:spPr/>
      <dgm:t>
        <a:bodyPr/>
        <a:lstStyle/>
        <a:p>
          <a:endParaRPr lang="en-US"/>
        </a:p>
      </dgm:t>
    </dgm:pt>
    <dgm:pt modelId="{4742A4E1-3E70-43A7-B55A-42A1AB580AF1}">
      <dgm:prSet/>
      <dgm:spPr/>
      <dgm:t>
        <a:bodyPr/>
        <a:lstStyle/>
        <a:p>
          <a:r>
            <a:rPr lang="en-US">
              <a:latin typeface="Calibri" panose="020F0502020204030204" pitchFamily="34" charset="0"/>
              <a:cs typeface="Calibri" panose="020F0502020204030204" pitchFamily="34" charset="0"/>
            </a:rPr>
            <a:t>Establishing Policies</a:t>
          </a:r>
        </a:p>
      </dgm:t>
    </dgm:pt>
    <dgm:pt modelId="{601B3A0A-40DD-4875-8AD2-F0E3623F644B}" type="parTrans" cxnId="{A74A37FA-1CE6-4B10-BE54-91D00A0F221F}">
      <dgm:prSet/>
      <dgm:spPr/>
      <dgm:t>
        <a:bodyPr/>
        <a:lstStyle/>
        <a:p>
          <a:endParaRPr lang="en-US"/>
        </a:p>
      </dgm:t>
    </dgm:pt>
    <dgm:pt modelId="{5343DC67-BFE1-470D-9105-B5133D6BBB6D}" type="sibTrans" cxnId="{A74A37FA-1CE6-4B10-BE54-91D00A0F221F}">
      <dgm:prSet/>
      <dgm:spPr/>
      <dgm:t>
        <a:bodyPr/>
        <a:lstStyle/>
        <a:p>
          <a:endParaRPr lang="en-US"/>
        </a:p>
      </dgm:t>
    </dgm:pt>
    <dgm:pt modelId="{9D75A52D-5331-422B-8CC2-AC7287DAA76D}">
      <dgm:prSet/>
      <dgm:spPr/>
      <dgm:t>
        <a:bodyPr/>
        <a:lstStyle/>
        <a:p>
          <a:r>
            <a:rPr lang="en-US">
              <a:latin typeface="Calibri" panose="020F0502020204030204" pitchFamily="34" charset="0"/>
              <a:cs typeface="Calibri" panose="020F0502020204030204" pitchFamily="34" charset="0"/>
            </a:rPr>
            <a:t>Timing of Incentives</a:t>
          </a:r>
        </a:p>
      </dgm:t>
    </dgm:pt>
    <dgm:pt modelId="{4463BDC7-F462-4A41-9437-194083ACF5A5}" type="parTrans" cxnId="{CEEB74E1-A2EB-46F1-A26D-C8CEA0C4B512}">
      <dgm:prSet/>
      <dgm:spPr/>
      <dgm:t>
        <a:bodyPr/>
        <a:lstStyle/>
        <a:p>
          <a:endParaRPr lang="en-US"/>
        </a:p>
      </dgm:t>
    </dgm:pt>
    <dgm:pt modelId="{6918C1BE-3701-419E-A8C2-4007A05806F1}" type="sibTrans" cxnId="{CEEB74E1-A2EB-46F1-A26D-C8CEA0C4B512}">
      <dgm:prSet/>
      <dgm:spPr/>
      <dgm:t>
        <a:bodyPr/>
        <a:lstStyle/>
        <a:p>
          <a:endParaRPr lang="en-US"/>
        </a:p>
      </dgm:t>
    </dgm:pt>
    <dgm:pt modelId="{83515610-2209-42BE-861A-B8ED22738F22}">
      <dgm:prSet/>
      <dgm:spPr/>
      <dgm:t>
        <a:bodyPr/>
        <a:lstStyle/>
        <a:p>
          <a:r>
            <a:rPr lang="en-US">
              <a:latin typeface="Calibri" panose="020F0502020204030204" pitchFamily="34" charset="0"/>
              <a:cs typeface="Calibri" panose="020F0502020204030204" pitchFamily="34" charset="0"/>
            </a:rPr>
            <a:t>Calculating ROI</a:t>
          </a:r>
        </a:p>
      </dgm:t>
    </dgm:pt>
    <dgm:pt modelId="{2EC9670F-44BA-42A5-94D9-2C914F275E75}" type="parTrans" cxnId="{EC0D3284-41ED-44D0-AAF9-D57A52AAE690}">
      <dgm:prSet/>
      <dgm:spPr/>
      <dgm:t>
        <a:bodyPr/>
        <a:lstStyle/>
        <a:p>
          <a:endParaRPr lang="en-US"/>
        </a:p>
      </dgm:t>
    </dgm:pt>
    <dgm:pt modelId="{3F4A4B32-36F9-47B7-929E-F162871E18EA}" type="sibTrans" cxnId="{EC0D3284-41ED-44D0-AAF9-D57A52AAE690}">
      <dgm:prSet/>
      <dgm:spPr/>
      <dgm:t>
        <a:bodyPr/>
        <a:lstStyle/>
        <a:p>
          <a:endParaRPr lang="en-US"/>
        </a:p>
      </dgm:t>
    </dgm:pt>
    <dgm:pt modelId="{598C1DC7-E232-486D-9837-4A557073732E}">
      <dgm:prSet/>
      <dgm:spPr/>
      <dgm:t>
        <a:bodyPr/>
        <a:lstStyle/>
        <a:p>
          <a:r>
            <a:rPr lang="en-US">
              <a:latin typeface="Calibri" panose="020F0502020204030204" pitchFamily="34" charset="0"/>
              <a:cs typeface="Calibri" panose="020F0502020204030204" pitchFamily="34" charset="0"/>
            </a:rPr>
            <a:t>Written Agreements/Contracts (Purpose, Protection, Evaluation)</a:t>
          </a:r>
        </a:p>
      </dgm:t>
    </dgm:pt>
    <dgm:pt modelId="{258B753A-D2BA-4E31-B5A6-DFFB723047EC}" type="parTrans" cxnId="{753B7D41-3905-4F81-B28A-6ADEDC213A08}">
      <dgm:prSet/>
      <dgm:spPr/>
      <dgm:t>
        <a:bodyPr/>
        <a:lstStyle/>
        <a:p>
          <a:endParaRPr lang="en-US"/>
        </a:p>
      </dgm:t>
    </dgm:pt>
    <dgm:pt modelId="{88AB3B81-1BA1-46AC-BCE7-DB193B1BA224}" type="sibTrans" cxnId="{753B7D41-3905-4F81-B28A-6ADEDC213A08}">
      <dgm:prSet/>
      <dgm:spPr/>
      <dgm:t>
        <a:bodyPr/>
        <a:lstStyle/>
        <a:p>
          <a:endParaRPr lang="en-US"/>
        </a:p>
      </dgm:t>
    </dgm:pt>
    <dgm:pt modelId="{BBC0E45E-D8C5-4A3A-84E6-6B4FA913AAA9}" type="pres">
      <dgm:prSet presAssocID="{721BC791-3A5E-42CA-93BC-1AFA40BA1E1A}" presName="diagram" presStyleCnt="0">
        <dgm:presLayoutVars>
          <dgm:dir/>
          <dgm:resizeHandles val="exact"/>
        </dgm:presLayoutVars>
      </dgm:prSet>
      <dgm:spPr/>
    </dgm:pt>
    <dgm:pt modelId="{06356603-1803-4EA5-AB14-678A2B53144E}" type="pres">
      <dgm:prSet presAssocID="{4723AE63-C992-49D0-8B40-19743BCFAF89}" presName="node" presStyleLbl="node1" presStyleIdx="0" presStyleCnt="9" custLinFactNeighborX="3966" custLinFactNeighborY="5485">
        <dgm:presLayoutVars>
          <dgm:bulletEnabled val="1"/>
        </dgm:presLayoutVars>
      </dgm:prSet>
      <dgm:spPr/>
    </dgm:pt>
    <dgm:pt modelId="{FF662A2A-672D-4FF5-AAED-8EA13F0C9086}" type="pres">
      <dgm:prSet presAssocID="{DBB4C807-EE1B-49E7-8A8F-D92267283CB7}" presName="sibTrans" presStyleCnt="0"/>
      <dgm:spPr/>
    </dgm:pt>
    <dgm:pt modelId="{64D71C24-013E-44F5-BB71-0A2C5B610A93}" type="pres">
      <dgm:prSet presAssocID="{2DB13E95-B740-41CD-9053-6271C579E142}" presName="node" presStyleLbl="node1" presStyleIdx="1" presStyleCnt="9" custLinFactNeighborX="3966" custLinFactNeighborY="5485">
        <dgm:presLayoutVars>
          <dgm:bulletEnabled val="1"/>
        </dgm:presLayoutVars>
      </dgm:prSet>
      <dgm:spPr/>
    </dgm:pt>
    <dgm:pt modelId="{AE9E61C2-9470-48A1-B652-0142BCAC9A0F}" type="pres">
      <dgm:prSet presAssocID="{BC95B69E-C8AB-4D43-95D7-5332FBB34DCA}" presName="sibTrans" presStyleCnt="0"/>
      <dgm:spPr/>
    </dgm:pt>
    <dgm:pt modelId="{1BEA0277-0979-48F2-84F3-569FAF1DAB40}" type="pres">
      <dgm:prSet presAssocID="{D3D39B34-4A0E-4B25-B729-E4C56C7EA4E8}" presName="node" presStyleLbl="node1" presStyleIdx="2" presStyleCnt="9" custLinFactNeighborX="3966" custLinFactNeighborY="5485">
        <dgm:presLayoutVars>
          <dgm:bulletEnabled val="1"/>
        </dgm:presLayoutVars>
      </dgm:prSet>
      <dgm:spPr/>
    </dgm:pt>
    <dgm:pt modelId="{87501A3E-3252-4705-BB9D-F51188231061}" type="pres">
      <dgm:prSet presAssocID="{6272D01F-3334-481D-8400-59C5FA35BD7A}" presName="sibTrans" presStyleCnt="0"/>
      <dgm:spPr/>
    </dgm:pt>
    <dgm:pt modelId="{7FE6AE34-8497-4C41-929E-BDD872E9773F}" type="pres">
      <dgm:prSet presAssocID="{BBBA1161-5087-44A2-BBE8-E315831CDB18}" presName="node" presStyleLbl="node1" presStyleIdx="3" presStyleCnt="9" custLinFactNeighborX="3966" custLinFactNeighborY="5485">
        <dgm:presLayoutVars>
          <dgm:bulletEnabled val="1"/>
        </dgm:presLayoutVars>
      </dgm:prSet>
      <dgm:spPr/>
    </dgm:pt>
    <dgm:pt modelId="{6D599E33-899F-455D-81A1-07D7252E9813}" type="pres">
      <dgm:prSet presAssocID="{007D68AD-79DF-4B23-8C01-B759C58B2803}" presName="sibTrans" presStyleCnt="0"/>
      <dgm:spPr/>
    </dgm:pt>
    <dgm:pt modelId="{15ED6E58-7078-49DC-ABA6-2A10F9FC7B1A}" type="pres">
      <dgm:prSet presAssocID="{B2A00660-AD92-4BFB-AB56-4696098DD53B}" presName="node" presStyleLbl="node1" presStyleIdx="4" presStyleCnt="9" custLinFactNeighborX="3966" custLinFactNeighborY="5485">
        <dgm:presLayoutVars>
          <dgm:bulletEnabled val="1"/>
        </dgm:presLayoutVars>
      </dgm:prSet>
      <dgm:spPr/>
    </dgm:pt>
    <dgm:pt modelId="{042D1831-3BC6-46D6-97AD-9BA39E41260E}" type="pres">
      <dgm:prSet presAssocID="{ABF96B9D-D2EC-4741-A79A-B15BDA446405}" presName="sibTrans" presStyleCnt="0"/>
      <dgm:spPr/>
    </dgm:pt>
    <dgm:pt modelId="{2E6A6D36-02ED-4AA3-98AD-DB35450F5D6B}" type="pres">
      <dgm:prSet presAssocID="{4742A4E1-3E70-43A7-B55A-42A1AB580AF1}" presName="node" presStyleLbl="node1" presStyleIdx="5" presStyleCnt="9" custLinFactNeighborX="3966" custLinFactNeighborY="5485">
        <dgm:presLayoutVars>
          <dgm:bulletEnabled val="1"/>
        </dgm:presLayoutVars>
      </dgm:prSet>
      <dgm:spPr/>
    </dgm:pt>
    <dgm:pt modelId="{1423011E-7F8F-4136-A973-76E71E9AC079}" type="pres">
      <dgm:prSet presAssocID="{5343DC67-BFE1-470D-9105-B5133D6BBB6D}" presName="sibTrans" presStyleCnt="0"/>
      <dgm:spPr/>
    </dgm:pt>
    <dgm:pt modelId="{EE061E8F-5511-44DF-B55A-3B32ADD895E0}" type="pres">
      <dgm:prSet presAssocID="{9D75A52D-5331-422B-8CC2-AC7287DAA76D}" presName="node" presStyleLbl="node1" presStyleIdx="6" presStyleCnt="9" custLinFactNeighborX="3966" custLinFactNeighborY="5485">
        <dgm:presLayoutVars>
          <dgm:bulletEnabled val="1"/>
        </dgm:presLayoutVars>
      </dgm:prSet>
      <dgm:spPr/>
    </dgm:pt>
    <dgm:pt modelId="{FCC2CFD5-E7B1-4D7B-A9CC-1499AF36E81E}" type="pres">
      <dgm:prSet presAssocID="{6918C1BE-3701-419E-A8C2-4007A05806F1}" presName="sibTrans" presStyleCnt="0"/>
      <dgm:spPr/>
    </dgm:pt>
    <dgm:pt modelId="{ABE82EDA-825F-4839-AF26-A3A4BE4EC437}" type="pres">
      <dgm:prSet presAssocID="{83515610-2209-42BE-861A-B8ED22738F22}" presName="node" presStyleLbl="node1" presStyleIdx="7" presStyleCnt="9" custLinFactNeighborX="3966" custLinFactNeighborY="5485">
        <dgm:presLayoutVars>
          <dgm:bulletEnabled val="1"/>
        </dgm:presLayoutVars>
      </dgm:prSet>
      <dgm:spPr/>
    </dgm:pt>
    <dgm:pt modelId="{5BAA80DA-84C1-420C-A6BB-12DBF18F85A7}" type="pres">
      <dgm:prSet presAssocID="{3F4A4B32-36F9-47B7-929E-F162871E18EA}" presName="sibTrans" presStyleCnt="0"/>
      <dgm:spPr/>
    </dgm:pt>
    <dgm:pt modelId="{1B02BBD7-7080-4623-82F0-700006C562D2}" type="pres">
      <dgm:prSet presAssocID="{598C1DC7-E232-486D-9837-4A557073732E}" presName="node" presStyleLbl="node1" presStyleIdx="8" presStyleCnt="9" custLinFactNeighborX="3966" custLinFactNeighborY="6251">
        <dgm:presLayoutVars>
          <dgm:bulletEnabled val="1"/>
        </dgm:presLayoutVars>
      </dgm:prSet>
      <dgm:spPr/>
    </dgm:pt>
  </dgm:ptLst>
  <dgm:cxnLst>
    <dgm:cxn modelId="{B9FD070B-4142-45C9-AF00-65F1FA6F0942}" srcId="{721BC791-3A5E-42CA-93BC-1AFA40BA1E1A}" destId="{2DB13E95-B740-41CD-9053-6271C579E142}" srcOrd="1" destOrd="0" parTransId="{7F68E9F5-F144-4BE7-9523-1F1C1C4F1C23}" sibTransId="{BC95B69E-C8AB-4D43-95D7-5332FBB34DCA}"/>
    <dgm:cxn modelId="{ECB11A11-39DE-406F-A464-42939E971BA0}" type="presOf" srcId="{598C1DC7-E232-486D-9837-4A557073732E}" destId="{1B02BBD7-7080-4623-82F0-700006C562D2}" srcOrd="0" destOrd="0" presId="urn:microsoft.com/office/officeart/2005/8/layout/default"/>
    <dgm:cxn modelId="{1F9A3521-DA16-4678-80B5-69F3BB90C190}" type="presOf" srcId="{D3D39B34-4A0E-4B25-B729-E4C56C7EA4E8}" destId="{1BEA0277-0979-48F2-84F3-569FAF1DAB40}" srcOrd="0" destOrd="0" presId="urn:microsoft.com/office/officeart/2005/8/layout/default"/>
    <dgm:cxn modelId="{0415AE31-4216-4956-AC0A-907FB4D3251B}" type="presOf" srcId="{83515610-2209-42BE-861A-B8ED22738F22}" destId="{ABE82EDA-825F-4839-AF26-A3A4BE4EC437}" srcOrd="0" destOrd="0" presId="urn:microsoft.com/office/officeart/2005/8/layout/default"/>
    <dgm:cxn modelId="{39C1673A-A523-4874-917D-C0CCFE6ECA9B}" type="presOf" srcId="{9D75A52D-5331-422B-8CC2-AC7287DAA76D}" destId="{EE061E8F-5511-44DF-B55A-3B32ADD895E0}" srcOrd="0" destOrd="0" presId="urn:microsoft.com/office/officeart/2005/8/layout/default"/>
    <dgm:cxn modelId="{8CC73B3C-6771-4AF6-856A-2EF6186127D1}" srcId="{721BC791-3A5E-42CA-93BC-1AFA40BA1E1A}" destId="{B2A00660-AD92-4BFB-AB56-4696098DD53B}" srcOrd="4" destOrd="0" parTransId="{64C5215B-AA5E-47C1-862E-16B398FC0D27}" sibTransId="{ABF96B9D-D2EC-4741-A79A-B15BDA446405}"/>
    <dgm:cxn modelId="{EB1D043E-9993-40D5-B7EB-42B18E04FB71}" type="presOf" srcId="{4742A4E1-3E70-43A7-B55A-42A1AB580AF1}" destId="{2E6A6D36-02ED-4AA3-98AD-DB35450F5D6B}" srcOrd="0" destOrd="0" presId="urn:microsoft.com/office/officeart/2005/8/layout/default"/>
    <dgm:cxn modelId="{A0BCAB3F-6703-4579-9984-AA05F4260C5A}" type="presOf" srcId="{B2A00660-AD92-4BFB-AB56-4696098DD53B}" destId="{15ED6E58-7078-49DC-ABA6-2A10F9FC7B1A}" srcOrd="0" destOrd="0" presId="urn:microsoft.com/office/officeart/2005/8/layout/default"/>
    <dgm:cxn modelId="{753B7D41-3905-4F81-B28A-6ADEDC213A08}" srcId="{721BC791-3A5E-42CA-93BC-1AFA40BA1E1A}" destId="{598C1DC7-E232-486D-9837-4A557073732E}" srcOrd="8" destOrd="0" parTransId="{258B753A-D2BA-4E31-B5A6-DFFB723047EC}" sibTransId="{88AB3B81-1BA1-46AC-BCE7-DB193B1BA224}"/>
    <dgm:cxn modelId="{0A8FBB63-CD09-4A99-B465-F3A12D1FA50D}" srcId="{721BC791-3A5E-42CA-93BC-1AFA40BA1E1A}" destId="{BBBA1161-5087-44A2-BBE8-E315831CDB18}" srcOrd="3" destOrd="0" parTransId="{1B17F98E-88DF-4DB4-872B-8F7BC4FE76E9}" sibTransId="{007D68AD-79DF-4B23-8C01-B759C58B2803}"/>
    <dgm:cxn modelId="{F90D286E-CDC0-4D86-9FB3-42D4B5270E97}" type="presOf" srcId="{2DB13E95-B740-41CD-9053-6271C579E142}" destId="{64D71C24-013E-44F5-BB71-0A2C5B610A93}" srcOrd="0" destOrd="0" presId="urn:microsoft.com/office/officeart/2005/8/layout/default"/>
    <dgm:cxn modelId="{32352856-5907-4D62-8A63-5F7492EE02CE}" type="presOf" srcId="{BBBA1161-5087-44A2-BBE8-E315831CDB18}" destId="{7FE6AE34-8497-4C41-929E-BDD872E9773F}" srcOrd="0" destOrd="0" presId="urn:microsoft.com/office/officeart/2005/8/layout/default"/>
    <dgm:cxn modelId="{6760CF77-B65F-4801-8291-CC3A02C071B3}" srcId="{721BC791-3A5E-42CA-93BC-1AFA40BA1E1A}" destId="{D3D39B34-4A0E-4B25-B729-E4C56C7EA4E8}" srcOrd="2" destOrd="0" parTransId="{0AB64EA1-AFF4-40A9-B306-52EA94FBC755}" sibTransId="{6272D01F-3334-481D-8400-59C5FA35BD7A}"/>
    <dgm:cxn modelId="{EC0D3284-41ED-44D0-AAF9-D57A52AAE690}" srcId="{721BC791-3A5E-42CA-93BC-1AFA40BA1E1A}" destId="{83515610-2209-42BE-861A-B8ED22738F22}" srcOrd="7" destOrd="0" parTransId="{2EC9670F-44BA-42A5-94D9-2C914F275E75}" sibTransId="{3F4A4B32-36F9-47B7-929E-F162871E18EA}"/>
    <dgm:cxn modelId="{0E181394-8256-4A79-BCBF-5D10F6565140}" type="presOf" srcId="{721BC791-3A5E-42CA-93BC-1AFA40BA1E1A}" destId="{BBC0E45E-D8C5-4A3A-84E6-6B4FA913AAA9}" srcOrd="0" destOrd="0" presId="urn:microsoft.com/office/officeart/2005/8/layout/default"/>
    <dgm:cxn modelId="{CEEB74E1-A2EB-46F1-A26D-C8CEA0C4B512}" srcId="{721BC791-3A5E-42CA-93BC-1AFA40BA1E1A}" destId="{9D75A52D-5331-422B-8CC2-AC7287DAA76D}" srcOrd="6" destOrd="0" parTransId="{4463BDC7-F462-4A41-9437-194083ACF5A5}" sibTransId="{6918C1BE-3701-419E-A8C2-4007A05806F1}"/>
    <dgm:cxn modelId="{50693DE8-05D2-466C-8F57-D64EBDC8D65F}" srcId="{721BC791-3A5E-42CA-93BC-1AFA40BA1E1A}" destId="{4723AE63-C992-49D0-8B40-19743BCFAF89}" srcOrd="0" destOrd="0" parTransId="{31509587-AAA1-4B65-86C2-9604FD2D5454}" sibTransId="{DBB4C807-EE1B-49E7-8A8F-D92267283CB7}"/>
    <dgm:cxn modelId="{30397BF8-CA25-4B89-9256-5C977BB35BC9}" type="presOf" srcId="{4723AE63-C992-49D0-8B40-19743BCFAF89}" destId="{06356603-1803-4EA5-AB14-678A2B53144E}" srcOrd="0" destOrd="0" presId="urn:microsoft.com/office/officeart/2005/8/layout/default"/>
    <dgm:cxn modelId="{A74A37FA-1CE6-4B10-BE54-91D00A0F221F}" srcId="{721BC791-3A5E-42CA-93BC-1AFA40BA1E1A}" destId="{4742A4E1-3E70-43A7-B55A-42A1AB580AF1}" srcOrd="5" destOrd="0" parTransId="{601B3A0A-40DD-4875-8AD2-F0E3623F644B}" sibTransId="{5343DC67-BFE1-470D-9105-B5133D6BBB6D}"/>
    <dgm:cxn modelId="{9719D880-65E5-4F48-97A7-B49288764510}" type="presParOf" srcId="{BBC0E45E-D8C5-4A3A-84E6-6B4FA913AAA9}" destId="{06356603-1803-4EA5-AB14-678A2B53144E}" srcOrd="0" destOrd="0" presId="urn:microsoft.com/office/officeart/2005/8/layout/default"/>
    <dgm:cxn modelId="{BE895AED-799A-48BA-AB48-9DB299DEF60E}" type="presParOf" srcId="{BBC0E45E-D8C5-4A3A-84E6-6B4FA913AAA9}" destId="{FF662A2A-672D-4FF5-AAED-8EA13F0C9086}" srcOrd="1" destOrd="0" presId="urn:microsoft.com/office/officeart/2005/8/layout/default"/>
    <dgm:cxn modelId="{3D13C697-E836-4C7B-8BA1-57283EF4EDE1}" type="presParOf" srcId="{BBC0E45E-D8C5-4A3A-84E6-6B4FA913AAA9}" destId="{64D71C24-013E-44F5-BB71-0A2C5B610A93}" srcOrd="2" destOrd="0" presId="urn:microsoft.com/office/officeart/2005/8/layout/default"/>
    <dgm:cxn modelId="{648286E6-5D76-4D4A-B23C-5E4CD477885D}" type="presParOf" srcId="{BBC0E45E-D8C5-4A3A-84E6-6B4FA913AAA9}" destId="{AE9E61C2-9470-48A1-B652-0142BCAC9A0F}" srcOrd="3" destOrd="0" presId="urn:microsoft.com/office/officeart/2005/8/layout/default"/>
    <dgm:cxn modelId="{2783D778-A2B8-4DCA-8BF2-EAFE72220CD0}" type="presParOf" srcId="{BBC0E45E-D8C5-4A3A-84E6-6B4FA913AAA9}" destId="{1BEA0277-0979-48F2-84F3-569FAF1DAB40}" srcOrd="4" destOrd="0" presId="urn:microsoft.com/office/officeart/2005/8/layout/default"/>
    <dgm:cxn modelId="{1E1B837D-BC12-43F2-89FF-B7086A080C07}" type="presParOf" srcId="{BBC0E45E-D8C5-4A3A-84E6-6B4FA913AAA9}" destId="{87501A3E-3252-4705-BB9D-F51188231061}" srcOrd="5" destOrd="0" presId="urn:microsoft.com/office/officeart/2005/8/layout/default"/>
    <dgm:cxn modelId="{74192D53-1843-4D50-B41E-5E874588A10D}" type="presParOf" srcId="{BBC0E45E-D8C5-4A3A-84E6-6B4FA913AAA9}" destId="{7FE6AE34-8497-4C41-929E-BDD872E9773F}" srcOrd="6" destOrd="0" presId="urn:microsoft.com/office/officeart/2005/8/layout/default"/>
    <dgm:cxn modelId="{249AE6C2-1A9B-43A3-B282-DCEA261F66B8}" type="presParOf" srcId="{BBC0E45E-D8C5-4A3A-84E6-6B4FA913AAA9}" destId="{6D599E33-899F-455D-81A1-07D7252E9813}" srcOrd="7" destOrd="0" presId="urn:microsoft.com/office/officeart/2005/8/layout/default"/>
    <dgm:cxn modelId="{170299F6-F2EB-4CA8-86AC-E68114C4A709}" type="presParOf" srcId="{BBC0E45E-D8C5-4A3A-84E6-6B4FA913AAA9}" destId="{15ED6E58-7078-49DC-ABA6-2A10F9FC7B1A}" srcOrd="8" destOrd="0" presId="urn:microsoft.com/office/officeart/2005/8/layout/default"/>
    <dgm:cxn modelId="{81B74EA9-B84C-42AC-9DA6-3F65E821017D}" type="presParOf" srcId="{BBC0E45E-D8C5-4A3A-84E6-6B4FA913AAA9}" destId="{042D1831-3BC6-46D6-97AD-9BA39E41260E}" srcOrd="9" destOrd="0" presId="urn:microsoft.com/office/officeart/2005/8/layout/default"/>
    <dgm:cxn modelId="{9673DF4B-32F2-4E9D-9443-D2D7EE0D85BA}" type="presParOf" srcId="{BBC0E45E-D8C5-4A3A-84E6-6B4FA913AAA9}" destId="{2E6A6D36-02ED-4AA3-98AD-DB35450F5D6B}" srcOrd="10" destOrd="0" presId="urn:microsoft.com/office/officeart/2005/8/layout/default"/>
    <dgm:cxn modelId="{4A620B01-19F0-4201-8538-394523802B39}" type="presParOf" srcId="{BBC0E45E-D8C5-4A3A-84E6-6B4FA913AAA9}" destId="{1423011E-7F8F-4136-A973-76E71E9AC079}" srcOrd="11" destOrd="0" presId="urn:microsoft.com/office/officeart/2005/8/layout/default"/>
    <dgm:cxn modelId="{8662802D-E06E-4D30-8942-FBCEB44CB9BA}" type="presParOf" srcId="{BBC0E45E-D8C5-4A3A-84E6-6B4FA913AAA9}" destId="{EE061E8F-5511-44DF-B55A-3B32ADD895E0}" srcOrd="12" destOrd="0" presId="urn:microsoft.com/office/officeart/2005/8/layout/default"/>
    <dgm:cxn modelId="{E97E2C37-E317-4938-80DF-028875A2885F}" type="presParOf" srcId="{BBC0E45E-D8C5-4A3A-84E6-6B4FA913AAA9}" destId="{FCC2CFD5-E7B1-4D7B-A9CC-1499AF36E81E}" srcOrd="13" destOrd="0" presId="urn:microsoft.com/office/officeart/2005/8/layout/default"/>
    <dgm:cxn modelId="{AB2EB8FA-DFCC-44BC-9627-6D8175C77D29}" type="presParOf" srcId="{BBC0E45E-D8C5-4A3A-84E6-6B4FA913AAA9}" destId="{ABE82EDA-825F-4839-AF26-A3A4BE4EC437}" srcOrd="14" destOrd="0" presId="urn:microsoft.com/office/officeart/2005/8/layout/default"/>
    <dgm:cxn modelId="{D12DC8C3-B489-41DA-B544-787523166C96}" type="presParOf" srcId="{BBC0E45E-D8C5-4A3A-84E6-6B4FA913AAA9}" destId="{5BAA80DA-84C1-420C-A6BB-12DBF18F85A7}" srcOrd="15" destOrd="0" presId="urn:microsoft.com/office/officeart/2005/8/layout/default"/>
    <dgm:cxn modelId="{375E3E01-0767-4F57-81EB-6A02E44A2207}" type="presParOf" srcId="{BBC0E45E-D8C5-4A3A-84E6-6B4FA913AAA9}" destId="{1B02BBD7-7080-4623-82F0-700006C562D2}"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EC266C-0879-4630-86C2-7B3F0157C4B2}">
      <dsp:nvSpPr>
        <dsp:cNvPr id="0" name=""/>
        <dsp:cNvSpPr/>
      </dsp:nvSpPr>
      <dsp:spPr>
        <a:xfrm>
          <a:off x="0" y="623"/>
          <a:ext cx="6492875" cy="0"/>
        </a:xfrm>
        <a:prstGeom prst="line">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8D7272-E5E9-4AFC-84FA-7E328B98E7D2}">
      <dsp:nvSpPr>
        <dsp:cNvPr id="0" name=""/>
        <dsp:cNvSpPr/>
      </dsp:nvSpPr>
      <dsp:spPr>
        <a:xfrm>
          <a:off x="0" y="623"/>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Calibri" panose="020F0502020204030204" pitchFamily="34" charset="0"/>
              <a:cs typeface="Calibri" panose="020F0502020204030204" pitchFamily="34" charset="0"/>
            </a:rPr>
            <a:t>Florida Local Gov’t 101 (Types and forms, Charters, Home rule)</a:t>
          </a:r>
        </a:p>
      </dsp:txBody>
      <dsp:txXfrm>
        <a:off x="0" y="623"/>
        <a:ext cx="6492875" cy="729164"/>
      </dsp:txXfrm>
    </dsp:sp>
    <dsp:sp modelId="{701E0B9A-3169-4CFE-8C74-92D39645159E}">
      <dsp:nvSpPr>
        <dsp:cNvPr id="0" name=""/>
        <dsp:cNvSpPr/>
      </dsp:nvSpPr>
      <dsp:spPr>
        <a:xfrm>
          <a:off x="0" y="729788"/>
          <a:ext cx="6492875" cy="0"/>
        </a:xfrm>
        <a:prstGeom prst="line">
          <a:avLst/>
        </a:prstGeom>
        <a:solidFill>
          <a:schemeClr val="accent2">
            <a:hueOff val="-598994"/>
            <a:satOff val="4120"/>
            <a:lumOff val="457"/>
            <a:alphaOff val="0"/>
          </a:schemeClr>
        </a:solidFill>
        <a:ln w="15875" cap="rnd" cmpd="sng" algn="ctr">
          <a:solidFill>
            <a:schemeClr val="accent2">
              <a:hueOff val="-598994"/>
              <a:satOff val="4120"/>
              <a:lumOff val="45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06D207-8EC0-4B5D-B615-9326CAA8E13E}">
      <dsp:nvSpPr>
        <dsp:cNvPr id="0" name=""/>
        <dsp:cNvSpPr/>
      </dsp:nvSpPr>
      <dsp:spPr>
        <a:xfrm>
          <a:off x="0" y="729788"/>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latin typeface="Calibri" panose="020F0502020204030204" pitchFamily="34" charset="0"/>
              <a:cs typeface="Calibri" panose="020F0502020204030204" pitchFamily="34" charset="0"/>
            </a:rPr>
            <a:t>CRA governance (Boards, Roles, Relationships)</a:t>
          </a:r>
        </a:p>
      </dsp:txBody>
      <dsp:txXfrm>
        <a:off x="0" y="729788"/>
        <a:ext cx="6492875" cy="729164"/>
      </dsp:txXfrm>
    </dsp:sp>
    <dsp:sp modelId="{CFD0ACB2-BE1D-427F-954E-70E1CD0493C9}">
      <dsp:nvSpPr>
        <dsp:cNvPr id="0" name=""/>
        <dsp:cNvSpPr/>
      </dsp:nvSpPr>
      <dsp:spPr>
        <a:xfrm>
          <a:off x="0" y="1458952"/>
          <a:ext cx="6492875" cy="0"/>
        </a:xfrm>
        <a:prstGeom prst="line">
          <a:avLst/>
        </a:prstGeom>
        <a:solidFill>
          <a:schemeClr val="accent2">
            <a:hueOff val="-1197987"/>
            <a:satOff val="8241"/>
            <a:lumOff val="915"/>
            <a:alphaOff val="0"/>
          </a:schemeClr>
        </a:solidFill>
        <a:ln w="15875" cap="rnd" cmpd="sng" algn="ctr">
          <a:solidFill>
            <a:schemeClr val="accent2">
              <a:hueOff val="-1197987"/>
              <a:satOff val="8241"/>
              <a:lumOff val="91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309726-EEF0-4C17-A18C-777833D44D9D}">
      <dsp:nvSpPr>
        <dsp:cNvPr id="0" name=""/>
        <dsp:cNvSpPr/>
      </dsp:nvSpPr>
      <dsp:spPr>
        <a:xfrm>
          <a:off x="0" y="1458952"/>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Calibri" panose="020F0502020204030204" pitchFamily="34" charset="0"/>
              <a:cs typeface="Calibri" panose="020F0502020204030204" pitchFamily="34" charset="0"/>
            </a:rPr>
            <a:t>Capacity and Resources (Leadership, Leveraging resources, Eligible projects, Budgets)</a:t>
          </a:r>
        </a:p>
      </dsp:txBody>
      <dsp:txXfrm>
        <a:off x="0" y="1458952"/>
        <a:ext cx="6492875" cy="729164"/>
      </dsp:txXfrm>
    </dsp:sp>
    <dsp:sp modelId="{02D41309-CAD9-421F-B6E4-ACA17ED7C594}">
      <dsp:nvSpPr>
        <dsp:cNvPr id="0" name=""/>
        <dsp:cNvSpPr/>
      </dsp:nvSpPr>
      <dsp:spPr>
        <a:xfrm>
          <a:off x="0" y="2188117"/>
          <a:ext cx="6492875" cy="0"/>
        </a:xfrm>
        <a:prstGeom prst="line">
          <a:avLst/>
        </a:prstGeom>
        <a:solidFill>
          <a:schemeClr val="accent2">
            <a:hueOff val="-1796981"/>
            <a:satOff val="12361"/>
            <a:lumOff val="1372"/>
            <a:alphaOff val="0"/>
          </a:schemeClr>
        </a:solidFill>
        <a:ln w="15875" cap="rnd" cmpd="sng" algn="ctr">
          <a:solidFill>
            <a:schemeClr val="accent2">
              <a:hueOff val="-1796981"/>
              <a:satOff val="12361"/>
              <a:lumOff val="137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167A7A-F917-4E08-B0C4-016BB4D64658}">
      <dsp:nvSpPr>
        <dsp:cNvPr id="0" name=""/>
        <dsp:cNvSpPr/>
      </dsp:nvSpPr>
      <dsp:spPr>
        <a:xfrm>
          <a:off x="0" y="2188117"/>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latin typeface="Calibri" panose="020F0502020204030204" pitchFamily="34" charset="0"/>
              <a:cs typeface="Calibri" panose="020F0502020204030204" pitchFamily="34" charset="0"/>
            </a:rPr>
            <a:t>Strategic Planning (Basics, Success and failures, Benefits)</a:t>
          </a:r>
        </a:p>
      </dsp:txBody>
      <dsp:txXfrm>
        <a:off x="0" y="2188117"/>
        <a:ext cx="6492875" cy="729164"/>
      </dsp:txXfrm>
    </dsp:sp>
    <dsp:sp modelId="{B8F46CDB-820D-4A3C-AC39-32369BCE2EF5}">
      <dsp:nvSpPr>
        <dsp:cNvPr id="0" name=""/>
        <dsp:cNvSpPr/>
      </dsp:nvSpPr>
      <dsp:spPr>
        <a:xfrm>
          <a:off x="0" y="2917282"/>
          <a:ext cx="6492875" cy="0"/>
        </a:xfrm>
        <a:prstGeom prst="line">
          <a:avLst/>
        </a:prstGeom>
        <a:solidFill>
          <a:schemeClr val="accent2">
            <a:hueOff val="-2395974"/>
            <a:satOff val="16481"/>
            <a:lumOff val="1829"/>
            <a:alphaOff val="0"/>
          </a:schemeClr>
        </a:solidFill>
        <a:ln w="15875" cap="rnd" cmpd="sng" algn="ctr">
          <a:solidFill>
            <a:schemeClr val="accent2">
              <a:hueOff val="-2395974"/>
              <a:satOff val="16481"/>
              <a:lumOff val="182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50B0E9-CFF4-4A3D-862A-0081F2B95C8E}">
      <dsp:nvSpPr>
        <dsp:cNvPr id="0" name=""/>
        <dsp:cNvSpPr/>
      </dsp:nvSpPr>
      <dsp:spPr>
        <a:xfrm>
          <a:off x="0" y="2917282"/>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latin typeface="Calibri" panose="020F0502020204030204" pitchFamily="34" charset="0"/>
              <a:cs typeface="Calibri" panose="020F0502020204030204" pitchFamily="34" charset="0"/>
            </a:rPr>
            <a:t>Grants &amp; Contract types</a:t>
          </a:r>
        </a:p>
      </dsp:txBody>
      <dsp:txXfrm>
        <a:off x="0" y="2917282"/>
        <a:ext cx="6492875" cy="729164"/>
      </dsp:txXfrm>
    </dsp:sp>
    <dsp:sp modelId="{BBB544F5-A085-4576-AC64-F60DF02270B5}">
      <dsp:nvSpPr>
        <dsp:cNvPr id="0" name=""/>
        <dsp:cNvSpPr/>
      </dsp:nvSpPr>
      <dsp:spPr>
        <a:xfrm>
          <a:off x="0" y="3646447"/>
          <a:ext cx="6492875" cy="0"/>
        </a:xfrm>
        <a:prstGeom prst="line">
          <a:avLst/>
        </a:prstGeom>
        <a:solidFill>
          <a:schemeClr val="accent2">
            <a:hueOff val="-2994968"/>
            <a:satOff val="20602"/>
            <a:lumOff val="2287"/>
            <a:alphaOff val="0"/>
          </a:schemeClr>
        </a:solidFill>
        <a:ln w="15875" cap="rnd" cmpd="sng" algn="ctr">
          <a:solidFill>
            <a:schemeClr val="accent2">
              <a:hueOff val="-2994968"/>
              <a:satOff val="20602"/>
              <a:lumOff val="228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69149E-5E46-4097-A7F4-1B7738CD18AC}">
      <dsp:nvSpPr>
        <dsp:cNvPr id="0" name=""/>
        <dsp:cNvSpPr/>
      </dsp:nvSpPr>
      <dsp:spPr>
        <a:xfrm>
          <a:off x="0" y="3646447"/>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latin typeface="Calibri" panose="020F0502020204030204" pitchFamily="34" charset="0"/>
              <a:cs typeface="Calibri" panose="020F0502020204030204" pitchFamily="34" charset="0"/>
            </a:rPr>
            <a:t>Finding Federal Funding</a:t>
          </a:r>
        </a:p>
      </dsp:txBody>
      <dsp:txXfrm>
        <a:off x="0" y="3646447"/>
        <a:ext cx="6492875" cy="729164"/>
      </dsp:txXfrm>
    </dsp:sp>
    <dsp:sp modelId="{C7A50F69-522E-400E-B72D-8CEC372E383F}">
      <dsp:nvSpPr>
        <dsp:cNvPr id="0" name=""/>
        <dsp:cNvSpPr/>
      </dsp:nvSpPr>
      <dsp:spPr>
        <a:xfrm>
          <a:off x="0" y="4375611"/>
          <a:ext cx="6492875" cy="0"/>
        </a:xfrm>
        <a:prstGeom prst="line">
          <a:avLst/>
        </a:prstGeom>
        <a:solidFill>
          <a:schemeClr val="accent2">
            <a:hueOff val="-3593961"/>
            <a:satOff val="24722"/>
            <a:lumOff val="2744"/>
            <a:alphaOff val="0"/>
          </a:schemeClr>
        </a:solidFill>
        <a:ln w="15875" cap="rnd" cmpd="sng" algn="ctr">
          <a:solidFill>
            <a:schemeClr val="accent2">
              <a:hueOff val="-3593961"/>
              <a:satOff val="24722"/>
              <a:lumOff val="274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7608BC-1305-4B80-A5F5-0CE64D570E3E}">
      <dsp:nvSpPr>
        <dsp:cNvPr id="0" name=""/>
        <dsp:cNvSpPr/>
      </dsp:nvSpPr>
      <dsp:spPr>
        <a:xfrm>
          <a:off x="0" y="4375611"/>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Calibri" panose="020F0502020204030204" pitchFamily="34" charset="0"/>
              <a:cs typeface="Calibri" panose="020F0502020204030204" pitchFamily="34" charset="0"/>
            </a:rPr>
            <a:t>Program Evaluation and Performance Measurement (Types and uses, Dashboards)</a:t>
          </a:r>
        </a:p>
      </dsp:txBody>
      <dsp:txXfrm>
        <a:off x="0" y="4375611"/>
        <a:ext cx="6492875" cy="7291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9BFC1C-2CC2-4BE5-9FD0-7B9D44AEB0B3}">
      <dsp:nvSpPr>
        <dsp:cNvPr id="0" name=""/>
        <dsp:cNvSpPr/>
      </dsp:nvSpPr>
      <dsp:spPr>
        <a:xfrm>
          <a:off x="0" y="1052"/>
          <a:ext cx="6492875" cy="717904"/>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latin typeface="Calibri" panose="020F0502020204030204" pitchFamily="34" charset="0"/>
              <a:cs typeface="Calibri" panose="020F0502020204030204" pitchFamily="34" charset="0"/>
            </a:rPr>
            <a:t>Budgeting Theory and Principles (Revenues, Best Practices, Types)</a:t>
          </a:r>
        </a:p>
      </dsp:txBody>
      <dsp:txXfrm>
        <a:off x="35045" y="36097"/>
        <a:ext cx="6422785" cy="647814"/>
      </dsp:txXfrm>
    </dsp:sp>
    <dsp:sp modelId="{71296348-EDCE-4B33-A698-C512E27720EE}">
      <dsp:nvSpPr>
        <dsp:cNvPr id="0" name=""/>
        <dsp:cNvSpPr/>
      </dsp:nvSpPr>
      <dsp:spPr>
        <a:xfrm>
          <a:off x="0" y="731950"/>
          <a:ext cx="6492875" cy="717904"/>
        </a:xfrm>
        <a:prstGeom prst="round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latin typeface="Calibri" panose="020F0502020204030204" pitchFamily="34" charset="0"/>
              <a:cs typeface="Calibri" panose="020F0502020204030204" pitchFamily="34" charset="0"/>
            </a:rPr>
            <a:t>Increment Revenue Financing</a:t>
          </a:r>
        </a:p>
      </dsp:txBody>
      <dsp:txXfrm>
        <a:off x="35045" y="766995"/>
        <a:ext cx="6422785" cy="647814"/>
      </dsp:txXfrm>
    </dsp:sp>
    <dsp:sp modelId="{D6E78817-081A-4C9E-B9BC-A8817CF815E6}">
      <dsp:nvSpPr>
        <dsp:cNvPr id="0" name=""/>
        <dsp:cNvSpPr/>
      </dsp:nvSpPr>
      <dsp:spPr>
        <a:xfrm>
          <a:off x="0" y="1462849"/>
          <a:ext cx="6492875" cy="717904"/>
        </a:xfrm>
        <a:prstGeom prst="round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latin typeface="Calibri" panose="020F0502020204030204" pitchFamily="34" charset="0"/>
              <a:cs typeface="Calibri" panose="020F0502020204030204" pitchFamily="34" charset="0"/>
            </a:rPr>
            <a:t>Grants and Outside Resources (CDBG, HOME, SHIP, Ezones, non-profits)</a:t>
          </a:r>
        </a:p>
      </dsp:txBody>
      <dsp:txXfrm>
        <a:off x="35045" y="1497894"/>
        <a:ext cx="6422785" cy="647814"/>
      </dsp:txXfrm>
    </dsp:sp>
    <dsp:sp modelId="{52B06679-6593-4F61-9232-30A8AF63C2AC}">
      <dsp:nvSpPr>
        <dsp:cNvPr id="0" name=""/>
        <dsp:cNvSpPr/>
      </dsp:nvSpPr>
      <dsp:spPr>
        <a:xfrm>
          <a:off x="0" y="2193747"/>
          <a:ext cx="6492875" cy="717904"/>
        </a:xfrm>
        <a:prstGeom prst="round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latin typeface="Calibri" panose="020F0502020204030204" pitchFamily="34" charset="0"/>
              <a:cs typeface="Calibri" panose="020F0502020204030204" pitchFamily="34" charset="0"/>
            </a:rPr>
            <a:t>Cost Sharing</a:t>
          </a:r>
        </a:p>
      </dsp:txBody>
      <dsp:txXfrm>
        <a:off x="35045" y="2228792"/>
        <a:ext cx="6422785" cy="647814"/>
      </dsp:txXfrm>
    </dsp:sp>
    <dsp:sp modelId="{03890163-83DC-402C-B3B5-6D55A454AEC9}">
      <dsp:nvSpPr>
        <dsp:cNvPr id="0" name=""/>
        <dsp:cNvSpPr/>
      </dsp:nvSpPr>
      <dsp:spPr>
        <a:xfrm>
          <a:off x="0" y="2924646"/>
          <a:ext cx="6492875" cy="717904"/>
        </a:xfrm>
        <a:prstGeom prst="roundRect">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latin typeface="Calibri" panose="020F0502020204030204" pitchFamily="34" charset="0"/>
              <a:cs typeface="Calibri" panose="020F0502020204030204" pitchFamily="34" charset="0"/>
            </a:rPr>
            <a:t>Developer Extractions (Impacts, Infrastructure, Payment in lieu of taxes)</a:t>
          </a:r>
        </a:p>
      </dsp:txBody>
      <dsp:txXfrm>
        <a:off x="35045" y="2959691"/>
        <a:ext cx="6422785" cy="647814"/>
      </dsp:txXfrm>
    </dsp:sp>
    <dsp:sp modelId="{151942D0-CF2A-4191-B3D4-A737692DA060}">
      <dsp:nvSpPr>
        <dsp:cNvPr id="0" name=""/>
        <dsp:cNvSpPr/>
      </dsp:nvSpPr>
      <dsp:spPr>
        <a:xfrm>
          <a:off x="0" y="3655544"/>
          <a:ext cx="6492875" cy="717904"/>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latin typeface="Calibri" panose="020F0502020204030204" pitchFamily="34" charset="0"/>
              <a:cs typeface="Calibri" panose="020F0502020204030204" pitchFamily="34" charset="0"/>
            </a:rPr>
            <a:t>Public Private Partnerships</a:t>
          </a:r>
        </a:p>
      </dsp:txBody>
      <dsp:txXfrm>
        <a:off x="35045" y="3690589"/>
        <a:ext cx="6422785" cy="647814"/>
      </dsp:txXfrm>
    </dsp:sp>
    <dsp:sp modelId="{BB3368FF-C67B-4DB7-816D-6DFD12EBD390}">
      <dsp:nvSpPr>
        <dsp:cNvPr id="0" name=""/>
        <dsp:cNvSpPr/>
      </dsp:nvSpPr>
      <dsp:spPr>
        <a:xfrm>
          <a:off x="0" y="4386442"/>
          <a:ext cx="6492875" cy="717904"/>
        </a:xfrm>
        <a:prstGeom prst="round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Calibri" panose="020F0502020204030204" pitchFamily="34" charset="0"/>
              <a:cs typeface="Calibri" panose="020F0502020204030204" pitchFamily="34" charset="0"/>
            </a:rPr>
            <a:t>CRA Record Management/ Reporting Requirements</a:t>
          </a:r>
        </a:p>
      </dsp:txBody>
      <dsp:txXfrm>
        <a:off x="35045" y="4421487"/>
        <a:ext cx="6422785" cy="6478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356603-1803-4EA5-AB14-678A2B53144E}">
      <dsp:nvSpPr>
        <dsp:cNvPr id="0" name=""/>
        <dsp:cNvSpPr/>
      </dsp:nvSpPr>
      <dsp:spPr>
        <a:xfrm>
          <a:off x="80471" y="590451"/>
          <a:ext cx="2029023" cy="1217414"/>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latin typeface="Calibri" panose="020F0502020204030204" pitchFamily="34" charset="0"/>
              <a:cs typeface="Calibri" panose="020F0502020204030204" pitchFamily="34" charset="0"/>
            </a:rPr>
            <a:t>Chapter 163 Incentives</a:t>
          </a:r>
        </a:p>
      </dsp:txBody>
      <dsp:txXfrm>
        <a:off x="80471" y="590451"/>
        <a:ext cx="2029023" cy="1217414"/>
      </dsp:txXfrm>
    </dsp:sp>
    <dsp:sp modelId="{64D71C24-013E-44F5-BB71-0A2C5B610A93}">
      <dsp:nvSpPr>
        <dsp:cNvPr id="0" name=""/>
        <dsp:cNvSpPr/>
      </dsp:nvSpPr>
      <dsp:spPr>
        <a:xfrm>
          <a:off x="2312396" y="590451"/>
          <a:ext cx="2029023" cy="1217414"/>
        </a:xfrm>
        <a:prstGeom prst="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latin typeface="Calibri" panose="020F0502020204030204" pitchFamily="34" charset="0"/>
              <a:cs typeface="Calibri" panose="020F0502020204030204" pitchFamily="34" charset="0"/>
            </a:rPr>
            <a:t>Redevelopment Finance (Debt, Equity, Liquidity)</a:t>
          </a:r>
        </a:p>
      </dsp:txBody>
      <dsp:txXfrm>
        <a:off x="2312396" y="590451"/>
        <a:ext cx="2029023" cy="1217414"/>
      </dsp:txXfrm>
    </dsp:sp>
    <dsp:sp modelId="{1BEA0277-0979-48F2-84F3-569FAF1DAB40}">
      <dsp:nvSpPr>
        <dsp:cNvPr id="0" name=""/>
        <dsp:cNvSpPr/>
      </dsp:nvSpPr>
      <dsp:spPr>
        <a:xfrm>
          <a:off x="4463851" y="590451"/>
          <a:ext cx="2029023" cy="1217414"/>
        </a:xfrm>
        <a:prstGeom prst="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latin typeface="Calibri" panose="020F0502020204030204" pitchFamily="34" charset="0"/>
              <a:cs typeface="Calibri" panose="020F0502020204030204" pitchFamily="34" charset="0"/>
            </a:rPr>
            <a:t>Risk vs. Benefit (Understanding risk, Phasing incentives, Performance based)</a:t>
          </a:r>
        </a:p>
      </dsp:txBody>
      <dsp:txXfrm>
        <a:off x="4463851" y="590451"/>
        <a:ext cx="2029023" cy="1217414"/>
      </dsp:txXfrm>
    </dsp:sp>
    <dsp:sp modelId="{7FE6AE34-8497-4C41-929E-BDD872E9773F}">
      <dsp:nvSpPr>
        <dsp:cNvPr id="0" name=""/>
        <dsp:cNvSpPr/>
      </dsp:nvSpPr>
      <dsp:spPr>
        <a:xfrm>
          <a:off x="80471" y="2010768"/>
          <a:ext cx="2029023" cy="1217414"/>
        </a:xfrm>
        <a:prstGeom prst="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latin typeface="Calibri" panose="020F0502020204030204" pitchFamily="34" charset="0"/>
              <a:cs typeface="Calibri" panose="020F0502020204030204" pitchFamily="34" charset="0"/>
            </a:rPr>
            <a:t>Types of Incentives (Admin, Financial, Planning/Land, Marketing)</a:t>
          </a:r>
        </a:p>
      </dsp:txBody>
      <dsp:txXfrm>
        <a:off x="80471" y="2010768"/>
        <a:ext cx="2029023" cy="1217414"/>
      </dsp:txXfrm>
    </dsp:sp>
    <dsp:sp modelId="{15ED6E58-7078-49DC-ABA6-2A10F9FC7B1A}">
      <dsp:nvSpPr>
        <dsp:cNvPr id="0" name=""/>
        <dsp:cNvSpPr/>
      </dsp:nvSpPr>
      <dsp:spPr>
        <a:xfrm>
          <a:off x="2312396" y="2010768"/>
          <a:ext cx="2029023" cy="1217414"/>
        </a:xfrm>
        <a:prstGeom prst="rect">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latin typeface="Calibri" panose="020F0502020204030204" pitchFamily="34" charset="0"/>
              <a:cs typeface="Calibri" panose="020F0502020204030204" pitchFamily="34" charset="0"/>
            </a:rPr>
            <a:t>Targeting Incentives (Types, Goals)</a:t>
          </a:r>
        </a:p>
      </dsp:txBody>
      <dsp:txXfrm>
        <a:off x="2312396" y="2010768"/>
        <a:ext cx="2029023" cy="1217414"/>
      </dsp:txXfrm>
    </dsp:sp>
    <dsp:sp modelId="{2E6A6D36-02ED-4AA3-98AD-DB35450F5D6B}">
      <dsp:nvSpPr>
        <dsp:cNvPr id="0" name=""/>
        <dsp:cNvSpPr/>
      </dsp:nvSpPr>
      <dsp:spPr>
        <a:xfrm>
          <a:off x="4463851" y="2010768"/>
          <a:ext cx="2029023" cy="1217414"/>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latin typeface="Calibri" panose="020F0502020204030204" pitchFamily="34" charset="0"/>
              <a:cs typeface="Calibri" panose="020F0502020204030204" pitchFamily="34" charset="0"/>
            </a:rPr>
            <a:t>Establishing Policies</a:t>
          </a:r>
        </a:p>
      </dsp:txBody>
      <dsp:txXfrm>
        <a:off x="4463851" y="2010768"/>
        <a:ext cx="2029023" cy="1217414"/>
      </dsp:txXfrm>
    </dsp:sp>
    <dsp:sp modelId="{EE061E8F-5511-44DF-B55A-3B32ADD895E0}">
      <dsp:nvSpPr>
        <dsp:cNvPr id="0" name=""/>
        <dsp:cNvSpPr/>
      </dsp:nvSpPr>
      <dsp:spPr>
        <a:xfrm>
          <a:off x="80471" y="3431084"/>
          <a:ext cx="2029023" cy="1217414"/>
        </a:xfrm>
        <a:prstGeom prst="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latin typeface="Calibri" panose="020F0502020204030204" pitchFamily="34" charset="0"/>
              <a:cs typeface="Calibri" panose="020F0502020204030204" pitchFamily="34" charset="0"/>
            </a:rPr>
            <a:t>Timing of Incentives</a:t>
          </a:r>
        </a:p>
      </dsp:txBody>
      <dsp:txXfrm>
        <a:off x="80471" y="3431084"/>
        <a:ext cx="2029023" cy="1217414"/>
      </dsp:txXfrm>
    </dsp:sp>
    <dsp:sp modelId="{ABE82EDA-825F-4839-AF26-A3A4BE4EC437}">
      <dsp:nvSpPr>
        <dsp:cNvPr id="0" name=""/>
        <dsp:cNvSpPr/>
      </dsp:nvSpPr>
      <dsp:spPr>
        <a:xfrm>
          <a:off x="2312396" y="3431084"/>
          <a:ext cx="2029023" cy="1217414"/>
        </a:xfrm>
        <a:prstGeom prst="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latin typeface="Calibri" panose="020F0502020204030204" pitchFamily="34" charset="0"/>
              <a:cs typeface="Calibri" panose="020F0502020204030204" pitchFamily="34" charset="0"/>
            </a:rPr>
            <a:t>Calculating ROI</a:t>
          </a:r>
        </a:p>
      </dsp:txBody>
      <dsp:txXfrm>
        <a:off x="2312396" y="3431084"/>
        <a:ext cx="2029023" cy="1217414"/>
      </dsp:txXfrm>
    </dsp:sp>
    <dsp:sp modelId="{1B02BBD7-7080-4623-82F0-700006C562D2}">
      <dsp:nvSpPr>
        <dsp:cNvPr id="0" name=""/>
        <dsp:cNvSpPr/>
      </dsp:nvSpPr>
      <dsp:spPr>
        <a:xfrm>
          <a:off x="4463851" y="3440409"/>
          <a:ext cx="2029023" cy="1217414"/>
        </a:xfrm>
        <a:prstGeom prst="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latin typeface="Calibri" panose="020F0502020204030204" pitchFamily="34" charset="0"/>
              <a:cs typeface="Calibri" panose="020F0502020204030204" pitchFamily="34" charset="0"/>
            </a:rPr>
            <a:t>Written Agreements/Contracts (Purpose, Protection, Evaluation)</a:t>
          </a:r>
        </a:p>
      </dsp:txBody>
      <dsp:txXfrm>
        <a:off x="4463851" y="3440409"/>
        <a:ext cx="2029023" cy="121741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BD96B2A-07AB-4DAE-8AAD-9B66233924CE}" type="datetimeFigureOut">
              <a:rPr lang="en-US" smtClean="0"/>
              <a:t>2/16/2022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5507D0E-73C0-4D23-8FD7-ED7FE60C9D2E}" type="slidenum">
              <a:rPr lang="en-US" smtClean="0"/>
              <a:t>‹#›</a:t>
            </a:fld>
            <a:endParaRPr lang="en-US"/>
          </a:p>
        </p:txBody>
      </p:sp>
    </p:spTree>
    <p:extLst>
      <p:ext uri="{BB962C8B-B14F-4D97-AF65-F5344CB8AC3E}">
        <p14:creationId xmlns:p14="http://schemas.microsoft.com/office/powerpoint/2010/main" val="1899063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507D0E-73C0-4D23-8FD7-ED7FE60C9D2E}" type="slidenum">
              <a:rPr lang="en-US" smtClean="0"/>
              <a:t>1</a:t>
            </a:fld>
            <a:endParaRPr lang="en-US"/>
          </a:p>
        </p:txBody>
      </p:sp>
    </p:spTree>
    <p:extLst>
      <p:ext uri="{BB962C8B-B14F-4D97-AF65-F5344CB8AC3E}">
        <p14:creationId xmlns:p14="http://schemas.microsoft.com/office/powerpoint/2010/main" val="751543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0227B01-68CA-4F72-9A3C-243B70B2426B}" type="datetime1">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CB9BB4-0DA2-4F14-96AD-698FD010C938}" type="slidenum">
              <a:rPr lang="en-US" smtClean="0"/>
              <a:t>‹#›</a:t>
            </a:fld>
            <a:endParaRPr lang="en-US"/>
          </a:p>
        </p:txBody>
      </p:sp>
    </p:spTree>
    <p:extLst>
      <p:ext uri="{BB962C8B-B14F-4D97-AF65-F5344CB8AC3E}">
        <p14:creationId xmlns:p14="http://schemas.microsoft.com/office/powerpoint/2010/main" val="3098154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9D0C8C-F76F-47BB-A46B-DF9C26C31D87}" type="datetime1">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CB9BB4-0DA2-4F14-96AD-698FD010C938}" type="slidenum">
              <a:rPr lang="en-US" smtClean="0"/>
              <a:t>‹#›</a:t>
            </a:fld>
            <a:endParaRPr lang="en-US"/>
          </a:p>
        </p:txBody>
      </p:sp>
    </p:spTree>
    <p:extLst>
      <p:ext uri="{BB962C8B-B14F-4D97-AF65-F5344CB8AC3E}">
        <p14:creationId xmlns:p14="http://schemas.microsoft.com/office/powerpoint/2010/main" val="1997799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ACF6F3-C3B2-468A-B00E-20F36AB60F90}" type="datetime1">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CB9BB4-0DA2-4F14-96AD-698FD010C938}" type="slidenum">
              <a:rPr lang="en-US" smtClean="0"/>
              <a:t>‹#›</a:t>
            </a:fld>
            <a:endParaRPr lang="en-US"/>
          </a:p>
        </p:txBody>
      </p:sp>
    </p:spTree>
    <p:extLst>
      <p:ext uri="{BB962C8B-B14F-4D97-AF65-F5344CB8AC3E}">
        <p14:creationId xmlns:p14="http://schemas.microsoft.com/office/powerpoint/2010/main" val="27226584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3EFEB0F-376E-48DE-9EE4-581634C35F7B}" type="datetime1">
              <a:rPr lang="en-US" smtClean="0"/>
              <a:t>2/16/2022</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EE525F19-C27C-4AE7-B278-E80FF6343B71}" type="slidenum">
              <a:rPr lang="en-US" smtClean="0"/>
              <a:t>‹#›</a:t>
            </a:fld>
            <a:endParaRPr lang="en-US" dirty="0"/>
          </a:p>
        </p:txBody>
      </p:sp>
    </p:spTree>
    <p:extLst>
      <p:ext uri="{BB962C8B-B14F-4D97-AF65-F5344CB8AC3E}">
        <p14:creationId xmlns:p14="http://schemas.microsoft.com/office/powerpoint/2010/main" val="3410127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6F105E-CEE3-448E-BC50-139A39E84A9E}" type="datetime1">
              <a:rPr lang="en-US" smtClean="0"/>
              <a:t>2/16/2022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EE525F19-C27C-4AE7-B278-E80FF6343B71}" type="slidenum">
              <a:rPr lang="en-US" smtClean="0"/>
              <a:t>‹#›</a:t>
            </a:fld>
            <a:endParaRPr lang="en-US" dirty="0"/>
          </a:p>
        </p:txBody>
      </p:sp>
    </p:spTree>
    <p:extLst>
      <p:ext uri="{BB962C8B-B14F-4D97-AF65-F5344CB8AC3E}">
        <p14:creationId xmlns:p14="http://schemas.microsoft.com/office/powerpoint/2010/main" val="12815132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6B1ABD-1577-499C-95D3-BCB736484920}" type="datetime1">
              <a:rPr lang="en-US" smtClean="0"/>
              <a:t>2/16/2022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E525F19-C27C-4AE7-B278-E80FF6343B71}" type="slidenum">
              <a:rPr lang="en-US" smtClean="0"/>
              <a:t>‹#›</a:t>
            </a:fld>
            <a:endParaRPr lang="en-US" dirty="0"/>
          </a:p>
        </p:txBody>
      </p:sp>
    </p:spTree>
    <p:extLst>
      <p:ext uri="{BB962C8B-B14F-4D97-AF65-F5344CB8AC3E}">
        <p14:creationId xmlns:p14="http://schemas.microsoft.com/office/powerpoint/2010/main" val="9334715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3F4C70-B374-434A-842E-099747790C44}" type="datetime1">
              <a:rPr lang="en-US" smtClean="0"/>
              <a:t>2/16/2022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E525F19-C27C-4AE7-B278-E80FF6343B71}" type="slidenum">
              <a:rPr lang="en-US" smtClean="0"/>
              <a:t>‹#›</a:t>
            </a:fld>
            <a:endParaRPr lang="en-US" dirty="0"/>
          </a:p>
        </p:txBody>
      </p:sp>
    </p:spTree>
    <p:extLst>
      <p:ext uri="{BB962C8B-B14F-4D97-AF65-F5344CB8AC3E}">
        <p14:creationId xmlns:p14="http://schemas.microsoft.com/office/powerpoint/2010/main" val="31771970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14AD7E-B767-4A80-8208-BB0E978F90F1}" type="datetime1">
              <a:rPr lang="en-US" smtClean="0"/>
              <a:t>2/16/2022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E525F19-C27C-4AE7-B278-E80FF6343B71}" type="slidenum">
              <a:rPr lang="en-US" smtClean="0"/>
              <a:t>‹#›</a:t>
            </a:fld>
            <a:endParaRPr lang="en-US" dirty="0"/>
          </a:p>
        </p:txBody>
      </p:sp>
    </p:spTree>
    <p:extLst>
      <p:ext uri="{BB962C8B-B14F-4D97-AF65-F5344CB8AC3E}">
        <p14:creationId xmlns:p14="http://schemas.microsoft.com/office/powerpoint/2010/main" val="14681937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DC046C-D9DE-4394-AB3C-8FA22A6C0D24}" type="datetime1">
              <a:rPr lang="en-US" smtClean="0"/>
              <a:t>2/16/2022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E525F19-C27C-4AE7-B278-E80FF6343B71}" type="slidenum">
              <a:rPr lang="en-US" smtClean="0"/>
              <a:t>‹#›</a:t>
            </a:fld>
            <a:endParaRPr lang="en-US" dirty="0"/>
          </a:p>
        </p:txBody>
      </p:sp>
    </p:spTree>
    <p:extLst>
      <p:ext uri="{BB962C8B-B14F-4D97-AF65-F5344CB8AC3E}">
        <p14:creationId xmlns:p14="http://schemas.microsoft.com/office/powerpoint/2010/main" val="23032091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7766C0-1674-4A20-92AF-A28661374CC6}" type="datetime1">
              <a:rPr lang="en-US" smtClean="0"/>
              <a:t>2/16/2022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E525F19-C27C-4AE7-B278-E80FF6343B71}" type="slidenum">
              <a:rPr lang="en-US" smtClean="0"/>
              <a:t>‹#›</a:t>
            </a:fld>
            <a:endParaRPr lang="en-US" dirty="0"/>
          </a:p>
        </p:txBody>
      </p:sp>
    </p:spTree>
    <p:extLst>
      <p:ext uri="{BB962C8B-B14F-4D97-AF65-F5344CB8AC3E}">
        <p14:creationId xmlns:p14="http://schemas.microsoft.com/office/powerpoint/2010/main" val="30483101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9718A5-E3B7-4943-83AB-73C02F5CBCDC}" type="datetime1">
              <a:rPr lang="en-US" smtClean="0"/>
              <a:t>2/16/2022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E525F19-C27C-4AE7-B278-E80FF6343B71}" type="slidenum">
              <a:rPr lang="en-US" smtClean="0"/>
              <a:t>‹#›</a:t>
            </a:fld>
            <a:endParaRPr lang="en-US" dirty="0"/>
          </a:p>
        </p:txBody>
      </p:sp>
    </p:spTree>
    <p:extLst>
      <p:ext uri="{BB962C8B-B14F-4D97-AF65-F5344CB8AC3E}">
        <p14:creationId xmlns:p14="http://schemas.microsoft.com/office/powerpoint/2010/main" val="2992487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1F5F99-9B2E-4DE3-9F52-B63EF52A108D}" type="datetime1">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CB9BB4-0DA2-4F14-96AD-698FD010C938}" type="slidenum">
              <a:rPr lang="en-US" smtClean="0"/>
              <a:t>‹#›</a:t>
            </a:fld>
            <a:endParaRPr lang="en-US"/>
          </a:p>
        </p:txBody>
      </p:sp>
    </p:spTree>
    <p:extLst>
      <p:ext uri="{BB962C8B-B14F-4D97-AF65-F5344CB8AC3E}">
        <p14:creationId xmlns:p14="http://schemas.microsoft.com/office/powerpoint/2010/main" val="28067430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CD5B09-63E2-489C-BF3A-542A5432911D}" type="datetime1">
              <a:rPr lang="en-US" smtClean="0"/>
              <a:t>2/16/2022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E525F19-C27C-4AE7-B278-E80FF6343B71}" type="slidenum">
              <a:rPr lang="en-US" smtClean="0"/>
              <a:t>‹#›</a:t>
            </a:fld>
            <a:endParaRPr lang="en-US" dirty="0"/>
          </a:p>
        </p:txBody>
      </p:sp>
    </p:spTree>
    <p:extLst>
      <p:ext uri="{BB962C8B-B14F-4D97-AF65-F5344CB8AC3E}">
        <p14:creationId xmlns:p14="http://schemas.microsoft.com/office/powerpoint/2010/main" val="16808136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5AB9D3-2BCF-424B-A2B8-0F3673D656F3}" type="datetime1">
              <a:rPr lang="en-US" smtClean="0"/>
              <a:t>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CB9BB4-0DA2-4F14-96AD-698FD010C938}" type="slidenum">
              <a:rPr lang="en-US" smtClean="0"/>
              <a:t>‹#›</a:t>
            </a:fld>
            <a:endParaRPr lang="en-US"/>
          </a:p>
        </p:txBody>
      </p:sp>
    </p:spTree>
    <p:extLst>
      <p:ext uri="{BB962C8B-B14F-4D97-AF65-F5344CB8AC3E}">
        <p14:creationId xmlns:p14="http://schemas.microsoft.com/office/powerpoint/2010/main" val="3492448995"/>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5AB9D3-2BCF-424B-A2B8-0F3673D656F3}" type="datetime1">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CB9BB4-0DA2-4F14-96AD-698FD010C938}" type="slidenum">
              <a:rPr lang="en-US" smtClean="0"/>
              <a:t>‹#›</a:t>
            </a:fld>
            <a:endParaRPr lang="en-US"/>
          </a:p>
        </p:txBody>
      </p:sp>
    </p:spTree>
    <p:extLst>
      <p:ext uri="{BB962C8B-B14F-4D97-AF65-F5344CB8AC3E}">
        <p14:creationId xmlns:p14="http://schemas.microsoft.com/office/powerpoint/2010/main" val="3901370547"/>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5AB9D3-2BCF-424B-A2B8-0F3673D656F3}" type="datetime1">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CB9BB4-0DA2-4F14-96AD-698FD010C938}" type="slidenum">
              <a:rPr lang="en-US" smtClean="0"/>
              <a:t>‹#›</a:t>
            </a:fld>
            <a:endParaRPr lang="en-US"/>
          </a:p>
        </p:txBody>
      </p:sp>
    </p:spTree>
    <p:extLst>
      <p:ext uri="{BB962C8B-B14F-4D97-AF65-F5344CB8AC3E}">
        <p14:creationId xmlns:p14="http://schemas.microsoft.com/office/powerpoint/2010/main" val="472071074"/>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5AB9D3-2BCF-424B-A2B8-0F3673D656F3}" type="datetime1">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CB9BB4-0DA2-4F14-96AD-698FD010C938}" type="slidenum">
              <a:rPr lang="en-US" smtClean="0"/>
              <a:t>‹#›</a:t>
            </a:fld>
            <a:endParaRPr lang="en-US"/>
          </a:p>
        </p:txBody>
      </p:sp>
    </p:spTree>
    <p:extLst>
      <p:ext uri="{BB962C8B-B14F-4D97-AF65-F5344CB8AC3E}">
        <p14:creationId xmlns:p14="http://schemas.microsoft.com/office/powerpoint/2010/main" val="1410554640"/>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5AB9D3-2BCF-424B-A2B8-0F3673D656F3}" type="datetime1">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CB9BB4-0DA2-4F14-96AD-698FD010C938}" type="slidenum">
              <a:rPr lang="en-US" smtClean="0"/>
              <a:t>‹#›</a:t>
            </a:fld>
            <a:endParaRPr lang="en-US"/>
          </a:p>
        </p:txBody>
      </p:sp>
    </p:spTree>
    <p:extLst>
      <p:ext uri="{BB962C8B-B14F-4D97-AF65-F5344CB8AC3E}">
        <p14:creationId xmlns:p14="http://schemas.microsoft.com/office/powerpoint/2010/main" val="3960473323"/>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5AB9D3-2BCF-424B-A2B8-0F3673D656F3}" type="datetime1">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CB9BB4-0DA2-4F14-96AD-698FD010C938}" type="slidenum">
              <a:rPr lang="en-US" smtClean="0"/>
              <a:t>‹#›</a:t>
            </a:fld>
            <a:endParaRPr lang="en-US"/>
          </a:p>
        </p:txBody>
      </p:sp>
    </p:spTree>
    <p:extLst>
      <p:ext uri="{BB962C8B-B14F-4D97-AF65-F5344CB8AC3E}">
        <p14:creationId xmlns:p14="http://schemas.microsoft.com/office/powerpoint/2010/main" val="121627573"/>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BA982B-2A5C-4CB0-9EC3-161F14BD2DFF}" type="datetime1">
              <a:rPr lang="en-US" smtClean="0"/>
              <a:t>2/16/2022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E525F19-C27C-4AE7-B278-E80FF6343B71}" type="slidenum">
              <a:rPr lang="en-US" smtClean="0"/>
              <a:t>‹#›</a:t>
            </a:fld>
            <a:endParaRPr lang="en-US" dirty="0"/>
          </a:p>
        </p:txBody>
      </p:sp>
    </p:spTree>
    <p:extLst>
      <p:ext uri="{BB962C8B-B14F-4D97-AF65-F5344CB8AC3E}">
        <p14:creationId xmlns:p14="http://schemas.microsoft.com/office/powerpoint/2010/main" val="5235407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2E2881-312E-4D4F-96FF-FEFA402D2F85}" type="datetime1">
              <a:rPr lang="en-US" smtClean="0"/>
              <a:t>2/16/2022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E525F19-C27C-4AE7-B278-E80FF6343B71}" type="slidenum">
              <a:rPr lang="en-US" smtClean="0"/>
              <a:t>‹#›</a:t>
            </a:fld>
            <a:endParaRPr lang="en-US" dirty="0"/>
          </a:p>
        </p:txBody>
      </p:sp>
    </p:spTree>
    <p:extLst>
      <p:ext uri="{BB962C8B-B14F-4D97-AF65-F5344CB8AC3E}">
        <p14:creationId xmlns:p14="http://schemas.microsoft.com/office/powerpoint/2010/main" val="1123730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DEC4B7-9A32-4E47-B556-B31E1D2D0461}" type="datetime1">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CB9BB4-0DA2-4F14-96AD-698FD010C938}" type="slidenum">
              <a:rPr lang="en-US" smtClean="0"/>
              <a:t>‹#›</a:t>
            </a:fld>
            <a:endParaRPr lang="en-US"/>
          </a:p>
        </p:txBody>
      </p:sp>
    </p:spTree>
    <p:extLst>
      <p:ext uri="{BB962C8B-B14F-4D97-AF65-F5344CB8AC3E}">
        <p14:creationId xmlns:p14="http://schemas.microsoft.com/office/powerpoint/2010/main" val="1887712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524F47F-0603-477D-AED6-86CDF0053274}" type="datetime1">
              <a:rPr lang="en-US" smtClean="0"/>
              <a:t>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CB9BB4-0DA2-4F14-96AD-698FD010C938}" type="slidenum">
              <a:rPr lang="en-US" smtClean="0"/>
              <a:t>‹#›</a:t>
            </a:fld>
            <a:endParaRPr lang="en-US"/>
          </a:p>
        </p:txBody>
      </p:sp>
    </p:spTree>
    <p:extLst>
      <p:ext uri="{BB962C8B-B14F-4D97-AF65-F5344CB8AC3E}">
        <p14:creationId xmlns:p14="http://schemas.microsoft.com/office/powerpoint/2010/main" val="1569077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0EAEB41-C23B-46A4-8F1D-DF28477BC6B8}" type="datetime1">
              <a:rPr lang="en-US" smtClean="0"/>
              <a:t>2/16/2022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CB9BB4-0DA2-4F14-96AD-698FD010C938}" type="slidenum">
              <a:rPr lang="en-US" smtClean="0"/>
              <a:t>‹#›</a:t>
            </a:fld>
            <a:endParaRPr lang="en-US"/>
          </a:p>
        </p:txBody>
      </p:sp>
    </p:spTree>
    <p:extLst>
      <p:ext uri="{BB962C8B-B14F-4D97-AF65-F5344CB8AC3E}">
        <p14:creationId xmlns:p14="http://schemas.microsoft.com/office/powerpoint/2010/main" val="3653132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B5C7994-891F-44D3-8E80-0692AE556A25}" type="datetime1">
              <a:rPr lang="en-US" smtClean="0"/>
              <a:t>2/16/2022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CB9BB4-0DA2-4F14-96AD-698FD010C938}" type="slidenum">
              <a:rPr lang="en-US" smtClean="0"/>
              <a:t>‹#›</a:t>
            </a:fld>
            <a:endParaRPr lang="en-US"/>
          </a:p>
        </p:txBody>
      </p:sp>
    </p:spTree>
    <p:extLst>
      <p:ext uri="{BB962C8B-B14F-4D97-AF65-F5344CB8AC3E}">
        <p14:creationId xmlns:p14="http://schemas.microsoft.com/office/powerpoint/2010/main" val="3888864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48D7E2-98D1-4D8B-B2D9-475EB398890B}" type="datetime1">
              <a:rPr lang="en-US" smtClean="0"/>
              <a:t>2/16/2022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CB9BB4-0DA2-4F14-96AD-698FD010C938}" type="slidenum">
              <a:rPr lang="en-US" smtClean="0"/>
              <a:t>‹#›</a:t>
            </a:fld>
            <a:endParaRPr lang="en-US"/>
          </a:p>
        </p:txBody>
      </p:sp>
    </p:spTree>
    <p:extLst>
      <p:ext uri="{BB962C8B-B14F-4D97-AF65-F5344CB8AC3E}">
        <p14:creationId xmlns:p14="http://schemas.microsoft.com/office/powerpoint/2010/main" val="2671172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8C78B3-D8E4-4558-B1BF-BD63129F3A6E}" type="datetime1">
              <a:rPr lang="en-US" smtClean="0"/>
              <a:t>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CB9BB4-0DA2-4F14-96AD-698FD010C938}" type="slidenum">
              <a:rPr lang="en-US" smtClean="0"/>
              <a:t>‹#›</a:t>
            </a:fld>
            <a:endParaRPr lang="en-US"/>
          </a:p>
        </p:txBody>
      </p:sp>
    </p:spTree>
    <p:extLst>
      <p:ext uri="{BB962C8B-B14F-4D97-AF65-F5344CB8AC3E}">
        <p14:creationId xmlns:p14="http://schemas.microsoft.com/office/powerpoint/2010/main" val="2386145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F181309-606F-47A8-A4E8-FCFB41E8CE7E}" type="datetime1">
              <a:rPr lang="en-US" smtClean="0"/>
              <a:t>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CB9BB4-0DA2-4F14-96AD-698FD010C938}" type="slidenum">
              <a:rPr lang="en-US" smtClean="0"/>
              <a:t>‹#›</a:t>
            </a:fld>
            <a:endParaRPr lang="en-US"/>
          </a:p>
        </p:txBody>
      </p:sp>
    </p:spTree>
    <p:extLst>
      <p:ext uri="{BB962C8B-B14F-4D97-AF65-F5344CB8AC3E}">
        <p14:creationId xmlns:p14="http://schemas.microsoft.com/office/powerpoint/2010/main" val="2060155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5AB9D3-2BCF-424B-A2B8-0F3673D656F3}" type="datetime1">
              <a:rPr lang="en-US" smtClean="0"/>
              <a:t>2/16/2022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CB9BB4-0DA2-4F14-96AD-698FD010C938}" type="slidenum">
              <a:rPr lang="en-US" smtClean="0"/>
              <a:t>‹#›</a:t>
            </a:fld>
            <a:endParaRPr lang="en-US"/>
          </a:p>
        </p:txBody>
      </p:sp>
    </p:spTree>
    <p:extLst>
      <p:ext uri="{BB962C8B-B14F-4D97-AF65-F5344CB8AC3E}">
        <p14:creationId xmlns:p14="http://schemas.microsoft.com/office/powerpoint/2010/main" val="19817784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15AB9D3-2BCF-424B-A2B8-0F3673D656F3}" type="datetime1">
              <a:rPr lang="en-US" smtClean="0"/>
              <a:t>2/16/2022</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CCB9BB4-0DA2-4F14-96AD-698FD010C938}" type="slidenum">
              <a:rPr lang="en-US" smtClean="0"/>
              <a:t>‹#›</a:t>
            </a:fld>
            <a:endParaRPr lang="en-US"/>
          </a:p>
        </p:txBody>
      </p:sp>
    </p:spTree>
    <p:extLst>
      <p:ext uri="{BB962C8B-B14F-4D97-AF65-F5344CB8AC3E}">
        <p14:creationId xmlns:p14="http://schemas.microsoft.com/office/powerpoint/2010/main" val="119115187"/>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 id="2147483757" r:id="rId15"/>
    <p:sldLayoutId id="2147483758" r:id="rId16"/>
    <p:sldLayoutId id="2147483759" r:id="rId17"/>
  </p:sldLayoutIdLst>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3" Type="http://schemas.openxmlformats.org/officeDocument/2006/relationships/hyperlink" Target="http://www.redevelopment.net/" TargetMode="External"/><Relationship Id="rId2" Type="http://schemas.openxmlformats.org/officeDocument/2006/relationships/image" Target="../media/image1.jpeg"/><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7.xml"/><Relationship Id="rId4" Type="http://schemas.openxmlformats.org/officeDocument/2006/relationships/image" Target="../media/image6.svg"/></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3" Type="http://schemas.openxmlformats.org/officeDocument/2006/relationships/hyperlink" Target="http://www.redevelopment.net/Academy" TargetMode="External"/><Relationship Id="rId2" Type="http://schemas.openxmlformats.org/officeDocument/2006/relationships/image" Target="../media/image1.jpeg"/><Relationship Id="rId1" Type="http://schemas.openxmlformats.org/officeDocument/2006/relationships/slideLayout" Target="../slideLayouts/slideLayout17.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3.xml"/><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30" name="Group 19">
            <a:extLst>
              <a:ext uri="{FF2B5EF4-FFF2-40B4-BE49-F238E27FC236}">
                <a16:creationId xmlns:a16="http://schemas.microsoft.com/office/drawing/2014/main" id="{C616B3DC-C165-433D-9187-62DCC0E317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21" name="Freeform 6">
              <a:extLst>
                <a:ext uri="{FF2B5EF4-FFF2-40B4-BE49-F238E27FC236}">
                  <a16:creationId xmlns:a16="http://schemas.microsoft.com/office/drawing/2014/main" id="{97E1BF84-9824-4B0E-98DF-F0F7181DD0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2" name="Freeform 7">
              <a:extLst>
                <a:ext uri="{FF2B5EF4-FFF2-40B4-BE49-F238E27FC236}">
                  <a16:creationId xmlns:a16="http://schemas.microsoft.com/office/drawing/2014/main" id="{A85FA340-7392-4303-9707-A12F45A46F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3" name="Freeform 9">
              <a:extLst>
                <a:ext uri="{FF2B5EF4-FFF2-40B4-BE49-F238E27FC236}">
                  <a16:creationId xmlns:a16="http://schemas.microsoft.com/office/drawing/2014/main" id="{758A9051-2BD9-4868-8B84-344752FA2F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4" name="Freeform 10">
              <a:extLst>
                <a:ext uri="{FF2B5EF4-FFF2-40B4-BE49-F238E27FC236}">
                  <a16:creationId xmlns:a16="http://schemas.microsoft.com/office/drawing/2014/main" id="{58264C49-3539-4CBD-8F11-1106C8B878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5" name="Freeform 11">
              <a:extLst>
                <a:ext uri="{FF2B5EF4-FFF2-40B4-BE49-F238E27FC236}">
                  <a16:creationId xmlns:a16="http://schemas.microsoft.com/office/drawing/2014/main" id="{DE862133-5C7E-4B32-9786-0B33BC51A7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6" name="Freeform 12">
              <a:extLst>
                <a:ext uri="{FF2B5EF4-FFF2-40B4-BE49-F238E27FC236}">
                  <a16:creationId xmlns:a16="http://schemas.microsoft.com/office/drawing/2014/main" id="{90925F6C-DF03-4707-9176-6049F049B5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title"/>
          </p:nvPr>
        </p:nvSpPr>
        <p:spPr>
          <a:xfrm>
            <a:off x="2253785" y="1380068"/>
            <a:ext cx="4978303" cy="2616199"/>
          </a:xfrm>
        </p:spPr>
        <p:txBody>
          <a:bodyPr vert="horz" lIns="91440" tIns="45720" rIns="91440" bIns="45720" rtlCol="0" anchor="b">
            <a:normAutofit/>
          </a:bodyPr>
          <a:lstStyle/>
          <a:p>
            <a:pPr algn="r">
              <a:lnSpc>
                <a:spcPct val="90000"/>
              </a:lnSpc>
            </a:pPr>
            <a:br>
              <a:rPr lang="en-US" sz="2000" b="1"/>
            </a:br>
            <a:br>
              <a:rPr lang="en-US" sz="2000" b="1"/>
            </a:br>
            <a:br>
              <a:rPr lang="en-US" sz="2000" b="1"/>
            </a:br>
            <a:br>
              <a:rPr lang="en-US" sz="2000" b="1"/>
            </a:br>
            <a:br>
              <a:rPr lang="en-US" sz="2000" b="1" i="1"/>
            </a:br>
            <a:br>
              <a:rPr lang="en-US" sz="2000" b="1"/>
            </a:br>
            <a:r>
              <a:rPr lang="en-US" sz="2000" b="1" i="1"/>
              <a:t> </a:t>
            </a:r>
            <a:br>
              <a:rPr lang="en-US" sz="2000" b="1" i="1"/>
            </a:br>
            <a:br>
              <a:rPr lang="en-US" sz="2000" b="1" i="1"/>
            </a:br>
            <a:endParaRPr lang="en-US" sz="2000" b="1" i="1"/>
          </a:p>
        </p:txBody>
      </p:sp>
      <p:sp>
        <p:nvSpPr>
          <p:cNvPr id="15" name="Content Placeholder 14">
            <a:extLst>
              <a:ext uri="{FF2B5EF4-FFF2-40B4-BE49-F238E27FC236}">
                <a16:creationId xmlns:a16="http://schemas.microsoft.com/office/drawing/2014/main" id="{99496ABD-B623-4A94-A442-56139DED3514}"/>
              </a:ext>
            </a:extLst>
          </p:cNvPr>
          <p:cNvSpPr>
            <a:spLocks noGrp="1"/>
          </p:cNvSpPr>
          <p:nvPr>
            <p:ph idx="1"/>
          </p:nvPr>
        </p:nvSpPr>
        <p:spPr>
          <a:xfrm>
            <a:off x="3151575" y="2047875"/>
            <a:ext cx="4080514" cy="3087544"/>
          </a:xfrm>
        </p:spPr>
        <p:txBody>
          <a:bodyPr vert="horz" lIns="91440" tIns="45720" rIns="91440" bIns="45720" rtlCol="0" anchor="t">
            <a:normAutofit/>
          </a:bodyPr>
          <a:lstStyle/>
          <a:p>
            <a:pPr marL="0" indent="0" algn="r">
              <a:buNone/>
            </a:pPr>
            <a:r>
              <a:rPr lang="en-US" sz="4000" b="1" dirty="0">
                <a:solidFill>
                  <a:srgbClr val="0070C0"/>
                </a:solidFill>
                <a:latin typeface="Calibri" panose="020F0502020204030204" pitchFamily="34" charset="0"/>
                <a:cs typeface="Calibri" panose="020F0502020204030204" pitchFamily="34" charset="0"/>
              </a:rPr>
              <a:t>Become a Certified Redevelopment Professional</a:t>
            </a:r>
          </a:p>
        </p:txBody>
      </p:sp>
      <p:sp>
        <p:nvSpPr>
          <p:cNvPr id="7" name="Slide Number Placeholder 6"/>
          <p:cNvSpPr>
            <a:spLocks noGrp="1"/>
          </p:cNvSpPr>
          <p:nvPr>
            <p:ph type="sldNum" sz="quarter" idx="12"/>
          </p:nvPr>
        </p:nvSpPr>
        <p:spPr>
          <a:xfrm>
            <a:off x="10951856" y="5883275"/>
            <a:ext cx="551167" cy="365125"/>
          </a:xfrm>
        </p:spPr>
        <p:txBody>
          <a:bodyPr vert="horz" lIns="91440" tIns="45720" rIns="91440" bIns="45720" rtlCol="0" anchor="ctr">
            <a:normAutofit/>
          </a:bodyPr>
          <a:lstStyle/>
          <a:p>
            <a:pPr>
              <a:spcAft>
                <a:spcPts val="600"/>
              </a:spcAft>
            </a:pPr>
            <a:fld id="{EE525F19-C27C-4AE7-B278-E80FF6343B71}" type="slidenum">
              <a:rPr lang="en-US" smtClean="0"/>
              <a:pPr>
                <a:spcAft>
                  <a:spcPts val="600"/>
                </a:spcAft>
              </a:pPr>
              <a:t>1</a:t>
            </a:fld>
            <a:endParaRPr lang="en-US"/>
          </a:p>
        </p:txBody>
      </p:sp>
      <p:sp>
        <p:nvSpPr>
          <p:cNvPr id="31" name="Rounded Rectangle 4">
            <a:extLst>
              <a:ext uri="{FF2B5EF4-FFF2-40B4-BE49-F238E27FC236}">
                <a16:creationId xmlns:a16="http://schemas.microsoft.com/office/drawing/2014/main" id="{260615AE-7DBC-4FF7-9107-9FE957695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2944" y="648931"/>
            <a:ext cx="3982086" cy="5231964"/>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Content Placeholder 10" descr="A picture containing diagram&#10;&#10;Description automatically generated">
            <a:extLst>
              <a:ext uri="{FF2B5EF4-FFF2-40B4-BE49-F238E27FC236}">
                <a16:creationId xmlns:a16="http://schemas.microsoft.com/office/drawing/2014/main" id="{6610FA37-5EEE-49E2-B869-0E10B057DA0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3443" r="3119" b="4"/>
          <a:stretch/>
        </p:blipFill>
        <p:spPr>
          <a:xfrm>
            <a:off x="7998995" y="1011765"/>
            <a:ext cx="3090802" cy="4546708"/>
          </a:xfrm>
          <a:prstGeom prst="rect">
            <a:avLst/>
          </a:prstGeom>
        </p:spPr>
      </p:pic>
    </p:spTree>
    <p:extLst>
      <p:ext uri="{BB962C8B-B14F-4D97-AF65-F5344CB8AC3E}">
        <p14:creationId xmlns:p14="http://schemas.microsoft.com/office/powerpoint/2010/main" val="1155865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7958" y="804333"/>
            <a:ext cx="4719630" cy="5249334"/>
          </a:xfrm>
        </p:spPr>
        <p:txBody>
          <a:bodyPr>
            <a:normAutofit/>
          </a:bodyPr>
          <a:lstStyle/>
          <a:p>
            <a:pPr algn="r"/>
            <a:r>
              <a:rPr lang="en-US" b="1" dirty="0">
                <a:solidFill>
                  <a:schemeClr val="accent2">
                    <a:lumMod val="50000"/>
                  </a:schemeClr>
                </a:solidFill>
                <a:latin typeface="Calibri" panose="020F0502020204030204" pitchFamily="34" charset="0"/>
                <a:cs typeface="Calibri" panose="020F0502020204030204" pitchFamily="34" charset="0"/>
              </a:rPr>
              <a:t>Capital Project Management</a:t>
            </a:r>
          </a:p>
        </p:txBody>
      </p:sp>
      <p:sp>
        <p:nvSpPr>
          <p:cNvPr id="3" name="Content Placeholder 2"/>
          <p:cNvSpPr>
            <a:spLocks noGrp="1"/>
          </p:cNvSpPr>
          <p:nvPr>
            <p:ph idx="1"/>
          </p:nvPr>
        </p:nvSpPr>
        <p:spPr>
          <a:xfrm>
            <a:off x="5066445" y="804333"/>
            <a:ext cx="6257721" cy="5249334"/>
          </a:xfrm>
        </p:spPr>
        <p:txBody>
          <a:bodyPr anchor="ctr">
            <a:normAutofit/>
          </a:bodyPr>
          <a:lstStyle/>
          <a:p>
            <a:pPr>
              <a:buFont typeface="Arial" panose="020B0604020202020204" pitchFamily="34" charset="0"/>
              <a:buChar char="•"/>
            </a:pPr>
            <a:r>
              <a:rPr lang="en-US" dirty="0">
                <a:latin typeface="Calibri" panose="020F0502020204030204" pitchFamily="34" charset="0"/>
                <a:cs typeface="Calibri" panose="020F0502020204030204" pitchFamily="34" charset="0"/>
              </a:rPr>
              <a:t>Planning the Project (Selecting, Building Consensus, Build vs. Buy)</a:t>
            </a:r>
          </a:p>
          <a:p>
            <a:pPr>
              <a:buFont typeface="Arial" panose="020B0604020202020204" pitchFamily="34" charset="0"/>
              <a:buChar char="•"/>
            </a:pPr>
            <a:r>
              <a:rPr lang="en-US" dirty="0">
                <a:latin typeface="Calibri" panose="020F0502020204030204" pitchFamily="34" charset="0"/>
                <a:cs typeface="Calibri" panose="020F0502020204030204" pitchFamily="34" charset="0"/>
              </a:rPr>
              <a:t>Organizing the Project (Design, Procurement, Consultants, Vendors, Compliance based on fund source)</a:t>
            </a:r>
          </a:p>
          <a:p>
            <a:pPr>
              <a:buFont typeface="Arial" panose="020B0604020202020204" pitchFamily="34" charset="0"/>
              <a:buChar char="•"/>
            </a:pPr>
            <a:r>
              <a:rPr lang="en-US" dirty="0">
                <a:latin typeface="Calibri" panose="020F0502020204030204" pitchFamily="34" charset="0"/>
                <a:cs typeface="Calibri" panose="020F0502020204030204" pitchFamily="34" charset="0"/>
              </a:rPr>
              <a:t>Implementing the Project (Contract execution, Build Process)</a:t>
            </a:r>
          </a:p>
          <a:p>
            <a:pPr>
              <a:buFont typeface="Arial" panose="020B0604020202020204" pitchFamily="34" charset="0"/>
              <a:buChar char="•"/>
            </a:pPr>
            <a:r>
              <a:rPr lang="en-US" dirty="0">
                <a:latin typeface="Calibri" panose="020F0502020204030204" pitchFamily="34" charset="0"/>
                <a:cs typeface="Calibri" panose="020F0502020204030204" pitchFamily="34" charset="0"/>
              </a:rPr>
              <a:t>Closing the Project (Documentation, Audit, Records, Final Report)</a:t>
            </a:r>
          </a:p>
          <a:p>
            <a:pPr>
              <a:buFont typeface="Arial" panose="020B0604020202020204" pitchFamily="34" charset="0"/>
              <a:buChar char="•"/>
            </a:pPr>
            <a:r>
              <a:rPr lang="en-US" dirty="0">
                <a:latin typeface="Calibri" panose="020F0502020204030204" pitchFamily="34" charset="0"/>
                <a:cs typeface="Calibri" panose="020F0502020204030204" pitchFamily="34" charset="0"/>
              </a:rPr>
              <a:t>Typical CRA Capital Projects (Infrastructure, mini grants, landscaping, streetscapes, loans, land acquisition)</a:t>
            </a:r>
          </a:p>
          <a:p>
            <a:endParaRPr lang="en-US" dirty="0"/>
          </a:p>
        </p:txBody>
      </p:sp>
      <p:sp>
        <p:nvSpPr>
          <p:cNvPr id="5" name="Slide Number Placeholder 4"/>
          <p:cNvSpPr>
            <a:spLocks noGrp="1"/>
          </p:cNvSpPr>
          <p:nvPr>
            <p:ph type="sldNum" sz="quarter" idx="12"/>
          </p:nvPr>
        </p:nvSpPr>
        <p:spPr>
          <a:xfrm>
            <a:off x="11048582" y="5871104"/>
            <a:ext cx="551167" cy="365125"/>
          </a:xfrm>
        </p:spPr>
        <p:txBody>
          <a:bodyPr>
            <a:normAutofit/>
          </a:bodyPr>
          <a:lstStyle/>
          <a:p>
            <a:pPr>
              <a:spcAft>
                <a:spcPts val="600"/>
              </a:spcAft>
            </a:pPr>
            <a:fld id="{EE525F19-C27C-4AE7-B278-E80FF6343B71}" type="slidenum">
              <a:rPr lang="en-US" smtClean="0"/>
              <a:pPr>
                <a:spcAft>
                  <a:spcPts val="600"/>
                </a:spcAft>
              </a:pPr>
              <a:t>10</a:t>
            </a:fld>
            <a:endParaRPr lang="en-US"/>
          </a:p>
        </p:txBody>
      </p:sp>
    </p:spTree>
    <p:extLst>
      <p:ext uri="{BB962C8B-B14F-4D97-AF65-F5344CB8AC3E}">
        <p14:creationId xmlns:p14="http://schemas.microsoft.com/office/powerpoint/2010/main" val="747606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10478895" cy="1499616"/>
          </a:xfrm>
        </p:spPr>
        <p:txBody>
          <a:bodyPr>
            <a:normAutofit/>
          </a:bodyPr>
          <a:lstStyle/>
          <a:p>
            <a:pPr lvl="0" defTabSz="914400" eaLnBrk="0" fontAlgn="base" hangingPunct="0">
              <a:spcAft>
                <a:spcPct val="0"/>
              </a:spcAft>
              <a:tabLst>
                <a:tab pos="685800" algn="l"/>
              </a:tabLst>
            </a:pPr>
            <a:r>
              <a:rPr lang="en-US" altLang="en-US" b="1" dirty="0">
                <a:solidFill>
                  <a:schemeClr val="accent2">
                    <a:lumMod val="50000"/>
                  </a:schemeClr>
                </a:solidFill>
                <a:latin typeface="Calibri" panose="020F0502020204030204" pitchFamily="34" charset="0"/>
                <a:ea typeface="Times New Roman" panose="02020603050405020304" pitchFamily="18" charset="0"/>
                <a:cs typeface="Calibri" panose="020F0502020204030204" pitchFamily="34" charset="0"/>
              </a:rPr>
              <a:t>Housing as a Redevelopment Tool</a:t>
            </a:r>
            <a:endParaRPr lang="en-US" altLang="en-US" b="1" dirty="0">
              <a:solidFill>
                <a:schemeClr val="accent2">
                  <a:lumMod val="50000"/>
                </a:schemeClr>
              </a:solidFill>
              <a:latin typeface="Calibri" panose="020F0502020204030204" pitchFamily="34" charset="0"/>
              <a:cs typeface="Calibri" panose="020F0502020204030204" pitchFamily="34" charset="0"/>
            </a:endParaRPr>
          </a:p>
        </p:txBody>
      </p:sp>
      <p:sp>
        <p:nvSpPr>
          <p:cNvPr id="5" name="Rectangle 1"/>
          <p:cNvSpPr>
            <a:spLocks noGrp="1" noChangeArrowheads="1"/>
          </p:cNvSpPr>
          <p:nvPr>
            <p:ph idx="1"/>
          </p:nvPr>
        </p:nvSpPr>
        <p:spPr bwMode="auto">
          <a:xfrm>
            <a:off x="1642188" y="2401288"/>
            <a:ext cx="9860834" cy="3908071"/>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0" tIns="0" rIns="0" bIns="0" numCol="1" anchorCtr="0" compatLnSpc="1">
            <a:prstTxWarp prst="textNoShape">
              <a:avLst/>
            </a:prstTxWarp>
            <a:norm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eaLnBrk="0" fontAlgn="base" hangingPunct="0">
              <a:spcBef>
                <a:spcPct val="0"/>
              </a:spcBef>
              <a:spcAft>
                <a:spcPct val="0"/>
              </a:spcAft>
              <a:tabLst>
                <a:tab pos="685800" algn="l"/>
              </a:tabLst>
              <a:defRPr>
                <a:solidFill>
                  <a:schemeClr val="tx1"/>
                </a:solidFill>
                <a:latin typeface="Arial" panose="020B0604020202020204" pitchFamily="34" charset="0"/>
              </a:defRPr>
            </a:lvl2pPr>
            <a:lvl3pPr eaLnBrk="0" fontAlgn="base" hangingPunct="0">
              <a:spcBef>
                <a:spcPct val="0"/>
              </a:spcBef>
              <a:spcAft>
                <a:spcPct val="0"/>
              </a:spcAft>
              <a:tabLst>
                <a:tab pos="685800" algn="l"/>
              </a:tabLst>
              <a:defRPr>
                <a:solidFill>
                  <a:schemeClr val="tx1"/>
                </a:solidFill>
                <a:latin typeface="Arial" panose="020B0604020202020204" pitchFamily="34" charset="0"/>
              </a:defRPr>
            </a:lvl3pPr>
            <a:lvl4pPr eaLnBrk="0" fontAlgn="base" hangingPunct="0">
              <a:spcBef>
                <a:spcPct val="0"/>
              </a:spcBef>
              <a:spcAft>
                <a:spcPct val="0"/>
              </a:spcAft>
              <a:tabLst>
                <a:tab pos="685800" algn="l"/>
              </a:tabLst>
              <a:defRPr>
                <a:solidFill>
                  <a:schemeClr val="tx1"/>
                </a:solidFill>
                <a:latin typeface="Arial" panose="020B0604020202020204" pitchFamily="34" charset="0"/>
              </a:defRPr>
            </a:lvl4pPr>
            <a:lvl5pPr eaLnBrk="0" fontAlgn="base" hangingPunct="0">
              <a:spcBef>
                <a:spcPct val="0"/>
              </a:spcBef>
              <a:spcAft>
                <a:spcPct val="0"/>
              </a:spcAft>
              <a:tabLst>
                <a:tab pos="685800" algn="l"/>
              </a:tabLst>
              <a:defRPr>
                <a:solidFill>
                  <a:schemeClr val="tx1"/>
                </a:solidFill>
                <a:latin typeface="Arial" panose="020B0604020202020204" pitchFamily="34" charset="0"/>
              </a:defRPr>
            </a:lvl5pPr>
            <a:lvl6pPr eaLnBrk="0" fontAlgn="base" hangingPunct="0">
              <a:spcBef>
                <a:spcPct val="0"/>
              </a:spcBef>
              <a:spcAft>
                <a:spcPct val="0"/>
              </a:spcAft>
              <a:tabLst>
                <a:tab pos="685800" algn="l"/>
              </a:tabLst>
              <a:defRPr>
                <a:solidFill>
                  <a:schemeClr val="tx1"/>
                </a:solidFill>
                <a:latin typeface="Arial" panose="020B0604020202020204" pitchFamily="34" charset="0"/>
              </a:defRPr>
            </a:lvl6pPr>
            <a:lvl7pPr eaLnBrk="0" fontAlgn="base" hangingPunct="0">
              <a:spcBef>
                <a:spcPct val="0"/>
              </a:spcBef>
              <a:spcAft>
                <a:spcPct val="0"/>
              </a:spcAft>
              <a:tabLst>
                <a:tab pos="685800" algn="l"/>
              </a:tabLst>
              <a:defRPr>
                <a:solidFill>
                  <a:schemeClr val="tx1"/>
                </a:solidFill>
                <a:latin typeface="Arial" panose="020B0604020202020204" pitchFamily="34" charset="0"/>
              </a:defRPr>
            </a:lvl7pPr>
            <a:lvl8pPr eaLnBrk="0" fontAlgn="base" hangingPunct="0">
              <a:spcBef>
                <a:spcPct val="0"/>
              </a:spcBef>
              <a:spcAft>
                <a:spcPct val="0"/>
              </a:spcAft>
              <a:tabLst>
                <a:tab pos="685800" algn="l"/>
              </a:tabLst>
              <a:defRPr>
                <a:solidFill>
                  <a:schemeClr val="tx1"/>
                </a:solidFill>
                <a:latin typeface="Arial" panose="020B0604020202020204" pitchFamily="34" charset="0"/>
              </a:defRPr>
            </a:lvl8pPr>
            <a:lvl9pPr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a:spcAft>
                <a:spcPts val="600"/>
              </a:spcAft>
              <a:buClrTx/>
              <a:buSzTx/>
              <a:buFont typeface="Arial" panose="020B0604020202020204" pitchFamily="34" charset="0"/>
              <a:buChar char="•"/>
            </a:pPr>
            <a:r>
              <a:rPr kumimoji="0" lang="en-US" altLang="en-US" b="0" i="0" u="none"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Defining the role of Housing in CRAs</a:t>
            </a:r>
          </a:p>
          <a:p>
            <a:pPr>
              <a:spcAft>
                <a:spcPts val="600"/>
              </a:spcAft>
              <a:buClrTx/>
              <a:buSzTx/>
              <a:buFont typeface="Arial" panose="020B0604020202020204" pitchFamily="34" charset="0"/>
              <a:buChar char="•"/>
            </a:pPr>
            <a:r>
              <a:rPr kumimoji="0" lang="en-US" altLang="en-US" b="0" i="0" u="none"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Needs and Market Demand</a:t>
            </a:r>
            <a:endParaRPr kumimoji="0" lang="en-US" altLang="en-US" b="1" i="0" u="none"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endParaRPr>
          </a:p>
          <a:p>
            <a:pPr>
              <a:spcAft>
                <a:spcPts val="600"/>
              </a:spcAft>
              <a:buClrTx/>
              <a:buSzTx/>
              <a:buFont typeface="Arial" panose="020B0604020202020204" pitchFamily="34" charset="0"/>
              <a:buChar char="•"/>
            </a:pPr>
            <a:r>
              <a:rPr kumimoji="0" lang="en-US" altLang="en-US" b="0" i="0" u="none"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Planning and Coordination for Affordable and Workforce Housing</a:t>
            </a:r>
            <a:endParaRPr kumimoji="0" lang="en-US" altLang="en-US" b="1" i="0" u="none"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endParaRPr>
          </a:p>
          <a:p>
            <a:pPr>
              <a:spcAft>
                <a:spcPts val="600"/>
              </a:spcAft>
              <a:buClrTx/>
              <a:buSzTx/>
              <a:buFont typeface="Arial" panose="020B0604020202020204" pitchFamily="34" charset="0"/>
              <a:buChar char="•"/>
            </a:pPr>
            <a:r>
              <a:rPr kumimoji="0" lang="en-US" altLang="en-US" b="0" i="0" u="none"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Working with Affordable, Workforce and Market-Rate Housing Developers</a:t>
            </a:r>
            <a:endParaRPr kumimoji="0" lang="en-US" altLang="en-US" b="0" i="0" u="none" strike="noStrike" cap="none" normalizeH="0" baseline="0" dirty="0">
              <a:ln>
                <a:noFill/>
              </a:ln>
              <a:effectLst/>
              <a:latin typeface="Calibri" panose="020F0502020204030204" pitchFamily="34" charset="0"/>
              <a:cs typeface="Calibri" panose="020F0502020204030204" pitchFamily="34" charset="0"/>
            </a:endParaRPr>
          </a:p>
          <a:p>
            <a:pPr>
              <a:spcAft>
                <a:spcPts val="600"/>
              </a:spcAft>
              <a:buClrTx/>
              <a:buSzTx/>
              <a:buFont typeface="Arial" panose="020B0604020202020204" pitchFamily="34" charset="0"/>
              <a:buChar char="•"/>
            </a:pPr>
            <a:r>
              <a:rPr kumimoji="0" lang="en-US" altLang="en-US" b="0" i="0" u="none"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Housing Program Basics</a:t>
            </a:r>
          </a:p>
          <a:p>
            <a:pPr>
              <a:spcAft>
                <a:spcPts val="600"/>
              </a:spcAft>
              <a:buClrTx/>
              <a:buSzTx/>
              <a:buFont typeface="Arial" panose="020B0604020202020204" pitchFamily="34" charset="0"/>
              <a:buChar char="•"/>
            </a:pPr>
            <a:r>
              <a:rPr kumimoji="0" lang="en-US" altLang="en-US" b="0" i="0" u="none"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Housing Rehabilitation Process</a:t>
            </a:r>
          </a:p>
          <a:p>
            <a:pPr>
              <a:spcAft>
                <a:spcPts val="600"/>
              </a:spcAft>
              <a:buClrTx/>
              <a:buSzTx/>
              <a:buFont typeface="Arial" panose="020B0604020202020204" pitchFamily="34" charset="0"/>
              <a:buChar char="•"/>
            </a:pPr>
            <a:r>
              <a:rPr kumimoji="0" lang="en-US" altLang="en-US" b="0" i="0" u="none"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Demolition of Dilapidated Housing</a:t>
            </a:r>
            <a:endParaRPr kumimoji="0" lang="en-US" altLang="en-US" b="0" i="0" u="none" strike="noStrike" cap="none" normalizeH="0" baseline="0" dirty="0">
              <a:ln>
                <a:noFill/>
              </a:ln>
              <a:effectLst/>
              <a:latin typeface="Calibri" panose="020F0502020204030204" pitchFamily="34" charset="0"/>
              <a:cs typeface="Calibri" panose="020F0502020204030204" pitchFamily="34" charset="0"/>
            </a:endParaRPr>
          </a:p>
          <a:p>
            <a:pPr marL="0" marR="0" lvl="0" indent="0" defTabSz="914400" rtl="0" eaLnBrk="0" fontAlgn="base" latinLnBrk="0" hangingPunct="0">
              <a:spcBef>
                <a:spcPct val="0"/>
              </a:spcBef>
              <a:spcAft>
                <a:spcPts val="600"/>
              </a:spcAft>
              <a:buClrTx/>
              <a:buSzTx/>
              <a:buFontTx/>
              <a:buNone/>
              <a:tabLst>
                <a:tab pos="685800" algn="l"/>
              </a:tabLst>
            </a:pPr>
            <a:r>
              <a:rPr kumimoji="0" lang="en-US" altLang="en-US" b="0" i="0" u="none"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	</a:t>
            </a:r>
            <a:endParaRPr kumimoji="0" lang="en-US" altLang="en-US" b="0" i="0" u="none" strike="noStrike" cap="none" normalizeH="0" baseline="0" dirty="0">
              <a:ln>
                <a:noFill/>
              </a:ln>
              <a:effectLst/>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a:xfrm>
            <a:off x="10951855" y="5907659"/>
            <a:ext cx="551167" cy="365125"/>
          </a:xfrm>
        </p:spPr>
        <p:txBody>
          <a:bodyPr>
            <a:normAutofit/>
          </a:bodyPr>
          <a:lstStyle/>
          <a:p>
            <a:pPr>
              <a:spcAft>
                <a:spcPts val="600"/>
              </a:spcAft>
            </a:pPr>
            <a:fld id="{EE525F19-C27C-4AE7-B278-E80FF6343B71}" type="slidenum">
              <a:rPr lang="en-US" smtClean="0"/>
              <a:pPr>
                <a:spcAft>
                  <a:spcPts val="600"/>
                </a:spcAft>
              </a:pPr>
              <a:t>11</a:t>
            </a:fld>
            <a:endParaRPr lang="en-US"/>
          </a:p>
        </p:txBody>
      </p:sp>
    </p:spTree>
    <p:extLst>
      <p:ext uri="{BB962C8B-B14F-4D97-AF65-F5344CB8AC3E}">
        <p14:creationId xmlns:p14="http://schemas.microsoft.com/office/powerpoint/2010/main" val="2543565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3F1527C3-06F4-4F4D-B364-8E97266450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12" name="Freeform 6">
              <a:extLst>
                <a:ext uri="{FF2B5EF4-FFF2-40B4-BE49-F238E27FC236}">
                  <a16:creationId xmlns:a16="http://schemas.microsoft.com/office/drawing/2014/main" id="{BF1C23D2-D74F-4456-AD7B-904A6E287C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578577AD-563A-4936-9ACB-FDCF298412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4" name="Freeform 8">
              <a:extLst>
                <a:ext uri="{FF2B5EF4-FFF2-40B4-BE49-F238E27FC236}">
                  <a16:creationId xmlns:a16="http://schemas.microsoft.com/office/drawing/2014/main" id="{1C9F3743-BFAB-4636-81C7-ACD99C694B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5" name="Freeform 9">
              <a:extLst>
                <a:ext uri="{FF2B5EF4-FFF2-40B4-BE49-F238E27FC236}">
                  <a16:creationId xmlns:a16="http://schemas.microsoft.com/office/drawing/2014/main" id="{FC58029E-BC15-45E4-AA28-CC80C96A3F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41CBB721-7EDD-4FEA-9D6B-A3656D9F45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4C945CDA-4F14-4FA0-B272-B1E25B4FA1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useBgFill="1">
        <p:nvSpPr>
          <p:cNvPr id="19" name="Rectangle 18">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itle 2"/>
          <p:cNvSpPr>
            <a:spLocks noGrp="1"/>
          </p:cNvSpPr>
          <p:nvPr>
            <p:ph type="title"/>
          </p:nvPr>
        </p:nvSpPr>
        <p:spPr>
          <a:xfrm>
            <a:off x="257175" y="685801"/>
            <a:ext cx="3799479" cy="5105400"/>
          </a:xfrm>
        </p:spPr>
        <p:txBody>
          <a:bodyPr vert="horz" lIns="91440" tIns="45720" rIns="91440" bIns="45720" rtlCol="0" anchor="ctr">
            <a:normAutofit/>
          </a:bodyPr>
          <a:lstStyle/>
          <a:p>
            <a:pPr algn="l"/>
            <a:r>
              <a:rPr lang="en-US" b="1" dirty="0">
                <a:solidFill>
                  <a:srgbClr val="FFFFFF"/>
                </a:solidFill>
                <a:latin typeface="Calibri" panose="020F0502020204030204" pitchFamily="34" charset="0"/>
                <a:cs typeface="Calibri" panose="020F0502020204030204" pitchFamily="34" charset="0"/>
              </a:rPr>
              <a:t>Courses Under Discussion</a:t>
            </a:r>
            <a:br>
              <a:rPr lang="en-US" sz="3200" b="1" dirty="0">
                <a:solidFill>
                  <a:srgbClr val="FFFFFF"/>
                </a:solidFill>
                <a:latin typeface="Calibri" panose="020F0502020204030204" pitchFamily="34" charset="0"/>
                <a:cs typeface="Calibri" panose="020F0502020204030204" pitchFamily="34" charset="0"/>
              </a:rPr>
            </a:br>
            <a:endParaRPr lang="en-US" sz="3200" b="1" i="1" dirty="0">
              <a:solidFill>
                <a:srgbClr val="FFFFFF"/>
              </a:solidFill>
              <a:latin typeface="Calibri" panose="020F0502020204030204" pitchFamily="34" charset="0"/>
              <a:cs typeface="Calibri" panose="020F0502020204030204" pitchFamily="34" charset="0"/>
            </a:endParaRPr>
          </a:p>
        </p:txBody>
      </p:sp>
      <p:grpSp>
        <p:nvGrpSpPr>
          <p:cNvPr id="23" name="Group 22">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24"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5"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26"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27"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8"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9"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Rectangle 1"/>
          <p:cNvSpPr/>
          <p:nvPr/>
        </p:nvSpPr>
        <p:spPr>
          <a:xfrm>
            <a:off x="5117106" y="685801"/>
            <a:ext cx="6385918" cy="5105400"/>
          </a:xfrm>
          <a:prstGeom prst="rect">
            <a:avLst/>
          </a:prstGeom>
        </p:spPr>
        <p:txBody>
          <a:bodyPr vert="horz" lIns="91440" tIns="45720" rIns="91440" bIns="45720" rtlCol="0" anchor="ctr">
            <a:normAutofit/>
          </a:bodyPr>
          <a:lstStyle/>
          <a:p>
            <a:pPr marL="457200" indent="-457200" defTabSz="457200">
              <a:spcBef>
                <a:spcPct val="20000"/>
              </a:spcBef>
              <a:spcAft>
                <a:spcPts val="600"/>
              </a:spcAft>
              <a:buClr>
                <a:schemeClr val="accent1">
                  <a:lumMod val="75000"/>
                </a:schemeClr>
              </a:buClr>
              <a:buSzPct val="145000"/>
              <a:buFont typeface="Arial"/>
              <a:buChar char="•"/>
            </a:pPr>
            <a:r>
              <a:rPr lang="en-US" sz="2800" dirty="0">
                <a:latin typeface="Calibri" panose="020F0502020204030204" pitchFamily="34" charset="0"/>
                <a:cs typeface="Calibri" panose="020F0502020204030204" pitchFamily="34" charset="0"/>
              </a:rPr>
              <a:t>Marketing and Promotion </a:t>
            </a:r>
          </a:p>
          <a:p>
            <a:pPr marL="457200" indent="-457200" defTabSz="457200">
              <a:spcBef>
                <a:spcPct val="20000"/>
              </a:spcBef>
              <a:spcAft>
                <a:spcPts val="600"/>
              </a:spcAft>
              <a:buClr>
                <a:schemeClr val="accent1">
                  <a:lumMod val="75000"/>
                </a:schemeClr>
              </a:buClr>
              <a:buSzPct val="145000"/>
              <a:buFont typeface="Arial"/>
              <a:buChar char="•"/>
            </a:pPr>
            <a:r>
              <a:rPr lang="en-US" sz="2800" dirty="0">
                <a:latin typeface="Calibri" panose="020F0502020204030204" pitchFamily="34" charset="0"/>
                <a:cs typeface="Calibri" panose="020F0502020204030204" pitchFamily="34" charset="0"/>
              </a:rPr>
              <a:t>CRAs for City and CRA Attorneys</a:t>
            </a:r>
          </a:p>
          <a:p>
            <a:pPr marL="457200" indent="-457200" defTabSz="457200">
              <a:spcBef>
                <a:spcPct val="20000"/>
              </a:spcBef>
              <a:spcAft>
                <a:spcPts val="600"/>
              </a:spcAft>
              <a:buClr>
                <a:schemeClr val="accent1">
                  <a:lumMod val="75000"/>
                </a:schemeClr>
              </a:buClr>
              <a:buSzPct val="145000"/>
              <a:buFont typeface="Arial"/>
              <a:buChar char="•"/>
            </a:pPr>
            <a:r>
              <a:rPr lang="en-US" sz="2800" dirty="0">
                <a:latin typeface="Calibri" panose="020F0502020204030204" pitchFamily="34" charset="0"/>
                <a:cs typeface="Calibri" panose="020F0502020204030204" pitchFamily="34" charset="0"/>
              </a:rPr>
              <a:t>CRAs for Elected Officials, Boards and Advisory Boards</a:t>
            </a:r>
          </a:p>
          <a:p>
            <a:pPr marL="457200" indent="-457200" defTabSz="457200">
              <a:spcBef>
                <a:spcPct val="20000"/>
              </a:spcBef>
              <a:spcAft>
                <a:spcPts val="600"/>
              </a:spcAft>
              <a:buClr>
                <a:schemeClr val="accent1">
                  <a:lumMod val="75000"/>
                </a:schemeClr>
              </a:buClr>
              <a:buSzPct val="145000"/>
              <a:buFont typeface="Arial"/>
              <a:buChar char="•"/>
            </a:pPr>
            <a:r>
              <a:rPr lang="en-US" sz="2800" dirty="0">
                <a:latin typeface="Calibri" panose="020F0502020204030204" pitchFamily="34" charset="0"/>
                <a:cs typeface="Calibri" panose="020F0502020204030204" pitchFamily="34" charset="0"/>
              </a:rPr>
              <a:t>Public Outreach and Communications</a:t>
            </a:r>
          </a:p>
        </p:txBody>
      </p:sp>
      <p:sp>
        <p:nvSpPr>
          <p:cNvPr id="6" name="Slide Number Placeholder 5"/>
          <p:cNvSpPr>
            <a:spLocks noGrp="1"/>
          </p:cNvSpPr>
          <p:nvPr>
            <p:ph type="sldNum" sz="quarter" idx="12"/>
          </p:nvPr>
        </p:nvSpPr>
        <p:spPr>
          <a:xfrm>
            <a:off x="10951856" y="5867131"/>
            <a:ext cx="551167" cy="365125"/>
          </a:xfrm>
        </p:spPr>
        <p:txBody>
          <a:bodyPr vert="horz" lIns="91440" tIns="45720" rIns="91440" bIns="45720" rtlCol="0" anchor="ctr">
            <a:normAutofit/>
          </a:bodyPr>
          <a:lstStyle/>
          <a:p>
            <a:pPr defTabSz="457200">
              <a:spcAft>
                <a:spcPts val="600"/>
              </a:spcAft>
            </a:pPr>
            <a:fld id="{EE525F19-C27C-4AE7-B278-E80FF6343B71}" type="slidenum">
              <a:rPr lang="en-US"/>
              <a:pPr defTabSz="457200">
                <a:spcAft>
                  <a:spcPts val="600"/>
                </a:spcAft>
              </a:pPr>
              <a:t>12</a:t>
            </a:fld>
            <a:endParaRPr lang="en-US"/>
          </a:p>
        </p:txBody>
      </p:sp>
    </p:spTree>
    <p:extLst>
      <p:ext uri="{BB962C8B-B14F-4D97-AF65-F5344CB8AC3E}">
        <p14:creationId xmlns:p14="http://schemas.microsoft.com/office/powerpoint/2010/main" val="3180416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3F1527C3-06F4-4F4D-B364-8E97266450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12" name="Freeform 6">
              <a:extLst>
                <a:ext uri="{FF2B5EF4-FFF2-40B4-BE49-F238E27FC236}">
                  <a16:creationId xmlns:a16="http://schemas.microsoft.com/office/drawing/2014/main" id="{BF1C23D2-D74F-4456-AD7B-904A6E287C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578577AD-563A-4936-9ACB-FDCF298412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4" name="Freeform 8">
              <a:extLst>
                <a:ext uri="{FF2B5EF4-FFF2-40B4-BE49-F238E27FC236}">
                  <a16:creationId xmlns:a16="http://schemas.microsoft.com/office/drawing/2014/main" id="{1C9F3743-BFAB-4636-81C7-ACD99C694B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5" name="Freeform 9">
              <a:extLst>
                <a:ext uri="{FF2B5EF4-FFF2-40B4-BE49-F238E27FC236}">
                  <a16:creationId xmlns:a16="http://schemas.microsoft.com/office/drawing/2014/main" id="{FC58029E-BC15-45E4-AA28-CC80C96A3F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41CBB721-7EDD-4FEA-9D6B-A3656D9F45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4C945CDA-4F14-4FA0-B272-B1E25B4FA1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useBgFill="1">
        <p:nvSpPr>
          <p:cNvPr id="19" name="Rectangle 18">
            <a:extLst>
              <a:ext uri="{FF2B5EF4-FFF2-40B4-BE49-F238E27FC236}">
                <a16:creationId xmlns:a16="http://schemas.microsoft.com/office/drawing/2014/main" id="{24DFAAE7-061D-4086-99EC-872CB3050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854451" y="685800"/>
            <a:ext cx="7648573" cy="1752599"/>
          </a:xfrm>
        </p:spPr>
        <p:txBody>
          <a:bodyPr vert="horz" lIns="91440" tIns="45720" rIns="91440" bIns="45720" rtlCol="0" anchor="ctr">
            <a:normAutofit/>
          </a:bodyPr>
          <a:lstStyle/>
          <a:p>
            <a:r>
              <a:rPr lang="en-US" b="1" dirty="0">
                <a:solidFill>
                  <a:schemeClr val="accent2">
                    <a:lumMod val="50000"/>
                  </a:schemeClr>
                </a:solidFill>
                <a:latin typeface="Calibri" panose="020F0502020204030204" pitchFamily="34" charset="0"/>
                <a:cs typeface="Calibri" panose="020F0502020204030204" pitchFamily="34" charset="0"/>
              </a:rPr>
              <a:t>How Do I Attend? </a:t>
            </a:r>
          </a:p>
        </p:txBody>
      </p:sp>
      <p:sp>
        <p:nvSpPr>
          <p:cNvPr id="21" name="Rectangle 20">
            <a:extLst>
              <a:ext uri="{FF2B5EF4-FFF2-40B4-BE49-F238E27FC236}">
                <a16:creationId xmlns:a16="http://schemas.microsoft.com/office/drawing/2014/main" id="{E7570099-A243-48DD-9EAE-36F4AC095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06393"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3" name="Freeform 6">
            <a:extLst>
              <a:ext uri="{FF2B5EF4-FFF2-40B4-BE49-F238E27FC236}">
                <a16:creationId xmlns:a16="http://schemas.microsoft.com/office/drawing/2014/main" id="{45E4A74B-6514-424A-ADFA-C232FA6B90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5233" y="1"/>
            <a:ext cx="858884" cy="2780957"/>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25" name="Freeform 7">
            <a:extLst>
              <a:ext uri="{FF2B5EF4-FFF2-40B4-BE49-F238E27FC236}">
                <a16:creationId xmlns:a16="http://schemas.microsoft.com/office/drawing/2014/main" id="{F61C5C86-C785-4B92-9F2D-133B8B8C24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1424" y="1"/>
            <a:ext cx="835810" cy="2671495"/>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27" name="Freeform 12">
            <a:extLst>
              <a:ext uri="{FF2B5EF4-FFF2-40B4-BE49-F238E27FC236}">
                <a16:creationId xmlns:a16="http://schemas.microsoft.com/office/drawing/2014/main" id="{954D0BF9-002C-4D3A-A222-C166094A5D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1424" y="2585830"/>
            <a:ext cx="2175413" cy="4272171"/>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29" name="Freeform 13">
            <a:extLst>
              <a:ext uri="{FF2B5EF4-FFF2-40B4-BE49-F238E27FC236}">
                <a16:creationId xmlns:a16="http://schemas.microsoft.com/office/drawing/2014/main" id="{6080EB6E-D69F-43B1-91EC-75C303342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9078" y="2695292"/>
            <a:ext cx="2690743" cy="4162709"/>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31" name="Freeform: Shape 30">
            <a:extLst>
              <a:ext uri="{FF2B5EF4-FFF2-40B4-BE49-F238E27FC236}">
                <a16:creationId xmlns:a16="http://schemas.microsoft.com/office/drawing/2014/main" id="{21BA816A-EE68-4A96-BA05-73303B2F4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5233" y="2690532"/>
            <a:ext cx="2904320" cy="4167469"/>
          </a:xfrm>
          <a:custGeom>
            <a:avLst/>
            <a:gdLst>
              <a:gd name="connsiteX0" fmla="*/ 0 w 2904320"/>
              <a:gd name="connsiteY0" fmla="*/ 0 h 4167469"/>
              <a:gd name="connsiteX1" fmla="*/ 288431 w 2904320"/>
              <a:gd name="connsiteY1" fmla="*/ 90425 h 4167469"/>
              <a:gd name="connsiteX2" fmla="*/ 2904320 w 2904320"/>
              <a:gd name="connsiteY2" fmla="*/ 3220465 h 4167469"/>
              <a:gd name="connsiteX3" fmla="*/ 2904320 w 2904320"/>
              <a:gd name="connsiteY3" fmla="*/ 4167469 h 4167469"/>
              <a:gd name="connsiteX4" fmla="*/ 2694589 w 2904320"/>
              <a:gd name="connsiteY4" fmla="*/ 4167469 h 4167469"/>
              <a:gd name="connsiteX5" fmla="*/ 3846 w 2904320"/>
              <a:gd name="connsiteY5" fmla="*/ 4759 h 416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4320" h="4167469">
                <a:moveTo>
                  <a:pt x="0" y="0"/>
                </a:moveTo>
                <a:lnTo>
                  <a:pt x="288431" y="90425"/>
                </a:lnTo>
                <a:lnTo>
                  <a:pt x="2904320" y="3220465"/>
                </a:lnTo>
                <a:lnTo>
                  <a:pt x="2904320" y="4167469"/>
                </a:lnTo>
                <a:lnTo>
                  <a:pt x="2694589" y="4167469"/>
                </a:lnTo>
                <a:lnTo>
                  <a:pt x="3846" y="4759"/>
                </a:lnTo>
                <a:close/>
              </a:path>
            </a:pathLst>
          </a:custGeom>
          <a:solidFill>
            <a:schemeClr val="accent1">
              <a:lumMod val="75000"/>
            </a:schemeClr>
          </a:solidFill>
          <a:ln>
            <a:noFill/>
          </a:ln>
        </p:spPr>
      </p:sp>
      <p:sp>
        <p:nvSpPr>
          <p:cNvPr id="33" name="Freeform 15">
            <a:extLst>
              <a:ext uri="{FF2B5EF4-FFF2-40B4-BE49-F238E27FC236}">
                <a16:creationId xmlns:a16="http://schemas.microsoft.com/office/drawing/2014/main" id="{22A94CDB-5D63-4C75-9CB6-6C18CDF37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1424" y="2581071"/>
            <a:ext cx="2894568" cy="427693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sp>
        <p:nvSpPr>
          <p:cNvPr id="2" name="Rectangle 1"/>
          <p:cNvSpPr/>
          <p:nvPr/>
        </p:nvSpPr>
        <p:spPr>
          <a:xfrm>
            <a:off x="3854451" y="2666999"/>
            <a:ext cx="7648572" cy="3124201"/>
          </a:xfrm>
          <a:prstGeom prst="rect">
            <a:avLst/>
          </a:prstGeom>
        </p:spPr>
        <p:txBody>
          <a:bodyPr vert="horz" lIns="91440" tIns="45720" rIns="91440" bIns="45720" rtlCol="0" anchor="t">
            <a:normAutofit/>
          </a:bodyPr>
          <a:lstStyle/>
          <a:p>
            <a:pPr defTabSz="457200">
              <a:spcBef>
                <a:spcPct val="20000"/>
              </a:spcBef>
              <a:spcAft>
                <a:spcPts val="600"/>
              </a:spcAft>
              <a:buClr>
                <a:schemeClr val="accent1">
                  <a:lumMod val="75000"/>
                </a:schemeClr>
              </a:buClr>
              <a:buSzPct val="145000"/>
            </a:pPr>
            <a:r>
              <a:rPr lang="en-US" sz="2400" dirty="0">
                <a:latin typeface="Calibri" panose="020F0502020204030204" pitchFamily="34" charset="0"/>
                <a:cs typeface="Calibri" panose="020F0502020204030204" pitchFamily="34" charset="0"/>
              </a:rPr>
              <a:t>Academy training is provided in several central locations through out the year.  CRA 101, the introductory class, is usually held the day before the FRA Annual Conference.  On occasion another course is held the last day of the annual conference, on a rotating basis.  During the year, we try to offer all the courses at least once. </a:t>
            </a:r>
          </a:p>
        </p:txBody>
      </p:sp>
      <p:sp>
        <p:nvSpPr>
          <p:cNvPr id="6" name="Slide Number Placeholder 5"/>
          <p:cNvSpPr>
            <a:spLocks noGrp="1"/>
          </p:cNvSpPr>
          <p:nvPr>
            <p:ph type="sldNum" sz="quarter" idx="12"/>
          </p:nvPr>
        </p:nvSpPr>
        <p:spPr>
          <a:xfrm>
            <a:off x="10675633" y="6032041"/>
            <a:ext cx="551167" cy="365125"/>
          </a:xfrm>
        </p:spPr>
        <p:txBody>
          <a:bodyPr vert="horz" lIns="91440" tIns="45720" rIns="91440" bIns="45720" rtlCol="0" anchor="ctr">
            <a:normAutofit/>
          </a:bodyPr>
          <a:lstStyle/>
          <a:p>
            <a:pPr defTabSz="457200">
              <a:spcAft>
                <a:spcPts val="600"/>
              </a:spcAft>
            </a:pPr>
            <a:fld id="{EE525F19-C27C-4AE7-B278-E80FF6343B71}" type="slidenum">
              <a:rPr lang="en-US"/>
              <a:pPr defTabSz="457200">
                <a:spcAft>
                  <a:spcPts val="600"/>
                </a:spcAft>
              </a:pPr>
              <a:t>13</a:t>
            </a:fld>
            <a:endParaRPr lang="en-US"/>
          </a:p>
        </p:txBody>
      </p:sp>
    </p:spTree>
    <p:extLst>
      <p:ext uri="{BB962C8B-B14F-4D97-AF65-F5344CB8AC3E}">
        <p14:creationId xmlns:p14="http://schemas.microsoft.com/office/powerpoint/2010/main" val="3288986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3F1527C3-06F4-4F4D-B364-8E97266450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12" name="Freeform 6">
              <a:extLst>
                <a:ext uri="{FF2B5EF4-FFF2-40B4-BE49-F238E27FC236}">
                  <a16:creationId xmlns:a16="http://schemas.microsoft.com/office/drawing/2014/main" id="{BF1C23D2-D74F-4456-AD7B-904A6E287C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578577AD-563A-4936-9ACB-FDCF298412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4" name="Freeform 8">
              <a:extLst>
                <a:ext uri="{FF2B5EF4-FFF2-40B4-BE49-F238E27FC236}">
                  <a16:creationId xmlns:a16="http://schemas.microsoft.com/office/drawing/2014/main" id="{1C9F3743-BFAB-4636-81C7-ACD99C694B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5" name="Freeform 9">
              <a:extLst>
                <a:ext uri="{FF2B5EF4-FFF2-40B4-BE49-F238E27FC236}">
                  <a16:creationId xmlns:a16="http://schemas.microsoft.com/office/drawing/2014/main" id="{FC58029E-BC15-45E4-AA28-CC80C96A3F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41CBB721-7EDD-4FEA-9D6B-A3656D9F45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4C945CDA-4F14-4FA0-B272-B1E25B4FA1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useBgFill="1">
        <p:nvSpPr>
          <p:cNvPr id="19" name="Rectangle 18">
            <a:extLst>
              <a:ext uri="{FF2B5EF4-FFF2-40B4-BE49-F238E27FC236}">
                <a16:creationId xmlns:a16="http://schemas.microsoft.com/office/drawing/2014/main" id="{24DFAAE7-061D-4086-99EC-872CB3050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854451" y="685800"/>
            <a:ext cx="7648573" cy="1752599"/>
          </a:xfrm>
        </p:spPr>
        <p:txBody>
          <a:bodyPr vert="horz" lIns="91440" tIns="45720" rIns="91440" bIns="45720" rtlCol="0" anchor="ctr">
            <a:normAutofit/>
          </a:bodyPr>
          <a:lstStyle/>
          <a:p>
            <a:r>
              <a:rPr lang="en-US" b="1" dirty="0">
                <a:solidFill>
                  <a:srgbClr val="0070C0"/>
                </a:solidFill>
                <a:latin typeface="Calibri" panose="020F0502020204030204" pitchFamily="34" charset="0"/>
                <a:cs typeface="Calibri" panose="020F0502020204030204" pitchFamily="34" charset="0"/>
              </a:rPr>
              <a:t>Redevelopment Administrator (FRA-RA) Designation</a:t>
            </a:r>
          </a:p>
        </p:txBody>
      </p:sp>
      <p:sp>
        <p:nvSpPr>
          <p:cNvPr id="21" name="Rectangle 20">
            <a:extLst>
              <a:ext uri="{FF2B5EF4-FFF2-40B4-BE49-F238E27FC236}">
                <a16:creationId xmlns:a16="http://schemas.microsoft.com/office/drawing/2014/main" id="{E7570099-A243-48DD-9EAE-36F4AC095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06393"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3" name="Freeform 6">
            <a:extLst>
              <a:ext uri="{FF2B5EF4-FFF2-40B4-BE49-F238E27FC236}">
                <a16:creationId xmlns:a16="http://schemas.microsoft.com/office/drawing/2014/main" id="{45E4A74B-6514-424A-ADFA-C232FA6B90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5233" y="1"/>
            <a:ext cx="858884" cy="2780957"/>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25" name="Freeform 7">
            <a:extLst>
              <a:ext uri="{FF2B5EF4-FFF2-40B4-BE49-F238E27FC236}">
                <a16:creationId xmlns:a16="http://schemas.microsoft.com/office/drawing/2014/main" id="{F61C5C86-C785-4B92-9F2D-133B8B8C24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1424" y="1"/>
            <a:ext cx="835810" cy="2671495"/>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27" name="Freeform 12">
            <a:extLst>
              <a:ext uri="{FF2B5EF4-FFF2-40B4-BE49-F238E27FC236}">
                <a16:creationId xmlns:a16="http://schemas.microsoft.com/office/drawing/2014/main" id="{954D0BF9-002C-4D3A-A222-C166094A5D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1424" y="2585830"/>
            <a:ext cx="2175413" cy="4272171"/>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29" name="Freeform 13">
            <a:extLst>
              <a:ext uri="{FF2B5EF4-FFF2-40B4-BE49-F238E27FC236}">
                <a16:creationId xmlns:a16="http://schemas.microsoft.com/office/drawing/2014/main" id="{6080EB6E-D69F-43B1-91EC-75C303342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9078" y="2695292"/>
            <a:ext cx="2690743" cy="4162709"/>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31" name="Freeform: Shape 30">
            <a:extLst>
              <a:ext uri="{FF2B5EF4-FFF2-40B4-BE49-F238E27FC236}">
                <a16:creationId xmlns:a16="http://schemas.microsoft.com/office/drawing/2014/main" id="{21BA816A-EE68-4A96-BA05-73303B2F4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5233" y="2690532"/>
            <a:ext cx="2904320" cy="4167469"/>
          </a:xfrm>
          <a:custGeom>
            <a:avLst/>
            <a:gdLst>
              <a:gd name="connsiteX0" fmla="*/ 0 w 2904320"/>
              <a:gd name="connsiteY0" fmla="*/ 0 h 4167469"/>
              <a:gd name="connsiteX1" fmla="*/ 288431 w 2904320"/>
              <a:gd name="connsiteY1" fmla="*/ 90425 h 4167469"/>
              <a:gd name="connsiteX2" fmla="*/ 2904320 w 2904320"/>
              <a:gd name="connsiteY2" fmla="*/ 3220465 h 4167469"/>
              <a:gd name="connsiteX3" fmla="*/ 2904320 w 2904320"/>
              <a:gd name="connsiteY3" fmla="*/ 4167469 h 4167469"/>
              <a:gd name="connsiteX4" fmla="*/ 2694589 w 2904320"/>
              <a:gd name="connsiteY4" fmla="*/ 4167469 h 4167469"/>
              <a:gd name="connsiteX5" fmla="*/ 3846 w 2904320"/>
              <a:gd name="connsiteY5" fmla="*/ 4759 h 416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4320" h="4167469">
                <a:moveTo>
                  <a:pt x="0" y="0"/>
                </a:moveTo>
                <a:lnTo>
                  <a:pt x="288431" y="90425"/>
                </a:lnTo>
                <a:lnTo>
                  <a:pt x="2904320" y="3220465"/>
                </a:lnTo>
                <a:lnTo>
                  <a:pt x="2904320" y="4167469"/>
                </a:lnTo>
                <a:lnTo>
                  <a:pt x="2694589" y="4167469"/>
                </a:lnTo>
                <a:lnTo>
                  <a:pt x="3846" y="4759"/>
                </a:lnTo>
                <a:close/>
              </a:path>
            </a:pathLst>
          </a:custGeom>
          <a:solidFill>
            <a:schemeClr val="accent1">
              <a:lumMod val="75000"/>
            </a:schemeClr>
          </a:solidFill>
          <a:ln>
            <a:noFill/>
          </a:ln>
        </p:spPr>
      </p:sp>
      <p:sp>
        <p:nvSpPr>
          <p:cNvPr id="33" name="Freeform 15">
            <a:extLst>
              <a:ext uri="{FF2B5EF4-FFF2-40B4-BE49-F238E27FC236}">
                <a16:creationId xmlns:a16="http://schemas.microsoft.com/office/drawing/2014/main" id="{22A94CDB-5D63-4C75-9CB6-6C18CDF37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1424" y="2581071"/>
            <a:ext cx="2894568" cy="427693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sp>
        <p:nvSpPr>
          <p:cNvPr id="2" name="Rectangle 1"/>
          <p:cNvSpPr/>
          <p:nvPr/>
        </p:nvSpPr>
        <p:spPr>
          <a:xfrm>
            <a:off x="3854451" y="2666999"/>
            <a:ext cx="7648572" cy="3124201"/>
          </a:xfrm>
          <a:prstGeom prst="rect">
            <a:avLst/>
          </a:prstGeom>
        </p:spPr>
        <p:txBody>
          <a:bodyPr vert="horz" lIns="91440" tIns="45720" rIns="91440" bIns="45720" rtlCol="0" anchor="t">
            <a:normAutofit/>
          </a:bodyPr>
          <a:lstStyle/>
          <a:p>
            <a:pPr defTabSz="457200">
              <a:spcBef>
                <a:spcPct val="20000"/>
              </a:spcBef>
              <a:spcAft>
                <a:spcPts val="600"/>
              </a:spcAft>
              <a:buClr>
                <a:schemeClr val="accent1">
                  <a:lumMod val="75000"/>
                </a:schemeClr>
              </a:buClr>
              <a:buSzPct val="145000"/>
            </a:pPr>
            <a:r>
              <a:rPr lang="en-US" sz="2000" dirty="0">
                <a:latin typeface="Calibri" panose="020F0502020204030204" pitchFamily="34" charset="0"/>
                <a:cs typeface="Calibri" panose="020F0502020204030204" pitchFamily="34" charset="0"/>
              </a:rPr>
              <a:t>The </a:t>
            </a:r>
            <a:r>
              <a:rPr lang="en-US" sz="2000" b="1" dirty="0">
                <a:latin typeface="Calibri" panose="020F0502020204030204" pitchFamily="34" charset="0"/>
                <a:cs typeface="Calibri" panose="020F0502020204030204" pitchFamily="34" charset="0"/>
              </a:rPr>
              <a:t>FRA-RA</a:t>
            </a:r>
            <a:r>
              <a:rPr lang="en-US" sz="2000" dirty="0">
                <a:latin typeface="Calibri" panose="020F0502020204030204" pitchFamily="34" charset="0"/>
                <a:cs typeface="Calibri" panose="020F0502020204030204" pitchFamily="34" charset="0"/>
              </a:rPr>
              <a:t> would be someone who works in a CRA every day and meets the criteria for educational and experience requirements.   </a:t>
            </a:r>
          </a:p>
          <a:p>
            <a:pPr defTabSz="457200">
              <a:spcBef>
                <a:spcPct val="20000"/>
              </a:spcBef>
              <a:spcAft>
                <a:spcPts val="600"/>
              </a:spcAft>
              <a:buClr>
                <a:schemeClr val="accent1">
                  <a:lumMod val="75000"/>
                </a:schemeClr>
              </a:buClr>
              <a:buSzPct val="145000"/>
            </a:pPr>
            <a:endParaRPr lang="en-US" sz="2000" dirty="0">
              <a:latin typeface="Calibri" panose="020F0502020204030204" pitchFamily="34" charset="0"/>
              <a:cs typeface="Calibri" panose="020F0502020204030204" pitchFamily="34" charset="0"/>
            </a:endParaRPr>
          </a:p>
          <a:p>
            <a:pPr defTabSz="457200">
              <a:spcBef>
                <a:spcPct val="20000"/>
              </a:spcBef>
              <a:spcAft>
                <a:spcPts val="600"/>
              </a:spcAft>
              <a:buClr>
                <a:schemeClr val="accent1">
                  <a:lumMod val="75000"/>
                </a:schemeClr>
              </a:buClr>
              <a:buSzPct val="145000"/>
            </a:pPr>
            <a:r>
              <a:rPr lang="en-US" sz="2000" dirty="0">
                <a:latin typeface="Calibri" panose="020F0502020204030204" pitchFamily="34" charset="0"/>
                <a:cs typeface="Calibri" panose="020F0502020204030204" pitchFamily="34" charset="0"/>
              </a:rPr>
              <a:t>The criteria is outlined in the “General Academy Application” which is posted online at </a:t>
            </a:r>
            <a:r>
              <a:rPr lang="en-US" sz="2000" dirty="0">
                <a:latin typeface="Calibri" panose="020F0502020204030204" pitchFamily="34" charset="0"/>
                <a:cs typeface="Calibri" panose="020F0502020204030204" pitchFamily="34" charset="0"/>
                <a:hlinkClick r:id="rId3"/>
              </a:rPr>
              <a:t>www.redevelopment.net</a:t>
            </a:r>
            <a:r>
              <a:rPr lang="en-US" sz="2000" dirty="0">
                <a:latin typeface="Calibri" panose="020F0502020204030204" pitchFamily="34" charset="0"/>
                <a:cs typeface="Calibri" panose="020F0502020204030204" pitchFamily="34" charset="0"/>
              </a:rPr>
              <a:t> under the Academy page link.</a:t>
            </a:r>
          </a:p>
        </p:txBody>
      </p:sp>
      <p:sp>
        <p:nvSpPr>
          <p:cNvPr id="6" name="Slide Number Placeholder 5"/>
          <p:cNvSpPr>
            <a:spLocks noGrp="1"/>
          </p:cNvSpPr>
          <p:nvPr>
            <p:ph type="sldNum" sz="quarter" idx="12"/>
          </p:nvPr>
        </p:nvSpPr>
        <p:spPr>
          <a:xfrm>
            <a:off x="10713733" y="6019800"/>
            <a:ext cx="551167" cy="365125"/>
          </a:xfrm>
        </p:spPr>
        <p:txBody>
          <a:bodyPr vert="horz" lIns="91440" tIns="45720" rIns="91440" bIns="45720" rtlCol="0" anchor="ctr">
            <a:normAutofit/>
          </a:bodyPr>
          <a:lstStyle/>
          <a:p>
            <a:pPr defTabSz="457200">
              <a:spcAft>
                <a:spcPts val="600"/>
              </a:spcAft>
            </a:pPr>
            <a:fld id="{EE525F19-C27C-4AE7-B278-E80FF6343B71}" type="slidenum">
              <a:rPr lang="en-US"/>
              <a:pPr defTabSz="457200">
                <a:spcAft>
                  <a:spcPts val="600"/>
                </a:spcAft>
              </a:pPr>
              <a:t>14</a:t>
            </a:fld>
            <a:endParaRPr lang="en-US"/>
          </a:p>
        </p:txBody>
      </p:sp>
    </p:spTree>
    <p:extLst>
      <p:ext uri="{BB962C8B-B14F-4D97-AF65-F5344CB8AC3E}">
        <p14:creationId xmlns:p14="http://schemas.microsoft.com/office/powerpoint/2010/main" val="1932426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3F1527C3-06F4-4F4D-B364-8E97266450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12" name="Freeform 6">
              <a:extLst>
                <a:ext uri="{FF2B5EF4-FFF2-40B4-BE49-F238E27FC236}">
                  <a16:creationId xmlns:a16="http://schemas.microsoft.com/office/drawing/2014/main" id="{BF1C23D2-D74F-4456-AD7B-904A6E287C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578577AD-563A-4936-9ACB-FDCF298412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4" name="Freeform 8">
              <a:extLst>
                <a:ext uri="{FF2B5EF4-FFF2-40B4-BE49-F238E27FC236}">
                  <a16:creationId xmlns:a16="http://schemas.microsoft.com/office/drawing/2014/main" id="{1C9F3743-BFAB-4636-81C7-ACD99C694B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5" name="Freeform 9">
              <a:extLst>
                <a:ext uri="{FF2B5EF4-FFF2-40B4-BE49-F238E27FC236}">
                  <a16:creationId xmlns:a16="http://schemas.microsoft.com/office/drawing/2014/main" id="{FC58029E-BC15-45E4-AA28-CC80C96A3F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41CBB721-7EDD-4FEA-9D6B-A3656D9F45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4C945CDA-4F14-4FA0-B272-B1E25B4FA1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useBgFill="1">
        <p:nvSpPr>
          <p:cNvPr id="19" name="Rectangle 18">
            <a:extLst>
              <a:ext uri="{FF2B5EF4-FFF2-40B4-BE49-F238E27FC236}">
                <a16:creationId xmlns:a16="http://schemas.microsoft.com/office/drawing/2014/main" id="{24DFAAE7-061D-4086-99EC-872CB3050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854451" y="685800"/>
            <a:ext cx="7648573" cy="1752599"/>
          </a:xfrm>
        </p:spPr>
        <p:txBody>
          <a:bodyPr vert="horz" lIns="91440" tIns="45720" rIns="91440" bIns="45720" rtlCol="0" anchor="ctr">
            <a:normAutofit/>
          </a:bodyPr>
          <a:lstStyle/>
          <a:p>
            <a:r>
              <a:rPr lang="en-US" b="1" dirty="0">
                <a:solidFill>
                  <a:srgbClr val="0070C0"/>
                </a:solidFill>
                <a:latin typeface="Calibri" panose="020F0502020204030204" pitchFamily="34" charset="0"/>
                <a:cs typeface="Calibri" panose="020F0502020204030204" pitchFamily="34" charset="0"/>
              </a:rPr>
              <a:t>Redevelopment Professional </a:t>
            </a:r>
            <a:br>
              <a:rPr lang="en-US" b="1" dirty="0">
                <a:solidFill>
                  <a:srgbClr val="0070C0"/>
                </a:solidFill>
                <a:latin typeface="Calibri" panose="020F0502020204030204" pitchFamily="34" charset="0"/>
                <a:cs typeface="Calibri" panose="020F0502020204030204" pitchFamily="34" charset="0"/>
              </a:rPr>
            </a:br>
            <a:r>
              <a:rPr lang="en-US" b="1" dirty="0">
                <a:solidFill>
                  <a:srgbClr val="0070C0"/>
                </a:solidFill>
                <a:latin typeface="Calibri" panose="020F0502020204030204" pitchFamily="34" charset="0"/>
                <a:cs typeface="Calibri" panose="020F0502020204030204" pitchFamily="34" charset="0"/>
              </a:rPr>
              <a:t>(FRA-RP) Designation</a:t>
            </a:r>
            <a:r>
              <a:rPr lang="en-US" b="1" i="1" dirty="0">
                <a:solidFill>
                  <a:srgbClr val="0070C0"/>
                </a:solidFill>
                <a:latin typeface="Calibri" panose="020F0502020204030204" pitchFamily="34" charset="0"/>
                <a:cs typeface="Calibri" panose="020F0502020204030204" pitchFamily="34" charset="0"/>
              </a:rPr>
              <a:t> </a:t>
            </a:r>
          </a:p>
        </p:txBody>
      </p:sp>
      <p:sp>
        <p:nvSpPr>
          <p:cNvPr id="21" name="Rectangle 20">
            <a:extLst>
              <a:ext uri="{FF2B5EF4-FFF2-40B4-BE49-F238E27FC236}">
                <a16:creationId xmlns:a16="http://schemas.microsoft.com/office/drawing/2014/main" id="{E7570099-A243-48DD-9EAE-36F4AC095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06393"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3" name="Freeform 6">
            <a:extLst>
              <a:ext uri="{FF2B5EF4-FFF2-40B4-BE49-F238E27FC236}">
                <a16:creationId xmlns:a16="http://schemas.microsoft.com/office/drawing/2014/main" id="{45E4A74B-6514-424A-ADFA-C232FA6B90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5233" y="1"/>
            <a:ext cx="858884" cy="2780957"/>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25" name="Freeform 7">
            <a:extLst>
              <a:ext uri="{FF2B5EF4-FFF2-40B4-BE49-F238E27FC236}">
                <a16:creationId xmlns:a16="http://schemas.microsoft.com/office/drawing/2014/main" id="{F61C5C86-C785-4B92-9F2D-133B8B8C24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1424" y="1"/>
            <a:ext cx="835810" cy="2671495"/>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27" name="Freeform 12">
            <a:extLst>
              <a:ext uri="{FF2B5EF4-FFF2-40B4-BE49-F238E27FC236}">
                <a16:creationId xmlns:a16="http://schemas.microsoft.com/office/drawing/2014/main" id="{954D0BF9-002C-4D3A-A222-C166094A5D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1424" y="2585830"/>
            <a:ext cx="2175413" cy="4272171"/>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29" name="Freeform 13">
            <a:extLst>
              <a:ext uri="{FF2B5EF4-FFF2-40B4-BE49-F238E27FC236}">
                <a16:creationId xmlns:a16="http://schemas.microsoft.com/office/drawing/2014/main" id="{6080EB6E-D69F-43B1-91EC-75C303342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9078" y="2695292"/>
            <a:ext cx="2690743" cy="4162709"/>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31" name="Freeform: Shape 30">
            <a:extLst>
              <a:ext uri="{FF2B5EF4-FFF2-40B4-BE49-F238E27FC236}">
                <a16:creationId xmlns:a16="http://schemas.microsoft.com/office/drawing/2014/main" id="{21BA816A-EE68-4A96-BA05-73303B2F4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5233" y="2690532"/>
            <a:ext cx="2904320" cy="4167469"/>
          </a:xfrm>
          <a:custGeom>
            <a:avLst/>
            <a:gdLst>
              <a:gd name="connsiteX0" fmla="*/ 0 w 2904320"/>
              <a:gd name="connsiteY0" fmla="*/ 0 h 4167469"/>
              <a:gd name="connsiteX1" fmla="*/ 288431 w 2904320"/>
              <a:gd name="connsiteY1" fmla="*/ 90425 h 4167469"/>
              <a:gd name="connsiteX2" fmla="*/ 2904320 w 2904320"/>
              <a:gd name="connsiteY2" fmla="*/ 3220465 h 4167469"/>
              <a:gd name="connsiteX3" fmla="*/ 2904320 w 2904320"/>
              <a:gd name="connsiteY3" fmla="*/ 4167469 h 4167469"/>
              <a:gd name="connsiteX4" fmla="*/ 2694589 w 2904320"/>
              <a:gd name="connsiteY4" fmla="*/ 4167469 h 4167469"/>
              <a:gd name="connsiteX5" fmla="*/ 3846 w 2904320"/>
              <a:gd name="connsiteY5" fmla="*/ 4759 h 416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4320" h="4167469">
                <a:moveTo>
                  <a:pt x="0" y="0"/>
                </a:moveTo>
                <a:lnTo>
                  <a:pt x="288431" y="90425"/>
                </a:lnTo>
                <a:lnTo>
                  <a:pt x="2904320" y="3220465"/>
                </a:lnTo>
                <a:lnTo>
                  <a:pt x="2904320" y="4167469"/>
                </a:lnTo>
                <a:lnTo>
                  <a:pt x="2694589" y="4167469"/>
                </a:lnTo>
                <a:lnTo>
                  <a:pt x="3846" y="4759"/>
                </a:lnTo>
                <a:close/>
              </a:path>
            </a:pathLst>
          </a:custGeom>
          <a:solidFill>
            <a:schemeClr val="accent1">
              <a:lumMod val="75000"/>
            </a:schemeClr>
          </a:solidFill>
          <a:ln>
            <a:noFill/>
          </a:ln>
        </p:spPr>
      </p:sp>
      <p:sp>
        <p:nvSpPr>
          <p:cNvPr id="33" name="Freeform 15">
            <a:extLst>
              <a:ext uri="{FF2B5EF4-FFF2-40B4-BE49-F238E27FC236}">
                <a16:creationId xmlns:a16="http://schemas.microsoft.com/office/drawing/2014/main" id="{22A94CDB-5D63-4C75-9CB6-6C18CDF37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1424" y="2581071"/>
            <a:ext cx="2894568" cy="427693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sp>
        <p:nvSpPr>
          <p:cNvPr id="2" name="Rectangle 1"/>
          <p:cNvSpPr/>
          <p:nvPr/>
        </p:nvSpPr>
        <p:spPr>
          <a:xfrm>
            <a:off x="3854451" y="2666999"/>
            <a:ext cx="7648572" cy="3124201"/>
          </a:xfrm>
          <a:prstGeom prst="rect">
            <a:avLst/>
          </a:prstGeom>
        </p:spPr>
        <p:txBody>
          <a:bodyPr vert="horz" lIns="91440" tIns="45720" rIns="91440" bIns="45720" rtlCol="0" anchor="t">
            <a:normAutofit/>
          </a:bodyPr>
          <a:lstStyle/>
          <a:p>
            <a:pPr defTabSz="457200">
              <a:spcBef>
                <a:spcPct val="20000"/>
              </a:spcBef>
              <a:spcAft>
                <a:spcPts val="600"/>
              </a:spcAft>
              <a:buClr>
                <a:schemeClr val="accent1">
                  <a:lumMod val="75000"/>
                </a:schemeClr>
              </a:buClr>
              <a:buSzPct val="145000"/>
            </a:pPr>
            <a:r>
              <a:rPr lang="en-US" sz="2000" dirty="0">
                <a:latin typeface="Calibri" panose="020F0502020204030204" pitchFamily="34" charset="0"/>
                <a:cs typeface="Calibri" panose="020F0502020204030204" pitchFamily="34" charset="0"/>
              </a:rPr>
              <a:t>An </a:t>
            </a:r>
            <a:r>
              <a:rPr lang="en-US" sz="2000" b="1" dirty="0">
                <a:latin typeface="Calibri" panose="020F0502020204030204" pitchFamily="34" charset="0"/>
                <a:cs typeface="Calibri" panose="020F0502020204030204" pitchFamily="34" charset="0"/>
              </a:rPr>
              <a:t>FRA - RP </a:t>
            </a:r>
            <a:r>
              <a:rPr lang="en-US" sz="2000" dirty="0">
                <a:latin typeface="Calibri" panose="020F0502020204030204" pitchFamily="34" charset="0"/>
                <a:cs typeface="Calibri" panose="020F0502020204030204" pitchFamily="34" charset="0"/>
              </a:rPr>
              <a:t>would be someone who is not involved in the direct administration of the CRA on a regular basis.  Professionals who provide services to CRA’s (e.g. architects, engineers, contractors, planners, and vendors) are eligible to receive this designation. This FRA-RP is also available for elected officials, CRA Board members, government employees, and others who are involved in redevelopment, but do not currently meet the criteria for the FRA-RA.  Once an individual meets the criteria, they can apply to switch to the other designation.</a:t>
            </a:r>
          </a:p>
        </p:txBody>
      </p:sp>
      <p:sp>
        <p:nvSpPr>
          <p:cNvPr id="6" name="Slide Number Placeholder 5"/>
          <p:cNvSpPr>
            <a:spLocks noGrp="1"/>
          </p:cNvSpPr>
          <p:nvPr>
            <p:ph type="sldNum" sz="quarter" idx="12"/>
          </p:nvPr>
        </p:nvSpPr>
        <p:spPr>
          <a:xfrm>
            <a:off x="10675633" y="6032041"/>
            <a:ext cx="551167" cy="365125"/>
          </a:xfrm>
        </p:spPr>
        <p:txBody>
          <a:bodyPr vert="horz" lIns="91440" tIns="45720" rIns="91440" bIns="45720" rtlCol="0" anchor="ctr">
            <a:normAutofit/>
          </a:bodyPr>
          <a:lstStyle/>
          <a:p>
            <a:pPr defTabSz="457200">
              <a:spcAft>
                <a:spcPts val="600"/>
              </a:spcAft>
            </a:pPr>
            <a:fld id="{EE525F19-C27C-4AE7-B278-E80FF6343B71}" type="slidenum">
              <a:rPr lang="en-US"/>
              <a:pPr defTabSz="457200">
                <a:spcAft>
                  <a:spcPts val="600"/>
                </a:spcAft>
              </a:pPr>
              <a:t>15</a:t>
            </a:fld>
            <a:endParaRPr lang="en-US"/>
          </a:p>
        </p:txBody>
      </p:sp>
    </p:spTree>
    <p:extLst>
      <p:ext uri="{BB962C8B-B14F-4D97-AF65-F5344CB8AC3E}">
        <p14:creationId xmlns:p14="http://schemas.microsoft.com/office/powerpoint/2010/main" val="33655194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15FF890B-3CE7-403A-AECE-2DE04FC7AF8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16" name="Freeform 6">
              <a:extLst>
                <a:ext uri="{FF2B5EF4-FFF2-40B4-BE49-F238E27FC236}">
                  <a16:creationId xmlns:a16="http://schemas.microsoft.com/office/drawing/2014/main" id="{99A4E160-6CFD-4514-9E20-CA6692CCD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7" name="Freeform 7">
              <a:extLst>
                <a:ext uri="{FF2B5EF4-FFF2-40B4-BE49-F238E27FC236}">
                  <a16:creationId xmlns:a16="http://schemas.microsoft.com/office/drawing/2014/main" id="{3DCD16F5-8D15-45FD-BA62-ADAC08183A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8" name="Freeform 8">
              <a:extLst>
                <a:ext uri="{FF2B5EF4-FFF2-40B4-BE49-F238E27FC236}">
                  <a16:creationId xmlns:a16="http://schemas.microsoft.com/office/drawing/2014/main" id="{E7CFAF28-6FDA-4C2C-BE51-123D1115F7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9" name="Freeform 9">
              <a:extLst>
                <a:ext uri="{FF2B5EF4-FFF2-40B4-BE49-F238E27FC236}">
                  <a16:creationId xmlns:a16="http://schemas.microsoft.com/office/drawing/2014/main" id="{1FD12703-0627-4991-B2A4-F96519F908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0" name="Freeform 10">
              <a:extLst>
                <a:ext uri="{FF2B5EF4-FFF2-40B4-BE49-F238E27FC236}">
                  <a16:creationId xmlns:a16="http://schemas.microsoft.com/office/drawing/2014/main" id="{A5758E0B-DF61-40A8-B765-BC6841906A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1" name="Freeform 11">
              <a:extLst>
                <a:ext uri="{FF2B5EF4-FFF2-40B4-BE49-F238E27FC236}">
                  <a16:creationId xmlns:a16="http://schemas.microsoft.com/office/drawing/2014/main" id="{3E063A1F-9566-4436-B4E3-2890FBBC2C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Title 2"/>
          <p:cNvSpPr>
            <a:spLocks noGrp="1"/>
          </p:cNvSpPr>
          <p:nvPr>
            <p:ph type="title"/>
          </p:nvPr>
        </p:nvSpPr>
        <p:spPr>
          <a:xfrm>
            <a:off x="1484311" y="685800"/>
            <a:ext cx="10018713" cy="1185333"/>
          </a:xfrm>
        </p:spPr>
        <p:txBody>
          <a:bodyPr vert="horz" lIns="91440" tIns="45720" rIns="91440" bIns="45720" rtlCol="0" anchor="ctr">
            <a:normAutofit/>
          </a:bodyPr>
          <a:lstStyle/>
          <a:p>
            <a:r>
              <a:rPr lang="en-US" b="1" dirty="0">
                <a:solidFill>
                  <a:srgbClr val="0070C0"/>
                </a:solidFill>
                <a:latin typeface="Calibri" panose="020F0502020204030204" pitchFamily="34" charset="0"/>
                <a:cs typeface="Calibri" panose="020F0502020204030204" pitchFamily="34" charset="0"/>
              </a:rPr>
              <a:t>Continuing Education</a:t>
            </a:r>
          </a:p>
        </p:txBody>
      </p:sp>
      <p:pic>
        <p:nvPicPr>
          <p:cNvPr id="10" name="Graphic 9" descr="Books">
            <a:extLst>
              <a:ext uri="{FF2B5EF4-FFF2-40B4-BE49-F238E27FC236}">
                <a16:creationId xmlns:a16="http://schemas.microsoft.com/office/drawing/2014/main" id="{535B7117-DE08-48CA-B119-4C44F1EE3DC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64307" y="2533449"/>
            <a:ext cx="2720881" cy="2720881"/>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sp>
        <p:nvSpPr>
          <p:cNvPr id="2" name="Rectangle 1"/>
          <p:cNvSpPr/>
          <p:nvPr/>
        </p:nvSpPr>
        <p:spPr>
          <a:xfrm>
            <a:off x="4233333" y="1998133"/>
            <a:ext cx="7272868" cy="3793067"/>
          </a:xfrm>
          <a:prstGeom prst="rect">
            <a:avLst/>
          </a:prstGeom>
        </p:spPr>
        <p:txBody>
          <a:bodyPr vert="horz" lIns="91440" tIns="45720" rIns="91440" bIns="45720" rtlCol="0" anchor="ctr">
            <a:normAutofit/>
          </a:bodyPr>
          <a:lstStyle/>
          <a:p>
            <a:pPr defTabSz="457200">
              <a:spcBef>
                <a:spcPct val="20000"/>
              </a:spcBef>
              <a:spcAft>
                <a:spcPts val="600"/>
              </a:spcAft>
              <a:buClr>
                <a:schemeClr val="accent1">
                  <a:lumMod val="75000"/>
                </a:schemeClr>
              </a:buClr>
              <a:buSzPct val="145000"/>
            </a:pPr>
            <a:r>
              <a:rPr lang="en-US" sz="2000" dirty="0">
                <a:latin typeface="Calibri" panose="020F0502020204030204" pitchFamily="34" charset="0"/>
                <a:cs typeface="Calibri" panose="020F0502020204030204" pitchFamily="34" charset="0"/>
              </a:rPr>
              <a:t>As with most professional training certification programs, we have implemented a re-certification process.  This will be done through webinars, on-line training, annual conference, courses and other related professional training.  More information is located in the website under the Academy tab. </a:t>
            </a:r>
          </a:p>
          <a:p>
            <a:pPr defTabSz="457200">
              <a:spcBef>
                <a:spcPct val="20000"/>
              </a:spcBef>
              <a:spcAft>
                <a:spcPts val="600"/>
              </a:spcAft>
              <a:buClr>
                <a:schemeClr val="accent1">
                  <a:lumMod val="75000"/>
                </a:schemeClr>
              </a:buClr>
              <a:buSzPct val="145000"/>
            </a:pPr>
            <a:endParaRPr lang="en-US" sz="2000" dirty="0">
              <a:latin typeface="Calibri" panose="020F0502020204030204" pitchFamily="34" charset="0"/>
              <a:cs typeface="Calibri" panose="020F0502020204030204" pitchFamily="34" charset="0"/>
            </a:endParaRPr>
          </a:p>
          <a:p>
            <a:pPr defTabSz="457200">
              <a:spcBef>
                <a:spcPct val="20000"/>
              </a:spcBef>
              <a:spcAft>
                <a:spcPts val="600"/>
              </a:spcAft>
              <a:buClr>
                <a:schemeClr val="accent1">
                  <a:lumMod val="75000"/>
                </a:schemeClr>
              </a:buClr>
              <a:buSzPct val="145000"/>
            </a:pPr>
            <a:r>
              <a:rPr lang="en-US" sz="2000" dirty="0">
                <a:latin typeface="Calibri" panose="020F0502020204030204" pitchFamily="34" charset="0"/>
                <a:cs typeface="Calibri" panose="020F0502020204030204" pitchFamily="34" charset="0"/>
              </a:rPr>
              <a:t>www.redevelopment.net/academy</a:t>
            </a:r>
          </a:p>
        </p:txBody>
      </p:sp>
      <p:sp>
        <p:nvSpPr>
          <p:cNvPr id="6" name="Slide Number Placeholder 5"/>
          <p:cNvSpPr>
            <a:spLocks noGrp="1"/>
          </p:cNvSpPr>
          <p:nvPr>
            <p:ph type="sldNum" sz="quarter" idx="12"/>
          </p:nvPr>
        </p:nvSpPr>
        <p:spPr>
          <a:xfrm>
            <a:off x="10951856" y="5867131"/>
            <a:ext cx="551167" cy="365125"/>
          </a:xfrm>
        </p:spPr>
        <p:txBody>
          <a:bodyPr vert="horz" lIns="91440" tIns="45720" rIns="91440" bIns="45720" rtlCol="0" anchor="ctr">
            <a:normAutofit/>
          </a:bodyPr>
          <a:lstStyle/>
          <a:p>
            <a:pPr>
              <a:spcAft>
                <a:spcPts val="600"/>
              </a:spcAft>
            </a:pPr>
            <a:fld id="{EE525F19-C27C-4AE7-B278-E80FF6343B71}" type="slidenum">
              <a:rPr lang="en-US" smtClean="0"/>
              <a:pPr>
                <a:spcAft>
                  <a:spcPts val="600"/>
                </a:spcAft>
              </a:pPr>
              <a:t>16</a:t>
            </a:fld>
            <a:endParaRPr lang="en-US"/>
          </a:p>
        </p:txBody>
      </p:sp>
    </p:spTree>
    <p:extLst>
      <p:ext uri="{BB962C8B-B14F-4D97-AF65-F5344CB8AC3E}">
        <p14:creationId xmlns:p14="http://schemas.microsoft.com/office/powerpoint/2010/main" val="4174480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3F1527C3-06F4-4F4D-B364-8E97266450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35" name="Freeform 6">
              <a:extLst>
                <a:ext uri="{FF2B5EF4-FFF2-40B4-BE49-F238E27FC236}">
                  <a16:creationId xmlns:a16="http://schemas.microsoft.com/office/drawing/2014/main" id="{BF1C23D2-D74F-4456-AD7B-904A6E287C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36" name="Freeform 7">
              <a:extLst>
                <a:ext uri="{FF2B5EF4-FFF2-40B4-BE49-F238E27FC236}">
                  <a16:creationId xmlns:a16="http://schemas.microsoft.com/office/drawing/2014/main" id="{578577AD-563A-4936-9ACB-FDCF298412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37" name="Freeform 8">
              <a:extLst>
                <a:ext uri="{FF2B5EF4-FFF2-40B4-BE49-F238E27FC236}">
                  <a16:creationId xmlns:a16="http://schemas.microsoft.com/office/drawing/2014/main" id="{1C9F3743-BFAB-4636-81C7-ACD99C694B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38" name="Freeform 9">
              <a:extLst>
                <a:ext uri="{FF2B5EF4-FFF2-40B4-BE49-F238E27FC236}">
                  <a16:creationId xmlns:a16="http://schemas.microsoft.com/office/drawing/2014/main" id="{FC58029E-BC15-45E4-AA28-CC80C96A3F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39" name="Freeform 10">
              <a:extLst>
                <a:ext uri="{FF2B5EF4-FFF2-40B4-BE49-F238E27FC236}">
                  <a16:creationId xmlns:a16="http://schemas.microsoft.com/office/drawing/2014/main" id="{41CBB721-7EDD-4FEA-9D6B-A3656D9F45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40" name="Freeform 11">
              <a:extLst>
                <a:ext uri="{FF2B5EF4-FFF2-40B4-BE49-F238E27FC236}">
                  <a16:creationId xmlns:a16="http://schemas.microsoft.com/office/drawing/2014/main" id="{4C945CDA-4F14-4FA0-B272-B1E25B4FA1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useBgFill="1">
        <p:nvSpPr>
          <p:cNvPr id="42" name="Rectangle 41">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p:nvPr>
        </p:nvSpPr>
        <p:spPr>
          <a:xfrm>
            <a:off x="496112" y="685801"/>
            <a:ext cx="2743200" cy="5105400"/>
          </a:xfrm>
        </p:spPr>
        <p:txBody>
          <a:bodyPr vert="horz" lIns="91440" tIns="45720" rIns="91440" bIns="45720" rtlCol="0" anchor="ctr">
            <a:normAutofit/>
          </a:bodyPr>
          <a:lstStyle/>
          <a:p>
            <a:pPr algn="l"/>
            <a:r>
              <a:rPr lang="en-US" sz="3200" b="1">
                <a:solidFill>
                  <a:srgbClr val="FFFFFF"/>
                </a:solidFill>
              </a:rPr>
              <a:t>You Can Receive Credits for Training by Other Organizations</a:t>
            </a:r>
          </a:p>
        </p:txBody>
      </p:sp>
      <p:grpSp>
        <p:nvGrpSpPr>
          <p:cNvPr id="46" name="Group 45">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47"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48"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49"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50"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51"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52"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Rectangle 2"/>
          <p:cNvSpPr/>
          <p:nvPr/>
        </p:nvSpPr>
        <p:spPr>
          <a:xfrm>
            <a:off x="5117106" y="685801"/>
            <a:ext cx="6385918" cy="5105400"/>
          </a:xfrm>
          <a:prstGeom prst="rect">
            <a:avLst/>
          </a:prstGeom>
        </p:spPr>
        <p:txBody>
          <a:bodyPr vert="horz" lIns="91440" tIns="45720" rIns="91440" bIns="45720" rtlCol="0" anchor="ctr">
            <a:normAutofit/>
          </a:bodyPr>
          <a:lstStyle/>
          <a:p>
            <a:pPr marL="457200" indent="-457200" defTabSz="457200">
              <a:spcBef>
                <a:spcPct val="20000"/>
              </a:spcBef>
              <a:spcAft>
                <a:spcPts val="600"/>
              </a:spcAft>
              <a:buClr>
                <a:schemeClr val="accent1">
                  <a:lumMod val="75000"/>
                </a:schemeClr>
              </a:buClr>
              <a:buSzPct val="145000"/>
              <a:buFont typeface="Wingdings" panose="05000000000000000000" pitchFamily="2" charset="2"/>
              <a:buChar char="ü"/>
            </a:pPr>
            <a:r>
              <a:rPr lang="en-US" sz="2000" dirty="0"/>
              <a:t>We work with state and national professional organizations </a:t>
            </a:r>
          </a:p>
          <a:p>
            <a:pPr marL="457200" indent="-457200" defTabSz="457200">
              <a:spcBef>
                <a:spcPct val="20000"/>
              </a:spcBef>
              <a:spcAft>
                <a:spcPts val="600"/>
              </a:spcAft>
              <a:buClr>
                <a:schemeClr val="accent1">
                  <a:lumMod val="75000"/>
                </a:schemeClr>
              </a:buClr>
              <a:buSzPct val="145000"/>
              <a:buFont typeface="Wingdings" panose="05000000000000000000" pitchFamily="2" charset="2"/>
              <a:buChar char="ü"/>
            </a:pPr>
            <a:r>
              <a:rPr lang="en-US" sz="2000" dirty="0"/>
              <a:t>We reciprocate on credit for our courses and other credits</a:t>
            </a:r>
          </a:p>
          <a:p>
            <a:pPr marL="457200" indent="-457200" defTabSz="457200">
              <a:spcBef>
                <a:spcPct val="20000"/>
              </a:spcBef>
              <a:spcAft>
                <a:spcPts val="600"/>
              </a:spcAft>
              <a:buClr>
                <a:schemeClr val="accent1">
                  <a:lumMod val="75000"/>
                </a:schemeClr>
              </a:buClr>
              <a:buSzPct val="145000"/>
              <a:buFont typeface="Wingdings" panose="05000000000000000000" pitchFamily="2" charset="2"/>
              <a:buChar char="ü"/>
            </a:pPr>
            <a:r>
              <a:rPr lang="en-US" sz="2000" dirty="0"/>
              <a:t>In addition to our own credits, the FRA annual conference offers a variety of credits for AICP,   IEDC, and Florida Bar  </a:t>
            </a:r>
          </a:p>
          <a:p>
            <a:pPr marL="457200" indent="-457200" defTabSz="457200">
              <a:spcBef>
                <a:spcPct val="20000"/>
              </a:spcBef>
              <a:spcAft>
                <a:spcPts val="600"/>
              </a:spcAft>
              <a:buClr>
                <a:schemeClr val="accent1">
                  <a:lumMod val="75000"/>
                </a:schemeClr>
              </a:buClr>
              <a:buSzPct val="145000"/>
              <a:buFont typeface="Arial"/>
              <a:buChar char="•"/>
            </a:pPr>
            <a:endParaRPr lang="en-US" sz="2000" dirty="0"/>
          </a:p>
        </p:txBody>
      </p:sp>
      <p:sp>
        <p:nvSpPr>
          <p:cNvPr id="6" name="Slide Number Placeholder 5"/>
          <p:cNvSpPr>
            <a:spLocks noGrp="1"/>
          </p:cNvSpPr>
          <p:nvPr>
            <p:ph type="sldNum" sz="quarter" idx="12"/>
          </p:nvPr>
        </p:nvSpPr>
        <p:spPr>
          <a:xfrm>
            <a:off x="10951856" y="5867131"/>
            <a:ext cx="551167" cy="365125"/>
          </a:xfrm>
        </p:spPr>
        <p:txBody>
          <a:bodyPr vert="horz" lIns="91440" tIns="45720" rIns="91440" bIns="45720" rtlCol="0" anchor="ctr">
            <a:normAutofit/>
          </a:bodyPr>
          <a:lstStyle/>
          <a:p>
            <a:pPr defTabSz="457200">
              <a:spcAft>
                <a:spcPts val="600"/>
              </a:spcAft>
            </a:pPr>
            <a:fld id="{EE525F19-C27C-4AE7-B278-E80FF6343B71}" type="slidenum">
              <a:rPr lang="en-US"/>
              <a:pPr defTabSz="457200">
                <a:spcAft>
                  <a:spcPts val="600"/>
                </a:spcAft>
              </a:pPr>
              <a:t>17</a:t>
            </a:fld>
            <a:endParaRPr lang="en-US"/>
          </a:p>
        </p:txBody>
      </p:sp>
    </p:spTree>
    <p:extLst>
      <p:ext uri="{BB962C8B-B14F-4D97-AF65-F5344CB8AC3E}">
        <p14:creationId xmlns:p14="http://schemas.microsoft.com/office/powerpoint/2010/main" val="27632184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3F1527C3-06F4-4F4D-B364-8E97266450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12" name="Freeform 6">
              <a:extLst>
                <a:ext uri="{FF2B5EF4-FFF2-40B4-BE49-F238E27FC236}">
                  <a16:creationId xmlns:a16="http://schemas.microsoft.com/office/drawing/2014/main" id="{BF1C23D2-D74F-4456-AD7B-904A6E287C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578577AD-563A-4936-9ACB-FDCF298412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4" name="Freeform 8">
              <a:extLst>
                <a:ext uri="{FF2B5EF4-FFF2-40B4-BE49-F238E27FC236}">
                  <a16:creationId xmlns:a16="http://schemas.microsoft.com/office/drawing/2014/main" id="{1C9F3743-BFAB-4636-81C7-ACD99C694B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5" name="Freeform 9">
              <a:extLst>
                <a:ext uri="{FF2B5EF4-FFF2-40B4-BE49-F238E27FC236}">
                  <a16:creationId xmlns:a16="http://schemas.microsoft.com/office/drawing/2014/main" id="{FC58029E-BC15-45E4-AA28-CC80C96A3F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41CBB721-7EDD-4FEA-9D6B-A3656D9F45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4C945CDA-4F14-4FA0-B272-B1E25B4FA1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useBgFill="1">
        <p:nvSpPr>
          <p:cNvPr id="19" name="Rectangle 18">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itle 2"/>
          <p:cNvSpPr>
            <a:spLocks noGrp="1"/>
          </p:cNvSpPr>
          <p:nvPr>
            <p:ph type="title"/>
          </p:nvPr>
        </p:nvSpPr>
        <p:spPr>
          <a:xfrm>
            <a:off x="238125" y="685801"/>
            <a:ext cx="3272430" cy="5105400"/>
          </a:xfrm>
        </p:spPr>
        <p:txBody>
          <a:bodyPr vert="horz" lIns="91440" tIns="45720" rIns="91440" bIns="45720" rtlCol="0" anchor="ctr">
            <a:normAutofit/>
          </a:bodyPr>
          <a:lstStyle/>
          <a:p>
            <a:pPr algn="l"/>
            <a:r>
              <a:rPr lang="en-US" b="1" dirty="0">
                <a:solidFill>
                  <a:srgbClr val="FFFFFF"/>
                </a:solidFill>
                <a:latin typeface="Calibri" panose="020F0502020204030204" pitchFamily="34" charset="0"/>
                <a:cs typeface="Calibri" panose="020F0502020204030204" pitchFamily="34" charset="0"/>
              </a:rPr>
              <a:t>Course Development</a:t>
            </a:r>
          </a:p>
        </p:txBody>
      </p:sp>
      <p:grpSp>
        <p:nvGrpSpPr>
          <p:cNvPr id="23" name="Group 22">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24"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5"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26"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27"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8"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9"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Rectangle 1"/>
          <p:cNvSpPr/>
          <p:nvPr/>
        </p:nvSpPr>
        <p:spPr>
          <a:xfrm>
            <a:off x="5117106" y="685801"/>
            <a:ext cx="6385918" cy="5105400"/>
          </a:xfrm>
          <a:prstGeom prst="rect">
            <a:avLst/>
          </a:prstGeom>
        </p:spPr>
        <p:txBody>
          <a:bodyPr vert="horz" lIns="91440" tIns="45720" rIns="91440" bIns="45720" rtlCol="0" anchor="ctr">
            <a:normAutofit/>
          </a:bodyPr>
          <a:lstStyle/>
          <a:p>
            <a:pPr marL="342900" indent="-342900" defTabSz="457200">
              <a:spcBef>
                <a:spcPct val="20000"/>
              </a:spcBef>
              <a:spcAft>
                <a:spcPts val="600"/>
              </a:spcAft>
              <a:buClr>
                <a:schemeClr val="accent1">
                  <a:lumMod val="75000"/>
                </a:schemeClr>
              </a:buClr>
              <a:buSzPct val="145000"/>
              <a:buFont typeface="Wingdings" panose="05000000000000000000" pitchFamily="2" charset="2"/>
              <a:buChar char="ü"/>
            </a:pPr>
            <a:r>
              <a:rPr lang="en-US" sz="2400" dirty="0">
                <a:latin typeface="Calibri" panose="020F0502020204030204" pitchFamily="34" charset="0"/>
                <a:cs typeface="Calibri" panose="020F0502020204030204" pitchFamily="34" charset="0"/>
              </a:rPr>
              <a:t>There are many disciplines related to redevelopment that can contribute to the success of CRA administrators and professionals, and consequently to the success of the CRA’s for which they work.  </a:t>
            </a:r>
          </a:p>
          <a:p>
            <a:pPr marL="342900" indent="-342900" defTabSz="457200">
              <a:spcBef>
                <a:spcPct val="20000"/>
              </a:spcBef>
              <a:spcAft>
                <a:spcPts val="600"/>
              </a:spcAft>
              <a:buClr>
                <a:schemeClr val="accent1">
                  <a:lumMod val="75000"/>
                </a:schemeClr>
              </a:buClr>
              <a:buSzPct val="145000"/>
              <a:buFont typeface="Wingdings" panose="05000000000000000000" pitchFamily="2" charset="2"/>
              <a:buChar char="ü"/>
            </a:pPr>
            <a:endParaRPr lang="en-US" sz="2400" dirty="0">
              <a:latin typeface="Calibri" panose="020F0502020204030204" pitchFamily="34" charset="0"/>
              <a:cs typeface="Calibri" panose="020F0502020204030204" pitchFamily="34" charset="0"/>
            </a:endParaRPr>
          </a:p>
          <a:p>
            <a:pPr marL="342900" indent="-342900" defTabSz="457200">
              <a:spcBef>
                <a:spcPct val="20000"/>
              </a:spcBef>
              <a:spcAft>
                <a:spcPts val="600"/>
              </a:spcAft>
              <a:buClr>
                <a:schemeClr val="accent1">
                  <a:lumMod val="75000"/>
                </a:schemeClr>
              </a:buClr>
              <a:buSzPct val="145000"/>
              <a:buFont typeface="Wingdings" panose="05000000000000000000" pitchFamily="2" charset="2"/>
              <a:buChar char="ü"/>
            </a:pPr>
            <a:r>
              <a:rPr lang="en-US" sz="2400" dirty="0">
                <a:latin typeface="Calibri" panose="020F0502020204030204" pitchFamily="34" charset="0"/>
                <a:cs typeface="Calibri" panose="020F0502020204030204" pitchFamily="34" charset="0"/>
              </a:rPr>
              <a:t>If you have suggestions, know someone who may be interested in developing a course, or would like to take a course, please contact jnewton@flcities.com.</a:t>
            </a:r>
          </a:p>
        </p:txBody>
      </p:sp>
      <p:sp>
        <p:nvSpPr>
          <p:cNvPr id="6" name="Slide Number Placeholder 5"/>
          <p:cNvSpPr>
            <a:spLocks noGrp="1"/>
          </p:cNvSpPr>
          <p:nvPr>
            <p:ph type="sldNum" sz="quarter" idx="12"/>
          </p:nvPr>
        </p:nvSpPr>
        <p:spPr>
          <a:xfrm>
            <a:off x="10951856" y="5867131"/>
            <a:ext cx="551167" cy="365125"/>
          </a:xfrm>
        </p:spPr>
        <p:txBody>
          <a:bodyPr vert="horz" lIns="91440" tIns="45720" rIns="91440" bIns="45720" rtlCol="0" anchor="ctr">
            <a:normAutofit/>
          </a:bodyPr>
          <a:lstStyle/>
          <a:p>
            <a:pPr defTabSz="457200">
              <a:spcAft>
                <a:spcPts val="600"/>
              </a:spcAft>
            </a:pPr>
            <a:fld id="{EE525F19-C27C-4AE7-B278-E80FF6343B71}" type="slidenum">
              <a:rPr lang="en-US"/>
              <a:pPr defTabSz="457200">
                <a:spcAft>
                  <a:spcPts val="600"/>
                </a:spcAft>
              </a:pPr>
              <a:t>18</a:t>
            </a:fld>
            <a:endParaRPr lang="en-US"/>
          </a:p>
        </p:txBody>
      </p:sp>
    </p:spTree>
    <p:extLst>
      <p:ext uri="{BB962C8B-B14F-4D97-AF65-F5344CB8AC3E}">
        <p14:creationId xmlns:p14="http://schemas.microsoft.com/office/powerpoint/2010/main" val="22349281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E9D059B6-ADD8-488A-B346-63289E90D1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9" name="Freeform 6">
              <a:extLst>
                <a:ext uri="{FF2B5EF4-FFF2-40B4-BE49-F238E27FC236}">
                  <a16:creationId xmlns:a16="http://schemas.microsoft.com/office/drawing/2014/main" id="{F69B42B4-BC82-4495-A6F9-A28167B56A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0" name="Freeform 7">
              <a:extLst>
                <a:ext uri="{FF2B5EF4-FFF2-40B4-BE49-F238E27FC236}">
                  <a16:creationId xmlns:a16="http://schemas.microsoft.com/office/drawing/2014/main" id="{83CC168C-2AD4-4FFB-9F25-420ED6514C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11" name="Freeform 9">
              <a:extLst>
                <a:ext uri="{FF2B5EF4-FFF2-40B4-BE49-F238E27FC236}">
                  <a16:creationId xmlns:a16="http://schemas.microsoft.com/office/drawing/2014/main" id="{6C9F369A-6158-4AE8-BA04-138A9DFFAE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12" name="Freeform 10">
              <a:extLst>
                <a:ext uri="{FF2B5EF4-FFF2-40B4-BE49-F238E27FC236}">
                  <a16:creationId xmlns:a16="http://schemas.microsoft.com/office/drawing/2014/main" id="{FC7B1DF4-AD98-42A8-820F-667A3DCC40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3" name="Freeform 11">
              <a:extLst>
                <a:ext uri="{FF2B5EF4-FFF2-40B4-BE49-F238E27FC236}">
                  <a16:creationId xmlns:a16="http://schemas.microsoft.com/office/drawing/2014/main" id="{61C58B74-3656-4FD5-AC47-EE3A59EBB8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4" name="Freeform 12">
              <a:extLst>
                <a:ext uri="{FF2B5EF4-FFF2-40B4-BE49-F238E27FC236}">
                  <a16:creationId xmlns:a16="http://schemas.microsoft.com/office/drawing/2014/main" id="{8B349A01-D803-4A18-B608-47BFCED434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useBgFill="1">
        <p:nvSpPr>
          <p:cNvPr id="16" name="Rectangle 15">
            <a:extLst>
              <a:ext uri="{FF2B5EF4-FFF2-40B4-BE49-F238E27FC236}">
                <a16:creationId xmlns:a16="http://schemas.microsoft.com/office/drawing/2014/main" id="{15655827-B42D-4180-88D3-D83F25E4B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a:effectLst/>
        </p:spPr>
        <p:txBody>
          <a:bodyPr rtlCol="0" anchor="ctr"/>
          <a:lstStyle/>
          <a:p>
            <a:pPr algn="ctr"/>
            <a:endParaRPr lang="en-US"/>
          </a:p>
        </p:txBody>
      </p:sp>
      <p:sp>
        <p:nvSpPr>
          <p:cNvPr id="18" name="Freeform: Shape 17">
            <a:extLst>
              <a:ext uri="{FF2B5EF4-FFF2-40B4-BE49-F238E27FC236}">
                <a16:creationId xmlns:a16="http://schemas.microsoft.com/office/drawing/2014/main" id="{24ACCB06-563C-4ADE-B4D6-1FE9F723C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955594"/>
            <a:ext cx="1828958" cy="2902407"/>
          </a:xfrm>
          <a:custGeom>
            <a:avLst/>
            <a:gdLst>
              <a:gd name="connsiteX0" fmla="*/ 0 w 1828958"/>
              <a:gd name="connsiteY0" fmla="*/ 0 h 2902407"/>
              <a:gd name="connsiteX1" fmla="*/ 1828958 w 1828958"/>
              <a:gd name="connsiteY1" fmla="*/ 2902407 h 2902407"/>
              <a:gd name="connsiteX2" fmla="*/ 1709896 w 1828958"/>
              <a:gd name="connsiteY2" fmla="*/ 2902407 h 2902407"/>
              <a:gd name="connsiteX3" fmla="*/ 0 w 1828958"/>
              <a:gd name="connsiteY3" fmla="*/ 63474 h 2902407"/>
            </a:gdLst>
            <a:ahLst/>
            <a:cxnLst>
              <a:cxn ang="0">
                <a:pos x="connsiteX0" y="connsiteY0"/>
              </a:cxn>
              <a:cxn ang="0">
                <a:pos x="connsiteX1" y="connsiteY1"/>
              </a:cxn>
              <a:cxn ang="0">
                <a:pos x="connsiteX2" y="connsiteY2"/>
              </a:cxn>
              <a:cxn ang="0">
                <a:pos x="connsiteX3" y="connsiteY3"/>
              </a:cxn>
            </a:cxnLst>
            <a:rect l="l" t="t" r="r" b="b"/>
            <a:pathLst>
              <a:path w="1828958" h="2902407">
                <a:moveTo>
                  <a:pt x="0" y="0"/>
                </a:moveTo>
                <a:lnTo>
                  <a:pt x="1828958" y="2902407"/>
                </a:lnTo>
                <a:lnTo>
                  <a:pt x="1709896" y="2902407"/>
                </a:lnTo>
                <a:lnTo>
                  <a:pt x="0" y="63474"/>
                </a:lnTo>
                <a:close/>
              </a:path>
            </a:pathLst>
          </a:custGeom>
          <a:solidFill>
            <a:srgbClr val="262626"/>
          </a:solidFill>
          <a:ln>
            <a:noFill/>
          </a:ln>
        </p:spPr>
      </p:sp>
      <p:sp>
        <p:nvSpPr>
          <p:cNvPr id="20" name="Freeform: Shape 19">
            <a:extLst>
              <a:ext uri="{FF2B5EF4-FFF2-40B4-BE49-F238E27FC236}">
                <a16:creationId xmlns:a16="http://schemas.microsoft.com/office/drawing/2014/main" id="{40761ECD-D92B-46AE-82CA-640023D282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3220098"/>
            <a:ext cx="2910045" cy="3637903"/>
          </a:xfrm>
          <a:custGeom>
            <a:avLst/>
            <a:gdLst>
              <a:gd name="connsiteX0" fmla="*/ 0 w 2910045"/>
              <a:gd name="connsiteY0" fmla="*/ 0 h 3637903"/>
              <a:gd name="connsiteX1" fmla="*/ 2910045 w 2910045"/>
              <a:gd name="connsiteY1" fmla="*/ 3637903 h 3637903"/>
              <a:gd name="connsiteX2" fmla="*/ 2786220 w 2910045"/>
              <a:gd name="connsiteY2" fmla="*/ 3637903 h 3637903"/>
              <a:gd name="connsiteX3" fmla="*/ 0 w 2910045"/>
              <a:gd name="connsiteY3" fmla="*/ 20366 h 3637903"/>
            </a:gdLst>
            <a:ahLst/>
            <a:cxnLst>
              <a:cxn ang="0">
                <a:pos x="connsiteX0" y="connsiteY0"/>
              </a:cxn>
              <a:cxn ang="0">
                <a:pos x="connsiteX1" y="connsiteY1"/>
              </a:cxn>
              <a:cxn ang="0">
                <a:pos x="connsiteX2" y="connsiteY2"/>
              </a:cxn>
              <a:cxn ang="0">
                <a:pos x="connsiteX3" y="connsiteY3"/>
              </a:cxn>
            </a:cxnLst>
            <a:rect l="l" t="t" r="r" b="b"/>
            <a:pathLst>
              <a:path w="2910045" h="3637903">
                <a:moveTo>
                  <a:pt x="0" y="0"/>
                </a:moveTo>
                <a:lnTo>
                  <a:pt x="2910045" y="3637903"/>
                </a:lnTo>
                <a:lnTo>
                  <a:pt x="2786220" y="3637903"/>
                </a:lnTo>
                <a:lnTo>
                  <a:pt x="0" y="20366"/>
                </a:lnTo>
                <a:close/>
              </a:path>
            </a:pathLst>
          </a:custGeom>
          <a:solidFill>
            <a:schemeClr val="accent1">
              <a:lumMod val="50000"/>
            </a:schemeClr>
          </a:solidFill>
          <a:ln>
            <a:noFill/>
          </a:ln>
        </p:spPr>
      </p:sp>
      <p:sp>
        <p:nvSpPr>
          <p:cNvPr id="22" name="Freeform: Shape 21">
            <a:extLst>
              <a:ext uri="{FF2B5EF4-FFF2-40B4-BE49-F238E27FC236}">
                <a16:creationId xmlns:a16="http://schemas.microsoft.com/office/drawing/2014/main" id="{9A928607-C55C-40FD-B2DF-6CD6A7226A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2845509"/>
            <a:ext cx="4149883" cy="4012491"/>
          </a:xfrm>
          <a:custGeom>
            <a:avLst/>
            <a:gdLst>
              <a:gd name="connsiteX0" fmla="*/ 0 w 4149883"/>
              <a:gd name="connsiteY0" fmla="*/ 0 h 4012491"/>
              <a:gd name="connsiteX1" fmla="*/ 4149883 w 4149883"/>
              <a:gd name="connsiteY1" fmla="*/ 4012491 h 4012491"/>
              <a:gd name="connsiteX2" fmla="*/ 2910046 w 4149883"/>
              <a:gd name="connsiteY2" fmla="*/ 4012491 h 4012491"/>
              <a:gd name="connsiteX3" fmla="*/ 0 w 4149883"/>
              <a:gd name="connsiteY3" fmla="*/ 374587 h 4012491"/>
            </a:gdLst>
            <a:ahLst/>
            <a:cxnLst>
              <a:cxn ang="0">
                <a:pos x="connsiteX0" y="connsiteY0"/>
              </a:cxn>
              <a:cxn ang="0">
                <a:pos x="connsiteX1" y="connsiteY1"/>
              </a:cxn>
              <a:cxn ang="0">
                <a:pos x="connsiteX2" y="connsiteY2"/>
              </a:cxn>
              <a:cxn ang="0">
                <a:pos x="connsiteX3" y="connsiteY3"/>
              </a:cxn>
            </a:cxnLst>
            <a:rect l="l" t="t" r="r" b="b"/>
            <a:pathLst>
              <a:path w="4149883" h="4012491">
                <a:moveTo>
                  <a:pt x="0" y="0"/>
                </a:moveTo>
                <a:lnTo>
                  <a:pt x="4149883" y="4012491"/>
                </a:lnTo>
                <a:lnTo>
                  <a:pt x="2910046" y="4012491"/>
                </a:lnTo>
                <a:lnTo>
                  <a:pt x="0" y="374587"/>
                </a:lnTo>
                <a:close/>
              </a:path>
            </a:pathLst>
          </a:custGeom>
          <a:solidFill>
            <a:schemeClr val="accent1">
              <a:lumMod val="75000"/>
            </a:schemeClr>
          </a:solidFill>
          <a:ln>
            <a:noFill/>
          </a:ln>
        </p:spPr>
      </p:sp>
      <p:sp>
        <p:nvSpPr>
          <p:cNvPr id="24" name="Freeform: Shape 23">
            <a:extLst>
              <a:ext uri="{FF2B5EF4-FFF2-40B4-BE49-F238E27FC236}">
                <a16:creationId xmlns:a16="http://schemas.microsoft.com/office/drawing/2014/main" id="{400A20C1-29A4-43E0-AB15-7931F76F8C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332410"/>
            <a:ext cx="2719546" cy="3525590"/>
          </a:xfrm>
          <a:custGeom>
            <a:avLst/>
            <a:gdLst>
              <a:gd name="connsiteX0" fmla="*/ 0 w 2719546"/>
              <a:gd name="connsiteY0" fmla="*/ 0 h 3525590"/>
              <a:gd name="connsiteX1" fmla="*/ 2719546 w 2719546"/>
              <a:gd name="connsiteY1" fmla="*/ 3525590 h 3525590"/>
              <a:gd name="connsiteX2" fmla="*/ 1828959 w 2719546"/>
              <a:gd name="connsiteY2" fmla="*/ 3525590 h 3525590"/>
              <a:gd name="connsiteX3" fmla="*/ 0 w 2719546"/>
              <a:gd name="connsiteY3" fmla="*/ 623183 h 3525590"/>
            </a:gdLst>
            <a:ahLst/>
            <a:cxnLst>
              <a:cxn ang="0">
                <a:pos x="connsiteX0" y="connsiteY0"/>
              </a:cxn>
              <a:cxn ang="0">
                <a:pos x="connsiteX1" y="connsiteY1"/>
              </a:cxn>
              <a:cxn ang="0">
                <a:pos x="connsiteX2" y="connsiteY2"/>
              </a:cxn>
              <a:cxn ang="0">
                <a:pos x="connsiteX3" y="connsiteY3"/>
              </a:cxn>
            </a:cxnLst>
            <a:rect l="l" t="t" r="r" b="b"/>
            <a:pathLst>
              <a:path w="2719546" h="3525590">
                <a:moveTo>
                  <a:pt x="0" y="0"/>
                </a:moveTo>
                <a:lnTo>
                  <a:pt x="2719546" y="3525590"/>
                </a:lnTo>
                <a:lnTo>
                  <a:pt x="1828959" y="3525590"/>
                </a:lnTo>
                <a:lnTo>
                  <a:pt x="0" y="623183"/>
                </a:lnTo>
                <a:close/>
              </a:path>
            </a:pathLst>
          </a:custGeom>
          <a:solidFill>
            <a:srgbClr val="404040"/>
          </a:solidFill>
          <a:ln>
            <a:noFill/>
          </a:ln>
        </p:spPr>
      </p:sp>
      <p:sp>
        <p:nvSpPr>
          <p:cNvPr id="2" name="Title 1"/>
          <p:cNvSpPr>
            <a:spLocks noGrp="1"/>
          </p:cNvSpPr>
          <p:nvPr>
            <p:ph type="title"/>
          </p:nvPr>
        </p:nvSpPr>
        <p:spPr>
          <a:xfrm>
            <a:off x="1946804" y="2576320"/>
            <a:ext cx="9144000" cy="3618898"/>
          </a:xfrm>
        </p:spPr>
        <p:txBody>
          <a:bodyPr vert="horz" lIns="91440" tIns="45720" rIns="91440" bIns="45720" rtlCol="0" anchor="b">
            <a:normAutofit fontScale="90000"/>
          </a:bodyPr>
          <a:lstStyle/>
          <a:p>
            <a:pPr>
              <a:lnSpc>
                <a:spcPct val="90000"/>
              </a:lnSpc>
            </a:pPr>
            <a:br>
              <a:rPr lang="en-US" sz="2300" spc="200" dirty="0"/>
            </a:br>
            <a:br>
              <a:rPr lang="en-US" sz="2300" spc="200" dirty="0"/>
            </a:br>
            <a:br>
              <a:rPr lang="en-US" sz="2300" spc="200" dirty="0"/>
            </a:br>
            <a:br>
              <a:rPr lang="en-US" sz="2300" spc="200" dirty="0"/>
            </a:br>
            <a:br>
              <a:rPr lang="en-US" sz="2300" spc="200" dirty="0"/>
            </a:br>
            <a:r>
              <a:rPr lang="en-US" b="1" i="1" spc="200" dirty="0">
                <a:latin typeface="Calibri" panose="020F0502020204030204" pitchFamily="34" charset="0"/>
                <a:cs typeface="Calibri" panose="020F0502020204030204" pitchFamily="34" charset="0"/>
                <a:hlinkClick r:id="rId3"/>
              </a:rPr>
              <a:t>www.redevelopment.net/Academy</a:t>
            </a:r>
            <a:r>
              <a:rPr lang="en-US" spc="200" dirty="0">
                <a:latin typeface="Calibri" panose="020F0502020204030204" pitchFamily="34" charset="0"/>
                <a:cs typeface="Calibri" panose="020F0502020204030204" pitchFamily="34" charset="0"/>
              </a:rPr>
              <a:t>	</a:t>
            </a:r>
            <a:br>
              <a:rPr lang="en-US" spc="200" dirty="0">
                <a:latin typeface="Calibri" panose="020F0502020204030204" pitchFamily="34" charset="0"/>
                <a:cs typeface="Calibri" panose="020F0502020204030204" pitchFamily="34" charset="0"/>
              </a:rPr>
            </a:br>
            <a:br>
              <a:rPr lang="en-US" spc="200" dirty="0">
                <a:latin typeface="Calibri" panose="020F0502020204030204" pitchFamily="34" charset="0"/>
                <a:cs typeface="Calibri" panose="020F0502020204030204" pitchFamily="34" charset="0"/>
              </a:rPr>
            </a:br>
            <a:br>
              <a:rPr lang="en-US" spc="200" dirty="0">
                <a:latin typeface="Calibri" panose="020F0502020204030204" pitchFamily="34" charset="0"/>
                <a:cs typeface="Calibri" panose="020F0502020204030204" pitchFamily="34" charset="0"/>
              </a:rPr>
            </a:br>
            <a:r>
              <a:rPr lang="en-US" sz="2200" b="1" spc="200" dirty="0">
                <a:solidFill>
                  <a:srgbClr val="002060"/>
                </a:solidFill>
                <a:latin typeface="Calibri" panose="020F0502020204030204" pitchFamily="34" charset="0"/>
                <a:cs typeface="Calibri" panose="020F0502020204030204" pitchFamily="34" charset="0"/>
              </a:rPr>
              <a:t>301 S. </a:t>
            </a:r>
            <a:r>
              <a:rPr lang="en-US" sz="2200" b="1" spc="200" dirty="0" err="1">
                <a:solidFill>
                  <a:srgbClr val="002060"/>
                </a:solidFill>
                <a:latin typeface="Calibri" panose="020F0502020204030204" pitchFamily="34" charset="0"/>
                <a:cs typeface="Calibri" panose="020F0502020204030204" pitchFamily="34" charset="0"/>
              </a:rPr>
              <a:t>Bronough</a:t>
            </a:r>
            <a:r>
              <a:rPr lang="en-US" sz="2200" b="1" spc="200" dirty="0">
                <a:solidFill>
                  <a:srgbClr val="002060"/>
                </a:solidFill>
                <a:latin typeface="Calibri" panose="020F0502020204030204" pitchFamily="34" charset="0"/>
                <a:cs typeface="Calibri" panose="020F0502020204030204" pitchFamily="34" charset="0"/>
              </a:rPr>
              <a:t> Street, Suite 300</a:t>
            </a:r>
            <a:br>
              <a:rPr lang="en-US" sz="2200" b="1" spc="200" dirty="0">
                <a:solidFill>
                  <a:srgbClr val="002060"/>
                </a:solidFill>
                <a:latin typeface="Calibri" panose="020F0502020204030204" pitchFamily="34" charset="0"/>
                <a:cs typeface="Calibri" panose="020F0502020204030204" pitchFamily="34" charset="0"/>
              </a:rPr>
            </a:br>
            <a:r>
              <a:rPr lang="en-US" sz="2200" b="1" spc="200" dirty="0">
                <a:solidFill>
                  <a:srgbClr val="002060"/>
                </a:solidFill>
                <a:latin typeface="Calibri" panose="020F0502020204030204" pitchFamily="34" charset="0"/>
                <a:cs typeface="Calibri" panose="020F0502020204030204" pitchFamily="34" charset="0"/>
              </a:rPr>
              <a:t>Tallahassee, FL 32301</a:t>
            </a:r>
            <a:br>
              <a:rPr lang="en-US" sz="2200" b="1" spc="200" dirty="0">
                <a:solidFill>
                  <a:srgbClr val="002060"/>
                </a:solidFill>
                <a:latin typeface="Calibri" panose="020F0502020204030204" pitchFamily="34" charset="0"/>
                <a:cs typeface="Calibri" panose="020F0502020204030204" pitchFamily="34" charset="0"/>
              </a:rPr>
            </a:br>
            <a:r>
              <a:rPr lang="en-US" sz="2200" b="1" spc="200" dirty="0">
                <a:solidFill>
                  <a:srgbClr val="002060"/>
                </a:solidFill>
                <a:latin typeface="Calibri" panose="020F0502020204030204" pitchFamily="34" charset="0"/>
                <a:cs typeface="Calibri" panose="020F0502020204030204" pitchFamily="34" charset="0"/>
              </a:rPr>
              <a:t>(850) 570-3621</a:t>
            </a:r>
            <a:br>
              <a:rPr lang="en-US" sz="2200" spc="200" dirty="0">
                <a:solidFill>
                  <a:srgbClr val="002060"/>
                </a:solidFill>
                <a:latin typeface="Calibri" panose="020F0502020204030204" pitchFamily="34" charset="0"/>
                <a:cs typeface="Calibri" panose="020F0502020204030204" pitchFamily="34" charset="0"/>
              </a:rPr>
            </a:br>
            <a:br>
              <a:rPr lang="en-US" sz="2200" spc="200" dirty="0">
                <a:latin typeface="Calibri" panose="020F0502020204030204" pitchFamily="34" charset="0"/>
                <a:cs typeface="Calibri" panose="020F0502020204030204" pitchFamily="34" charset="0"/>
              </a:rPr>
            </a:br>
            <a:endParaRPr lang="en-US" sz="2200" spc="200" dirty="0">
              <a:latin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2"/>
          </p:nvPr>
        </p:nvSpPr>
        <p:spPr>
          <a:xfrm>
            <a:off x="10498666" y="6197599"/>
            <a:ext cx="1049866" cy="365125"/>
          </a:xfrm>
        </p:spPr>
        <p:txBody>
          <a:bodyPr vert="horz" lIns="91440" tIns="45720" rIns="91440" bIns="45720" rtlCol="0" anchor="ctr">
            <a:normAutofit/>
          </a:bodyPr>
          <a:lstStyle/>
          <a:p>
            <a:pPr defTabSz="457200">
              <a:spcAft>
                <a:spcPts val="600"/>
              </a:spcAft>
            </a:pPr>
            <a:fld id="{EE525F19-C27C-4AE7-B278-E80FF6343B71}" type="slidenum">
              <a:rPr lang="en-US"/>
              <a:pPr defTabSz="457200">
                <a:spcAft>
                  <a:spcPts val="600"/>
                </a:spcAft>
              </a:pPr>
              <a:t>19</a:t>
            </a:fld>
            <a:endParaRPr lang="en-US"/>
          </a:p>
        </p:txBody>
      </p:sp>
      <p:pic>
        <p:nvPicPr>
          <p:cNvPr id="5" name="Picture 4" descr="A picture containing logo&#10;&#10;Description automatically generated">
            <a:extLst>
              <a:ext uri="{FF2B5EF4-FFF2-40B4-BE49-F238E27FC236}">
                <a16:creationId xmlns:a16="http://schemas.microsoft.com/office/drawing/2014/main" id="{56BAF917-D8B9-4B3D-AF60-2BD8170DBF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19546" y="590530"/>
            <a:ext cx="6925124" cy="1915778"/>
          </a:xfrm>
          <a:prstGeom prst="rect">
            <a:avLst/>
          </a:prstGeom>
        </p:spPr>
      </p:pic>
    </p:spTree>
    <p:extLst>
      <p:ext uri="{BB962C8B-B14F-4D97-AF65-F5344CB8AC3E}">
        <p14:creationId xmlns:p14="http://schemas.microsoft.com/office/powerpoint/2010/main" val="2946125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3F1527C3-06F4-4F4D-B364-8E97266450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12" name="Freeform 6">
              <a:extLst>
                <a:ext uri="{FF2B5EF4-FFF2-40B4-BE49-F238E27FC236}">
                  <a16:creationId xmlns:a16="http://schemas.microsoft.com/office/drawing/2014/main" id="{BF1C23D2-D74F-4456-AD7B-904A6E287C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578577AD-563A-4936-9ACB-FDCF298412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4" name="Freeform 8">
              <a:extLst>
                <a:ext uri="{FF2B5EF4-FFF2-40B4-BE49-F238E27FC236}">
                  <a16:creationId xmlns:a16="http://schemas.microsoft.com/office/drawing/2014/main" id="{1C9F3743-BFAB-4636-81C7-ACD99C694B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5" name="Freeform 9">
              <a:extLst>
                <a:ext uri="{FF2B5EF4-FFF2-40B4-BE49-F238E27FC236}">
                  <a16:creationId xmlns:a16="http://schemas.microsoft.com/office/drawing/2014/main" id="{FC58029E-BC15-45E4-AA28-CC80C96A3F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41CBB721-7EDD-4FEA-9D6B-A3656D9F45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4C945CDA-4F14-4FA0-B272-B1E25B4FA1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useBgFill="1">
        <p:nvSpPr>
          <p:cNvPr id="19" name="Rectangle 18">
            <a:extLst>
              <a:ext uri="{FF2B5EF4-FFF2-40B4-BE49-F238E27FC236}">
                <a16:creationId xmlns:a16="http://schemas.microsoft.com/office/drawing/2014/main" id="{99CAC3B1-4879-424D-8F15-2062771961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618200" y="852055"/>
            <a:ext cx="7257455" cy="1752599"/>
          </a:xfrm>
        </p:spPr>
        <p:txBody>
          <a:bodyPr vert="horz" lIns="91440" tIns="45720" rIns="91440" bIns="45720" rtlCol="0" anchor="ctr">
            <a:normAutofit/>
          </a:bodyPr>
          <a:lstStyle/>
          <a:p>
            <a:r>
              <a:rPr lang="en-US" sz="3600" b="1" dirty="0">
                <a:solidFill>
                  <a:srgbClr val="0070C0"/>
                </a:solidFill>
                <a:latin typeface="Calibri" panose="020F0502020204030204" pitchFamily="34" charset="0"/>
                <a:cs typeface="Calibri" panose="020F0502020204030204" pitchFamily="34" charset="0"/>
              </a:rPr>
              <a:t>History</a:t>
            </a:r>
            <a:r>
              <a:rPr lang="en-US" sz="3600" b="1" dirty="0">
                <a:latin typeface="Calibri" panose="020F0502020204030204" pitchFamily="34" charset="0"/>
                <a:cs typeface="Calibri" panose="020F0502020204030204" pitchFamily="34" charset="0"/>
              </a:rPr>
              <a:t> </a:t>
            </a:r>
            <a:br>
              <a:rPr lang="en-US" sz="3600" b="1" dirty="0">
                <a:latin typeface="Calibri" panose="020F0502020204030204" pitchFamily="34" charset="0"/>
                <a:cs typeface="Calibri" panose="020F0502020204030204" pitchFamily="34" charset="0"/>
              </a:rPr>
            </a:br>
            <a:endParaRPr lang="en-US" sz="3600" i="1" dirty="0">
              <a:latin typeface="Calibri" panose="020F0502020204030204" pitchFamily="34" charset="0"/>
              <a:cs typeface="Calibri" panose="020F0502020204030204" pitchFamily="34" charset="0"/>
            </a:endParaRPr>
          </a:p>
        </p:txBody>
      </p:sp>
      <p:sp>
        <p:nvSpPr>
          <p:cNvPr id="21" name="Freeform 6">
            <a:extLst>
              <a:ext uri="{FF2B5EF4-FFF2-40B4-BE49-F238E27FC236}">
                <a16:creationId xmlns:a16="http://schemas.microsoft.com/office/drawing/2014/main" id="{E34CC1C8-EBDD-4AEA-83E6-B27575B62E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649700" y="0"/>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a:extLst>
              <a:ext uri="{FF2B5EF4-FFF2-40B4-BE49-F238E27FC236}">
                <a16:creationId xmlns:a16="http://schemas.microsoft.com/office/drawing/2014/main" id="{D6B38644-B85D-4211-9526-5B4C2A662B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2116425" y="0"/>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25" name="Freeform 12">
            <a:extLst>
              <a:ext uri="{FF2B5EF4-FFF2-40B4-BE49-F238E27FC236}">
                <a16:creationId xmlns:a16="http://schemas.microsoft.com/office/drawing/2014/main" id="{8A8B2820-6B8F-4C19-BFC5-D28EE44E5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457487" y="2587625"/>
            <a:ext cx="2693987" cy="4270375"/>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27" name="Freeform: Shape 26">
            <a:extLst>
              <a:ext uri="{FF2B5EF4-FFF2-40B4-BE49-F238E27FC236}">
                <a16:creationId xmlns:a16="http://schemas.microsoft.com/office/drawing/2014/main" id="{DCA45AB7-441E-40A8-A98B-557D68F48A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 y="2692400"/>
            <a:ext cx="2713324" cy="3390788"/>
          </a:xfrm>
          <a:custGeom>
            <a:avLst/>
            <a:gdLst>
              <a:gd name="connsiteX0" fmla="*/ 0 w 2713324"/>
              <a:gd name="connsiteY0" fmla="*/ 0 h 3390788"/>
              <a:gd name="connsiteX1" fmla="*/ 4763 w 2713324"/>
              <a:gd name="connsiteY1" fmla="*/ 4763 h 3390788"/>
              <a:gd name="connsiteX2" fmla="*/ 2713324 w 2713324"/>
              <a:gd name="connsiteY2" fmla="*/ 3390788 h 3390788"/>
              <a:gd name="connsiteX3" fmla="*/ 2713324 w 2713324"/>
              <a:gd name="connsiteY3" fmla="*/ 2368619 h 3390788"/>
              <a:gd name="connsiteX4" fmla="*/ 357188 w 2713324"/>
              <a:gd name="connsiteY4" fmla="*/ 90488 h 3390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3324" h="3390788">
                <a:moveTo>
                  <a:pt x="0" y="0"/>
                </a:moveTo>
                <a:lnTo>
                  <a:pt x="4763" y="4763"/>
                </a:lnTo>
                <a:lnTo>
                  <a:pt x="2713324" y="3390788"/>
                </a:lnTo>
                <a:lnTo>
                  <a:pt x="2713324" y="2368619"/>
                </a:lnTo>
                <a:lnTo>
                  <a:pt x="357188" y="90488"/>
                </a:lnTo>
                <a:close/>
              </a:path>
            </a:pathLst>
          </a:custGeom>
          <a:solidFill>
            <a:schemeClr val="accent1">
              <a:lumMod val="75000"/>
            </a:schemeClr>
          </a:solidFill>
          <a:ln>
            <a:noFill/>
          </a:ln>
        </p:spPr>
      </p:sp>
      <p:sp>
        <p:nvSpPr>
          <p:cNvPr id="29" name="Freeform: Shape 28">
            <a:extLst>
              <a:ext uri="{FF2B5EF4-FFF2-40B4-BE49-F238E27FC236}">
                <a16:creationId xmlns:a16="http://schemas.microsoft.com/office/drawing/2014/main" id="{5F516030-4F00-4C48-AD93-91EFA17A1A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0" y="2582863"/>
            <a:ext cx="3151474" cy="4275137"/>
          </a:xfrm>
          <a:custGeom>
            <a:avLst/>
            <a:gdLst>
              <a:gd name="connsiteX0" fmla="*/ 0 w 3151474"/>
              <a:gd name="connsiteY0" fmla="*/ 0 h 4275137"/>
              <a:gd name="connsiteX1" fmla="*/ 0 w 3151474"/>
              <a:gd name="connsiteY1" fmla="*/ 4757 h 4275137"/>
              <a:gd name="connsiteX2" fmla="*/ 2693987 w 3151474"/>
              <a:gd name="connsiteY2" fmla="*/ 4275137 h 4275137"/>
              <a:gd name="connsiteX3" fmla="*/ 3151474 w 3151474"/>
              <a:gd name="connsiteY3" fmla="*/ 4275137 h 4275137"/>
              <a:gd name="connsiteX4" fmla="*/ 3151474 w 3151474"/>
              <a:gd name="connsiteY4" fmla="*/ 3714295 h 4275137"/>
              <a:gd name="connsiteX5" fmla="*/ 419100 w 3151474"/>
              <a:gd name="connsiteY5" fmla="*/ 176017 h 4275137"/>
              <a:gd name="connsiteX6" fmla="*/ 361950 w 3151474"/>
              <a:gd name="connsiteY6" fmla="*/ 95144 h 4275137"/>
              <a:gd name="connsiteX7" fmla="*/ 357188 w 3151474"/>
              <a:gd name="connsiteY7" fmla="*/ 90387 h 4275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51474" h="4275137">
                <a:moveTo>
                  <a:pt x="0" y="0"/>
                </a:moveTo>
                <a:lnTo>
                  <a:pt x="0" y="4757"/>
                </a:lnTo>
                <a:lnTo>
                  <a:pt x="2693987" y="4275137"/>
                </a:lnTo>
                <a:lnTo>
                  <a:pt x="3151474" y="4275137"/>
                </a:lnTo>
                <a:lnTo>
                  <a:pt x="3151474" y="3714295"/>
                </a:lnTo>
                <a:lnTo>
                  <a:pt x="419100" y="176017"/>
                </a:lnTo>
                <a:lnTo>
                  <a:pt x="361950" y="95144"/>
                </a:lnTo>
                <a:lnTo>
                  <a:pt x="357188" y="90387"/>
                </a:lnTo>
                <a:close/>
              </a:path>
            </a:pathLst>
          </a:custGeom>
          <a:solidFill>
            <a:srgbClr val="404040"/>
          </a:solidFill>
          <a:ln>
            <a:noFill/>
          </a:ln>
        </p:spPr>
      </p:sp>
      <p:sp>
        <p:nvSpPr>
          <p:cNvPr id="31" name="Freeform: Shape 30">
            <a:extLst>
              <a:ext uri="{FF2B5EF4-FFF2-40B4-BE49-F238E27FC236}">
                <a16:creationId xmlns:a16="http://schemas.microsoft.com/office/drawing/2014/main" id="{5820085E-2582-4A95-98EE-45DFFD5C01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0" y="2697164"/>
            <a:ext cx="2706398" cy="3513899"/>
          </a:xfrm>
          <a:custGeom>
            <a:avLst/>
            <a:gdLst>
              <a:gd name="connsiteX0" fmla="*/ 0 w 2706398"/>
              <a:gd name="connsiteY0" fmla="*/ 0 h 3513899"/>
              <a:gd name="connsiteX1" fmla="*/ 2706398 w 2706398"/>
              <a:gd name="connsiteY1" fmla="*/ 3513899 h 3513899"/>
              <a:gd name="connsiteX2" fmla="*/ 2706398 w 2706398"/>
              <a:gd name="connsiteY2" fmla="*/ 3383321 h 3513899"/>
            </a:gdLst>
            <a:ahLst/>
            <a:cxnLst>
              <a:cxn ang="0">
                <a:pos x="connsiteX0" y="connsiteY0"/>
              </a:cxn>
              <a:cxn ang="0">
                <a:pos x="connsiteX1" y="connsiteY1"/>
              </a:cxn>
              <a:cxn ang="0">
                <a:pos x="connsiteX2" y="connsiteY2"/>
              </a:cxn>
            </a:cxnLst>
            <a:rect l="l" t="t" r="r" b="b"/>
            <a:pathLst>
              <a:path w="2706398" h="3513899">
                <a:moveTo>
                  <a:pt x="0" y="0"/>
                </a:moveTo>
                <a:lnTo>
                  <a:pt x="2706398" y="3513899"/>
                </a:lnTo>
                <a:lnTo>
                  <a:pt x="2706398" y="3383321"/>
                </a:lnTo>
                <a:close/>
              </a:path>
            </a:pathLst>
          </a:custGeom>
          <a:solidFill>
            <a:schemeClr val="accent1">
              <a:lumMod val="50000"/>
            </a:schemeClr>
          </a:solidFill>
          <a:ln>
            <a:noFill/>
          </a:ln>
        </p:spPr>
      </p:sp>
      <p:sp>
        <p:nvSpPr>
          <p:cNvPr id="2" name="Rectangle 1"/>
          <p:cNvSpPr/>
          <p:nvPr/>
        </p:nvSpPr>
        <p:spPr>
          <a:xfrm>
            <a:off x="3613237" y="2839605"/>
            <a:ext cx="7889786" cy="2712842"/>
          </a:xfrm>
          <a:prstGeom prst="rect">
            <a:avLst/>
          </a:prstGeom>
        </p:spPr>
        <p:txBody>
          <a:bodyPr vert="horz" lIns="91440" tIns="45720" rIns="91440" bIns="45720" rtlCol="0" anchor="t">
            <a:normAutofit/>
          </a:bodyPr>
          <a:lstStyle/>
          <a:p>
            <a:pPr defTabSz="457200">
              <a:spcBef>
                <a:spcPct val="20000"/>
              </a:spcBef>
              <a:spcAft>
                <a:spcPts val="600"/>
              </a:spcAft>
              <a:buClr>
                <a:schemeClr val="accent1">
                  <a:lumMod val="75000"/>
                </a:schemeClr>
              </a:buClr>
              <a:buSzPct val="145000"/>
            </a:pPr>
            <a:r>
              <a:rPr lang="en-US" sz="2400" dirty="0">
                <a:latin typeface="Calibri" panose="020F0502020204030204" pitchFamily="34" charset="0"/>
                <a:cs typeface="Calibri" panose="020F0502020204030204" pitchFamily="34" charset="0"/>
              </a:rPr>
              <a:t>The FRA Board saw a need for a quality and unique training program in 2008.  Education for practitioners of all types of stakeholders in the redevelopment sphere is available through courses for CRA staff, Board members, and professionals who provide services to CRAs. That initial concept has developed into the training provided through the Academy.</a:t>
            </a:r>
          </a:p>
        </p:txBody>
      </p:sp>
      <p:sp>
        <p:nvSpPr>
          <p:cNvPr id="6" name="Slide Number Placeholder 5"/>
          <p:cNvSpPr>
            <a:spLocks noGrp="1"/>
          </p:cNvSpPr>
          <p:nvPr>
            <p:ph type="sldNum" sz="quarter" idx="12"/>
          </p:nvPr>
        </p:nvSpPr>
        <p:spPr>
          <a:xfrm>
            <a:off x="10951856" y="5883275"/>
            <a:ext cx="551167" cy="365125"/>
          </a:xfrm>
        </p:spPr>
        <p:txBody>
          <a:bodyPr vert="horz" lIns="91440" tIns="45720" rIns="91440" bIns="45720" rtlCol="0" anchor="ctr">
            <a:normAutofit/>
          </a:bodyPr>
          <a:lstStyle/>
          <a:p>
            <a:pPr defTabSz="457200">
              <a:spcAft>
                <a:spcPts val="600"/>
              </a:spcAft>
            </a:pPr>
            <a:fld id="{EE525F19-C27C-4AE7-B278-E80FF6343B71}" type="slidenum">
              <a:rPr lang="en-US"/>
              <a:pPr defTabSz="457200">
                <a:spcAft>
                  <a:spcPts val="600"/>
                </a:spcAft>
              </a:pPr>
              <a:t>2</a:t>
            </a:fld>
            <a:endParaRPr lang="en-US"/>
          </a:p>
        </p:txBody>
      </p:sp>
    </p:spTree>
    <p:extLst>
      <p:ext uri="{BB962C8B-B14F-4D97-AF65-F5344CB8AC3E}">
        <p14:creationId xmlns:p14="http://schemas.microsoft.com/office/powerpoint/2010/main" val="1238478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964788" y="804333"/>
            <a:ext cx="3391900" cy="5249334"/>
          </a:xfrm>
        </p:spPr>
        <p:txBody>
          <a:bodyPr vert="horz" lIns="91440" tIns="45720" rIns="91440" bIns="45720" rtlCol="0" anchor="ctr">
            <a:normAutofit/>
          </a:bodyPr>
          <a:lstStyle/>
          <a:p>
            <a:pPr algn="r"/>
            <a:r>
              <a:rPr lang="en-US" sz="3100" b="1" dirty="0">
                <a:solidFill>
                  <a:srgbClr val="0070C0"/>
                </a:solidFill>
              </a:rPr>
              <a:t>What is the Redevelopment Academy?</a:t>
            </a:r>
          </a:p>
        </p:txBody>
      </p:sp>
      <p:sp>
        <p:nvSpPr>
          <p:cNvPr id="6" name="Slide Number Placeholder 5"/>
          <p:cNvSpPr>
            <a:spLocks noGrp="1"/>
          </p:cNvSpPr>
          <p:nvPr>
            <p:ph type="sldNum" sz="quarter" idx="12"/>
          </p:nvPr>
        </p:nvSpPr>
        <p:spPr/>
        <p:txBody>
          <a:bodyPr vert="horz" lIns="91440" tIns="45720" rIns="91440" bIns="45720" rtlCol="0" anchor="ctr">
            <a:normAutofit/>
          </a:bodyPr>
          <a:lstStyle/>
          <a:p>
            <a:pPr defTabSz="457200">
              <a:spcAft>
                <a:spcPts val="600"/>
              </a:spcAft>
            </a:pPr>
            <a:fld id="{EE525F19-C27C-4AE7-B278-E80FF6343B71}" type="slidenum">
              <a:rPr lang="en-US" kern="1200" dirty="0">
                <a:solidFill>
                  <a:schemeClr val="tx1">
                    <a:lumMod val="95000"/>
                    <a:lumOff val="5000"/>
                  </a:schemeClr>
                </a:solidFill>
                <a:latin typeface="+mj-lt"/>
                <a:ea typeface="+mn-ea"/>
                <a:cs typeface="+mn-cs"/>
              </a:rPr>
              <a:pPr defTabSz="457200">
                <a:spcAft>
                  <a:spcPts val="600"/>
                </a:spcAft>
              </a:pPr>
              <a:t>3</a:t>
            </a:fld>
            <a:endParaRPr lang="en-US" kern="1200" dirty="0">
              <a:solidFill>
                <a:schemeClr val="tx1">
                  <a:lumMod val="95000"/>
                  <a:lumOff val="5000"/>
                </a:schemeClr>
              </a:solidFill>
              <a:latin typeface="+mj-lt"/>
              <a:ea typeface="+mn-ea"/>
              <a:cs typeface="+mn-cs"/>
            </a:endParaRPr>
          </a:p>
        </p:txBody>
      </p:sp>
      <p:sp>
        <p:nvSpPr>
          <p:cNvPr id="2" name="Rectangle 1"/>
          <p:cNvSpPr/>
          <p:nvPr/>
        </p:nvSpPr>
        <p:spPr>
          <a:xfrm>
            <a:off x="4999330" y="804333"/>
            <a:ext cx="6257721" cy="5249334"/>
          </a:xfrm>
          <a:prstGeom prst="rect">
            <a:avLst/>
          </a:prstGeom>
        </p:spPr>
        <p:txBody>
          <a:bodyPr vert="horz" lIns="45720" tIns="45720" rIns="45720" bIns="45720" rtlCol="0" anchor="ctr">
            <a:normAutofit/>
          </a:bodyPr>
          <a:lstStyle/>
          <a:p>
            <a:pPr marL="800100" indent="-342900">
              <a:lnSpc>
                <a:spcPct val="90000"/>
              </a:lnSpc>
              <a:spcAft>
                <a:spcPts val="600"/>
              </a:spcAft>
              <a:buClr>
                <a:schemeClr val="accent1"/>
              </a:buClr>
              <a:buFont typeface="Wingdings" panose="05000000000000000000" pitchFamily="2" charset="2"/>
              <a:buChar char="§"/>
            </a:pPr>
            <a:r>
              <a:rPr lang="en-US" sz="2000" dirty="0">
                <a:latin typeface="+mj-lt"/>
              </a:rPr>
              <a:t>One day training courses with a test (auditing allowed)</a:t>
            </a:r>
          </a:p>
          <a:p>
            <a:pPr marL="800100" indent="-342900">
              <a:lnSpc>
                <a:spcPct val="90000"/>
              </a:lnSpc>
              <a:spcAft>
                <a:spcPts val="600"/>
              </a:spcAft>
              <a:buClr>
                <a:schemeClr val="accent1"/>
              </a:buClr>
              <a:buFont typeface="Wingdings" panose="05000000000000000000" pitchFamily="2" charset="2"/>
              <a:buChar char="§"/>
            </a:pPr>
            <a:r>
              <a:rPr lang="en-US" sz="2000" dirty="0">
                <a:latin typeface="+mj-lt"/>
              </a:rPr>
              <a:t>Available to anyone </a:t>
            </a:r>
          </a:p>
          <a:p>
            <a:pPr marL="800100" indent="-342900">
              <a:lnSpc>
                <a:spcPct val="90000"/>
              </a:lnSpc>
              <a:spcAft>
                <a:spcPts val="600"/>
              </a:spcAft>
              <a:buClr>
                <a:schemeClr val="accent1"/>
              </a:buClr>
              <a:buFont typeface="Wingdings" panose="05000000000000000000" pitchFamily="2" charset="2"/>
              <a:buChar char="§"/>
            </a:pPr>
            <a:r>
              <a:rPr lang="en-US" sz="2000" dirty="0">
                <a:latin typeface="+mj-lt"/>
              </a:rPr>
              <a:t>The program provides professional development </a:t>
            </a:r>
          </a:p>
          <a:p>
            <a:pPr marL="800100" indent="-342900">
              <a:lnSpc>
                <a:spcPct val="90000"/>
              </a:lnSpc>
              <a:spcAft>
                <a:spcPts val="600"/>
              </a:spcAft>
              <a:buClr>
                <a:schemeClr val="accent1"/>
              </a:buClr>
              <a:buFont typeface="Wingdings" panose="05000000000000000000" pitchFamily="2" charset="2"/>
              <a:buChar char="§"/>
            </a:pPr>
            <a:r>
              <a:rPr lang="en-US" sz="2000" dirty="0">
                <a:latin typeface="+mj-lt"/>
              </a:rPr>
              <a:t>Six courses, three core topics</a:t>
            </a:r>
          </a:p>
          <a:p>
            <a:pPr marL="800100" indent="-342900">
              <a:lnSpc>
                <a:spcPct val="90000"/>
              </a:lnSpc>
              <a:spcAft>
                <a:spcPts val="600"/>
              </a:spcAft>
              <a:buClr>
                <a:schemeClr val="accent1"/>
              </a:buClr>
              <a:buFont typeface="Wingdings" panose="05000000000000000000" pitchFamily="2" charset="2"/>
              <a:buChar char="§"/>
            </a:pPr>
            <a:r>
              <a:rPr lang="en-US" sz="2000" dirty="0">
                <a:latin typeface="+mj-lt"/>
              </a:rPr>
              <a:t>Two categories of designation: </a:t>
            </a:r>
          </a:p>
          <a:p>
            <a:pPr marL="1257300" lvl="1" indent="-342900">
              <a:lnSpc>
                <a:spcPct val="90000"/>
              </a:lnSpc>
              <a:spcAft>
                <a:spcPts val="600"/>
              </a:spcAft>
              <a:buClr>
                <a:schemeClr val="accent1"/>
              </a:buClr>
              <a:buFont typeface="Wingdings" panose="05000000000000000000" pitchFamily="2" charset="2"/>
              <a:buChar char="ü"/>
            </a:pPr>
            <a:r>
              <a:rPr lang="en-US" sz="2000" dirty="0">
                <a:latin typeface="+mj-lt"/>
              </a:rPr>
              <a:t>FRA-Redevelopment Administrator </a:t>
            </a:r>
          </a:p>
          <a:p>
            <a:pPr marL="1257300" lvl="1" indent="-342900">
              <a:lnSpc>
                <a:spcPct val="90000"/>
              </a:lnSpc>
              <a:spcAft>
                <a:spcPts val="600"/>
              </a:spcAft>
              <a:buClr>
                <a:schemeClr val="accent1"/>
              </a:buClr>
              <a:buFont typeface="Wingdings" panose="05000000000000000000" pitchFamily="2" charset="2"/>
              <a:buChar char="ü"/>
            </a:pPr>
            <a:r>
              <a:rPr lang="en-US" sz="2000" dirty="0">
                <a:latin typeface="+mj-lt"/>
              </a:rPr>
              <a:t>FRA-Redevelopment Professional  </a:t>
            </a:r>
            <a:endParaRPr lang="en-US" sz="2000" dirty="0">
              <a:effectLst/>
              <a:latin typeface="+mj-lt"/>
            </a:endParaRPr>
          </a:p>
        </p:txBody>
      </p:sp>
    </p:spTree>
    <p:extLst>
      <p:ext uri="{BB962C8B-B14F-4D97-AF65-F5344CB8AC3E}">
        <p14:creationId xmlns:p14="http://schemas.microsoft.com/office/powerpoint/2010/main" val="972430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1" y="1019175"/>
            <a:ext cx="3821114" cy="4772025"/>
          </a:xfrm>
        </p:spPr>
        <p:txBody>
          <a:bodyPr anchor="t">
            <a:normAutofit/>
          </a:bodyPr>
          <a:lstStyle/>
          <a:p>
            <a:pPr marL="0" indent="0">
              <a:buNone/>
            </a:pPr>
            <a:r>
              <a:rPr lang="en-US" sz="1600" dirty="0">
                <a:latin typeface="+mj-lt"/>
              </a:rPr>
              <a:t>    </a:t>
            </a:r>
            <a:r>
              <a:rPr lang="en-US" sz="2000" dirty="0">
                <a:latin typeface="Calibri" panose="020F0502020204030204" pitchFamily="34" charset="0"/>
                <a:cs typeface="Calibri" panose="020F0502020204030204" pitchFamily="34" charset="0"/>
              </a:rPr>
              <a:t>	</a:t>
            </a:r>
            <a:r>
              <a:rPr lang="en-US" sz="2000" b="1" dirty="0">
                <a:solidFill>
                  <a:schemeClr val="accent2">
                    <a:lumMod val="50000"/>
                  </a:schemeClr>
                </a:solidFill>
                <a:latin typeface="Calibri" panose="020F0502020204030204" pitchFamily="34" charset="0"/>
                <a:cs typeface="Calibri" panose="020F0502020204030204" pitchFamily="34" charset="0"/>
              </a:rPr>
              <a:t>Q:	Who is eligible to 			take the courses?</a:t>
            </a:r>
          </a:p>
          <a:p>
            <a:pPr marL="400050" lvl="1" indent="0">
              <a:buNone/>
            </a:pPr>
            <a:r>
              <a:rPr lang="en-US" b="1" dirty="0">
                <a:solidFill>
                  <a:srgbClr val="0070C0"/>
                </a:solidFill>
                <a:latin typeface="Calibri" panose="020F0502020204030204" pitchFamily="34" charset="0"/>
                <a:cs typeface="Calibri" panose="020F0502020204030204" pitchFamily="34" charset="0"/>
              </a:rPr>
              <a:t>		A:	Anyone</a:t>
            </a:r>
          </a:p>
          <a:p>
            <a:pPr marL="400050" lvl="1" indent="0">
              <a:buNone/>
            </a:pPr>
            <a:endParaRPr lang="en-US" b="1" dirty="0">
              <a:latin typeface="Calibri" panose="020F0502020204030204" pitchFamily="34" charset="0"/>
              <a:cs typeface="Calibri" panose="020F0502020204030204" pitchFamily="34" charset="0"/>
            </a:endParaRPr>
          </a:p>
          <a:p>
            <a:pPr marL="400050" lvl="1" indent="0">
              <a:buNone/>
            </a:pPr>
            <a:r>
              <a:rPr lang="en-US" b="1" dirty="0">
                <a:solidFill>
                  <a:schemeClr val="accent2">
                    <a:lumMod val="50000"/>
                  </a:schemeClr>
                </a:solidFill>
                <a:latin typeface="Calibri" panose="020F0502020204030204" pitchFamily="34" charset="0"/>
                <a:cs typeface="Calibri" panose="020F0502020204030204" pitchFamily="34" charset="0"/>
              </a:rPr>
              <a:t>Q:	Who is eligible to 			receive a designation?</a:t>
            </a:r>
          </a:p>
          <a:p>
            <a:pPr marL="400050" lvl="1" indent="0">
              <a:buNone/>
            </a:pPr>
            <a:r>
              <a:rPr lang="en-US" b="1" dirty="0">
                <a:solidFill>
                  <a:srgbClr val="0070C0"/>
                </a:solidFill>
                <a:latin typeface="Calibri" panose="020F0502020204030204" pitchFamily="34" charset="0"/>
                <a:cs typeface="Calibri" panose="020F0502020204030204" pitchFamily="34" charset="0"/>
              </a:rPr>
              <a:t>		A:	You must be a 				current member of 			the FRA.</a:t>
            </a:r>
          </a:p>
        </p:txBody>
      </p:sp>
      <p:pic>
        <p:nvPicPr>
          <p:cNvPr id="30" name="Graphic 29" descr="Questions">
            <a:extLst>
              <a:ext uri="{FF2B5EF4-FFF2-40B4-BE49-F238E27FC236}">
                <a16:creationId xmlns:a16="http://schemas.microsoft.com/office/drawing/2014/main" id="{5E3DADC7-56D3-4B16-9FC1-68332B8CBC3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898806" y="738150"/>
            <a:ext cx="5053050" cy="5053050"/>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sp>
        <p:nvSpPr>
          <p:cNvPr id="4" name="Slide Number Placeholder 3"/>
          <p:cNvSpPr>
            <a:spLocks noGrp="1"/>
          </p:cNvSpPr>
          <p:nvPr>
            <p:ph type="sldNum" sz="quarter" idx="12"/>
          </p:nvPr>
        </p:nvSpPr>
        <p:spPr>
          <a:xfrm>
            <a:off x="10951856" y="5867131"/>
            <a:ext cx="551167" cy="365125"/>
          </a:xfrm>
        </p:spPr>
        <p:txBody>
          <a:bodyPr>
            <a:normAutofit/>
          </a:bodyPr>
          <a:lstStyle/>
          <a:p>
            <a:pPr>
              <a:spcAft>
                <a:spcPts val="600"/>
              </a:spcAft>
            </a:pPr>
            <a:fld id="{EE525F19-C27C-4AE7-B278-E80FF6343B71}" type="slidenum">
              <a:rPr lang="en-US" smtClean="0"/>
              <a:pPr>
                <a:spcAft>
                  <a:spcPts val="600"/>
                </a:spcAft>
              </a:pPr>
              <a:t>4</a:t>
            </a:fld>
            <a:endParaRPr lang="en-US"/>
          </a:p>
        </p:txBody>
      </p:sp>
    </p:spTree>
    <p:extLst>
      <p:ext uri="{BB962C8B-B14F-4D97-AF65-F5344CB8AC3E}">
        <p14:creationId xmlns:p14="http://schemas.microsoft.com/office/powerpoint/2010/main" val="4172230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3F1527C3-06F4-4F4D-B364-8E97266450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12" name="Freeform 6">
              <a:extLst>
                <a:ext uri="{FF2B5EF4-FFF2-40B4-BE49-F238E27FC236}">
                  <a16:creationId xmlns:a16="http://schemas.microsoft.com/office/drawing/2014/main" id="{BF1C23D2-D74F-4456-AD7B-904A6E287C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578577AD-563A-4936-9ACB-FDCF298412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4" name="Freeform 8">
              <a:extLst>
                <a:ext uri="{FF2B5EF4-FFF2-40B4-BE49-F238E27FC236}">
                  <a16:creationId xmlns:a16="http://schemas.microsoft.com/office/drawing/2014/main" id="{1C9F3743-BFAB-4636-81C7-ACD99C694B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5" name="Freeform 9">
              <a:extLst>
                <a:ext uri="{FF2B5EF4-FFF2-40B4-BE49-F238E27FC236}">
                  <a16:creationId xmlns:a16="http://schemas.microsoft.com/office/drawing/2014/main" id="{FC58029E-BC15-45E4-AA28-CC80C96A3F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41CBB721-7EDD-4FEA-9D6B-A3656D9F45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4C945CDA-4F14-4FA0-B272-B1E25B4FA1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useBgFill="1">
        <p:nvSpPr>
          <p:cNvPr id="19" name="Rectangle 18">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itle 4"/>
          <p:cNvSpPr>
            <a:spLocks noGrp="1"/>
          </p:cNvSpPr>
          <p:nvPr>
            <p:ph type="title"/>
          </p:nvPr>
        </p:nvSpPr>
        <p:spPr>
          <a:xfrm>
            <a:off x="496112" y="685801"/>
            <a:ext cx="2743200" cy="5105400"/>
          </a:xfrm>
        </p:spPr>
        <p:txBody>
          <a:bodyPr vert="horz" lIns="91440" tIns="45720" rIns="91440" bIns="45720" rtlCol="0" anchor="ctr">
            <a:normAutofit/>
          </a:bodyPr>
          <a:lstStyle/>
          <a:p>
            <a:pPr algn="l"/>
            <a:br>
              <a:rPr lang="en-US" sz="3200" b="1" dirty="0">
                <a:solidFill>
                  <a:srgbClr val="FFFFFF"/>
                </a:solidFill>
              </a:rPr>
            </a:br>
            <a:r>
              <a:rPr lang="en-US" sz="3200" b="1" dirty="0">
                <a:solidFill>
                  <a:srgbClr val="FFFFFF"/>
                </a:solidFill>
              </a:rPr>
              <a:t>What Courses Are Available?</a:t>
            </a:r>
          </a:p>
        </p:txBody>
      </p:sp>
      <p:grpSp>
        <p:nvGrpSpPr>
          <p:cNvPr id="23" name="Group 22">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24"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5"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26"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27"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8"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9"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Rectangle 1"/>
          <p:cNvSpPr/>
          <p:nvPr/>
        </p:nvSpPr>
        <p:spPr>
          <a:xfrm>
            <a:off x="5117106" y="685801"/>
            <a:ext cx="6385918" cy="5105400"/>
          </a:xfrm>
          <a:prstGeom prst="rect">
            <a:avLst/>
          </a:prstGeom>
        </p:spPr>
        <p:txBody>
          <a:bodyPr vert="horz" lIns="91440" tIns="45720" rIns="91440" bIns="45720" rtlCol="0" anchor="ctr">
            <a:normAutofit lnSpcReduction="10000"/>
          </a:bodyPr>
          <a:lstStyle/>
          <a:p>
            <a:pPr defTabSz="457200">
              <a:spcBef>
                <a:spcPct val="20000"/>
              </a:spcBef>
              <a:spcAft>
                <a:spcPts val="600"/>
              </a:spcAft>
              <a:buClr>
                <a:schemeClr val="accent1">
                  <a:lumMod val="75000"/>
                </a:schemeClr>
              </a:buClr>
              <a:buSzPct val="145000"/>
            </a:pPr>
            <a:endParaRPr lang="en-US" sz="2000" b="1" dirty="0"/>
          </a:p>
          <a:p>
            <a:pPr marL="514350" indent="-514350" defTabSz="457200">
              <a:spcBef>
                <a:spcPct val="20000"/>
              </a:spcBef>
              <a:spcAft>
                <a:spcPts val="600"/>
              </a:spcAft>
              <a:buClr>
                <a:schemeClr val="accent1">
                  <a:lumMod val="75000"/>
                </a:schemeClr>
              </a:buClr>
              <a:buSzPct val="145000"/>
              <a:buFont typeface="Arial"/>
              <a:buChar char="•"/>
            </a:pPr>
            <a:r>
              <a:rPr lang="en-US" sz="2400" dirty="0">
                <a:latin typeface="Calibri" panose="020F0502020204030204" pitchFamily="34" charset="0"/>
                <a:cs typeface="Calibri" panose="020F0502020204030204" pitchFamily="34" charset="0"/>
              </a:rPr>
              <a:t>CRA 101 (Core)</a:t>
            </a:r>
          </a:p>
          <a:p>
            <a:pPr marL="514350" indent="-514350" defTabSz="457200">
              <a:spcBef>
                <a:spcPct val="20000"/>
              </a:spcBef>
              <a:spcAft>
                <a:spcPts val="600"/>
              </a:spcAft>
              <a:buClr>
                <a:schemeClr val="accent1">
                  <a:lumMod val="75000"/>
                </a:schemeClr>
              </a:buClr>
              <a:buSzPct val="145000"/>
              <a:buFont typeface="Arial"/>
              <a:buChar char="•"/>
            </a:pPr>
            <a:r>
              <a:rPr lang="en-US" sz="2400" dirty="0">
                <a:latin typeface="Calibri" panose="020F0502020204030204" pitchFamily="34" charset="0"/>
                <a:cs typeface="Calibri" panose="020F0502020204030204" pitchFamily="34" charset="0"/>
              </a:rPr>
              <a:t>Budgeting, Funding, and Reporting (Core)</a:t>
            </a:r>
          </a:p>
          <a:p>
            <a:pPr marL="514350" indent="-514350" defTabSz="457200">
              <a:spcBef>
                <a:spcPct val="20000"/>
              </a:spcBef>
              <a:spcAft>
                <a:spcPts val="600"/>
              </a:spcAft>
              <a:buClr>
                <a:schemeClr val="accent1">
                  <a:lumMod val="75000"/>
                </a:schemeClr>
              </a:buClr>
              <a:buSzPct val="145000"/>
              <a:buFont typeface="Arial"/>
              <a:buChar char="•"/>
            </a:pPr>
            <a:r>
              <a:rPr lang="en-US" sz="2400" dirty="0">
                <a:latin typeface="Calibri" panose="020F0502020204030204" pitchFamily="34" charset="0"/>
                <a:cs typeface="Calibri" panose="020F0502020204030204" pitchFamily="34" charset="0"/>
              </a:rPr>
              <a:t>Operations and Capacity Building (Core)</a:t>
            </a:r>
          </a:p>
          <a:p>
            <a:pPr marL="514350" indent="-514350" defTabSz="457200">
              <a:spcBef>
                <a:spcPct val="20000"/>
              </a:spcBef>
              <a:spcAft>
                <a:spcPts val="600"/>
              </a:spcAft>
              <a:buClr>
                <a:schemeClr val="accent1">
                  <a:lumMod val="75000"/>
                </a:schemeClr>
              </a:buClr>
              <a:buSzPct val="145000"/>
              <a:buFont typeface="Arial"/>
              <a:buChar char="•"/>
            </a:pPr>
            <a:r>
              <a:rPr lang="en-US" sz="2400" dirty="0">
                <a:latin typeface="Calibri" panose="020F0502020204030204" pitchFamily="34" charset="0"/>
                <a:cs typeface="Calibri" panose="020F0502020204030204" pitchFamily="34" charset="0"/>
              </a:rPr>
              <a:t>Creating &amp; Using Redevelopment Incentives</a:t>
            </a:r>
          </a:p>
          <a:p>
            <a:pPr marL="514350" indent="-514350" defTabSz="457200">
              <a:spcBef>
                <a:spcPct val="20000"/>
              </a:spcBef>
              <a:spcAft>
                <a:spcPts val="600"/>
              </a:spcAft>
              <a:buClr>
                <a:schemeClr val="accent1">
                  <a:lumMod val="75000"/>
                </a:schemeClr>
              </a:buClr>
              <a:buSzPct val="145000"/>
              <a:buFont typeface="Arial"/>
              <a:buChar char="•"/>
            </a:pPr>
            <a:r>
              <a:rPr lang="en-US" sz="2400" dirty="0">
                <a:latin typeface="Calibri" panose="020F0502020204030204" pitchFamily="34" charset="0"/>
                <a:cs typeface="Calibri" panose="020F0502020204030204" pitchFamily="34" charset="0"/>
              </a:rPr>
              <a:t>Capital Project Management </a:t>
            </a:r>
          </a:p>
          <a:p>
            <a:pPr marL="514350" indent="-514350" defTabSz="457200">
              <a:spcBef>
                <a:spcPct val="20000"/>
              </a:spcBef>
              <a:spcAft>
                <a:spcPts val="600"/>
              </a:spcAft>
              <a:buClr>
                <a:schemeClr val="accent1">
                  <a:lumMod val="75000"/>
                </a:schemeClr>
              </a:buClr>
              <a:buSzPct val="145000"/>
              <a:buFont typeface="Arial"/>
              <a:buChar char="•"/>
            </a:pPr>
            <a:r>
              <a:rPr lang="en-US" sz="2400" dirty="0">
                <a:latin typeface="Calibri" panose="020F0502020204030204" pitchFamily="34" charset="0"/>
                <a:cs typeface="Calibri" panose="020F0502020204030204" pitchFamily="34" charset="0"/>
              </a:rPr>
              <a:t>Housing as a Redevelopment Tool</a:t>
            </a:r>
          </a:p>
          <a:p>
            <a:pPr marL="514350" indent="-514350" defTabSz="457200">
              <a:spcBef>
                <a:spcPct val="20000"/>
              </a:spcBef>
              <a:spcAft>
                <a:spcPts val="600"/>
              </a:spcAft>
              <a:buClr>
                <a:schemeClr val="accent1">
                  <a:lumMod val="75000"/>
                </a:schemeClr>
              </a:buClr>
              <a:buSzPct val="145000"/>
              <a:buFont typeface="Arial"/>
              <a:buChar char="•"/>
            </a:pPr>
            <a:r>
              <a:rPr lang="en-US" sz="2400" dirty="0">
                <a:latin typeface="Calibri" panose="020F0502020204030204" pitchFamily="34" charset="0"/>
                <a:cs typeface="Calibri" panose="020F0502020204030204" pitchFamily="34" charset="0"/>
              </a:rPr>
              <a:t>Infrastructure 1 – Above Ground</a:t>
            </a:r>
          </a:p>
          <a:p>
            <a:pPr marL="514350" indent="-514350" defTabSz="457200">
              <a:spcBef>
                <a:spcPct val="20000"/>
              </a:spcBef>
              <a:spcAft>
                <a:spcPts val="600"/>
              </a:spcAft>
              <a:buClr>
                <a:schemeClr val="accent1">
                  <a:lumMod val="75000"/>
                </a:schemeClr>
              </a:buClr>
              <a:buSzPct val="145000"/>
              <a:buFont typeface="Arial"/>
              <a:buChar char="•"/>
            </a:pPr>
            <a:r>
              <a:rPr lang="en-US" sz="2400" dirty="0">
                <a:latin typeface="Calibri" panose="020F0502020204030204" pitchFamily="34" charset="0"/>
                <a:cs typeface="Calibri" panose="020F0502020204030204" pitchFamily="34" charset="0"/>
              </a:rPr>
              <a:t>Planning Strategically for Redevelopment</a:t>
            </a:r>
          </a:p>
          <a:p>
            <a:pPr marL="514350" indent="-514350" defTabSz="457200">
              <a:spcBef>
                <a:spcPct val="20000"/>
              </a:spcBef>
              <a:spcAft>
                <a:spcPts val="600"/>
              </a:spcAft>
              <a:buClr>
                <a:schemeClr val="accent1">
                  <a:lumMod val="75000"/>
                </a:schemeClr>
              </a:buClr>
              <a:buSzPct val="145000"/>
              <a:buFont typeface="Arial"/>
              <a:buChar char="•"/>
            </a:pPr>
            <a:r>
              <a:rPr lang="en-US" sz="2400" dirty="0">
                <a:latin typeface="Calibri" panose="020F0502020204030204" pitchFamily="34" charset="0"/>
                <a:cs typeface="Calibri" panose="020F0502020204030204" pitchFamily="34" charset="0"/>
              </a:rPr>
              <a:t>Redevelopment Program Management</a:t>
            </a:r>
          </a:p>
          <a:p>
            <a:pPr defTabSz="457200">
              <a:spcBef>
                <a:spcPct val="20000"/>
              </a:spcBef>
              <a:spcAft>
                <a:spcPts val="600"/>
              </a:spcAft>
              <a:buClr>
                <a:schemeClr val="accent1">
                  <a:lumMod val="75000"/>
                </a:schemeClr>
              </a:buClr>
              <a:buSzPct val="145000"/>
              <a:buFont typeface="Arial"/>
              <a:buChar char="•"/>
            </a:pPr>
            <a:endParaRPr lang="en-US" sz="2000" b="1" dirty="0"/>
          </a:p>
        </p:txBody>
      </p:sp>
      <p:sp>
        <p:nvSpPr>
          <p:cNvPr id="6" name="Slide Number Placeholder 5"/>
          <p:cNvSpPr>
            <a:spLocks noGrp="1"/>
          </p:cNvSpPr>
          <p:nvPr>
            <p:ph type="sldNum" sz="quarter" idx="12"/>
          </p:nvPr>
        </p:nvSpPr>
        <p:spPr>
          <a:xfrm>
            <a:off x="10951856" y="5867131"/>
            <a:ext cx="551167" cy="365125"/>
          </a:xfrm>
        </p:spPr>
        <p:txBody>
          <a:bodyPr vert="horz" lIns="91440" tIns="45720" rIns="91440" bIns="45720" rtlCol="0" anchor="ctr">
            <a:normAutofit/>
          </a:bodyPr>
          <a:lstStyle/>
          <a:p>
            <a:pPr defTabSz="457200">
              <a:spcAft>
                <a:spcPts val="600"/>
              </a:spcAft>
            </a:pPr>
            <a:fld id="{EE525F19-C27C-4AE7-B278-E80FF6343B71}" type="slidenum">
              <a:rPr lang="en-US"/>
              <a:pPr defTabSz="457200">
                <a:spcAft>
                  <a:spcPts val="600"/>
                </a:spcAft>
              </a:pPr>
              <a:t>5</a:t>
            </a:fld>
            <a:endParaRPr lang="en-US"/>
          </a:p>
        </p:txBody>
      </p:sp>
    </p:spTree>
    <p:extLst>
      <p:ext uri="{BB962C8B-B14F-4D97-AF65-F5344CB8AC3E}">
        <p14:creationId xmlns:p14="http://schemas.microsoft.com/office/powerpoint/2010/main" val="580510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p:nvPr>
        </p:nvSpPr>
        <p:spPr>
          <a:xfrm>
            <a:off x="496112" y="685801"/>
            <a:ext cx="2743200" cy="5105400"/>
          </a:xfrm>
        </p:spPr>
        <p:txBody>
          <a:bodyPr>
            <a:normAutofit/>
          </a:bodyPr>
          <a:lstStyle/>
          <a:p>
            <a:pPr algn="l"/>
            <a:r>
              <a:rPr lang="en-US" b="1" dirty="0">
                <a:solidFill>
                  <a:srgbClr val="FFFFFF"/>
                </a:solidFill>
                <a:latin typeface="Calibri" panose="020F0502020204030204" pitchFamily="34" charset="0"/>
                <a:cs typeface="Calibri" panose="020F0502020204030204" pitchFamily="34" charset="0"/>
              </a:rPr>
              <a:t>CRA 101</a:t>
            </a:r>
          </a:p>
        </p:txBody>
      </p:sp>
      <p:grpSp>
        <p:nvGrpSpPr>
          <p:cNvPr id="22" name="Group 2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2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4"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2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26"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8"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Content Placeholder 2"/>
          <p:cNvSpPr>
            <a:spLocks noGrp="1"/>
          </p:cNvSpPr>
          <p:nvPr>
            <p:ph idx="1"/>
          </p:nvPr>
        </p:nvSpPr>
        <p:spPr>
          <a:xfrm>
            <a:off x="5117106" y="685801"/>
            <a:ext cx="6385918" cy="5105400"/>
          </a:xfrm>
        </p:spPr>
        <p:txBody>
          <a:bodyPr>
            <a:normAutofit/>
          </a:bodyPr>
          <a:lstStyle/>
          <a:p>
            <a:pPr>
              <a:buFont typeface="Arial" panose="020B0604020202020204" pitchFamily="34" charset="0"/>
              <a:buChar char="•"/>
            </a:pPr>
            <a:endParaRPr lang="en-US" sz="20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2000" dirty="0">
                <a:latin typeface="Calibri" panose="020F0502020204030204" pitchFamily="34" charset="0"/>
                <a:cs typeface="Calibri" panose="020F0502020204030204" pitchFamily="34" charset="0"/>
              </a:rPr>
              <a:t>History of Redevelopment (Main Street, DDAs, CRAs)</a:t>
            </a:r>
          </a:p>
          <a:p>
            <a:pPr>
              <a:buFont typeface="Arial" panose="020B0604020202020204" pitchFamily="34" charset="0"/>
              <a:buChar char="•"/>
            </a:pPr>
            <a:r>
              <a:rPr lang="en-US" sz="2000" dirty="0">
                <a:latin typeface="Calibri" panose="020F0502020204030204" pitchFamily="34" charset="0"/>
                <a:cs typeface="Calibri" panose="020F0502020204030204" pitchFamily="34" charset="0"/>
              </a:rPr>
              <a:t>Main Street Designation (Process, Criteria, Funding)</a:t>
            </a:r>
          </a:p>
          <a:p>
            <a:pPr>
              <a:buFont typeface="Arial" panose="020B0604020202020204" pitchFamily="34" charset="0"/>
              <a:buChar char="•"/>
            </a:pPr>
            <a:r>
              <a:rPr lang="en-US" sz="2000" dirty="0">
                <a:latin typeface="Calibri" panose="020F0502020204030204" pitchFamily="34" charset="0"/>
                <a:cs typeface="Calibri" panose="020F0502020204030204" pitchFamily="34" charset="0"/>
              </a:rPr>
              <a:t>Creating and Managing a CRA</a:t>
            </a:r>
          </a:p>
          <a:p>
            <a:pPr>
              <a:buFont typeface="Arial" panose="020B0604020202020204" pitchFamily="34" charset="0"/>
              <a:buChar char="•"/>
            </a:pPr>
            <a:r>
              <a:rPr lang="en-US" sz="2000" dirty="0">
                <a:latin typeface="Calibri" panose="020F0502020204030204" pitchFamily="34" charset="0"/>
                <a:cs typeface="Calibri" panose="020F0502020204030204" pitchFamily="34" charset="0"/>
              </a:rPr>
              <a:t>Chapter 163, process to establish, authorities</a:t>
            </a:r>
          </a:p>
          <a:p>
            <a:pPr>
              <a:buFont typeface="Arial" panose="020B0604020202020204" pitchFamily="34" charset="0"/>
              <a:buChar char="•"/>
            </a:pPr>
            <a:r>
              <a:rPr lang="en-US" sz="2000" dirty="0">
                <a:latin typeface="Calibri" panose="020F0502020204030204" pitchFamily="34" charset="0"/>
                <a:cs typeface="Calibri" panose="020F0502020204030204" pitchFamily="34" charset="0"/>
              </a:rPr>
              <a:t>CRA Plan contents, modifications, eligible expenditures</a:t>
            </a:r>
          </a:p>
          <a:p>
            <a:pPr>
              <a:buFont typeface="Arial" panose="020B0604020202020204" pitchFamily="34" charset="0"/>
              <a:buChar char="•"/>
            </a:pPr>
            <a:r>
              <a:rPr lang="en-US" sz="2000" dirty="0">
                <a:latin typeface="Calibri" panose="020F0502020204030204" pitchFamily="34" charset="0"/>
                <a:cs typeface="Calibri" panose="020F0502020204030204" pitchFamily="34" charset="0"/>
              </a:rPr>
              <a:t>Governance types, powers, bond issuance, staffing, legal council, working with City/County departments</a:t>
            </a:r>
          </a:p>
          <a:p>
            <a:pPr>
              <a:buFont typeface="Arial" panose="020B0604020202020204" pitchFamily="34" charset="0"/>
              <a:buChar char="•"/>
            </a:pPr>
            <a:r>
              <a:rPr lang="en-US" sz="2000" dirty="0">
                <a:latin typeface="Calibri" panose="020F0502020204030204" pitchFamily="34" charset="0"/>
                <a:cs typeface="Calibri" panose="020F0502020204030204" pitchFamily="34" charset="0"/>
              </a:rPr>
              <a:t>State Statutory Requirements (Sunshine, Ethics, Reporting, Annual Reports, Public Records)</a:t>
            </a:r>
          </a:p>
          <a:p>
            <a:pPr>
              <a:buFont typeface="Arial" panose="020B0604020202020204" pitchFamily="34" charset="0"/>
              <a:buChar char="•"/>
            </a:pPr>
            <a:r>
              <a:rPr lang="en-US" sz="2000" dirty="0">
                <a:latin typeface="Calibri" panose="020F0502020204030204" pitchFamily="34" charset="0"/>
                <a:cs typeface="Calibri" panose="020F0502020204030204" pitchFamily="34" charset="0"/>
              </a:rPr>
              <a:t>Redevelopment Organizations as Resources</a:t>
            </a:r>
          </a:p>
        </p:txBody>
      </p:sp>
      <p:sp>
        <p:nvSpPr>
          <p:cNvPr id="6" name="Slide Number Placeholder 5"/>
          <p:cNvSpPr>
            <a:spLocks noGrp="1"/>
          </p:cNvSpPr>
          <p:nvPr>
            <p:ph type="sldNum" sz="quarter" idx="12"/>
          </p:nvPr>
        </p:nvSpPr>
        <p:spPr>
          <a:xfrm>
            <a:off x="10951856" y="5867131"/>
            <a:ext cx="551167" cy="365125"/>
          </a:xfrm>
        </p:spPr>
        <p:txBody>
          <a:bodyPr>
            <a:normAutofit/>
          </a:bodyPr>
          <a:lstStyle/>
          <a:p>
            <a:pPr>
              <a:spcAft>
                <a:spcPts val="600"/>
              </a:spcAft>
            </a:pPr>
            <a:fld id="{EE525F19-C27C-4AE7-B278-E80FF6343B71}" type="slidenum">
              <a:rPr lang="en-US" smtClean="0"/>
              <a:pPr>
                <a:spcAft>
                  <a:spcPts val="600"/>
                </a:spcAft>
              </a:pPr>
              <a:t>6</a:t>
            </a:fld>
            <a:endParaRPr lang="en-US" dirty="0"/>
          </a:p>
        </p:txBody>
      </p:sp>
    </p:spTree>
    <p:extLst>
      <p:ext uri="{BB962C8B-B14F-4D97-AF65-F5344CB8AC3E}">
        <p14:creationId xmlns:p14="http://schemas.microsoft.com/office/powerpoint/2010/main" val="2139786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94C52C56-BEF2-4E22-8C8E-A7AC96B03A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p:nvPr>
        </p:nvSpPr>
        <p:spPr>
          <a:xfrm>
            <a:off x="535021" y="685800"/>
            <a:ext cx="2639962" cy="5105400"/>
          </a:xfrm>
        </p:spPr>
        <p:txBody>
          <a:bodyPr>
            <a:normAutofit/>
          </a:bodyPr>
          <a:lstStyle/>
          <a:p>
            <a:r>
              <a:rPr lang="en-US" b="1" dirty="0">
                <a:solidFill>
                  <a:schemeClr val="bg1"/>
                </a:solidFill>
              </a:rPr>
              <a:t>Operations &amp; Capacity Building</a:t>
            </a:r>
          </a:p>
        </p:txBody>
      </p:sp>
      <p:grpSp>
        <p:nvGrpSpPr>
          <p:cNvPr id="17" name="Group 16">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8"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9"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20"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21"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2"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3"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6" name="Slide Number Placeholder 5"/>
          <p:cNvSpPr>
            <a:spLocks noGrp="1"/>
          </p:cNvSpPr>
          <p:nvPr>
            <p:ph type="sldNum" sz="quarter" idx="12"/>
          </p:nvPr>
        </p:nvSpPr>
        <p:spPr>
          <a:xfrm>
            <a:off x="10951858" y="5865812"/>
            <a:ext cx="551167" cy="365125"/>
          </a:xfrm>
        </p:spPr>
        <p:txBody>
          <a:bodyPr>
            <a:normAutofit/>
          </a:bodyPr>
          <a:lstStyle/>
          <a:p>
            <a:pPr>
              <a:spcAft>
                <a:spcPts val="600"/>
              </a:spcAft>
            </a:pPr>
            <a:fld id="{EE525F19-C27C-4AE7-B278-E80FF6343B71}" type="slidenum">
              <a:rPr lang="en-US" smtClean="0"/>
              <a:pPr>
                <a:spcAft>
                  <a:spcPts val="600"/>
                </a:spcAft>
              </a:pPr>
              <a:t>7</a:t>
            </a:fld>
            <a:endParaRPr lang="en-US"/>
          </a:p>
        </p:txBody>
      </p:sp>
      <p:graphicFrame>
        <p:nvGraphicFramePr>
          <p:cNvPr id="8" name="Content Placeholder 2">
            <a:extLst>
              <a:ext uri="{FF2B5EF4-FFF2-40B4-BE49-F238E27FC236}">
                <a16:creationId xmlns:a16="http://schemas.microsoft.com/office/drawing/2014/main" id="{A4B7631F-BE2C-4929-A751-CCDFC152D860}"/>
              </a:ext>
            </a:extLst>
          </p:cNvPr>
          <p:cNvGraphicFramePr>
            <a:graphicFrameLocks noGrp="1"/>
          </p:cNvGraphicFramePr>
          <p:nvPr>
            <p:ph idx="1"/>
            <p:extLst>
              <p:ext uri="{D42A27DB-BD31-4B8C-83A1-F6EECF244321}">
                <p14:modId xmlns:p14="http://schemas.microsoft.com/office/powerpoint/2010/main" val="1674630733"/>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54103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94C52C56-BEF2-4E22-8C8E-A7AC96B03A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p:nvPr>
        </p:nvSpPr>
        <p:spPr>
          <a:xfrm>
            <a:off x="535021" y="685800"/>
            <a:ext cx="2639962" cy="5105400"/>
          </a:xfrm>
        </p:spPr>
        <p:txBody>
          <a:bodyPr>
            <a:normAutofit/>
          </a:bodyPr>
          <a:lstStyle/>
          <a:p>
            <a:r>
              <a:rPr lang="en-US" b="1" dirty="0">
                <a:solidFill>
                  <a:srgbClr val="FFFFFF"/>
                </a:solidFill>
                <a:latin typeface="Calibri" panose="020F0502020204030204" pitchFamily="34" charset="0"/>
                <a:cs typeface="Calibri" panose="020F0502020204030204" pitchFamily="34" charset="0"/>
              </a:rPr>
              <a:t>Budgeting, Funding &amp; Reporting</a:t>
            </a:r>
          </a:p>
        </p:txBody>
      </p:sp>
      <p:grpSp>
        <p:nvGrpSpPr>
          <p:cNvPr id="17" name="Group 16">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8"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9"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20"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21"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2"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3"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6" name="Slide Number Placeholder 5"/>
          <p:cNvSpPr>
            <a:spLocks noGrp="1"/>
          </p:cNvSpPr>
          <p:nvPr>
            <p:ph type="sldNum" sz="quarter" idx="12"/>
          </p:nvPr>
        </p:nvSpPr>
        <p:spPr>
          <a:xfrm>
            <a:off x="10951856" y="5867131"/>
            <a:ext cx="551167" cy="365125"/>
          </a:xfrm>
        </p:spPr>
        <p:txBody>
          <a:bodyPr>
            <a:normAutofit/>
          </a:bodyPr>
          <a:lstStyle/>
          <a:p>
            <a:pPr>
              <a:spcAft>
                <a:spcPts val="600"/>
              </a:spcAft>
            </a:pPr>
            <a:fld id="{EE525F19-C27C-4AE7-B278-E80FF6343B71}" type="slidenum">
              <a:rPr lang="en-US" smtClean="0"/>
              <a:pPr>
                <a:spcAft>
                  <a:spcPts val="600"/>
                </a:spcAft>
              </a:pPr>
              <a:t>8</a:t>
            </a:fld>
            <a:endParaRPr lang="en-US"/>
          </a:p>
        </p:txBody>
      </p:sp>
      <p:graphicFrame>
        <p:nvGraphicFramePr>
          <p:cNvPr id="8" name="Content Placeholder 2">
            <a:extLst>
              <a:ext uri="{FF2B5EF4-FFF2-40B4-BE49-F238E27FC236}">
                <a16:creationId xmlns:a16="http://schemas.microsoft.com/office/drawing/2014/main" id="{F058B32E-B860-478E-887A-CD1590890C45}"/>
              </a:ext>
            </a:extLst>
          </p:cNvPr>
          <p:cNvGraphicFramePr>
            <a:graphicFrameLocks noGrp="1"/>
          </p:cNvGraphicFramePr>
          <p:nvPr>
            <p:ph idx="1"/>
            <p:extLst>
              <p:ext uri="{D42A27DB-BD31-4B8C-83A1-F6EECF244321}">
                <p14:modId xmlns:p14="http://schemas.microsoft.com/office/powerpoint/2010/main" val="647599192"/>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0549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94C52C56-BEF2-4E22-8C8E-A7AC96B03A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p:nvPr>
        </p:nvSpPr>
        <p:spPr>
          <a:xfrm>
            <a:off x="0" y="685800"/>
            <a:ext cx="3937517" cy="5105400"/>
          </a:xfrm>
        </p:spPr>
        <p:txBody>
          <a:bodyPr>
            <a:normAutofit/>
          </a:bodyPr>
          <a:lstStyle/>
          <a:p>
            <a:r>
              <a:rPr lang="en-US" sz="3500" b="1" dirty="0">
                <a:solidFill>
                  <a:srgbClr val="FFFFFF"/>
                </a:solidFill>
                <a:latin typeface="Calibri" panose="020F0502020204030204" pitchFamily="34" charset="0"/>
                <a:cs typeface="Calibri" panose="020F0502020204030204" pitchFamily="34" charset="0"/>
              </a:rPr>
              <a:t>Creating &amp; Using Redevelopment Incentives</a:t>
            </a:r>
          </a:p>
        </p:txBody>
      </p:sp>
      <p:grpSp>
        <p:nvGrpSpPr>
          <p:cNvPr id="17" name="Group 16">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8"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9"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20"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21"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2"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3"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6" name="Slide Number Placeholder 5"/>
          <p:cNvSpPr>
            <a:spLocks noGrp="1"/>
          </p:cNvSpPr>
          <p:nvPr>
            <p:ph type="sldNum" sz="quarter" idx="12"/>
          </p:nvPr>
        </p:nvSpPr>
        <p:spPr>
          <a:xfrm>
            <a:off x="10951856" y="5867131"/>
            <a:ext cx="551167" cy="365125"/>
          </a:xfrm>
        </p:spPr>
        <p:txBody>
          <a:bodyPr>
            <a:normAutofit/>
          </a:bodyPr>
          <a:lstStyle/>
          <a:p>
            <a:pPr>
              <a:spcAft>
                <a:spcPts val="600"/>
              </a:spcAft>
            </a:pPr>
            <a:fld id="{EE525F19-C27C-4AE7-B278-E80FF6343B71}" type="slidenum">
              <a:rPr lang="en-US" smtClean="0"/>
              <a:pPr>
                <a:spcAft>
                  <a:spcPts val="600"/>
                </a:spcAft>
              </a:pPr>
              <a:t>9</a:t>
            </a:fld>
            <a:endParaRPr lang="en-US"/>
          </a:p>
        </p:txBody>
      </p:sp>
      <p:graphicFrame>
        <p:nvGraphicFramePr>
          <p:cNvPr id="8" name="Content Placeholder 2">
            <a:extLst>
              <a:ext uri="{FF2B5EF4-FFF2-40B4-BE49-F238E27FC236}">
                <a16:creationId xmlns:a16="http://schemas.microsoft.com/office/drawing/2014/main" id="{205C78EB-7BBC-4D1D-8CEE-4362D190CF81}"/>
              </a:ext>
            </a:extLst>
          </p:cNvPr>
          <p:cNvGraphicFramePr>
            <a:graphicFrameLocks noGrp="1"/>
          </p:cNvGraphicFramePr>
          <p:nvPr>
            <p:ph idx="1"/>
            <p:extLst>
              <p:ext uri="{D42A27DB-BD31-4B8C-83A1-F6EECF244321}">
                <p14:modId xmlns:p14="http://schemas.microsoft.com/office/powerpoint/2010/main" val="569232985"/>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0062205"/>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1005</Words>
  <Application>Microsoft Office PowerPoint</Application>
  <PresentationFormat>Widescreen</PresentationFormat>
  <Paragraphs>125</Paragraphs>
  <Slides>19</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19</vt:i4>
      </vt:variant>
    </vt:vector>
  </HeadingPairs>
  <TitlesOfParts>
    <vt:vector size="27" baseType="lpstr">
      <vt:lpstr>Arial</vt:lpstr>
      <vt:lpstr>Calibri</vt:lpstr>
      <vt:lpstr>Calibri Light</vt:lpstr>
      <vt:lpstr>Century Gothic</vt:lpstr>
      <vt:lpstr>Corbel</vt:lpstr>
      <vt:lpstr>Wingdings</vt:lpstr>
      <vt:lpstr>Custom Design</vt:lpstr>
      <vt:lpstr>Parallax</vt:lpstr>
      <vt:lpstr>         </vt:lpstr>
      <vt:lpstr>History  </vt:lpstr>
      <vt:lpstr>What is the Redevelopment Academy?</vt:lpstr>
      <vt:lpstr>PowerPoint Presentation</vt:lpstr>
      <vt:lpstr> What Courses Are Available?</vt:lpstr>
      <vt:lpstr>CRA 101</vt:lpstr>
      <vt:lpstr>Operations &amp; Capacity Building</vt:lpstr>
      <vt:lpstr>Budgeting, Funding &amp; Reporting</vt:lpstr>
      <vt:lpstr>Creating &amp; Using Redevelopment Incentives</vt:lpstr>
      <vt:lpstr>Capital Project Management</vt:lpstr>
      <vt:lpstr>Housing as a Redevelopment Tool</vt:lpstr>
      <vt:lpstr>Courses Under Discussion </vt:lpstr>
      <vt:lpstr>How Do I Attend? </vt:lpstr>
      <vt:lpstr>Redevelopment Administrator (FRA-RA) Designation</vt:lpstr>
      <vt:lpstr>Redevelopment Professional  (FRA-RP) Designation </vt:lpstr>
      <vt:lpstr>Continuing Education</vt:lpstr>
      <vt:lpstr>You Can Receive Credits for Training by Other Organizations</vt:lpstr>
      <vt:lpstr>Course Development</vt:lpstr>
      <vt:lpstr>     www.redevelopment.net/Academy    301 S. Bronough Street, Suite 300 Tallahassee, FL 32301 (850) 570-3621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Jan Newton</dc:creator>
  <cp:lastModifiedBy>Jan Newton</cp:lastModifiedBy>
  <cp:revision>5</cp:revision>
  <dcterms:created xsi:type="dcterms:W3CDTF">2022-02-16T19:14:09Z</dcterms:created>
  <dcterms:modified xsi:type="dcterms:W3CDTF">2022-02-16T19:25:30Z</dcterms:modified>
</cp:coreProperties>
</file>