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0" r:id="rId3"/>
    <p:sldId id="278" r:id="rId4"/>
    <p:sldId id="282" r:id="rId5"/>
    <p:sldId id="257" r:id="rId6"/>
    <p:sldId id="283" r:id="rId7"/>
    <p:sldId id="284" r:id="rId8"/>
    <p:sldId id="258" r:id="rId9"/>
    <p:sldId id="260" r:id="rId10"/>
    <p:sldId id="259" r:id="rId11"/>
    <p:sldId id="265" r:id="rId12"/>
    <p:sldId id="264" r:id="rId13"/>
    <p:sldId id="266" r:id="rId14"/>
    <p:sldId id="270" r:id="rId15"/>
    <p:sldId id="276" r:id="rId16"/>
    <p:sldId id="279" r:id="rId17"/>
    <p:sldId id="267" r:id="rId18"/>
    <p:sldId id="271" r:id="rId19"/>
    <p:sldId id="285" r:id="rId20"/>
    <p:sldId id="275" r:id="rId21"/>
    <p:sldId id="274" r:id="rId22"/>
    <p:sldId id="269" r:id="rId23"/>
    <p:sldId id="273" r:id="rId24"/>
    <p:sldId id="261" r:id="rId25"/>
    <p:sldId id="262" r:id="rId26"/>
    <p:sldId id="281" r:id="rId27"/>
    <p:sldId id="26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D03B"/>
    <a:srgbClr val="FFE699"/>
    <a:srgbClr val="F5F99F"/>
    <a:srgbClr val="B71E42"/>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C64B2-028A-4321-B6EB-E303453AC5C5}" v="397" dt="2020-01-27T20:44:19.783"/>
    <p1510:client id="{0E40F717-9BAC-4E5A-94BD-7D5A43267790}" v="265" dt="2020-01-27T19:51:09.271"/>
    <p1510:client id="{9E9A9C6F-D160-4794-8D85-663509ED6396}" v="14" dt="2020-01-27T20:51:00.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2981" autoAdjust="0"/>
  </p:normalViewPr>
  <p:slideViewPr>
    <p:cSldViewPr snapToGrid="0">
      <p:cViewPr varScale="1">
        <p:scale>
          <a:sx n="76" d="100"/>
          <a:sy n="76" d="100"/>
        </p:scale>
        <p:origin x="857" y="3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3.xml"/><Relationship Id="rId21" Type="http://schemas.openxmlformats.org/officeDocument/2006/relationships/slide" Target="slides/slide2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10" Type="http://schemas.openxmlformats.org/officeDocument/2006/relationships/slide" Target="slides/slide10.xml"/><Relationship Id="rId19" Type="http://schemas.openxmlformats.org/officeDocument/2006/relationships/slide" Target="slides/slide2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EBAE0-F176-4D2D-B75A-2B5AA537D38C}" type="datetimeFigureOut">
              <a:rPr lang="en-US" smtClean="0"/>
              <a:t>3/17/2021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4180D-C4E6-44F9-B200-1A8D362150A5}" type="slidenum">
              <a:rPr lang="en-US" smtClean="0"/>
              <a:t>‹#›</a:t>
            </a:fld>
            <a:endParaRPr lang="en-US" dirty="0"/>
          </a:p>
        </p:txBody>
      </p:sp>
    </p:spTree>
    <p:extLst>
      <p:ext uri="{BB962C8B-B14F-4D97-AF65-F5344CB8AC3E}">
        <p14:creationId xmlns:p14="http://schemas.microsoft.com/office/powerpoint/2010/main" val="393541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cfr.gov/cgi-bin/text-idx?SID=d4ebf029aa7ade35dfb94a2ac306401b&amp;mc=true&amp;node=pt12.1.25&amp;rgn=div5#se12.1.25_11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https://www.ecfr.gov/cgi-bin/text-idx?SID=d4ebf029aa7ade35dfb94a2ac306401b&amp;mc=true&amp;node=pt12.1.25&amp;rgn=div5#se12.1.25_112</a:t>
            </a:r>
            <a:endParaRPr lang="en-US" dirty="0"/>
          </a:p>
        </p:txBody>
      </p:sp>
      <p:sp>
        <p:nvSpPr>
          <p:cNvPr id="4" name="Slide Number Placeholder 3"/>
          <p:cNvSpPr>
            <a:spLocks noGrp="1"/>
          </p:cNvSpPr>
          <p:nvPr>
            <p:ph type="sldNum" sz="quarter" idx="5"/>
          </p:nvPr>
        </p:nvSpPr>
        <p:spPr/>
        <p:txBody>
          <a:bodyPr/>
          <a:lstStyle/>
          <a:p>
            <a:fld id="{B0D4180D-C4E6-44F9-B200-1A8D362150A5}" type="slidenum">
              <a:rPr lang="en-US" smtClean="0"/>
              <a:t>16</a:t>
            </a:fld>
            <a:endParaRPr lang="en-US" dirty="0"/>
          </a:p>
        </p:txBody>
      </p:sp>
    </p:spTree>
    <p:extLst>
      <p:ext uri="{BB962C8B-B14F-4D97-AF65-F5344CB8AC3E}">
        <p14:creationId xmlns:p14="http://schemas.microsoft.com/office/powerpoint/2010/main" val="33318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 - https://youtu.be/XwPN76U2bYw</a:t>
            </a:r>
          </a:p>
        </p:txBody>
      </p:sp>
      <p:sp>
        <p:nvSpPr>
          <p:cNvPr id="4" name="Slide Number Placeholder 3"/>
          <p:cNvSpPr>
            <a:spLocks noGrp="1"/>
          </p:cNvSpPr>
          <p:nvPr>
            <p:ph type="sldNum" sz="quarter" idx="5"/>
          </p:nvPr>
        </p:nvSpPr>
        <p:spPr/>
        <p:txBody>
          <a:bodyPr/>
          <a:lstStyle/>
          <a:p>
            <a:fld id="{B0D4180D-C4E6-44F9-B200-1A8D362150A5}" type="slidenum">
              <a:rPr lang="en-US" smtClean="0"/>
              <a:t>24</a:t>
            </a:fld>
            <a:endParaRPr lang="en-US" dirty="0"/>
          </a:p>
        </p:txBody>
      </p:sp>
    </p:spTree>
    <p:extLst>
      <p:ext uri="{BB962C8B-B14F-4D97-AF65-F5344CB8AC3E}">
        <p14:creationId xmlns:p14="http://schemas.microsoft.com/office/powerpoint/2010/main" val="12077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820730BB-CC28-49D1-A2B0-DA86783E3EE3}"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379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730BB-CC28-49D1-A2B0-DA86783E3EE3}"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58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730BB-CC28-49D1-A2B0-DA86783E3EE3}"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41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730BB-CC28-49D1-A2B0-DA86783E3EE3}"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536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730BB-CC28-49D1-A2B0-DA86783E3EE3}"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145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0730BB-CC28-49D1-A2B0-DA86783E3EE3}"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436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0730BB-CC28-49D1-A2B0-DA86783E3EE3}"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087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0730BB-CC28-49D1-A2B0-DA86783E3EE3}"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26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0730BB-CC28-49D1-A2B0-DA86783E3EE3}" type="slidenum">
              <a:rPr lang="en-US" smtClean="0"/>
              <a:t>‹#›</a:t>
            </a:fld>
            <a:endParaRPr lang="en-US" dirty="0"/>
          </a:p>
        </p:txBody>
      </p:sp>
    </p:spTree>
    <p:extLst>
      <p:ext uri="{BB962C8B-B14F-4D97-AF65-F5344CB8AC3E}">
        <p14:creationId xmlns:p14="http://schemas.microsoft.com/office/powerpoint/2010/main" val="64691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C3DDC-2D96-4946-824B-FA464659F440}"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0730BB-CC28-49D1-A2B0-DA86783E3EE3}"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480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4BC3DDC-2D96-4946-824B-FA464659F440}" type="datetimeFigureOut">
              <a:rPr lang="en-US" smtClean="0"/>
              <a:t>3/17/2021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20730BB-CC28-49D1-A2B0-DA86783E3EE3}"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847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4BC3DDC-2D96-4946-824B-FA464659F440}" type="datetimeFigureOut">
              <a:rPr lang="en-US" smtClean="0"/>
              <a:t>3/17/2021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20730BB-CC28-49D1-A2B0-DA86783E3EE3}"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530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text-idx?SID=d4ebf029aa7ade35dfb94a2ac306401b&amp;mc=true&amp;node=pt12.1.25&amp;rgn=div5#se12.1.25_11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1drv.ms/b/s!ApT1jvWt0Y9aihAZEVdE4ezg6nMg?e=HJ1gvt"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wPN76U2bYw"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floridajobs.org/community-planning-and-development/special-districts/special-district-accountability-program/special-district-resources-and-contacts#afr" TargetMode="External"/><Relationship Id="rId3" Type="http://schemas.openxmlformats.org/officeDocument/2006/relationships/hyperlink" Target="https://my.redevelopment.net/2019-summary-of-cra-legislation-cs-hb-9/" TargetMode="External"/><Relationship Id="rId7" Type="http://schemas.openxmlformats.org/officeDocument/2006/relationships/hyperlink" Target="https://apps.fldfs.com/LocalGov/Reports/" TargetMode="External"/><Relationship Id="rId2" Type="http://schemas.openxmlformats.org/officeDocument/2006/relationships/hyperlink" Target="https://redevelopment.net/" TargetMode="External"/><Relationship Id="rId1" Type="http://schemas.openxmlformats.org/officeDocument/2006/relationships/slideLayout" Target="../slideLayouts/slideLayout2.xml"/><Relationship Id="rId6" Type="http://schemas.openxmlformats.org/officeDocument/2006/relationships/hyperlink" Target="http://floridajobs.org/community-planning-and-development/special-districts/special-district-accountability-program" TargetMode="External"/><Relationship Id="rId11" Type="http://schemas.openxmlformats.org/officeDocument/2006/relationships/hyperlink" Target="https://arcg.is/0mbDWy" TargetMode="External"/><Relationship Id="rId5" Type="http://schemas.openxmlformats.org/officeDocument/2006/relationships/hyperlink" Target="http://www.floridajobs.org/" TargetMode="External"/><Relationship Id="rId10" Type="http://schemas.openxmlformats.org/officeDocument/2006/relationships/hyperlink" Target="https://floridarevenue.com/property/Documents/dr420tif.pdf" TargetMode="External"/><Relationship Id="rId4" Type="http://schemas.openxmlformats.org/officeDocument/2006/relationships/hyperlink" Target="https://www.flsenate.gov/Session/Bill/2019/9" TargetMode="External"/><Relationship Id="rId9" Type="http://schemas.openxmlformats.org/officeDocument/2006/relationships/hyperlink" Target="http://specialdistrictreports.floridajobs.org/webreports/createspreadsheet.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Jack.Gaskins@deo.myflorida.com?subject=Update%20CRA%20contact%20information" TargetMode="External"/><Relationship Id="rId2" Type="http://schemas.openxmlformats.org/officeDocument/2006/relationships/hyperlink" Target="mailto:CWestmoreland@flciti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edevelopment.net/cra-resources/reporting-require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1drv.ms/x/s!ApT1jvWt0Y9aiX6R7NLjyt7KiVXl?e=XGyqT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B02324-E499-4DB0-AAB3-F07A284C2344}"/>
              </a:ext>
            </a:extLst>
          </p:cNvPr>
          <p:cNvSpPr>
            <a:spLocks noGrp="1"/>
          </p:cNvSpPr>
          <p:nvPr>
            <p:ph type="ctrTitle"/>
          </p:nvPr>
        </p:nvSpPr>
        <p:spPr>
          <a:xfrm>
            <a:off x="1557071" y="1584552"/>
            <a:ext cx="9099255" cy="2537251"/>
          </a:xfrm>
        </p:spPr>
        <p:txBody>
          <a:bodyPr anchor="ctr">
            <a:normAutofit/>
          </a:bodyPr>
          <a:lstStyle/>
          <a:p>
            <a:pPr algn="ctr"/>
            <a:r>
              <a:rPr lang="en-US" sz="7200" dirty="0">
                <a:solidFill>
                  <a:srgbClr val="454545"/>
                </a:solidFill>
              </a:rPr>
              <a:t>CRA Annual Report Worksheet</a:t>
            </a:r>
          </a:p>
        </p:txBody>
      </p:sp>
      <p:sp>
        <p:nvSpPr>
          <p:cNvPr id="3" name="Subtitle 2">
            <a:extLst>
              <a:ext uri="{FF2B5EF4-FFF2-40B4-BE49-F238E27FC236}">
                <a16:creationId xmlns:a16="http://schemas.microsoft.com/office/drawing/2014/main" id="{CBD5531A-8542-45F2-B0B5-3CF17E2A2E78}"/>
              </a:ext>
            </a:extLst>
          </p:cNvPr>
          <p:cNvSpPr>
            <a:spLocks noGrp="1"/>
          </p:cNvSpPr>
          <p:nvPr>
            <p:ph type="subTitle" idx="1"/>
          </p:nvPr>
        </p:nvSpPr>
        <p:spPr>
          <a:xfrm>
            <a:off x="1535372" y="4133234"/>
            <a:ext cx="9120954" cy="744373"/>
          </a:xfrm>
        </p:spPr>
        <p:txBody>
          <a:bodyPr>
            <a:normAutofit/>
          </a:bodyPr>
          <a:lstStyle/>
          <a:p>
            <a:pPr algn="ctr"/>
            <a:r>
              <a:rPr lang="en-US" dirty="0">
                <a:solidFill>
                  <a:schemeClr val="accent1"/>
                </a:solidFill>
              </a:rPr>
              <a:t>A how-to Presented by the palmetto community redevelopment agency</a:t>
            </a: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18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(CRA info)</a:t>
            </a:r>
          </a:p>
        </p:txBody>
      </p:sp>
      <p:pic>
        <p:nvPicPr>
          <p:cNvPr id="8" name="Picture 7">
            <a:extLst>
              <a:ext uri="{FF2B5EF4-FFF2-40B4-BE49-F238E27FC236}">
                <a16:creationId xmlns:a16="http://schemas.microsoft.com/office/drawing/2014/main" id="{C6EBECB4-CB00-4C40-804A-D5CB272B4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19" y="2049647"/>
            <a:ext cx="9067493" cy="3903824"/>
          </a:xfrm>
          <a:prstGeom prst="rect">
            <a:avLst/>
          </a:prstGeom>
        </p:spPr>
      </p:pic>
      <p:cxnSp>
        <p:nvCxnSpPr>
          <p:cNvPr id="13" name="Straight Arrow Connector 12">
            <a:extLst>
              <a:ext uri="{FF2B5EF4-FFF2-40B4-BE49-F238E27FC236}">
                <a16:creationId xmlns:a16="http://schemas.microsoft.com/office/drawing/2014/main" id="{A3316E55-1C3D-48E3-996B-70341E2AAC3F}"/>
              </a:ext>
            </a:extLst>
          </p:cNvPr>
          <p:cNvCxnSpPr>
            <a:cxnSpLocks/>
          </p:cNvCxnSpPr>
          <p:nvPr/>
        </p:nvCxnSpPr>
        <p:spPr>
          <a:xfrm>
            <a:off x="4289497" y="2669133"/>
            <a:ext cx="7901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5463EDB-AA48-455D-8289-FA226F32DB51}"/>
              </a:ext>
            </a:extLst>
          </p:cNvPr>
          <p:cNvSpPr txBox="1"/>
          <p:nvPr/>
        </p:nvSpPr>
        <p:spPr>
          <a:xfrm>
            <a:off x="3467500" y="2534162"/>
            <a:ext cx="1306995" cy="369332"/>
          </a:xfrm>
          <a:prstGeom prst="rect">
            <a:avLst/>
          </a:prstGeom>
          <a:noFill/>
        </p:spPr>
        <p:txBody>
          <a:bodyPr wrap="square" rtlCol="0">
            <a:spAutoFit/>
          </a:bodyPr>
          <a:lstStyle/>
          <a:p>
            <a:r>
              <a:rPr lang="en-US" dirty="0">
                <a:solidFill>
                  <a:srgbClr val="FF0000"/>
                </a:solidFill>
              </a:rPr>
              <a:t>Fillable</a:t>
            </a:r>
          </a:p>
        </p:txBody>
      </p:sp>
      <p:grpSp>
        <p:nvGrpSpPr>
          <p:cNvPr id="20" name="Group 19">
            <a:extLst>
              <a:ext uri="{FF2B5EF4-FFF2-40B4-BE49-F238E27FC236}">
                <a16:creationId xmlns:a16="http://schemas.microsoft.com/office/drawing/2014/main" id="{71974262-43D5-4E78-B31E-20713880D434}"/>
              </a:ext>
            </a:extLst>
          </p:cNvPr>
          <p:cNvGrpSpPr/>
          <p:nvPr/>
        </p:nvGrpSpPr>
        <p:grpSpPr>
          <a:xfrm>
            <a:off x="3916889" y="2757945"/>
            <a:ext cx="1306995" cy="3115918"/>
            <a:chOff x="3836505" y="2773017"/>
            <a:chExt cx="1306995" cy="3115918"/>
          </a:xfrm>
        </p:grpSpPr>
        <p:sp>
          <p:nvSpPr>
            <p:cNvPr id="15" name="Left Brace 14">
              <a:extLst>
                <a:ext uri="{FF2B5EF4-FFF2-40B4-BE49-F238E27FC236}">
                  <a16:creationId xmlns:a16="http://schemas.microsoft.com/office/drawing/2014/main" id="{88B12FD1-D0DB-45E0-9F57-0DC165CFB63B}"/>
                </a:ext>
              </a:extLst>
            </p:cNvPr>
            <p:cNvSpPr/>
            <p:nvPr/>
          </p:nvSpPr>
          <p:spPr>
            <a:xfrm>
              <a:off x="5009322" y="2773017"/>
              <a:ext cx="134178" cy="311591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a:extLst>
                <a:ext uri="{FF2B5EF4-FFF2-40B4-BE49-F238E27FC236}">
                  <a16:creationId xmlns:a16="http://schemas.microsoft.com/office/drawing/2014/main" id="{AEFAD842-BDCD-4559-B0CD-11ADB0C5F14A}"/>
                </a:ext>
              </a:extLst>
            </p:cNvPr>
            <p:cNvSpPr txBox="1"/>
            <p:nvPr/>
          </p:nvSpPr>
          <p:spPr>
            <a:xfrm>
              <a:off x="3836505" y="4146310"/>
              <a:ext cx="1306995" cy="369332"/>
            </a:xfrm>
            <a:prstGeom prst="rect">
              <a:avLst/>
            </a:prstGeom>
            <a:noFill/>
          </p:spPr>
          <p:txBody>
            <a:bodyPr wrap="square" rtlCol="0">
              <a:spAutoFit/>
            </a:bodyPr>
            <a:lstStyle/>
            <a:p>
              <a:r>
                <a:rPr lang="en-US" dirty="0">
                  <a:solidFill>
                    <a:srgbClr val="FF0000"/>
                  </a:solidFill>
                </a:rPr>
                <a:t>Calculated</a:t>
              </a:r>
            </a:p>
          </p:txBody>
        </p:sp>
      </p:grpSp>
      <p:sp>
        <p:nvSpPr>
          <p:cNvPr id="21" name="TextBox 20">
            <a:extLst>
              <a:ext uri="{FF2B5EF4-FFF2-40B4-BE49-F238E27FC236}">
                <a16:creationId xmlns:a16="http://schemas.microsoft.com/office/drawing/2014/main" id="{2C538290-DE8F-4D64-9397-F377DC384AB3}"/>
              </a:ext>
            </a:extLst>
          </p:cNvPr>
          <p:cNvSpPr txBox="1"/>
          <p:nvPr/>
        </p:nvSpPr>
        <p:spPr>
          <a:xfrm>
            <a:off x="9936535" y="3632227"/>
            <a:ext cx="1240491" cy="369332"/>
          </a:xfrm>
          <a:prstGeom prst="rect">
            <a:avLst/>
          </a:prstGeom>
          <a:noFill/>
        </p:spPr>
        <p:txBody>
          <a:bodyPr wrap="square" rtlCol="0">
            <a:spAutoFit/>
          </a:bodyPr>
          <a:lstStyle/>
          <a:p>
            <a:r>
              <a:rPr lang="en-US" dirty="0">
                <a:solidFill>
                  <a:srgbClr val="FF0000"/>
                </a:solidFill>
              </a:rPr>
              <a:t>Dropdown</a:t>
            </a:r>
          </a:p>
        </p:txBody>
      </p:sp>
      <p:cxnSp>
        <p:nvCxnSpPr>
          <p:cNvPr id="14" name="Straight Arrow Connector 13">
            <a:extLst>
              <a:ext uri="{FF2B5EF4-FFF2-40B4-BE49-F238E27FC236}">
                <a16:creationId xmlns:a16="http://schemas.microsoft.com/office/drawing/2014/main" id="{F08C6F04-1DC5-4A13-A9D6-0F29CFC0CBAA}"/>
              </a:ext>
            </a:extLst>
          </p:cNvPr>
          <p:cNvCxnSpPr>
            <a:cxnSpLocks/>
          </p:cNvCxnSpPr>
          <p:nvPr/>
        </p:nvCxnSpPr>
        <p:spPr>
          <a:xfrm rot="16200000">
            <a:off x="10214677" y="3195210"/>
            <a:ext cx="7901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070AF37-2EEE-49D8-A124-55C1F0179201}"/>
              </a:ext>
            </a:extLst>
          </p:cNvPr>
          <p:cNvSpPr txBox="1"/>
          <p:nvPr/>
        </p:nvSpPr>
        <p:spPr>
          <a:xfrm>
            <a:off x="9199510" y="2164830"/>
            <a:ext cx="1240491" cy="369332"/>
          </a:xfrm>
          <a:prstGeom prst="rect">
            <a:avLst/>
          </a:prstGeom>
          <a:noFill/>
        </p:spPr>
        <p:txBody>
          <a:bodyPr wrap="square" rtlCol="0">
            <a:spAutoFit/>
          </a:bodyPr>
          <a:lstStyle/>
          <a:p>
            <a:r>
              <a:rPr lang="en-US" dirty="0">
                <a:ln w="3175">
                  <a:solidFill>
                    <a:schemeClr val="bg1"/>
                  </a:solidFill>
                </a:ln>
                <a:solidFill>
                  <a:srgbClr val="FF0000"/>
                </a:solidFill>
              </a:rPr>
              <a:t>Field Note</a:t>
            </a:r>
          </a:p>
        </p:txBody>
      </p:sp>
      <p:cxnSp>
        <p:nvCxnSpPr>
          <p:cNvPr id="24" name="Straight Arrow Connector 23">
            <a:extLst>
              <a:ext uri="{FF2B5EF4-FFF2-40B4-BE49-F238E27FC236}">
                <a16:creationId xmlns:a16="http://schemas.microsoft.com/office/drawing/2014/main" id="{3B3EF1B7-7DD2-482D-94AF-3E13DAACC9B9}"/>
              </a:ext>
            </a:extLst>
          </p:cNvPr>
          <p:cNvCxnSpPr>
            <a:cxnSpLocks/>
          </p:cNvCxnSpPr>
          <p:nvPr/>
        </p:nvCxnSpPr>
        <p:spPr>
          <a:xfrm>
            <a:off x="10334730" y="2349496"/>
            <a:ext cx="170479" cy="2205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37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(CRA info)</a:t>
            </a:r>
          </a:p>
        </p:txBody>
      </p:sp>
      <p:pic>
        <p:nvPicPr>
          <p:cNvPr id="3" name="Picture 2">
            <a:extLst>
              <a:ext uri="{FF2B5EF4-FFF2-40B4-BE49-F238E27FC236}">
                <a16:creationId xmlns:a16="http://schemas.microsoft.com/office/drawing/2014/main" id="{D95BFDB2-BCE3-453E-8098-119454F8A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470" y="2048256"/>
            <a:ext cx="9007104" cy="3904488"/>
          </a:xfrm>
          <a:prstGeom prst="rect">
            <a:avLst/>
          </a:prstGeom>
        </p:spPr>
      </p:pic>
      <p:sp>
        <p:nvSpPr>
          <p:cNvPr id="5" name="Oval 4">
            <a:extLst>
              <a:ext uri="{FF2B5EF4-FFF2-40B4-BE49-F238E27FC236}">
                <a16:creationId xmlns:a16="http://schemas.microsoft.com/office/drawing/2014/main" id="{7AE5B20A-BB22-4574-91D0-F2E22BF1FB65}"/>
              </a:ext>
            </a:extLst>
          </p:cNvPr>
          <p:cNvSpPr/>
          <p:nvPr/>
        </p:nvSpPr>
        <p:spPr>
          <a:xfrm>
            <a:off x="4905560" y="3270113"/>
            <a:ext cx="2678595" cy="493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421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(CRA info)</a:t>
            </a:r>
          </a:p>
        </p:txBody>
      </p:sp>
      <p:pic>
        <p:nvPicPr>
          <p:cNvPr id="11" name="Picture 10">
            <a:extLst>
              <a:ext uri="{FF2B5EF4-FFF2-40B4-BE49-F238E27FC236}">
                <a16:creationId xmlns:a16="http://schemas.microsoft.com/office/drawing/2014/main" id="{8D9586A2-9107-43A7-8530-8F0D19894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776" y="2051057"/>
            <a:ext cx="8998516" cy="3898886"/>
          </a:xfrm>
          <a:prstGeom prst="rect">
            <a:avLst/>
          </a:prstGeom>
        </p:spPr>
      </p:pic>
    </p:spTree>
    <p:extLst>
      <p:ext uri="{BB962C8B-B14F-4D97-AF65-F5344CB8AC3E}">
        <p14:creationId xmlns:p14="http://schemas.microsoft.com/office/powerpoint/2010/main" val="426734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(FINANCIALS)</a:t>
            </a:r>
          </a:p>
        </p:txBody>
      </p:sp>
      <p:pic>
        <p:nvPicPr>
          <p:cNvPr id="3" name="Picture 2">
            <a:extLst>
              <a:ext uri="{FF2B5EF4-FFF2-40B4-BE49-F238E27FC236}">
                <a16:creationId xmlns:a16="http://schemas.microsoft.com/office/drawing/2014/main" id="{1C738B1E-1956-47C3-ABD9-B45FF8814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654" y="2059680"/>
            <a:ext cx="9601200" cy="3361804"/>
          </a:xfrm>
          <a:prstGeom prst="rect">
            <a:avLst/>
          </a:prstGeom>
        </p:spPr>
      </p:pic>
      <p:grpSp>
        <p:nvGrpSpPr>
          <p:cNvPr id="4" name="Group 3">
            <a:extLst>
              <a:ext uri="{FF2B5EF4-FFF2-40B4-BE49-F238E27FC236}">
                <a16:creationId xmlns:a16="http://schemas.microsoft.com/office/drawing/2014/main" id="{172C4AFD-5EEA-46D7-97AB-96D4A54F89EA}"/>
              </a:ext>
            </a:extLst>
          </p:cNvPr>
          <p:cNvGrpSpPr/>
          <p:nvPr/>
        </p:nvGrpSpPr>
        <p:grpSpPr>
          <a:xfrm>
            <a:off x="7341463" y="5391340"/>
            <a:ext cx="3498575" cy="601869"/>
            <a:chOff x="7210839" y="5451612"/>
            <a:chExt cx="3498575" cy="601869"/>
          </a:xfrm>
        </p:grpSpPr>
        <p:sp>
          <p:nvSpPr>
            <p:cNvPr id="10" name="TextBox 9">
              <a:extLst>
                <a:ext uri="{FF2B5EF4-FFF2-40B4-BE49-F238E27FC236}">
                  <a16:creationId xmlns:a16="http://schemas.microsoft.com/office/drawing/2014/main" id="{A5876FC6-1736-4949-808D-365AEDB18F89}"/>
                </a:ext>
              </a:extLst>
            </p:cNvPr>
            <p:cNvSpPr txBox="1"/>
            <p:nvPr/>
          </p:nvSpPr>
          <p:spPr>
            <a:xfrm>
              <a:off x="7359928" y="5684149"/>
              <a:ext cx="3349486" cy="369332"/>
            </a:xfrm>
            <a:prstGeom prst="rect">
              <a:avLst/>
            </a:prstGeom>
            <a:noFill/>
          </p:spPr>
          <p:txBody>
            <a:bodyPr wrap="square" rtlCol="0">
              <a:spAutoFit/>
            </a:bodyPr>
            <a:lstStyle/>
            <a:p>
              <a:r>
                <a:rPr lang="en-US" dirty="0">
                  <a:solidFill>
                    <a:srgbClr val="0070C0"/>
                  </a:solidFill>
                </a:rPr>
                <a:t>Blue</a:t>
              </a:r>
              <a:r>
                <a:rPr lang="en-US" dirty="0">
                  <a:solidFill>
                    <a:srgbClr val="FF0000"/>
                  </a:solidFill>
                </a:rPr>
                <a:t> = Calculated, </a:t>
              </a:r>
              <a:r>
                <a:rPr lang="en-US" dirty="0">
                  <a:ln>
                    <a:solidFill>
                      <a:srgbClr val="CC9900"/>
                    </a:solidFill>
                  </a:ln>
                  <a:solidFill>
                    <a:srgbClr val="FFD03B"/>
                  </a:solidFill>
                </a:rPr>
                <a:t>Yellow</a:t>
              </a:r>
              <a:r>
                <a:rPr lang="en-US" dirty="0">
                  <a:solidFill>
                    <a:srgbClr val="FF0000"/>
                  </a:solidFill>
                </a:rPr>
                <a:t> = Input</a:t>
              </a:r>
            </a:p>
          </p:txBody>
        </p:sp>
        <p:sp>
          <p:nvSpPr>
            <p:cNvPr id="17" name="Left Brace 16">
              <a:extLst>
                <a:ext uri="{FF2B5EF4-FFF2-40B4-BE49-F238E27FC236}">
                  <a16:creationId xmlns:a16="http://schemas.microsoft.com/office/drawing/2014/main" id="{1F7399F0-E1E1-492B-A56B-ABC45A70EBFD}"/>
                </a:ext>
              </a:extLst>
            </p:cNvPr>
            <p:cNvSpPr/>
            <p:nvPr/>
          </p:nvSpPr>
          <p:spPr>
            <a:xfrm rot="16200000">
              <a:off x="8825915" y="3836536"/>
              <a:ext cx="268421" cy="349857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2A26B6CF-B8DD-4429-BF00-574DEEE3E835}"/>
              </a:ext>
            </a:extLst>
          </p:cNvPr>
          <p:cNvSpPr txBox="1"/>
          <p:nvPr/>
        </p:nvSpPr>
        <p:spPr>
          <a:xfrm>
            <a:off x="2171938" y="5391340"/>
            <a:ext cx="1341783" cy="369332"/>
          </a:xfrm>
          <a:prstGeom prst="rect">
            <a:avLst/>
          </a:prstGeom>
          <a:noFill/>
        </p:spPr>
        <p:txBody>
          <a:bodyPr wrap="square" rtlCol="0">
            <a:spAutoFit/>
          </a:bodyPr>
          <a:lstStyle/>
          <a:p>
            <a:r>
              <a:rPr lang="en-US" dirty="0">
                <a:solidFill>
                  <a:srgbClr val="FF0000"/>
                </a:solidFill>
              </a:rPr>
              <a:t>Description</a:t>
            </a:r>
          </a:p>
        </p:txBody>
      </p:sp>
      <p:sp>
        <p:nvSpPr>
          <p:cNvPr id="8" name="TextBox 7">
            <a:extLst>
              <a:ext uri="{FF2B5EF4-FFF2-40B4-BE49-F238E27FC236}">
                <a16:creationId xmlns:a16="http://schemas.microsoft.com/office/drawing/2014/main" id="{DF984280-7BDF-4AC2-86E3-68BF5F6E6EF5}"/>
              </a:ext>
            </a:extLst>
          </p:cNvPr>
          <p:cNvSpPr txBox="1"/>
          <p:nvPr/>
        </p:nvSpPr>
        <p:spPr>
          <a:xfrm>
            <a:off x="5652683" y="5391340"/>
            <a:ext cx="1201063" cy="646331"/>
          </a:xfrm>
          <a:prstGeom prst="rect">
            <a:avLst/>
          </a:prstGeom>
          <a:noFill/>
        </p:spPr>
        <p:txBody>
          <a:bodyPr wrap="square" rtlCol="0">
            <a:spAutoFit/>
          </a:bodyPr>
          <a:lstStyle/>
          <a:p>
            <a:r>
              <a:rPr lang="en-US" dirty="0">
                <a:solidFill>
                  <a:srgbClr val="FF0000"/>
                </a:solidFill>
              </a:rPr>
              <a:t>Source</a:t>
            </a:r>
          </a:p>
          <a:p>
            <a:r>
              <a:rPr lang="en-US" dirty="0">
                <a:solidFill>
                  <a:srgbClr val="FF0000"/>
                </a:solidFill>
              </a:rPr>
              <a:t>Document</a:t>
            </a:r>
          </a:p>
        </p:txBody>
      </p:sp>
      <p:sp>
        <p:nvSpPr>
          <p:cNvPr id="9" name="TextBox 8">
            <a:extLst>
              <a:ext uri="{FF2B5EF4-FFF2-40B4-BE49-F238E27FC236}">
                <a16:creationId xmlns:a16="http://schemas.microsoft.com/office/drawing/2014/main" id="{7CAF07E1-AEFD-4636-87B1-A1FABF67C136}"/>
              </a:ext>
            </a:extLst>
          </p:cNvPr>
          <p:cNvSpPr txBox="1"/>
          <p:nvPr/>
        </p:nvSpPr>
        <p:spPr>
          <a:xfrm>
            <a:off x="9814363" y="2152396"/>
            <a:ext cx="1240491" cy="369332"/>
          </a:xfrm>
          <a:prstGeom prst="rect">
            <a:avLst/>
          </a:prstGeom>
          <a:noFill/>
        </p:spPr>
        <p:txBody>
          <a:bodyPr wrap="square" rtlCol="0">
            <a:spAutoFit/>
          </a:bodyPr>
          <a:lstStyle/>
          <a:p>
            <a:r>
              <a:rPr lang="en-US" dirty="0">
                <a:ln w="3175">
                  <a:solidFill>
                    <a:schemeClr val="bg1"/>
                  </a:solidFill>
                </a:ln>
                <a:solidFill>
                  <a:srgbClr val="FF0000"/>
                </a:solidFill>
              </a:rPr>
              <a:t>Field Note</a:t>
            </a:r>
          </a:p>
        </p:txBody>
      </p:sp>
      <p:cxnSp>
        <p:nvCxnSpPr>
          <p:cNvPr id="11" name="Straight Arrow Connector 10">
            <a:extLst>
              <a:ext uri="{FF2B5EF4-FFF2-40B4-BE49-F238E27FC236}">
                <a16:creationId xmlns:a16="http://schemas.microsoft.com/office/drawing/2014/main" id="{1CD88333-1634-4973-9EA7-D2BA3523CBA1}"/>
              </a:ext>
            </a:extLst>
          </p:cNvPr>
          <p:cNvCxnSpPr>
            <a:cxnSpLocks/>
          </p:cNvCxnSpPr>
          <p:nvPr/>
        </p:nvCxnSpPr>
        <p:spPr>
          <a:xfrm>
            <a:off x="10977822" y="2235758"/>
            <a:ext cx="0" cy="1668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49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(FINANCIALS)</a:t>
            </a:r>
          </a:p>
        </p:txBody>
      </p:sp>
      <p:pic>
        <p:nvPicPr>
          <p:cNvPr id="4" name="Picture 3">
            <a:extLst>
              <a:ext uri="{FF2B5EF4-FFF2-40B4-BE49-F238E27FC236}">
                <a16:creationId xmlns:a16="http://schemas.microsoft.com/office/drawing/2014/main" id="{92A00426-2053-4534-966A-9412C5AAF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075173"/>
            <a:ext cx="9603275" cy="3310334"/>
          </a:xfrm>
          <a:prstGeom prst="rect">
            <a:avLst/>
          </a:prstGeom>
        </p:spPr>
      </p:pic>
      <p:sp>
        <p:nvSpPr>
          <p:cNvPr id="11" name="TextBox 10">
            <a:extLst>
              <a:ext uri="{FF2B5EF4-FFF2-40B4-BE49-F238E27FC236}">
                <a16:creationId xmlns:a16="http://schemas.microsoft.com/office/drawing/2014/main" id="{867E89A6-997E-4E8A-A346-5CC16B45335E}"/>
              </a:ext>
            </a:extLst>
          </p:cNvPr>
          <p:cNvSpPr txBox="1"/>
          <p:nvPr/>
        </p:nvSpPr>
        <p:spPr>
          <a:xfrm>
            <a:off x="9814363" y="2152396"/>
            <a:ext cx="1240491" cy="369332"/>
          </a:xfrm>
          <a:prstGeom prst="rect">
            <a:avLst/>
          </a:prstGeom>
          <a:noFill/>
        </p:spPr>
        <p:txBody>
          <a:bodyPr wrap="square" rtlCol="0">
            <a:spAutoFit/>
          </a:bodyPr>
          <a:lstStyle/>
          <a:p>
            <a:r>
              <a:rPr lang="en-US" dirty="0">
                <a:ln w="3175">
                  <a:solidFill>
                    <a:schemeClr val="bg1"/>
                  </a:solidFill>
                </a:ln>
                <a:solidFill>
                  <a:srgbClr val="FF0000"/>
                </a:solidFill>
              </a:rPr>
              <a:t>Field Note</a:t>
            </a:r>
          </a:p>
        </p:txBody>
      </p:sp>
      <p:cxnSp>
        <p:nvCxnSpPr>
          <p:cNvPr id="12" name="Straight Arrow Connector 11">
            <a:extLst>
              <a:ext uri="{FF2B5EF4-FFF2-40B4-BE49-F238E27FC236}">
                <a16:creationId xmlns:a16="http://schemas.microsoft.com/office/drawing/2014/main" id="{458E0329-FDB1-4B10-83C8-A33CC89B9F21}"/>
              </a:ext>
            </a:extLst>
          </p:cNvPr>
          <p:cNvCxnSpPr>
            <a:cxnSpLocks/>
          </p:cNvCxnSpPr>
          <p:nvPr/>
        </p:nvCxnSpPr>
        <p:spPr>
          <a:xfrm>
            <a:off x="10977822" y="2235758"/>
            <a:ext cx="0" cy="1668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A3A0B6B-00F6-41E8-9BCF-220927F58724}"/>
              </a:ext>
            </a:extLst>
          </p:cNvPr>
          <p:cNvGrpSpPr/>
          <p:nvPr/>
        </p:nvGrpSpPr>
        <p:grpSpPr>
          <a:xfrm>
            <a:off x="7341463" y="5381292"/>
            <a:ext cx="3498575" cy="601869"/>
            <a:chOff x="7210839" y="5451612"/>
            <a:chExt cx="3498575" cy="601869"/>
          </a:xfrm>
        </p:grpSpPr>
        <p:sp>
          <p:nvSpPr>
            <p:cNvPr id="15" name="TextBox 14">
              <a:extLst>
                <a:ext uri="{FF2B5EF4-FFF2-40B4-BE49-F238E27FC236}">
                  <a16:creationId xmlns:a16="http://schemas.microsoft.com/office/drawing/2014/main" id="{38BBF0FB-32B0-4D03-A884-7D5BE07A8B9F}"/>
                </a:ext>
              </a:extLst>
            </p:cNvPr>
            <p:cNvSpPr txBox="1"/>
            <p:nvPr/>
          </p:nvSpPr>
          <p:spPr>
            <a:xfrm>
              <a:off x="7359928" y="5684149"/>
              <a:ext cx="3349486" cy="369332"/>
            </a:xfrm>
            <a:prstGeom prst="rect">
              <a:avLst/>
            </a:prstGeom>
            <a:noFill/>
          </p:spPr>
          <p:txBody>
            <a:bodyPr wrap="square" rtlCol="0">
              <a:spAutoFit/>
            </a:bodyPr>
            <a:lstStyle/>
            <a:p>
              <a:r>
                <a:rPr lang="en-US" dirty="0">
                  <a:solidFill>
                    <a:srgbClr val="0070C0"/>
                  </a:solidFill>
                </a:rPr>
                <a:t>Blue</a:t>
              </a:r>
              <a:r>
                <a:rPr lang="en-US" dirty="0">
                  <a:solidFill>
                    <a:srgbClr val="FF0000"/>
                  </a:solidFill>
                </a:rPr>
                <a:t> = Calculated, </a:t>
              </a:r>
              <a:r>
                <a:rPr lang="en-US" dirty="0">
                  <a:ln>
                    <a:solidFill>
                      <a:srgbClr val="CC9900"/>
                    </a:solidFill>
                  </a:ln>
                  <a:solidFill>
                    <a:srgbClr val="FFD03B"/>
                  </a:solidFill>
                </a:rPr>
                <a:t>Yellow</a:t>
              </a:r>
              <a:r>
                <a:rPr lang="en-US" dirty="0">
                  <a:solidFill>
                    <a:srgbClr val="FF0000"/>
                  </a:solidFill>
                </a:rPr>
                <a:t> = Input</a:t>
              </a:r>
            </a:p>
          </p:txBody>
        </p:sp>
        <p:sp>
          <p:nvSpPr>
            <p:cNvPr id="16" name="Left Brace 15">
              <a:extLst>
                <a:ext uri="{FF2B5EF4-FFF2-40B4-BE49-F238E27FC236}">
                  <a16:creationId xmlns:a16="http://schemas.microsoft.com/office/drawing/2014/main" id="{FC687B12-776D-44EC-AF01-2EBB5021D33E}"/>
                </a:ext>
              </a:extLst>
            </p:cNvPr>
            <p:cNvSpPr/>
            <p:nvPr/>
          </p:nvSpPr>
          <p:spPr>
            <a:xfrm rot="16200000">
              <a:off x="8825915" y="3836536"/>
              <a:ext cx="268421" cy="349857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794ADA54-A579-4877-A413-9D4FC8A2C01D}"/>
              </a:ext>
            </a:extLst>
          </p:cNvPr>
          <p:cNvSpPr txBox="1"/>
          <p:nvPr/>
        </p:nvSpPr>
        <p:spPr>
          <a:xfrm>
            <a:off x="2171938" y="5381292"/>
            <a:ext cx="1341783" cy="369332"/>
          </a:xfrm>
          <a:prstGeom prst="rect">
            <a:avLst/>
          </a:prstGeom>
          <a:noFill/>
        </p:spPr>
        <p:txBody>
          <a:bodyPr wrap="square" rtlCol="0">
            <a:spAutoFit/>
          </a:bodyPr>
          <a:lstStyle/>
          <a:p>
            <a:r>
              <a:rPr lang="en-US" dirty="0">
                <a:solidFill>
                  <a:srgbClr val="FF0000"/>
                </a:solidFill>
              </a:rPr>
              <a:t>Description</a:t>
            </a:r>
          </a:p>
        </p:txBody>
      </p:sp>
      <p:sp>
        <p:nvSpPr>
          <p:cNvPr id="19" name="TextBox 18">
            <a:extLst>
              <a:ext uri="{FF2B5EF4-FFF2-40B4-BE49-F238E27FC236}">
                <a16:creationId xmlns:a16="http://schemas.microsoft.com/office/drawing/2014/main" id="{50F58255-B990-4AC4-A480-61171D0E24D0}"/>
              </a:ext>
            </a:extLst>
          </p:cNvPr>
          <p:cNvSpPr txBox="1"/>
          <p:nvPr/>
        </p:nvSpPr>
        <p:spPr>
          <a:xfrm>
            <a:off x="5652683" y="5381292"/>
            <a:ext cx="1201063" cy="646331"/>
          </a:xfrm>
          <a:prstGeom prst="rect">
            <a:avLst/>
          </a:prstGeom>
          <a:noFill/>
        </p:spPr>
        <p:txBody>
          <a:bodyPr wrap="square" rtlCol="0">
            <a:spAutoFit/>
          </a:bodyPr>
          <a:lstStyle/>
          <a:p>
            <a:r>
              <a:rPr lang="en-US" dirty="0">
                <a:solidFill>
                  <a:srgbClr val="FF0000"/>
                </a:solidFill>
              </a:rPr>
              <a:t>Source</a:t>
            </a:r>
          </a:p>
          <a:p>
            <a:r>
              <a:rPr lang="en-US" dirty="0">
                <a:solidFill>
                  <a:srgbClr val="FF0000"/>
                </a:solidFill>
              </a:rPr>
              <a:t>Document</a:t>
            </a:r>
          </a:p>
        </p:txBody>
      </p:sp>
      <p:sp>
        <p:nvSpPr>
          <p:cNvPr id="20" name="TextBox 19">
            <a:extLst>
              <a:ext uri="{FF2B5EF4-FFF2-40B4-BE49-F238E27FC236}">
                <a16:creationId xmlns:a16="http://schemas.microsoft.com/office/drawing/2014/main" id="{1C5C8230-46EC-4270-9119-8EE538D37265}"/>
              </a:ext>
            </a:extLst>
          </p:cNvPr>
          <p:cNvSpPr txBox="1"/>
          <p:nvPr/>
        </p:nvSpPr>
        <p:spPr>
          <a:xfrm>
            <a:off x="11114304" y="4363288"/>
            <a:ext cx="1077696" cy="1077218"/>
          </a:xfrm>
          <a:prstGeom prst="rect">
            <a:avLst/>
          </a:prstGeom>
          <a:noFill/>
        </p:spPr>
        <p:txBody>
          <a:bodyPr wrap="square" rtlCol="0">
            <a:spAutoFit/>
          </a:bodyPr>
          <a:lstStyle/>
          <a:p>
            <a:r>
              <a:rPr lang="en-US" sz="1600" dirty="0">
                <a:solidFill>
                  <a:srgbClr val="FF0000"/>
                </a:solidFill>
              </a:rPr>
              <a:t>Pulled from ‘Activities’ table</a:t>
            </a:r>
          </a:p>
        </p:txBody>
      </p:sp>
      <p:cxnSp>
        <p:nvCxnSpPr>
          <p:cNvPr id="21" name="Straight Arrow Connector 20">
            <a:extLst>
              <a:ext uri="{FF2B5EF4-FFF2-40B4-BE49-F238E27FC236}">
                <a16:creationId xmlns:a16="http://schemas.microsoft.com/office/drawing/2014/main" id="{13CF8201-2DB5-407B-8A0E-167DB23431E2}"/>
              </a:ext>
            </a:extLst>
          </p:cNvPr>
          <p:cNvCxnSpPr>
            <a:cxnSpLocks/>
            <a:stCxn id="20" idx="1"/>
          </p:cNvCxnSpPr>
          <p:nvPr/>
        </p:nvCxnSpPr>
        <p:spPr>
          <a:xfrm flipH="1">
            <a:off x="10908930" y="4901897"/>
            <a:ext cx="205374" cy="361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7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(ACTIVITIES)</a:t>
            </a:r>
          </a:p>
        </p:txBody>
      </p:sp>
      <p:sp>
        <p:nvSpPr>
          <p:cNvPr id="14" name="TextBox 13">
            <a:extLst>
              <a:ext uri="{FF2B5EF4-FFF2-40B4-BE49-F238E27FC236}">
                <a16:creationId xmlns:a16="http://schemas.microsoft.com/office/drawing/2014/main" id="{BE39D429-D9BB-4B9F-93B3-24B0247B5D9D}"/>
              </a:ext>
            </a:extLst>
          </p:cNvPr>
          <p:cNvSpPr txBox="1"/>
          <p:nvPr/>
        </p:nvSpPr>
        <p:spPr>
          <a:xfrm>
            <a:off x="8013561" y="1982637"/>
            <a:ext cx="3041294" cy="2862322"/>
          </a:xfrm>
          <a:prstGeom prst="rect">
            <a:avLst/>
          </a:prstGeom>
          <a:noFill/>
        </p:spPr>
        <p:txBody>
          <a:bodyPr wrap="square" rtlCol="0">
            <a:spAutoFit/>
          </a:bodyPr>
          <a:lstStyle/>
          <a:p>
            <a:r>
              <a:rPr lang="en-US" dirty="0"/>
              <a:t>The Activity Classes tab serves to provide examples of typical CRA projects &amp; programs. Each sample activity appears in the same column as the Activity category they would fall under. This list is a work in progress &amp; is intended to serve as guide rather than a definitive listing.</a:t>
            </a:r>
          </a:p>
        </p:txBody>
      </p:sp>
      <p:grpSp>
        <p:nvGrpSpPr>
          <p:cNvPr id="6" name="Group 5">
            <a:extLst>
              <a:ext uri="{FF2B5EF4-FFF2-40B4-BE49-F238E27FC236}">
                <a16:creationId xmlns:a16="http://schemas.microsoft.com/office/drawing/2014/main" id="{7729D89B-46A3-4781-828E-EF7414758956}"/>
              </a:ext>
            </a:extLst>
          </p:cNvPr>
          <p:cNvGrpSpPr/>
          <p:nvPr/>
        </p:nvGrpSpPr>
        <p:grpSpPr>
          <a:xfrm>
            <a:off x="1594180" y="1982637"/>
            <a:ext cx="6040707" cy="4111036"/>
            <a:chOff x="1594180" y="1982637"/>
            <a:chExt cx="6040707" cy="4111036"/>
          </a:xfrm>
        </p:grpSpPr>
        <p:pic>
          <p:nvPicPr>
            <p:cNvPr id="3" name="Picture 2">
              <a:extLst>
                <a:ext uri="{FF2B5EF4-FFF2-40B4-BE49-F238E27FC236}">
                  <a16:creationId xmlns:a16="http://schemas.microsoft.com/office/drawing/2014/main" id="{3B7AB7D9-F74D-4C1A-9814-A9BCBA6F0D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94180" y="1982637"/>
              <a:ext cx="6040707" cy="4016850"/>
            </a:xfrm>
            <a:prstGeom prst="rect">
              <a:avLst/>
            </a:prstGeom>
          </p:spPr>
        </p:pic>
        <p:sp>
          <p:nvSpPr>
            <p:cNvPr id="11" name="Oval 10">
              <a:extLst>
                <a:ext uri="{FF2B5EF4-FFF2-40B4-BE49-F238E27FC236}">
                  <a16:creationId xmlns:a16="http://schemas.microsoft.com/office/drawing/2014/main" id="{646DF36F-9368-4289-8BDE-16BB2C7C592B}"/>
                </a:ext>
              </a:extLst>
            </p:cNvPr>
            <p:cNvSpPr/>
            <p:nvPr/>
          </p:nvSpPr>
          <p:spPr>
            <a:xfrm>
              <a:off x="2813025" y="5712182"/>
              <a:ext cx="803578" cy="381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137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7E7C-0979-40EF-B1F0-39F2B640F1C3}"/>
              </a:ext>
            </a:extLst>
          </p:cNvPr>
          <p:cNvSpPr>
            <a:spLocks noGrp="1"/>
          </p:cNvSpPr>
          <p:nvPr>
            <p:ph type="title"/>
          </p:nvPr>
        </p:nvSpPr>
        <p:spPr/>
        <p:txBody>
          <a:bodyPr/>
          <a:lstStyle/>
          <a:p>
            <a:r>
              <a:rPr lang="en-US" dirty="0"/>
              <a:t>Low to Moderate Housing definitions</a:t>
            </a:r>
          </a:p>
        </p:txBody>
      </p:sp>
      <p:sp>
        <p:nvSpPr>
          <p:cNvPr id="3" name="Content Placeholder 2">
            <a:extLst>
              <a:ext uri="{FF2B5EF4-FFF2-40B4-BE49-F238E27FC236}">
                <a16:creationId xmlns:a16="http://schemas.microsoft.com/office/drawing/2014/main" id="{F921543A-E10C-48B4-BFBD-A440E18833CF}"/>
              </a:ext>
            </a:extLst>
          </p:cNvPr>
          <p:cNvSpPr>
            <a:spLocks noGrp="1"/>
          </p:cNvSpPr>
          <p:nvPr>
            <p:ph idx="1"/>
          </p:nvPr>
        </p:nvSpPr>
        <p:spPr>
          <a:xfrm>
            <a:off x="1451579" y="2015732"/>
            <a:ext cx="9603275" cy="3772326"/>
          </a:xfrm>
        </p:spPr>
        <p:txBody>
          <a:bodyPr>
            <a:normAutofit/>
          </a:bodyPr>
          <a:lstStyle/>
          <a:p>
            <a:r>
              <a:rPr lang="en-US" dirty="0"/>
              <a:t>A </a:t>
            </a:r>
            <a:r>
              <a:rPr lang="en-US" b="1" dirty="0">
                <a:solidFill>
                  <a:srgbClr val="0070C0"/>
                </a:solidFill>
              </a:rPr>
              <a:t>low-income</a:t>
            </a:r>
            <a:r>
              <a:rPr lang="en-US" dirty="0"/>
              <a:t> person is someone whose total annual income </a:t>
            </a:r>
            <a:r>
              <a:rPr lang="en-US" b="1" dirty="0">
                <a:solidFill>
                  <a:srgbClr val="FF0000"/>
                </a:solidFill>
              </a:rPr>
              <a:t>is 50% or less of the AMI or average income for the community where they live</a:t>
            </a:r>
            <a:r>
              <a:rPr lang="en-US" dirty="0"/>
              <a:t>. That means if the AMI is $60,000, you need to make less $30,000 a year to be considered low-income.</a:t>
            </a:r>
          </a:p>
          <a:p>
            <a:r>
              <a:rPr lang="en-US" dirty="0"/>
              <a:t>A </a:t>
            </a:r>
            <a:r>
              <a:rPr lang="en-US" b="1" dirty="0">
                <a:solidFill>
                  <a:srgbClr val="0070C0"/>
                </a:solidFill>
              </a:rPr>
              <a:t>moderate-income</a:t>
            </a:r>
            <a:r>
              <a:rPr lang="en-US" dirty="0"/>
              <a:t> person is someone whose total annual income </a:t>
            </a:r>
            <a:r>
              <a:rPr lang="en-US" b="1" dirty="0">
                <a:solidFill>
                  <a:srgbClr val="FF0000"/>
                </a:solidFill>
              </a:rPr>
              <a:t>is above 50% but less than 80% of the AMI or average income for the community where they live</a:t>
            </a:r>
            <a:r>
              <a:rPr lang="en-US" dirty="0"/>
              <a:t>. That means, if the AMI is $60,000, you would need to make between $30,001 and $48,000 a year to be considered moderate-income.</a:t>
            </a:r>
          </a:p>
          <a:p>
            <a:pPr marL="0" indent="0">
              <a:buNone/>
            </a:pPr>
            <a:endParaRPr lang="en-US" sz="1400" dirty="0">
              <a:hlinkClick r:id="rId3"/>
            </a:endParaRPr>
          </a:p>
          <a:p>
            <a:pPr marL="0" indent="0">
              <a:buNone/>
            </a:pPr>
            <a:r>
              <a:rPr lang="en-US" sz="1400" dirty="0">
                <a:hlinkClick r:id="rId3"/>
              </a:rPr>
              <a:t>source</a:t>
            </a:r>
            <a:endParaRPr lang="en-US" sz="1400" dirty="0"/>
          </a:p>
        </p:txBody>
      </p:sp>
    </p:spTree>
    <p:extLst>
      <p:ext uri="{BB962C8B-B14F-4D97-AF65-F5344CB8AC3E}">
        <p14:creationId xmlns:p14="http://schemas.microsoft.com/office/powerpoint/2010/main" val="66604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B92CDB-CE9C-4D75-97AC-D3E4E580F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273" y="1888666"/>
            <a:ext cx="3735453" cy="4164815"/>
          </a:xfrm>
          <a:prstGeom prst="rect">
            <a:avLst/>
          </a:prstGeom>
        </p:spPr>
      </p:pic>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(ACTIVITIES)</a:t>
            </a:r>
          </a:p>
        </p:txBody>
      </p:sp>
      <p:sp>
        <p:nvSpPr>
          <p:cNvPr id="8" name="TextBox 7">
            <a:extLst>
              <a:ext uri="{FF2B5EF4-FFF2-40B4-BE49-F238E27FC236}">
                <a16:creationId xmlns:a16="http://schemas.microsoft.com/office/drawing/2014/main" id="{AEB09ACB-BE87-4D9A-B105-58E82DDA0A44}"/>
              </a:ext>
            </a:extLst>
          </p:cNvPr>
          <p:cNvSpPr txBox="1"/>
          <p:nvPr/>
        </p:nvSpPr>
        <p:spPr>
          <a:xfrm>
            <a:off x="2623457" y="1963178"/>
            <a:ext cx="1507671" cy="369332"/>
          </a:xfrm>
          <a:prstGeom prst="rect">
            <a:avLst/>
          </a:prstGeom>
          <a:noFill/>
        </p:spPr>
        <p:txBody>
          <a:bodyPr wrap="square" rtlCol="0">
            <a:spAutoFit/>
          </a:bodyPr>
          <a:lstStyle/>
          <a:p>
            <a:r>
              <a:rPr lang="en-US" dirty="0">
                <a:solidFill>
                  <a:srgbClr val="FF0000"/>
                </a:solidFill>
              </a:rPr>
              <a:t>Activity Type*</a:t>
            </a:r>
          </a:p>
        </p:txBody>
      </p:sp>
      <p:sp>
        <p:nvSpPr>
          <p:cNvPr id="9" name="TextBox 8">
            <a:extLst>
              <a:ext uri="{FF2B5EF4-FFF2-40B4-BE49-F238E27FC236}">
                <a16:creationId xmlns:a16="http://schemas.microsoft.com/office/drawing/2014/main" id="{D211517E-A283-41DE-94F6-35EB75794E2C}"/>
              </a:ext>
            </a:extLst>
          </p:cNvPr>
          <p:cNvSpPr txBox="1"/>
          <p:nvPr/>
        </p:nvSpPr>
        <p:spPr>
          <a:xfrm>
            <a:off x="2563586" y="2572778"/>
            <a:ext cx="1567542" cy="369332"/>
          </a:xfrm>
          <a:prstGeom prst="rect">
            <a:avLst/>
          </a:prstGeom>
          <a:noFill/>
        </p:spPr>
        <p:txBody>
          <a:bodyPr wrap="square" rtlCol="0">
            <a:spAutoFit/>
          </a:bodyPr>
          <a:lstStyle/>
          <a:p>
            <a:r>
              <a:rPr lang="en-US" dirty="0">
                <a:solidFill>
                  <a:srgbClr val="FF0000"/>
                </a:solidFill>
              </a:rPr>
              <a:t>CRA Plan Page</a:t>
            </a:r>
          </a:p>
        </p:txBody>
      </p:sp>
      <p:sp>
        <p:nvSpPr>
          <p:cNvPr id="10" name="TextBox 9">
            <a:extLst>
              <a:ext uri="{FF2B5EF4-FFF2-40B4-BE49-F238E27FC236}">
                <a16:creationId xmlns:a16="http://schemas.microsoft.com/office/drawing/2014/main" id="{3A419FE6-9EC3-4B6B-BC20-A4AF3FF17D2A}"/>
              </a:ext>
            </a:extLst>
          </p:cNvPr>
          <p:cNvSpPr txBox="1"/>
          <p:nvPr/>
        </p:nvSpPr>
        <p:spPr>
          <a:xfrm>
            <a:off x="8126186" y="2445667"/>
            <a:ext cx="2988128" cy="369332"/>
          </a:xfrm>
          <a:prstGeom prst="rect">
            <a:avLst/>
          </a:prstGeom>
          <a:noFill/>
        </p:spPr>
        <p:txBody>
          <a:bodyPr wrap="square" rtlCol="0">
            <a:spAutoFit/>
          </a:bodyPr>
          <a:lstStyle/>
          <a:p>
            <a:r>
              <a:rPr lang="en-US" dirty="0">
                <a:solidFill>
                  <a:srgbClr val="FF0000"/>
                </a:solidFill>
              </a:rPr>
              <a:t>Started (S) or Completed (C)</a:t>
            </a:r>
          </a:p>
        </p:txBody>
      </p:sp>
      <p:sp>
        <p:nvSpPr>
          <p:cNvPr id="11" name="TextBox 10">
            <a:extLst>
              <a:ext uri="{FF2B5EF4-FFF2-40B4-BE49-F238E27FC236}">
                <a16:creationId xmlns:a16="http://schemas.microsoft.com/office/drawing/2014/main" id="{F45B62FD-3BEF-4FDB-937C-12C5E71C4D1D}"/>
              </a:ext>
            </a:extLst>
          </p:cNvPr>
          <p:cNvSpPr txBox="1"/>
          <p:nvPr/>
        </p:nvSpPr>
        <p:spPr>
          <a:xfrm>
            <a:off x="8126186" y="1963178"/>
            <a:ext cx="2912340" cy="369332"/>
          </a:xfrm>
          <a:prstGeom prst="rect">
            <a:avLst/>
          </a:prstGeom>
          <a:noFill/>
        </p:spPr>
        <p:txBody>
          <a:bodyPr wrap="square" rtlCol="0">
            <a:spAutoFit/>
          </a:bodyPr>
          <a:lstStyle/>
          <a:p>
            <a:r>
              <a:rPr lang="en-US" dirty="0">
                <a:solidFill>
                  <a:srgbClr val="FF0000"/>
                </a:solidFill>
              </a:rPr>
              <a:t>Activity dollar ($) amount</a:t>
            </a:r>
          </a:p>
        </p:txBody>
      </p:sp>
      <p:cxnSp>
        <p:nvCxnSpPr>
          <p:cNvPr id="12" name="Straight Arrow Connector 11">
            <a:extLst>
              <a:ext uri="{FF2B5EF4-FFF2-40B4-BE49-F238E27FC236}">
                <a16:creationId xmlns:a16="http://schemas.microsoft.com/office/drawing/2014/main" id="{F0945F61-3C7D-4E90-B281-C574D6443E69}"/>
              </a:ext>
            </a:extLst>
          </p:cNvPr>
          <p:cNvCxnSpPr>
            <a:cxnSpLocks/>
            <a:stCxn id="8" idx="3"/>
          </p:cNvCxnSpPr>
          <p:nvPr/>
        </p:nvCxnSpPr>
        <p:spPr>
          <a:xfrm flipV="1">
            <a:off x="4131128" y="2139044"/>
            <a:ext cx="625932" cy="8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AA52E4-2ADB-4F66-A600-720C4146F79F}"/>
              </a:ext>
            </a:extLst>
          </p:cNvPr>
          <p:cNvCxnSpPr>
            <a:cxnSpLocks/>
            <a:stCxn id="9" idx="3"/>
          </p:cNvCxnSpPr>
          <p:nvPr/>
        </p:nvCxnSpPr>
        <p:spPr>
          <a:xfrm flipV="1">
            <a:off x="4131128" y="2237014"/>
            <a:ext cx="1436918" cy="520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A7272C-B636-4265-8217-916EE58343BC}"/>
              </a:ext>
            </a:extLst>
          </p:cNvPr>
          <p:cNvCxnSpPr>
            <a:cxnSpLocks/>
            <a:stCxn id="11" idx="1"/>
          </p:cNvCxnSpPr>
          <p:nvPr/>
        </p:nvCxnSpPr>
        <p:spPr>
          <a:xfrm flipH="1">
            <a:off x="7756072" y="2147844"/>
            <a:ext cx="370114" cy="27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DBF931-7B45-4FA3-BF85-BC61533DF827}"/>
              </a:ext>
            </a:extLst>
          </p:cNvPr>
          <p:cNvCxnSpPr>
            <a:cxnSpLocks/>
            <a:stCxn id="10" idx="1"/>
          </p:cNvCxnSpPr>
          <p:nvPr/>
        </p:nvCxnSpPr>
        <p:spPr>
          <a:xfrm flipH="1" flipV="1">
            <a:off x="6760030" y="2237017"/>
            <a:ext cx="1366156" cy="3933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AB182C-DC43-47D9-860F-32B4A9C18740}"/>
              </a:ext>
            </a:extLst>
          </p:cNvPr>
          <p:cNvSpPr txBox="1"/>
          <p:nvPr/>
        </p:nvSpPr>
        <p:spPr>
          <a:xfrm>
            <a:off x="1448119" y="3184048"/>
            <a:ext cx="2679549" cy="2062103"/>
          </a:xfrm>
          <a:prstGeom prst="rect">
            <a:avLst/>
          </a:prstGeom>
          <a:noFill/>
        </p:spPr>
        <p:txBody>
          <a:bodyPr wrap="square" rtlCol="0">
            <a:spAutoFit/>
          </a:bodyPr>
          <a:lstStyle/>
          <a:p>
            <a:r>
              <a:rPr lang="en-US" sz="1600" dirty="0">
                <a:solidFill>
                  <a:srgbClr val="FF0000"/>
                </a:solidFill>
              </a:rPr>
              <a:t>*</a:t>
            </a:r>
            <a:r>
              <a:rPr lang="en-US" sz="1600" dirty="0"/>
              <a:t> See the ‘Activity Classes’ tab (slide 11 in presentation / green colored tab in workbook) for additional information regarding which types (classes) of activities fall into which Activity Type Categories</a:t>
            </a:r>
          </a:p>
        </p:txBody>
      </p:sp>
      <p:sp>
        <p:nvSpPr>
          <p:cNvPr id="27" name="Oval 26">
            <a:extLst>
              <a:ext uri="{FF2B5EF4-FFF2-40B4-BE49-F238E27FC236}">
                <a16:creationId xmlns:a16="http://schemas.microsoft.com/office/drawing/2014/main" id="{D71DADB1-3C29-4041-8699-DA0D09645633}"/>
              </a:ext>
            </a:extLst>
          </p:cNvPr>
          <p:cNvSpPr/>
          <p:nvPr/>
        </p:nvSpPr>
        <p:spPr>
          <a:xfrm>
            <a:off x="4027064" y="5804283"/>
            <a:ext cx="427873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1935085-F9D0-4FA8-9D3A-C52D03E5BABB}"/>
              </a:ext>
            </a:extLst>
          </p:cNvPr>
          <p:cNvSpPr txBox="1"/>
          <p:nvPr/>
        </p:nvSpPr>
        <p:spPr>
          <a:xfrm>
            <a:off x="8164935" y="2928156"/>
            <a:ext cx="3575132" cy="3046988"/>
          </a:xfrm>
          <a:prstGeom prst="rect">
            <a:avLst/>
          </a:prstGeom>
          <a:noFill/>
        </p:spPr>
        <p:txBody>
          <a:bodyPr wrap="square" rtlCol="0">
            <a:spAutoFit/>
          </a:bodyPr>
          <a:lstStyle/>
          <a:p>
            <a:r>
              <a:rPr lang="en-US" sz="1600" dirty="0"/>
              <a:t>Pulled from your CRA plan, the ‘Activities’ table serves to highlight your CRA’s achievements. This table is used to create the Achievements section of the report.</a:t>
            </a:r>
          </a:p>
          <a:p>
            <a:endParaRPr lang="en-US" sz="1600" dirty="0"/>
          </a:p>
          <a:p>
            <a:r>
              <a:rPr lang="en-US" sz="1600" dirty="0">
                <a:solidFill>
                  <a:srgbClr val="FF0000"/>
                </a:solidFill>
              </a:rPr>
              <a:t>Activity Total – The Total for the Activity Table is automatically calculated with the dollar amount for ‘Housing - Low to Moderate’ pulled into the Financials table (cell C44). See slide 16 for definitions of Low to Moderate Housing</a:t>
            </a:r>
          </a:p>
        </p:txBody>
      </p:sp>
    </p:spTree>
    <p:extLst>
      <p:ext uri="{BB962C8B-B14F-4D97-AF65-F5344CB8AC3E}">
        <p14:creationId xmlns:p14="http://schemas.microsoft.com/office/powerpoint/2010/main" val="377835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(ACTIVITIES)</a:t>
            </a:r>
          </a:p>
        </p:txBody>
      </p:sp>
      <p:grpSp>
        <p:nvGrpSpPr>
          <p:cNvPr id="8" name="Group 7">
            <a:extLst>
              <a:ext uri="{FF2B5EF4-FFF2-40B4-BE49-F238E27FC236}">
                <a16:creationId xmlns:a16="http://schemas.microsoft.com/office/drawing/2014/main" id="{08BE8CA2-4DA1-40D7-B9F3-7DBAC3CEFBE1}"/>
              </a:ext>
            </a:extLst>
          </p:cNvPr>
          <p:cNvGrpSpPr/>
          <p:nvPr/>
        </p:nvGrpSpPr>
        <p:grpSpPr>
          <a:xfrm>
            <a:off x="1424363" y="2342395"/>
            <a:ext cx="9657705" cy="2173209"/>
            <a:chOff x="1424364" y="3228973"/>
            <a:chExt cx="9657705" cy="2173209"/>
          </a:xfrm>
        </p:grpSpPr>
        <p:pic>
          <p:nvPicPr>
            <p:cNvPr id="5" name="Picture 4" descr="A screenshot of a cell phone&#10;&#10;Description automatically generated">
              <a:extLst>
                <a:ext uri="{FF2B5EF4-FFF2-40B4-BE49-F238E27FC236}">
                  <a16:creationId xmlns:a16="http://schemas.microsoft.com/office/drawing/2014/main" id="{FC99F983-FDED-4478-B78F-71653B05F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159" y="3228973"/>
              <a:ext cx="4819910" cy="2173209"/>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F0CD4C88-63B6-4781-80CE-A5F4552EF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364" y="3228973"/>
              <a:ext cx="4851872" cy="2173209"/>
            </a:xfrm>
            <a:prstGeom prst="rect">
              <a:avLst/>
            </a:prstGeom>
          </p:spPr>
        </p:pic>
      </p:grpSp>
      <p:sp>
        <p:nvSpPr>
          <p:cNvPr id="9" name="TextBox 8">
            <a:extLst>
              <a:ext uri="{FF2B5EF4-FFF2-40B4-BE49-F238E27FC236}">
                <a16:creationId xmlns:a16="http://schemas.microsoft.com/office/drawing/2014/main" id="{8CE68553-FF00-4626-943E-E10F2AB9313D}"/>
              </a:ext>
            </a:extLst>
          </p:cNvPr>
          <p:cNvSpPr txBox="1"/>
          <p:nvPr/>
        </p:nvSpPr>
        <p:spPr>
          <a:xfrm>
            <a:off x="3544144" y="4681079"/>
            <a:ext cx="1403414" cy="646331"/>
          </a:xfrm>
          <a:prstGeom prst="rect">
            <a:avLst/>
          </a:prstGeom>
          <a:noFill/>
        </p:spPr>
        <p:txBody>
          <a:bodyPr wrap="square" rtlCol="0">
            <a:spAutoFit/>
          </a:bodyPr>
          <a:lstStyle/>
          <a:p>
            <a:r>
              <a:rPr lang="en-US" dirty="0">
                <a:solidFill>
                  <a:srgbClr val="FF0000"/>
                </a:solidFill>
              </a:rPr>
              <a:t>Dropdown – Activity Type</a:t>
            </a:r>
          </a:p>
        </p:txBody>
      </p:sp>
      <p:cxnSp>
        <p:nvCxnSpPr>
          <p:cNvPr id="10" name="Straight Arrow Connector 9">
            <a:extLst>
              <a:ext uri="{FF2B5EF4-FFF2-40B4-BE49-F238E27FC236}">
                <a16:creationId xmlns:a16="http://schemas.microsoft.com/office/drawing/2014/main" id="{08E1803D-53BC-4E4E-B9F5-636E7BF272EC}"/>
              </a:ext>
            </a:extLst>
          </p:cNvPr>
          <p:cNvCxnSpPr>
            <a:cxnSpLocks/>
            <a:stCxn id="9" idx="1"/>
          </p:cNvCxnSpPr>
          <p:nvPr/>
        </p:nvCxnSpPr>
        <p:spPr>
          <a:xfrm flipH="1" flipV="1">
            <a:off x="2906486" y="2862943"/>
            <a:ext cx="637658" cy="21413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39D429-D9BB-4B9F-93B3-24B0247B5D9D}"/>
              </a:ext>
            </a:extLst>
          </p:cNvPr>
          <p:cNvSpPr txBox="1"/>
          <p:nvPr/>
        </p:nvSpPr>
        <p:spPr>
          <a:xfrm>
            <a:off x="6819900" y="4576153"/>
            <a:ext cx="1621971" cy="923330"/>
          </a:xfrm>
          <a:prstGeom prst="rect">
            <a:avLst/>
          </a:prstGeom>
          <a:noFill/>
        </p:spPr>
        <p:txBody>
          <a:bodyPr wrap="square" rtlCol="0">
            <a:spAutoFit/>
          </a:bodyPr>
          <a:lstStyle/>
          <a:p>
            <a:r>
              <a:rPr lang="en-US" dirty="0">
                <a:solidFill>
                  <a:srgbClr val="FF0000"/>
                </a:solidFill>
              </a:rPr>
              <a:t>Dropdown – Started (S) or Completed (C)</a:t>
            </a:r>
          </a:p>
        </p:txBody>
      </p:sp>
      <p:cxnSp>
        <p:nvCxnSpPr>
          <p:cNvPr id="15" name="Straight Arrow Connector 14">
            <a:extLst>
              <a:ext uri="{FF2B5EF4-FFF2-40B4-BE49-F238E27FC236}">
                <a16:creationId xmlns:a16="http://schemas.microsoft.com/office/drawing/2014/main" id="{4AD4DD39-CDDD-45B3-A236-150EB0EE6053}"/>
              </a:ext>
            </a:extLst>
          </p:cNvPr>
          <p:cNvCxnSpPr>
            <a:cxnSpLocks/>
            <a:stCxn id="14" idx="3"/>
          </p:cNvCxnSpPr>
          <p:nvPr/>
        </p:nvCxnSpPr>
        <p:spPr>
          <a:xfrm flipV="1">
            <a:off x="8441871" y="2862943"/>
            <a:ext cx="1545772" cy="2174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D9FB61-E2E6-451C-8F41-CC3ADE3AD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1973851"/>
            <a:ext cx="3251980" cy="4079630"/>
          </a:xfrm>
          <a:prstGeom prst="rect">
            <a:avLst/>
          </a:prstGeom>
        </p:spPr>
      </p:pic>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(ACTIVITIES)</a:t>
            </a:r>
          </a:p>
        </p:txBody>
      </p:sp>
      <p:sp>
        <p:nvSpPr>
          <p:cNvPr id="9" name="TextBox 8">
            <a:extLst>
              <a:ext uri="{FF2B5EF4-FFF2-40B4-BE49-F238E27FC236}">
                <a16:creationId xmlns:a16="http://schemas.microsoft.com/office/drawing/2014/main" id="{8CE68553-FF00-4626-943E-E10F2AB9313D}"/>
              </a:ext>
            </a:extLst>
          </p:cNvPr>
          <p:cNvSpPr txBox="1"/>
          <p:nvPr/>
        </p:nvSpPr>
        <p:spPr>
          <a:xfrm>
            <a:off x="4659511" y="4258842"/>
            <a:ext cx="2992309" cy="1754326"/>
          </a:xfrm>
          <a:prstGeom prst="rect">
            <a:avLst/>
          </a:prstGeom>
          <a:noFill/>
        </p:spPr>
        <p:txBody>
          <a:bodyPr wrap="square" rtlCol="0">
            <a:spAutoFit/>
          </a:bodyPr>
          <a:lstStyle/>
          <a:p>
            <a:r>
              <a:rPr lang="en-US" dirty="0">
                <a:solidFill>
                  <a:srgbClr val="FF0000"/>
                </a:solidFill>
              </a:rPr>
              <a:t>The “Achievements’ section of the report pulls the manually entered Activities from the INPUT tab &amp; counts the number of each Activity type </a:t>
            </a:r>
          </a:p>
        </p:txBody>
      </p:sp>
      <p:pic>
        <p:nvPicPr>
          <p:cNvPr id="16" name="Picture 15">
            <a:extLst>
              <a:ext uri="{FF2B5EF4-FFF2-40B4-BE49-F238E27FC236}">
                <a16:creationId xmlns:a16="http://schemas.microsoft.com/office/drawing/2014/main" id="{D9BC5BB9-D902-4DBD-8BF7-DBE76F4DA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836" y="1973851"/>
            <a:ext cx="3216017" cy="4039317"/>
          </a:xfrm>
          <a:prstGeom prst="rect">
            <a:avLst/>
          </a:prstGeom>
        </p:spPr>
      </p:pic>
      <p:sp>
        <p:nvSpPr>
          <p:cNvPr id="13" name="Right Brace 12">
            <a:extLst>
              <a:ext uri="{FF2B5EF4-FFF2-40B4-BE49-F238E27FC236}">
                <a16:creationId xmlns:a16="http://schemas.microsoft.com/office/drawing/2014/main" id="{D9EB03DF-925E-4011-AAE9-B5C180ED15AB}"/>
              </a:ext>
            </a:extLst>
          </p:cNvPr>
          <p:cNvSpPr/>
          <p:nvPr/>
        </p:nvSpPr>
        <p:spPr>
          <a:xfrm>
            <a:off x="3974124" y="4541855"/>
            <a:ext cx="386861" cy="100483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37738386-FD34-4A35-99EE-FB037A2555B7}"/>
              </a:ext>
            </a:extLst>
          </p:cNvPr>
          <p:cNvSpPr txBox="1"/>
          <p:nvPr/>
        </p:nvSpPr>
        <p:spPr>
          <a:xfrm>
            <a:off x="4942540" y="1973851"/>
            <a:ext cx="2992309" cy="1477328"/>
          </a:xfrm>
          <a:prstGeom prst="rect">
            <a:avLst/>
          </a:prstGeom>
          <a:noFill/>
        </p:spPr>
        <p:txBody>
          <a:bodyPr wrap="square" rtlCol="0">
            <a:spAutoFit/>
          </a:bodyPr>
          <a:lstStyle/>
          <a:p>
            <a:r>
              <a:rPr lang="en-US" dirty="0">
                <a:solidFill>
                  <a:srgbClr val="FF0000"/>
                </a:solidFill>
              </a:rPr>
              <a:t>Once refreshed, the manually entered Activities from the INPUT tab are automatically used to create the pie &amp; bar charts</a:t>
            </a:r>
          </a:p>
        </p:txBody>
      </p:sp>
      <p:sp>
        <p:nvSpPr>
          <p:cNvPr id="18" name="Right Brace 17">
            <a:extLst>
              <a:ext uri="{FF2B5EF4-FFF2-40B4-BE49-F238E27FC236}">
                <a16:creationId xmlns:a16="http://schemas.microsoft.com/office/drawing/2014/main" id="{56491BC3-ECC0-4BDB-971D-AFA253F8A286}"/>
              </a:ext>
            </a:extLst>
          </p:cNvPr>
          <p:cNvSpPr/>
          <p:nvPr/>
        </p:nvSpPr>
        <p:spPr>
          <a:xfrm flipH="1">
            <a:off x="8080565" y="2302738"/>
            <a:ext cx="386861" cy="2445108"/>
          </a:xfrm>
          <a:prstGeom prst="rightBrace">
            <a:avLst>
              <a:gd name="adj1" fmla="val 8333"/>
              <a:gd name="adj2" fmla="val 1938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141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209-43BD-4BAE-8EFF-286596C78C74}"/>
              </a:ext>
            </a:extLst>
          </p:cNvPr>
          <p:cNvSpPr>
            <a:spLocks noGrp="1"/>
          </p:cNvSpPr>
          <p:nvPr>
            <p:ph type="title"/>
          </p:nvPr>
        </p:nvSpPr>
        <p:spPr>
          <a:xfrm>
            <a:off x="1451579" y="804519"/>
            <a:ext cx="9603275" cy="1049235"/>
          </a:xfrm>
        </p:spPr>
        <p:txBody>
          <a:bodyPr>
            <a:normAutofit/>
          </a:bodyPr>
          <a:lstStyle/>
          <a:p>
            <a:r>
              <a:rPr lang="en-US" dirty="0"/>
              <a:t>Disclaimer</a:t>
            </a:r>
          </a:p>
        </p:txBody>
      </p:sp>
      <p:sp>
        <p:nvSpPr>
          <p:cNvPr id="3" name="Content Placeholder 2">
            <a:extLst>
              <a:ext uri="{FF2B5EF4-FFF2-40B4-BE49-F238E27FC236}">
                <a16:creationId xmlns:a16="http://schemas.microsoft.com/office/drawing/2014/main" id="{BC27976A-082E-4D6B-A8A0-8218F25579B7}"/>
              </a:ext>
            </a:extLst>
          </p:cNvPr>
          <p:cNvSpPr>
            <a:spLocks noGrp="1"/>
          </p:cNvSpPr>
          <p:nvPr>
            <p:ph idx="1"/>
          </p:nvPr>
        </p:nvSpPr>
        <p:spPr>
          <a:xfrm>
            <a:off x="1451578" y="2057400"/>
            <a:ext cx="9603275" cy="2955991"/>
          </a:xfrm>
        </p:spPr>
        <p:txBody>
          <a:bodyPr>
            <a:normAutofit/>
          </a:bodyPr>
          <a:lstStyle/>
          <a:p>
            <a:pPr marL="0" indent="0" algn="just">
              <a:buNone/>
            </a:pPr>
            <a:r>
              <a:rPr lang="en-US" b="1" dirty="0"/>
              <a:t>	These materials, workbook, presentation, and walkthrough video, are made available by the Florida Redevelopment Association for educational purposes only, and are not meant to be relied on as legal advice. We make no guarantees as to the accuracy of the information provided.  By using these materials, you confirm that there is no attorney-client relationship between you and the Florida Redevelopment Association. The materials should not be used as a substitute for competent legal advice from a licensed attorney.</a:t>
            </a:r>
            <a:endParaRPr lang="en-US" sz="2000" b="1" dirty="0"/>
          </a:p>
        </p:txBody>
      </p:sp>
    </p:spTree>
    <p:extLst>
      <p:ext uri="{BB962C8B-B14F-4D97-AF65-F5344CB8AC3E}">
        <p14:creationId xmlns:p14="http://schemas.microsoft.com/office/powerpoint/2010/main" val="107871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(print/export)</a:t>
            </a:r>
          </a:p>
        </p:txBody>
      </p:sp>
      <p:sp>
        <p:nvSpPr>
          <p:cNvPr id="9" name="TextBox 8">
            <a:extLst>
              <a:ext uri="{FF2B5EF4-FFF2-40B4-BE49-F238E27FC236}">
                <a16:creationId xmlns:a16="http://schemas.microsoft.com/office/drawing/2014/main" id="{97A61117-3242-4E77-8F82-E1C01608C1DA}"/>
              </a:ext>
            </a:extLst>
          </p:cNvPr>
          <p:cNvSpPr txBox="1"/>
          <p:nvPr/>
        </p:nvSpPr>
        <p:spPr>
          <a:xfrm>
            <a:off x="6261950" y="2324998"/>
            <a:ext cx="4904788" cy="3416320"/>
          </a:xfrm>
          <a:prstGeom prst="rect">
            <a:avLst/>
          </a:prstGeom>
          <a:noFill/>
        </p:spPr>
        <p:txBody>
          <a:bodyPr wrap="square" rtlCol="0">
            <a:spAutoFit/>
          </a:bodyPr>
          <a:lstStyle/>
          <a:p>
            <a:r>
              <a:rPr lang="en-US" dirty="0"/>
              <a:t>Be sure to refresh each chart to reflect your manually entered data:</a:t>
            </a:r>
          </a:p>
          <a:p>
            <a:endParaRPr lang="en-US" dirty="0">
              <a:sym typeface="Wingdings" panose="05000000000000000000" pitchFamily="2" charset="2"/>
            </a:endParaRPr>
          </a:p>
          <a:p>
            <a:r>
              <a:rPr lang="en-US" dirty="0">
                <a:sym typeface="Wingdings" panose="05000000000000000000" pitchFamily="2" charset="2"/>
              </a:rPr>
              <a:t>On the Report tab, right click in the chart  left click on ‘Refresh Data’</a:t>
            </a:r>
          </a:p>
          <a:p>
            <a:endParaRPr lang="en-US" dirty="0">
              <a:sym typeface="Wingdings" panose="05000000000000000000" pitchFamily="2" charset="2"/>
            </a:endParaRPr>
          </a:p>
          <a:p>
            <a:r>
              <a:rPr lang="en-US" dirty="0">
                <a:sym typeface="Wingdings" panose="05000000000000000000" pitchFamily="2" charset="2"/>
              </a:rPr>
              <a:t>Tailoring charts can be done on the Report tab. </a:t>
            </a:r>
          </a:p>
          <a:p>
            <a:endParaRPr lang="en-US" dirty="0">
              <a:sym typeface="Wingdings" panose="05000000000000000000" pitchFamily="2" charset="2"/>
            </a:endParaRPr>
          </a:p>
          <a:p>
            <a:r>
              <a:rPr lang="en-US" dirty="0">
                <a:sym typeface="Wingdings" panose="05000000000000000000" pitchFamily="2" charset="2"/>
              </a:rPr>
              <a:t>Chart troubleshooting can be done through the parent pivot tables on the Charts tab which is hidden by default.</a:t>
            </a:r>
          </a:p>
          <a:p>
            <a:endParaRPr lang="en-US" dirty="0"/>
          </a:p>
        </p:txBody>
      </p:sp>
      <p:grpSp>
        <p:nvGrpSpPr>
          <p:cNvPr id="3" name="Group 2">
            <a:extLst>
              <a:ext uri="{FF2B5EF4-FFF2-40B4-BE49-F238E27FC236}">
                <a16:creationId xmlns:a16="http://schemas.microsoft.com/office/drawing/2014/main" id="{4D3C3026-97C1-4662-A4E0-1E03BA533E99}"/>
              </a:ext>
            </a:extLst>
          </p:cNvPr>
          <p:cNvGrpSpPr/>
          <p:nvPr/>
        </p:nvGrpSpPr>
        <p:grpSpPr>
          <a:xfrm>
            <a:off x="1451579" y="2128087"/>
            <a:ext cx="4747417" cy="3810142"/>
            <a:chOff x="1451579" y="2069180"/>
            <a:chExt cx="4747417" cy="3810142"/>
          </a:xfrm>
        </p:grpSpPr>
        <p:pic>
          <p:nvPicPr>
            <p:cNvPr id="10" name="Picture 9">
              <a:extLst>
                <a:ext uri="{FF2B5EF4-FFF2-40B4-BE49-F238E27FC236}">
                  <a16:creationId xmlns:a16="http://schemas.microsoft.com/office/drawing/2014/main" id="{B8D2D3A9-8D76-4F02-82DA-58264253A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069180"/>
              <a:ext cx="4690625" cy="3684879"/>
            </a:xfrm>
            <a:prstGeom prst="rect">
              <a:avLst/>
            </a:prstGeom>
          </p:spPr>
        </p:pic>
        <p:sp>
          <p:nvSpPr>
            <p:cNvPr id="4" name="Oval 3">
              <a:extLst>
                <a:ext uri="{FF2B5EF4-FFF2-40B4-BE49-F238E27FC236}">
                  <a16:creationId xmlns:a16="http://schemas.microsoft.com/office/drawing/2014/main" id="{EA238EF1-EADD-4C19-986F-565B8C19EFC5}"/>
                </a:ext>
              </a:extLst>
            </p:cNvPr>
            <p:cNvSpPr/>
            <p:nvPr/>
          </p:nvSpPr>
          <p:spPr>
            <a:xfrm>
              <a:off x="4931936" y="2679643"/>
              <a:ext cx="1267060" cy="284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56FC88D-8FC1-4C75-A563-C85837869FFB}"/>
                </a:ext>
              </a:extLst>
            </p:cNvPr>
            <p:cNvSpPr/>
            <p:nvPr/>
          </p:nvSpPr>
          <p:spPr>
            <a:xfrm>
              <a:off x="1964743" y="5466807"/>
              <a:ext cx="506315" cy="412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8339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(print/export)</a:t>
            </a:r>
          </a:p>
        </p:txBody>
      </p:sp>
      <p:pic>
        <p:nvPicPr>
          <p:cNvPr id="5" name="Picture 4" descr="A screenshot of a cell phone&#10;&#10;Description automatically generated">
            <a:extLst>
              <a:ext uri="{FF2B5EF4-FFF2-40B4-BE49-F238E27FC236}">
                <a16:creationId xmlns:a16="http://schemas.microsoft.com/office/drawing/2014/main" id="{24C56016-F45E-47CD-8BB4-4CB0264E0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001372"/>
            <a:ext cx="4657479" cy="4030912"/>
          </a:xfrm>
          <a:prstGeom prst="rect">
            <a:avLst/>
          </a:prstGeom>
        </p:spPr>
      </p:pic>
      <p:sp>
        <p:nvSpPr>
          <p:cNvPr id="13" name="TextBox 12">
            <a:extLst>
              <a:ext uri="{FF2B5EF4-FFF2-40B4-BE49-F238E27FC236}">
                <a16:creationId xmlns:a16="http://schemas.microsoft.com/office/drawing/2014/main" id="{EA541DC6-1866-4064-976E-D4ECC3E18CF5}"/>
              </a:ext>
            </a:extLst>
          </p:cNvPr>
          <p:cNvSpPr txBox="1"/>
          <p:nvPr/>
        </p:nvSpPr>
        <p:spPr>
          <a:xfrm>
            <a:off x="6261950" y="2585667"/>
            <a:ext cx="4904788" cy="3139321"/>
          </a:xfrm>
          <a:prstGeom prst="rect">
            <a:avLst/>
          </a:prstGeom>
          <a:noFill/>
        </p:spPr>
        <p:txBody>
          <a:bodyPr wrap="square" rtlCol="0">
            <a:spAutoFit/>
          </a:bodyPr>
          <a:lstStyle/>
          <a:p>
            <a:r>
              <a:rPr lang="en-US" dirty="0"/>
              <a:t>Be sure to tailor each chart to reflect your personal preferences. This includes:</a:t>
            </a:r>
          </a:p>
          <a:p>
            <a:pPr marL="1200150" lvl="2" indent="-285750">
              <a:buFont typeface="Arial" panose="020B0604020202020204" pitchFamily="34" charset="0"/>
              <a:buChar char="•"/>
            </a:pPr>
            <a:r>
              <a:rPr lang="en-US" dirty="0"/>
              <a:t>Plot Area location</a:t>
            </a:r>
          </a:p>
          <a:p>
            <a:pPr marL="1200150" lvl="2" indent="-285750">
              <a:buFont typeface="Arial" panose="020B0604020202020204" pitchFamily="34" charset="0"/>
              <a:buChar char="•"/>
            </a:pPr>
            <a:r>
              <a:rPr lang="en-US" dirty="0"/>
              <a:t>Legend</a:t>
            </a:r>
          </a:p>
          <a:p>
            <a:pPr marL="1200150" lvl="2" indent="-285750">
              <a:buFont typeface="Arial" panose="020B0604020202020204" pitchFamily="34" charset="0"/>
              <a:buChar char="•"/>
            </a:pPr>
            <a:r>
              <a:rPr lang="en-US" dirty="0"/>
              <a:t>Labels</a:t>
            </a:r>
          </a:p>
          <a:p>
            <a:pPr marL="1200150" lvl="2" indent="-285750">
              <a:buFont typeface="Arial" panose="020B0604020202020204" pitchFamily="34" charset="0"/>
              <a:buChar char="•"/>
            </a:pPr>
            <a:r>
              <a:rPr lang="en-US" dirty="0"/>
              <a:t>Color palette</a:t>
            </a:r>
          </a:p>
          <a:p>
            <a:endParaRPr lang="en-US" dirty="0">
              <a:sym typeface="Wingdings" panose="05000000000000000000" pitchFamily="2" charset="2"/>
            </a:endParaRPr>
          </a:p>
          <a:p>
            <a:r>
              <a:rPr lang="en-US" dirty="0">
                <a:sym typeface="Wingdings" panose="05000000000000000000" pitchFamily="2" charset="2"/>
              </a:rPr>
              <a:t>Tailoring each chart can be done by right-clicking in the chart element &amp; selecting the desired settings from the sidebar on the right.</a:t>
            </a:r>
          </a:p>
          <a:p>
            <a:endParaRPr lang="en-US" dirty="0"/>
          </a:p>
        </p:txBody>
      </p:sp>
    </p:spTree>
    <p:extLst>
      <p:ext uri="{BB962C8B-B14F-4D97-AF65-F5344CB8AC3E}">
        <p14:creationId xmlns:p14="http://schemas.microsoft.com/office/powerpoint/2010/main" val="89938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(print/export)</a:t>
            </a:r>
          </a:p>
        </p:txBody>
      </p:sp>
      <p:pic>
        <p:nvPicPr>
          <p:cNvPr id="3" name="Picture 2">
            <a:extLst>
              <a:ext uri="{FF2B5EF4-FFF2-40B4-BE49-F238E27FC236}">
                <a16:creationId xmlns:a16="http://schemas.microsoft.com/office/drawing/2014/main" id="{AF391CC2-29BB-4B63-B3C9-75C40E598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80" y="1904005"/>
            <a:ext cx="4218348" cy="4203600"/>
          </a:xfrm>
          <a:prstGeom prst="rect">
            <a:avLst/>
          </a:prstGeom>
        </p:spPr>
      </p:pic>
      <p:sp>
        <p:nvSpPr>
          <p:cNvPr id="4" name="Oval 3">
            <a:extLst>
              <a:ext uri="{FF2B5EF4-FFF2-40B4-BE49-F238E27FC236}">
                <a16:creationId xmlns:a16="http://schemas.microsoft.com/office/drawing/2014/main" id="{EA238EF1-EADD-4C19-986F-565B8C19EFC5}"/>
              </a:ext>
            </a:extLst>
          </p:cNvPr>
          <p:cNvSpPr/>
          <p:nvPr/>
        </p:nvSpPr>
        <p:spPr>
          <a:xfrm>
            <a:off x="1997475" y="5894186"/>
            <a:ext cx="432352" cy="238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AB50BDD-727D-41EE-A7B5-514AD6443D3E}"/>
              </a:ext>
            </a:extLst>
          </p:cNvPr>
          <p:cNvSpPr/>
          <p:nvPr/>
        </p:nvSpPr>
        <p:spPr>
          <a:xfrm>
            <a:off x="1374440" y="2018308"/>
            <a:ext cx="432352" cy="238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186D220-EE6C-43C7-A0D1-38B5C95D505F}"/>
              </a:ext>
            </a:extLst>
          </p:cNvPr>
          <p:cNvPicPr>
            <a:picLocks noChangeAspect="1"/>
          </p:cNvPicPr>
          <p:nvPr/>
        </p:nvPicPr>
        <p:blipFill>
          <a:blip r:embed="rId3"/>
          <a:stretch>
            <a:fillRect/>
          </a:stretch>
        </p:blipFill>
        <p:spPr>
          <a:xfrm>
            <a:off x="6096000" y="2018308"/>
            <a:ext cx="4956140" cy="3373670"/>
          </a:xfrm>
          <a:prstGeom prst="rect">
            <a:avLst/>
          </a:prstGeom>
        </p:spPr>
      </p:pic>
      <p:sp>
        <p:nvSpPr>
          <p:cNvPr id="7" name="Oval 6">
            <a:extLst>
              <a:ext uri="{FF2B5EF4-FFF2-40B4-BE49-F238E27FC236}">
                <a16:creationId xmlns:a16="http://schemas.microsoft.com/office/drawing/2014/main" id="{B5FE78F5-CECD-4126-8FB9-A1030541CD93}"/>
              </a:ext>
            </a:extLst>
          </p:cNvPr>
          <p:cNvSpPr/>
          <p:nvPr/>
        </p:nvSpPr>
        <p:spPr>
          <a:xfrm>
            <a:off x="6253216" y="4325180"/>
            <a:ext cx="432352" cy="238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CF577E1-6AE5-4FE7-BE8A-8476D3EA60CF}"/>
              </a:ext>
            </a:extLst>
          </p:cNvPr>
          <p:cNvSpPr/>
          <p:nvPr/>
        </p:nvSpPr>
        <p:spPr>
          <a:xfrm>
            <a:off x="8857421" y="3052971"/>
            <a:ext cx="783535" cy="733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7A61117-3242-4E77-8F82-E1C01608C1DA}"/>
              </a:ext>
            </a:extLst>
          </p:cNvPr>
          <p:cNvSpPr txBox="1"/>
          <p:nvPr/>
        </p:nvSpPr>
        <p:spPr>
          <a:xfrm>
            <a:off x="6096000" y="5453078"/>
            <a:ext cx="4904788" cy="923330"/>
          </a:xfrm>
          <a:prstGeom prst="rect">
            <a:avLst/>
          </a:prstGeom>
          <a:noFill/>
        </p:spPr>
        <p:txBody>
          <a:bodyPr wrap="square" rtlCol="0">
            <a:spAutoFit/>
          </a:bodyPr>
          <a:lstStyle/>
          <a:p>
            <a:r>
              <a:rPr lang="en-US" dirty="0"/>
              <a:t>Export to PDF (Office 365): File </a:t>
            </a:r>
            <a:r>
              <a:rPr lang="en-US" dirty="0">
                <a:sym typeface="Wingdings" panose="05000000000000000000" pitchFamily="2" charset="2"/>
              </a:rPr>
              <a:t> Export  Create PDF / XPS</a:t>
            </a:r>
          </a:p>
          <a:p>
            <a:endParaRPr lang="en-US" dirty="0"/>
          </a:p>
        </p:txBody>
      </p:sp>
    </p:spTree>
    <p:extLst>
      <p:ext uri="{BB962C8B-B14F-4D97-AF65-F5344CB8AC3E}">
        <p14:creationId xmlns:p14="http://schemas.microsoft.com/office/powerpoint/2010/main" val="124529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(print/export)</a:t>
            </a:r>
          </a:p>
        </p:txBody>
      </p:sp>
      <p:pic>
        <p:nvPicPr>
          <p:cNvPr id="12" name="Picture 11">
            <a:extLst>
              <a:ext uri="{FF2B5EF4-FFF2-40B4-BE49-F238E27FC236}">
                <a16:creationId xmlns:a16="http://schemas.microsoft.com/office/drawing/2014/main" id="{24A2AFF5-34E8-438D-BDBA-E4E8E9F9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16" y="1973851"/>
            <a:ext cx="3251980" cy="4079630"/>
          </a:xfrm>
          <a:prstGeom prst="rect">
            <a:avLst/>
          </a:prstGeom>
        </p:spPr>
      </p:pic>
      <p:pic>
        <p:nvPicPr>
          <p:cNvPr id="13" name="Picture 12">
            <a:extLst>
              <a:ext uri="{FF2B5EF4-FFF2-40B4-BE49-F238E27FC236}">
                <a16:creationId xmlns:a16="http://schemas.microsoft.com/office/drawing/2014/main" id="{9F93E058-A849-48BB-AEB7-8867E7B35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693" y="1994007"/>
            <a:ext cx="3216017" cy="4039317"/>
          </a:xfrm>
          <a:prstGeom prst="rect">
            <a:avLst/>
          </a:prstGeom>
        </p:spPr>
      </p:pic>
      <p:sp>
        <p:nvSpPr>
          <p:cNvPr id="15" name="TextBox 14">
            <a:extLst>
              <a:ext uri="{FF2B5EF4-FFF2-40B4-BE49-F238E27FC236}">
                <a16:creationId xmlns:a16="http://schemas.microsoft.com/office/drawing/2014/main" id="{AE18AFF2-2C9F-4088-9AF1-1C1E1A925EEC}"/>
              </a:ext>
            </a:extLst>
          </p:cNvPr>
          <p:cNvSpPr txBox="1"/>
          <p:nvPr/>
        </p:nvSpPr>
        <p:spPr>
          <a:xfrm>
            <a:off x="8259744" y="1973851"/>
            <a:ext cx="2795109" cy="3046988"/>
          </a:xfrm>
          <a:prstGeom prst="rect">
            <a:avLst/>
          </a:prstGeom>
          <a:noFill/>
        </p:spPr>
        <p:txBody>
          <a:bodyPr wrap="square" rtlCol="0">
            <a:spAutoFit/>
          </a:bodyPr>
          <a:lstStyle/>
          <a:p>
            <a:r>
              <a:rPr lang="en-US" dirty="0"/>
              <a:t>Example Report:</a:t>
            </a:r>
          </a:p>
          <a:p>
            <a:endParaRPr lang="en-US" dirty="0"/>
          </a:p>
          <a:p>
            <a:r>
              <a:rPr lang="en-US" dirty="0"/>
              <a:t>Document</a:t>
            </a:r>
          </a:p>
          <a:p>
            <a:endParaRPr lang="en-US" dirty="0"/>
          </a:p>
          <a:p>
            <a:endParaRPr lang="en-US" dirty="0"/>
          </a:p>
          <a:p>
            <a:r>
              <a:rPr lang="en-US" dirty="0"/>
              <a:t>Link</a:t>
            </a:r>
          </a:p>
          <a:p>
            <a:r>
              <a:rPr lang="en-US" sz="1600" dirty="0">
                <a:hlinkClick r:id="rId5"/>
              </a:rPr>
              <a:t>https://1drv.ms/b/s!ApT1jvWt0Y9aihAZEVdE4ezg6nMg?e=HJ1gvt</a:t>
            </a:r>
            <a:endParaRPr lang="en-US" sz="1600" dirty="0"/>
          </a:p>
          <a:p>
            <a:endParaRPr lang="en-US" dirty="0"/>
          </a:p>
          <a:p>
            <a:r>
              <a:rPr lang="en-US" dirty="0"/>
              <a:t>QR code</a:t>
            </a:r>
          </a:p>
        </p:txBody>
      </p:sp>
      <p:graphicFrame>
        <p:nvGraphicFramePr>
          <p:cNvPr id="3" name="Object 2">
            <a:extLst>
              <a:ext uri="{FF2B5EF4-FFF2-40B4-BE49-F238E27FC236}">
                <a16:creationId xmlns:a16="http://schemas.microsoft.com/office/drawing/2014/main" id="{4492021A-C9FA-400C-AC82-B7DE067DD4B1}"/>
              </a:ext>
            </a:extLst>
          </p:cNvPr>
          <p:cNvGraphicFramePr>
            <a:graphicFrameLocks noChangeAspect="1"/>
          </p:cNvGraphicFramePr>
          <p:nvPr>
            <p:extLst>
              <p:ext uri="{D42A27DB-BD31-4B8C-83A1-F6EECF244321}">
                <p14:modId xmlns:p14="http://schemas.microsoft.com/office/powerpoint/2010/main" val="4104488277"/>
              </p:ext>
            </p:extLst>
          </p:nvPr>
        </p:nvGraphicFramePr>
        <p:xfrm>
          <a:off x="9974655" y="2496955"/>
          <a:ext cx="1080198" cy="932045"/>
        </p:xfrm>
        <a:graphic>
          <a:graphicData uri="http://schemas.openxmlformats.org/presentationml/2006/ole">
            <mc:AlternateContent xmlns:mc="http://schemas.openxmlformats.org/markup-compatibility/2006">
              <mc:Choice xmlns:v="urn:schemas-microsoft-com:vml" Requires="v">
                <p:oleObj spid="_x0000_s37889" name="Acrobat Document" showAsIcon="1" r:id="rId6" imgW="914400" imgH="788760" progId="AcroExch.Document.DC">
                  <p:embed/>
                </p:oleObj>
              </mc:Choice>
              <mc:Fallback>
                <p:oleObj name="Acrobat Document" showAsIcon="1" r:id="rId6" imgW="914400" imgH="788760" progId="AcroExch.Document.DC">
                  <p:embed/>
                  <p:pic>
                    <p:nvPicPr>
                      <p:cNvPr id="3" name="Object 2">
                        <a:extLst>
                          <a:ext uri="{FF2B5EF4-FFF2-40B4-BE49-F238E27FC236}">
                            <a16:creationId xmlns:a16="http://schemas.microsoft.com/office/drawing/2014/main" id="{4492021A-C9FA-400C-AC82-B7DE067DD4B1}"/>
                          </a:ext>
                        </a:extLst>
                      </p:cNvPr>
                      <p:cNvPicPr/>
                      <p:nvPr/>
                    </p:nvPicPr>
                    <p:blipFill>
                      <a:blip r:embed="rId7"/>
                      <a:stretch>
                        <a:fillRect/>
                      </a:stretch>
                    </p:blipFill>
                    <p:spPr>
                      <a:xfrm>
                        <a:off x="9974655" y="2496955"/>
                        <a:ext cx="1080198" cy="932045"/>
                      </a:xfrm>
                      <a:prstGeom prst="rect">
                        <a:avLst/>
                      </a:prstGeom>
                    </p:spPr>
                  </p:pic>
                </p:oleObj>
              </mc:Fallback>
            </mc:AlternateContent>
          </a:graphicData>
        </a:graphic>
      </p:graphicFrame>
      <p:pic>
        <p:nvPicPr>
          <p:cNvPr id="8" name="Picture 7" descr="A close up of text on a black background&#10;&#10;Description automatically generated">
            <a:extLst>
              <a:ext uri="{FF2B5EF4-FFF2-40B4-BE49-F238E27FC236}">
                <a16:creationId xmlns:a16="http://schemas.microsoft.com/office/drawing/2014/main" id="{59968080-63D0-4259-9EF7-3983E678DF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1301" y="4575336"/>
            <a:ext cx="1503552" cy="1457988"/>
          </a:xfrm>
          <a:prstGeom prst="rect">
            <a:avLst/>
          </a:prstGeom>
        </p:spPr>
      </p:pic>
      <p:pic>
        <p:nvPicPr>
          <p:cNvPr id="9" name="Picture 8">
            <a:extLst>
              <a:ext uri="{FF2B5EF4-FFF2-40B4-BE49-F238E27FC236}">
                <a16:creationId xmlns:a16="http://schemas.microsoft.com/office/drawing/2014/main" id="{FF513C97-AE70-4D90-B208-F81F38792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579" y="1973851"/>
            <a:ext cx="3251980" cy="4079630"/>
          </a:xfrm>
          <a:prstGeom prst="rect">
            <a:avLst/>
          </a:prstGeom>
        </p:spPr>
      </p:pic>
    </p:spTree>
    <p:extLst>
      <p:ext uri="{BB962C8B-B14F-4D97-AF65-F5344CB8AC3E}">
        <p14:creationId xmlns:p14="http://schemas.microsoft.com/office/powerpoint/2010/main" val="3841751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69A-7F9F-4FEC-B4C7-217DE1A249E1}"/>
              </a:ext>
            </a:extLst>
          </p:cNvPr>
          <p:cNvSpPr>
            <a:spLocks noGrp="1"/>
          </p:cNvSpPr>
          <p:nvPr>
            <p:ph type="title"/>
          </p:nvPr>
        </p:nvSpPr>
        <p:spPr/>
        <p:txBody>
          <a:bodyPr/>
          <a:lstStyle/>
          <a:p>
            <a:r>
              <a:rPr lang="en-US" dirty="0"/>
              <a:t>WALKTHROUGH (video)</a:t>
            </a:r>
          </a:p>
        </p:txBody>
      </p:sp>
      <p:pic>
        <p:nvPicPr>
          <p:cNvPr id="3" name="Online Media 2">
            <a:hlinkClick r:id="" action="ppaction://media"/>
            <a:extLst>
              <a:ext uri="{FF2B5EF4-FFF2-40B4-BE49-F238E27FC236}">
                <a16:creationId xmlns:a16="http://schemas.microsoft.com/office/drawing/2014/main" id="{8A038EA0-FF83-49EC-BA0B-3679B844CFB9}"/>
              </a:ext>
            </a:extLst>
          </p:cNvPr>
          <p:cNvPicPr>
            <a:picLocks noRot="1" noChangeAspect="1"/>
          </p:cNvPicPr>
          <p:nvPr>
            <a:videoFile r:link="rId1"/>
          </p:nvPr>
        </p:nvPicPr>
        <p:blipFill>
          <a:blip r:embed="rId4"/>
          <a:stretch>
            <a:fillRect/>
          </a:stretch>
        </p:blipFill>
        <p:spPr>
          <a:xfrm>
            <a:off x="2691628" y="1970105"/>
            <a:ext cx="7123176" cy="4006787"/>
          </a:xfrm>
          <a:prstGeom prst="rect">
            <a:avLst/>
          </a:prstGeom>
        </p:spPr>
      </p:pic>
    </p:spTree>
    <p:extLst>
      <p:ext uri="{BB962C8B-B14F-4D97-AF65-F5344CB8AC3E}">
        <p14:creationId xmlns:p14="http://schemas.microsoft.com/office/powerpoint/2010/main" val="409434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AD15-B12C-476F-8FC9-C2713F780665}"/>
              </a:ext>
            </a:extLst>
          </p:cNvPr>
          <p:cNvSpPr>
            <a:spLocks noGrp="1"/>
          </p:cNvSpPr>
          <p:nvPr>
            <p:ph type="title"/>
          </p:nvPr>
        </p:nvSpPr>
        <p:spPr/>
        <p:txBody>
          <a:bodyPr/>
          <a:lstStyle/>
          <a:p>
            <a:r>
              <a:rPr lang="en-US" dirty="0"/>
              <a:t>Maintenance, customization, &amp; updates</a:t>
            </a:r>
          </a:p>
        </p:txBody>
      </p:sp>
      <p:sp>
        <p:nvSpPr>
          <p:cNvPr id="3" name="Content Placeholder 2">
            <a:extLst>
              <a:ext uri="{FF2B5EF4-FFF2-40B4-BE49-F238E27FC236}">
                <a16:creationId xmlns:a16="http://schemas.microsoft.com/office/drawing/2014/main" id="{AE3738BE-50B0-45BE-AAA8-C8412A44E613}"/>
              </a:ext>
            </a:extLst>
          </p:cNvPr>
          <p:cNvSpPr>
            <a:spLocks noGrp="1"/>
          </p:cNvSpPr>
          <p:nvPr>
            <p:ph idx="1"/>
          </p:nvPr>
        </p:nvSpPr>
        <p:spPr>
          <a:xfrm>
            <a:off x="1451579" y="2015732"/>
            <a:ext cx="9603275" cy="3942941"/>
          </a:xfrm>
        </p:spPr>
        <p:txBody>
          <a:bodyPr>
            <a:normAutofit lnSpcReduction="10000"/>
          </a:bodyPr>
          <a:lstStyle/>
          <a:p>
            <a:r>
              <a:rPr lang="en-US" dirty="0"/>
              <a:t>Updating CRA listing (hidden tab)</a:t>
            </a:r>
          </a:p>
          <a:p>
            <a:pPr lvl="1"/>
            <a:r>
              <a:rPr lang="en-US" dirty="0"/>
              <a:t>Annual update or as requested </a:t>
            </a:r>
          </a:p>
          <a:p>
            <a:pPr lvl="1"/>
            <a:r>
              <a:rPr lang="en-US" dirty="0"/>
              <a:t>To update your CRA contact information, see the Contact Info slide</a:t>
            </a:r>
          </a:p>
          <a:p>
            <a:r>
              <a:rPr lang="en-US" dirty="0"/>
              <a:t>Macro-enabled worksheet</a:t>
            </a:r>
          </a:p>
          <a:p>
            <a:pPr lvl="1"/>
            <a:r>
              <a:rPr lang="en-US" dirty="0"/>
              <a:t>Print to PDF button</a:t>
            </a:r>
          </a:p>
          <a:p>
            <a:pPr lvl="1"/>
            <a:r>
              <a:rPr lang="en-US" dirty="0"/>
              <a:t>Update CRA listing button</a:t>
            </a:r>
          </a:p>
          <a:p>
            <a:r>
              <a:rPr lang="en-US" dirty="0"/>
              <a:t>Feature Requests &amp; Additions</a:t>
            </a:r>
          </a:p>
          <a:p>
            <a:pPr lvl="1"/>
            <a:r>
              <a:rPr lang="en-US" dirty="0"/>
              <a:t>Distributing INPUT tab tables, Contact Info, Financials, &amp; Activities, across multiple separate tabs to accommodate larger counties with multiple CRAs or other special use cases.</a:t>
            </a:r>
          </a:p>
          <a:p>
            <a:pPr lvl="1"/>
            <a:r>
              <a:rPr lang="en-US" dirty="0"/>
              <a:t>Any other feature requests can be direct to the FRA contact on the Contact Info slide</a:t>
            </a:r>
          </a:p>
        </p:txBody>
      </p:sp>
    </p:spTree>
    <p:extLst>
      <p:ext uri="{BB962C8B-B14F-4D97-AF65-F5344CB8AC3E}">
        <p14:creationId xmlns:p14="http://schemas.microsoft.com/office/powerpoint/2010/main" val="65699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2B7A-2B84-4E63-9988-E1D0E51FBA8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D8F22CF-2AB2-404F-8DEF-3293AD04BF62}"/>
              </a:ext>
            </a:extLst>
          </p:cNvPr>
          <p:cNvSpPr>
            <a:spLocks noGrp="1"/>
          </p:cNvSpPr>
          <p:nvPr>
            <p:ph idx="1"/>
          </p:nvPr>
        </p:nvSpPr>
        <p:spPr>
          <a:xfrm>
            <a:off x="1451579" y="1827473"/>
            <a:ext cx="9648098" cy="4146272"/>
          </a:xfrm>
        </p:spPr>
        <p:txBody>
          <a:bodyPr>
            <a:normAutofit/>
          </a:bodyPr>
          <a:lstStyle/>
          <a:p>
            <a:r>
              <a:rPr lang="en-US" sz="1500" dirty="0"/>
              <a:t>FL Redevelopment Association (</a:t>
            </a:r>
            <a:r>
              <a:rPr lang="en-US" sz="1500" dirty="0">
                <a:hlinkClick r:id="rId2"/>
              </a:rPr>
              <a:t>FRA</a:t>
            </a:r>
            <a:r>
              <a:rPr lang="en-US" sz="1500" dirty="0"/>
              <a:t>)  summary of CS/HB 9 </a:t>
            </a:r>
            <a:r>
              <a:rPr lang="en-US" sz="1500" dirty="0">
                <a:ea typeface="+mn-lt"/>
                <a:cs typeface="+mn-lt"/>
                <a:hlinkClick r:id="rId3"/>
              </a:rPr>
              <a:t>https://my.redevelopment.net/2019-summary-of-cra-legislation-cs-hb-9/</a:t>
            </a:r>
            <a:r>
              <a:rPr lang="en-US" sz="1500" dirty="0">
                <a:ea typeface="+mn-lt"/>
                <a:cs typeface="+mn-lt"/>
              </a:rPr>
              <a:t> bill analysis and text </a:t>
            </a:r>
            <a:r>
              <a:rPr lang="en-US" sz="1500" dirty="0">
                <a:ea typeface="+mn-lt"/>
                <a:cs typeface="+mn-lt"/>
                <a:hlinkClick r:id="rId4"/>
              </a:rPr>
              <a:t>https://www.flsenate.gov/Session/Bill/2019/9</a:t>
            </a:r>
            <a:endParaRPr lang="en-US" sz="1500" dirty="0">
              <a:ea typeface="+mn-lt"/>
              <a:cs typeface="+mn-lt"/>
            </a:endParaRPr>
          </a:p>
          <a:p>
            <a:r>
              <a:rPr lang="en-US" sz="1500" dirty="0"/>
              <a:t>Florida Department of Economic Opportunity (</a:t>
            </a:r>
            <a:r>
              <a:rPr lang="en-US" sz="1500" dirty="0">
                <a:hlinkClick r:id="rId5"/>
              </a:rPr>
              <a:t>FDEO</a:t>
            </a:r>
            <a:r>
              <a:rPr lang="en-US" sz="1500" dirty="0"/>
              <a:t>)</a:t>
            </a:r>
          </a:p>
          <a:p>
            <a:pPr lvl="1"/>
            <a:r>
              <a:rPr lang="en-US" sz="1500" dirty="0"/>
              <a:t>FEDO Special District Accountability Program - </a:t>
            </a:r>
            <a:r>
              <a:rPr lang="en-US" sz="1500" dirty="0">
                <a:hlinkClick r:id="rId6"/>
              </a:rPr>
              <a:t>http://floridajobs.org/community-planning-and-development/special-districts/special-district-accountability-program</a:t>
            </a:r>
            <a:endParaRPr lang="en-US" sz="1500" dirty="0"/>
          </a:p>
          <a:p>
            <a:pPr lvl="1"/>
            <a:r>
              <a:rPr lang="en-US" sz="1500" dirty="0"/>
              <a:t>Dept. Financial Services annual reports - </a:t>
            </a:r>
            <a:r>
              <a:rPr lang="en-US" sz="1500" dirty="0">
                <a:hlinkClick r:id="rId7"/>
              </a:rPr>
              <a:t>https://apps.fldfs.com/LocalGov/Reports/</a:t>
            </a:r>
            <a:endParaRPr lang="en-US" sz="1500" dirty="0"/>
          </a:p>
          <a:p>
            <a:pPr lvl="1"/>
            <a:r>
              <a:rPr lang="en-US" sz="1500" dirty="0"/>
              <a:t>Special District Resources and Contacts - </a:t>
            </a:r>
            <a:r>
              <a:rPr lang="en-US" sz="1500" dirty="0">
                <a:hlinkClick r:id="rId8"/>
              </a:rPr>
              <a:t>http://www.floridajobs.org/community-planning-and-development/special-districts/special-district-accountability-program/special-district-resources-and-contacts#afr</a:t>
            </a:r>
            <a:endParaRPr lang="en-US" sz="1500" dirty="0"/>
          </a:p>
          <a:p>
            <a:pPr lvl="1"/>
            <a:r>
              <a:rPr lang="en-US" sz="1500" dirty="0"/>
              <a:t>FDEO Special District Reports - </a:t>
            </a:r>
            <a:r>
              <a:rPr lang="en-US" sz="1500" dirty="0">
                <a:hlinkClick r:id="rId9"/>
              </a:rPr>
              <a:t>http://specialdistrictreports.floridajobs.org/webreports/createspreadsheet.aspx</a:t>
            </a:r>
            <a:endParaRPr lang="en-US" sz="1500" dirty="0"/>
          </a:p>
          <a:p>
            <a:pPr lvl="1"/>
            <a:r>
              <a:rPr lang="en-US" sz="1500" dirty="0"/>
              <a:t>DR-420TIF - </a:t>
            </a:r>
            <a:r>
              <a:rPr lang="en-US" sz="1500" dirty="0">
                <a:hlinkClick r:id="rId10"/>
              </a:rPr>
              <a:t>https://floridarevenue.com/property/Documents/dr420tif.pdf</a:t>
            </a:r>
            <a:endParaRPr lang="en-US" sz="1500" dirty="0"/>
          </a:p>
          <a:p>
            <a:r>
              <a:rPr lang="en-US" sz="1500" dirty="0"/>
              <a:t>Statewide CRA web map - </a:t>
            </a:r>
            <a:r>
              <a:rPr lang="en-US" sz="1500" dirty="0">
                <a:hlinkClick r:id="rId11"/>
              </a:rPr>
              <a:t>https://arcg.is/0mbDWy</a:t>
            </a:r>
            <a:endParaRPr lang="en-US" sz="1500" dirty="0"/>
          </a:p>
        </p:txBody>
      </p:sp>
    </p:spTree>
    <p:extLst>
      <p:ext uri="{BB962C8B-B14F-4D97-AF65-F5344CB8AC3E}">
        <p14:creationId xmlns:p14="http://schemas.microsoft.com/office/powerpoint/2010/main" val="23354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2B7A-2B84-4E63-9988-E1D0E51FBA82}"/>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9D8F22CF-2AB2-404F-8DEF-3293AD04BF62}"/>
              </a:ext>
            </a:extLst>
          </p:cNvPr>
          <p:cNvSpPr>
            <a:spLocks noGrp="1"/>
          </p:cNvSpPr>
          <p:nvPr>
            <p:ph idx="1"/>
          </p:nvPr>
        </p:nvSpPr>
        <p:spPr/>
        <p:txBody>
          <a:bodyPr>
            <a:normAutofit/>
          </a:bodyPr>
          <a:lstStyle/>
          <a:p>
            <a:r>
              <a:rPr lang="en-US" sz="2800" dirty="0"/>
              <a:t>For any questions, requests, or maintenance please contact Carol Westmoreland </a:t>
            </a:r>
          </a:p>
          <a:p>
            <a:pPr lvl="1"/>
            <a:r>
              <a:rPr lang="en-US" sz="2400" dirty="0">
                <a:hlinkClick r:id="rId2"/>
              </a:rPr>
              <a:t>CWestmoreland@flcities.com</a:t>
            </a:r>
            <a:endParaRPr lang="en-US" sz="2400" dirty="0"/>
          </a:p>
          <a:p>
            <a:r>
              <a:rPr lang="en-US" sz="2600" dirty="0"/>
              <a:t>To update your CRA’s contact information, please contact Jack Gaskins</a:t>
            </a:r>
          </a:p>
          <a:p>
            <a:pPr lvl="1"/>
            <a:r>
              <a:rPr lang="en-US" sz="2400" dirty="0">
                <a:hlinkClick r:id="rId3"/>
              </a:rPr>
              <a:t>Jack.Gaskins@deo.myflorida.com</a:t>
            </a:r>
            <a:endParaRPr lang="en-US" sz="2400" dirty="0"/>
          </a:p>
        </p:txBody>
      </p:sp>
    </p:spTree>
    <p:extLst>
      <p:ext uri="{BB962C8B-B14F-4D97-AF65-F5344CB8AC3E}">
        <p14:creationId xmlns:p14="http://schemas.microsoft.com/office/powerpoint/2010/main" val="132428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209-43BD-4BAE-8EFF-286596C78C74}"/>
              </a:ext>
            </a:extLst>
          </p:cNvPr>
          <p:cNvSpPr>
            <a:spLocks noGrp="1"/>
          </p:cNvSpPr>
          <p:nvPr>
            <p:ph type="title"/>
          </p:nvPr>
        </p:nvSpPr>
        <p:spPr>
          <a:xfrm>
            <a:off x="1451579" y="804519"/>
            <a:ext cx="9603275" cy="1049235"/>
          </a:xfrm>
        </p:spPr>
        <p:txBody>
          <a:bodyPr>
            <a:normAutofit/>
          </a:bodyPr>
          <a:lstStyle/>
          <a:p>
            <a:r>
              <a:rPr lang="en-US" dirty="0"/>
              <a:t>Goals</a:t>
            </a:r>
          </a:p>
        </p:txBody>
      </p:sp>
      <p:sp>
        <p:nvSpPr>
          <p:cNvPr id="3" name="Content Placeholder 2">
            <a:extLst>
              <a:ext uri="{FF2B5EF4-FFF2-40B4-BE49-F238E27FC236}">
                <a16:creationId xmlns:a16="http://schemas.microsoft.com/office/drawing/2014/main" id="{BC27976A-082E-4D6B-A8A0-8218F25579B7}"/>
              </a:ext>
            </a:extLst>
          </p:cNvPr>
          <p:cNvSpPr>
            <a:spLocks noGrp="1"/>
          </p:cNvSpPr>
          <p:nvPr>
            <p:ph idx="1"/>
          </p:nvPr>
        </p:nvSpPr>
        <p:spPr>
          <a:xfrm>
            <a:off x="1451578" y="2057400"/>
            <a:ext cx="9603275" cy="2955991"/>
          </a:xfrm>
        </p:spPr>
        <p:txBody>
          <a:bodyPr>
            <a:normAutofit/>
          </a:bodyPr>
          <a:lstStyle/>
          <a:p>
            <a:pPr marL="0" indent="0">
              <a:buNone/>
            </a:pPr>
            <a:r>
              <a:rPr lang="en-US" dirty="0"/>
              <a:t>The goals of this workbook include the following;</a:t>
            </a:r>
          </a:p>
          <a:p>
            <a:pPr lvl="2"/>
            <a:r>
              <a:rPr lang="en-US" sz="2000" dirty="0"/>
              <a:t>Discover &amp; utilize existing data sources,</a:t>
            </a:r>
          </a:p>
          <a:p>
            <a:pPr lvl="2"/>
            <a:r>
              <a:rPr lang="en-US" sz="2000" dirty="0"/>
              <a:t>Easily incorporate the existing data,</a:t>
            </a:r>
          </a:p>
          <a:p>
            <a:pPr lvl="2"/>
            <a:r>
              <a:rPr lang="en-US" sz="2000" dirty="0"/>
              <a:t>Create a user friendly, consistent &amp; uniform state-wide reporting tool, &amp; finally,</a:t>
            </a:r>
          </a:p>
          <a:p>
            <a:pPr lvl="2"/>
            <a:r>
              <a:rPr lang="en-US" sz="2000" dirty="0"/>
              <a:t>Give each CRA the opportunity to produce a high-quality annual report that meets the new State requirements while minimizing the amount of necessary labor.</a:t>
            </a:r>
          </a:p>
        </p:txBody>
      </p:sp>
    </p:spTree>
    <p:extLst>
      <p:ext uri="{BB962C8B-B14F-4D97-AF65-F5344CB8AC3E}">
        <p14:creationId xmlns:p14="http://schemas.microsoft.com/office/powerpoint/2010/main" val="321036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209-43BD-4BAE-8EFF-286596C78C74}"/>
              </a:ext>
            </a:extLst>
          </p:cNvPr>
          <p:cNvSpPr>
            <a:spLocks noGrp="1"/>
          </p:cNvSpPr>
          <p:nvPr>
            <p:ph type="title"/>
          </p:nvPr>
        </p:nvSpPr>
        <p:spPr>
          <a:xfrm>
            <a:off x="1451579" y="517649"/>
            <a:ext cx="9603275" cy="547212"/>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BC27976A-082E-4D6B-A8A0-8218F25579B7}"/>
              </a:ext>
            </a:extLst>
          </p:cNvPr>
          <p:cNvSpPr>
            <a:spLocks noGrp="1"/>
          </p:cNvSpPr>
          <p:nvPr>
            <p:ph idx="1"/>
          </p:nvPr>
        </p:nvSpPr>
        <p:spPr>
          <a:xfrm>
            <a:off x="1451578" y="1280015"/>
            <a:ext cx="9603275" cy="5112312"/>
          </a:xfrm>
        </p:spPr>
        <p:txBody>
          <a:bodyPr>
            <a:normAutofit fontScale="77500" lnSpcReduction="20000"/>
          </a:bodyPr>
          <a:lstStyle/>
          <a:p>
            <a:r>
              <a:rPr lang="en-US" dirty="0"/>
              <a:t>Florida law related to the reporting requirements for Community Redevelopment Agencies was amended in 2019, within CS/HB 9, or Chapter No. 2019-163.  </a:t>
            </a:r>
          </a:p>
          <a:p>
            <a:r>
              <a:rPr lang="en-US" dirty="0"/>
              <a:t>Among other things, this statutory change included a new section of law, Chapter 163. 371, which expanded the list of information which must be included in one of the many reports required of CRAs in Florida.  </a:t>
            </a:r>
          </a:p>
          <a:p>
            <a:r>
              <a:rPr lang="en-US" dirty="0"/>
              <a:t>This report is sent to the local governing body and is posted for the public every March 31.  There is no requirement to send it to any state agency, but in fact, includes information obtained from the state.  </a:t>
            </a:r>
          </a:p>
          <a:p>
            <a:r>
              <a:rPr lang="en-US" dirty="0"/>
              <a:t>This CRA “local” annual report due each March 31 is not new.  </a:t>
            </a:r>
          </a:p>
          <a:p>
            <a:r>
              <a:rPr lang="en-US" dirty="0"/>
              <a:t>Compliance with this NEW statutory section is still (post 2019) very open as to the format, style and information that a CRA chooses.  </a:t>
            </a:r>
          </a:p>
          <a:p>
            <a:r>
              <a:rPr lang="en-US" dirty="0"/>
              <a:t>The statutory list is only a MINIMUM.  </a:t>
            </a:r>
          </a:p>
          <a:p>
            <a:r>
              <a:rPr lang="en-US" dirty="0"/>
              <a:t>Many CRAs over recent years included this new information already, and they can be viewed here:   </a:t>
            </a:r>
            <a:r>
              <a:rPr lang="en-US" u="sng" dirty="0">
                <a:hlinkClick r:id="rId2"/>
              </a:rPr>
              <a:t>https://redevelopment.net/cra-resources/reporting-requirements/</a:t>
            </a:r>
            <a:r>
              <a:rPr lang="en-US" dirty="0"/>
              <a:t>.   </a:t>
            </a:r>
          </a:p>
          <a:p>
            <a:r>
              <a:rPr lang="en-US" dirty="0"/>
              <a:t>In the meantime, this template is designed for all CRAs in Florida to use as a tool to summarize the statistics and numbers relevant to your CRA for the </a:t>
            </a:r>
            <a:r>
              <a:rPr lang="en-US" u="sng" dirty="0"/>
              <a:t>2018-19 fiscal year</a:t>
            </a:r>
            <a:r>
              <a:rPr lang="en-US" dirty="0"/>
              <a:t>.  The statutory requirements under Chapter 163, Part III apply to the CRA fiscal year (OCT 1 - SEPT 30) prior to the March 31 report deadline.   </a:t>
            </a:r>
          </a:p>
        </p:txBody>
      </p:sp>
    </p:spTree>
    <p:extLst>
      <p:ext uri="{BB962C8B-B14F-4D97-AF65-F5344CB8AC3E}">
        <p14:creationId xmlns:p14="http://schemas.microsoft.com/office/powerpoint/2010/main" val="237373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209-43BD-4BAE-8EFF-286596C78C74}"/>
              </a:ext>
            </a:extLst>
          </p:cNvPr>
          <p:cNvSpPr>
            <a:spLocks noGrp="1"/>
          </p:cNvSpPr>
          <p:nvPr>
            <p:ph type="title"/>
          </p:nvPr>
        </p:nvSpPr>
        <p:spPr>
          <a:xfrm>
            <a:off x="1451579" y="804519"/>
            <a:ext cx="9603275" cy="1049235"/>
          </a:xfrm>
        </p:spPr>
        <p:txBody>
          <a:bodyPr>
            <a:normAutofit/>
          </a:bodyPr>
          <a:lstStyle/>
          <a:p>
            <a:r>
              <a:rPr lang="en-US" dirty="0"/>
              <a:t>Locating &amp; OPENING the workbook</a:t>
            </a:r>
          </a:p>
        </p:txBody>
      </p:sp>
      <p:sp>
        <p:nvSpPr>
          <p:cNvPr id="3" name="Content Placeholder 2">
            <a:extLst>
              <a:ext uri="{FF2B5EF4-FFF2-40B4-BE49-F238E27FC236}">
                <a16:creationId xmlns:a16="http://schemas.microsoft.com/office/drawing/2014/main" id="{BC27976A-082E-4D6B-A8A0-8218F25579B7}"/>
              </a:ext>
            </a:extLst>
          </p:cNvPr>
          <p:cNvSpPr>
            <a:spLocks noGrp="1"/>
          </p:cNvSpPr>
          <p:nvPr>
            <p:ph idx="1"/>
          </p:nvPr>
        </p:nvSpPr>
        <p:spPr>
          <a:xfrm>
            <a:off x="1451579" y="2015734"/>
            <a:ext cx="6195784" cy="3450613"/>
          </a:xfrm>
        </p:spPr>
        <p:txBody>
          <a:bodyPr>
            <a:normAutofit/>
          </a:bodyPr>
          <a:lstStyle/>
          <a:p>
            <a:r>
              <a:rPr lang="en-US" sz="2800" b="1" dirty="0">
                <a:solidFill>
                  <a:srgbClr val="FF0000"/>
                </a:solidFill>
              </a:rPr>
              <a:t>PLEASE, DOWNLOAD OR SAVE A COPY BEFORE YOU START ENTERING INFORMATION.</a:t>
            </a:r>
          </a:p>
          <a:p>
            <a:r>
              <a:rPr lang="en-US" dirty="0"/>
              <a:t>Please, follow the link below or scan the QR code</a:t>
            </a:r>
          </a:p>
          <a:p>
            <a:pPr lvl="1"/>
            <a:r>
              <a:rPr lang="en-US" dirty="0">
                <a:hlinkClick r:id="rId2"/>
              </a:rPr>
              <a:t>https://1drv.ms/x/s!ApT1jvWt0Y9aiX6R7NLjyt7KiVXl?e=XGyqTo</a:t>
            </a:r>
            <a:endParaRPr lang="en-US" dirty="0"/>
          </a:p>
          <a:p>
            <a:endParaRPr lang="en-US" b="1" dirty="0">
              <a:solidFill>
                <a:srgbClr val="FF0000"/>
              </a:solidFill>
            </a:endParaRPr>
          </a:p>
          <a:p>
            <a:pPr lvl="1"/>
            <a:endParaRPr lang="en-US" dirty="0"/>
          </a:p>
          <a:p>
            <a:pPr lvl="1"/>
            <a:endParaRPr lang="en-US" dirty="0"/>
          </a:p>
        </p:txBody>
      </p:sp>
      <p:pic>
        <p:nvPicPr>
          <p:cNvPr id="6" name="Picture 5">
            <a:extLst>
              <a:ext uri="{FF2B5EF4-FFF2-40B4-BE49-F238E27FC236}">
                <a16:creationId xmlns:a16="http://schemas.microsoft.com/office/drawing/2014/main" id="{390C121B-AA1A-4F44-8303-CE82EE9BABA5}"/>
              </a:ext>
            </a:extLst>
          </p:cNvPr>
          <p:cNvPicPr>
            <a:picLocks noChangeAspect="1"/>
          </p:cNvPicPr>
          <p:nvPr/>
        </p:nvPicPr>
        <p:blipFill rotWithShape="1">
          <a:blip r:embed="rId3">
            <a:extLst>
              <a:ext uri="{28A0092B-C50C-407E-A947-70E740481C1C}">
                <a14:useLocalDpi xmlns:a14="http://schemas.microsoft.com/office/drawing/2010/main" val="0"/>
              </a:ext>
            </a:extLst>
          </a:blip>
          <a:srcRect l="5934" t="4065" r="6320" b="5514"/>
          <a:stretch/>
        </p:blipFill>
        <p:spPr>
          <a:xfrm>
            <a:off x="8117400" y="2251759"/>
            <a:ext cx="2937454" cy="2937454"/>
          </a:xfrm>
          <a:prstGeom prst="rect">
            <a:avLst/>
          </a:prstGeom>
          <a:ln w="19050">
            <a:solidFill>
              <a:srgbClr val="B71E42"/>
            </a:solidFill>
          </a:ln>
        </p:spPr>
      </p:pic>
    </p:spTree>
    <p:extLst>
      <p:ext uri="{BB962C8B-B14F-4D97-AF65-F5344CB8AC3E}">
        <p14:creationId xmlns:p14="http://schemas.microsoft.com/office/powerpoint/2010/main" val="191457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209-43BD-4BAE-8EFF-286596C78C74}"/>
              </a:ext>
            </a:extLst>
          </p:cNvPr>
          <p:cNvSpPr>
            <a:spLocks noGrp="1"/>
          </p:cNvSpPr>
          <p:nvPr>
            <p:ph type="title"/>
          </p:nvPr>
        </p:nvSpPr>
        <p:spPr>
          <a:xfrm>
            <a:off x="1451579" y="804519"/>
            <a:ext cx="9603275" cy="1049235"/>
          </a:xfrm>
        </p:spPr>
        <p:txBody>
          <a:bodyPr>
            <a:normAutofit/>
          </a:bodyPr>
          <a:lstStyle/>
          <a:p>
            <a:r>
              <a:rPr lang="en-US" dirty="0"/>
              <a:t>Saving the workbook</a:t>
            </a:r>
          </a:p>
        </p:txBody>
      </p:sp>
      <p:grpSp>
        <p:nvGrpSpPr>
          <p:cNvPr id="11" name="Group 10">
            <a:extLst>
              <a:ext uri="{FF2B5EF4-FFF2-40B4-BE49-F238E27FC236}">
                <a16:creationId xmlns:a16="http://schemas.microsoft.com/office/drawing/2014/main" id="{E7E7C716-3A37-440C-9995-EF3A8D9018AD}"/>
              </a:ext>
            </a:extLst>
          </p:cNvPr>
          <p:cNvGrpSpPr/>
          <p:nvPr/>
        </p:nvGrpSpPr>
        <p:grpSpPr>
          <a:xfrm>
            <a:off x="2015316" y="1979523"/>
            <a:ext cx="8309365" cy="4002509"/>
            <a:chOff x="2015316" y="1979523"/>
            <a:chExt cx="8309365" cy="4002509"/>
          </a:xfrm>
        </p:grpSpPr>
        <p:pic>
          <p:nvPicPr>
            <p:cNvPr id="7" name="Picture 6">
              <a:extLst>
                <a:ext uri="{FF2B5EF4-FFF2-40B4-BE49-F238E27FC236}">
                  <a16:creationId xmlns:a16="http://schemas.microsoft.com/office/drawing/2014/main" id="{DF2A828A-73EA-4C29-86C8-509C42181543}"/>
                </a:ext>
              </a:extLst>
            </p:cNvPr>
            <p:cNvPicPr>
              <a:picLocks noChangeAspect="1"/>
            </p:cNvPicPr>
            <p:nvPr/>
          </p:nvPicPr>
          <p:blipFill rotWithShape="1">
            <a:blip r:embed="rId2"/>
            <a:srcRect t="8019" b="4659"/>
            <a:stretch/>
          </p:blipFill>
          <p:spPr>
            <a:xfrm>
              <a:off x="2176090" y="1979523"/>
              <a:ext cx="8148591" cy="4002509"/>
            </a:xfrm>
            <a:prstGeom prst="rect">
              <a:avLst/>
            </a:prstGeom>
          </p:spPr>
        </p:pic>
        <p:sp>
          <p:nvSpPr>
            <p:cNvPr id="8" name="Oval 7">
              <a:extLst>
                <a:ext uri="{FF2B5EF4-FFF2-40B4-BE49-F238E27FC236}">
                  <a16:creationId xmlns:a16="http://schemas.microsoft.com/office/drawing/2014/main" id="{6F316240-86A0-4E56-8F32-85D3239A68B3}"/>
                </a:ext>
              </a:extLst>
            </p:cNvPr>
            <p:cNvSpPr/>
            <p:nvPr/>
          </p:nvSpPr>
          <p:spPr>
            <a:xfrm>
              <a:off x="5643824" y="2180492"/>
              <a:ext cx="904352" cy="3165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9723D507-8D85-4224-8932-45F1895CCFEA}"/>
                </a:ext>
              </a:extLst>
            </p:cNvPr>
            <p:cNvSpPr/>
            <p:nvPr/>
          </p:nvSpPr>
          <p:spPr>
            <a:xfrm>
              <a:off x="2015316" y="2180491"/>
              <a:ext cx="670943" cy="3165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490142D5-7505-4EE3-9F41-49DCEEB818D8}"/>
              </a:ext>
            </a:extLst>
          </p:cNvPr>
          <p:cNvSpPr txBox="1"/>
          <p:nvPr/>
        </p:nvSpPr>
        <p:spPr>
          <a:xfrm>
            <a:off x="10324681" y="1974498"/>
            <a:ext cx="1684558" cy="2862322"/>
          </a:xfrm>
          <a:prstGeom prst="rect">
            <a:avLst/>
          </a:prstGeom>
          <a:noFill/>
        </p:spPr>
        <p:txBody>
          <a:bodyPr wrap="square" rtlCol="0">
            <a:spAutoFit/>
          </a:bodyPr>
          <a:lstStyle/>
          <a:p>
            <a:r>
              <a:rPr lang="en-US" dirty="0">
                <a:solidFill>
                  <a:srgbClr val="FF0000"/>
                </a:solidFill>
              </a:rPr>
              <a:t>If you have Office on your computer, you can click here to open the workbook on your computer &amp; save it as you would any other file.</a:t>
            </a:r>
          </a:p>
        </p:txBody>
      </p:sp>
      <p:cxnSp>
        <p:nvCxnSpPr>
          <p:cNvPr id="13" name="Straight Arrow Connector 12">
            <a:extLst>
              <a:ext uri="{FF2B5EF4-FFF2-40B4-BE49-F238E27FC236}">
                <a16:creationId xmlns:a16="http://schemas.microsoft.com/office/drawing/2014/main" id="{1A6ADE3B-BD6B-42B9-B948-9082C684246D}"/>
              </a:ext>
            </a:extLst>
          </p:cNvPr>
          <p:cNvCxnSpPr>
            <a:cxnSpLocks/>
          </p:cNvCxnSpPr>
          <p:nvPr/>
        </p:nvCxnSpPr>
        <p:spPr>
          <a:xfrm flipH="1">
            <a:off x="6687178" y="2336242"/>
            <a:ext cx="348950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F31903-05C5-42E0-8D3B-0C6F5CE517FE}"/>
              </a:ext>
            </a:extLst>
          </p:cNvPr>
          <p:cNvCxnSpPr>
            <a:cxnSpLocks/>
            <a:endCxn id="9" idx="3"/>
          </p:cNvCxnSpPr>
          <p:nvPr/>
        </p:nvCxnSpPr>
        <p:spPr>
          <a:xfrm flipV="1">
            <a:off x="1818752" y="2450660"/>
            <a:ext cx="294821" cy="4482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4970E6-9EA3-4097-B933-A624F792004A}"/>
              </a:ext>
            </a:extLst>
          </p:cNvPr>
          <p:cNvSpPr txBox="1"/>
          <p:nvPr/>
        </p:nvSpPr>
        <p:spPr>
          <a:xfrm>
            <a:off x="491532" y="2898950"/>
            <a:ext cx="1684558" cy="923330"/>
          </a:xfrm>
          <a:prstGeom prst="rect">
            <a:avLst/>
          </a:prstGeom>
          <a:noFill/>
        </p:spPr>
        <p:txBody>
          <a:bodyPr wrap="square" rtlCol="0">
            <a:spAutoFit/>
          </a:bodyPr>
          <a:lstStyle/>
          <a:p>
            <a:r>
              <a:rPr lang="en-US" dirty="0">
                <a:solidFill>
                  <a:srgbClr val="FF0000"/>
                </a:solidFill>
              </a:rPr>
              <a:t>Clicking on ‘File’ will lead you to the next slide</a:t>
            </a:r>
          </a:p>
        </p:txBody>
      </p:sp>
    </p:spTree>
    <p:extLst>
      <p:ext uri="{BB962C8B-B14F-4D97-AF65-F5344CB8AC3E}">
        <p14:creationId xmlns:p14="http://schemas.microsoft.com/office/powerpoint/2010/main" val="7442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209-43BD-4BAE-8EFF-286596C78C74}"/>
              </a:ext>
            </a:extLst>
          </p:cNvPr>
          <p:cNvSpPr>
            <a:spLocks noGrp="1"/>
          </p:cNvSpPr>
          <p:nvPr>
            <p:ph type="title"/>
          </p:nvPr>
        </p:nvSpPr>
        <p:spPr>
          <a:xfrm>
            <a:off x="1451579" y="804519"/>
            <a:ext cx="9603275" cy="1049235"/>
          </a:xfrm>
        </p:spPr>
        <p:txBody>
          <a:bodyPr>
            <a:normAutofit/>
          </a:bodyPr>
          <a:lstStyle/>
          <a:p>
            <a:r>
              <a:rPr lang="en-US" dirty="0"/>
              <a:t>Saving the workbook</a:t>
            </a:r>
          </a:p>
        </p:txBody>
      </p:sp>
      <p:grpSp>
        <p:nvGrpSpPr>
          <p:cNvPr id="4" name="Group 3">
            <a:extLst>
              <a:ext uri="{FF2B5EF4-FFF2-40B4-BE49-F238E27FC236}">
                <a16:creationId xmlns:a16="http://schemas.microsoft.com/office/drawing/2014/main" id="{F69CE1C0-F611-4628-B530-CFCF0E88B21B}"/>
              </a:ext>
            </a:extLst>
          </p:cNvPr>
          <p:cNvGrpSpPr/>
          <p:nvPr/>
        </p:nvGrpSpPr>
        <p:grpSpPr>
          <a:xfrm>
            <a:off x="1451579" y="1969477"/>
            <a:ext cx="8167206" cy="4005072"/>
            <a:chOff x="2169613" y="1994598"/>
            <a:chExt cx="8167206" cy="4005072"/>
          </a:xfrm>
        </p:grpSpPr>
        <p:pic>
          <p:nvPicPr>
            <p:cNvPr id="3" name="Picture 2">
              <a:extLst>
                <a:ext uri="{FF2B5EF4-FFF2-40B4-BE49-F238E27FC236}">
                  <a16:creationId xmlns:a16="http://schemas.microsoft.com/office/drawing/2014/main" id="{463B59EE-8127-439A-BFCA-A07DF26B0E1A}"/>
                </a:ext>
              </a:extLst>
            </p:cNvPr>
            <p:cNvPicPr>
              <a:picLocks noChangeAspect="1"/>
            </p:cNvPicPr>
            <p:nvPr/>
          </p:nvPicPr>
          <p:blipFill rotWithShape="1">
            <a:blip r:embed="rId2"/>
            <a:srcRect l="-495" t="8132" r="495" b="4689"/>
            <a:stretch/>
          </p:blipFill>
          <p:spPr>
            <a:xfrm>
              <a:off x="2169613" y="1994598"/>
              <a:ext cx="8167206" cy="4005072"/>
            </a:xfrm>
            <a:prstGeom prst="rect">
              <a:avLst/>
            </a:prstGeom>
          </p:spPr>
        </p:pic>
        <p:sp>
          <p:nvSpPr>
            <p:cNvPr id="11" name="Oval 10">
              <a:extLst>
                <a:ext uri="{FF2B5EF4-FFF2-40B4-BE49-F238E27FC236}">
                  <a16:creationId xmlns:a16="http://schemas.microsoft.com/office/drawing/2014/main" id="{72FEFBB8-FF4B-4C45-A5E2-F4F2B05BD62F}"/>
                </a:ext>
              </a:extLst>
            </p:cNvPr>
            <p:cNvSpPr/>
            <p:nvPr/>
          </p:nvSpPr>
          <p:spPr>
            <a:xfrm>
              <a:off x="2169613" y="3175278"/>
              <a:ext cx="670943" cy="3165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098F4360-8F95-41BB-9292-70060E81673F}"/>
                </a:ext>
              </a:extLst>
            </p:cNvPr>
            <p:cNvSpPr/>
            <p:nvPr/>
          </p:nvSpPr>
          <p:spPr>
            <a:xfrm>
              <a:off x="2813764" y="3322488"/>
              <a:ext cx="1940782" cy="51096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3CA16EFD-7608-49F3-B498-1FD79863CFFA}"/>
                </a:ext>
              </a:extLst>
            </p:cNvPr>
            <p:cNvSpPr/>
            <p:nvPr/>
          </p:nvSpPr>
          <p:spPr>
            <a:xfrm>
              <a:off x="2813764" y="2550440"/>
              <a:ext cx="1940782" cy="51096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16189E41-63A6-4DBA-8670-1C04F2865163}"/>
              </a:ext>
            </a:extLst>
          </p:cNvPr>
          <p:cNvSpPr txBox="1"/>
          <p:nvPr/>
        </p:nvSpPr>
        <p:spPr>
          <a:xfrm>
            <a:off x="9606647" y="1949377"/>
            <a:ext cx="1684558" cy="2308324"/>
          </a:xfrm>
          <a:prstGeom prst="rect">
            <a:avLst/>
          </a:prstGeom>
          <a:noFill/>
        </p:spPr>
        <p:txBody>
          <a:bodyPr wrap="square" rtlCol="0">
            <a:spAutoFit/>
          </a:bodyPr>
          <a:lstStyle/>
          <a:p>
            <a:r>
              <a:rPr lang="en-US" dirty="0">
                <a:solidFill>
                  <a:srgbClr val="FF0000"/>
                </a:solidFill>
              </a:rPr>
              <a:t>This is where you would save &amp; rename a copy for yourself or download a copy to your computer.</a:t>
            </a:r>
            <a:endParaRPr lang="en-US" b="1" dirty="0">
              <a:solidFill>
                <a:srgbClr val="FF0000"/>
              </a:solidFill>
            </a:endParaRPr>
          </a:p>
        </p:txBody>
      </p:sp>
      <p:sp>
        <p:nvSpPr>
          <p:cNvPr id="5" name="Right Brace 4">
            <a:extLst>
              <a:ext uri="{FF2B5EF4-FFF2-40B4-BE49-F238E27FC236}">
                <a16:creationId xmlns:a16="http://schemas.microsoft.com/office/drawing/2014/main" id="{A2BF6410-A411-4B14-A62C-3752755217AB}"/>
              </a:ext>
            </a:extLst>
          </p:cNvPr>
          <p:cNvSpPr/>
          <p:nvPr/>
        </p:nvSpPr>
        <p:spPr>
          <a:xfrm>
            <a:off x="4265948" y="2351314"/>
            <a:ext cx="326572" cy="177855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2D6B7AA9-F9D4-4B32-9A9B-FB402D2630F0}"/>
              </a:ext>
            </a:extLst>
          </p:cNvPr>
          <p:cNvCxnSpPr>
            <a:cxnSpLocks/>
          </p:cNvCxnSpPr>
          <p:nvPr/>
        </p:nvCxnSpPr>
        <p:spPr>
          <a:xfrm flipH="1">
            <a:off x="4748269" y="2311121"/>
            <a:ext cx="4710381" cy="9395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7D3B5E3-9EF5-49F6-87A1-35B4A1E5D96C}"/>
              </a:ext>
            </a:extLst>
          </p:cNvPr>
          <p:cNvSpPr txBox="1"/>
          <p:nvPr/>
        </p:nvSpPr>
        <p:spPr>
          <a:xfrm>
            <a:off x="1509457" y="5401590"/>
            <a:ext cx="8167206" cy="646331"/>
          </a:xfrm>
          <a:prstGeom prst="rect">
            <a:avLst/>
          </a:prstGeom>
          <a:solidFill>
            <a:schemeClr val="bg1">
              <a:alpha val="60000"/>
            </a:schemeClr>
          </a:solidFill>
        </p:spPr>
        <p:txBody>
          <a:bodyPr wrap="square" rtlCol="0">
            <a:spAutoFit/>
          </a:bodyPr>
          <a:lstStyle/>
          <a:p>
            <a:pPr algn="ctr"/>
            <a:r>
              <a:rPr lang="en-US" b="1" dirty="0">
                <a:ln>
                  <a:solidFill>
                    <a:schemeClr val="bg1"/>
                  </a:solidFill>
                </a:ln>
                <a:solidFill>
                  <a:srgbClr val="FF0000"/>
                </a:solidFill>
              </a:rPr>
              <a:t>PLEASE SAVE OR DOWNLOAD A COPY TO YOUR COMPUTER BEFORE MAKING ANY CHANGES!</a:t>
            </a:r>
          </a:p>
        </p:txBody>
      </p:sp>
    </p:spTree>
    <p:extLst>
      <p:ext uri="{BB962C8B-B14F-4D97-AF65-F5344CB8AC3E}">
        <p14:creationId xmlns:p14="http://schemas.microsoft.com/office/powerpoint/2010/main" val="398131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0469-8855-4FEB-B8A4-1DFF3EE8B7D7}"/>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E37F00E7-347E-446E-B104-D489CE61EA13}"/>
              </a:ext>
            </a:extLst>
          </p:cNvPr>
          <p:cNvSpPr>
            <a:spLocks noGrp="1"/>
          </p:cNvSpPr>
          <p:nvPr>
            <p:ph idx="1"/>
          </p:nvPr>
        </p:nvSpPr>
        <p:spPr>
          <a:xfrm>
            <a:off x="1451579" y="2015732"/>
            <a:ext cx="4644421" cy="3450613"/>
          </a:xfrm>
        </p:spPr>
        <p:txBody>
          <a:bodyPr>
            <a:noAutofit/>
          </a:bodyPr>
          <a:lstStyle/>
          <a:p>
            <a:r>
              <a:rPr lang="en-US" sz="1800" dirty="0"/>
              <a:t>FLORIDA SPECIAL DISTRICTS ACCOUNTABILITY PROGRAM</a:t>
            </a:r>
          </a:p>
          <a:p>
            <a:pPr lvl="1"/>
            <a:r>
              <a:rPr lang="en-US" dirty="0"/>
              <a:t>AKA District’s Information </a:t>
            </a:r>
          </a:p>
          <a:p>
            <a:pPr lvl="1"/>
            <a:r>
              <a:rPr lang="en-US" dirty="0"/>
              <a:t>Pulled from FDEO Special District data</a:t>
            </a:r>
          </a:p>
          <a:p>
            <a:r>
              <a:rPr lang="en-US" sz="1800" dirty="0"/>
              <a:t>FINANCIALS</a:t>
            </a:r>
          </a:p>
          <a:p>
            <a:pPr lvl="1"/>
            <a:r>
              <a:rPr lang="en-US" dirty="0"/>
              <a:t>Partial manual entry &amp; partial calculation </a:t>
            </a:r>
          </a:p>
          <a:p>
            <a:r>
              <a:rPr lang="en-US" sz="1800" dirty="0"/>
              <a:t>ACTIVITIES</a:t>
            </a:r>
          </a:p>
          <a:p>
            <a:pPr lvl="1"/>
            <a:r>
              <a:rPr lang="en-US" dirty="0"/>
              <a:t>Manually entered</a:t>
            </a:r>
          </a:p>
          <a:p>
            <a:pPr lvl="1"/>
            <a:r>
              <a:rPr lang="en-US" dirty="0"/>
              <a:t>Combination of Projects &amp; Programs</a:t>
            </a:r>
          </a:p>
        </p:txBody>
      </p:sp>
      <p:sp>
        <p:nvSpPr>
          <p:cNvPr id="4" name="Content Placeholder 2">
            <a:extLst>
              <a:ext uri="{FF2B5EF4-FFF2-40B4-BE49-F238E27FC236}">
                <a16:creationId xmlns:a16="http://schemas.microsoft.com/office/drawing/2014/main" id="{6F884F4A-6DAE-46B5-9405-079EDCBAD81E}"/>
              </a:ext>
            </a:extLst>
          </p:cNvPr>
          <p:cNvSpPr txBox="1">
            <a:spLocks/>
          </p:cNvSpPr>
          <p:nvPr/>
        </p:nvSpPr>
        <p:spPr>
          <a:xfrm>
            <a:off x="6253216" y="2015732"/>
            <a:ext cx="4644421" cy="345061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800" dirty="0"/>
              <a:t>REPORT</a:t>
            </a:r>
          </a:p>
          <a:p>
            <a:pPr lvl="1"/>
            <a:r>
              <a:rPr lang="en-US" dirty="0"/>
              <a:t>Calculated from INPUT tab with charts automatically calculated from INPUT tab</a:t>
            </a:r>
          </a:p>
          <a:p>
            <a:pPr lvl="1"/>
            <a:r>
              <a:rPr lang="en-US" dirty="0"/>
              <a:t>Can be edited as desired in Excel or manually exported to PDF or HTML </a:t>
            </a:r>
          </a:p>
          <a:p>
            <a:pPr lvl="1"/>
            <a:r>
              <a:rPr lang="en-US" dirty="0"/>
              <a:t>HTML can then be opened in Microsoft Word for additional editing</a:t>
            </a:r>
          </a:p>
          <a:p>
            <a:pPr lvl="1"/>
            <a:r>
              <a:rPr lang="en-US" dirty="0"/>
              <a:t>Newer versions of Word can import/open PDFs</a:t>
            </a:r>
          </a:p>
        </p:txBody>
      </p:sp>
    </p:spTree>
    <p:extLst>
      <p:ext uri="{BB962C8B-B14F-4D97-AF65-F5344CB8AC3E}">
        <p14:creationId xmlns:p14="http://schemas.microsoft.com/office/powerpoint/2010/main" val="7485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4EF9-3ED6-4131-8631-726045E50ABD}"/>
              </a:ext>
            </a:extLst>
          </p:cNvPr>
          <p:cNvSpPr>
            <a:spLocks noGrp="1"/>
          </p:cNvSpPr>
          <p:nvPr>
            <p:ph type="title"/>
          </p:nvPr>
        </p:nvSpPr>
        <p:spPr/>
        <p:txBody>
          <a:bodyPr/>
          <a:lstStyle/>
          <a:p>
            <a:r>
              <a:rPr lang="en-US" dirty="0"/>
              <a:t>Exporting &amp; printing</a:t>
            </a:r>
          </a:p>
        </p:txBody>
      </p:sp>
      <p:sp>
        <p:nvSpPr>
          <p:cNvPr id="3" name="Content Placeholder 2">
            <a:extLst>
              <a:ext uri="{FF2B5EF4-FFF2-40B4-BE49-F238E27FC236}">
                <a16:creationId xmlns:a16="http://schemas.microsoft.com/office/drawing/2014/main" id="{435B9AF0-BD84-4F2D-964A-BF3E1D1FB2EE}"/>
              </a:ext>
            </a:extLst>
          </p:cNvPr>
          <p:cNvSpPr>
            <a:spLocks noGrp="1"/>
          </p:cNvSpPr>
          <p:nvPr>
            <p:ph idx="1"/>
          </p:nvPr>
        </p:nvSpPr>
        <p:spPr/>
        <p:txBody>
          <a:bodyPr/>
          <a:lstStyle/>
          <a:p>
            <a:r>
              <a:rPr lang="en-US" dirty="0"/>
              <a:t>Methods will vary depending on which version of Microsoft Office you are running</a:t>
            </a:r>
          </a:p>
          <a:p>
            <a:r>
              <a:rPr lang="en-US" dirty="0"/>
              <a:t>Export to PDF (Office 365): File </a:t>
            </a:r>
            <a:r>
              <a:rPr lang="en-US" dirty="0">
                <a:sym typeface="Wingdings" panose="05000000000000000000" pitchFamily="2" charset="2"/>
              </a:rPr>
              <a:t> Export  Create PDF / XPS</a:t>
            </a:r>
          </a:p>
          <a:p>
            <a:r>
              <a:rPr lang="en-US" dirty="0"/>
              <a:t>Export to HTML for import into Microsoft Word or preferred document editing software</a:t>
            </a:r>
          </a:p>
          <a:p>
            <a:pPr lvl="1"/>
            <a:r>
              <a:rPr lang="en-US" dirty="0"/>
              <a:t>While on Report tab </a:t>
            </a:r>
            <a:r>
              <a:rPr lang="en-US" dirty="0">
                <a:sym typeface="Wingdings" panose="05000000000000000000" pitchFamily="2" charset="2"/>
              </a:rPr>
              <a:t> File  Save a Copy  File Type Dropdown  Web Page (*.htm, *.html)</a:t>
            </a:r>
          </a:p>
          <a:p>
            <a:pPr lvl="1"/>
            <a:r>
              <a:rPr lang="en-US" dirty="0">
                <a:sym typeface="Wingdings" panose="05000000000000000000" pitchFamily="2" charset="2"/>
              </a:rPr>
              <a:t>Office 365 desktop Word application can import PDFs: Start Word  Open file  Navigate to PDF Report</a:t>
            </a:r>
            <a:endParaRPr lang="en-US" dirty="0"/>
          </a:p>
        </p:txBody>
      </p:sp>
    </p:spTree>
    <p:extLst>
      <p:ext uri="{BB962C8B-B14F-4D97-AF65-F5344CB8AC3E}">
        <p14:creationId xmlns:p14="http://schemas.microsoft.com/office/powerpoint/2010/main" val="1474845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1310</Words>
  <Application>Microsoft Office PowerPoint</Application>
  <PresentationFormat>Widescreen</PresentationFormat>
  <Paragraphs>150</Paragraphs>
  <Slides>27</Slides>
  <Notes>2</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Gallery</vt:lpstr>
      <vt:lpstr>CRA Annual Report Worksheet</vt:lpstr>
      <vt:lpstr>Disclaimer</vt:lpstr>
      <vt:lpstr>Goals</vt:lpstr>
      <vt:lpstr>Background</vt:lpstr>
      <vt:lpstr>Locating &amp; OPENING the workbook</vt:lpstr>
      <vt:lpstr>Saving the workbook</vt:lpstr>
      <vt:lpstr>Saving the workbook</vt:lpstr>
      <vt:lpstr>FEATURES</vt:lpstr>
      <vt:lpstr>Exporting &amp; printing</vt:lpstr>
      <vt:lpstr>WALKTHROUGH (CRA info)</vt:lpstr>
      <vt:lpstr>WALKTHROUGH (CRA info)</vt:lpstr>
      <vt:lpstr>WALKTHROUGH (CRA info)</vt:lpstr>
      <vt:lpstr>WALKTHROUGH (FINANCIALS)</vt:lpstr>
      <vt:lpstr>WALKTHROUGH (FINANCIALS)</vt:lpstr>
      <vt:lpstr>WALKTHROUGH (ACTIVITIES)</vt:lpstr>
      <vt:lpstr>Low to Moderate Housing definitions</vt:lpstr>
      <vt:lpstr>WALKTHROUGH (ACTIVITIES)</vt:lpstr>
      <vt:lpstr>WALKTHROUGH (ACTIVITIES)</vt:lpstr>
      <vt:lpstr>WALKTHROUGH (ACTIVITIES)</vt:lpstr>
      <vt:lpstr>WALKTHROUGH (print/export)</vt:lpstr>
      <vt:lpstr>WALKTHROUGH (print/export)</vt:lpstr>
      <vt:lpstr>WALKTHROUGH (print/export)</vt:lpstr>
      <vt:lpstr>WALKTHROUGH (print/export)</vt:lpstr>
      <vt:lpstr>WALKTHROUGH (video)</vt:lpstr>
      <vt:lpstr>Maintenance, customization, &amp; updates</vt:lpstr>
      <vt:lpstr>Resources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 Annual Report Worksheet</dc:title>
  <dc:creator>Zachary Schwartz</dc:creator>
  <cp:lastModifiedBy>Zach Schwartz</cp:lastModifiedBy>
  <cp:revision>88</cp:revision>
  <dcterms:created xsi:type="dcterms:W3CDTF">2020-01-06T15:35:39Z</dcterms:created>
  <dcterms:modified xsi:type="dcterms:W3CDTF">2021-03-17T17:13:17Z</dcterms:modified>
</cp:coreProperties>
</file>