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310" r:id="rId2"/>
    <p:sldId id="892" r:id="rId3"/>
    <p:sldId id="901" r:id="rId4"/>
    <p:sldId id="896" r:id="rId5"/>
    <p:sldId id="903" r:id="rId6"/>
    <p:sldId id="904" r:id="rId7"/>
    <p:sldId id="910" r:id="rId8"/>
    <p:sldId id="893" r:id="rId9"/>
    <p:sldId id="895" r:id="rId10"/>
    <p:sldId id="907" r:id="rId11"/>
    <p:sldId id="908" r:id="rId12"/>
    <p:sldId id="909" r:id="rId13"/>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10" autoAdjust="0"/>
    <p:restoredTop sz="91276" autoAdjust="0"/>
  </p:normalViewPr>
  <p:slideViewPr>
    <p:cSldViewPr snapToGrid="0">
      <p:cViewPr varScale="1">
        <p:scale>
          <a:sx n="82" d="100"/>
          <a:sy n="82" d="100"/>
        </p:scale>
        <p:origin x="1862" y="7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37892" cy="465370"/>
          </a:xfrm>
          <a:prstGeom prst="rect">
            <a:avLst/>
          </a:prstGeom>
        </p:spPr>
        <p:txBody>
          <a:bodyPr vert="horz" lIns="89943" tIns="44971" rIns="89943" bIns="44971" rtlCol="0"/>
          <a:lstStyle>
            <a:lvl1pPr algn="l">
              <a:defRPr sz="1200"/>
            </a:lvl1pPr>
          </a:lstStyle>
          <a:p>
            <a:endParaRPr lang="en-US"/>
          </a:p>
        </p:txBody>
      </p:sp>
      <p:sp>
        <p:nvSpPr>
          <p:cNvPr id="3" name="Date Placeholder 2"/>
          <p:cNvSpPr>
            <a:spLocks noGrp="1"/>
          </p:cNvSpPr>
          <p:nvPr>
            <p:ph type="dt" sz="quarter" idx="1"/>
          </p:nvPr>
        </p:nvSpPr>
        <p:spPr>
          <a:xfrm>
            <a:off x="3970959" y="1"/>
            <a:ext cx="3037891" cy="465370"/>
          </a:xfrm>
          <a:prstGeom prst="rect">
            <a:avLst/>
          </a:prstGeom>
        </p:spPr>
        <p:txBody>
          <a:bodyPr vert="horz" lIns="89943" tIns="44971" rIns="89943" bIns="44971" rtlCol="0"/>
          <a:lstStyle>
            <a:lvl1pPr algn="r">
              <a:defRPr sz="1200"/>
            </a:lvl1pPr>
          </a:lstStyle>
          <a:p>
            <a:fld id="{DB76281D-1842-434D-8DAB-D0D99652B892}" type="datetimeFigureOut">
              <a:rPr lang="en-US" smtClean="0"/>
              <a:pPr/>
              <a:t>5/14/2020</a:t>
            </a:fld>
            <a:endParaRPr lang="en-US"/>
          </a:p>
        </p:txBody>
      </p:sp>
      <p:sp>
        <p:nvSpPr>
          <p:cNvPr id="4" name="Footer Placeholder 3"/>
          <p:cNvSpPr>
            <a:spLocks noGrp="1"/>
          </p:cNvSpPr>
          <p:nvPr>
            <p:ph type="ftr" sz="quarter" idx="2"/>
          </p:nvPr>
        </p:nvSpPr>
        <p:spPr>
          <a:xfrm>
            <a:off x="4" y="8829467"/>
            <a:ext cx="3037892" cy="465368"/>
          </a:xfrm>
          <a:prstGeom prst="rect">
            <a:avLst/>
          </a:prstGeom>
        </p:spPr>
        <p:txBody>
          <a:bodyPr vert="horz" lIns="89943" tIns="44971" rIns="89943" bIns="44971" rtlCol="0" anchor="b"/>
          <a:lstStyle>
            <a:lvl1pPr algn="l">
              <a:defRPr sz="1200"/>
            </a:lvl1pPr>
          </a:lstStyle>
          <a:p>
            <a:endParaRPr lang="en-US"/>
          </a:p>
        </p:txBody>
      </p:sp>
      <p:sp>
        <p:nvSpPr>
          <p:cNvPr id="5" name="Slide Number Placeholder 4"/>
          <p:cNvSpPr>
            <a:spLocks noGrp="1"/>
          </p:cNvSpPr>
          <p:nvPr>
            <p:ph type="sldNum" sz="quarter" idx="3"/>
          </p:nvPr>
        </p:nvSpPr>
        <p:spPr>
          <a:xfrm>
            <a:off x="3970959" y="8829467"/>
            <a:ext cx="3037891" cy="465368"/>
          </a:xfrm>
          <a:prstGeom prst="rect">
            <a:avLst/>
          </a:prstGeom>
        </p:spPr>
        <p:txBody>
          <a:bodyPr vert="horz" lIns="89943" tIns="44971" rIns="89943" bIns="44971" rtlCol="0" anchor="b"/>
          <a:lstStyle>
            <a:lvl1pPr algn="r">
              <a:defRPr sz="1200"/>
            </a:lvl1pPr>
          </a:lstStyle>
          <a:p>
            <a:fld id="{3D95CE24-B2E0-4B27-A942-46F664BBA455}" type="slidenum">
              <a:rPr lang="en-US" smtClean="0"/>
              <a:pPr/>
              <a:t>‹#›</a:t>
            </a:fld>
            <a:endParaRPr lang="en-US"/>
          </a:p>
        </p:txBody>
      </p:sp>
    </p:spTree>
    <p:extLst>
      <p:ext uri="{BB962C8B-B14F-4D97-AF65-F5344CB8AC3E}">
        <p14:creationId xmlns:p14="http://schemas.microsoft.com/office/powerpoint/2010/main" val="2437065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513" tIns="45757" rIns="91513" bIns="45757" rtlCol="0"/>
          <a:lstStyle>
            <a:lvl1pPr algn="l">
              <a:defRPr sz="1200"/>
            </a:lvl1pPr>
          </a:lstStyle>
          <a:p>
            <a:endParaRPr lang="en-US"/>
          </a:p>
        </p:txBody>
      </p:sp>
      <p:sp>
        <p:nvSpPr>
          <p:cNvPr id="3" name="Date Placeholder 2"/>
          <p:cNvSpPr>
            <a:spLocks noGrp="1"/>
          </p:cNvSpPr>
          <p:nvPr>
            <p:ph type="dt" idx="1"/>
          </p:nvPr>
        </p:nvSpPr>
        <p:spPr>
          <a:xfrm>
            <a:off x="3971184" y="0"/>
            <a:ext cx="3037628" cy="464820"/>
          </a:xfrm>
          <a:prstGeom prst="rect">
            <a:avLst/>
          </a:prstGeom>
        </p:spPr>
        <p:txBody>
          <a:bodyPr vert="horz" lIns="91513" tIns="45757" rIns="91513" bIns="45757" rtlCol="0"/>
          <a:lstStyle>
            <a:lvl1pPr algn="r">
              <a:defRPr sz="1200"/>
            </a:lvl1pPr>
          </a:lstStyle>
          <a:p>
            <a:fld id="{BD4734D2-6F49-4E5B-8047-CE759FF215B1}" type="datetimeFigureOut">
              <a:rPr lang="en-US" smtClean="0"/>
              <a:pPr/>
              <a:t>5/14/2020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513" tIns="45757" rIns="91513" bIns="45757" rtlCol="0" anchor="ctr"/>
          <a:lstStyle/>
          <a:p>
            <a:endParaRPr lang="en-US"/>
          </a:p>
        </p:txBody>
      </p:sp>
      <p:sp>
        <p:nvSpPr>
          <p:cNvPr id="5" name="Notes Placeholder 4"/>
          <p:cNvSpPr>
            <a:spLocks noGrp="1"/>
          </p:cNvSpPr>
          <p:nvPr>
            <p:ph type="body" sz="quarter" idx="3"/>
          </p:nvPr>
        </p:nvSpPr>
        <p:spPr>
          <a:xfrm>
            <a:off x="701360" y="4415790"/>
            <a:ext cx="5607684" cy="4183380"/>
          </a:xfrm>
          <a:prstGeom prst="rect">
            <a:avLst/>
          </a:prstGeom>
        </p:spPr>
        <p:txBody>
          <a:bodyPr vert="horz" lIns="91513" tIns="45757" rIns="91513" bIns="457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89"/>
            <a:ext cx="3037628" cy="464820"/>
          </a:xfrm>
          <a:prstGeom prst="rect">
            <a:avLst/>
          </a:prstGeom>
        </p:spPr>
        <p:txBody>
          <a:bodyPr vert="horz" lIns="91513" tIns="45757" rIns="91513" bIns="45757" rtlCol="0" anchor="b"/>
          <a:lstStyle>
            <a:lvl1pPr algn="l">
              <a:defRPr sz="1200"/>
            </a:lvl1pPr>
          </a:lstStyle>
          <a:p>
            <a:endParaRPr lang="en-US"/>
          </a:p>
        </p:txBody>
      </p:sp>
      <p:sp>
        <p:nvSpPr>
          <p:cNvPr id="7" name="Slide Number Placeholder 6"/>
          <p:cNvSpPr>
            <a:spLocks noGrp="1"/>
          </p:cNvSpPr>
          <p:nvPr>
            <p:ph type="sldNum" sz="quarter" idx="5"/>
          </p:nvPr>
        </p:nvSpPr>
        <p:spPr>
          <a:xfrm>
            <a:off x="3971184" y="8829989"/>
            <a:ext cx="3037628" cy="464820"/>
          </a:xfrm>
          <a:prstGeom prst="rect">
            <a:avLst/>
          </a:prstGeom>
        </p:spPr>
        <p:txBody>
          <a:bodyPr vert="horz" lIns="91513" tIns="45757" rIns="91513" bIns="45757" rtlCol="0" anchor="b"/>
          <a:lstStyle>
            <a:lvl1pPr algn="r">
              <a:defRPr sz="1200"/>
            </a:lvl1pPr>
          </a:lstStyle>
          <a:p>
            <a:fld id="{9C2391C2-9AF2-4AC8-90C7-3A1A91F73B01}" type="slidenum">
              <a:rPr lang="en-US" smtClean="0"/>
              <a:pPr/>
              <a:t>‹#›</a:t>
            </a:fld>
            <a:endParaRPr lang="en-US"/>
          </a:p>
        </p:txBody>
      </p:sp>
    </p:spTree>
    <p:extLst>
      <p:ext uri="{BB962C8B-B14F-4D97-AF65-F5344CB8AC3E}">
        <p14:creationId xmlns:p14="http://schemas.microsoft.com/office/powerpoint/2010/main" val="1816908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a:t>
            </a:fld>
            <a:endParaRPr lang="en-US"/>
          </a:p>
        </p:txBody>
      </p:sp>
    </p:spTree>
    <p:extLst>
      <p:ext uri="{BB962C8B-B14F-4D97-AF65-F5344CB8AC3E}">
        <p14:creationId xmlns:p14="http://schemas.microsoft.com/office/powerpoint/2010/main" val="2432893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10</a:t>
            </a:fld>
            <a:endParaRPr lang="en-US"/>
          </a:p>
        </p:txBody>
      </p:sp>
    </p:spTree>
    <p:extLst>
      <p:ext uri="{BB962C8B-B14F-4D97-AF65-F5344CB8AC3E}">
        <p14:creationId xmlns:p14="http://schemas.microsoft.com/office/powerpoint/2010/main" val="1258207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11</a:t>
            </a:fld>
            <a:endParaRPr lang="en-US"/>
          </a:p>
        </p:txBody>
      </p:sp>
    </p:spTree>
    <p:extLst>
      <p:ext uri="{BB962C8B-B14F-4D97-AF65-F5344CB8AC3E}">
        <p14:creationId xmlns:p14="http://schemas.microsoft.com/office/powerpoint/2010/main" val="1962966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12</a:t>
            </a:fld>
            <a:endParaRPr lang="en-US"/>
          </a:p>
        </p:txBody>
      </p:sp>
    </p:spTree>
    <p:extLst>
      <p:ext uri="{BB962C8B-B14F-4D97-AF65-F5344CB8AC3E}">
        <p14:creationId xmlns:p14="http://schemas.microsoft.com/office/powerpoint/2010/main" val="90318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2</a:t>
            </a:fld>
            <a:endParaRPr lang="en-US"/>
          </a:p>
        </p:txBody>
      </p:sp>
    </p:spTree>
    <p:extLst>
      <p:ext uri="{BB962C8B-B14F-4D97-AF65-F5344CB8AC3E}">
        <p14:creationId xmlns:p14="http://schemas.microsoft.com/office/powerpoint/2010/main" val="170169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3</a:t>
            </a:fld>
            <a:endParaRPr lang="en-US"/>
          </a:p>
        </p:txBody>
      </p:sp>
    </p:spTree>
    <p:extLst>
      <p:ext uri="{BB962C8B-B14F-4D97-AF65-F5344CB8AC3E}">
        <p14:creationId xmlns:p14="http://schemas.microsoft.com/office/powerpoint/2010/main" val="3167848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4</a:t>
            </a:fld>
            <a:endParaRPr lang="en-US"/>
          </a:p>
        </p:txBody>
      </p:sp>
    </p:spTree>
    <p:extLst>
      <p:ext uri="{BB962C8B-B14F-4D97-AF65-F5344CB8AC3E}">
        <p14:creationId xmlns:p14="http://schemas.microsoft.com/office/powerpoint/2010/main" val="392004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5</a:t>
            </a:fld>
            <a:endParaRPr lang="en-US"/>
          </a:p>
        </p:txBody>
      </p:sp>
    </p:spTree>
    <p:extLst>
      <p:ext uri="{BB962C8B-B14F-4D97-AF65-F5344CB8AC3E}">
        <p14:creationId xmlns:p14="http://schemas.microsoft.com/office/powerpoint/2010/main" val="236425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6</a:t>
            </a:fld>
            <a:endParaRPr lang="en-US"/>
          </a:p>
        </p:txBody>
      </p:sp>
    </p:spTree>
    <p:extLst>
      <p:ext uri="{BB962C8B-B14F-4D97-AF65-F5344CB8AC3E}">
        <p14:creationId xmlns:p14="http://schemas.microsoft.com/office/powerpoint/2010/main" val="2402086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7</a:t>
            </a:fld>
            <a:endParaRPr lang="en-US"/>
          </a:p>
        </p:txBody>
      </p:sp>
    </p:spTree>
    <p:extLst>
      <p:ext uri="{BB962C8B-B14F-4D97-AF65-F5344CB8AC3E}">
        <p14:creationId xmlns:p14="http://schemas.microsoft.com/office/powerpoint/2010/main" val="754832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8</a:t>
            </a:fld>
            <a:endParaRPr lang="en-US"/>
          </a:p>
        </p:txBody>
      </p:sp>
    </p:spTree>
    <p:extLst>
      <p:ext uri="{BB962C8B-B14F-4D97-AF65-F5344CB8AC3E}">
        <p14:creationId xmlns:p14="http://schemas.microsoft.com/office/powerpoint/2010/main" val="391127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9</a:t>
            </a:fld>
            <a:endParaRPr lang="en-US"/>
          </a:p>
        </p:txBody>
      </p:sp>
    </p:spTree>
    <p:extLst>
      <p:ext uri="{BB962C8B-B14F-4D97-AF65-F5344CB8AC3E}">
        <p14:creationId xmlns:p14="http://schemas.microsoft.com/office/powerpoint/2010/main" val="357962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4D47F2E-7016-49DC-974F-90D5DFF4890C}" type="datetime1">
              <a:rPr lang="en-US"/>
              <a:pPr/>
              <a:t>5/14/2020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C77A34-A7B9-4064-93D8-53921CDCA84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13D0B6-9F83-412A-A9F1-AAAB53902E0F}" type="datetime1">
              <a:rPr lang="en-US"/>
              <a:pPr/>
              <a:t>5/14/2020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0EB604-EC28-45B2-8C3C-7B3A2BDB09E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489C3DC-CA77-415A-B9D6-358336547BFB}" type="datetime1">
              <a:rPr lang="en-US"/>
              <a:pPr/>
              <a:t>5/14/2020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11DE64-F8D3-4645-82B5-52542D0CDCD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2"/>
          <p:cNvSpPr>
            <a:spLocks noGrp="1"/>
          </p:cNvSpPr>
          <p:nvPr>
            <p:ph type="body" idx="11"/>
          </p:nvPr>
        </p:nvSpPr>
        <p:spPr>
          <a:xfrm>
            <a:off x="4648201" y="152400"/>
            <a:ext cx="4040188" cy="381000"/>
          </a:xfrm>
          <a:noFill/>
        </p:spPr>
        <p:txBody>
          <a:bodyPr anchor="b"/>
          <a:lstStyle>
            <a:lvl1pPr marL="0" indent="0" algn="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2"/>
          <p:cNvSpPr>
            <a:spLocks noGrp="1"/>
          </p:cNvSpPr>
          <p:nvPr>
            <p:ph idx="1"/>
          </p:nvPr>
        </p:nvSpPr>
        <p:spPr>
          <a:xfrm>
            <a:off x="457200" y="1143000"/>
            <a:ext cx="8229600" cy="4876800"/>
          </a:xfrm>
        </p:spPr>
        <p:txBody>
          <a:bodyPr/>
          <a:lstStyle>
            <a:lvl1pPr>
              <a:buFont typeface="Arial" panose="020B0604020202020204" pitchFamily="34" charset="0"/>
              <a:buChar char="•"/>
              <a:defRPr/>
            </a:lvl1pPr>
            <a:lvl3pPr marL="800100" indent="-342900">
              <a:spcAft>
                <a:spcPts val="400"/>
              </a:spcAft>
              <a:buFont typeface="Courier New" panose="02070309020205020404" pitchFamily="49" charset="0"/>
              <a:buChar char="o"/>
              <a:defRPr sz="1800"/>
            </a:lvl3pPr>
            <a:lvl4pPr marL="1028700" indent="-342900">
              <a:buFont typeface="Wingdings" panose="05000000000000000000" pitchFamily="2" charset="2"/>
              <a:buChar char="v"/>
              <a:defRPr/>
            </a:lvl4pPr>
            <a:lvl5pPr marL="1257300" indent="-342900">
              <a:buFont typeface="Helvetica" panose="020B0604020202020204" pitchFamily="34" charset="0"/>
              <a:buChar char="−"/>
              <a:defRPr sz="1600"/>
            </a:lvl5pPr>
          </a:lstStyle>
          <a:p>
            <a:pPr lvl="0"/>
            <a:r>
              <a:rPr lang="en-US" dirty="0"/>
              <a:t>Click to edit Master text styles</a:t>
            </a:r>
          </a:p>
          <a:p>
            <a:pPr lvl="2"/>
            <a:r>
              <a:rPr lang="en-US" dirty="0"/>
              <a:t>Second level</a:t>
            </a:r>
          </a:p>
          <a:p>
            <a:pPr lvl="4"/>
            <a:r>
              <a:rPr lang="en-US" dirty="0"/>
              <a:t>Third level</a:t>
            </a:r>
          </a:p>
        </p:txBody>
      </p:sp>
      <p:sp>
        <p:nvSpPr>
          <p:cNvPr id="4" name="Rectangle 3"/>
          <p:cNvSpPr>
            <a:spLocks noGrp="1"/>
          </p:cNvSpPr>
          <p:nvPr>
            <p:ph type="sldNum" sz="quarter" idx="12"/>
          </p:nvPr>
        </p:nvSpPr>
        <p:spPr>
          <a:ln/>
        </p:spPr>
        <p:txBody>
          <a:bodyPr/>
          <a:lstStyle>
            <a:lvl1pPr>
              <a:defRPr/>
            </a:lvl1pPr>
          </a:lstStyle>
          <a:p>
            <a:pPr>
              <a:defRPr/>
            </a:pPr>
            <a:fld id="{03D1E74A-CFF4-4B5B-8F6D-CA9B630FE9D8}" type="slidenum">
              <a:rPr lang="en-US" altLang="en-US"/>
              <a:pPr>
                <a:defRPr/>
              </a:pPr>
              <a:t>‹#›</a:t>
            </a:fld>
            <a:endParaRPr lang="en-US" altLang="en-US" sz="1200">
              <a:solidFill>
                <a:srgbClr val="888888"/>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239A0AA-7A04-4B2E-9525-FDC333EA4E57}" type="datetime1">
              <a:rPr lang="en-US"/>
              <a:pPr/>
              <a:t>5/14/2020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2366C8-A0A4-49DA-B224-4CFFF7A8CAF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58E97CE-98E1-4ABC-B151-6DDCA2A4FE50}" type="datetime1">
              <a:rPr lang="en-US"/>
              <a:pPr/>
              <a:t>5/14/2020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15C384-0DBB-44D9-93F6-E3718662481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C1805315-169D-4D05-8138-1B342FFAA1F5}" type="datetime1">
              <a:rPr lang="en-US"/>
              <a:pPr/>
              <a:t>5/14/2020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2A138C3-9380-4E81-86EB-63EAEEBC596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6F5F9443-8461-4F5F-A9FA-D90C6E8925CC}" type="datetime1">
              <a:rPr lang="en-US"/>
              <a:pPr/>
              <a:t>5/14/2020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71B9F36-4F8C-4B17-8052-3EED90D482A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7B06BAC-8BB8-482F-9848-80DCDEE8D29D}" type="datetime1">
              <a:rPr lang="en-US"/>
              <a:pPr/>
              <a:t>5/14/2020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F58529C-48D3-4492-9AD0-ED09B707A04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806CBE5-0A74-4AF8-A89D-0E18EDD72291}" type="datetime1">
              <a:rPr lang="en-US"/>
              <a:pPr/>
              <a:t>5/14/2020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DEEA9134-5B7F-42AE-91AE-CFD642EE2F9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348C922-BBF4-4F54-B8AF-20E9D36D0B2F}" type="datetime1">
              <a:rPr lang="en-US"/>
              <a:pPr/>
              <a:t>5/14/2020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4B67016-33F5-4EC7-AED9-E02C17E43DC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7933721-838F-4487-9168-3470F0CF1880}" type="datetime1">
              <a:rPr lang="en-US"/>
              <a:pPr/>
              <a:t>5/14/2020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31448B9-9F69-4B9D-8D58-CFD28255518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CFCE5482-EEC5-4EE3-85D6-4C7EC0C42D0D}" type="datetime1">
              <a:rPr lang="en-US"/>
              <a:pPr/>
              <a:t>5/14/2020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D1902F4-72EB-431F-BBA5-C5EF40FDFB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mj-cs"/>
        </a:defRPr>
      </a:lvl1pPr>
      <a:lvl2pPr algn="ctr" defTabSz="457200" rtl="0" fontAlgn="base">
        <a:spcBef>
          <a:spcPct val="0"/>
        </a:spcBef>
        <a:spcAft>
          <a:spcPct val="0"/>
        </a:spcAft>
        <a:defRPr sz="4400">
          <a:solidFill>
            <a:schemeClr val="tx1"/>
          </a:solidFill>
          <a:latin typeface="Calibri" charset="0"/>
          <a:ea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over.jpg"/>
          <p:cNvPicPr>
            <a:picLocks noChangeAspect="1"/>
          </p:cNvPicPr>
          <p:nvPr/>
        </p:nvPicPr>
        <p:blipFill>
          <a:blip r:embed="rId3"/>
          <a:srcRect r="34627"/>
          <a:stretch>
            <a:fillRect/>
          </a:stretch>
        </p:blipFill>
        <p:spPr bwMode="auto">
          <a:xfrm>
            <a:off x="-2074462" y="-112427"/>
            <a:ext cx="5977722" cy="7065963"/>
          </a:xfrm>
          <a:prstGeom prst="rect">
            <a:avLst/>
          </a:prstGeom>
          <a:noFill/>
          <a:ln w="9525">
            <a:noFill/>
            <a:miter lim="800000"/>
            <a:headEnd/>
            <a:tailEnd/>
          </a:ln>
        </p:spPr>
      </p:pic>
      <p:pic>
        <p:nvPicPr>
          <p:cNvPr id="13" name="Picture 3" descr="Cover.jpg"/>
          <p:cNvPicPr>
            <a:picLocks noChangeAspect="1"/>
          </p:cNvPicPr>
          <p:nvPr/>
        </p:nvPicPr>
        <p:blipFill>
          <a:blip r:embed="rId3"/>
          <a:srcRect l="65224" t="42525" b="42023"/>
          <a:stretch>
            <a:fillRect/>
          </a:stretch>
        </p:blipFill>
        <p:spPr bwMode="auto">
          <a:xfrm>
            <a:off x="6851187" y="5869269"/>
            <a:ext cx="2879677" cy="988731"/>
          </a:xfrm>
          <a:prstGeom prst="rect">
            <a:avLst/>
          </a:prstGeom>
          <a:noFill/>
          <a:ln w="9525">
            <a:noFill/>
            <a:miter lim="800000"/>
            <a:headEnd/>
            <a:tailEnd/>
          </a:ln>
        </p:spPr>
      </p:pic>
      <p:sp>
        <p:nvSpPr>
          <p:cNvPr id="6" name="TextBox 5"/>
          <p:cNvSpPr txBox="1"/>
          <p:nvPr/>
        </p:nvSpPr>
        <p:spPr>
          <a:xfrm>
            <a:off x="3043646" y="2644315"/>
            <a:ext cx="6100354" cy="2308324"/>
          </a:xfrm>
          <a:prstGeom prst="rect">
            <a:avLst/>
          </a:prstGeom>
          <a:noFill/>
        </p:spPr>
        <p:txBody>
          <a:bodyPr wrap="square">
            <a:spAutoFit/>
          </a:bodyPr>
          <a:lstStyle/>
          <a:p>
            <a:pPr algn="ctr"/>
            <a:r>
              <a:rPr lang="en-US" sz="2400" b="1" dirty="0"/>
              <a:t>FRA Awards 2020</a:t>
            </a:r>
          </a:p>
          <a:p>
            <a:pPr algn="ctr"/>
            <a:endParaRPr lang="en-US" sz="2400" b="1" dirty="0"/>
          </a:p>
          <a:p>
            <a:pPr algn="ctr"/>
            <a:r>
              <a:rPr lang="en-US" b="1" dirty="0"/>
              <a:t>   </a:t>
            </a:r>
          </a:p>
          <a:p>
            <a:pPr algn="ctr"/>
            <a:r>
              <a:rPr lang="en-US" b="1" dirty="0"/>
              <a:t>Discover Downtown – Reimagining Downtown Orlando Information Center   </a:t>
            </a:r>
            <a:endParaRPr lang="en-US" dirty="0"/>
          </a:p>
          <a:p>
            <a:pPr algn="ctr"/>
            <a:r>
              <a:rPr lang="en-US" dirty="0"/>
              <a:t>“Outstanding Renovation Project”</a:t>
            </a:r>
          </a:p>
          <a:p>
            <a:pPr algn="ctr"/>
            <a:r>
              <a:rPr lang="en-US" dirty="0"/>
              <a:t>City of Orlando, Community Redevelopment Agency</a:t>
            </a:r>
            <a:endParaRPr lang="en-US" sz="2400" dirty="0">
              <a:latin typeface="Arial" pitchFamily="34" charset="0"/>
              <a:cs typeface="Arial"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3" name="TextBox 2"/>
          <p:cNvSpPr txBox="1"/>
          <p:nvPr/>
        </p:nvSpPr>
        <p:spPr>
          <a:xfrm>
            <a:off x="209550" y="827021"/>
            <a:ext cx="8663517" cy="8556188"/>
          </a:xfrm>
          <a:prstGeom prst="rect">
            <a:avLst/>
          </a:prstGeom>
          <a:noFill/>
        </p:spPr>
        <p:txBody>
          <a:bodyPr wrap="square" rtlCol="0">
            <a:spAutoFit/>
          </a:bodyPr>
          <a:lstStyle/>
          <a:p>
            <a:r>
              <a:rPr lang="en-US" sz="2400" b="1" dirty="0"/>
              <a:t>Problem Solving</a:t>
            </a:r>
          </a:p>
          <a:p>
            <a:endParaRPr lang="en-US" sz="600" b="1" dirty="0"/>
          </a:p>
          <a:p>
            <a:pPr marL="285750" indent="-285750">
              <a:buFont typeface="Arial" panose="020B0604020202020204" pitchFamily="34" charset="0"/>
              <a:buChar char="•"/>
            </a:pPr>
            <a:r>
              <a:rPr lang="en-US" dirty="0"/>
              <a:t> “Discover Downtown”, was formerly known as the “Downtown Information Center”, and first opened its doors 12 years ago. The cramped 1,900 sq. ft. center had limited technology, no interactive activities, and few events. </a:t>
            </a:r>
          </a:p>
          <a:p>
            <a:pPr marL="171450" indent="-171450">
              <a:buFont typeface="Arial" panose="020B0604020202020204" pitchFamily="34" charset="0"/>
              <a:buChar char="•"/>
            </a:pPr>
            <a:endParaRPr lang="en-US" sz="600" dirty="0"/>
          </a:p>
          <a:p>
            <a:pPr marL="171450" indent="-171450">
              <a:buFont typeface="Arial" panose="020B0604020202020204" pitchFamily="34" charset="0"/>
              <a:buChar char="•"/>
            </a:pPr>
            <a:endParaRPr lang="en-US" sz="600" dirty="0"/>
          </a:p>
          <a:p>
            <a:pPr marL="285750" indent="-285750">
              <a:buFont typeface="Arial" panose="020B0604020202020204" pitchFamily="34" charset="0"/>
              <a:buChar char="•"/>
            </a:pPr>
            <a:r>
              <a:rPr lang="en-US" dirty="0"/>
              <a:t>Tourists, in particular, were frustrated by the lack of souvenirs and local retail offerings, which would commemorate their journey to Orlando and an otherwise, memorable downtown visit </a:t>
            </a:r>
          </a:p>
          <a:p>
            <a:pPr marL="171450" indent="-171450">
              <a:buFont typeface="Arial" panose="020B0604020202020204" pitchFamily="34" charset="0"/>
              <a:buChar char="•"/>
            </a:pPr>
            <a:endParaRPr lang="en-US" sz="600" b="1" dirty="0"/>
          </a:p>
          <a:p>
            <a:pPr marL="285750" indent="-285750">
              <a:buFont typeface="Arial" panose="020B0604020202020204" pitchFamily="34" charset="0"/>
              <a:buChar char="•"/>
            </a:pPr>
            <a:r>
              <a:rPr lang="en-US" dirty="0"/>
              <a:t>Improved site design and data collection supports a positive visitor experience and the site has 36 local makers expanding merchandise offerings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Prior to the grand opening, Discover Downtown saw an average of 760 guests walk thru its doors in 2017.  Today, about 965 people walk thru the doors monthly.</a:t>
            </a:r>
          </a:p>
          <a:p>
            <a:pPr marL="171450" indent="-171450">
              <a:buFont typeface="Arial" panose="020B0604020202020204" pitchFamily="34" charset="0"/>
              <a:buChar char="•"/>
            </a:pPr>
            <a:endParaRPr lang="en-US" sz="1000" dirty="0"/>
          </a:p>
          <a:p>
            <a:pPr marL="285750" indent="-285750">
              <a:buFont typeface="Arial" panose="020B0604020202020204" pitchFamily="34" charset="0"/>
              <a:buChar char="•"/>
            </a:pPr>
            <a:r>
              <a:rPr lang="en-US" dirty="0"/>
              <a:t>New events include civic meetings, local tours and “What’s Up Downtown”, a popular educational session that draws between 50-80 visitors including college students and area professionals to learn more about downtown Orlando.  </a:t>
            </a:r>
          </a:p>
          <a:p>
            <a:pPr marL="171450" indent="-171450">
              <a:buFont typeface="Arial" panose="020B0604020202020204" pitchFamily="34" charset="0"/>
              <a:buChar char="•"/>
            </a:pPr>
            <a:endParaRPr lang="en-US" sz="1000" dirty="0"/>
          </a:p>
          <a:p>
            <a:endParaRPr lang="en-US" sz="2400" b="1" dirty="0"/>
          </a:p>
          <a:p>
            <a:endParaRPr lang="en-US" sz="2400" b="1" dirty="0"/>
          </a:p>
          <a:p>
            <a:endParaRPr lang="en-US" sz="2400" b="1" dirty="0"/>
          </a:p>
          <a:p>
            <a:endParaRPr lang="en-US" dirty="0"/>
          </a:p>
          <a:p>
            <a:pPr marL="285750" indent="-285750" algn="just">
              <a:buFont typeface="Arial" panose="020B0604020202020204" pitchFamily="34" charset="0"/>
              <a:buChar char="•"/>
            </a:pPr>
            <a:endParaRPr lang="en-US"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3907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 </a:t>
            </a:r>
          </a:p>
        </p:txBody>
      </p:sp>
      <p:sp>
        <p:nvSpPr>
          <p:cNvPr id="3" name="TextBox 2"/>
          <p:cNvSpPr txBox="1"/>
          <p:nvPr/>
        </p:nvSpPr>
        <p:spPr>
          <a:xfrm>
            <a:off x="209550" y="827021"/>
            <a:ext cx="8663517" cy="9110186"/>
          </a:xfrm>
          <a:prstGeom prst="rect">
            <a:avLst/>
          </a:prstGeom>
          <a:noFill/>
        </p:spPr>
        <p:txBody>
          <a:bodyPr wrap="square" rtlCol="0">
            <a:spAutoFit/>
          </a:bodyPr>
          <a:lstStyle/>
          <a:p>
            <a:endParaRPr lang="en-US" sz="2400" b="1" dirty="0"/>
          </a:p>
          <a:p>
            <a:r>
              <a:rPr lang="en-US" sz="2400" b="1" dirty="0"/>
              <a:t>Applicability to Other Communities</a:t>
            </a:r>
          </a:p>
          <a:p>
            <a:endParaRPr lang="en-US" sz="2400" b="1" dirty="0"/>
          </a:p>
          <a:p>
            <a:pPr marL="285750" indent="-285750">
              <a:buFont typeface="Arial" panose="020B0604020202020204" pitchFamily="34" charset="0"/>
              <a:buChar char="•"/>
            </a:pPr>
            <a:r>
              <a:rPr lang="en-US" dirty="0"/>
              <a:t>Many destinations have an official visitor’s center but fail to design it to serve the  needs of visitors of varied interests, ages and abilities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The Destination Downtown experience concentrates on user needs and collaborative expert guidance with a focus on interactive activities as well as visual and retail creative offerings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Having well trained and motivated staff with local knowledge and providing concierge service is more important than expensive furnishings and technology   </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The site’s design and offerings can be easily replicated in other settings, particularly with the layering of other functions such as expanding the site’s area and including the Ambassadors and Main Street offices, which not only reduces overall operating costs for the CRA/DDB but also improves the visitors experience   </a:t>
            </a:r>
          </a:p>
          <a:p>
            <a:pPr marL="285750" indent="-285750">
              <a:buFont typeface="Arial" panose="020B0604020202020204" pitchFamily="34" charset="0"/>
              <a:buChar char="•"/>
            </a:pPr>
            <a:endParaRPr lang="en-US" sz="2400" b="1" dirty="0"/>
          </a:p>
          <a:p>
            <a:endParaRPr lang="en-US" sz="2400" b="1" dirty="0"/>
          </a:p>
          <a:p>
            <a:endParaRPr lang="en-US" sz="2400" b="1" dirty="0"/>
          </a:p>
          <a:p>
            <a:endParaRPr lang="en-US" sz="2400" b="1" dirty="0"/>
          </a:p>
          <a:p>
            <a:endParaRPr lang="en-US" sz="2400" b="1" dirty="0"/>
          </a:p>
          <a:p>
            <a:endParaRPr lang="en-US" dirty="0"/>
          </a:p>
          <a:p>
            <a:pPr marL="285750" indent="-285750" algn="just">
              <a:buFont typeface="Arial" panose="020B0604020202020204" pitchFamily="34" charset="0"/>
              <a:buChar char="•"/>
            </a:pPr>
            <a:endParaRPr lang="en-US"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22044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3" name="TextBox 2"/>
          <p:cNvSpPr txBox="1"/>
          <p:nvPr/>
        </p:nvSpPr>
        <p:spPr>
          <a:xfrm>
            <a:off x="209550" y="827021"/>
            <a:ext cx="8663517" cy="9110186"/>
          </a:xfrm>
          <a:prstGeom prst="rect">
            <a:avLst/>
          </a:prstGeom>
          <a:noFill/>
        </p:spPr>
        <p:txBody>
          <a:bodyPr wrap="square" rtlCol="0">
            <a:spAutoFit/>
          </a:bodyPr>
          <a:lstStyle/>
          <a:p>
            <a:endParaRPr lang="en-US" sz="2400" b="1" dirty="0"/>
          </a:p>
          <a:p>
            <a:r>
              <a:rPr lang="en-US" sz="2400" b="1" dirty="0"/>
              <a:t>Other Thing to Tell the Judges</a:t>
            </a:r>
          </a:p>
          <a:p>
            <a:endParaRPr lang="en-US" sz="2400" b="1" dirty="0"/>
          </a:p>
          <a:p>
            <a:pPr marL="285750" indent="-285750">
              <a:buFont typeface="Arial" panose="020B0604020202020204" pitchFamily="34" charset="0"/>
              <a:buChar char="•"/>
            </a:pPr>
            <a:r>
              <a:rPr lang="en-US" dirty="0"/>
              <a:t>The project size and complexity required that many parties were involved from the Downtown Development Board members to the City of Orlando’s multimedia team</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The renovation took about a year to complete</a:t>
            </a:r>
          </a:p>
          <a:p>
            <a:endParaRPr lang="en-US" sz="1000" b="1" dirty="0"/>
          </a:p>
          <a:p>
            <a:pPr marL="285750" lvl="0" indent="-285750">
              <a:buFont typeface="Arial" panose="020B0604020202020204" pitchFamily="34" charset="0"/>
              <a:buChar char="•"/>
            </a:pPr>
            <a:r>
              <a:rPr lang="en-US" dirty="0"/>
              <a:t>DDB/CRA agency on record designed the coloring wall where guests could not only “leave their mark” on our wall, but purchase a small replica to take home and color. </a:t>
            </a:r>
          </a:p>
          <a:p>
            <a:endParaRPr lang="en-US" sz="1000" dirty="0"/>
          </a:p>
          <a:p>
            <a:pPr marL="285750" indent="-285750">
              <a:buFont typeface="Arial" panose="020B0604020202020204" pitchFamily="34" charset="0"/>
              <a:buChar char="•"/>
            </a:pPr>
            <a:r>
              <a:rPr lang="en-US" dirty="0"/>
              <a:t>Donated to Discover Downtown is the </a:t>
            </a:r>
            <a:r>
              <a:rPr lang="en-US" dirty="0" err="1"/>
              <a:t>Gifn</a:t>
            </a:r>
            <a:r>
              <a:rPr lang="en-US" dirty="0"/>
              <a:t>, a popular interactive technology, which functions as a freestanding photobooth that’s directly connected to social media. Visitors love it because, depending on the time of year, we can switch out the various photobooth props and photo templates, which help make unforgettable memories! </a:t>
            </a:r>
          </a:p>
          <a:p>
            <a:endParaRPr lang="en-US" sz="2400" b="1" dirty="0"/>
          </a:p>
          <a:p>
            <a:endParaRPr lang="en-US" sz="2400" b="1" dirty="0"/>
          </a:p>
          <a:p>
            <a:endParaRPr lang="en-US" sz="2400" b="1" dirty="0"/>
          </a:p>
          <a:p>
            <a:endParaRPr lang="en-US" sz="2400" b="1" dirty="0"/>
          </a:p>
          <a:p>
            <a:endParaRPr lang="en-US" sz="2400" b="1" dirty="0"/>
          </a:p>
          <a:p>
            <a:endParaRPr lang="en-US" dirty="0"/>
          </a:p>
          <a:p>
            <a:pPr marL="285750" indent="-285750" algn="just">
              <a:buFont typeface="Arial" panose="020B0604020202020204" pitchFamily="34" charset="0"/>
              <a:buChar char="•"/>
            </a:pPr>
            <a:endParaRPr lang="en-US"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9020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picture containing building, yellow, street, sitting&#10;&#10;Description automatically generated">
            <a:extLst>
              <a:ext uri="{FF2B5EF4-FFF2-40B4-BE49-F238E27FC236}">
                <a16:creationId xmlns:a16="http://schemas.microsoft.com/office/drawing/2014/main" id="{7A993A02-81F7-415D-B94E-2B472CA17705}"/>
              </a:ext>
            </a:extLst>
          </p:cNvPr>
          <p:cNvPicPr>
            <a:picLocks noChangeAspect="1"/>
          </p:cNvPicPr>
          <p:nvPr/>
        </p:nvPicPr>
        <p:blipFill>
          <a:blip r:embed="rId5"/>
          <a:stretch>
            <a:fillRect/>
          </a:stretch>
        </p:blipFill>
        <p:spPr>
          <a:xfrm>
            <a:off x="0" y="865496"/>
            <a:ext cx="9144000" cy="5083221"/>
          </a:xfrm>
          <a:prstGeom prst="rect">
            <a:avLst/>
          </a:prstGeom>
        </p:spPr>
      </p:pic>
      <p:sp>
        <p:nvSpPr>
          <p:cNvPr id="14" name="TextBox 13">
            <a:extLst>
              <a:ext uri="{FF2B5EF4-FFF2-40B4-BE49-F238E27FC236}">
                <a16:creationId xmlns:a16="http://schemas.microsoft.com/office/drawing/2014/main" id="{D16F803F-E2D0-473E-A826-83244C91D2AB}"/>
              </a:ext>
            </a:extLst>
          </p:cNvPr>
          <p:cNvSpPr txBox="1"/>
          <p:nvPr/>
        </p:nvSpPr>
        <p:spPr>
          <a:xfrm>
            <a:off x="0" y="5992504"/>
            <a:ext cx="9144000" cy="369332"/>
          </a:xfrm>
          <a:prstGeom prst="rect">
            <a:avLst/>
          </a:prstGeom>
          <a:noFill/>
        </p:spPr>
        <p:txBody>
          <a:bodyPr wrap="square" rtlCol="0">
            <a:spAutoFit/>
          </a:bodyPr>
          <a:lstStyle/>
          <a:p>
            <a:pPr algn="ctr"/>
            <a:r>
              <a:rPr lang="en-US" b="1" dirty="0"/>
              <a:t>View of Welcome Area and Multimedia  </a:t>
            </a:r>
          </a:p>
        </p:txBody>
      </p:sp>
    </p:spTree>
    <p:extLst>
      <p:ext uri="{BB962C8B-B14F-4D97-AF65-F5344CB8AC3E}">
        <p14:creationId xmlns:p14="http://schemas.microsoft.com/office/powerpoint/2010/main" val="201262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store filled with lots of furniture&#10;&#10;Description automatically generated">
            <a:extLst>
              <a:ext uri="{FF2B5EF4-FFF2-40B4-BE49-F238E27FC236}">
                <a16:creationId xmlns:a16="http://schemas.microsoft.com/office/drawing/2014/main" id="{E08F27DB-189B-4CB2-BFD8-877A3ECA4653}"/>
              </a:ext>
            </a:extLst>
          </p:cNvPr>
          <p:cNvPicPr>
            <a:picLocks noChangeAspect="1"/>
          </p:cNvPicPr>
          <p:nvPr/>
        </p:nvPicPr>
        <p:blipFill>
          <a:blip r:embed="rId5"/>
          <a:stretch>
            <a:fillRect/>
          </a:stretch>
        </p:blipFill>
        <p:spPr>
          <a:xfrm>
            <a:off x="0" y="857250"/>
            <a:ext cx="9144000" cy="5143500"/>
          </a:xfrm>
          <a:prstGeom prst="rect">
            <a:avLst/>
          </a:prstGeom>
        </p:spPr>
      </p:pic>
      <p:sp>
        <p:nvSpPr>
          <p:cNvPr id="13" name="TextBox 12">
            <a:extLst>
              <a:ext uri="{FF2B5EF4-FFF2-40B4-BE49-F238E27FC236}">
                <a16:creationId xmlns:a16="http://schemas.microsoft.com/office/drawing/2014/main" id="{383D359B-56FF-4AD4-A7C0-FA740A7A6B5F}"/>
              </a:ext>
            </a:extLst>
          </p:cNvPr>
          <p:cNvSpPr txBox="1"/>
          <p:nvPr/>
        </p:nvSpPr>
        <p:spPr>
          <a:xfrm>
            <a:off x="0" y="6052782"/>
            <a:ext cx="9144000" cy="369332"/>
          </a:xfrm>
          <a:prstGeom prst="rect">
            <a:avLst/>
          </a:prstGeom>
          <a:noFill/>
        </p:spPr>
        <p:txBody>
          <a:bodyPr wrap="square" rtlCol="0">
            <a:spAutoFit/>
          </a:bodyPr>
          <a:lstStyle/>
          <a:p>
            <a:pPr algn="ctr"/>
            <a:r>
              <a:rPr lang="en-US" b="1" dirty="0"/>
              <a:t>Retail Area and Virtual Reality Accessible Boy Kong Mural </a:t>
            </a:r>
          </a:p>
        </p:txBody>
      </p:sp>
    </p:spTree>
    <p:extLst>
      <p:ext uri="{BB962C8B-B14F-4D97-AF65-F5344CB8AC3E}">
        <p14:creationId xmlns:p14="http://schemas.microsoft.com/office/powerpoint/2010/main" val="1876607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indoor, yellow, sitting, table&#10;&#10;Description automatically generated">
            <a:extLst>
              <a:ext uri="{FF2B5EF4-FFF2-40B4-BE49-F238E27FC236}">
                <a16:creationId xmlns:a16="http://schemas.microsoft.com/office/drawing/2014/main" id="{B7F55792-907A-4697-A983-E7F09851B7CF}"/>
              </a:ext>
            </a:extLst>
          </p:cNvPr>
          <p:cNvPicPr>
            <a:picLocks noChangeAspect="1"/>
          </p:cNvPicPr>
          <p:nvPr/>
        </p:nvPicPr>
        <p:blipFill>
          <a:blip r:embed="rId5"/>
          <a:stretch>
            <a:fillRect/>
          </a:stretch>
        </p:blipFill>
        <p:spPr>
          <a:xfrm>
            <a:off x="1287585" y="908538"/>
            <a:ext cx="6721231" cy="5040923"/>
          </a:xfrm>
          <a:prstGeom prst="rect">
            <a:avLst/>
          </a:prstGeom>
        </p:spPr>
      </p:pic>
    </p:spTree>
    <p:extLst>
      <p:ext uri="{BB962C8B-B14F-4D97-AF65-F5344CB8AC3E}">
        <p14:creationId xmlns:p14="http://schemas.microsoft.com/office/powerpoint/2010/main" val="263601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4" name="Picture 4" descr="Background.jpg"/>
          <p:cNvPicPr>
            <a:picLocks noChangeAspect="1"/>
          </p:cNvPicPr>
          <p:nvPr/>
        </p:nvPicPr>
        <p:blipFill>
          <a:blip r:embed="rId3"/>
          <a:srcRect b="94181"/>
          <a:stretch>
            <a:fillRect/>
          </a:stretch>
        </p:blipFill>
        <p:spPr bwMode="auto">
          <a:xfrm>
            <a:off x="0" y="-206377"/>
            <a:ext cx="9144000" cy="1011595"/>
          </a:xfrm>
          <a:prstGeom prst="rect">
            <a:avLst/>
          </a:prstGeom>
          <a:solidFill>
            <a:schemeClr val="bg2"/>
          </a:solid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group of people standing in front of a store&#10;&#10;Description automatically generated">
            <a:extLst>
              <a:ext uri="{FF2B5EF4-FFF2-40B4-BE49-F238E27FC236}">
                <a16:creationId xmlns:a16="http://schemas.microsoft.com/office/drawing/2014/main" id="{8C76225F-4F45-4FB0-A5B1-A74AEAB83CAD}"/>
              </a:ext>
            </a:extLst>
          </p:cNvPr>
          <p:cNvPicPr>
            <a:picLocks noChangeAspect="1"/>
          </p:cNvPicPr>
          <p:nvPr/>
        </p:nvPicPr>
        <p:blipFill rotWithShape="1">
          <a:blip r:embed="rId4"/>
          <a:srcRect t="3030" b="6298"/>
          <a:stretch/>
        </p:blipFill>
        <p:spPr>
          <a:xfrm>
            <a:off x="545259" y="1142192"/>
            <a:ext cx="4183049" cy="2688523"/>
          </a:xfrm>
          <a:prstGeom prst="rect">
            <a:avLst/>
          </a:prstGeom>
        </p:spPr>
      </p:pic>
      <p:pic>
        <p:nvPicPr>
          <p:cNvPr id="15" name="Picture 14" descr="A living area with a building in the background&#10;&#10;Description automatically generated">
            <a:extLst>
              <a:ext uri="{FF2B5EF4-FFF2-40B4-BE49-F238E27FC236}">
                <a16:creationId xmlns:a16="http://schemas.microsoft.com/office/drawing/2014/main" id="{9C2ED192-1364-4CE9-936F-AD5F67029044}"/>
              </a:ext>
            </a:extLst>
          </p:cNvPr>
          <p:cNvPicPr>
            <a:picLocks noChangeAspect="1"/>
          </p:cNvPicPr>
          <p:nvPr/>
        </p:nvPicPr>
        <p:blipFill rotWithShape="1">
          <a:blip r:embed="rId5"/>
          <a:srcRect t="3234"/>
          <a:stretch/>
        </p:blipFill>
        <p:spPr>
          <a:xfrm>
            <a:off x="4814277" y="1142192"/>
            <a:ext cx="3760559" cy="2688523"/>
          </a:xfrm>
          <a:prstGeom prst="rect">
            <a:avLst/>
          </a:prstGeom>
        </p:spPr>
      </p:pic>
      <p:pic>
        <p:nvPicPr>
          <p:cNvPr id="19" name="Picture 18" descr="A group of people standing in front of a sign posing for the camera&#10;&#10;Description automatically generated">
            <a:extLst>
              <a:ext uri="{FF2B5EF4-FFF2-40B4-BE49-F238E27FC236}">
                <a16:creationId xmlns:a16="http://schemas.microsoft.com/office/drawing/2014/main" id="{063491E8-7FBC-4989-99B8-12A42A67B924}"/>
              </a:ext>
            </a:extLst>
          </p:cNvPr>
          <p:cNvPicPr>
            <a:picLocks noChangeAspect="1"/>
          </p:cNvPicPr>
          <p:nvPr/>
        </p:nvPicPr>
        <p:blipFill>
          <a:blip r:embed="rId6"/>
          <a:stretch>
            <a:fillRect/>
          </a:stretch>
        </p:blipFill>
        <p:spPr>
          <a:xfrm>
            <a:off x="545259" y="3952382"/>
            <a:ext cx="4183049" cy="2775021"/>
          </a:xfrm>
          <a:prstGeom prst="rect">
            <a:avLst/>
          </a:prstGeom>
        </p:spPr>
      </p:pic>
      <p:pic>
        <p:nvPicPr>
          <p:cNvPr id="21" name="Picture 20" descr="A sign on the side of a building&#10;&#10;Description automatically generated">
            <a:extLst>
              <a:ext uri="{FF2B5EF4-FFF2-40B4-BE49-F238E27FC236}">
                <a16:creationId xmlns:a16="http://schemas.microsoft.com/office/drawing/2014/main" id="{B37F5CF3-52DF-49EC-B8FA-D4F430AE04E3}"/>
              </a:ext>
            </a:extLst>
          </p:cNvPr>
          <p:cNvPicPr>
            <a:picLocks noChangeAspect="1"/>
          </p:cNvPicPr>
          <p:nvPr/>
        </p:nvPicPr>
        <p:blipFill>
          <a:blip r:embed="rId7"/>
          <a:stretch>
            <a:fillRect/>
          </a:stretch>
        </p:blipFill>
        <p:spPr>
          <a:xfrm>
            <a:off x="4814277" y="4015289"/>
            <a:ext cx="1649046" cy="2690311"/>
          </a:xfrm>
          <a:prstGeom prst="rect">
            <a:avLst/>
          </a:prstGeom>
        </p:spPr>
      </p:pic>
      <p:sp>
        <p:nvSpPr>
          <p:cNvPr id="24" name="TextBox 23">
            <a:extLst>
              <a:ext uri="{FF2B5EF4-FFF2-40B4-BE49-F238E27FC236}">
                <a16:creationId xmlns:a16="http://schemas.microsoft.com/office/drawing/2014/main" id="{9DA9C37E-4980-4E36-B4A2-16ECBB0C0739}"/>
              </a:ext>
            </a:extLst>
          </p:cNvPr>
          <p:cNvSpPr txBox="1"/>
          <p:nvPr/>
        </p:nvSpPr>
        <p:spPr>
          <a:xfrm>
            <a:off x="6582371" y="4004529"/>
            <a:ext cx="1992465" cy="2708434"/>
          </a:xfrm>
          <a:prstGeom prst="rect">
            <a:avLst/>
          </a:prstGeom>
          <a:solidFill>
            <a:schemeClr val="bg2">
              <a:lumMod val="90000"/>
            </a:schemeClr>
          </a:solidFill>
        </p:spPr>
        <p:txBody>
          <a:bodyPr wrap="square" rtlCol="0">
            <a:spAutoFit/>
          </a:bodyPr>
          <a:lstStyle/>
          <a:p>
            <a:pPr algn="ctr"/>
            <a:r>
              <a:rPr lang="en-US" sz="2400" b="1" dirty="0"/>
              <a:t>Original Welcome Center</a:t>
            </a:r>
          </a:p>
          <a:p>
            <a:pPr algn="ctr"/>
            <a:endParaRPr lang="en-US" sz="600" b="1" dirty="0"/>
          </a:p>
          <a:p>
            <a:pPr algn="ctr"/>
            <a:r>
              <a:rPr lang="en-US" sz="2300" b="1" dirty="0"/>
              <a:t> </a:t>
            </a:r>
            <a:r>
              <a:rPr lang="en-US" sz="2300" dirty="0"/>
              <a:t>Images taken prior </a:t>
            </a:r>
          </a:p>
          <a:p>
            <a:pPr algn="ctr"/>
            <a:r>
              <a:rPr lang="en-US" sz="2300" dirty="0"/>
              <a:t>to the renovation</a:t>
            </a:r>
          </a:p>
        </p:txBody>
      </p:sp>
    </p:spTree>
    <p:extLst>
      <p:ext uri="{BB962C8B-B14F-4D97-AF65-F5344CB8AC3E}">
        <p14:creationId xmlns:p14="http://schemas.microsoft.com/office/powerpoint/2010/main" val="109998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3" name="TextBox 2"/>
          <p:cNvSpPr txBox="1"/>
          <p:nvPr/>
        </p:nvSpPr>
        <p:spPr>
          <a:xfrm>
            <a:off x="209550" y="850156"/>
            <a:ext cx="8816227" cy="10372070"/>
          </a:xfrm>
          <a:prstGeom prst="rect">
            <a:avLst/>
          </a:prstGeom>
          <a:noFill/>
        </p:spPr>
        <p:txBody>
          <a:bodyPr wrap="square" rtlCol="0">
            <a:spAutoFit/>
          </a:bodyPr>
          <a:lstStyle/>
          <a:p>
            <a:r>
              <a:rPr lang="en-US" sz="2400" b="1" dirty="0"/>
              <a:t>Innovation</a:t>
            </a:r>
          </a:p>
          <a:p>
            <a:endParaRPr lang="en-US" sz="1000" b="1" dirty="0"/>
          </a:p>
          <a:p>
            <a:pPr marL="285750" indent="-285750">
              <a:buFont typeface="Arial" panose="020B0604020202020204" pitchFamily="34" charset="0"/>
              <a:buChar char="•"/>
            </a:pPr>
            <a:r>
              <a:rPr lang="en-US" dirty="0"/>
              <a:t>The original 1,900 sq. ft. information center was located in a small, converted retail storefront, accessed through ill-defined entries and framed by a maze of unrelated objects, including an imposing, view-only, table-top area map, an array of brochure racks of varying heights and offerings, as well as cramped and dated seating areas without easy access to technology or retail offerings.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By expanding to 3,800 sq. ft., the Center was thoughtfully redesigned to enhance ease of access, improve site navigation and optimize experiential learning, thereby maximizing positive user experiences and encouraging repeat visits.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New offerings, in addition to regular services, include local Orlando branded creative merchandise, an interactive art and Downtown wall map, a GIFN photo booth, and a 30-foot-high virtual reality accessible mural by local artist, Boy Kong.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 part of the expansion, Discover Downtown is now home to the Downtown Ambassador program as well as the Church Street Main Street District offices; the daily presence of both groups further ensures a positive visitor experience.</a:t>
            </a:r>
          </a:p>
          <a:p>
            <a:endParaRPr lang="en-US" sz="2400" b="1" dirty="0"/>
          </a:p>
          <a:p>
            <a:endParaRPr lang="en-US" sz="2400" b="1" dirty="0"/>
          </a:p>
          <a:p>
            <a:endParaRPr lang="en-US" sz="2400" b="1" dirty="0"/>
          </a:p>
          <a:p>
            <a:endParaRPr lang="en-US" sz="2400" b="1" dirty="0"/>
          </a:p>
          <a:p>
            <a:endParaRPr lang="en-US" sz="2400" b="1" dirty="0"/>
          </a:p>
          <a:p>
            <a:endParaRPr lang="en-US" sz="2400" b="1" dirty="0"/>
          </a:p>
          <a:p>
            <a:r>
              <a:rPr lang="en-US" sz="2400" b="1" dirty="0"/>
              <a:t> </a:t>
            </a:r>
          </a:p>
          <a:p>
            <a:endParaRPr lang="en-US" sz="1000" b="1" dirty="0"/>
          </a:p>
          <a:p>
            <a:endParaRPr lang="en-US" sz="2000"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1809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3" name="TextBox 2"/>
          <p:cNvSpPr txBox="1"/>
          <p:nvPr/>
        </p:nvSpPr>
        <p:spPr>
          <a:xfrm>
            <a:off x="209550" y="765055"/>
            <a:ext cx="8723435" cy="6124754"/>
          </a:xfrm>
          <a:prstGeom prst="rect">
            <a:avLst/>
          </a:prstGeom>
          <a:noFill/>
        </p:spPr>
        <p:txBody>
          <a:bodyPr wrap="square" rtlCol="0">
            <a:spAutoFit/>
          </a:bodyPr>
          <a:lstStyle/>
          <a:p>
            <a:r>
              <a:rPr lang="en-US" sz="2400" b="1" dirty="0"/>
              <a:t>Community Impact  </a:t>
            </a:r>
          </a:p>
          <a:p>
            <a:pPr algn="just"/>
            <a:r>
              <a:rPr lang="en-US" b="1" dirty="0"/>
              <a:t>Economic:</a:t>
            </a:r>
            <a:r>
              <a:rPr lang="en-US" dirty="0"/>
              <a:t> </a:t>
            </a:r>
          </a:p>
          <a:p>
            <a:pPr marL="285750" indent="-285750" algn="just">
              <a:buFont typeface="Arial" panose="020B0604020202020204" pitchFamily="34" charset="0"/>
              <a:buChar char="•"/>
            </a:pPr>
            <a:r>
              <a:rPr lang="en-US" dirty="0"/>
              <a:t>As the economic hub of Central Florida, Downtown Orlando has experienced almost continuous growth since the 1980s and has over $5.2 billion in investments. Recent significant projects include the Dr. Phillips Performing Arts Center (2014), Major League Soccer Exploria Stadium (2017) and the phased, mixed-use work, play and live 68 ac. Creative Village project (2019) with $625 million Downtown UCF and Valencia campuses  </a:t>
            </a:r>
          </a:p>
          <a:p>
            <a:pPr algn="just"/>
            <a:endParaRPr lang="en-US" sz="800" dirty="0"/>
          </a:p>
          <a:p>
            <a:pPr marL="285750" indent="-285750" algn="just">
              <a:buFont typeface="Arial" panose="020B0604020202020204" pitchFamily="34" charset="0"/>
              <a:buChar char="•"/>
            </a:pPr>
            <a:r>
              <a:rPr lang="en-US" dirty="0"/>
              <a:t>These projects and other Downtown destinations are promoted through the Center’s multimedia presentations, retail offerings and interactive educational sessions, which showcase Downtown’s resilient and sustainable quality of life </a:t>
            </a:r>
          </a:p>
          <a:p>
            <a:pPr algn="just"/>
            <a:endParaRPr lang="en-US" sz="600" b="1" dirty="0"/>
          </a:p>
          <a:p>
            <a:pPr algn="just"/>
            <a:r>
              <a:rPr lang="en-US" b="1" dirty="0"/>
              <a:t>Social: </a:t>
            </a:r>
          </a:p>
          <a:p>
            <a:pPr marL="285750" indent="-285750" algn="just">
              <a:buFont typeface="Arial" panose="020B0604020202020204" pitchFamily="34" charset="0"/>
              <a:buChar char="•"/>
            </a:pPr>
            <a:r>
              <a:rPr lang="en-US" dirty="0"/>
              <a:t>Thoughtfully designed to guide users through a series of meaningful experiences including interactive visual arts, experiential education and on-site local retail opportunities, the Center highlights Downtown’s unique social character, recreation and area open spaces, as well as popular eating and drinking places  </a:t>
            </a:r>
          </a:p>
          <a:p>
            <a:pPr algn="just"/>
            <a:endParaRPr lang="en-US" sz="600" dirty="0"/>
          </a:p>
          <a:p>
            <a:pPr marL="285750" indent="-285750" algn="just">
              <a:buFont typeface="Arial" panose="020B0604020202020204" pitchFamily="34" charset="0"/>
              <a:buChar char="•"/>
            </a:pPr>
            <a:r>
              <a:rPr lang="en-US" dirty="0"/>
              <a:t>These innovative experiences serve to “break the ice” and allow visitors to better understand their environment and interact, in comfort, with the Downtown community and its surroundings. </a:t>
            </a:r>
            <a:r>
              <a:rPr lang="en-US" b="1" u="sng" dirty="0"/>
              <a:t>  </a:t>
            </a:r>
            <a:endParaRPr lang="en-US"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939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3" name="TextBox 2"/>
          <p:cNvSpPr txBox="1"/>
          <p:nvPr/>
        </p:nvSpPr>
        <p:spPr>
          <a:xfrm>
            <a:off x="209550" y="765055"/>
            <a:ext cx="8724900" cy="8863965"/>
          </a:xfrm>
          <a:prstGeom prst="rect">
            <a:avLst/>
          </a:prstGeom>
          <a:noFill/>
        </p:spPr>
        <p:txBody>
          <a:bodyPr wrap="square" rtlCol="0">
            <a:spAutoFit/>
          </a:bodyPr>
          <a:lstStyle/>
          <a:p>
            <a:r>
              <a:rPr lang="en-US" sz="2400" b="1" dirty="0"/>
              <a:t>Community Impact  </a:t>
            </a:r>
          </a:p>
          <a:p>
            <a:r>
              <a:rPr lang="en-US" b="1" dirty="0"/>
              <a:t>Design</a:t>
            </a:r>
          </a:p>
          <a:p>
            <a:pPr marL="285750" indent="-285750" algn="just">
              <a:buFont typeface="Arial" panose="020B0604020202020204" pitchFamily="34" charset="0"/>
              <a:buChar char="•"/>
            </a:pPr>
            <a:r>
              <a:rPr lang="en-US" dirty="0"/>
              <a:t>With Downtown’s growing reputation as a quality international destination, it soon became apparent that the Downtown information center needed to be upgraded to reflect Downtown’s many unique and varied locales and offerings. </a:t>
            </a:r>
            <a:endParaRPr lang="en-US" b="1" dirty="0"/>
          </a:p>
          <a:p>
            <a:pPr marL="171450" indent="-171450" algn="just">
              <a:buFont typeface="Arial" panose="020B0604020202020204" pitchFamily="34" charset="0"/>
              <a:buChar char="•"/>
            </a:pPr>
            <a:endParaRPr lang="en-US" sz="600" b="1" dirty="0"/>
          </a:p>
          <a:p>
            <a:pPr marL="285750" indent="-285750" algn="just">
              <a:buFont typeface="Arial" panose="020B0604020202020204" pitchFamily="34" charset="0"/>
              <a:buChar char="•"/>
            </a:pPr>
            <a:r>
              <a:rPr lang="en-US" dirty="0"/>
              <a:t>While typical welcome center designs tend to be heavily focused on improving host-centric operational efficiencies, the Discover Downtown’s design was primarily focused on creating a quality user experience. In particular, there was a focus on the strategic use of vibrant color, varied textures, and contemporary lighting to make the Center engaging, without overwhelming the guest. </a:t>
            </a:r>
            <a:endParaRPr lang="en-US" b="1" dirty="0"/>
          </a:p>
          <a:p>
            <a:pPr marL="171450" indent="-171450" algn="just">
              <a:buFont typeface="Arial" panose="020B0604020202020204" pitchFamily="34" charset="0"/>
              <a:buChar char="•"/>
            </a:pPr>
            <a:endParaRPr lang="en-US" sz="600" b="1" dirty="0"/>
          </a:p>
          <a:p>
            <a:pPr marL="285750" indent="-285750" algn="just">
              <a:buFont typeface="Arial" panose="020B0604020202020204" pitchFamily="34" charset="0"/>
              <a:buChar char="•"/>
            </a:pPr>
            <a:r>
              <a:rPr lang="en-US" dirty="0"/>
              <a:t>Some key Center improvements include augmented reality art, commemorative image making, and relaxing, technology-friendly family areas.</a:t>
            </a:r>
            <a:endParaRPr lang="en-US" b="1" dirty="0"/>
          </a:p>
          <a:p>
            <a:endParaRPr lang="en-US" sz="600" b="1" dirty="0"/>
          </a:p>
          <a:p>
            <a:r>
              <a:rPr lang="en-US" b="1" dirty="0"/>
              <a:t>Cultural Assets</a:t>
            </a:r>
          </a:p>
          <a:p>
            <a:pPr marL="285750" indent="-285750">
              <a:buFont typeface="Arial" panose="020B0604020202020204" pitchFamily="34" charset="0"/>
              <a:buChar char="•"/>
            </a:pPr>
            <a:r>
              <a:rPr lang="en-US" dirty="0"/>
              <a:t>In the heart of the City’s traditional Downtown, visitors can learn about the area’s historic and cultural offerings via the Center’s multi-media, viewing first hand historic Church St. through the Center’s vast glass walls, or stepping outside and within ten minute walk reach famous destinations such as Lake </a:t>
            </a:r>
            <a:r>
              <a:rPr lang="en-US" dirty="0" err="1"/>
              <a:t>Eola</a:t>
            </a:r>
            <a:r>
              <a:rPr lang="en-US" dirty="0"/>
              <a:t> Park and its swan boat rides, the Performing Arts Center or </a:t>
            </a:r>
            <a:r>
              <a:rPr lang="en-US" dirty="0" err="1"/>
              <a:t>Gertrudes</a:t>
            </a:r>
            <a:r>
              <a:rPr lang="en-US" dirty="0"/>
              <a:t>’ Walk, an area trail.  </a:t>
            </a:r>
            <a:endParaRPr lang="en-US" b="1" dirty="0"/>
          </a:p>
          <a:p>
            <a:endParaRPr lang="en-US" b="1" dirty="0"/>
          </a:p>
          <a:p>
            <a:endParaRPr lang="en-US" b="1" dirty="0"/>
          </a:p>
          <a:p>
            <a:endParaRPr lang="en-US" b="1" dirty="0"/>
          </a:p>
          <a:p>
            <a:endParaRPr lang="en-US" dirty="0"/>
          </a:p>
          <a:p>
            <a:endParaRPr lang="en-US" sz="2000"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03135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a:solidFill>
                  <a:schemeClr val="bg1"/>
                </a:solidFill>
              </a:rPr>
              <a:t>Discover Downtown</a:t>
            </a:r>
          </a:p>
        </p:txBody>
      </p:sp>
      <p:sp>
        <p:nvSpPr>
          <p:cNvPr id="3" name="TextBox 2"/>
          <p:cNvSpPr txBox="1"/>
          <p:nvPr/>
        </p:nvSpPr>
        <p:spPr>
          <a:xfrm>
            <a:off x="209550" y="827021"/>
            <a:ext cx="8663517" cy="5324535"/>
          </a:xfrm>
          <a:prstGeom prst="rect">
            <a:avLst/>
          </a:prstGeom>
          <a:noFill/>
        </p:spPr>
        <p:txBody>
          <a:bodyPr wrap="square" rtlCol="0">
            <a:spAutoFit/>
          </a:bodyPr>
          <a:lstStyle/>
          <a:p>
            <a:r>
              <a:rPr lang="en-US" sz="2400" b="1" dirty="0"/>
              <a:t>Funding</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dirty="0"/>
          </a:p>
          <a:p>
            <a:pPr marL="285750" indent="-285750" algn="just">
              <a:buFont typeface="Arial" panose="020B0604020202020204" pitchFamily="34" charset="0"/>
              <a:buChar char="•"/>
            </a:pPr>
            <a:endParaRPr lang="en-US"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95516CC-158F-4428-A16A-36BEE5ED3545}"/>
              </a:ext>
            </a:extLst>
          </p:cNvPr>
          <p:cNvSpPr txBox="1"/>
          <p:nvPr/>
        </p:nvSpPr>
        <p:spPr>
          <a:xfrm>
            <a:off x="457200" y="1414585"/>
            <a:ext cx="8229600" cy="5355312"/>
          </a:xfrm>
          <a:prstGeom prst="rect">
            <a:avLst/>
          </a:prstGeom>
          <a:noFill/>
        </p:spPr>
        <p:txBody>
          <a:bodyPr wrap="square" rtlCol="0">
            <a:spAutoFit/>
          </a:bodyPr>
          <a:lstStyle/>
          <a:p>
            <a:pPr marL="285750" indent="-285750" algn="just">
              <a:buFont typeface="Arial" panose="020B0604020202020204" pitchFamily="34" charset="0"/>
              <a:buChar char="•"/>
            </a:pPr>
            <a:r>
              <a:rPr lang="en-US" dirty="0"/>
              <a:t>City of Orlando’s Downtown Development Board and Community Redevelopment Agency provided project monies, for a total renovation budget of $640,000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Due to local companies’ generosity, donating almost $26,000 in furnishings and equipment, Discover Downtown general appearance was significantly upgraded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Significant discounts or full donations were received from: </a:t>
            </a:r>
          </a:p>
          <a:p>
            <a:pPr marL="742950" lvl="1" indent="-285750">
              <a:buFont typeface="Arial" panose="020B0604020202020204" pitchFamily="34" charset="0"/>
              <a:buChar char="•"/>
            </a:pPr>
            <a:r>
              <a:rPr lang="en-US" dirty="0"/>
              <a:t>Common Sense: L-Shaped Desk and Chairs</a:t>
            </a:r>
          </a:p>
          <a:p>
            <a:pPr marL="742950" lvl="1" indent="-285750">
              <a:buFont typeface="Arial" panose="020B0604020202020204" pitchFamily="34" charset="0"/>
              <a:buChar char="•"/>
            </a:pPr>
            <a:r>
              <a:rPr lang="en-US" dirty="0"/>
              <a:t>Wilsonart: Reception Desk</a:t>
            </a:r>
          </a:p>
          <a:p>
            <a:pPr marL="742950" lvl="1" indent="-285750">
              <a:buFont typeface="Arial" panose="020B0604020202020204" pitchFamily="34" charset="0"/>
              <a:buChar char="•"/>
            </a:pPr>
            <a:r>
              <a:rPr lang="en-US" dirty="0" err="1"/>
              <a:t>StoneMax</a:t>
            </a:r>
            <a:r>
              <a:rPr lang="en-US" dirty="0"/>
              <a:t>: Reception Desk</a:t>
            </a:r>
          </a:p>
          <a:p>
            <a:pPr marL="742950" lvl="1" indent="-285750">
              <a:buFont typeface="Arial" panose="020B0604020202020204" pitchFamily="34" charset="0"/>
              <a:buChar char="•"/>
            </a:pPr>
            <a:r>
              <a:rPr lang="en-US" dirty="0" err="1"/>
              <a:t>Gleman</a:t>
            </a:r>
            <a:r>
              <a:rPr lang="en-US" dirty="0"/>
              <a:t>: Round Reception Desk</a:t>
            </a:r>
          </a:p>
          <a:p>
            <a:pPr marL="742950" lvl="1" indent="-285750">
              <a:buFont typeface="Arial" panose="020B0604020202020204" pitchFamily="34" charset="0"/>
              <a:buChar char="•"/>
            </a:pPr>
            <a:r>
              <a:rPr lang="en-US" dirty="0"/>
              <a:t>CI Group: Seating Groups</a:t>
            </a:r>
          </a:p>
          <a:p>
            <a:pPr marL="742950" lvl="1" indent="-285750">
              <a:buFont typeface="Arial" panose="020B0604020202020204" pitchFamily="34" charset="0"/>
              <a:buChar char="•"/>
            </a:pPr>
            <a:r>
              <a:rPr lang="en-US" dirty="0"/>
              <a:t>Ascend: Video Wall Displays</a:t>
            </a:r>
          </a:p>
          <a:p>
            <a:pPr lvl="1"/>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a:t>
            </a:r>
          </a:p>
        </p:txBody>
      </p:sp>
    </p:spTree>
    <p:extLst>
      <p:ext uri="{BB962C8B-B14F-4D97-AF65-F5344CB8AC3E}">
        <p14:creationId xmlns:p14="http://schemas.microsoft.com/office/powerpoint/2010/main" val="2370424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71029</TotalTime>
  <Words>1172</Words>
  <Application>Microsoft Office PowerPoint</Application>
  <PresentationFormat>On-screen Show (4:3)</PresentationFormat>
  <Paragraphs>173</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ＭＳ Ｐゴシック</vt:lpstr>
      <vt:lpstr>Arial</vt:lpstr>
      <vt:lpstr>Calibri</vt:lpstr>
      <vt:lpstr>Courier New</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EVOLVE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workstation1</dc:creator>
  <cp:lastModifiedBy>Kelly Allen</cp:lastModifiedBy>
  <cp:revision>4217</cp:revision>
  <cp:lastPrinted>2018-07-06T16:07:12Z</cp:lastPrinted>
  <dcterms:created xsi:type="dcterms:W3CDTF">2010-06-14T17:48:56Z</dcterms:created>
  <dcterms:modified xsi:type="dcterms:W3CDTF">2020-05-14T20:50:07Z</dcterms:modified>
</cp:coreProperties>
</file>