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5"/>
  </p:notesMasterIdLst>
  <p:handoutMasterIdLst>
    <p:handoutMasterId r:id="rId16"/>
  </p:handoutMasterIdLst>
  <p:sldIdLst>
    <p:sldId id="310" r:id="rId2"/>
    <p:sldId id="901" r:id="rId3"/>
    <p:sldId id="893" r:id="rId4"/>
    <p:sldId id="903" r:id="rId5"/>
    <p:sldId id="894" r:id="rId6"/>
    <p:sldId id="895" r:id="rId7"/>
    <p:sldId id="896" r:id="rId8"/>
    <p:sldId id="907" r:id="rId9"/>
    <p:sldId id="905" r:id="rId10"/>
    <p:sldId id="906" r:id="rId11"/>
    <p:sldId id="897" r:id="rId12"/>
    <p:sldId id="898" r:id="rId13"/>
    <p:sldId id="902" r:id="rId14"/>
  </p:sldIdLst>
  <p:sldSz cx="9144000" cy="6858000" type="screen4x3"/>
  <p:notesSz cx="7010400" cy="9296400"/>
  <p:defaultTextStyle>
    <a:defPPr>
      <a:defRPr lang="en-US"/>
    </a:defPPr>
    <a:lvl1pPr algn="l" defTabSz="457200" rtl="0" fontAlgn="base">
      <a:spcBef>
        <a:spcPct val="0"/>
      </a:spcBef>
      <a:spcAft>
        <a:spcPct val="0"/>
      </a:spcAft>
      <a:defRPr kern="1200">
        <a:solidFill>
          <a:schemeClr val="tx1"/>
        </a:solidFill>
        <a:latin typeface="Arial" charset="0"/>
        <a:ea typeface="ＭＳ Ｐゴシック" charset="-128"/>
        <a:cs typeface="+mn-cs"/>
      </a:defRPr>
    </a:lvl1pPr>
    <a:lvl2pPr marL="457200" algn="l" defTabSz="457200" rtl="0" fontAlgn="base">
      <a:spcBef>
        <a:spcPct val="0"/>
      </a:spcBef>
      <a:spcAft>
        <a:spcPct val="0"/>
      </a:spcAft>
      <a:defRPr kern="1200">
        <a:solidFill>
          <a:schemeClr val="tx1"/>
        </a:solidFill>
        <a:latin typeface="Arial" charset="0"/>
        <a:ea typeface="ＭＳ Ｐゴシック" charset="-128"/>
        <a:cs typeface="+mn-cs"/>
      </a:defRPr>
    </a:lvl2pPr>
    <a:lvl3pPr marL="914400" algn="l" defTabSz="457200" rtl="0" fontAlgn="base">
      <a:spcBef>
        <a:spcPct val="0"/>
      </a:spcBef>
      <a:spcAft>
        <a:spcPct val="0"/>
      </a:spcAft>
      <a:defRPr kern="1200">
        <a:solidFill>
          <a:schemeClr val="tx1"/>
        </a:solidFill>
        <a:latin typeface="Arial" charset="0"/>
        <a:ea typeface="ＭＳ Ｐゴシック" charset="-128"/>
        <a:cs typeface="+mn-cs"/>
      </a:defRPr>
    </a:lvl3pPr>
    <a:lvl4pPr marL="1371600" algn="l" defTabSz="457200" rtl="0" fontAlgn="base">
      <a:spcBef>
        <a:spcPct val="0"/>
      </a:spcBef>
      <a:spcAft>
        <a:spcPct val="0"/>
      </a:spcAft>
      <a:defRPr kern="1200">
        <a:solidFill>
          <a:schemeClr val="tx1"/>
        </a:solidFill>
        <a:latin typeface="Arial" charset="0"/>
        <a:ea typeface="ＭＳ Ｐゴシック" charset="-128"/>
        <a:cs typeface="+mn-cs"/>
      </a:defRPr>
    </a:lvl4pPr>
    <a:lvl5pPr marL="1828800" algn="l" defTabSz="457200" rtl="0" fontAlgn="base">
      <a:spcBef>
        <a:spcPct val="0"/>
      </a:spcBef>
      <a:spcAft>
        <a:spcPct val="0"/>
      </a:spcAft>
      <a:defRPr kern="1200">
        <a:solidFill>
          <a:schemeClr val="tx1"/>
        </a:solidFill>
        <a:latin typeface="Arial" charset="0"/>
        <a:ea typeface="ＭＳ Ｐゴシック" charset="-128"/>
        <a:cs typeface="+mn-cs"/>
      </a:defRPr>
    </a:lvl5pPr>
    <a:lvl6pPr marL="2286000" algn="l" defTabSz="914400" rtl="0" eaLnBrk="1" latinLnBrk="0" hangingPunct="1">
      <a:defRPr kern="1200">
        <a:solidFill>
          <a:schemeClr val="tx1"/>
        </a:solidFill>
        <a:latin typeface="Arial" charset="0"/>
        <a:ea typeface="ＭＳ Ｐゴシック" charset="-128"/>
        <a:cs typeface="+mn-cs"/>
      </a:defRPr>
    </a:lvl6pPr>
    <a:lvl7pPr marL="2743200" algn="l" defTabSz="914400" rtl="0" eaLnBrk="1" latinLnBrk="0" hangingPunct="1">
      <a:defRPr kern="1200">
        <a:solidFill>
          <a:schemeClr val="tx1"/>
        </a:solidFill>
        <a:latin typeface="Arial" charset="0"/>
        <a:ea typeface="ＭＳ Ｐゴシック" charset="-128"/>
        <a:cs typeface="+mn-cs"/>
      </a:defRPr>
    </a:lvl7pPr>
    <a:lvl8pPr marL="3200400" algn="l" defTabSz="914400" rtl="0" eaLnBrk="1" latinLnBrk="0" hangingPunct="1">
      <a:defRPr kern="1200">
        <a:solidFill>
          <a:schemeClr val="tx1"/>
        </a:solidFill>
        <a:latin typeface="Arial" charset="0"/>
        <a:ea typeface="ＭＳ Ｐゴシック" charset="-128"/>
        <a:cs typeface="+mn-cs"/>
      </a:defRPr>
    </a:lvl8pPr>
    <a:lvl9pPr marL="3657600" algn="l" defTabSz="914400" rtl="0" eaLnBrk="1" latinLnBrk="0" hangingPunct="1">
      <a:defRPr kern="1200">
        <a:solidFill>
          <a:schemeClr val="tx1"/>
        </a:solidFill>
        <a:latin typeface="Arial" charset="0"/>
        <a:ea typeface="ＭＳ Ｐゴシック"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7210" autoAdjust="0"/>
    <p:restoredTop sz="91276" autoAdjust="0"/>
  </p:normalViewPr>
  <p:slideViewPr>
    <p:cSldViewPr snapToGrid="0">
      <p:cViewPr varScale="1">
        <p:scale>
          <a:sx n="82" d="100"/>
          <a:sy n="82" d="100"/>
        </p:scale>
        <p:origin x="1862" y="72"/>
      </p:cViewPr>
      <p:guideLst>
        <p:guide orient="horz" pos="2160"/>
        <p:guide pos="2880"/>
      </p:guideLst>
    </p:cSldViewPr>
  </p:slideViewPr>
  <p:notesTextViewPr>
    <p:cViewPr>
      <p:scale>
        <a:sx n="3" d="2"/>
        <a:sy n="3" d="2"/>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handoutMaster" Target="handoutMasters/handout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4" y="1"/>
            <a:ext cx="3037892" cy="465370"/>
          </a:xfrm>
          <a:prstGeom prst="rect">
            <a:avLst/>
          </a:prstGeom>
        </p:spPr>
        <p:txBody>
          <a:bodyPr vert="horz" lIns="89943" tIns="44971" rIns="89943" bIns="44971" rtlCol="0"/>
          <a:lstStyle>
            <a:lvl1pPr algn="l">
              <a:defRPr sz="1200"/>
            </a:lvl1pPr>
          </a:lstStyle>
          <a:p>
            <a:endParaRPr lang="en-US"/>
          </a:p>
        </p:txBody>
      </p:sp>
      <p:sp>
        <p:nvSpPr>
          <p:cNvPr id="3" name="Date Placeholder 2"/>
          <p:cNvSpPr>
            <a:spLocks noGrp="1"/>
          </p:cNvSpPr>
          <p:nvPr>
            <p:ph type="dt" sz="quarter" idx="1"/>
          </p:nvPr>
        </p:nvSpPr>
        <p:spPr>
          <a:xfrm>
            <a:off x="3970959" y="1"/>
            <a:ext cx="3037891" cy="465370"/>
          </a:xfrm>
          <a:prstGeom prst="rect">
            <a:avLst/>
          </a:prstGeom>
        </p:spPr>
        <p:txBody>
          <a:bodyPr vert="horz" lIns="89943" tIns="44971" rIns="89943" bIns="44971" rtlCol="0"/>
          <a:lstStyle>
            <a:lvl1pPr algn="r">
              <a:defRPr sz="1200"/>
            </a:lvl1pPr>
          </a:lstStyle>
          <a:p>
            <a:fld id="{DB76281D-1842-434D-8DAB-D0D99652B892}" type="datetimeFigureOut">
              <a:rPr lang="en-US" smtClean="0"/>
              <a:pPr/>
              <a:t>5/18/2020</a:t>
            </a:fld>
            <a:endParaRPr lang="en-US"/>
          </a:p>
        </p:txBody>
      </p:sp>
      <p:sp>
        <p:nvSpPr>
          <p:cNvPr id="4" name="Footer Placeholder 3"/>
          <p:cNvSpPr>
            <a:spLocks noGrp="1"/>
          </p:cNvSpPr>
          <p:nvPr>
            <p:ph type="ftr" sz="quarter" idx="2"/>
          </p:nvPr>
        </p:nvSpPr>
        <p:spPr>
          <a:xfrm>
            <a:off x="4" y="8829467"/>
            <a:ext cx="3037892" cy="465368"/>
          </a:xfrm>
          <a:prstGeom prst="rect">
            <a:avLst/>
          </a:prstGeom>
        </p:spPr>
        <p:txBody>
          <a:bodyPr vert="horz" lIns="89943" tIns="44971" rIns="89943" bIns="44971" rtlCol="0" anchor="b"/>
          <a:lstStyle>
            <a:lvl1pPr algn="l">
              <a:defRPr sz="1200"/>
            </a:lvl1pPr>
          </a:lstStyle>
          <a:p>
            <a:endParaRPr lang="en-US"/>
          </a:p>
        </p:txBody>
      </p:sp>
      <p:sp>
        <p:nvSpPr>
          <p:cNvPr id="5" name="Slide Number Placeholder 4"/>
          <p:cNvSpPr>
            <a:spLocks noGrp="1"/>
          </p:cNvSpPr>
          <p:nvPr>
            <p:ph type="sldNum" sz="quarter" idx="3"/>
          </p:nvPr>
        </p:nvSpPr>
        <p:spPr>
          <a:xfrm>
            <a:off x="3970959" y="8829467"/>
            <a:ext cx="3037891" cy="465368"/>
          </a:xfrm>
          <a:prstGeom prst="rect">
            <a:avLst/>
          </a:prstGeom>
        </p:spPr>
        <p:txBody>
          <a:bodyPr vert="horz" lIns="89943" tIns="44971" rIns="89943" bIns="44971" rtlCol="0" anchor="b"/>
          <a:lstStyle>
            <a:lvl1pPr algn="r">
              <a:defRPr sz="1200"/>
            </a:lvl1pPr>
          </a:lstStyle>
          <a:p>
            <a:fld id="{3D95CE24-B2E0-4B27-A942-46F664BBA455}" type="slidenum">
              <a:rPr lang="en-US" smtClean="0"/>
              <a:pPr/>
              <a:t>‹#›</a:t>
            </a:fld>
            <a:endParaRPr lang="en-US"/>
          </a:p>
        </p:txBody>
      </p:sp>
    </p:spTree>
    <p:extLst>
      <p:ext uri="{BB962C8B-B14F-4D97-AF65-F5344CB8AC3E}">
        <p14:creationId xmlns:p14="http://schemas.microsoft.com/office/powerpoint/2010/main" val="243706573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37628" cy="464820"/>
          </a:xfrm>
          <a:prstGeom prst="rect">
            <a:avLst/>
          </a:prstGeom>
        </p:spPr>
        <p:txBody>
          <a:bodyPr vert="horz" lIns="91513" tIns="45757" rIns="91513" bIns="45757" rtlCol="0"/>
          <a:lstStyle>
            <a:lvl1pPr algn="l">
              <a:defRPr sz="1200"/>
            </a:lvl1pPr>
          </a:lstStyle>
          <a:p>
            <a:endParaRPr lang="en-US"/>
          </a:p>
        </p:txBody>
      </p:sp>
      <p:sp>
        <p:nvSpPr>
          <p:cNvPr id="3" name="Date Placeholder 2"/>
          <p:cNvSpPr>
            <a:spLocks noGrp="1"/>
          </p:cNvSpPr>
          <p:nvPr>
            <p:ph type="dt" idx="1"/>
          </p:nvPr>
        </p:nvSpPr>
        <p:spPr>
          <a:xfrm>
            <a:off x="3971184" y="0"/>
            <a:ext cx="3037628" cy="464820"/>
          </a:xfrm>
          <a:prstGeom prst="rect">
            <a:avLst/>
          </a:prstGeom>
        </p:spPr>
        <p:txBody>
          <a:bodyPr vert="horz" lIns="91513" tIns="45757" rIns="91513" bIns="45757" rtlCol="0"/>
          <a:lstStyle>
            <a:lvl1pPr algn="r">
              <a:defRPr sz="1200"/>
            </a:lvl1pPr>
          </a:lstStyle>
          <a:p>
            <a:fld id="{BD4734D2-6F49-4E5B-8047-CE759FF215B1}" type="datetimeFigureOut">
              <a:rPr lang="en-US" smtClean="0"/>
              <a:pPr/>
              <a:t>5/18/2020</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1513" tIns="45757" rIns="91513" bIns="45757" rtlCol="0" anchor="ctr"/>
          <a:lstStyle/>
          <a:p>
            <a:endParaRPr lang="en-US"/>
          </a:p>
        </p:txBody>
      </p:sp>
      <p:sp>
        <p:nvSpPr>
          <p:cNvPr id="5" name="Notes Placeholder 4"/>
          <p:cNvSpPr>
            <a:spLocks noGrp="1"/>
          </p:cNvSpPr>
          <p:nvPr>
            <p:ph type="body" sz="quarter" idx="3"/>
          </p:nvPr>
        </p:nvSpPr>
        <p:spPr>
          <a:xfrm>
            <a:off x="701360" y="4415790"/>
            <a:ext cx="5607684" cy="4183380"/>
          </a:xfrm>
          <a:prstGeom prst="rect">
            <a:avLst/>
          </a:prstGeom>
        </p:spPr>
        <p:txBody>
          <a:bodyPr vert="horz" lIns="91513" tIns="45757" rIns="91513" bIns="45757"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8829989"/>
            <a:ext cx="3037628" cy="464820"/>
          </a:xfrm>
          <a:prstGeom prst="rect">
            <a:avLst/>
          </a:prstGeom>
        </p:spPr>
        <p:txBody>
          <a:bodyPr vert="horz" lIns="91513" tIns="45757" rIns="91513" bIns="45757" rtlCol="0" anchor="b"/>
          <a:lstStyle>
            <a:lvl1pPr algn="l">
              <a:defRPr sz="1200"/>
            </a:lvl1pPr>
          </a:lstStyle>
          <a:p>
            <a:endParaRPr lang="en-US"/>
          </a:p>
        </p:txBody>
      </p:sp>
      <p:sp>
        <p:nvSpPr>
          <p:cNvPr id="7" name="Slide Number Placeholder 6"/>
          <p:cNvSpPr>
            <a:spLocks noGrp="1"/>
          </p:cNvSpPr>
          <p:nvPr>
            <p:ph type="sldNum" sz="quarter" idx="5"/>
          </p:nvPr>
        </p:nvSpPr>
        <p:spPr>
          <a:xfrm>
            <a:off x="3971184" y="8829989"/>
            <a:ext cx="3037628" cy="464820"/>
          </a:xfrm>
          <a:prstGeom prst="rect">
            <a:avLst/>
          </a:prstGeom>
        </p:spPr>
        <p:txBody>
          <a:bodyPr vert="horz" lIns="91513" tIns="45757" rIns="91513" bIns="45757" rtlCol="0" anchor="b"/>
          <a:lstStyle>
            <a:lvl1pPr algn="r">
              <a:defRPr sz="1200"/>
            </a:lvl1pPr>
          </a:lstStyle>
          <a:p>
            <a:fld id="{9C2391C2-9AF2-4AC8-90C7-3A1A91F73B01}" type="slidenum">
              <a:rPr lang="en-US" smtClean="0"/>
              <a:pPr/>
              <a:t>‹#›</a:t>
            </a:fld>
            <a:endParaRPr lang="en-US"/>
          </a:p>
        </p:txBody>
      </p:sp>
    </p:spTree>
    <p:extLst>
      <p:ext uri="{BB962C8B-B14F-4D97-AF65-F5344CB8AC3E}">
        <p14:creationId xmlns:p14="http://schemas.microsoft.com/office/powerpoint/2010/main" val="18169087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C2391C2-9AF2-4AC8-90C7-3A1A91F73B01}" type="slidenum">
              <a:rPr lang="en-US" smtClean="0"/>
              <a:pPr/>
              <a:t>1</a:t>
            </a:fld>
            <a:endParaRPr lang="en-US"/>
          </a:p>
        </p:txBody>
      </p:sp>
    </p:spTree>
    <p:extLst>
      <p:ext uri="{BB962C8B-B14F-4D97-AF65-F5344CB8AC3E}">
        <p14:creationId xmlns:p14="http://schemas.microsoft.com/office/powerpoint/2010/main" val="24328932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C2391C2-9AF2-4AC8-90C7-3A1A91F73B01}" type="slidenum">
              <a:rPr lang="en-US" smtClean="0"/>
              <a:pPr/>
              <a:t>10</a:t>
            </a:fld>
            <a:endParaRPr lang="en-US"/>
          </a:p>
        </p:txBody>
      </p:sp>
    </p:spTree>
    <p:extLst>
      <p:ext uri="{BB962C8B-B14F-4D97-AF65-F5344CB8AC3E}">
        <p14:creationId xmlns:p14="http://schemas.microsoft.com/office/powerpoint/2010/main" val="23761143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C2391C2-9AF2-4AC8-90C7-3A1A91F73B01}" type="slidenum">
              <a:rPr lang="en-US" smtClean="0"/>
              <a:pPr/>
              <a:t>11</a:t>
            </a:fld>
            <a:endParaRPr lang="en-US"/>
          </a:p>
        </p:txBody>
      </p:sp>
    </p:spTree>
    <p:extLst>
      <p:ext uri="{BB962C8B-B14F-4D97-AF65-F5344CB8AC3E}">
        <p14:creationId xmlns:p14="http://schemas.microsoft.com/office/powerpoint/2010/main" val="40407199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C2391C2-9AF2-4AC8-90C7-3A1A91F73B01}" type="slidenum">
              <a:rPr lang="en-US" smtClean="0"/>
              <a:pPr/>
              <a:t>12</a:t>
            </a:fld>
            <a:endParaRPr lang="en-US"/>
          </a:p>
        </p:txBody>
      </p:sp>
    </p:spTree>
    <p:extLst>
      <p:ext uri="{BB962C8B-B14F-4D97-AF65-F5344CB8AC3E}">
        <p14:creationId xmlns:p14="http://schemas.microsoft.com/office/powerpoint/2010/main" val="7100714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C2391C2-9AF2-4AC8-90C7-3A1A91F73B01}" type="slidenum">
              <a:rPr lang="en-US" smtClean="0"/>
              <a:pPr/>
              <a:t>13</a:t>
            </a:fld>
            <a:endParaRPr lang="en-US"/>
          </a:p>
        </p:txBody>
      </p:sp>
    </p:spTree>
    <p:extLst>
      <p:ext uri="{BB962C8B-B14F-4D97-AF65-F5344CB8AC3E}">
        <p14:creationId xmlns:p14="http://schemas.microsoft.com/office/powerpoint/2010/main" val="26418327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C2391C2-9AF2-4AC8-90C7-3A1A91F73B01}" type="slidenum">
              <a:rPr lang="en-US" smtClean="0"/>
              <a:pPr/>
              <a:t>2</a:t>
            </a:fld>
            <a:endParaRPr lang="en-US"/>
          </a:p>
        </p:txBody>
      </p:sp>
    </p:spTree>
    <p:extLst>
      <p:ext uri="{BB962C8B-B14F-4D97-AF65-F5344CB8AC3E}">
        <p14:creationId xmlns:p14="http://schemas.microsoft.com/office/powerpoint/2010/main" val="16350673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C2391C2-9AF2-4AC8-90C7-3A1A91F73B01}" type="slidenum">
              <a:rPr lang="en-US" smtClean="0"/>
              <a:pPr/>
              <a:t>3</a:t>
            </a:fld>
            <a:endParaRPr lang="en-US"/>
          </a:p>
        </p:txBody>
      </p:sp>
    </p:spTree>
    <p:extLst>
      <p:ext uri="{BB962C8B-B14F-4D97-AF65-F5344CB8AC3E}">
        <p14:creationId xmlns:p14="http://schemas.microsoft.com/office/powerpoint/2010/main" val="39112700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C2391C2-9AF2-4AC8-90C7-3A1A91F73B01}" type="slidenum">
              <a:rPr lang="en-US" smtClean="0"/>
              <a:pPr/>
              <a:t>4</a:t>
            </a:fld>
            <a:endParaRPr lang="en-US"/>
          </a:p>
        </p:txBody>
      </p:sp>
    </p:spTree>
    <p:extLst>
      <p:ext uri="{BB962C8B-B14F-4D97-AF65-F5344CB8AC3E}">
        <p14:creationId xmlns:p14="http://schemas.microsoft.com/office/powerpoint/2010/main" val="5134805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C2391C2-9AF2-4AC8-90C7-3A1A91F73B01}" type="slidenum">
              <a:rPr lang="en-US" smtClean="0"/>
              <a:pPr/>
              <a:t>5</a:t>
            </a:fld>
            <a:endParaRPr lang="en-US"/>
          </a:p>
        </p:txBody>
      </p:sp>
    </p:spTree>
    <p:extLst>
      <p:ext uri="{BB962C8B-B14F-4D97-AF65-F5344CB8AC3E}">
        <p14:creationId xmlns:p14="http://schemas.microsoft.com/office/powerpoint/2010/main" val="31571489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C2391C2-9AF2-4AC8-90C7-3A1A91F73B01}" type="slidenum">
              <a:rPr lang="en-US" smtClean="0"/>
              <a:pPr/>
              <a:t>6</a:t>
            </a:fld>
            <a:endParaRPr lang="en-US"/>
          </a:p>
        </p:txBody>
      </p:sp>
    </p:spTree>
    <p:extLst>
      <p:ext uri="{BB962C8B-B14F-4D97-AF65-F5344CB8AC3E}">
        <p14:creationId xmlns:p14="http://schemas.microsoft.com/office/powerpoint/2010/main" val="35796231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C2391C2-9AF2-4AC8-90C7-3A1A91F73B01}" type="slidenum">
              <a:rPr lang="en-US" smtClean="0"/>
              <a:pPr/>
              <a:t>7</a:t>
            </a:fld>
            <a:endParaRPr lang="en-US"/>
          </a:p>
        </p:txBody>
      </p:sp>
    </p:spTree>
    <p:extLst>
      <p:ext uri="{BB962C8B-B14F-4D97-AF65-F5344CB8AC3E}">
        <p14:creationId xmlns:p14="http://schemas.microsoft.com/office/powerpoint/2010/main" val="39200496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C2391C2-9AF2-4AC8-90C7-3A1A91F73B01}" type="slidenum">
              <a:rPr lang="en-US" smtClean="0"/>
              <a:pPr/>
              <a:t>8</a:t>
            </a:fld>
            <a:endParaRPr lang="en-US"/>
          </a:p>
        </p:txBody>
      </p:sp>
    </p:spTree>
    <p:extLst>
      <p:ext uri="{BB962C8B-B14F-4D97-AF65-F5344CB8AC3E}">
        <p14:creationId xmlns:p14="http://schemas.microsoft.com/office/powerpoint/2010/main" val="41488435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C2391C2-9AF2-4AC8-90C7-3A1A91F73B01}" type="slidenum">
              <a:rPr lang="en-US" smtClean="0"/>
              <a:pPr/>
              <a:t>9</a:t>
            </a:fld>
            <a:endParaRPr lang="en-US"/>
          </a:p>
        </p:txBody>
      </p:sp>
    </p:spTree>
    <p:extLst>
      <p:ext uri="{BB962C8B-B14F-4D97-AF65-F5344CB8AC3E}">
        <p14:creationId xmlns:p14="http://schemas.microsoft.com/office/powerpoint/2010/main" val="35719503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fld id="{14D47F2E-7016-49DC-974F-90D5DFF4890C}" type="datetime1">
              <a:rPr lang="en-US"/>
              <a:pPr/>
              <a:t>5/18/2020</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69C77A34-A7B9-4064-93D8-53921CDCA84B}" type="slidenum">
              <a:rPr lang="en-US"/>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9913D0B6-9F83-412A-A9F1-AAAB53902E0F}" type="datetime1">
              <a:rPr lang="en-US"/>
              <a:pPr/>
              <a:t>5/18/2020</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8B0EB604-EC28-45B2-8C3C-7B3A2BDB09EC}" type="slidenum">
              <a:rPr lang="en-US"/>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0489C3DC-CA77-415A-B9D6-358336547BFB}" type="datetime1">
              <a:rPr lang="en-US"/>
              <a:pPr/>
              <a:t>5/18/2020</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8611DE64-F8D3-4645-82B5-52542D0CDCDF}" type="slidenum">
              <a:rPr lang="en-US"/>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6" name="Text Placeholder 2"/>
          <p:cNvSpPr>
            <a:spLocks noGrp="1"/>
          </p:cNvSpPr>
          <p:nvPr>
            <p:ph type="body" idx="11"/>
          </p:nvPr>
        </p:nvSpPr>
        <p:spPr>
          <a:xfrm>
            <a:off x="4648201" y="152400"/>
            <a:ext cx="4040188" cy="381000"/>
          </a:xfrm>
          <a:noFill/>
        </p:spPr>
        <p:txBody>
          <a:bodyPr anchor="b"/>
          <a:lstStyle>
            <a:lvl1pPr marL="0" indent="0" algn="r">
              <a:buNone/>
              <a:defRPr sz="20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7" name="Content Placeholder 2"/>
          <p:cNvSpPr>
            <a:spLocks noGrp="1"/>
          </p:cNvSpPr>
          <p:nvPr>
            <p:ph idx="1"/>
          </p:nvPr>
        </p:nvSpPr>
        <p:spPr>
          <a:xfrm>
            <a:off x="457200" y="1143000"/>
            <a:ext cx="8229600" cy="4876800"/>
          </a:xfrm>
        </p:spPr>
        <p:txBody>
          <a:bodyPr/>
          <a:lstStyle>
            <a:lvl1pPr>
              <a:buFont typeface="Arial" panose="020B0604020202020204" pitchFamily="34" charset="0"/>
              <a:buChar char="•"/>
              <a:defRPr/>
            </a:lvl1pPr>
            <a:lvl3pPr marL="800100" indent="-342900">
              <a:spcAft>
                <a:spcPts val="400"/>
              </a:spcAft>
              <a:buFont typeface="Courier New" panose="02070309020205020404" pitchFamily="49" charset="0"/>
              <a:buChar char="o"/>
              <a:defRPr sz="1800"/>
            </a:lvl3pPr>
            <a:lvl4pPr marL="1028700" indent="-342900">
              <a:buFont typeface="Wingdings" panose="05000000000000000000" pitchFamily="2" charset="2"/>
              <a:buChar char="v"/>
              <a:defRPr/>
            </a:lvl4pPr>
            <a:lvl5pPr marL="1257300" indent="-342900">
              <a:buFont typeface="Helvetica" panose="020B0604020202020204" pitchFamily="34" charset="0"/>
              <a:buChar char="−"/>
              <a:defRPr sz="1600"/>
            </a:lvl5pPr>
          </a:lstStyle>
          <a:p>
            <a:pPr lvl="0"/>
            <a:r>
              <a:rPr lang="en-US" dirty="0"/>
              <a:t>Click to edit Master text styles</a:t>
            </a:r>
          </a:p>
          <a:p>
            <a:pPr lvl="2"/>
            <a:r>
              <a:rPr lang="en-US" dirty="0"/>
              <a:t>Second level</a:t>
            </a:r>
          </a:p>
          <a:p>
            <a:pPr lvl="4"/>
            <a:r>
              <a:rPr lang="en-US" dirty="0"/>
              <a:t>Third level</a:t>
            </a:r>
          </a:p>
        </p:txBody>
      </p:sp>
      <p:sp>
        <p:nvSpPr>
          <p:cNvPr id="4" name="Rectangle 3"/>
          <p:cNvSpPr>
            <a:spLocks noGrp="1"/>
          </p:cNvSpPr>
          <p:nvPr>
            <p:ph type="sldNum" sz="quarter" idx="12"/>
          </p:nvPr>
        </p:nvSpPr>
        <p:spPr>
          <a:ln/>
        </p:spPr>
        <p:txBody>
          <a:bodyPr/>
          <a:lstStyle>
            <a:lvl1pPr>
              <a:defRPr/>
            </a:lvl1pPr>
          </a:lstStyle>
          <a:p>
            <a:pPr>
              <a:defRPr/>
            </a:pPr>
            <a:fld id="{03D1E74A-CFF4-4B5B-8F6D-CA9B630FE9D8}" type="slidenum">
              <a:rPr lang="en-US" altLang="en-US"/>
              <a:pPr>
                <a:defRPr/>
              </a:pPr>
              <a:t>‹#›</a:t>
            </a:fld>
            <a:endParaRPr lang="en-US" altLang="en-US" sz="1200">
              <a:solidFill>
                <a:srgbClr val="888888"/>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9239A0AA-7A04-4B2E-9525-FDC333EA4E57}" type="datetime1">
              <a:rPr lang="en-US"/>
              <a:pPr/>
              <a:t>5/18/2020</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602366C8-A0A4-49DA-B224-4CFFF7A8CAFC}" type="slidenum">
              <a:rPr lang="en-US"/>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fld id="{558E97CE-98E1-4ABC-B151-6DDCA2A4FE50}" type="datetime1">
              <a:rPr lang="en-US"/>
              <a:pPr/>
              <a:t>5/18/2020</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2315C384-0DBB-44D9-93F6-E37186624815}" type="slidenum">
              <a:rPr lang="en-US"/>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fld id="{C1805315-169D-4D05-8138-1B342FFAA1F5}" type="datetime1">
              <a:rPr lang="en-US"/>
              <a:pPr/>
              <a:t>5/18/2020</a:t>
            </a:fld>
            <a:endParaRPr lang="en-US"/>
          </a:p>
        </p:txBody>
      </p:sp>
      <p:sp>
        <p:nvSpPr>
          <p:cNvPr id="6" name="Footer Placeholder 4"/>
          <p:cNvSpPr>
            <a:spLocks noGrp="1"/>
          </p:cNvSpPr>
          <p:nvPr>
            <p:ph type="ftr" sz="quarter" idx="11"/>
          </p:nvPr>
        </p:nvSpPr>
        <p:spPr/>
        <p:txBody>
          <a:bodyPr/>
          <a:lstStyle>
            <a:lvl1pPr>
              <a:defRPr/>
            </a:lvl1pPr>
          </a:lstStyle>
          <a:p>
            <a:endParaRPr lang="en-US"/>
          </a:p>
        </p:txBody>
      </p:sp>
      <p:sp>
        <p:nvSpPr>
          <p:cNvPr id="7" name="Slide Number Placeholder 5"/>
          <p:cNvSpPr>
            <a:spLocks noGrp="1"/>
          </p:cNvSpPr>
          <p:nvPr>
            <p:ph type="sldNum" sz="quarter" idx="12"/>
          </p:nvPr>
        </p:nvSpPr>
        <p:spPr/>
        <p:txBody>
          <a:bodyPr/>
          <a:lstStyle>
            <a:lvl1pPr>
              <a:defRPr/>
            </a:lvl1pPr>
          </a:lstStyle>
          <a:p>
            <a:fld id="{32A138C3-9380-4E81-86EB-63EAEEBC5963}" type="slidenum">
              <a:rPr lang="en-US"/>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fld id="{6F5F9443-8461-4F5F-A9FA-D90C6E8925CC}" type="datetime1">
              <a:rPr lang="en-US"/>
              <a:pPr/>
              <a:t>5/18/2020</a:t>
            </a:fld>
            <a:endParaRPr lang="en-US"/>
          </a:p>
        </p:txBody>
      </p:sp>
      <p:sp>
        <p:nvSpPr>
          <p:cNvPr id="8" name="Footer Placeholder 4"/>
          <p:cNvSpPr>
            <a:spLocks noGrp="1"/>
          </p:cNvSpPr>
          <p:nvPr>
            <p:ph type="ftr" sz="quarter" idx="11"/>
          </p:nvPr>
        </p:nvSpPr>
        <p:spPr/>
        <p:txBody>
          <a:bodyPr/>
          <a:lstStyle>
            <a:lvl1pPr>
              <a:defRPr/>
            </a:lvl1pPr>
          </a:lstStyle>
          <a:p>
            <a:endParaRPr lang="en-US"/>
          </a:p>
        </p:txBody>
      </p:sp>
      <p:sp>
        <p:nvSpPr>
          <p:cNvPr id="9" name="Slide Number Placeholder 5"/>
          <p:cNvSpPr>
            <a:spLocks noGrp="1"/>
          </p:cNvSpPr>
          <p:nvPr>
            <p:ph type="sldNum" sz="quarter" idx="12"/>
          </p:nvPr>
        </p:nvSpPr>
        <p:spPr/>
        <p:txBody>
          <a:bodyPr/>
          <a:lstStyle>
            <a:lvl1pPr>
              <a:defRPr/>
            </a:lvl1pPr>
          </a:lstStyle>
          <a:p>
            <a:fld id="{771B9F36-4F8C-4B17-8052-3EED90D482A1}" type="slidenum">
              <a:rPr lang="en-US"/>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fld id="{D7B06BAC-8BB8-482F-9848-80DCDEE8D29D}" type="datetime1">
              <a:rPr lang="en-US"/>
              <a:pPr/>
              <a:t>5/18/2020</a:t>
            </a:fld>
            <a:endParaRPr lang="en-US"/>
          </a:p>
        </p:txBody>
      </p:sp>
      <p:sp>
        <p:nvSpPr>
          <p:cNvPr id="4" name="Footer Placeholder 4"/>
          <p:cNvSpPr>
            <a:spLocks noGrp="1"/>
          </p:cNvSpPr>
          <p:nvPr>
            <p:ph type="ftr" sz="quarter" idx="11"/>
          </p:nvPr>
        </p:nvSpPr>
        <p:spPr/>
        <p:txBody>
          <a:bodyPr/>
          <a:lstStyle>
            <a:lvl1pPr>
              <a:defRPr/>
            </a:lvl1pPr>
          </a:lstStyle>
          <a:p>
            <a:endParaRPr lang="en-US"/>
          </a:p>
        </p:txBody>
      </p:sp>
      <p:sp>
        <p:nvSpPr>
          <p:cNvPr id="5" name="Slide Number Placeholder 5"/>
          <p:cNvSpPr>
            <a:spLocks noGrp="1"/>
          </p:cNvSpPr>
          <p:nvPr>
            <p:ph type="sldNum" sz="quarter" idx="12"/>
          </p:nvPr>
        </p:nvSpPr>
        <p:spPr/>
        <p:txBody>
          <a:bodyPr/>
          <a:lstStyle>
            <a:lvl1pPr>
              <a:defRPr/>
            </a:lvl1pPr>
          </a:lstStyle>
          <a:p>
            <a:fld id="{FF58529C-48D3-4492-9AD0-ED09B707A04D}" type="slidenum">
              <a:rPr lang="en-US"/>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8806CBE5-0A74-4AF8-A89D-0E18EDD72291}" type="datetime1">
              <a:rPr lang="en-US"/>
              <a:pPr/>
              <a:t>5/18/2020</a:t>
            </a:fld>
            <a:endParaRPr lang="en-US"/>
          </a:p>
        </p:txBody>
      </p:sp>
      <p:sp>
        <p:nvSpPr>
          <p:cNvPr id="3" name="Footer Placeholder 4"/>
          <p:cNvSpPr>
            <a:spLocks noGrp="1"/>
          </p:cNvSpPr>
          <p:nvPr>
            <p:ph type="ftr" sz="quarter" idx="11"/>
          </p:nvPr>
        </p:nvSpPr>
        <p:spPr/>
        <p:txBody>
          <a:bodyPr/>
          <a:lstStyle>
            <a:lvl1pPr>
              <a:defRPr/>
            </a:lvl1pPr>
          </a:lstStyle>
          <a:p>
            <a:endParaRPr lang="en-US"/>
          </a:p>
        </p:txBody>
      </p:sp>
      <p:sp>
        <p:nvSpPr>
          <p:cNvPr id="4" name="Slide Number Placeholder 5"/>
          <p:cNvSpPr>
            <a:spLocks noGrp="1"/>
          </p:cNvSpPr>
          <p:nvPr>
            <p:ph type="sldNum" sz="quarter" idx="12"/>
          </p:nvPr>
        </p:nvSpPr>
        <p:spPr/>
        <p:txBody>
          <a:bodyPr/>
          <a:lstStyle>
            <a:lvl1pPr>
              <a:defRPr/>
            </a:lvl1pPr>
          </a:lstStyle>
          <a:p>
            <a:fld id="{DEEA9134-5B7F-42AE-91AE-CFD642EE2F91}" type="slidenum">
              <a:rPr lang="en-US"/>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fld id="{C348C922-BBF4-4F54-B8AF-20E9D36D0B2F}" type="datetime1">
              <a:rPr lang="en-US"/>
              <a:pPr/>
              <a:t>5/18/2020</a:t>
            </a:fld>
            <a:endParaRPr lang="en-US"/>
          </a:p>
        </p:txBody>
      </p:sp>
      <p:sp>
        <p:nvSpPr>
          <p:cNvPr id="6" name="Footer Placeholder 4"/>
          <p:cNvSpPr>
            <a:spLocks noGrp="1"/>
          </p:cNvSpPr>
          <p:nvPr>
            <p:ph type="ftr" sz="quarter" idx="11"/>
          </p:nvPr>
        </p:nvSpPr>
        <p:spPr/>
        <p:txBody>
          <a:bodyPr/>
          <a:lstStyle>
            <a:lvl1pPr>
              <a:defRPr/>
            </a:lvl1pPr>
          </a:lstStyle>
          <a:p>
            <a:endParaRPr lang="en-US"/>
          </a:p>
        </p:txBody>
      </p:sp>
      <p:sp>
        <p:nvSpPr>
          <p:cNvPr id="7" name="Slide Number Placeholder 5"/>
          <p:cNvSpPr>
            <a:spLocks noGrp="1"/>
          </p:cNvSpPr>
          <p:nvPr>
            <p:ph type="sldNum" sz="quarter" idx="12"/>
          </p:nvPr>
        </p:nvSpPr>
        <p:spPr/>
        <p:txBody>
          <a:bodyPr/>
          <a:lstStyle>
            <a:lvl1pPr>
              <a:defRPr/>
            </a:lvl1pPr>
          </a:lstStyle>
          <a:p>
            <a:fld id="{74B67016-33F5-4EC7-AED9-E02C17E43DC4}" type="slidenum">
              <a:rPr lang="en-US"/>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fld id="{27933721-838F-4487-9168-3470F0CF1880}" type="datetime1">
              <a:rPr lang="en-US"/>
              <a:pPr/>
              <a:t>5/18/2020</a:t>
            </a:fld>
            <a:endParaRPr lang="en-US"/>
          </a:p>
        </p:txBody>
      </p:sp>
      <p:sp>
        <p:nvSpPr>
          <p:cNvPr id="6" name="Footer Placeholder 4"/>
          <p:cNvSpPr>
            <a:spLocks noGrp="1"/>
          </p:cNvSpPr>
          <p:nvPr>
            <p:ph type="ftr" sz="quarter" idx="11"/>
          </p:nvPr>
        </p:nvSpPr>
        <p:spPr/>
        <p:txBody>
          <a:bodyPr/>
          <a:lstStyle>
            <a:lvl1pPr>
              <a:defRPr/>
            </a:lvl1pPr>
          </a:lstStyle>
          <a:p>
            <a:endParaRPr lang="en-US"/>
          </a:p>
        </p:txBody>
      </p:sp>
      <p:sp>
        <p:nvSpPr>
          <p:cNvPr id="7" name="Slide Number Placeholder 5"/>
          <p:cNvSpPr>
            <a:spLocks noGrp="1"/>
          </p:cNvSpPr>
          <p:nvPr>
            <p:ph type="sldNum" sz="quarter" idx="12"/>
          </p:nvPr>
        </p:nvSpPr>
        <p:spPr/>
        <p:txBody>
          <a:bodyPr/>
          <a:lstStyle>
            <a:lvl1pPr>
              <a:defRPr/>
            </a:lvl1pPr>
          </a:lstStyle>
          <a:p>
            <a:fld id="{631448B9-9F69-4B9D-8D58-CFD282555181}" type="slidenum">
              <a:rPr lang="en-US"/>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charset="0"/>
              </a:defRPr>
            </a:lvl1pPr>
          </a:lstStyle>
          <a:p>
            <a:fld id="{CFCE5482-EEC5-4EE3-85D6-4C7EC0C42D0D}" type="datetime1">
              <a:rPr lang="en-US"/>
              <a:pPr/>
              <a:t>5/18/2020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Calibri" charset="0"/>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charset="0"/>
              </a:defRPr>
            </a:lvl1pPr>
          </a:lstStyle>
          <a:p>
            <a:fld id="{ED1902F4-72EB-431F-BBA5-C5EF40FDFB3A}"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457200" rtl="0" fontAlgn="base">
        <a:spcBef>
          <a:spcPct val="0"/>
        </a:spcBef>
        <a:spcAft>
          <a:spcPct val="0"/>
        </a:spcAft>
        <a:defRPr sz="4400" kern="1200">
          <a:solidFill>
            <a:schemeClr val="tx1"/>
          </a:solidFill>
          <a:latin typeface="+mj-lt"/>
          <a:ea typeface="ＭＳ Ｐゴシック" charset="-128"/>
          <a:cs typeface="+mj-cs"/>
        </a:defRPr>
      </a:lvl1pPr>
      <a:lvl2pPr algn="ctr" defTabSz="457200" rtl="0" fontAlgn="base">
        <a:spcBef>
          <a:spcPct val="0"/>
        </a:spcBef>
        <a:spcAft>
          <a:spcPct val="0"/>
        </a:spcAft>
        <a:defRPr sz="4400">
          <a:solidFill>
            <a:schemeClr val="tx1"/>
          </a:solidFill>
          <a:latin typeface="Calibri" charset="0"/>
          <a:ea typeface="ＭＳ Ｐゴシック" charset="-128"/>
        </a:defRPr>
      </a:lvl2pPr>
      <a:lvl3pPr algn="ctr" defTabSz="457200" rtl="0" fontAlgn="base">
        <a:spcBef>
          <a:spcPct val="0"/>
        </a:spcBef>
        <a:spcAft>
          <a:spcPct val="0"/>
        </a:spcAft>
        <a:defRPr sz="4400">
          <a:solidFill>
            <a:schemeClr val="tx1"/>
          </a:solidFill>
          <a:latin typeface="Calibri" charset="0"/>
          <a:ea typeface="ＭＳ Ｐゴシック" charset="-128"/>
        </a:defRPr>
      </a:lvl3pPr>
      <a:lvl4pPr algn="ctr" defTabSz="457200" rtl="0" fontAlgn="base">
        <a:spcBef>
          <a:spcPct val="0"/>
        </a:spcBef>
        <a:spcAft>
          <a:spcPct val="0"/>
        </a:spcAft>
        <a:defRPr sz="4400">
          <a:solidFill>
            <a:schemeClr val="tx1"/>
          </a:solidFill>
          <a:latin typeface="Calibri" charset="0"/>
          <a:ea typeface="ＭＳ Ｐゴシック" charset="-128"/>
        </a:defRPr>
      </a:lvl4pPr>
      <a:lvl5pPr algn="ctr" defTabSz="457200" rtl="0" fontAlgn="base">
        <a:spcBef>
          <a:spcPct val="0"/>
        </a:spcBef>
        <a:spcAft>
          <a:spcPct val="0"/>
        </a:spcAft>
        <a:defRPr sz="4400">
          <a:solidFill>
            <a:schemeClr val="tx1"/>
          </a:solidFill>
          <a:latin typeface="Calibri" charset="0"/>
          <a:ea typeface="ＭＳ Ｐゴシック" charset="-128"/>
        </a:defRPr>
      </a:lvl5pPr>
      <a:lvl6pPr marL="457200" algn="ctr" defTabSz="457200" rtl="0" fontAlgn="base">
        <a:spcBef>
          <a:spcPct val="0"/>
        </a:spcBef>
        <a:spcAft>
          <a:spcPct val="0"/>
        </a:spcAft>
        <a:defRPr sz="4400">
          <a:solidFill>
            <a:schemeClr val="tx1"/>
          </a:solidFill>
          <a:latin typeface="Calibri" charset="0"/>
          <a:ea typeface="ＭＳ Ｐゴシック" charset="-128"/>
        </a:defRPr>
      </a:lvl6pPr>
      <a:lvl7pPr marL="914400" algn="ctr" defTabSz="457200" rtl="0" fontAlgn="base">
        <a:spcBef>
          <a:spcPct val="0"/>
        </a:spcBef>
        <a:spcAft>
          <a:spcPct val="0"/>
        </a:spcAft>
        <a:defRPr sz="4400">
          <a:solidFill>
            <a:schemeClr val="tx1"/>
          </a:solidFill>
          <a:latin typeface="Calibri" charset="0"/>
          <a:ea typeface="ＭＳ Ｐゴシック" charset="-128"/>
        </a:defRPr>
      </a:lvl7pPr>
      <a:lvl8pPr marL="1371600" algn="ctr" defTabSz="457200" rtl="0" fontAlgn="base">
        <a:spcBef>
          <a:spcPct val="0"/>
        </a:spcBef>
        <a:spcAft>
          <a:spcPct val="0"/>
        </a:spcAft>
        <a:defRPr sz="4400">
          <a:solidFill>
            <a:schemeClr val="tx1"/>
          </a:solidFill>
          <a:latin typeface="Calibri" charset="0"/>
          <a:ea typeface="ＭＳ Ｐゴシック" charset="-128"/>
        </a:defRPr>
      </a:lvl8pPr>
      <a:lvl9pPr marL="1828800" algn="ctr" defTabSz="457200" rtl="0" fontAlgn="base">
        <a:spcBef>
          <a:spcPct val="0"/>
        </a:spcBef>
        <a:spcAft>
          <a:spcPct val="0"/>
        </a:spcAft>
        <a:defRPr sz="4400">
          <a:solidFill>
            <a:schemeClr val="tx1"/>
          </a:solidFill>
          <a:latin typeface="Calibri" charset="0"/>
          <a:ea typeface="ＭＳ Ｐゴシック" charset="-128"/>
        </a:defRPr>
      </a:lvl9pPr>
    </p:titleStyle>
    <p:bodyStyle>
      <a:lvl1pPr marL="342900" indent="-342900" algn="l" defTabSz="457200" rtl="0" fontAlgn="base">
        <a:spcBef>
          <a:spcPct val="20000"/>
        </a:spcBef>
        <a:spcAft>
          <a:spcPct val="0"/>
        </a:spcAft>
        <a:buFont typeface="Arial" charset="0"/>
        <a:buChar char="•"/>
        <a:defRPr sz="3200" kern="1200">
          <a:solidFill>
            <a:schemeClr val="tx1"/>
          </a:solidFill>
          <a:latin typeface="+mn-lt"/>
          <a:ea typeface="ＭＳ Ｐゴシック" charset="-128"/>
          <a:cs typeface="+mn-cs"/>
        </a:defRPr>
      </a:lvl1pPr>
      <a:lvl2pPr marL="742950" indent="-285750" algn="l" defTabSz="457200" rtl="0" fontAlgn="base">
        <a:spcBef>
          <a:spcPct val="20000"/>
        </a:spcBef>
        <a:spcAft>
          <a:spcPct val="0"/>
        </a:spcAft>
        <a:buFont typeface="Arial" charset="0"/>
        <a:buChar char="–"/>
        <a:defRPr sz="2800" kern="1200">
          <a:solidFill>
            <a:schemeClr val="tx1"/>
          </a:solidFill>
          <a:latin typeface="+mn-lt"/>
          <a:ea typeface="ＭＳ Ｐゴシック" charset="-128"/>
          <a:cs typeface="+mn-cs"/>
        </a:defRPr>
      </a:lvl2pPr>
      <a:lvl3pPr marL="1143000" indent="-228600" algn="l" defTabSz="457200" rtl="0" fontAlgn="base">
        <a:spcBef>
          <a:spcPct val="20000"/>
        </a:spcBef>
        <a:spcAft>
          <a:spcPct val="0"/>
        </a:spcAft>
        <a:buFont typeface="Arial" charset="0"/>
        <a:buChar char="•"/>
        <a:defRPr sz="2400" kern="1200">
          <a:solidFill>
            <a:schemeClr val="tx1"/>
          </a:solidFill>
          <a:latin typeface="+mn-lt"/>
          <a:ea typeface="ＭＳ Ｐゴシック" charset="-128"/>
          <a:cs typeface="+mn-cs"/>
        </a:defRPr>
      </a:lvl3pPr>
      <a:lvl4pPr marL="1600200" indent="-228600" algn="l" defTabSz="457200" rtl="0" fontAlgn="base">
        <a:spcBef>
          <a:spcPct val="20000"/>
        </a:spcBef>
        <a:spcAft>
          <a:spcPct val="0"/>
        </a:spcAft>
        <a:buFont typeface="Arial" charset="0"/>
        <a:buChar char="–"/>
        <a:defRPr sz="2000" kern="1200">
          <a:solidFill>
            <a:schemeClr val="tx1"/>
          </a:solidFill>
          <a:latin typeface="+mn-lt"/>
          <a:ea typeface="ＭＳ Ｐゴシック" charset="-128"/>
          <a:cs typeface="+mn-cs"/>
        </a:defRPr>
      </a:lvl4pPr>
      <a:lvl5pPr marL="2057400" indent="-228600" algn="l" defTabSz="457200" rtl="0" fontAlgn="base">
        <a:spcBef>
          <a:spcPct val="20000"/>
        </a:spcBef>
        <a:spcAft>
          <a:spcPct val="0"/>
        </a:spcAft>
        <a:buFont typeface="Arial" charset="0"/>
        <a:buChar char="»"/>
        <a:defRPr sz="2000" kern="1200">
          <a:solidFill>
            <a:schemeClr val="tx1"/>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3.jpeg"/></Relationships>
</file>

<file path=ppt/slides/_rels/slide11.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2.jpeg"/><Relationship Id="rId7"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image" Target="../media/image10.jpg"/><Relationship Id="rId5" Type="http://schemas.openxmlformats.org/officeDocument/2006/relationships/image" Target="../media/image9.jpg"/><Relationship Id="rId4" Type="http://schemas.openxmlformats.org/officeDocument/2006/relationships/image" Target="../media/image3.jpeg"/></Relationships>
</file>

<file path=ppt/slides/_rels/slide12.xml.rels><?xml version="1.0" encoding="UTF-8" standalone="yes"?>
<Relationships xmlns="http://schemas.openxmlformats.org/package/2006/relationships"><Relationship Id="rId8" Type="http://schemas.openxmlformats.org/officeDocument/2006/relationships/image" Target="../media/image16.jpg"/><Relationship Id="rId3" Type="http://schemas.openxmlformats.org/officeDocument/2006/relationships/image" Target="../media/image2.jpeg"/><Relationship Id="rId7" Type="http://schemas.openxmlformats.org/officeDocument/2006/relationships/image" Target="../media/image15.jpg"/><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image" Target="../media/image14.jpg"/><Relationship Id="rId5" Type="http://schemas.openxmlformats.org/officeDocument/2006/relationships/image" Target="../media/image13.jpg"/><Relationship Id="rId4" Type="http://schemas.openxmlformats.org/officeDocument/2006/relationships/image" Target="../media/image3.jpeg"/></Relationships>
</file>

<file path=ppt/slides/_rels/slide1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3.xml"/><Relationship Id="rId1" Type="http://schemas.openxmlformats.org/officeDocument/2006/relationships/slideLayout" Target="../slideLayouts/slideLayout12.xml"/><Relationship Id="rId6" Type="http://schemas.openxmlformats.org/officeDocument/2006/relationships/image" Target="../media/image18.png"/><Relationship Id="rId5" Type="http://schemas.openxmlformats.org/officeDocument/2006/relationships/image" Target="../media/image17.jpg"/><Relationship Id="rId4" Type="http://schemas.openxmlformats.org/officeDocument/2006/relationships/image" Target="../media/image3.jpe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3.jpeg"/></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3.jpeg"/></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3.jpeg"/></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3.jpeg"/></Relationships>
</file>

<file path=ppt/slides/_rels/slide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3.jpeg"/></Relationships>
</file>

<file path=ppt/slides/_rels/slide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3.jpeg"/></Relationships>
</file>

<file path=ppt/slides/_rels/slide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3.jpeg"/></Relationships>
</file>

<file path=ppt/slides/_rels/slide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3" descr="Cover.jpg"/>
          <p:cNvPicPr>
            <a:picLocks noChangeAspect="1"/>
          </p:cNvPicPr>
          <p:nvPr/>
        </p:nvPicPr>
        <p:blipFill>
          <a:blip r:embed="rId3"/>
          <a:srcRect r="34627"/>
          <a:stretch>
            <a:fillRect/>
          </a:stretch>
        </p:blipFill>
        <p:spPr bwMode="auto">
          <a:xfrm>
            <a:off x="-2074462" y="-112427"/>
            <a:ext cx="5977722" cy="7065963"/>
          </a:xfrm>
          <a:prstGeom prst="rect">
            <a:avLst/>
          </a:prstGeom>
          <a:noFill/>
          <a:ln w="9525">
            <a:noFill/>
            <a:miter lim="800000"/>
            <a:headEnd/>
            <a:tailEnd/>
          </a:ln>
        </p:spPr>
      </p:pic>
      <p:pic>
        <p:nvPicPr>
          <p:cNvPr id="13" name="Picture 3" descr="Cover.jpg"/>
          <p:cNvPicPr>
            <a:picLocks noChangeAspect="1"/>
          </p:cNvPicPr>
          <p:nvPr/>
        </p:nvPicPr>
        <p:blipFill>
          <a:blip r:embed="rId3"/>
          <a:srcRect l="65224" t="42525" b="42023"/>
          <a:stretch>
            <a:fillRect/>
          </a:stretch>
        </p:blipFill>
        <p:spPr bwMode="auto">
          <a:xfrm>
            <a:off x="6851187" y="5869269"/>
            <a:ext cx="2879677" cy="988731"/>
          </a:xfrm>
          <a:prstGeom prst="rect">
            <a:avLst/>
          </a:prstGeom>
          <a:noFill/>
          <a:ln w="9525">
            <a:noFill/>
            <a:miter lim="800000"/>
            <a:headEnd/>
            <a:tailEnd/>
          </a:ln>
        </p:spPr>
      </p:pic>
      <p:sp>
        <p:nvSpPr>
          <p:cNvPr id="6" name="TextBox 5"/>
          <p:cNvSpPr txBox="1"/>
          <p:nvPr/>
        </p:nvSpPr>
        <p:spPr>
          <a:xfrm>
            <a:off x="3043646" y="2644315"/>
            <a:ext cx="6100354" cy="2031325"/>
          </a:xfrm>
          <a:prstGeom prst="rect">
            <a:avLst/>
          </a:prstGeom>
          <a:noFill/>
        </p:spPr>
        <p:txBody>
          <a:bodyPr wrap="square">
            <a:spAutoFit/>
          </a:bodyPr>
          <a:lstStyle/>
          <a:p>
            <a:pPr algn="ctr"/>
            <a:r>
              <a:rPr lang="en-US" sz="2400" b="1" dirty="0"/>
              <a:t>FRA Awards 2020</a:t>
            </a:r>
          </a:p>
          <a:p>
            <a:pPr algn="ctr"/>
            <a:endParaRPr lang="en-US" sz="2400" b="1" dirty="0"/>
          </a:p>
          <a:p>
            <a:pPr algn="ctr"/>
            <a:r>
              <a:rPr lang="en-US" b="1" dirty="0"/>
              <a:t>  </a:t>
            </a:r>
            <a:r>
              <a:rPr lang="en-US" b="1" dirty="0" err="1"/>
              <a:t>Parramore</a:t>
            </a:r>
            <a:r>
              <a:rPr lang="en-US" b="1" dirty="0"/>
              <a:t> Oaks </a:t>
            </a:r>
          </a:p>
          <a:p>
            <a:pPr algn="ctr"/>
            <a:endParaRPr lang="en-US" dirty="0" smtClean="0"/>
          </a:p>
          <a:p>
            <a:pPr algn="ctr"/>
            <a:r>
              <a:rPr lang="en-US" dirty="0" smtClean="0"/>
              <a:t>“</a:t>
            </a:r>
            <a:r>
              <a:rPr lang="en-US" dirty="0"/>
              <a:t>Outstanding Housing Project”</a:t>
            </a:r>
          </a:p>
          <a:p>
            <a:pPr algn="ctr"/>
            <a:r>
              <a:rPr lang="en-US" dirty="0"/>
              <a:t>City of Orlando, Community Redevelopment Agency</a:t>
            </a:r>
            <a:endParaRPr lang="en-US" sz="2400" dirty="0">
              <a:latin typeface="Arial" pitchFamily="34" charset="0"/>
              <a:cs typeface="Arial" pitchFamily="34" charset="0"/>
            </a:endParaRPr>
          </a:p>
        </p:txBody>
      </p:sp>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1"/>
          </p:nvPr>
        </p:nvSpPr>
        <p:spPr/>
        <p:txBody>
          <a:bodyPr/>
          <a:lstStyle/>
          <a:p>
            <a:endParaRPr lang="en-US"/>
          </a:p>
        </p:txBody>
      </p:sp>
      <p:pic>
        <p:nvPicPr>
          <p:cNvPr id="9" name="Content Placeholder 8" descr="VetFest2014.jpg"/>
          <p:cNvPicPr>
            <a:picLocks noGrp="1" noChangeAspect="1"/>
          </p:cNvPicPr>
          <p:nvPr>
            <p:ph idx="1"/>
          </p:nvPr>
        </p:nvPicPr>
        <p:blipFill>
          <a:blip r:embed="rId3"/>
          <a:stretch>
            <a:fillRect/>
          </a:stretch>
        </p:blipFill>
        <p:spPr>
          <a:xfrm>
            <a:off x="457200" y="1254578"/>
            <a:ext cx="8229600" cy="4653643"/>
          </a:xfrm>
        </p:spPr>
      </p:pic>
      <p:pic>
        <p:nvPicPr>
          <p:cNvPr id="4" name="Picture 4" descr="Background.jpg"/>
          <p:cNvPicPr>
            <a:picLocks noChangeAspect="1"/>
          </p:cNvPicPr>
          <p:nvPr/>
        </p:nvPicPr>
        <p:blipFill>
          <a:blip r:embed="rId4"/>
          <a:srcRect b="94181"/>
          <a:stretch>
            <a:fillRect/>
          </a:stretch>
        </p:blipFill>
        <p:spPr bwMode="auto">
          <a:xfrm>
            <a:off x="0" y="-206377"/>
            <a:ext cx="9144000" cy="1011595"/>
          </a:xfrm>
          <a:prstGeom prst="rect">
            <a:avLst/>
          </a:prstGeom>
          <a:noFill/>
          <a:ln w="9525">
            <a:noFill/>
            <a:miter lim="800000"/>
            <a:headEnd/>
            <a:tailEnd/>
          </a:ln>
        </p:spPr>
      </p:pic>
      <p:pic>
        <p:nvPicPr>
          <p:cNvPr id="5" name="Picture 4" descr="Background.jpg"/>
          <p:cNvPicPr>
            <a:picLocks noChangeAspect="1"/>
          </p:cNvPicPr>
          <p:nvPr/>
        </p:nvPicPr>
        <p:blipFill>
          <a:blip r:embed="rId4"/>
          <a:srcRect t="19149"/>
          <a:stretch>
            <a:fillRect/>
          </a:stretch>
        </p:blipFill>
        <p:spPr bwMode="auto">
          <a:xfrm>
            <a:off x="0" y="955343"/>
            <a:ext cx="9144000" cy="5902657"/>
          </a:xfrm>
          <a:prstGeom prst="rect">
            <a:avLst/>
          </a:prstGeom>
          <a:noFill/>
          <a:ln w="9525">
            <a:noFill/>
            <a:miter lim="800000"/>
            <a:headEnd/>
            <a:tailEnd/>
          </a:ln>
        </p:spPr>
      </p:pic>
      <p:sp>
        <p:nvSpPr>
          <p:cNvPr id="6" name="TextBox 5"/>
          <p:cNvSpPr txBox="1"/>
          <p:nvPr/>
        </p:nvSpPr>
        <p:spPr>
          <a:xfrm>
            <a:off x="3280070" y="130597"/>
            <a:ext cx="5745707" cy="584775"/>
          </a:xfrm>
          <a:prstGeom prst="rect">
            <a:avLst/>
          </a:prstGeom>
          <a:noFill/>
        </p:spPr>
        <p:txBody>
          <a:bodyPr wrap="square" rtlCol="0">
            <a:spAutoFit/>
          </a:bodyPr>
          <a:lstStyle/>
          <a:p>
            <a:pPr algn="r"/>
            <a:r>
              <a:rPr lang="en-US" sz="3200" b="1" dirty="0" smtClean="0">
                <a:solidFill>
                  <a:schemeClr val="bg1"/>
                </a:solidFill>
              </a:rPr>
              <a:t>Before Photos</a:t>
            </a:r>
            <a:endParaRPr lang="en-US" sz="3200" b="1" dirty="0">
              <a:solidFill>
                <a:schemeClr val="bg1"/>
              </a:solidFill>
            </a:endParaRPr>
          </a:p>
        </p:txBody>
      </p:sp>
      <p:sp>
        <p:nvSpPr>
          <p:cNvPr id="10" name="AutoShape 2" descr="https://outlook.office365.com/owa/service.svc/s/GetFileAttachment?id=AAMkADQxZjZlOTk0LWRkNzMtNDZjMy1hYWE2LTM4YjE0YjhiMDU4NQBGAAAAAADTn%2BR0AFOaS7wDhYYG4%2F0oBwAuAohW%2Fx8wQaYcTk6mh7%2B0AAAAAAEMAAChH2cr7q%2FaSJd7ecX8tf7%2FAAAvms8ZAAABEgAQADUl9DTi80FNoSe7VqiAjYs%3D&amp;X-OWA-CANARY=XMNsiNLp9Ua_Mn9Ci-LYH8D9IZQ5mdQYLPblvHsEGspJAP3v_v_aj_FeaZ5dCG4ojPf4HoMTRPw.&amp;isImagePreview=Tru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AutoShape 6" descr="https://outlook.office365.com/owa/service.svc/s/GetFileAttachment?id=AAMkADQxZjZlOTk0LWRkNzMtNDZjMy1hYWE2LTM4YjE0YjhiMDU4NQBGAAAAAADTn%2BR0AFOaS7wDhYYG4%2F0oBwAuAohW%2Fx8wQaYcTk6mh7%2B0AAAAAAEMAAChH2cr7q%2FaSJd7ecX8tf7%2FAAAvms8ZAAABEgAQADUl9DTi80FNoSe7VqiAjYs%3D&amp;X-OWA-CANARY=XMNsiNLp9Ua_Mn9Ci-LYH8D9IZQ5mdQYLPblvHsEGspJAP3v_v_aj_FeaZ5dCG4ojPf4HoMTRPw.&amp;isImagePreview=True"/>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7" name="TextBox 26">
            <a:extLst>
              <a:ext uri="{FF2B5EF4-FFF2-40B4-BE49-F238E27FC236}">
                <a16:creationId xmlns:a16="http://schemas.microsoft.com/office/drawing/2014/main" id="{3E692F61-D1FE-4C5F-8025-2A1A8CFED576}"/>
              </a:ext>
            </a:extLst>
          </p:cNvPr>
          <p:cNvSpPr txBox="1"/>
          <p:nvPr/>
        </p:nvSpPr>
        <p:spPr>
          <a:xfrm rot="5400000">
            <a:off x="2777176" y="3106759"/>
            <a:ext cx="1550143" cy="369332"/>
          </a:xfrm>
          <a:prstGeom prst="rect">
            <a:avLst/>
          </a:prstGeom>
          <a:noFill/>
        </p:spPr>
        <p:txBody>
          <a:bodyPr wrap="square" rtlCol="0">
            <a:spAutoFit/>
          </a:bodyPr>
          <a:lstStyle/>
          <a:p>
            <a:r>
              <a:rPr lang="en-US" dirty="0">
                <a:solidFill>
                  <a:schemeClr val="bg1"/>
                </a:solidFill>
              </a:rPr>
              <a:t>ZL Riley Park</a:t>
            </a:r>
          </a:p>
        </p:txBody>
      </p:sp>
      <p:pic>
        <p:nvPicPr>
          <p:cNvPr id="8" name="Picture 7">
            <a:extLst>
              <a:ext uri="{FF2B5EF4-FFF2-40B4-BE49-F238E27FC236}">
                <a16:creationId xmlns:a16="http://schemas.microsoft.com/office/drawing/2014/main" id="{659065F7-6606-440E-A819-A357EA55D40D}"/>
              </a:ext>
            </a:extLst>
          </p:cNvPr>
          <p:cNvPicPr>
            <a:picLocks noChangeAspect="1"/>
          </p:cNvPicPr>
          <p:nvPr/>
        </p:nvPicPr>
        <p:blipFill>
          <a:blip r:embed="rId5"/>
          <a:stretch>
            <a:fillRect/>
          </a:stretch>
        </p:blipFill>
        <p:spPr>
          <a:xfrm>
            <a:off x="155575" y="865497"/>
            <a:ext cx="3272912" cy="3815918"/>
          </a:xfrm>
          <a:prstGeom prst="rect">
            <a:avLst/>
          </a:prstGeom>
          <a:ln>
            <a:solidFill>
              <a:schemeClr val="accent1"/>
            </a:solidFill>
          </a:ln>
        </p:spPr>
      </p:pic>
      <p:sp>
        <p:nvSpPr>
          <p:cNvPr id="11" name="TextBox 10">
            <a:extLst>
              <a:ext uri="{FF2B5EF4-FFF2-40B4-BE49-F238E27FC236}">
                <a16:creationId xmlns:a16="http://schemas.microsoft.com/office/drawing/2014/main" id="{E9BE3C9C-D213-49B6-8FC6-29221CB1DE1A}"/>
              </a:ext>
            </a:extLst>
          </p:cNvPr>
          <p:cNvSpPr txBox="1"/>
          <p:nvPr/>
        </p:nvSpPr>
        <p:spPr>
          <a:xfrm>
            <a:off x="155575" y="4689231"/>
            <a:ext cx="3275379" cy="1200329"/>
          </a:xfrm>
          <a:prstGeom prst="rect">
            <a:avLst/>
          </a:prstGeom>
          <a:noFill/>
        </p:spPr>
        <p:txBody>
          <a:bodyPr wrap="square" rtlCol="0">
            <a:spAutoFit/>
          </a:bodyPr>
          <a:lstStyle/>
          <a:p>
            <a:pPr algn="ctr"/>
            <a:r>
              <a:rPr lang="en-US" b="1" dirty="0"/>
              <a:t>Early 1963 Sanborn Map</a:t>
            </a:r>
          </a:p>
          <a:p>
            <a:pPr algn="ctr"/>
            <a:r>
              <a:rPr lang="en-US" b="1" dirty="0"/>
              <a:t>Showing Small Shotgun Homes on Substandard Lots</a:t>
            </a:r>
          </a:p>
        </p:txBody>
      </p:sp>
      <p:pic>
        <p:nvPicPr>
          <p:cNvPr id="17" name="Picture 16">
            <a:extLst>
              <a:ext uri="{FF2B5EF4-FFF2-40B4-BE49-F238E27FC236}">
                <a16:creationId xmlns:a16="http://schemas.microsoft.com/office/drawing/2014/main" id="{4956E9D6-0021-4C41-A420-B7D422E69C22}"/>
              </a:ext>
            </a:extLst>
          </p:cNvPr>
          <p:cNvPicPr>
            <a:picLocks noChangeAspect="1"/>
          </p:cNvPicPr>
          <p:nvPr/>
        </p:nvPicPr>
        <p:blipFill>
          <a:blip r:embed="rId6"/>
          <a:stretch>
            <a:fillRect/>
          </a:stretch>
        </p:blipFill>
        <p:spPr>
          <a:xfrm>
            <a:off x="4932761" y="895064"/>
            <a:ext cx="3625401" cy="2754923"/>
          </a:xfrm>
          <a:prstGeom prst="rect">
            <a:avLst/>
          </a:prstGeom>
        </p:spPr>
      </p:pic>
      <p:pic>
        <p:nvPicPr>
          <p:cNvPr id="18" name="Picture 17">
            <a:extLst>
              <a:ext uri="{FF2B5EF4-FFF2-40B4-BE49-F238E27FC236}">
                <a16:creationId xmlns:a16="http://schemas.microsoft.com/office/drawing/2014/main" id="{728E7CD6-4E7C-4A96-BD2F-E3254F62CB85}"/>
              </a:ext>
            </a:extLst>
          </p:cNvPr>
          <p:cNvPicPr>
            <a:picLocks noChangeAspect="1"/>
          </p:cNvPicPr>
          <p:nvPr/>
        </p:nvPicPr>
        <p:blipFill>
          <a:blip r:embed="rId7"/>
          <a:stretch>
            <a:fillRect/>
          </a:stretch>
        </p:blipFill>
        <p:spPr>
          <a:xfrm>
            <a:off x="3495465" y="3743570"/>
            <a:ext cx="3625401" cy="2623762"/>
          </a:xfrm>
          <a:prstGeom prst="rect">
            <a:avLst/>
          </a:prstGeom>
        </p:spPr>
      </p:pic>
      <p:sp>
        <p:nvSpPr>
          <p:cNvPr id="28" name="TextBox 27">
            <a:extLst>
              <a:ext uri="{FF2B5EF4-FFF2-40B4-BE49-F238E27FC236}">
                <a16:creationId xmlns:a16="http://schemas.microsoft.com/office/drawing/2014/main" id="{EC33E4B2-E547-4861-983F-0DFEA47EB57C}"/>
              </a:ext>
            </a:extLst>
          </p:cNvPr>
          <p:cNvSpPr txBox="1"/>
          <p:nvPr/>
        </p:nvSpPr>
        <p:spPr>
          <a:xfrm>
            <a:off x="7232379" y="3806092"/>
            <a:ext cx="1625309" cy="923330"/>
          </a:xfrm>
          <a:prstGeom prst="rect">
            <a:avLst/>
          </a:prstGeom>
          <a:noFill/>
        </p:spPr>
        <p:txBody>
          <a:bodyPr wrap="square" rtlCol="0">
            <a:spAutoFit/>
          </a:bodyPr>
          <a:lstStyle/>
          <a:p>
            <a:r>
              <a:rPr lang="en-US" b="1" dirty="0"/>
              <a:t>Site Views Prior to Development</a:t>
            </a:r>
          </a:p>
        </p:txBody>
      </p:sp>
    </p:spTree>
    <p:extLst>
      <p:ext uri="{BB962C8B-B14F-4D97-AF65-F5344CB8AC3E}">
        <p14:creationId xmlns:p14="http://schemas.microsoft.com/office/powerpoint/2010/main" val="40592426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1"/>
          </p:nvPr>
        </p:nvSpPr>
        <p:spPr/>
        <p:txBody>
          <a:bodyPr/>
          <a:lstStyle/>
          <a:p>
            <a:endParaRPr lang="en-US"/>
          </a:p>
        </p:txBody>
      </p:sp>
      <p:pic>
        <p:nvPicPr>
          <p:cNvPr id="9" name="Content Placeholder 8" descr="VetFest2014.jpg"/>
          <p:cNvPicPr>
            <a:picLocks noGrp="1" noChangeAspect="1"/>
          </p:cNvPicPr>
          <p:nvPr>
            <p:ph idx="1"/>
          </p:nvPr>
        </p:nvPicPr>
        <p:blipFill>
          <a:blip r:embed="rId3"/>
          <a:stretch>
            <a:fillRect/>
          </a:stretch>
        </p:blipFill>
        <p:spPr>
          <a:xfrm>
            <a:off x="457200" y="1254578"/>
            <a:ext cx="8229600" cy="4653643"/>
          </a:xfrm>
        </p:spPr>
      </p:pic>
      <p:pic>
        <p:nvPicPr>
          <p:cNvPr id="4" name="Picture 4" descr="Background.jpg"/>
          <p:cNvPicPr>
            <a:picLocks noChangeAspect="1"/>
          </p:cNvPicPr>
          <p:nvPr/>
        </p:nvPicPr>
        <p:blipFill>
          <a:blip r:embed="rId4"/>
          <a:srcRect b="94181"/>
          <a:stretch>
            <a:fillRect/>
          </a:stretch>
        </p:blipFill>
        <p:spPr bwMode="auto">
          <a:xfrm>
            <a:off x="0" y="-206377"/>
            <a:ext cx="9144000" cy="1011595"/>
          </a:xfrm>
          <a:prstGeom prst="rect">
            <a:avLst/>
          </a:prstGeom>
          <a:noFill/>
          <a:ln w="9525">
            <a:noFill/>
            <a:miter lim="800000"/>
            <a:headEnd/>
            <a:tailEnd/>
          </a:ln>
        </p:spPr>
      </p:pic>
      <p:pic>
        <p:nvPicPr>
          <p:cNvPr id="5" name="Picture 4" descr="Background.jpg"/>
          <p:cNvPicPr>
            <a:picLocks noChangeAspect="1"/>
          </p:cNvPicPr>
          <p:nvPr/>
        </p:nvPicPr>
        <p:blipFill>
          <a:blip r:embed="rId4"/>
          <a:srcRect t="19149"/>
          <a:stretch>
            <a:fillRect/>
          </a:stretch>
        </p:blipFill>
        <p:spPr bwMode="auto">
          <a:xfrm>
            <a:off x="0" y="1019532"/>
            <a:ext cx="9144000" cy="5902657"/>
          </a:xfrm>
          <a:prstGeom prst="rect">
            <a:avLst/>
          </a:prstGeom>
          <a:noFill/>
          <a:ln w="9525">
            <a:noFill/>
            <a:miter lim="800000"/>
            <a:headEnd/>
            <a:tailEnd/>
          </a:ln>
        </p:spPr>
      </p:pic>
      <p:sp>
        <p:nvSpPr>
          <p:cNvPr id="6" name="TextBox 5"/>
          <p:cNvSpPr txBox="1"/>
          <p:nvPr/>
        </p:nvSpPr>
        <p:spPr>
          <a:xfrm>
            <a:off x="3280070" y="130597"/>
            <a:ext cx="5745707" cy="584775"/>
          </a:xfrm>
          <a:prstGeom prst="rect">
            <a:avLst/>
          </a:prstGeom>
          <a:noFill/>
        </p:spPr>
        <p:txBody>
          <a:bodyPr wrap="square" rtlCol="0">
            <a:spAutoFit/>
          </a:bodyPr>
          <a:lstStyle/>
          <a:p>
            <a:pPr algn="r"/>
            <a:r>
              <a:rPr lang="en-US" sz="3200" b="1" dirty="0" smtClean="0">
                <a:solidFill>
                  <a:schemeClr val="bg1"/>
                </a:solidFill>
              </a:rPr>
              <a:t>After Photos</a:t>
            </a:r>
            <a:endParaRPr lang="en-US" sz="3200" b="1" dirty="0">
              <a:solidFill>
                <a:schemeClr val="bg1"/>
              </a:solidFill>
            </a:endParaRPr>
          </a:p>
        </p:txBody>
      </p:sp>
      <p:sp>
        <p:nvSpPr>
          <p:cNvPr id="10" name="AutoShape 2" descr="https://outlook.office365.com/owa/service.svc/s/GetFileAttachment?id=AAMkADQxZjZlOTk0LWRkNzMtNDZjMy1hYWE2LTM4YjE0YjhiMDU4NQBGAAAAAADTn%2BR0AFOaS7wDhYYG4%2F0oBwAuAohW%2Fx8wQaYcTk6mh7%2B0AAAAAAEMAAChH2cr7q%2FaSJd7ecX8tf7%2FAAAvms8ZAAABEgAQADUl9DTi80FNoSe7VqiAjYs%3D&amp;X-OWA-CANARY=XMNsiNLp9Ua_Mn9Ci-LYH8D9IZQ5mdQYLPblvHsEGspJAP3v_v_aj_FeaZ5dCG4ojPf4HoMTRPw.&amp;isImagePreview=Tru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AutoShape 6" descr="https://outlook.office365.com/owa/service.svc/s/GetFileAttachment?id=AAMkADQxZjZlOTk0LWRkNzMtNDZjMy1hYWE2LTM4YjE0YjhiMDU4NQBGAAAAAADTn%2BR0AFOaS7wDhYYG4%2F0oBwAuAohW%2Fx8wQaYcTk6mh7%2B0AAAAAAEMAAChH2cr7q%2FaSJd7ecX8tf7%2FAAAvms8ZAAABEgAQADUl9DTi80FNoSe7VqiAjYs%3D&amp;X-OWA-CANARY=XMNsiNLp9Ua_Mn9Ci-LYH8D9IZQ5mdQYLPblvHsEGspJAP3v_v_aj_FeaZ5dCG4ojPf4HoMTRPw.&amp;isImagePreview=True"/>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4" name="Picture 13" descr="A large brick building&#10;&#10;Description automatically generated">
            <a:extLst>
              <a:ext uri="{FF2B5EF4-FFF2-40B4-BE49-F238E27FC236}">
                <a16:creationId xmlns:a16="http://schemas.microsoft.com/office/drawing/2014/main" id="{2E94CA4B-1149-455B-8A73-DB7EE5BC5743}"/>
              </a:ext>
            </a:extLst>
          </p:cNvPr>
          <p:cNvPicPr>
            <a:picLocks noChangeAspect="1"/>
          </p:cNvPicPr>
          <p:nvPr/>
        </p:nvPicPr>
        <p:blipFill>
          <a:blip r:embed="rId5"/>
          <a:stretch>
            <a:fillRect/>
          </a:stretch>
        </p:blipFill>
        <p:spPr>
          <a:xfrm>
            <a:off x="4765480" y="3749071"/>
            <a:ext cx="3921320" cy="2518868"/>
          </a:xfrm>
          <a:prstGeom prst="rect">
            <a:avLst/>
          </a:prstGeom>
        </p:spPr>
      </p:pic>
      <p:pic>
        <p:nvPicPr>
          <p:cNvPr id="7" name="Picture 6" descr="A large brick building&#10;&#10;Description automatically generated">
            <a:extLst>
              <a:ext uri="{FF2B5EF4-FFF2-40B4-BE49-F238E27FC236}">
                <a16:creationId xmlns:a16="http://schemas.microsoft.com/office/drawing/2014/main" id="{D2B69FD6-4043-4339-9777-22BEF5A57A4B}"/>
              </a:ext>
            </a:extLst>
          </p:cNvPr>
          <p:cNvPicPr>
            <a:picLocks noChangeAspect="1"/>
          </p:cNvPicPr>
          <p:nvPr/>
        </p:nvPicPr>
        <p:blipFill>
          <a:blip r:embed="rId6"/>
          <a:stretch>
            <a:fillRect/>
          </a:stretch>
        </p:blipFill>
        <p:spPr>
          <a:xfrm>
            <a:off x="339921" y="867132"/>
            <a:ext cx="4308280" cy="2924467"/>
          </a:xfrm>
          <a:prstGeom prst="rect">
            <a:avLst/>
          </a:prstGeom>
        </p:spPr>
      </p:pic>
      <p:pic>
        <p:nvPicPr>
          <p:cNvPr id="18" name="Picture 17" descr="A view of a city street&#10;&#10;Description automatically generated">
            <a:extLst>
              <a:ext uri="{FF2B5EF4-FFF2-40B4-BE49-F238E27FC236}">
                <a16:creationId xmlns:a16="http://schemas.microsoft.com/office/drawing/2014/main" id="{A6F95591-24E3-4D1C-9477-792BDC4325EE}"/>
              </a:ext>
            </a:extLst>
          </p:cNvPr>
          <p:cNvPicPr>
            <a:picLocks noChangeAspect="1"/>
          </p:cNvPicPr>
          <p:nvPr/>
        </p:nvPicPr>
        <p:blipFill rotWithShape="1">
          <a:blip r:embed="rId7"/>
          <a:srcRect t="3883" r="10288"/>
          <a:stretch/>
        </p:blipFill>
        <p:spPr>
          <a:xfrm>
            <a:off x="1171954" y="3849505"/>
            <a:ext cx="2878772" cy="2448121"/>
          </a:xfrm>
          <a:prstGeom prst="rect">
            <a:avLst/>
          </a:prstGeom>
        </p:spPr>
      </p:pic>
      <p:sp>
        <p:nvSpPr>
          <p:cNvPr id="20" name="TextBox 19">
            <a:extLst>
              <a:ext uri="{FF2B5EF4-FFF2-40B4-BE49-F238E27FC236}">
                <a16:creationId xmlns:a16="http://schemas.microsoft.com/office/drawing/2014/main" id="{DCEAA149-E551-4516-BA6F-528EBF00E22C}"/>
              </a:ext>
            </a:extLst>
          </p:cNvPr>
          <p:cNvSpPr txBox="1"/>
          <p:nvPr/>
        </p:nvSpPr>
        <p:spPr>
          <a:xfrm>
            <a:off x="7704064" y="3587847"/>
            <a:ext cx="1557215" cy="1200329"/>
          </a:xfrm>
          <a:prstGeom prst="rect">
            <a:avLst/>
          </a:prstGeom>
          <a:noFill/>
        </p:spPr>
        <p:txBody>
          <a:bodyPr wrap="square" rtlCol="0">
            <a:spAutoFit/>
          </a:bodyPr>
          <a:lstStyle/>
          <a:p>
            <a:r>
              <a:rPr lang="en-US" dirty="0"/>
              <a:t>Exterior Views of Apartments and Flats</a:t>
            </a:r>
          </a:p>
        </p:txBody>
      </p:sp>
      <p:pic>
        <p:nvPicPr>
          <p:cNvPr id="22" name="Picture 21" descr="A large tree in a park&#10;&#10;Description automatically generated">
            <a:extLst>
              <a:ext uri="{FF2B5EF4-FFF2-40B4-BE49-F238E27FC236}">
                <a16:creationId xmlns:a16="http://schemas.microsoft.com/office/drawing/2014/main" id="{E8DAAB93-B1C7-4C67-9B19-2632CB9D5489}"/>
              </a:ext>
            </a:extLst>
          </p:cNvPr>
          <p:cNvPicPr>
            <a:picLocks noChangeAspect="1"/>
          </p:cNvPicPr>
          <p:nvPr/>
        </p:nvPicPr>
        <p:blipFill>
          <a:blip r:embed="rId8"/>
          <a:stretch>
            <a:fillRect/>
          </a:stretch>
        </p:blipFill>
        <p:spPr>
          <a:xfrm>
            <a:off x="4829155" y="961626"/>
            <a:ext cx="3509859" cy="2476915"/>
          </a:xfrm>
          <a:prstGeom prst="rect">
            <a:avLst/>
          </a:prstGeom>
        </p:spPr>
      </p:pic>
      <p:sp>
        <p:nvSpPr>
          <p:cNvPr id="23" name="TextBox 22">
            <a:extLst>
              <a:ext uri="{FF2B5EF4-FFF2-40B4-BE49-F238E27FC236}">
                <a16:creationId xmlns:a16="http://schemas.microsoft.com/office/drawing/2014/main" id="{147669F5-859C-48FC-B0C9-073CBF87EEC9}"/>
              </a:ext>
            </a:extLst>
          </p:cNvPr>
          <p:cNvSpPr txBox="1"/>
          <p:nvPr/>
        </p:nvSpPr>
        <p:spPr>
          <a:xfrm>
            <a:off x="4988122" y="3102708"/>
            <a:ext cx="3304001" cy="369332"/>
          </a:xfrm>
          <a:prstGeom prst="rect">
            <a:avLst/>
          </a:prstGeom>
          <a:noFill/>
        </p:spPr>
        <p:txBody>
          <a:bodyPr wrap="square" rtlCol="0">
            <a:spAutoFit/>
          </a:bodyPr>
          <a:lstStyle/>
          <a:p>
            <a:pPr algn="ctr"/>
            <a:r>
              <a:rPr lang="en-US" b="1" dirty="0">
                <a:solidFill>
                  <a:schemeClr val="bg1"/>
                </a:solidFill>
              </a:rPr>
              <a:t>ZL Riley Park</a:t>
            </a:r>
          </a:p>
        </p:txBody>
      </p:sp>
    </p:spTree>
    <p:extLst>
      <p:ext uri="{BB962C8B-B14F-4D97-AF65-F5344CB8AC3E}">
        <p14:creationId xmlns:p14="http://schemas.microsoft.com/office/powerpoint/2010/main" val="36524267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1"/>
          </p:nvPr>
        </p:nvSpPr>
        <p:spPr/>
        <p:txBody>
          <a:bodyPr/>
          <a:lstStyle/>
          <a:p>
            <a:endParaRPr lang="en-US"/>
          </a:p>
        </p:txBody>
      </p:sp>
      <p:pic>
        <p:nvPicPr>
          <p:cNvPr id="9" name="Content Placeholder 8" descr="VetFest2014.jpg"/>
          <p:cNvPicPr>
            <a:picLocks noGrp="1" noChangeAspect="1"/>
          </p:cNvPicPr>
          <p:nvPr>
            <p:ph idx="1"/>
          </p:nvPr>
        </p:nvPicPr>
        <p:blipFill>
          <a:blip r:embed="rId3"/>
          <a:stretch>
            <a:fillRect/>
          </a:stretch>
        </p:blipFill>
        <p:spPr>
          <a:xfrm>
            <a:off x="457200" y="1254578"/>
            <a:ext cx="8229600" cy="4653643"/>
          </a:xfrm>
        </p:spPr>
      </p:pic>
      <p:pic>
        <p:nvPicPr>
          <p:cNvPr id="4" name="Picture 4" descr="Background.jpg"/>
          <p:cNvPicPr>
            <a:picLocks noChangeAspect="1"/>
          </p:cNvPicPr>
          <p:nvPr/>
        </p:nvPicPr>
        <p:blipFill>
          <a:blip r:embed="rId4"/>
          <a:srcRect b="94181"/>
          <a:stretch>
            <a:fillRect/>
          </a:stretch>
        </p:blipFill>
        <p:spPr bwMode="auto">
          <a:xfrm>
            <a:off x="0" y="-206377"/>
            <a:ext cx="9144000" cy="1011595"/>
          </a:xfrm>
          <a:prstGeom prst="rect">
            <a:avLst/>
          </a:prstGeom>
          <a:noFill/>
          <a:ln w="9525">
            <a:noFill/>
            <a:miter lim="800000"/>
            <a:headEnd/>
            <a:tailEnd/>
          </a:ln>
        </p:spPr>
      </p:pic>
      <p:pic>
        <p:nvPicPr>
          <p:cNvPr id="5" name="Picture 4" descr="Background.jpg"/>
          <p:cNvPicPr>
            <a:picLocks noChangeAspect="1"/>
          </p:cNvPicPr>
          <p:nvPr/>
        </p:nvPicPr>
        <p:blipFill>
          <a:blip r:embed="rId4"/>
          <a:srcRect t="19149"/>
          <a:stretch>
            <a:fillRect/>
          </a:stretch>
        </p:blipFill>
        <p:spPr bwMode="auto">
          <a:xfrm>
            <a:off x="0" y="955343"/>
            <a:ext cx="9144000" cy="5902657"/>
          </a:xfrm>
          <a:prstGeom prst="rect">
            <a:avLst/>
          </a:prstGeom>
          <a:noFill/>
          <a:ln w="9525">
            <a:noFill/>
            <a:miter lim="800000"/>
            <a:headEnd/>
            <a:tailEnd/>
          </a:ln>
        </p:spPr>
      </p:pic>
      <p:sp>
        <p:nvSpPr>
          <p:cNvPr id="6" name="TextBox 5"/>
          <p:cNvSpPr txBox="1"/>
          <p:nvPr/>
        </p:nvSpPr>
        <p:spPr>
          <a:xfrm>
            <a:off x="3280070" y="130597"/>
            <a:ext cx="5745707" cy="584775"/>
          </a:xfrm>
          <a:prstGeom prst="rect">
            <a:avLst/>
          </a:prstGeom>
          <a:noFill/>
        </p:spPr>
        <p:txBody>
          <a:bodyPr wrap="square" rtlCol="0">
            <a:spAutoFit/>
          </a:bodyPr>
          <a:lstStyle/>
          <a:p>
            <a:pPr algn="r"/>
            <a:r>
              <a:rPr lang="en-US" sz="3200" b="1" dirty="0" err="1">
                <a:solidFill>
                  <a:schemeClr val="bg1"/>
                </a:solidFill>
              </a:rPr>
              <a:t>Parramore</a:t>
            </a:r>
            <a:r>
              <a:rPr lang="en-US" sz="3200" b="1" dirty="0">
                <a:solidFill>
                  <a:schemeClr val="bg1"/>
                </a:solidFill>
              </a:rPr>
              <a:t> Oaks</a:t>
            </a:r>
          </a:p>
        </p:txBody>
      </p:sp>
      <p:sp>
        <p:nvSpPr>
          <p:cNvPr id="10" name="AutoShape 2" descr="https://outlook.office365.com/owa/service.svc/s/GetFileAttachment?id=AAMkADQxZjZlOTk0LWRkNzMtNDZjMy1hYWE2LTM4YjE0YjhiMDU4NQBGAAAAAADTn%2BR0AFOaS7wDhYYG4%2F0oBwAuAohW%2Fx8wQaYcTk6mh7%2B0AAAAAAEMAAChH2cr7q%2FaSJd7ecX8tf7%2FAAAvms8ZAAABEgAQADUl9DTi80FNoSe7VqiAjYs%3D&amp;X-OWA-CANARY=XMNsiNLp9Ua_Mn9Ci-LYH8D9IZQ5mdQYLPblvHsEGspJAP3v_v_aj_FeaZ5dCG4ojPf4HoMTRPw.&amp;isImagePreview=Tru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AutoShape 6" descr="https://outlook.office365.com/owa/service.svc/s/GetFileAttachment?id=AAMkADQxZjZlOTk0LWRkNzMtNDZjMy1hYWE2LTM4YjE0YjhiMDU4NQBGAAAAAADTn%2BR0AFOaS7wDhYYG4%2F0oBwAuAohW%2Fx8wQaYcTk6mh7%2B0AAAAAAEMAAChH2cr7q%2FaSJd7ecX8tf7%2FAAAvms8ZAAABEgAQADUl9DTi80FNoSe7VqiAjYs%3D&amp;X-OWA-CANARY=XMNsiNLp9Ua_Mn9Ci-LYH8D9IZQ5mdQYLPblvHsEGspJAP3v_v_aj_FeaZ5dCG4ojPf4HoMTRPw.&amp;isImagePreview=True"/>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8" name="Picture 7" descr="A living room filled with furniture and a fireplace&#10;&#10;Description automatically generated">
            <a:extLst>
              <a:ext uri="{FF2B5EF4-FFF2-40B4-BE49-F238E27FC236}">
                <a16:creationId xmlns:a16="http://schemas.microsoft.com/office/drawing/2014/main" id="{B5C24A81-1778-4D91-959B-31F765AE2BD8}"/>
              </a:ext>
            </a:extLst>
          </p:cNvPr>
          <p:cNvPicPr>
            <a:picLocks noChangeAspect="1"/>
          </p:cNvPicPr>
          <p:nvPr/>
        </p:nvPicPr>
        <p:blipFill>
          <a:blip r:embed="rId5"/>
          <a:stretch>
            <a:fillRect/>
          </a:stretch>
        </p:blipFill>
        <p:spPr>
          <a:xfrm>
            <a:off x="695568" y="896163"/>
            <a:ext cx="3789486" cy="2652022"/>
          </a:xfrm>
          <a:prstGeom prst="rect">
            <a:avLst/>
          </a:prstGeom>
        </p:spPr>
      </p:pic>
      <p:pic>
        <p:nvPicPr>
          <p:cNvPr id="14" name="Picture 13" descr="A room filled with furniture&#10;&#10;Description automatically generated">
            <a:extLst>
              <a:ext uri="{FF2B5EF4-FFF2-40B4-BE49-F238E27FC236}">
                <a16:creationId xmlns:a16="http://schemas.microsoft.com/office/drawing/2014/main" id="{E14F10D8-03C7-4E63-8753-10BF5139AE94}"/>
              </a:ext>
            </a:extLst>
          </p:cNvPr>
          <p:cNvPicPr>
            <a:picLocks noChangeAspect="1"/>
          </p:cNvPicPr>
          <p:nvPr/>
        </p:nvPicPr>
        <p:blipFill>
          <a:blip r:embed="rId6"/>
          <a:stretch>
            <a:fillRect/>
          </a:stretch>
        </p:blipFill>
        <p:spPr>
          <a:xfrm>
            <a:off x="4658948" y="949779"/>
            <a:ext cx="3789484" cy="2605498"/>
          </a:xfrm>
          <a:prstGeom prst="rect">
            <a:avLst/>
          </a:prstGeom>
        </p:spPr>
      </p:pic>
      <p:pic>
        <p:nvPicPr>
          <p:cNvPr id="16" name="Picture 15" descr="A living room filled with furniture and a table&#10;&#10;Description automatically generated">
            <a:extLst>
              <a:ext uri="{FF2B5EF4-FFF2-40B4-BE49-F238E27FC236}">
                <a16:creationId xmlns:a16="http://schemas.microsoft.com/office/drawing/2014/main" id="{F0B93330-82E9-40F9-96D7-3190682EFE9D}"/>
              </a:ext>
            </a:extLst>
          </p:cNvPr>
          <p:cNvPicPr>
            <a:picLocks noChangeAspect="1"/>
          </p:cNvPicPr>
          <p:nvPr/>
        </p:nvPicPr>
        <p:blipFill>
          <a:blip r:embed="rId7"/>
          <a:stretch>
            <a:fillRect/>
          </a:stretch>
        </p:blipFill>
        <p:spPr>
          <a:xfrm>
            <a:off x="4658948" y="3614457"/>
            <a:ext cx="3789484" cy="2502225"/>
          </a:xfrm>
          <a:prstGeom prst="rect">
            <a:avLst/>
          </a:prstGeom>
        </p:spPr>
      </p:pic>
      <p:pic>
        <p:nvPicPr>
          <p:cNvPr id="18" name="Picture 17" descr="A living room filled with furniture and a large window&#10;&#10;Description automatically generated">
            <a:extLst>
              <a:ext uri="{FF2B5EF4-FFF2-40B4-BE49-F238E27FC236}">
                <a16:creationId xmlns:a16="http://schemas.microsoft.com/office/drawing/2014/main" id="{4A6A1D7F-A1BA-4567-AFF0-F60E886B790B}"/>
              </a:ext>
            </a:extLst>
          </p:cNvPr>
          <p:cNvPicPr>
            <a:picLocks noChangeAspect="1"/>
          </p:cNvPicPr>
          <p:nvPr/>
        </p:nvPicPr>
        <p:blipFill>
          <a:blip r:embed="rId8"/>
          <a:stretch>
            <a:fillRect/>
          </a:stretch>
        </p:blipFill>
        <p:spPr>
          <a:xfrm>
            <a:off x="695568" y="3639130"/>
            <a:ext cx="3789485" cy="2452076"/>
          </a:xfrm>
          <a:prstGeom prst="rect">
            <a:avLst/>
          </a:prstGeom>
        </p:spPr>
      </p:pic>
      <p:sp>
        <p:nvSpPr>
          <p:cNvPr id="19" name="TextBox 18">
            <a:extLst>
              <a:ext uri="{FF2B5EF4-FFF2-40B4-BE49-F238E27FC236}">
                <a16:creationId xmlns:a16="http://schemas.microsoft.com/office/drawing/2014/main" id="{BD81CD53-DE16-4370-A1B3-7BBA87515D6A}"/>
              </a:ext>
            </a:extLst>
          </p:cNvPr>
          <p:cNvSpPr txBox="1"/>
          <p:nvPr/>
        </p:nvSpPr>
        <p:spPr>
          <a:xfrm>
            <a:off x="695568" y="896163"/>
            <a:ext cx="2860432" cy="369332"/>
          </a:xfrm>
          <a:prstGeom prst="rect">
            <a:avLst/>
          </a:prstGeom>
          <a:noFill/>
        </p:spPr>
        <p:txBody>
          <a:bodyPr wrap="square" rtlCol="0">
            <a:spAutoFit/>
          </a:bodyPr>
          <a:lstStyle/>
          <a:p>
            <a:r>
              <a:rPr lang="en-US" dirty="0">
                <a:solidFill>
                  <a:schemeClr val="bg1"/>
                </a:solidFill>
              </a:rPr>
              <a:t>Various Common Areas</a:t>
            </a:r>
          </a:p>
        </p:txBody>
      </p:sp>
      <p:sp>
        <p:nvSpPr>
          <p:cNvPr id="21" name="TextBox 20">
            <a:extLst>
              <a:ext uri="{FF2B5EF4-FFF2-40B4-BE49-F238E27FC236}">
                <a16:creationId xmlns:a16="http://schemas.microsoft.com/office/drawing/2014/main" id="{36535E21-270D-4D24-836F-130EF4F2280D}"/>
              </a:ext>
            </a:extLst>
          </p:cNvPr>
          <p:cNvSpPr txBox="1"/>
          <p:nvPr/>
        </p:nvSpPr>
        <p:spPr>
          <a:xfrm>
            <a:off x="4658948" y="3087077"/>
            <a:ext cx="3789484" cy="369332"/>
          </a:xfrm>
          <a:prstGeom prst="rect">
            <a:avLst/>
          </a:prstGeom>
          <a:noFill/>
        </p:spPr>
        <p:txBody>
          <a:bodyPr wrap="square" rtlCol="0">
            <a:spAutoFit/>
          </a:bodyPr>
          <a:lstStyle/>
          <a:p>
            <a:pPr algn="ctr"/>
            <a:r>
              <a:rPr lang="en-US" dirty="0">
                <a:solidFill>
                  <a:schemeClr val="bg1"/>
                </a:solidFill>
              </a:rPr>
              <a:t>Weight Room</a:t>
            </a:r>
          </a:p>
        </p:txBody>
      </p:sp>
      <p:sp>
        <p:nvSpPr>
          <p:cNvPr id="22" name="TextBox 21">
            <a:extLst>
              <a:ext uri="{FF2B5EF4-FFF2-40B4-BE49-F238E27FC236}">
                <a16:creationId xmlns:a16="http://schemas.microsoft.com/office/drawing/2014/main" id="{69B69B18-14F8-41D4-B9DB-142BE590DA82}"/>
              </a:ext>
            </a:extLst>
          </p:cNvPr>
          <p:cNvSpPr txBox="1"/>
          <p:nvPr/>
        </p:nvSpPr>
        <p:spPr>
          <a:xfrm>
            <a:off x="758092" y="3639130"/>
            <a:ext cx="3726961" cy="369332"/>
          </a:xfrm>
          <a:prstGeom prst="rect">
            <a:avLst/>
          </a:prstGeom>
          <a:noFill/>
        </p:spPr>
        <p:txBody>
          <a:bodyPr wrap="square" rtlCol="0">
            <a:spAutoFit/>
          </a:bodyPr>
          <a:lstStyle/>
          <a:p>
            <a:pPr algn="ctr"/>
            <a:r>
              <a:rPr lang="en-US" dirty="0">
                <a:solidFill>
                  <a:schemeClr val="bg1"/>
                </a:solidFill>
              </a:rPr>
              <a:t>Kitchen and Community Room</a:t>
            </a:r>
          </a:p>
        </p:txBody>
      </p:sp>
      <p:sp>
        <p:nvSpPr>
          <p:cNvPr id="23" name="TextBox 22">
            <a:extLst>
              <a:ext uri="{FF2B5EF4-FFF2-40B4-BE49-F238E27FC236}">
                <a16:creationId xmlns:a16="http://schemas.microsoft.com/office/drawing/2014/main" id="{64FC1E29-3E86-4D64-8785-DCD8EE143448}"/>
              </a:ext>
            </a:extLst>
          </p:cNvPr>
          <p:cNvSpPr txBox="1"/>
          <p:nvPr/>
        </p:nvSpPr>
        <p:spPr>
          <a:xfrm>
            <a:off x="4658948" y="3595049"/>
            <a:ext cx="3726961" cy="369332"/>
          </a:xfrm>
          <a:prstGeom prst="rect">
            <a:avLst/>
          </a:prstGeom>
          <a:noFill/>
        </p:spPr>
        <p:txBody>
          <a:bodyPr wrap="square" rtlCol="0">
            <a:spAutoFit/>
          </a:bodyPr>
          <a:lstStyle/>
          <a:p>
            <a:pPr algn="ctr"/>
            <a:r>
              <a:rPr lang="en-US" dirty="0">
                <a:solidFill>
                  <a:schemeClr val="bg1"/>
                </a:solidFill>
              </a:rPr>
              <a:t>Computer and Library</a:t>
            </a:r>
          </a:p>
        </p:txBody>
      </p:sp>
    </p:spTree>
    <p:extLst>
      <p:ext uri="{BB962C8B-B14F-4D97-AF65-F5344CB8AC3E}">
        <p14:creationId xmlns:p14="http://schemas.microsoft.com/office/powerpoint/2010/main" val="32801321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1"/>
          </p:nvPr>
        </p:nvSpPr>
        <p:spPr/>
        <p:txBody>
          <a:bodyPr/>
          <a:lstStyle/>
          <a:p>
            <a:endParaRPr lang="en-US"/>
          </a:p>
        </p:txBody>
      </p:sp>
      <p:pic>
        <p:nvPicPr>
          <p:cNvPr id="9" name="Content Placeholder 8" descr="VetFest2014.jpg"/>
          <p:cNvPicPr>
            <a:picLocks noGrp="1" noChangeAspect="1"/>
          </p:cNvPicPr>
          <p:nvPr>
            <p:ph idx="1"/>
          </p:nvPr>
        </p:nvPicPr>
        <p:blipFill>
          <a:blip r:embed="rId3"/>
          <a:stretch>
            <a:fillRect/>
          </a:stretch>
        </p:blipFill>
        <p:spPr>
          <a:xfrm>
            <a:off x="457200" y="1254578"/>
            <a:ext cx="8229600" cy="4653643"/>
          </a:xfrm>
        </p:spPr>
      </p:pic>
      <p:pic>
        <p:nvPicPr>
          <p:cNvPr id="4" name="Picture 4" descr="Background.jpg"/>
          <p:cNvPicPr>
            <a:picLocks noChangeAspect="1"/>
          </p:cNvPicPr>
          <p:nvPr/>
        </p:nvPicPr>
        <p:blipFill>
          <a:blip r:embed="rId4"/>
          <a:srcRect b="94181"/>
          <a:stretch>
            <a:fillRect/>
          </a:stretch>
        </p:blipFill>
        <p:spPr bwMode="auto">
          <a:xfrm>
            <a:off x="0" y="-206377"/>
            <a:ext cx="9144000" cy="1011595"/>
          </a:xfrm>
          <a:prstGeom prst="rect">
            <a:avLst/>
          </a:prstGeom>
          <a:noFill/>
          <a:ln w="9525">
            <a:noFill/>
            <a:miter lim="800000"/>
            <a:headEnd/>
            <a:tailEnd/>
          </a:ln>
        </p:spPr>
      </p:pic>
      <p:pic>
        <p:nvPicPr>
          <p:cNvPr id="5" name="Picture 4" descr="Background.jpg"/>
          <p:cNvPicPr>
            <a:picLocks noChangeAspect="1"/>
          </p:cNvPicPr>
          <p:nvPr/>
        </p:nvPicPr>
        <p:blipFill>
          <a:blip r:embed="rId4"/>
          <a:srcRect t="19149"/>
          <a:stretch>
            <a:fillRect/>
          </a:stretch>
        </p:blipFill>
        <p:spPr bwMode="auto">
          <a:xfrm>
            <a:off x="0" y="947406"/>
            <a:ext cx="9144000" cy="5902657"/>
          </a:xfrm>
          <a:prstGeom prst="rect">
            <a:avLst/>
          </a:prstGeom>
          <a:noFill/>
          <a:ln w="9525">
            <a:noFill/>
            <a:miter lim="800000"/>
            <a:headEnd/>
            <a:tailEnd/>
          </a:ln>
        </p:spPr>
      </p:pic>
      <p:sp>
        <p:nvSpPr>
          <p:cNvPr id="6" name="TextBox 5"/>
          <p:cNvSpPr txBox="1"/>
          <p:nvPr/>
        </p:nvSpPr>
        <p:spPr>
          <a:xfrm>
            <a:off x="3280070" y="130597"/>
            <a:ext cx="5745707" cy="584775"/>
          </a:xfrm>
          <a:prstGeom prst="rect">
            <a:avLst/>
          </a:prstGeom>
          <a:noFill/>
        </p:spPr>
        <p:txBody>
          <a:bodyPr wrap="square" rtlCol="0">
            <a:spAutoFit/>
          </a:bodyPr>
          <a:lstStyle/>
          <a:p>
            <a:pPr algn="r"/>
            <a:r>
              <a:rPr lang="en-US" sz="3200" b="1" dirty="0" err="1">
                <a:solidFill>
                  <a:schemeClr val="bg1"/>
                </a:solidFill>
              </a:rPr>
              <a:t>Parramore</a:t>
            </a:r>
            <a:r>
              <a:rPr lang="en-US" sz="3200" b="1" dirty="0">
                <a:solidFill>
                  <a:schemeClr val="bg1"/>
                </a:solidFill>
              </a:rPr>
              <a:t> Oaks</a:t>
            </a:r>
          </a:p>
        </p:txBody>
      </p:sp>
      <p:sp>
        <p:nvSpPr>
          <p:cNvPr id="10" name="AutoShape 2" descr="https://outlook.office365.com/owa/service.svc/s/GetFileAttachment?id=AAMkADQxZjZlOTk0LWRkNzMtNDZjMy1hYWE2LTM4YjE0YjhiMDU4NQBGAAAAAADTn%2BR0AFOaS7wDhYYG4%2F0oBwAuAohW%2Fx8wQaYcTk6mh7%2B0AAAAAAEMAAChH2cr7q%2FaSJd7ecX8tf7%2FAAAvms8ZAAABEgAQADUl9DTi80FNoSe7VqiAjYs%3D&amp;X-OWA-CANARY=XMNsiNLp9Ua_Mn9Ci-LYH8D9IZQ5mdQYLPblvHsEGspJAP3v_v_aj_FeaZ5dCG4ojPf4HoMTRPw.&amp;isImagePreview=Tru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AutoShape 6" descr="https://outlook.office365.com/owa/service.svc/s/GetFileAttachment?id=AAMkADQxZjZlOTk0LWRkNzMtNDZjMy1hYWE2LTM4YjE0YjhiMDU4NQBGAAAAAADTn%2BR0AFOaS7wDhYYG4%2F0oBwAuAohW%2Fx8wQaYcTk6mh7%2B0AAAAAAEMAAChH2cr7q%2FaSJd7ecX8tf7%2FAAAvms8ZAAABEgAQADUl9DTi80FNoSe7VqiAjYs%3D&amp;X-OWA-CANARY=XMNsiNLp9Ua_Mn9Ci-LYH8D9IZQ5mdQYLPblvHsEGspJAP3v_v_aj_FeaZ5dCG4ojPf4HoMTRPw.&amp;isImagePreview=True"/>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1" name="Picture 10" descr="A living room filled with furniture and a flat screen tv&#10;&#10;Description automatically generated">
            <a:extLst>
              <a:ext uri="{FF2B5EF4-FFF2-40B4-BE49-F238E27FC236}">
                <a16:creationId xmlns:a16="http://schemas.microsoft.com/office/drawing/2014/main" id="{33806B65-F02F-4C36-B03C-8F01C267068C}"/>
              </a:ext>
            </a:extLst>
          </p:cNvPr>
          <p:cNvPicPr>
            <a:picLocks noChangeAspect="1"/>
          </p:cNvPicPr>
          <p:nvPr/>
        </p:nvPicPr>
        <p:blipFill>
          <a:blip r:embed="rId5"/>
          <a:stretch>
            <a:fillRect/>
          </a:stretch>
        </p:blipFill>
        <p:spPr>
          <a:xfrm>
            <a:off x="351714" y="2021534"/>
            <a:ext cx="4220286" cy="2814931"/>
          </a:xfrm>
          <a:prstGeom prst="rect">
            <a:avLst/>
          </a:prstGeom>
        </p:spPr>
      </p:pic>
      <p:pic>
        <p:nvPicPr>
          <p:cNvPr id="13" name="Picture 12">
            <a:extLst>
              <a:ext uri="{FF2B5EF4-FFF2-40B4-BE49-F238E27FC236}">
                <a16:creationId xmlns:a16="http://schemas.microsoft.com/office/drawing/2014/main" id="{FDFC01B8-6A83-4ADA-A2CD-1AAC3215C87E}"/>
              </a:ext>
            </a:extLst>
          </p:cNvPr>
          <p:cNvPicPr>
            <a:picLocks noChangeAspect="1"/>
          </p:cNvPicPr>
          <p:nvPr/>
        </p:nvPicPr>
        <p:blipFill>
          <a:blip r:embed="rId6"/>
          <a:stretch>
            <a:fillRect/>
          </a:stretch>
        </p:blipFill>
        <p:spPr>
          <a:xfrm>
            <a:off x="4776719" y="1503562"/>
            <a:ext cx="4367281" cy="3288820"/>
          </a:xfrm>
          <a:prstGeom prst="rect">
            <a:avLst/>
          </a:prstGeom>
        </p:spPr>
      </p:pic>
      <p:sp>
        <p:nvSpPr>
          <p:cNvPr id="14" name="TextBox 13">
            <a:extLst>
              <a:ext uri="{FF2B5EF4-FFF2-40B4-BE49-F238E27FC236}">
                <a16:creationId xmlns:a16="http://schemas.microsoft.com/office/drawing/2014/main" id="{52F73826-45EB-47DD-A317-F42DF7E774BD}"/>
              </a:ext>
            </a:extLst>
          </p:cNvPr>
          <p:cNvSpPr txBox="1"/>
          <p:nvPr/>
        </p:nvSpPr>
        <p:spPr>
          <a:xfrm>
            <a:off x="457200" y="5041365"/>
            <a:ext cx="8229600" cy="369332"/>
          </a:xfrm>
          <a:prstGeom prst="rect">
            <a:avLst/>
          </a:prstGeom>
          <a:noFill/>
        </p:spPr>
        <p:txBody>
          <a:bodyPr wrap="square" rtlCol="0">
            <a:spAutoFit/>
          </a:bodyPr>
          <a:lstStyle/>
          <a:p>
            <a:pPr algn="ctr"/>
            <a:r>
              <a:rPr lang="en-US" dirty="0"/>
              <a:t>Example of a one bedroom apartment starting at 725 </a:t>
            </a:r>
            <a:r>
              <a:rPr lang="en-US" dirty="0" err="1"/>
              <a:t>sq.ft</a:t>
            </a:r>
            <a:r>
              <a:rPr lang="en-US" dirty="0"/>
              <a:t>. </a:t>
            </a:r>
          </a:p>
        </p:txBody>
      </p:sp>
    </p:spTree>
    <p:extLst>
      <p:ext uri="{BB962C8B-B14F-4D97-AF65-F5344CB8AC3E}">
        <p14:creationId xmlns:p14="http://schemas.microsoft.com/office/powerpoint/2010/main" val="22580365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1"/>
          </p:nvPr>
        </p:nvSpPr>
        <p:spPr/>
        <p:txBody>
          <a:bodyPr/>
          <a:lstStyle/>
          <a:p>
            <a:endParaRPr lang="en-US"/>
          </a:p>
        </p:txBody>
      </p:sp>
      <p:pic>
        <p:nvPicPr>
          <p:cNvPr id="9" name="Content Placeholder 8" descr="VetFest2014.jpg"/>
          <p:cNvPicPr>
            <a:picLocks noGrp="1" noChangeAspect="1"/>
          </p:cNvPicPr>
          <p:nvPr>
            <p:ph idx="1"/>
          </p:nvPr>
        </p:nvPicPr>
        <p:blipFill>
          <a:blip r:embed="rId3"/>
          <a:stretch>
            <a:fillRect/>
          </a:stretch>
        </p:blipFill>
        <p:spPr>
          <a:xfrm>
            <a:off x="457200" y="1254578"/>
            <a:ext cx="8229600" cy="4653643"/>
          </a:xfrm>
        </p:spPr>
      </p:pic>
      <p:pic>
        <p:nvPicPr>
          <p:cNvPr id="4" name="Picture 4" descr="Background.jpg"/>
          <p:cNvPicPr>
            <a:picLocks noChangeAspect="1"/>
          </p:cNvPicPr>
          <p:nvPr/>
        </p:nvPicPr>
        <p:blipFill>
          <a:blip r:embed="rId4"/>
          <a:srcRect b="94181"/>
          <a:stretch>
            <a:fillRect/>
          </a:stretch>
        </p:blipFill>
        <p:spPr bwMode="auto">
          <a:xfrm>
            <a:off x="0" y="-206377"/>
            <a:ext cx="9144000" cy="1011595"/>
          </a:xfrm>
          <a:prstGeom prst="rect">
            <a:avLst/>
          </a:prstGeom>
          <a:noFill/>
          <a:ln w="9525">
            <a:noFill/>
            <a:miter lim="800000"/>
            <a:headEnd/>
            <a:tailEnd/>
          </a:ln>
        </p:spPr>
      </p:pic>
      <p:pic>
        <p:nvPicPr>
          <p:cNvPr id="5" name="Picture 4" descr="Background.jpg"/>
          <p:cNvPicPr>
            <a:picLocks noChangeAspect="1"/>
          </p:cNvPicPr>
          <p:nvPr/>
        </p:nvPicPr>
        <p:blipFill>
          <a:blip r:embed="rId4"/>
          <a:srcRect t="19149"/>
          <a:stretch>
            <a:fillRect/>
          </a:stretch>
        </p:blipFill>
        <p:spPr bwMode="auto">
          <a:xfrm>
            <a:off x="0" y="955343"/>
            <a:ext cx="9144000" cy="5902657"/>
          </a:xfrm>
          <a:prstGeom prst="rect">
            <a:avLst/>
          </a:prstGeom>
          <a:noFill/>
          <a:ln w="9525">
            <a:noFill/>
            <a:miter lim="800000"/>
            <a:headEnd/>
            <a:tailEnd/>
          </a:ln>
        </p:spPr>
      </p:pic>
      <p:sp>
        <p:nvSpPr>
          <p:cNvPr id="6" name="TextBox 5"/>
          <p:cNvSpPr txBox="1"/>
          <p:nvPr/>
        </p:nvSpPr>
        <p:spPr>
          <a:xfrm>
            <a:off x="3280070" y="130597"/>
            <a:ext cx="5745707" cy="584775"/>
          </a:xfrm>
          <a:prstGeom prst="rect">
            <a:avLst/>
          </a:prstGeom>
          <a:noFill/>
        </p:spPr>
        <p:txBody>
          <a:bodyPr wrap="square" rtlCol="0">
            <a:spAutoFit/>
          </a:bodyPr>
          <a:lstStyle/>
          <a:p>
            <a:pPr algn="r"/>
            <a:r>
              <a:rPr lang="en-US" sz="3200" b="1" dirty="0" err="1">
                <a:solidFill>
                  <a:schemeClr val="bg1"/>
                </a:solidFill>
              </a:rPr>
              <a:t>Parramore</a:t>
            </a:r>
            <a:r>
              <a:rPr lang="en-US" sz="3200" b="1" dirty="0">
                <a:solidFill>
                  <a:schemeClr val="bg1"/>
                </a:solidFill>
              </a:rPr>
              <a:t> Oaks</a:t>
            </a:r>
          </a:p>
        </p:txBody>
      </p:sp>
      <p:sp>
        <p:nvSpPr>
          <p:cNvPr id="3" name="TextBox 2"/>
          <p:cNvSpPr txBox="1"/>
          <p:nvPr/>
        </p:nvSpPr>
        <p:spPr>
          <a:xfrm>
            <a:off x="457200" y="737175"/>
            <a:ext cx="8229600" cy="7725192"/>
          </a:xfrm>
          <a:prstGeom prst="rect">
            <a:avLst/>
          </a:prstGeom>
          <a:noFill/>
        </p:spPr>
        <p:txBody>
          <a:bodyPr wrap="square" rtlCol="0">
            <a:spAutoFit/>
          </a:bodyPr>
          <a:lstStyle/>
          <a:p>
            <a:r>
              <a:rPr lang="en-US" sz="2400" b="1" dirty="0"/>
              <a:t>Innovation </a:t>
            </a:r>
          </a:p>
          <a:p>
            <a:endParaRPr lang="en-US" sz="1000" b="1" dirty="0"/>
          </a:p>
          <a:p>
            <a:pPr marL="285750" indent="-285750" algn="just">
              <a:buFont typeface="Arial" panose="020B0604020202020204" pitchFamily="34" charset="0"/>
              <a:buChar char="•"/>
            </a:pPr>
            <a:r>
              <a:rPr lang="en-US" dirty="0"/>
              <a:t>Identified in the </a:t>
            </a:r>
            <a:r>
              <a:rPr lang="en-US" dirty="0" err="1"/>
              <a:t>Parramore</a:t>
            </a:r>
            <a:r>
              <a:rPr lang="en-US" dirty="0"/>
              <a:t> Comprehensive Neighborhood Plan, as a critical “catalyst site”, residents believed that its redevelopment would bring in much needed housing opportunities, complementing earlier affordable home building efforts led by the City.  Within walking distance to the beloved Z.L. Riley children’s park and the popular Jackson Neighborhood Center, </a:t>
            </a:r>
            <a:r>
              <a:rPr lang="en-US" dirty="0" err="1"/>
              <a:t>Parramore</a:t>
            </a:r>
            <a:r>
              <a:rPr lang="en-US" dirty="0"/>
              <a:t> Oaks, is a multi-story, multi-phased contemporary residential complex; </a:t>
            </a:r>
          </a:p>
          <a:p>
            <a:pPr marL="285750" indent="-285750" algn="just">
              <a:buFont typeface="Arial" panose="020B0604020202020204" pitchFamily="34" charset="0"/>
              <a:buChar char="•"/>
            </a:pPr>
            <a:endParaRPr lang="en-US" sz="1000" dirty="0"/>
          </a:p>
          <a:p>
            <a:pPr marL="285750" indent="-285750" algn="just">
              <a:buFont typeface="Arial" panose="020B0604020202020204" pitchFamily="34" charset="0"/>
              <a:buChar char="•"/>
            </a:pPr>
            <a:r>
              <a:rPr lang="en-US" dirty="0"/>
              <a:t>The 4.21 ac. Phase I site is comprised of 104 apartment units, and 12 attached flats along both sides of </a:t>
            </a:r>
            <a:r>
              <a:rPr lang="en-US" dirty="0" err="1"/>
              <a:t>Parramore</a:t>
            </a:r>
            <a:r>
              <a:rPr lang="en-US" dirty="0"/>
              <a:t> Ave., just south of Conley St. The development’s Phase I completion is deemed a success with quality affordable housing and easy access to multi-modal transportation, employment opportunities and modern lifestyle amenities; and, </a:t>
            </a:r>
          </a:p>
          <a:p>
            <a:pPr marL="285750" indent="-285750" algn="just">
              <a:buFont typeface="Arial" panose="020B0604020202020204" pitchFamily="34" charset="0"/>
              <a:buChar char="•"/>
            </a:pPr>
            <a:endParaRPr lang="en-US" sz="800" dirty="0"/>
          </a:p>
          <a:p>
            <a:pPr marL="285750" indent="-285750" algn="just">
              <a:buFont typeface="Arial" panose="020B0604020202020204" pitchFamily="34" charset="0"/>
              <a:buChar char="•"/>
            </a:pPr>
            <a:r>
              <a:rPr lang="en-US" dirty="0"/>
              <a:t>The development brings much needed quality urban residential development, allowing families of varying sizes and generations to collectively reside. Key to </a:t>
            </a:r>
            <a:r>
              <a:rPr lang="en-US" dirty="0" err="1"/>
              <a:t>Parramore</a:t>
            </a:r>
            <a:r>
              <a:rPr lang="en-US" dirty="0"/>
              <a:t> Oak’s success is financing. The development has 80% affordable units with 5% set aside for permanent supportive housing, or 96 affordable housing units. </a:t>
            </a:r>
          </a:p>
          <a:p>
            <a:endParaRPr lang="en-US" sz="2000" dirty="0"/>
          </a:p>
          <a:p>
            <a:endParaRPr lang="en-US" sz="2000" dirty="0"/>
          </a:p>
          <a:p>
            <a:r>
              <a:rPr lang="en-US" sz="2000" dirty="0"/>
              <a:t> </a:t>
            </a:r>
          </a:p>
          <a:p>
            <a:endParaRPr lang="en-US" sz="2400" b="1" dirty="0"/>
          </a:p>
          <a:p>
            <a:endParaRPr lang="en-US" sz="2400" b="1" dirty="0"/>
          </a:p>
          <a:p>
            <a:endParaRPr lang="en-US" sz="2400" b="1" dirty="0"/>
          </a:p>
        </p:txBody>
      </p:sp>
      <p:sp>
        <p:nvSpPr>
          <p:cNvPr id="10" name="AutoShape 2" descr="https://outlook.office365.com/owa/service.svc/s/GetFileAttachment?id=AAMkADQxZjZlOTk0LWRkNzMtNDZjMy1hYWE2LTM4YjE0YjhiMDU4NQBGAAAAAADTn%2BR0AFOaS7wDhYYG4%2F0oBwAuAohW%2Fx8wQaYcTk6mh7%2B0AAAAAAEMAAChH2cr7q%2FaSJd7ecX8tf7%2FAAAvms8ZAAABEgAQADUl9DTi80FNoSe7VqiAjYs%3D&amp;X-OWA-CANARY=XMNsiNLp9Ua_Mn9Ci-LYH8D9IZQ5mdQYLPblvHsEGspJAP3v_v_aj_FeaZ5dCG4ojPf4HoMTRPw.&amp;isImagePreview=Tru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AutoShape 6" descr="https://outlook.office365.com/owa/service.svc/s/GetFileAttachment?id=AAMkADQxZjZlOTk0LWRkNzMtNDZjMy1hYWE2LTM4YjE0YjhiMDU4NQBGAAAAAADTn%2BR0AFOaS7wDhYYG4%2F0oBwAuAohW%2Fx8wQaYcTk6mh7%2B0AAAAAAEMAAChH2cr7q%2FaSJd7ecX8tf7%2FAAAvms8ZAAABEgAQADUl9DTi80FNoSe7VqiAjYs%3D&amp;X-OWA-CANARY=XMNsiNLp9Ua_Mn9Ci-LYH8D9IZQ5mdQYLPblvHsEGspJAP3v_v_aj_FeaZ5dCG4ojPf4HoMTRPw.&amp;isImagePreview=True"/>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8029434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1"/>
          </p:nvPr>
        </p:nvSpPr>
        <p:spPr/>
        <p:txBody>
          <a:bodyPr/>
          <a:lstStyle/>
          <a:p>
            <a:endParaRPr lang="en-US"/>
          </a:p>
        </p:txBody>
      </p:sp>
      <p:pic>
        <p:nvPicPr>
          <p:cNvPr id="9" name="Content Placeholder 8" descr="VetFest2014.jpg"/>
          <p:cNvPicPr>
            <a:picLocks noGrp="1" noChangeAspect="1"/>
          </p:cNvPicPr>
          <p:nvPr>
            <p:ph idx="1"/>
          </p:nvPr>
        </p:nvPicPr>
        <p:blipFill>
          <a:blip r:embed="rId3"/>
          <a:stretch>
            <a:fillRect/>
          </a:stretch>
        </p:blipFill>
        <p:spPr>
          <a:xfrm>
            <a:off x="457200" y="1254578"/>
            <a:ext cx="8229600" cy="4653643"/>
          </a:xfrm>
        </p:spPr>
      </p:pic>
      <p:pic>
        <p:nvPicPr>
          <p:cNvPr id="4" name="Picture 4" descr="Background.jpg"/>
          <p:cNvPicPr>
            <a:picLocks noChangeAspect="1"/>
          </p:cNvPicPr>
          <p:nvPr/>
        </p:nvPicPr>
        <p:blipFill>
          <a:blip r:embed="rId4"/>
          <a:srcRect b="94181"/>
          <a:stretch>
            <a:fillRect/>
          </a:stretch>
        </p:blipFill>
        <p:spPr bwMode="auto">
          <a:xfrm>
            <a:off x="0" y="-206377"/>
            <a:ext cx="9144000" cy="1011595"/>
          </a:xfrm>
          <a:prstGeom prst="rect">
            <a:avLst/>
          </a:prstGeom>
          <a:noFill/>
          <a:ln w="9525">
            <a:noFill/>
            <a:miter lim="800000"/>
            <a:headEnd/>
            <a:tailEnd/>
          </a:ln>
        </p:spPr>
      </p:pic>
      <p:pic>
        <p:nvPicPr>
          <p:cNvPr id="5" name="Picture 4" descr="Background.jpg"/>
          <p:cNvPicPr>
            <a:picLocks noChangeAspect="1"/>
          </p:cNvPicPr>
          <p:nvPr/>
        </p:nvPicPr>
        <p:blipFill>
          <a:blip r:embed="rId4"/>
          <a:srcRect t="19149"/>
          <a:stretch>
            <a:fillRect/>
          </a:stretch>
        </p:blipFill>
        <p:spPr bwMode="auto">
          <a:xfrm>
            <a:off x="0" y="955343"/>
            <a:ext cx="9144000" cy="5902657"/>
          </a:xfrm>
          <a:prstGeom prst="rect">
            <a:avLst/>
          </a:prstGeom>
          <a:noFill/>
          <a:ln w="9525">
            <a:noFill/>
            <a:miter lim="800000"/>
            <a:headEnd/>
            <a:tailEnd/>
          </a:ln>
        </p:spPr>
      </p:pic>
      <p:sp>
        <p:nvSpPr>
          <p:cNvPr id="6" name="TextBox 5"/>
          <p:cNvSpPr txBox="1"/>
          <p:nvPr/>
        </p:nvSpPr>
        <p:spPr>
          <a:xfrm>
            <a:off x="3280070" y="130597"/>
            <a:ext cx="5745707" cy="584775"/>
          </a:xfrm>
          <a:prstGeom prst="rect">
            <a:avLst/>
          </a:prstGeom>
          <a:noFill/>
        </p:spPr>
        <p:txBody>
          <a:bodyPr wrap="square" rtlCol="0">
            <a:spAutoFit/>
          </a:bodyPr>
          <a:lstStyle/>
          <a:p>
            <a:pPr algn="r"/>
            <a:r>
              <a:rPr lang="en-US" sz="3200" b="1" dirty="0" err="1">
                <a:solidFill>
                  <a:schemeClr val="bg1"/>
                </a:solidFill>
              </a:rPr>
              <a:t>Parramore</a:t>
            </a:r>
            <a:r>
              <a:rPr lang="en-US" sz="3200" b="1" dirty="0">
                <a:solidFill>
                  <a:schemeClr val="bg1"/>
                </a:solidFill>
              </a:rPr>
              <a:t> Oaks</a:t>
            </a:r>
          </a:p>
        </p:txBody>
      </p:sp>
      <p:sp>
        <p:nvSpPr>
          <p:cNvPr id="3" name="TextBox 2"/>
          <p:cNvSpPr txBox="1"/>
          <p:nvPr/>
        </p:nvSpPr>
        <p:spPr>
          <a:xfrm>
            <a:off x="457200" y="765055"/>
            <a:ext cx="8229600" cy="7171194"/>
          </a:xfrm>
          <a:prstGeom prst="rect">
            <a:avLst/>
          </a:prstGeom>
          <a:noFill/>
        </p:spPr>
        <p:txBody>
          <a:bodyPr wrap="square" rtlCol="0">
            <a:spAutoFit/>
          </a:bodyPr>
          <a:lstStyle/>
          <a:p>
            <a:endParaRPr lang="en-US" sz="2400" b="1" dirty="0"/>
          </a:p>
          <a:p>
            <a:r>
              <a:rPr lang="en-US" sz="2400" b="1" dirty="0"/>
              <a:t>Community Impact  </a:t>
            </a:r>
          </a:p>
          <a:p>
            <a:endParaRPr lang="en-US" b="1" dirty="0"/>
          </a:p>
          <a:p>
            <a:pPr marL="285750" indent="-285750">
              <a:buFont typeface="Arial" panose="020B0604020202020204" pitchFamily="34" charset="0"/>
              <a:buChar char="•"/>
            </a:pPr>
            <a:r>
              <a:rPr lang="en-US" b="1" dirty="0"/>
              <a:t>Economic</a:t>
            </a:r>
          </a:p>
          <a:p>
            <a:pPr algn="just"/>
            <a:r>
              <a:rPr lang="en-US" dirty="0"/>
              <a:t>The $1.14 million dollar CRA investment also ensures that Phase I will have a 50 year affordability period. Rent for a one bedroom typically starts $627 to $825, two bedroom starts at $753 to $1,008, and three bedroom starts at $875 to $1,341.  The lower-end affordable leases are for individuals who make 60% of median income. In addition, six of the units are for renters who were homeless and another six are for those making less than 40% of the area median income;</a:t>
            </a:r>
          </a:p>
          <a:p>
            <a:pPr algn="just"/>
            <a:endParaRPr lang="en-US" sz="1000" b="1" dirty="0"/>
          </a:p>
          <a:p>
            <a:pPr marL="285750" indent="-285750" algn="just">
              <a:buFont typeface="Arial" panose="020B0604020202020204" pitchFamily="34" charset="0"/>
              <a:buChar char="•"/>
            </a:pPr>
            <a:r>
              <a:rPr lang="en-US" b="1" dirty="0"/>
              <a:t>Social</a:t>
            </a:r>
          </a:p>
          <a:p>
            <a:pPr algn="just"/>
            <a:r>
              <a:rPr lang="en-US" dirty="0"/>
              <a:t>A 4.21 </a:t>
            </a:r>
            <a:r>
              <a:rPr lang="en-US" dirty="0" smtClean="0"/>
              <a:t>acre </a:t>
            </a:r>
            <a:r>
              <a:rPr lang="en-US" dirty="0"/>
              <a:t>beautiful property graced with large, stately oak trees, it is centrally located in the historic African American Holden Parramore neighborhood, which, due to community involvement and Orlando DDB/CRA leadership, supports the “residential resurgence”. The property also has amenities serving the tenants and neighborhood;  </a:t>
            </a:r>
          </a:p>
          <a:p>
            <a:endParaRPr lang="en-US" sz="2000" dirty="0"/>
          </a:p>
          <a:p>
            <a:endParaRPr lang="en-US" sz="2000" dirty="0"/>
          </a:p>
          <a:p>
            <a:r>
              <a:rPr lang="en-US" sz="2000" dirty="0"/>
              <a:t> </a:t>
            </a:r>
          </a:p>
          <a:p>
            <a:endParaRPr lang="en-US" sz="2400" b="1" dirty="0"/>
          </a:p>
          <a:p>
            <a:endParaRPr lang="en-US" sz="2400" b="1" dirty="0"/>
          </a:p>
          <a:p>
            <a:endParaRPr lang="en-US" sz="2400" b="1" dirty="0"/>
          </a:p>
        </p:txBody>
      </p:sp>
      <p:sp>
        <p:nvSpPr>
          <p:cNvPr id="10" name="AutoShape 2" descr="https://outlook.office365.com/owa/service.svc/s/GetFileAttachment?id=AAMkADQxZjZlOTk0LWRkNzMtNDZjMy1hYWE2LTM4YjE0YjhiMDU4NQBGAAAAAADTn%2BR0AFOaS7wDhYYG4%2F0oBwAuAohW%2Fx8wQaYcTk6mh7%2B0AAAAAAEMAAChH2cr7q%2FaSJd7ecX8tf7%2FAAAvms8ZAAABEgAQADUl9DTi80FNoSe7VqiAjYs%3D&amp;X-OWA-CANARY=XMNsiNLp9Ua_Mn9Ci-LYH8D9IZQ5mdQYLPblvHsEGspJAP3v_v_aj_FeaZ5dCG4ojPf4HoMTRPw.&amp;isImagePreview=Tru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AutoShape 6" descr="https://outlook.office365.com/owa/service.svc/s/GetFileAttachment?id=AAMkADQxZjZlOTk0LWRkNzMtNDZjMy1hYWE2LTM4YjE0YjhiMDU4NQBGAAAAAADTn%2BR0AFOaS7wDhYYG4%2F0oBwAuAohW%2Fx8wQaYcTk6mh7%2B0AAAAAAEMAAChH2cr7q%2FaSJd7ecX8tf7%2FAAAvms8ZAAABEgAQADUl9DTi80FNoSe7VqiAjYs%3D&amp;X-OWA-CANARY=XMNsiNLp9Ua_Mn9Ci-LYH8D9IZQ5mdQYLPblvHsEGspJAP3v_v_aj_FeaZ5dCG4ojPf4HoMTRPw.&amp;isImagePreview=True"/>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39031355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1"/>
          </p:nvPr>
        </p:nvSpPr>
        <p:spPr/>
        <p:txBody>
          <a:bodyPr/>
          <a:lstStyle/>
          <a:p>
            <a:endParaRPr lang="en-US"/>
          </a:p>
        </p:txBody>
      </p:sp>
      <p:pic>
        <p:nvPicPr>
          <p:cNvPr id="9" name="Content Placeholder 8" descr="VetFest2014.jpg"/>
          <p:cNvPicPr>
            <a:picLocks noGrp="1" noChangeAspect="1"/>
          </p:cNvPicPr>
          <p:nvPr>
            <p:ph idx="1"/>
          </p:nvPr>
        </p:nvPicPr>
        <p:blipFill>
          <a:blip r:embed="rId3"/>
          <a:stretch>
            <a:fillRect/>
          </a:stretch>
        </p:blipFill>
        <p:spPr>
          <a:xfrm>
            <a:off x="457200" y="1254578"/>
            <a:ext cx="8229600" cy="4653643"/>
          </a:xfrm>
        </p:spPr>
      </p:pic>
      <p:pic>
        <p:nvPicPr>
          <p:cNvPr id="4" name="Picture 4" descr="Background.jpg"/>
          <p:cNvPicPr>
            <a:picLocks noChangeAspect="1"/>
          </p:cNvPicPr>
          <p:nvPr/>
        </p:nvPicPr>
        <p:blipFill>
          <a:blip r:embed="rId4"/>
          <a:srcRect b="94181"/>
          <a:stretch>
            <a:fillRect/>
          </a:stretch>
        </p:blipFill>
        <p:spPr bwMode="auto">
          <a:xfrm>
            <a:off x="0" y="-206377"/>
            <a:ext cx="9144000" cy="1011595"/>
          </a:xfrm>
          <a:prstGeom prst="rect">
            <a:avLst/>
          </a:prstGeom>
          <a:noFill/>
          <a:ln w="9525">
            <a:noFill/>
            <a:miter lim="800000"/>
            <a:headEnd/>
            <a:tailEnd/>
          </a:ln>
        </p:spPr>
      </p:pic>
      <p:pic>
        <p:nvPicPr>
          <p:cNvPr id="5" name="Picture 4" descr="Background.jpg"/>
          <p:cNvPicPr>
            <a:picLocks noChangeAspect="1"/>
          </p:cNvPicPr>
          <p:nvPr/>
        </p:nvPicPr>
        <p:blipFill>
          <a:blip r:embed="rId4"/>
          <a:srcRect t="19149"/>
          <a:stretch>
            <a:fillRect/>
          </a:stretch>
        </p:blipFill>
        <p:spPr bwMode="auto">
          <a:xfrm>
            <a:off x="0" y="955343"/>
            <a:ext cx="9144000" cy="5902657"/>
          </a:xfrm>
          <a:prstGeom prst="rect">
            <a:avLst/>
          </a:prstGeom>
          <a:noFill/>
          <a:ln w="9525">
            <a:noFill/>
            <a:miter lim="800000"/>
            <a:headEnd/>
            <a:tailEnd/>
          </a:ln>
        </p:spPr>
      </p:pic>
      <p:sp>
        <p:nvSpPr>
          <p:cNvPr id="6" name="TextBox 5"/>
          <p:cNvSpPr txBox="1"/>
          <p:nvPr/>
        </p:nvSpPr>
        <p:spPr>
          <a:xfrm>
            <a:off x="3280070" y="130597"/>
            <a:ext cx="5745707" cy="584775"/>
          </a:xfrm>
          <a:prstGeom prst="rect">
            <a:avLst/>
          </a:prstGeom>
          <a:noFill/>
        </p:spPr>
        <p:txBody>
          <a:bodyPr wrap="square" rtlCol="0">
            <a:spAutoFit/>
          </a:bodyPr>
          <a:lstStyle/>
          <a:p>
            <a:pPr algn="r"/>
            <a:r>
              <a:rPr lang="en-US" sz="3200" b="1" dirty="0" err="1">
                <a:solidFill>
                  <a:schemeClr val="bg1"/>
                </a:solidFill>
              </a:rPr>
              <a:t>Parramore</a:t>
            </a:r>
            <a:r>
              <a:rPr lang="en-US" sz="3200" b="1">
                <a:solidFill>
                  <a:schemeClr val="bg1"/>
                </a:solidFill>
              </a:rPr>
              <a:t> Oaks</a:t>
            </a:r>
            <a:endParaRPr lang="en-US" sz="3200" b="1" dirty="0">
              <a:solidFill>
                <a:schemeClr val="bg1"/>
              </a:solidFill>
            </a:endParaRPr>
          </a:p>
        </p:txBody>
      </p:sp>
      <p:sp>
        <p:nvSpPr>
          <p:cNvPr id="3" name="TextBox 2"/>
          <p:cNvSpPr txBox="1"/>
          <p:nvPr/>
        </p:nvSpPr>
        <p:spPr>
          <a:xfrm>
            <a:off x="457200" y="765055"/>
            <a:ext cx="8296031" cy="7017306"/>
          </a:xfrm>
          <a:prstGeom prst="rect">
            <a:avLst/>
          </a:prstGeom>
          <a:noFill/>
        </p:spPr>
        <p:txBody>
          <a:bodyPr wrap="square" rtlCol="0">
            <a:spAutoFit/>
          </a:bodyPr>
          <a:lstStyle/>
          <a:p>
            <a:endParaRPr lang="en-US" sz="2400" b="1" dirty="0"/>
          </a:p>
          <a:p>
            <a:r>
              <a:rPr lang="en-US" sz="2400" b="1" dirty="0"/>
              <a:t>Community Impact  </a:t>
            </a:r>
          </a:p>
          <a:p>
            <a:endParaRPr lang="en-US" b="1" dirty="0"/>
          </a:p>
          <a:p>
            <a:pPr marL="285750" indent="-285750">
              <a:buFont typeface="Arial" panose="020B0604020202020204" pitchFamily="34" charset="0"/>
              <a:buChar char="•"/>
            </a:pPr>
            <a:r>
              <a:rPr lang="en-US" b="1" dirty="0"/>
              <a:t>Design</a:t>
            </a:r>
          </a:p>
          <a:p>
            <a:pPr algn="just"/>
            <a:r>
              <a:rPr lang="en-US" dirty="0"/>
              <a:t>The site was rezoned to Planned Development, which allowed greater development flexibility and supported superior design. The spacious and unique floorplans at </a:t>
            </a:r>
            <a:r>
              <a:rPr lang="en-US" dirty="0" err="1"/>
              <a:t>Parramore</a:t>
            </a:r>
            <a:r>
              <a:rPr lang="en-US" dirty="0"/>
              <a:t> Oaks are modern and stylish and built with green design principles including long-wear, mold/mildew resistance, and energy efficiency; and, </a:t>
            </a:r>
          </a:p>
          <a:p>
            <a:pPr marL="285750" indent="-285750" algn="just">
              <a:buFont typeface="Arial" panose="020B0604020202020204" pitchFamily="34" charset="0"/>
              <a:buChar char="•"/>
            </a:pPr>
            <a:endParaRPr lang="en-US" b="1" dirty="0"/>
          </a:p>
          <a:p>
            <a:pPr marL="285750" indent="-285750" algn="just">
              <a:buFont typeface="Arial" panose="020B0604020202020204" pitchFamily="34" charset="0"/>
              <a:buChar char="•"/>
            </a:pPr>
            <a:r>
              <a:rPr lang="en-US" b="1" dirty="0"/>
              <a:t>Cultural Assets</a:t>
            </a:r>
          </a:p>
          <a:p>
            <a:pPr algn="just"/>
            <a:r>
              <a:rPr lang="en-US" dirty="0"/>
              <a:t>Characterized by spacious layouts and modern amenities the property includes an exercise/fitness room, kids’ activity room, library/computer center, meeting space/community area for use by the residents and by service providers offering seminars and workshops to tenants. The space for workshops and seminars is anticipated to opening the door to new employment and educational opportunities.   </a:t>
            </a:r>
          </a:p>
          <a:p>
            <a:endParaRPr lang="en-US" sz="2000" dirty="0"/>
          </a:p>
          <a:p>
            <a:endParaRPr lang="en-US" sz="2000" dirty="0"/>
          </a:p>
          <a:p>
            <a:r>
              <a:rPr lang="en-US" sz="2000" dirty="0"/>
              <a:t> </a:t>
            </a:r>
          </a:p>
          <a:p>
            <a:endParaRPr lang="en-US" sz="2400" b="1" dirty="0"/>
          </a:p>
          <a:p>
            <a:endParaRPr lang="en-US" sz="2400" b="1" dirty="0"/>
          </a:p>
          <a:p>
            <a:endParaRPr lang="en-US" sz="2400" b="1" dirty="0"/>
          </a:p>
        </p:txBody>
      </p:sp>
      <p:sp>
        <p:nvSpPr>
          <p:cNvPr id="10" name="AutoShape 2" descr="https://outlook.office365.com/owa/service.svc/s/GetFileAttachment?id=AAMkADQxZjZlOTk0LWRkNzMtNDZjMy1hYWE2LTM4YjE0YjhiMDU4NQBGAAAAAADTn%2BR0AFOaS7wDhYYG4%2F0oBwAuAohW%2Fx8wQaYcTk6mh7%2B0AAAAAAEMAAChH2cr7q%2FaSJd7ecX8tf7%2FAAAvms8ZAAABEgAQADUl9DTi80FNoSe7VqiAjYs%3D&amp;X-OWA-CANARY=XMNsiNLp9Ua_Mn9Ci-LYH8D9IZQ5mdQYLPblvHsEGspJAP3v_v_aj_FeaZ5dCG4ojPf4HoMTRPw.&amp;isImagePreview=Tru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AutoShape 6" descr="https://outlook.office365.com/owa/service.svc/s/GetFileAttachment?id=AAMkADQxZjZlOTk0LWRkNzMtNDZjMy1hYWE2LTM4YjE0YjhiMDU4NQBGAAAAAADTn%2BR0AFOaS7wDhYYG4%2F0oBwAuAohW%2Fx8wQaYcTk6mh7%2B0AAAAAAEMAAChH2cr7q%2FaSJd7ecX8tf7%2FAAAvms8ZAAABEgAQADUl9DTi80FNoSe7VqiAjYs%3D&amp;X-OWA-CANARY=XMNsiNLp9Ua_Mn9Ci-LYH8D9IZQ5mdQYLPblvHsEGspJAP3v_v_aj_FeaZ5dCG4ojPf4HoMTRPw.&amp;isImagePreview=True"/>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4530961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1"/>
          </p:nvPr>
        </p:nvSpPr>
        <p:spPr/>
        <p:txBody>
          <a:bodyPr/>
          <a:lstStyle/>
          <a:p>
            <a:endParaRPr lang="en-US"/>
          </a:p>
        </p:txBody>
      </p:sp>
      <p:pic>
        <p:nvPicPr>
          <p:cNvPr id="9" name="Content Placeholder 8" descr="VetFest2014.jpg"/>
          <p:cNvPicPr>
            <a:picLocks noGrp="1" noChangeAspect="1"/>
          </p:cNvPicPr>
          <p:nvPr>
            <p:ph idx="1"/>
          </p:nvPr>
        </p:nvPicPr>
        <p:blipFill>
          <a:blip r:embed="rId3"/>
          <a:stretch>
            <a:fillRect/>
          </a:stretch>
        </p:blipFill>
        <p:spPr>
          <a:xfrm>
            <a:off x="457200" y="1254578"/>
            <a:ext cx="8229600" cy="4653643"/>
          </a:xfrm>
        </p:spPr>
      </p:pic>
      <p:pic>
        <p:nvPicPr>
          <p:cNvPr id="4" name="Picture 4" descr="Background.jpg"/>
          <p:cNvPicPr>
            <a:picLocks noChangeAspect="1"/>
          </p:cNvPicPr>
          <p:nvPr/>
        </p:nvPicPr>
        <p:blipFill>
          <a:blip r:embed="rId4"/>
          <a:srcRect b="94181"/>
          <a:stretch>
            <a:fillRect/>
          </a:stretch>
        </p:blipFill>
        <p:spPr bwMode="auto">
          <a:xfrm>
            <a:off x="0" y="-206377"/>
            <a:ext cx="9144000" cy="1011595"/>
          </a:xfrm>
          <a:prstGeom prst="rect">
            <a:avLst/>
          </a:prstGeom>
          <a:noFill/>
          <a:ln w="9525">
            <a:noFill/>
            <a:miter lim="800000"/>
            <a:headEnd/>
            <a:tailEnd/>
          </a:ln>
        </p:spPr>
      </p:pic>
      <p:pic>
        <p:nvPicPr>
          <p:cNvPr id="5" name="Picture 4" descr="Background.jpg"/>
          <p:cNvPicPr>
            <a:picLocks noChangeAspect="1"/>
          </p:cNvPicPr>
          <p:nvPr/>
        </p:nvPicPr>
        <p:blipFill>
          <a:blip r:embed="rId4"/>
          <a:srcRect t="19149"/>
          <a:stretch>
            <a:fillRect/>
          </a:stretch>
        </p:blipFill>
        <p:spPr bwMode="auto">
          <a:xfrm>
            <a:off x="0" y="955343"/>
            <a:ext cx="9144000" cy="5902657"/>
          </a:xfrm>
          <a:prstGeom prst="rect">
            <a:avLst/>
          </a:prstGeom>
          <a:noFill/>
          <a:ln w="9525">
            <a:noFill/>
            <a:miter lim="800000"/>
            <a:headEnd/>
            <a:tailEnd/>
          </a:ln>
        </p:spPr>
      </p:pic>
      <p:sp>
        <p:nvSpPr>
          <p:cNvPr id="6" name="TextBox 5"/>
          <p:cNvSpPr txBox="1"/>
          <p:nvPr/>
        </p:nvSpPr>
        <p:spPr>
          <a:xfrm>
            <a:off x="3280070" y="130597"/>
            <a:ext cx="5745707" cy="584775"/>
          </a:xfrm>
          <a:prstGeom prst="rect">
            <a:avLst/>
          </a:prstGeom>
          <a:noFill/>
        </p:spPr>
        <p:txBody>
          <a:bodyPr wrap="square" rtlCol="0">
            <a:spAutoFit/>
          </a:bodyPr>
          <a:lstStyle/>
          <a:p>
            <a:pPr algn="r"/>
            <a:r>
              <a:rPr lang="en-US" sz="3200" b="1" dirty="0" err="1">
                <a:solidFill>
                  <a:schemeClr val="bg1"/>
                </a:solidFill>
              </a:rPr>
              <a:t>Parramore</a:t>
            </a:r>
            <a:r>
              <a:rPr lang="en-US" sz="3200" b="1" dirty="0">
                <a:solidFill>
                  <a:schemeClr val="bg1"/>
                </a:solidFill>
              </a:rPr>
              <a:t> Oaks</a:t>
            </a:r>
          </a:p>
        </p:txBody>
      </p:sp>
      <p:sp>
        <p:nvSpPr>
          <p:cNvPr id="3" name="TextBox 2"/>
          <p:cNvSpPr txBox="1"/>
          <p:nvPr/>
        </p:nvSpPr>
        <p:spPr>
          <a:xfrm>
            <a:off x="367323" y="902186"/>
            <a:ext cx="7979508" cy="3600986"/>
          </a:xfrm>
          <a:prstGeom prst="rect">
            <a:avLst/>
          </a:prstGeom>
          <a:noFill/>
        </p:spPr>
        <p:txBody>
          <a:bodyPr wrap="square" rtlCol="0">
            <a:spAutoFit/>
          </a:bodyPr>
          <a:lstStyle/>
          <a:p>
            <a:r>
              <a:rPr lang="en-US" sz="2400" b="1" dirty="0"/>
              <a:t>Funding</a:t>
            </a:r>
          </a:p>
          <a:p>
            <a:endParaRPr lang="en-US" sz="2400" b="1" dirty="0"/>
          </a:p>
          <a:p>
            <a:pPr marL="285750" indent="-285750" algn="just">
              <a:buFont typeface="Arial" panose="020B0604020202020204" pitchFamily="34" charset="0"/>
              <a:buChar char="•"/>
            </a:pPr>
            <a:r>
              <a:rPr lang="en-US" dirty="0"/>
              <a:t>The $1.14 million dollar CRA investment also ensures that Phase I will have a 50 year affordability period. Rent for a one bedroom typically starts $627 to $825, two bedroom starts at $753 to $1,008, and three bedroom starts at $875 to $1,341. </a:t>
            </a:r>
          </a:p>
          <a:p>
            <a:pPr marL="285750" indent="-285750" algn="just">
              <a:buFont typeface="Arial" panose="020B0604020202020204" pitchFamily="34" charset="0"/>
              <a:buChar char="•"/>
            </a:pPr>
            <a:endParaRPr lang="en-US" dirty="0"/>
          </a:p>
          <a:p>
            <a:pPr marL="285750" indent="-285750" algn="just">
              <a:buFont typeface="Arial" panose="020B0604020202020204" pitchFamily="34" charset="0"/>
              <a:buChar char="•"/>
            </a:pPr>
            <a:r>
              <a:rPr lang="en-US" dirty="0"/>
              <a:t> The lower-end affordable leases are for individuals who make 60% of median income. In addition, six of the units are for renters who were homeless and another six are for those making less than 40% of the area median income.</a:t>
            </a:r>
          </a:p>
          <a:p>
            <a:pPr marL="285750" indent="-285750">
              <a:buFont typeface="Arial" panose="020B0604020202020204" pitchFamily="34" charset="0"/>
              <a:buChar char="•"/>
            </a:pPr>
            <a:endParaRPr lang="en-US" dirty="0"/>
          </a:p>
        </p:txBody>
      </p:sp>
      <p:sp>
        <p:nvSpPr>
          <p:cNvPr id="10" name="AutoShape 2" descr="https://outlook.office365.com/owa/service.svc/s/GetFileAttachment?id=AAMkADQxZjZlOTk0LWRkNzMtNDZjMy1hYWE2LTM4YjE0YjhiMDU4NQBGAAAAAADTn%2BR0AFOaS7wDhYYG4%2F0oBwAuAohW%2Fx8wQaYcTk6mh7%2B0AAAAAAEMAAChH2cr7q%2FaSJd7ecX8tf7%2FAAAvms8ZAAABEgAQADUl9DTi80FNoSe7VqiAjYs%3D&amp;X-OWA-CANARY=XMNsiNLp9Ua_Mn9Ci-LYH8D9IZQ5mdQYLPblvHsEGspJAP3v_v_aj_FeaZ5dCG4ojPf4HoMTRPw.&amp;isImagePreview=Tru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AutoShape 6" descr="https://outlook.office365.com/owa/service.svc/s/GetFileAttachment?id=AAMkADQxZjZlOTk0LWRkNzMtNDZjMy1hYWE2LTM4YjE0YjhiMDU4NQBGAAAAAADTn%2BR0AFOaS7wDhYYG4%2F0oBwAuAohW%2Fx8wQaYcTk6mh7%2B0AAAAAAEMAAChH2cr7q%2FaSJd7ecX8tf7%2FAAAvms8ZAAABEgAQADUl9DTi80FNoSe7VqiAjYs%3D&amp;X-OWA-CANARY=XMNsiNLp9Ua_Mn9Ci-LYH8D9IZQ5mdQYLPblvHsEGspJAP3v_v_aj_FeaZ5dCG4ojPf4HoMTRPw.&amp;isImagePreview=True"/>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20110803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1"/>
          </p:nvPr>
        </p:nvSpPr>
        <p:spPr/>
        <p:txBody>
          <a:bodyPr/>
          <a:lstStyle/>
          <a:p>
            <a:endParaRPr lang="en-US"/>
          </a:p>
        </p:txBody>
      </p:sp>
      <p:pic>
        <p:nvPicPr>
          <p:cNvPr id="9" name="Content Placeholder 8" descr="VetFest2014.jpg"/>
          <p:cNvPicPr>
            <a:picLocks noGrp="1" noChangeAspect="1"/>
          </p:cNvPicPr>
          <p:nvPr>
            <p:ph idx="1"/>
          </p:nvPr>
        </p:nvPicPr>
        <p:blipFill>
          <a:blip r:embed="rId3"/>
          <a:stretch>
            <a:fillRect/>
          </a:stretch>
        </p:blipFill>
        <p:spPr>
          <a:xfrm>
            <a:off x="457200" y="1254578"/>
            <a:ext cx="8229600" cy="4653643"/>
          </a:xfrm>
        </p:spPr>
      </p:pic>
      <p:pic>
        <p:nvPicPr>
          <p:cNvPr id="4" name="Picture 4" descr="Background.jpg"/>
          <p:cNvPicPr>
            <a:picLocks noChangeAspect="1"/>
          </p:cNvPicPr>
          <p:nvPr/>
        </p:nvPicPr>
        <p:blipFill>
          <a:blip r:embed="rId4"/>
          <a:srcRect b="94181"/>
          <a:stretch>
            <a:fillRect/>
          </a:stretch>
        </p:blipFill>
        <p:spPr bwMode="auto">
          <a:xfrm>
            <a:off x="0" y="-206377"/>
            <a:ext cx="9144000" cy="1011595"/>
          </a:xfrm>
          <a:prstGeom prst="rect">
            <a:avLst/>
          </a:prstGeom>
          <a:noFill/>
          <a:ln w="9525">
            <a:noFill/>
            <a:miter lim="800000"/>
            <a:headEnd/>
            <a:tailEnd/>
          </a:ln>
        </p:spPr>
      </p:pic>
      <p:pic>
        <p:nvPicPr>
          <p:cNvPr id="5" name="Picture 4" descr="Background.jpg"/>
          <p:cNvPicPr>
            <a:picLocks noChangeAspect="1"/>
          </p:cNvPicPr>
          <p:nvPr/>
        </p:nvPicPr>
        <p:blipFill>
          <a:blip r:embed="rId4"/>
          <a:srcRect t="19149"/>
          <a:stretch>
            <a:fillRect/>
          </a:stretch>
        </p:blipFill>
        <p:spPr bwMode="auto">
          <a:xfrm>
            <a:off x="0" y="955343"/>
            <a:ext cx="9144000" cy="5902657"/>
          </a:xfrm>
          <a:prstGeom prst="rect">
            <a:avLst/>
          </a:prstGeom>
          <a:noFill/>
          <a:ln w="9525">
            <a:noFill/>
            <a:miter lim="800000"/>
            <a:headEnd/>
            <a:tailEnd/>
          </a:ln>
        </p:spPr>
      </p:pic>
      <p:sp>
        <p:nvSpPr>
          <p:cNvPr id="6" name="TextBox 5"/>
          <p:cNvSpPr txBox="1"/>
          <p:nvPr/>
        </p:nvSpPr>
        <p:spPr>
          <a:xfrm>
            <a:off x="3280070" y="130597"/>
            <a:ext cx="5745707" cy="584775"/>
          </a:xfrm>
          <a:prstGeom prst="rect">
            <a:avLst/>
          </a:prstGeom>
          <a:noFill/>
        </p:spPr>
        <p:txBody>
          <a:bodyPr wrap="square" rtlCol="0">
            <a:spAutoFit/>
          </a:bodyPr>
          <a:lstStyle/>
          <a:p>
            <a:pPr algn="r"/>
            <a:r>
              <a:rPr lang="en-US" sz="3200" b="1" dirty="0" err="1">
                <a:solidFill>
                  <a:schemeClr val="bg1"/>
                </a:solidFill>
              </a:rPr>
              <a:t>Parramore</a:t>
            </a:r>
            <a:r>
              <a:rPr lang="en-US" sz="3200" b="1" dirty="0">
                <a:solidFill>
                  <a:schemeClr val="bg1"/>
                </a:solidFill>
              </a:rPr>
              <a:t> Oaks</a:t>
            </a:r>
          </a:p>
        </p:txBody>
      </p:sp>
      <p:sp>
        <p:nvSpPr>
          <p:cNvPr id="3" name="TextBox 2"/>
          <p:cNvSpPr txBox="1"/>
          <p:nvPr/>
        </p:nvSpPr>
        <p:spPr>
          <a:xfrm>
            <a:off x="457199" y="827021"/>
            <a:ext cx="8229601" cy="7448193"/>
          </a:xfrm>
          <a:prstGeom prst="rect">
            <a:avLst/>
          </a:prstGeom>
          <a:noFill/>
        </p:spPr>
        <p:txBody>
          <a:bodyPr wrap="square" rtlCol="0">
            <a:spAutoFit/>
          </a:bodyPr>
          <a:lstStyle/>
          <a:p>
            <a:r>
              <a:rPr lang="en-US" sz="2400" b="1" dirty="0"/>
              <a:t>Problem Solving</a:t>
            </a:r>
          </a:p>
          <a:p>
            <a:endParaRPr lang="en-US" dirty="0"/>
          </a:p>
          <a:p>
            <a:pPr marL="285750" indent="-285750" algn="just">
              <a:buFont typeface="Arial" panose="020B0604020202020204" pitchFamily="34" charset="0"/>
              <a:buChar char="•"/>
            </a:pPr>
            <a:r>
              <a:rPr lang="en-US" dirty="0"/>
              <a:t>“Original plans for </a:t>
            </a:r>
            <a:r>
              <a:rPr lang="en-US" dirty="0" err="1"/>
              <a:t>Parramore</a:t>
            </a:r>
            <a:r>
              <a:rPr lang="en-US" dirty="0"/>
              <a:t> Oaks called for a mix of apartments and 31 townhomes, but Paula Rhodes, president of </a:t>
            </a:r>
            <a:r>
              <a:rPr lang="en-US" dirty="0" err="1"/>
              <a:t>InVictus</a:t>
            </a:r>
            <a:r>
              <a:rPr lang="en-US" dirty="0"/>
              <a:t> Development, indicated that due to soaring development costs a new approach had to be pursued. Further challenges included added expenses in securing tax credits because of federal reforms, as well as tariffs on building materials and shortages in labor….” (</a:t>
            </a:r>
            <a:r>
              <a:rPr lang="en-US" i="1" dirty="0"/>
              <a:t>Orlando cuts ribbon.., October 29, 2019</a:t>
            </a:r>
            <a:r>
              <a:rPr lang="en-US" dirty="0"/>
              <a:t>)</a:t>
            </a:r>
          </a:p>
          <a:p>
            <a:pPr marL="285750" indent="-285750" algn="just">
              <a:buFont typeface="Arial" panose="020B0604020202020204" pitchFamily="34" charset="0"/>
              <a:buChar char="•"/>
            </a:pPr>
            <a:endParaRPr lang="en-US" dirty="0"/>
          </a:p>
          <a:p>
            <a:pPr marL="285750" indent="-285750" algn="just">
              <a:buFont typeface="Arial" panose="020B0604020202020204" pitchFamily="34" charset="0"/>
              <a:buChar char="•"/>
            </a:pPr>
            <a:r>
              <a:rPr lang="en-US" dirty="0"/>
              <a:t>The site was rezoned to Planned Development, which allowed greater development flexibility and supported superior design. To address Florida’s harsh climate, the spacious and unique floorplans at </a:t>
            </a:r>
            <a:r>
              <a:rPr lang="en-US" dirty="0" err="1"/>
              <a:t>Parramore</a:t>
            </a:r>
            <a:r>
              <a:rPr lang="en-US" dirty="0"/>
              <a:t> Oaks are modern and stylish and built with green design principles including long-wear, mold/mildew resistance, and energy efficiency. </a:t>
            </a:r>
          </a:p>
          <a:p>
            <a:pPr marL="285750" indent="-285750" algn="just">
              <a:buFont typeface="Arial" panose="020B0604020202020204" pitchFamily="34" charset="0"/>
              <a:buChar char="•"/>
            </a:pPr>
            <a:endParaRPr lang="en-US" dirty="0"/>
          </a:p>
          <a:p>
            <a:pPr marL="285750" indent="-285750" algn="just">
              <a:buFont typeface="Arial" panose="020B0604020202020204" pitchFamily="34" charset="0"/>
              <a:buChar char="•"/>
            </a:pPr>
            <a:r>
              <a:rPr lang="en-US" dirty="0"/>
              <a:t>To address its urban setting, Crime Prevention Through Environmental Design (CPTED) principles are integrated through-out the development from the front door to the rear parking lot as well as through the choice of landscaping plants and points of pedestrian access.</a:t>
            </a:r>
          </a:p>
          <a:p>
            <a:pPr marL="285750" indent="-285750">
              <a:buFont typeface="Arial" panose="020B0604020202020204" pitchFamily="34" charset="0"/>
              <a:buChar char="•"/>
            </a:pPr>
            <a:endParaRPr lang="en-US" dirty="0"/>
          </a:p>
          <a:p>
            <a:endParaRPr lang="en-US" sz="2000" dirty="0"/>
          </a:p>
          <a:p>
            <a:r>
              <a:rPr lang="en-US" sz="2000" dirty="0"/>
              <a:t> </a:t>
            </a:r>
          </a:p>
          <a:p>
            <a:endParaRPr lang="en-US" sz="2400" b="1" dirty="0"/>
          </a:p>
          <a:p>
            <a:endParaRPr lang="en-US" sz="2400" b="1" dirty="0"/>
          </a:p>
          <a:p>
            <a:endParaRPr lang="en-US" sz="2400" b="1" dirty="0"/>
          </a:p>
        </p:txBody>
      </p:sp>
      <p:sp>
        <p:nvSpPr>
          <p:cNvPr id="10" name="AutoShape 2" descr="https://outlook.office365.com/owa/service.svc/s/GetFileAttachment?id=AAMkADQxZjZlOTk0LWRkNzMtNDZjMy1hYWE2LTM4YjE0YjhiMDU4NQBGAAAAAADTn%2BR0AFOaS7wDhYYG4%2F0oBwAuAohW%2Fx8wQaYcTk6mh7%2B0AAAAAAEMAAChH2cr7q%2FaSJd7ecX8tf7%2FAAAvms8ZAAABEgAQADUl9DTi80FNoSe7VqiAjYs%3D&amp;X-OWA-CANARY=XMNsiNLp9Ua_Mn9Ci-LYH8D9IZQ5mdQYLPblvHsEGspJAP3v_v_aj_FeaZ5dCG4ojPf4HoMTRPw.&amp;isImagePreview=Tru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AutoShape 6" descr="https://outlook.office365.com/owa/service.svc/s/GetFileAttachment?id=AAMkADQxZjZlOTk0LWRkNzMtNDZjMy1hYWE2LTM4YjE0YjhiMDU4NQBGAAAAAADTn%2BR0AFOaS7wDhYYG4%2F0oBwAuAohW%2Fx8wQaYcTk6mh7%2B0AAAAAAEMAAChH2cr7q%2FaSJd7ecX8tf7%2FAAAvms8ZAAABEgAQADUl9DTi80FNoSe7VqiAjYs%3D&amp;X-OWA-CANARY=XMNsiNLp9Ua_Mn9Ci-LYH8D9IZQ5mdQYLPblvHsEGspJAP3v_v_aj_FeaZ5dCG4ojPf4HoMTRPw.&amp;isImagePreview=True"/>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23704240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1"/>
          </p:nvPr>
        </p:nvSpPr>
        <p:spPr/>
        <p:txBody>
          <a:bodyPr/>
          <a:lstStyle/>
          <a:p>
            <a:endParaRPr lang="en-US"/>
          </a:p>
        </p:txBody>
      </p:sp>
      <p:pic>
        <p:nvPicPr>
          <p:cNvPr id="9" name="Content Placeholder 8" descr="VetFest2014.jpg"/>
          <p:cNvPicPr>
            <a:picLocks noGrp="1" noChangeAspect="1"/>
          </p:cNvPicPr>
          <p:nvPr>
            <p:ph idx="1"/>
          </p:nvPr>
        </p:nvPicPr>
        <p:blipFill>
          <a:blip r:embed="rId3"/>
          <a:stretch>
            <a:fillRect/>
          </a:stretch>
        </p:blipFill>
        <p:spPr>
          <a:xfrm>
            <a:off x="457200" y="1254578"/>
            <a:ext cx="8229600" cy="4653643"/>
          </a:xfrm>
        </p:spPr>
      </p:pic>
      <p:pic>
        <p:nvPicPr>
          <p:cNvPr id="4" name="Picture 4" descr="Background.jpg"/>
          <p:cNvPicPr>
            <a:picLocks noChangeAspect="1"/>
          </p:cNvPicPr>
          <p:nvPr/>
        </p:nvPicPr>
        <p:blipFill>
          <a:blip r:embed="rId4"/>
          <a:srcRect b="94181"/>
          <a:stretch>
            <a:fillRect/>
          </a:stretch>
        </p:blipFill>
        <p:spPr bwMode="auto">
          <a:xfrm>
            <a:off x="0" y="-206377"/>
            <a:ext cx="9144000" cy="1011595"/>
          </a:xfrm>
          <a:prstGeom prst="rect">
            <a:avLst/>
          </a:prstGeom>
          <a:noFill/>
          <a:ln w="9525">
            <a:noFill/>
            <a:miter lim="800000"/>
            <a:headEnd/>
            <a:tailEnd/>
          </a:ln>
        </p:spPr>
      </p:pic>
      <p:pic>
        <p:nvPicPr>
          <p:cNvPr id="5" name="Picture 4" descr="Background.jpg"/>
          <p:cNvPicPr>
            <a:picLocks noChangeAspect="1"/>
          </p:cNvPicPr>
          <p:nvPr/>
        </p:nvPicPr>
        <p:blipFill>
          <a:blip r:embed="rId4"/>
          <a:srcRect t="19149"/>
          <a:stretch>
            <a:fillRect/>
          </a:stretch>
        </p:blipFill>
        <p:spPr bwMode="auto">
          <a:xfrm>
            <a:off x="0" y="955343"/>
            <a:ext cx="9144000" cy="5902657"/>
          </a:xfrm>
          <a:prstGeom prst="rect">
            <a:avLst/>
          </a:prstGeom>
          <a:noFill/>
          <a:ln w="9525">
            <a:noFill/>
            <a:miter lim="800000"/>
            <a:headEnd/>
            <a:tailEnd/>
          </a:ln>
        </p:spPr>
      </p:pic>
      <p:sp>
        <p:nvSpPr>
          <p:cNvPr id="6" name="TextBox 5"/>
          <p:cNvSpPr txBox="1"/>
          <p:nvPr/>
        </p:nvSpPr>
        <p:spPr>
          <a:xfrm>
            <a:off x="3280070" y="130597"/>
            <a:ext cx="5745707" cy="584775"/>
          </a:xfrm>
          <a:prstGeom prst="rect">
            <a:avLst/>
          </a:prstGeom>
          <a:noFill/>
        </p:spPr>
        <p:txBody>
          <a:bodyPr wrap="square" rtlCol="0">
            <a:spAutoFit/>
          </a:bodyPr>
          <a:lstStyle/>
          <a:p>
            <a:pPr algn="r"/>
            <a:r>
              <a:rPr lang="en-US" sz="3200" b="1" dirty="0" err="1">
                <a:solidFill>
                  <a:schemeClr val="bg1"/>
                </a:solidFill>
              </a:rPr>
              <a:t>Parramore</a:t>
            </a:r>
            <a:r>
              <a:rPr lang="en-US" sz="3200" b="1" dirty="0">
                <a:solidFill>
                  <a:schemeClr val="bg1"/>
                </a:solidFill>
              </a:rPr>
              <a:t> Oaks</a:t>
            </a:r>
          </a:p>
        </p:txBody>
      </p:sp>
      <p:sp>
        <p:nvSpPr>
          <p:cNvPr id="3" name="TextBox 2"/>
          <p:cNvSpPr txBox="1"/>
          <p:nvPr/>
        </p:nvSpPr>
        <p:spPr>
          <a:xfrm>
            <a:off x="209550" y="902186"/>
            <a:ext cx="8418635" cy="5555367"/>
          </a:xfrm>
          <a:prstGeom prst="rect">
            <a:avLst/>
          </a:prstGeom>
          <a:noFill/>
        </p:spPr>
        <p:txBody>
          <a:bodyPr wrap="square" rtlCol="0">
            <a:spAutoFit/>
          </a:bodyPr>
          <a:lstStyle/>
          <a:p>
            <a:r>
              <a:rPr lang="en-US" sz="2400" b="1" dirty="0"/>
              <a:t>Applicability to Other Communities  </a:t>
            </a:r>
            <a:endParaRPr lang="en-US" sz="2400" dirty="0"/>
          </a:p>
          <a:p>
            <a:endParaRPr lang="en-US" sz="1000" dirty="0"/>
          </a:p>
          <a:p>
            <a:pPr marL="342900" indent="-342900" algn="just">
              <a:buFont typeface="Arial" panose="020B0604020202020204" pitchFamily="34" charset="0"/>
              <a:buChar char="•"/>
            </a:pPr>
            <a:endParaRPr lang="en-US" sz="300" dirty="0"/>
          </a:p>
          <a:p>
            <a:pPr marL="342900" indent="-342900" algn="just">
              <a:buFont typeface="Arial" panose="020B0604020202020204" pitchFamily="34" charset="0"/>
              <a:buChar char="•"/>
            </a:pPr>
            <a:r>
              <a:rPr lang="en-US" dirty="0"/>
              <a:t>The overarching goal has been to develop housing that ensures that area residents have access to quality affordable housing all the while safeguarding historic development patterns and scale and collaboratively building an attractive, healthy and sustainable neighborhood;</a:t>
            </a:r>
          </a:p>
          <a:p>
            <a:pPr marL="342900" indent="-342900" algn="just">
              <a:buFont typeface="Arial" panose="020B0604020202020204" pitchFamily="34" charset="0"/>
              <a:buChar char="•"/>
            </a:pPr>
            <a:endParaRPr lang="en-US" dirty="0"/>
          </a:p>
          <a:p>
            <a:pPr marL="342900" indent="-342900" algn="just">
              <a:buFont typeface="Arial" panose="020B0604020202020204" pitchFamily="34" charset="0"/>
              <a:buChar char="•"/>
            </a:pPr>
            <a:endParaRPr lang="en-US" sz="300" dirty="0"/>
          </a:p>
          <a:p>
            <a:pPr marL="342900" indent="-342900" algn="just">
              <a:buFont typeface="Arial" panose="020B0604020202020204" pitchFamily="34" charset="0"/>
              <a:buChar char="•"/>
            </a:pPr>
            <a:r>
              <a:rPr lang="en-US" dirty="0" err="1"/>
              <a:t>Parramore</a:t>
            </a:r>
            <a:r>
              <a:rPr lang="en-US" dirty="0"/>
              <a:t> Oaks with its iconic architecture, well placed amenities and strategic siting along multi-modal routes, is an excellent model on how affordable housing, can, and should, be executed. Key to success is comprehensive land-use planning, strong community partnerships and a development entity which has capacity to implement a complex project and ability to secure tax credits; and</a:t>
            </a:r>
          </a:p>
          <a:p>
            <a:pPr marL="342900" indent="-342900" algn="just">
              <a:buFont typeface="Arial" panose="020B0604020202020204" pitchFamily="34" charset="0"/>
              <a:buChar char="•"/>
            </a:pPr>
            <a:endParaRPr lang="en-US" dirty="0"/>
          </a:p>
          <a:p>
            <a:pPr marL="342900" indent="-342900" algn="just">
              <a:buFont typeface="Arial" panose="020B0604020202020204" pitchFamily="34" charset="0"/>
              <a:buChar char="•"/>
            </a:pPr>
            <a:endParaRPr lang="en-US" sz="300" dirty="0"/>
          </a:p>
          <a:p>
            <a:pPr marL="285750" indent="-285750" algn="just">
              <a:buFont typeface="Arial" panose="020B0604020202020204" pitchFamily="34" charset="0"/>
              <a:buChar char="•"/>
            </a:pPr>
            <a:r>
              <a:rPr lang="en-US" dirty="0"/>
              <a:t>The project’s success and potential for replication is evidenced by the proposed  2.04 ac. Phase II site, abutting the new apartment complex. It is already in the pre-construction planning phase, and is to be comprised of 91 multifamily units.</a:t>
            </a:r>
          </a:p>
          <a:p>
            <a:pPr marL="285750" indent="-285750" algn="just">
              <a:buFont typeface="Arial" panose="020B0604020202020204" pitchFamily="34" charset="0"/>
              <a:buChar char="•"/>
            </a:pPr>
            <a:endParaRPr lang="en-US" sz="2400" b="1" dirty="0"/>
          </a:p>
        </p:txBody>
      </p:sp>
      <p:sp>
        <p:nvSpPr>
          <p:cNvPr id="10" name="AutoShape 2" descr="https://outlook.office365.com/owa/service.svc/s/GetFileAttachment?id=AAMkADQxZjZlOTk0LWRkNzMtNDZjMy1hYWE2LTM4YjE0YjhiMDU4NQBGAAAAAADTn%2BR0AFOaS7wDhYYG4%2F0oBwAuAohW%2Fx8wQaYcTk6mh7%2B0AAAAAAEMAAChH2cr7q%2FaSJd7ecX8tf7%2FAAAvms8ZAAABEgAQADUl9DTi80FNoSe7VqiAjYs%3D&amp;X-OWA-CANARY=XMNsiNLp9Ua_Mn9Ci-LYH8D9IZQ5mdQYLPblvHsEGspJAP3v_v_aj_FeaZ5dCG4ojPf4HoMTRPw.&amp;isImagePreview=Tru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AutoShape 6" descr="https://outlook.office365.com/owa/service.svc/s/GetFileAttachment?id=AAMkADQxZjZlOTk0LWRkNzMtNDZjMy1hYWE2LTM4YjE0YjhiMDU4NQBGAAAAAADTn%2BR0AFOaS7wDhYYG4%2F0oBwAuAohW%2Fx8wQaYcTk6mh7%2B0AAAAAAEMAAChH2cr7q%2FaSJd7ecX8tf7%2FAAAvms8ZAAABEgAQADUl9DTi80FNoSe7VqiAjYs%3D&amp;X-OWA-CANARY=XMNsiNLp9Ua_Mn9Ci-LYH8D9IZQ5mdQYLPblvHsEGspJAP3v_v_aj_FeaZ5dCG4ojPf4HoMTRPw.&amp;isImagePreview=True"/>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2636010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1"/>
          </p:nvPr>
        </p:nvSpPr>
        <p:spPr/>
        <p:txBody>
          <a:bodyPr/>
          <a:lstStyle/>
          <a:p>
            <a:endParaRPr lang="en-US"/>
          </a:p>
        </p:txBody>
      </p:sp>
      <p:pic>
        <p:nvPicPr>
          <p:cNvPr id="9" name="Content Placeholder 8" descr="VetFest2014.jpg"/>
          <p:cNvPicPr>
            <a:picLocks noGrp="1" noChangeAspect="1"/>
          </p:cNvPicPr>
          <p:nvPr>
            <p:ph idx="1"/>
          </p:nvPr>
        </p:nvPicPr>
        <p:blipFill>
          <a:blip r:embed="rId3"/>
          <a:stretch>
            <a:fillRect/>
          </a:stretch>
        </p:blipFill>
        <p:spPr>
          <a:xfrm>
            <a:off x="457200" y="1254578"/>
            <a:ext cx="8229600" cy="4653643"/>
          </a:xfrm>
        </p:spPr>
      </p:pic>
      <p:pic>
        <p:nvPicPr>
          <p:cNvPr id="4" name="Picture 4" descr="Background.jpg"/>
          <p:cNvPicPr>
            <a:picLocks noChangeAspect="1"/>
          </p:cNvPicPr>
          <p:nvPr/>
        </p:nvPicPr>
        <p:blipFill>
          <a:blip r:embed="rId4"/>
          <a:srcRect b="94181"/>
          <a:stretch>
            <a:fillRect/>
          </a:stretch>
        </p:blipFill>
        <p:spPr bwMode="auto">
          <a:xfrm>
            <a:off x="0" y="-206377"/>
            <a:ext cx="9144000" cy="1011595"/>
          </a:xfrm>
          <a:prstGeom prst="rect">
            <a:avLst/>
          </a:prstGeom>
          <a:noFill/>
          <a:ln w="9525">
            <a:noFill/>
            <a:miter lim="800000"/>
            <a:headEnd/>
            <a:tailEnd/>
          </a:ln>
        </p:spPr>
      </p:pic>
      <p:pic>
        <p:nvPicPr>
          <p:cNvPr id="5" name="Picture 4" descr="Background.jpg"/>
          <p:cNvPicPr>
            <a:picLocks noChangeAspect="1"/>
          </p:cNvPicPr>
          <p:nvPr/>
        </p:nvPicPr>
        <p:blipFill>
          <a:blip r:embed="rId4"/>
          <a:srcRect t="19149"/>
          <a:stretch>
            <a:fillRect/>
          </a:stretch>
        </p:blipFill>
        <p:spPr bwMode="auto">
          <a:xfrm>
            <a:off x="0" y="955343"/>
            <a:ext cx="9144000" cy="5902657"/>
          </a:xfrm>
          <a:prstGeom prst="rect">
            <a:avLst/>
          </a:prstGeom>
          <a:noFill/>
          <a:ln w="9525">
            <a:noFill/>
            <a:miter lim="800000"/>
            <a:headEnd/>
            <a:tailEnd/>
          </a:ln>
        </p:spPr>
      </p:pic>
      <p:sp>
        <p:nvSpPr>
          <p:cNvPr id="6" name="TextBox 5"/>
          <p:cNvSpPr txBox="1"/>
          <p:nvPr/>
        </p:nvSpPr>
        <p:spPr>
          <a:xfrm>
            <a:off x="3280070" y="130597"/>
            <a:ext cx="5745707" cy="584775"/>
          </a:xfrm>
          <a:prstGeom prst="rect">
            <a:avLst/>
          </a:prstGeom>
          <a:noFill/>
        </p:spPr>
        <p:txBody>
          <a:bodyPr wrap="square" rtlCol="0">
            <a:spAutoFit/>
          </a:bodyPr>
          <a:lstStyle/>
          <a:p>
            <a:pPr algn="r"/>
            <a:r>
              <a:rPr lang="en-US" sz="3200" b="1" dirty="0" err="1">
                <a:solidFill>
                  <a:schemeClr val="bg1"/>
                </a:solidFill>
              </a:rPr>
              <a:t>Parramore</a:t>
            </a:r>
            <a:r>
              <a:rPr lang="en-US" sz="3200" b="1" dirty="0">
                <a:solidFill>
                  <a:schemeClr val="bg1"/>
                </a:solidFill>
              </a:rPr>
              <a:t> Oaks</a:t>
            </a:r>
          </a:p>
        </p:txBody>
      </p:sp>
      <p:sp>
        <p:nvSpPr>
          <p:cNvPr id="10" name="AutoShape 2" descr="https://outlook.office365.com/owa/service.svc/s/GetFileAttachment?id=AAMkADQxZjZlOTk0LWRkNzMtNDZjMy1hYWE2LTM4YjE0YjhiMDU4NQBGAAAAAADTn%2BR0AFOaS7wDhYYG4%2F0oBwAuAohW%2Fx8wQaYcTk6mh7%2B0AAAAAAEMAAChH2cr7q%2FaSJd7ecX8tf7%2FAAAvms8ZAAABEgAQADUl9DTi80FNoSe7VqiAjYs%3D&amp;X-OWA-CANARY=XMNsiNLp9Ua_Mn9Ci-LYH8D9IZQ5mdQYLPblvHsEGspJAP3v_v_aj_FeaZ5dCG4ojPf4HoMTRPw.&amp;isImagePreview=Tru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AutoShape 6" descr="https://outlook.office365.com/owa/service.svc/s/GetFileAttachment?id=AAMkADQxZjZlOTk0LWRkNzMtNDZjMy1hYWE2LTM4YjE0YjhiMDU4NQBGAAAAAADTn%2BR0AFOaS7wDhYYG4%2F0oBwAuAohW%2Fx8wQaYcTk6mh7%2B0AAAAAAEMAAChH2cr7q%2FaSJd7ecX8tf7%2FAAAvms8ZAAABEgAQADUl9DTi80FNoSe7VqiAjYs%3D&amp;X-OWA-CANARY=XMNsiNLp9Ua_Mn9Ci-LYH8D9IZQ5mdQYLPblvHsEGspJAP3v_v_aj_FeaZ5dCG4ojPf4HoMTRPw.&amp;isImagePreview=True"/>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Rectangle 6">
            <a:extLst>
              <a:ext uri="{FF2B5EF4-FFF2-40B4-BE49-F238E27FC236}">
                <a16:creationId xmlns:a16="http://schemas.microsoft.com/office/drawing/2014/main" id="{809FED17-0FEE-4F58-ABFF-0810BA49BE48}"/>
              </a:ext>
            </a:extLst>
          </p:cNvPr>
          <p:cNvSpPr/>
          <p:nvPr/>
        </p:nvSpPr>
        <p:spPr>
          <a:xfrm>
            <a:off x="612774" y="949779"/>
            <a:ext cx="8229599" cy="3785075"/>
          </a:xfrm>
          <a:prstGeom prst="rect">
            <a:avLst/>
          </a:prstGeom>
        </p:spPr>
        <p:txBody>
          <a:bodyPr wrap="square">
            <a:spAutoFit/>
          </a:bodyPr>
          <a:lstStyle/>
          <a:p>
            <a:pPr marL="0" marR="0">
              <a:lnSpc>
                <a:spcPct val="107000"/>
              </a:lnSpc>
              <a:spcBef>
                <a:spcPts val="0"/>
              </a:spcBef>
              <a:spcAft>
                <a:spcPts val="800"/>
              </a:spcAft>
            </a:pPr>
            <a:r>
              <a:rPr lang="en-US" sz="2400" b="1" dirty="0">
                <a:latin typeface="Arial" panose="020B0604020202020204" pitchFamily="34" charset="0"/>
                <a:ea typeface="Calibri" panose="020F0502020204030204" pitchFamily="34" charset="0"/>
                <a:cs typeface="Times New Roman" panose="02020603050405020304" pitchFamily="18" charset="0"/>
              </a:rPr>
              <a:t>Other Things to Tell the Judges</a:t>
            </a:r>
          </a:p>
          <a:p>
            <a:pPr marL="342900" marR="0" lvl="0" indent="-342900" algn="just">
              <a:lnSpc>
                <a:spcPct val="107000"/>
              </a:lnSpc>
              <a:spcBef>
                <a:spcPts val="0"/>
              </a:spcBef>
              <a:spcAft>
                <a:spcPts val="0"/>
              </a:spcAft>
              <a:buFont typeface="Symbol" panose="05050102010706020507" pitchFamily="18" charset="2"/>
              <a:buChar char=""/>
            </a:pPr>
            <a:endParaRPr lang="en-US" sz="300" dirty="0">
              <a:latin typeface="Arial" panose="020B0604020202020204" pitchFamily="34" charset="0"/>
              <a:ea typeface="Calibri" panose="020F0502020204030204" pitchFamily="34" charset="0"/>
              <a:cs typeface="Times New Roman" panose="02020603050405020304" pitchFamily="18" charset="0"/>
            </a:endParaRPr>
          </a:p>
          <a:p>
            <a:pPr marL="342900" marR="0" lvl="0" indent="-342900" algn="just">
              <a:lnSpc>
                <a:spcPct val="107000"/>
              </a:lnSpc>
              <a:spcBef>
                <a:spcPts val="0"/>
              </a:spcBef>
              <a:spcAft>
                <a:spcPts val="0"/>
              </a:spcAft>
              <a:buFont typeface="Symbol" panose="05050102010706020507" pitchFamily="18" charset="2"/>
              <a:buChar char=""/>
            </a:pPr>
            <a:r>
              <a:rPr lang="en-US" dirty="0">
                <a:latin typeface="Arial" panose="020B0604020202020204" pitchFamily="34" charset="0"/>
                <a:ea typeface="Calibri" panose="020F0502020204030204" pitchFamily="34" charset="0"/>
                <a:cs typeface="Times New Roman" panose="02020603050405020304" pitchFamily="18" charset="0"/>
              </a:rPr>
              <a:t>This project won a Golden Brick Award from the Downtown Orlando Partnership a prestigious local recognition that </a:t>
            </a:r>
            <a:r>
              <a:rPr lang="en-US" dirty="0">
                <a:solidFill>
                  <a:srgbClr val="202020"/>
                </a:solidFill>
                <a:latin typeface="Arial" panose="020B0604020202020204" pitchFamily="34" charset="0"/>
                <a:ea typeface="Calibri" panose="020F0502020204030204" pitchFamily="34" charset="0"/>
                <a:cs typeface="Times New Roman" panose="02020603050405020304" pitchFamily="18" charset="0"/>
              </a:rPr>
              <a:t>honors projects that have positively impacted downtown and contributed significantly to its quality of life, making downtown Orlando a more exciting place to live, work, and play;</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07000"/>
              </a:lnSpc>
              <a:spcBef>
                <a:spcPts val="0"/>
              </a:spcBef>
              <a:spcAft>
                <a:spcPts val="0"/>
              </a:spcAft>
              <a:buFont typeface="Symbol" panose="05050102010706020507" pitchFamily="18" charset="2"/>
              <a:buChar char=""/>
            </a:pPr>
            <a:endParaRPr lang="en-US" sz="300" dirty="0">
              <a:latin typeface="Arial" panose="020B0604020202020204" pitchFamily="34" charset="0"/>
              <a:ea typeface="Calibri" panose="020F0502020204030204" pitchFamily="34" charset="0"/>
              <a:cs typeface="Times New Roman" panose="02020603050405020304" pitchFamily="18" charset="0"/>
            </a:endParaRPr>
          </a:p>
          <a:p>
            <a:pPr marL="342900" marR="0" lvl="0" indent="-342900" algn="just">
              <a:lnSpc>
                <a:spcPct val="107000"/>
              </a:lnSpc>
              <a:spcBef>
                <a:spcPts val="0"/>
              </a:spcBef>
              <a:spcAft>
                <a:spcPts val="0"/>
              </a:spcAft>
              <a:buFont typeface="Symbol" panose="05050102010706020507" pitchFamily="18" charset="2"/>
              <a:buChar char=""/>
            </a:pPr>
            <a:r>
              <a:rPr lang="en-US" dirty="0">
                <a:latin typeface="Arial" panose="020B0604020202020204" pitchFamily="34" charset="0"/>
                <a:ea typeface="Calibri" panose="020F0502020204030204" pitchFamily="34" charset="0"/>
                <a:cs typeface="Times New Roman" panose="02020603050405020304" pitchFamily="18" charset="0"/>
              </a:rPr>
              <a:t>Affordable rental housing of various sizes is essential in building affordable neighborhood housing that serves current residents and provides opportunities for new families;</a:t>
            </a:r>
          </a:p>
          <a:p>
            <a:pPr marL="342900" marR="0" lvl="0" indent="-342900" algn="just">
              <a:lnSpc>
                <a:spcPct val="107000"/>
              </a:lnSpc>
              <a:spcBef>
                <a:spcPts val="0"/>
              </a:spcBef>
              <a:spcAft>
                <a:spcPts val="0"/>
              </a:spcAft>
              <a:buFont typeface="Symbol" panose="05050102010706020507" pitchFamily="18" charset="2"/>
              <a:buChar char=""/>
            </a:pPr>
            <a:endParaRPr lang="en-US" sz="300"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Symbol" panose="05050102010706020507" pitchFamily="18" charset="2"/>
              <a:buChar char=""/>
            </a:pPr>
            <a:r>
              <a:rPr lang="en-US" dirty="0">
                <a:latin typeface="Arial" panose="020B0604020202020204" pitchFamily="34" charset="0"/>
                <a:ea typeface="Calibri" panose="020F0502020204030204" pitchFamily="34" charset="0"/>
                <a:cs typeface="Times New Roman" panose="02020603050405020304" pitchFamily="18" charset="0"/>
              </a:rPr>
              <a:t>Integrating local feedback with technical experience led to the strategic siting and design of the development; and,</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marL="285750" indent="-285750">
              <a:buFont typeface="Arial" panose="020B0604020202020204" pitchFamily="34" charset="0"/>
              <a:buChar char="•"/>
            </a:pPr>
            <a:r>
              <a:rPr lang="en-US" dirty="0">
                <a:latin typeface="Arial" panose="020B0604020202020204" pitchFamily="34" charset="0"/>
                <a:ea typeface="Calibri" panose="020F0502020204030204" pitchFamily="34" charset="0"/>
              </a:rPr>
              <a:t>Resident input has been key to the success of this project.</a:t>
            </a:r>
            <a:endParaRPr lang="en-US" dirty="0"/>
          </a:p>
        </p:txBody>
      </p:sp>
    </p:spTree>
    <p:extLst>
      <p:ext uri="{BB962C8B-B14F-4D97-AF65-F5344CB8AC3E}">
        <p14:creationId xmlns:p14="http://schemas.microsoft.com/office/powerpoint/2010/main" val="11265950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1"/>
          </p:nvPr>
        </p:nvSpPr>
        <p:spPr/>
        <p:txBody>
          <a:bodyPr/>
          <a:lstStyle/>
          <a:p>
            <a:endParaRPr lang="en-US"/>
          </a:p>
        </p:txBody>
      </p:sp>
      <p:pic>
        <p:nvPicPr>
          <p:cNvPr id="9" name="Content Placeholder 8" descr="VetFest2014.jpg"/>
          <p:cNvPicPr>
            <a:picLocks noGrp="1" noChangeAspect="1"/>
          </p:cNvPicPr>
          <p:nvPr>
            <p:ph idx="1"/>
          </p:nvPr>
        </p:nvPicPr>
        <p:blipFill>
          <a:blip r:embed="rId3"/>
          <a:stretch>
            <a:fillRect/>
          </a:stretch>
        </p:blipFill>
        <p:spPr>
          <a:xfrm>
            <a:off x="457200" y="1254578"/>
            <a:ext cx="8229600" cy="4653643"/>
          </a:xfrm>
        </p:spPr>
      </p:pic>
      <p:pic>
        <p:nvPicPr>
          <p:cNvPr id="4" name="Picture 4" descr="Background.jpg"/>
          <p:cNvPicPr>
            <a:picLocks noChangeAspect="1"/>
          </p:cNvPicPr>
          <p:nvPr/>
        </p:nvPicPr>
        <p:blipFill>
          <a:blip r:embed="rId4"/>
          <a:srcRect b="94181"/>
          <a:stretch>
            <a:fillRect/>
          </a:stretch>
        </p:blipFill>
        <p:spPr bwMode="auto">
          <a:xfrm>
            <a:off x="0" y="-206377"/>
            <a:ext cx="9144000" cy="1011595"/>
          </a:xfrm>
          <a:prstGeom prst="rect">
            <a:avLst/>
          </a:prstGeom>
          <a:noFill/>
          <a:ln w="9525">
            <a:noFill/>
            <a:miter lim="800000"/>
            <a:headEnd/>
            <a:tailEnd/>
          </a:ln>
        </p:spPr>
      </p:pic>
      <p:pic>
        <p:nvPicPr>
          <p:cNvPr id="5" name="Picture 4" descr="Background.jpg"/>
          <p:cNvPicPr>
            <a:picLocks noChangeAspect="1"/>
          </p:cNvPicPr>
          <p:nvPr/>
        </p:nvPicPr>
        <p:blipFill>
          <a:blip r:embed="rId4"/>
          <a:srcRect t="19149"/>
          <a:stretch>
            <a:fillRect/>
          </a:stretch>
        </p:blipFill>
        <p:spPr bwMode="auto">
          <a:xfrm>
            <a:off x="0" y="955343"/>
            <a:ext cx="9144000" cy="5902657"/>
          </a:xfrm>
          <a:prstGeom prst="rect">
            <a:avLst/>
          </a:prstGeom>
          <a:noFill/>
          <a:ln w="9525">
            <a:noFill/>
            <a:miter lim="800000"/>
            <a:headEnd/>
            <a:tailEnd/>
          </a:ln>
        </p:spPr>
      </p:pic>
      <p:sp>
        <p:nvSpPr>
          <p:cNvPr id="6" name="TextBox 5"/>
          <p:cNvSpPr txBox="1"/>
          <p:nvPr/>
        </p:nvSpPr>
        <p:spPr>
          <a:xfrm>
            <a:off x="3280070" y="130597"/>
            <a:ext cx="5745707" cy="584775"/>
          </a:xfrm>
          <a:prstGeom prst="rect">
            <a:avLst/>
          </a:prstGeom>
          <a:noFill/>
        </p:spPr>
        <p:txBody>
          <a:bodyPr wrap="square" rtlCol="0">
            <a:spAutoFit/>
          </a:bodyPr>
          <a:lstStyle/>
          <a:p>
            <a:pPr algn="r"/>
            <a:r>
              <a:rPr lang="en-US" sz="3200" b="1" dirty="0" err="1">
                <a:solidFill>
                  <a:schemeClr val="bg1"/>
                </a:solidFill>
              </a:rPr>
              <a:t>Parramore</a:t>
            </a:r>
            <a:r>
              <a:rPr lang="en-US" sz="3200" b="1" dirty="0">
                <a:solidFill>
                  <a:schemeClr val="bg1"/>
                </a:solidFill>
              </a:rPr>
              <a:t> Oaks</a:t>
            </a:r>
          </a:p>
        </p:txBody>
      </p:sp>
      <p:sp>
        <p:nvSpPr>
          <p:cNvPr id="10" name="AutoShape 2" descr="https://outlook.office365.com/owa/service.svc/s/GetFileAttachment?id=AAMkADQxZjZlOTk0LWRkNzMtNDZjMy1hYWE2LTM4YjE0YjhiMDU4NQBGAAAAAADTn%2BR0AFOaS7wDhYYG4%2F0oBwAuAohW%2Fx8wQaYcTk6mh7%2B0AAAAAAEMAAChH2cr7q%2FaSJd7ecX8tf7%2FAAAvms8ZAAABEgAQADUl9DTi80FNoSe7VqiAjYs%3D&amp;X-OWA-CANARY=XMNsiNLp9Ua_Mn9Ci-LYH8D9IZQ5mdQYLPblvHsEGspJAP3v_v_aj_FeaZ5dCG4ojPf4HoMTRPw.&amp;isImagePreview=Tru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AutoShape 6" descr="https://outlook.office365.com/owa/service.svc/s/GetFileAttachment?id=AAMkADQxZjZlOTk0LWRkNzMtNDZjMy1hYWE2LTM4YjE0YjhiMDU4NQBGAAAAAADTn%2BR0AFOaS7wDhYYG4%2F0oBwAuAohW%2Fx8wQaYcTk6mh7%2B0AAAAAAEMAAChH2cr7q%2FaSJd7ecX8tf7%2FAAAvms8ZAAABEgAQADUl9DTi80FNoSe7VqiAjYs%3D&amp;X-OWA-CANARY=XMNsiNLp9Ua_Mn9Ci-LYH8D9IZQ5mdQYLPblvHsEGspJAP3v_v_aj_FeaZ5dCG4ojPf4HoMTRPw.&amp;isImagePreview=True"/>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 name="Picture 2">
            <a:extLst>
              <a:ext uri="{FF2B5EF4-FFF2-40B4-BE49-F238E27FC236}">
                <a16:creationId xmlns:a16="http://schemas.microsoft.com/office/drawing/2014/main" id="{A5A445D5-BFFE-4B97-9892-16695D433D6A}"/>
              </a:ext>
            </a:extLst>
          </p:cNvPr>
          <p:cNvPicPr>
            <a:picLocks noChangeAspect="1"/>
          </p:cNvPicPr>
          <p:nvPr/>
        </p:nvPicPr>
        <p:blipFill rotWithShape="1">
          <a:blip r:embed="rId5"/>
          <a:srcRect r="9121"/>
          <a:stretch/>
        </p:blipFill>
        <p:spPr>
          <a:xfrm>
            <a:off x="427526" y="1637323"/>
            <a:ext cx="4084271" cy="3768822"/>
          </a:xfrm>
          <a:prstGeom prst="rect">
            <a:avLst/>
          </a:prstGeom>
        </p:spPr>
      </p:pic>
      <p:sp>
        <p:nvSpPr>
          <p:cNvPr id="7" name="Freeform: Shape 6">
            <a:extLst>
              <a:ext uri="{FF2B5EF4-FFF2-40B4-BE49-F238E27FC236}">
                <a16:creationId xmlns:a16="http://schemas.microsoft.com/office/drawing/2014/main" id="{98FC06AC-343E-46F7-8ACB-84106F578BC9}"/>
              </a:ext>
            </a:extLst>
          </p:cNvPr>
          <p:cNvSpPr/>
          <p:nvPr/>
        </p:nvSpPr>
        <p:spPr>
          <a:xfrm>
            <a:off x="3156917" y="4123530"/>
            <a:ext cx="492370" cy="1148862"/>
          </a:xfrm>
          <a:custGeom>
            <a:avLst/>
            <a:gdLst>
              <a:gd name="connsiteX0" fmla="*/ 15631 w 492370"/>
              <a:gd name="connsiteY0" fmla="*/ 7816 h 1148862"/>
              <a:gd name="connsiteX1" fmla="*/ 476739 w 492370"/>
              <a:gd name="connsiteY1" fmla="*/ 0 h 1148862"/>
              <a:gd name="connsiteX2" fmla="*/ 492370 w 492370"/>
              <a:gd name="connsiteY2" fmla="*/ 336062 h 1148862"/>
              <a:gd name="connsiteX3" fmla="*/ 336062 w 492370"/>
              <a:gd name="connsiteY3" fmla="*/ 336062 h 1148862"/>
              <a:gd name="connsiteX4" fmla="*/ 359508 w 492370"/>
              <a:gd name="connsiteY4" fmla="*/ 1133231 h 1148862"/>
              <a:gd name="connsiteX5" fmla="*/ 0 w 492370"/>
              <a:gd name="connsiteY5" fmla="*/ 1148862 h 1148862"/>
              <a:gd name="connsiteX6" fmla="*/ 15631 w 492370"/>
              <a:gd name="connsiteY6" fmla="*/ 7816 h 114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2370" h="1148862">
                <a:moveTo>
                  <a:pt x="15631" y="7816"/>
                </a:moveTo>
                <a:lnTo>
                  <a:pt x="476739" y="0"/>
                </a:lnTo>
                <a:lnTo>
                  <a:pt x="492370" y="336062"/>
                </a:lnTo>
                <a:lnTo>
                  <a:pt x="336062" y="336062"/>
                </a:lnTo>
                <a:lnTo>
                  <a:pt x="359508" y="1133231"/>
                </a:lnTo>
                <a:lnTo>
                  <a:pt x="0" y="1148862"/>
                </a:lnTo>
                <a:lnTo>
                  <a:pt x="15631" y="7816"/>
                </a:lnTo>
                <a:close/>
              </a:path>
            </a:pathLst>
          </a:custGeom>
          <a:noFill/>
          <a:ln w="5715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Freeform: Shape 12">
            <a:extLst>
              <a:ext uri="{FF2B5EF4-FFF2-40B4-BE49-F238E27FC236}">
                <a16:creationId xmlns:a16="http://schemas.microsoft.com/office/drawing/2014/main" id="{DBB3AE1B-CF7B-43FB-8F5C-52A6A542BD9B}"/>
              </a:ext>
            </a:extLst>
          </p:cNvPr>
          <p:cNvSpPr/>
          <p:nvPr/>
        </p:nvSpPr>
        <p:spPr>
          <a:xfrm>
            <a:off x="2469662" y="4056185"/>
            <a:ext cx="367323" cy="812800"/>
          </a:xfrm>
          <a:custGeom>
            <a:avLst/>
            <a:gdLst>
              <a:gd name="connsiteX0" fmla="*/ 0 w 367323"/>
              <a:gd name="connsiteY0" fmla="*/ 0 h 812800"/>
              <a:gd name="connsiteX1" fmla="*/ 367323 w 367323"/>
              <a:gd name="connsiteY1" fmla="*/ 7815 h 812800"/>
              <a:gd name="connsiteX2" fmla="*/ 367323 w 367323"/>
              <a:gd name="connsiteY2" fmla="*/ 804984 h 812800"/>
              <a:gd name="connsiteX3" fmla="*/ 0 w 367323"/>
              <a:gd name="connsiteY3" fmla="*/ 812800 h 812800"/>
              <a:gd name="connsiteX4" fmla="*/ 0 w 367323"/>
              <a:gd name="connsiteY4" fmla="*/ 54707 h 812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7323" h="812800">
                <a:moveTo>
                  <a:pt x="0" y="0"/>
                </a:moveTo>
                <a:lnTo>
                  <a:pt x="367323" y="7815"/>
                </a:lnTo>
                <a:lnTo>
                  <a:pt x="367323" y="804984"/>
                </a:lnTo>
                <a:lnTo>
                  <a:pt x="0" y="812800"/>
                </a:lnTo>
                <a:lnTo>
                  <a:pt x="0" y="54707"/>
                </a:lnTo>
              </a:path>
            </a:pathLst>
          </a:cu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highlight>
                <a:srgbClr val="FFFF00"/>
              </a:highlight>
            </a:endParaRPr>
          </a:p>
        </p:txBody>
      </p:sp>
      <p:sp>
        <p:nvSpPr>
          <p:cNvPr id="14" name="TextBox 13">
            <a:extLst>
              <a:ext uri="{FF2B5EF4-FFF2-40B4-BE49-F238E27FC236}">
                <a16:creationId xmlns:a16="http://schemas.microsoft.com/office/drawing/2014/main" id="{F14ECAC0-18D1-4B15-BF45-AAF9718B6B2E}"/>
              </a:ext>
            </a:extLst>
          </p:cNvPr>
          <p:cNvSpPr txBox="1"/>
          <p:nvPr/>
        </p:nvSpPr>
        <p:spPr>
          <a:xfrm>
            <a:off x="2605271" y="4122557"/>
            <a:ext cx="343876" cy="812800"/>
          </a:xfrm>
          <a:prstGeom prst="rect">
            <a:avLst/>
          </a:prstGeom>
          <a:noFill/>
          <a:ln w="57150">
            <a:solidFill>
              <a:schemeClr val="accent1"/>
            </a:solidFill>
          </a:ln>
        </p:spPr>
        <p:txBody>
          <a:bodyPr wrap="square" rtlCol="0">
            <a:spAutoFit/>
          </a:bodyPr>
          <a:lstStyle/>
          <a:p>
            <a:endParaRPr lang="en-US" dirty="0"/>
          </a:p>
        </p:txBody>
      </p:sp>
      <p:sp>
        <p:nvSpPr>
          <p:cNvPr id="15" name="Arrow: Up 14">
            <a:extLst>
              <a:ext uri="{FF2B5EF4-FFF2-40B4-BE49-F238E27FC236}">
                <a16:creationId xmlns:a16="http://schemas.microsoft.com/office/drawing/2014/main" id="{1D24A91B-9A5E-490A-96E1-D638935BBABF}"/>
              </a:ext>
            </a:extLst>
          </p:cNvPr>
          <p:cNvSpPr/>
          <p:nvPr/>
        </p:nvSpPr>
        <p:spPr>
          <a:xfrm>
            <a:off x="3790462" y="4865077"/>
            <a:ext cx="466970" cy="336061"/>
          </a:xfrm>
          <a:prstGeom prst="upArrow">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4559674A-6958-4011-9436-350FBF0AE57B}"/>
              </a:ext>
            </a:extLst>
          </p:cNvPr>
          <p:cNvPicPr>
            <a:picLocks noChangeAspect="1"/>
          </p:cNvPicPr>
          <p:nvPr/>
        </p:nvPicPr>
        <p:blipFill>
          <a:blip r:embed="rId6"/>
          <a:stretch>
            <a:fillRect/>
          </a:stretch>
        </p:blipFill>
        <p:spPr>
          <a:xfrm>
            <a:off x="4572000" y="1696029"/>
            <a:ext cx="4304712" cy="3701967"/>
          </a:xfrm>
          <a:prstGeom prst="rect">
            <a:avLst/>
          </a:prstGeom>
          <a:ln>
            <a:solidFill>
              <a:schemeClr val="accent1"/>
            </a:solidFill>
          </a:ln>
        </p:spPr>
      </p:pic>
      <p:cxnSp>
        <p:nvCxnSpPr>
          <p:cNvPr id="19" name="Straight Connector 18">
            <a:extLst>
              <a:ext uri="{FF2B5EF4-FFF2-40B4-BE49-F238E27FC236}">
                <a16:creationId xmlns:a16="http://schemas.microsoft.com/office/drawing/2014/main" id="{C77ABEFA-97C0-4607-ADAC-C99545FA560A}"/>
              </a:ext>
            </a:extLst>
          </p:cNvPr>
          <p:cNvCxnSpPr>
            <a:cxnSpLocks/>
          </p:cNvCxnSpPr>
          <p:nvPr/>
        </p:nvCxnSpPr>
        <p:spPr>
          <a:xfrm>
            <a:off x="6386810" y="1696028"/>
            <a:ext cx="482913" cy="0"/>
          </a:xfrm>
          <a:prstGeom prst="line">
            <a:avLst/>
          </a:prstGeom>
        </p:spPr>
        <p:style>
          <a:lnRef idx="2">
            <a:schemeClr val="accent1"/>
          </a:lnRef>
          <a:fillRef idx="0">
            <a:schemeClr val="accent1"/>
          </a:fillRef>
          <a:effectRef idx="1">
            <a:schemeClr val="accent1"/>
          </a:effectRef>
          <a:fontRef idx="minor">
            <a:schemeClr val="tx1"/>
          </a:fontRef>
        </p:style>
      </p:cxnSp>
      <p:sp>
        <p:nvSpPr>
          <p:cNvPr id="20" name="TextBox 19">
            <a:extLst>
              <a:ext uri="{FF2B5EF4-FFF2-40B4-BE49-F238E27FC236}">
                <a16:creationId xmlns:a16="http://schemas.microsoft.com/office/drawing/2014/main" id="{CEF100D4-6F2C-4FCA-8620-E30C9887D2E3}"/>
              </a:ext>
            </a:extLst>
          </p:cNvPr>
          <p:cNvSpPr txBox="1"/>
          <p:nvPr/>
        </p:nvSpPr>
        <p:spPr>
          <a:xfrm>
            <a:off x="6563661" y="3978032"/>
            <a:ext cx="315200" cy="789354"/>
          </a:xfrm>
          <a:prstGeom prst="rect">
            <a:avLst/>
          </a:prstGeom>
          <a:noFill/>
          <a:ln w="57150">
            <a:solidFill>
              <a:schemeClr val="accent1"/>
            </a:solidFill>
          </a:ln>
        </p:spPr>
        <p:txBody>
          <a:bodyPr wrap="square" rtlCol="0">
            <a:spAutoFit/>
          </a:bodyPr>
          <a:lstStyle/>
          <a:p>
            <a:endParaRPr lang="en-US" dirty="0"/>
          </a:p>
        </p:txBody>
      </p:sp>
      <p:sp>
        <p:nvSpPr>
          <p:cNvPr id="21" name="Freeform: Shape 20">
            <a:extLst>
              <a:ext uri="{FF2B5EF4-FFF2-40B4-BE49-F238E27FC236}">
                <a16:creationId xmlns:a16="http://schemas.microsoft.com/office/drawing/2014/main" id="{20DD9E09-3E54-40A5-AA6C-A929A05524DF}"/>
              </a:ext>
            </a:extLst>
          </p:cNvPr>
          <p:cNvSpPr/>
          <p:nvPr/>
        </p:nvSpPr>
        <p:spPr>
          <a:xfrm>
            <a:off x="7161212" y="3978032"/>
            <a:ext cx="452295" cy="1083529"/>
          </a:xfrm>
          <a:custGeom>
            <a:avLst/>
            <a:gdLst>
              <a:gd name="connsiteX0" fmla="*/ 15631 w 492370"/>
              <a:gd name="connsiteY0" fmla="*/ 7816 h 1148862"/>
              <a:gd name="connsiteX1" fmla="*/ 476739 w 492370"/>
              <a:gd name="connsiteY1" fmla="*/ 0 h 1148862"/>
              <a:gd name="connsiteX2" fmla="*/ 492370 w 492370"/>
              <a:gd name="connsiteY2" fmla="*/ 336062 h 1148862"/>
              <a:gd name="connsiteX3" fmla="*/ 336062 w 492370"/>
              <a:gd name="connsiteY3" fmla="*/ 336062 h 1148862"/>
              <a:gd name="connsiteX4" fmla="*/ 359508 w 492370"/>
              <a:gd name="connsiteY4" fmla="*/ 1133231 h 1148862"/>
              <a:gd name="connsiteX5" fmla="*/ 0 w 492370"/>
              <a:gd name="connsiteY5" fmla="*/ 1148862 h 1148862"/>
              <a:gd name="connsiteX6" fmla="*/ 15631 w 492370"/>
              <a:gd name="connsiteY6" fmla="*/ 7816 h 114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2370" h="1148862">
                <a:moveTo>
                  <a:pt x="15631" y="7816"/>
                </a:moveTo>
                <a:lnTo>
                  <a:pt x="476739" y="0"/>
                </a:lnTo>
                <a:lnTo>
                  <a:pt x="492370" y="336062"/>
                </a:lnTo>
                <a:lnTo>
                  <a:pt x="336062" y="336062"/>
                </a:lnTo>
                <a:lnTo>
                  <a:pt x="359508" y="1133231"/>
                </a:lnTo>
                <a:lnTo>
                  <a:pt x="0" y="1148862"/>
                </a:lnTo>
                <a:lnTo>
                  <a:pt x="15631" y="7816"/>
                </a:lnTo>
                <a:close/>
              </a:path>
            </a:pathLst>
          </a:custGeom>
          <a:noFill/>
          <a:ln w="5715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Freeform: Shape 21">
            <a:extLst>
              <a:ext uri="{FF2B5EF4-FFF2-40B4-BE49-F238E27FC236}">
                <a16:creationId xmlns:a16="http://schemas.microsoft.com/office/drawing/2014/main" id="{5C82E317-CCBE-4BDC-8165-58EBC577DD57}"/>
              </a:ext>
            </a:extLst>
          </p:cNvPr>
          <p:cNvSpPr/>
          <p:nvPr/>
        </p:nvSpPr>
        <p:spPr>
          <a:xfrm>
            <a:off x="1055077" y="1695938"/>
            <a:ext cx="1906954" cy="2289908"/>
          </a:xfrm>
          <a:custGeom>
            <a:avLst/>
            <a:gdLst>
              <a:gd name="connsiteX0" fmla="*/ 1367692 w 1906954"/>
              <a:gd name="connsiteY0" fmla="*/ 0 h 2289908"/>
              <a:gd name="connsiteX1" fmla="*/ 1820985 w 1906954"/>
              <a:gd name="connsiteY1" fmla="*/ 15631 h 2289908"/>
              <a:gd name="connsiteX2" fmla="*/ 1883508 w 1906954"/>
              <a:gd name="connsiteY2" fmla="*/ 85970 h 2289908"/>
              <a:gd name="connsiteX3" fmla="*/ 1906954 w 1906954"/>
              <a:gd name="connsiteY3" fmla="*/ 2289908 h 2289908"/>
              <a:gd name="connsiteX4" fmla="*/ 0 w 1906954"/>
              <a:gd name="connsiteY4" fmla="*/ 2266462 h 2289908"/>
              <a:gd name="connsiteX5" fmla="*/ 7815 w 1906954"/>
              <a:gd name="connsiteY5" fmla="*/ 992554 h 2289908"/>
              <a:gd name="connsiteX6" fmla="*/ 328246 w 1906954"/>
              <a:gd name="connsiteY6" fmla="*/ 976924 h 2289908"/>
              <a:gd name="connsiteX7" fmla="*/ 328246 w 1906954"/>
              <a:gd name="connsiteY7" fmla="*/ 773724 h 2289908"/>
              <a:gd name="connsiteX8" fmla="*/ 1375508 w 1906954"/>
              <a:gd name="connsiteY8" fmla="*/ 789354 h 2289908"/>
              <a:gd name="connsiteX9" fmla="*/ 1367692 w 1906954"/>
              <a:gd name="connsiteY9" fmla="*/ 0 h 2289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06954" h="2289908">
                <a:moveTo>
                  <a:pt x="1367692" y="0"/>
                </a:moveTo>
                <a:lnTo>
                  <a:pt x="1820985" y="15631"/>
                </a:lnTo>
                <a:lnTo>
                  <a:pt x="1883508" y="85970"/>
                </a:lnTo>
                <a:lnTo>
                  <a:pt x="1906954" y="2289908"/>
                </a:lnTo>
                <a:lnTo>
                  <a:pt x="0" y="2266462"/>
                </a:lnTo>
                <a:lnTo>
                  <a:pt x="7815" y="992554"/>
                </a:lnTo>
                <a:lnTo>
                  <a:pt x="328246" y="976924"/>
                </a:lnTo>
                <a:lnTo>
                  <a:pt x="328246" y="773724"/>
                </a:lnTo>
                <a:lnTo>
                  <a:pt x="1375508" y="789354"/>
                </a:lnTo>
                <a:cubicBezTo>
                  <a:pt x="1372903" y="526236"/>
                  <a:pt x="1370297" y="263118"/>
                  <a:pt x="1367692" y="0"/>
                </a:cubicBezTo>
                <a:close/>
              </a:path>
            </a:pathLst>
          </a:custGeom>
          <a:noFill/>
          <a:ln w="57150"/>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o</a:t>
            </a:r>
          </a:p>
        </p:txBody>
      </p:sp>
      <p:sp>
        <p:nvSpPr>
          <p:cNvPr id="23" name="Freeform: Shape 22">
            <a:extLst>
              <a:ext uri="{FF2B5EF4-FFF2-40B4-BE49-F238E27FC236}">
                <a16:creationId xmlns:a16="http://schemas.microsoft.com/office/drawing/2014/main" id="{F42D685F-B677-4910-B943-3E52A269FA1C}"/>
              </a:ext>
            </a:extLst>
          </p:cNvPr>
          <p:cNvSpPr/>
          <p:nvPr/>
        </p:nvSpPr>
        <p:spPr>
          <a:xfrm>
            <a:off x="5056554" y="1695938"/>
            <a:ext cx="1822307" cy="2172678"/>
          </a:xfrm>
          <a:custGeom>
            <a:avLst/>
            <a:gdLst>
              <a:gd name="connsiteX0" fmla="*/ 1367692 w 1906954"/>
              <a:gd name="connsiteY0" fmla="*/ 0 h 2289908"/>
              <a:gd name="connsiteX1" fmla="*/ 1820985 w 1906954"/>
              <a:gd name="connsiteY1" fmla="*/ 15631 h 2289908"/>
              <a:gd name="connsiteX2" fmla="*/ 1883508 w 1906954"/>
              <a:gd name="connsiteY2" fmla="*/ 85970 h 2289908"/>
              <a:gd name="connsiteX3" fmla="*/ 1906954 w 1906954"/>
              <a:gd name="connsiteY3" fmla="*/ 2289908 h 2289908"/>
              <a:gd name="connsiteX4" fmla="*/ 0 w 1906954"/>
              <a:gd name="connsiteY4" fmla="*/ 2266462 h 2289908"/>
              <a:gd name="connsiteX5" fmla="*/ 7815 w 1906954"/>
              <a:gd name="connsiteY5" fmla="*/ 992554 h 2289908"/>
              <a:gd name="connsiteX6" fmla="*/ 328246 w 1906954"/>
              <a:gd name="connsiteY6" fmla="*/ 976924 h 2289908"/>
              <a:gd name="connsiteX7" fmla="*/ 328246 w 1906954"/>
              <a:gd name="connsiteY7" fmla="*/ 773724 h 2289908"/>
              <a:gd name="connsiteX8" fmla="*/ 1375508 w 1906954"/>
              <a:gd name="connsiteY8" fmla="*/ 789354 h 2289908"/>
              <a:gd name="connsiteX9" fmla="*/ 1367692 w 1906954"/>
              <a:gd name="connsiteY9" fmla="*/ 0 h 2289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06954" h="2289908">
                <a:moveTo>
                  <a:pt x="1367692" y="0"/>
                </a:moveTo>
                <a:lnTo>
                  <a:pt x="1820985" y="15631"/>
                </a:lnTo>
                <a:lnTo>
                  <a:pt x="1883508" y="85970"/>
                </a:lnTo>
                <a:lnTo>
                  <a:pt x="1906954" y="2289908"/>
                </a:lnTo>
                <a:lnTo>
                  <a:pt x="0" y="2266462"/>
                </a:lnTo>
                <a:lnTo>
                  <a:pt x="7815" y="992554"/>
                </a:lnTo>
                <a:lnTo>
                  <a:pt x="328246" y="976924"/>
                </a:lnTo>
                <a:lnTo>
                  <a:pt x="328246" y="773724"/>
                </a:lnTo>
                <a:lnTo>
                  <a:pt x="1375508" y="789354"/>
                </a:lnTo>
                <a:cubicBezTo>
                  <a:pt x="1372903" y="526236"/>
                  <a:pt x="1370297" y="263118"/>
                  <a:pt x="1367692" y="0"/>
                </a:cubicBezTo>
                <a:close/>
              </a:path>
            </a:pathLst>
          </a:custGeom>
          <a:noFill/>
          <a:ln w="57150"/>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o</a:t>
            </a:r>
          </a:p>
        </p:txBody>
      </p:sp>
      <p:sp>
        <p:nvSpPr>
          <p:cNvPr id="24" name="Arrow: Up 23">
            <a:extLst>
              <a:ext uri="{FF2B5EF4-FFF2-40B4-BE49-F238E27FC236}">
                <a16:creationId xmlns:a16="http://schemas.microsoft.com/office/drawing/2014/main" id="{24E26692-35B7-44E0-92B2-3F98C1DDFCC6}"/>
              </a:ext>
            </a:extLst>
          </p:cNvPr>
          <p:cNvSpPr/>
          <p:nvPr/>
        </p:nvSpPr>
        <p:spPr>
          <a:xfrm>
            <a:off x="8322754" y="4884615"/>
            <a:ext cx="466970" cy="336061"/>
          </a:xfrm>
          <a:prstGeom prst="upArrow">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13E3DDC3-E57F-4C7E-942B-619CDE1FF44C}"/>
              </a:ext>
            </a:extLst>
          </p:cNvPr>
          <p:cNvSpPr txBox="1"/>
          <p:nvPr/>
        </p:nvSpPr>
        <p:spPr>
          <a:xfrm>
            <a:off x="4539783" y="5485078"/>
            <a:ext cx="4336929" cy="369332"/>
          </a:xfrm>
          <a:prstGeom prst="rect">
            <a:avLst/>
          </a:prstGeom>
          <a:noFill/>
        </p:spPr>
        <p:txBody>
          <a:bodyPr wrap="square" rtlCol="0">
            <a:spAutoFit/>
          </a:bodyPr>
          <a:lstStyle/>
          <a:p>
            <a:pPr algn="ctr"/>
            <a:r>
              <a:rPr lang="en-US" b="1" dirty="0"/>
              <a:t>2010 Aerial: Vacant Land</a:t>
            </a:r>
          </a:p>
        </p:txBody>
      </p:sp>
      <p:sp>
        <p:nvSpPr>
          <p:cNvPr id="26" name="TextBox 25">
            <a:extLst>
              <a:ext uri="{FF2B5EF4-FFF2-40B4-BE49-F238E27FC236}">
                <a16:creationId xmlns:a16="http://schemas.microsoft.com/office/drawing/2014/main" id="{C9C56F3E-DF57-41F5-A858-B48863BA82D6}"/>
              </a:ext>
            </a:extLst>
          </p:cNvPr>
          <p:cNvSpPr txBox="1"/>
          <p:nvPr/>
        </p:nvSpPr>
        <p:spPr>
          <a:xfrm>
            <a:off x="354276" y="5472517"/>
            <a:ext cx="4157521" cy="369332"/>
          </a:xfrm>
          <a:prstGeom prst="rect">
            <a:avLst/>
          </a:prstGeom>
          <a:noFill/>
        </p:spPr>
        <p:txBody>
          <a:bodyPr wrap="square" rtlCol="0">
            <a:spAutoFit/>
          </a:bodyPr>
          <a:lstStyle/>
          <a:p>
            <a:pPr algn="ctr"/>
            <a:r>
              <a:rPr lang="en-US" b="1" dirty="0"/>
              <a:t>2019 Aerial: Development Underway</a:t>
            </a:r>
          </a:p>
        </p:txBody>
      </p:sp>
      <p:sp>
        <p:nvSpPr>
          <p:cNvPr id="27" name="TextBox 26">
            <a:extLst>
              <a:ext uri="{FF2B5EF4-FFF2-40B4-BE49-F238E27FC236}">
                <a16:creationId xmlns:a16="http://schemas.microsoft.com/office/drawing/2014/main" id="{3E692F61-D1FE-4C5F-8025-2A1A8CFED576}"/>
              </a:ext>
            </a:extLst>
          </p:cNvPr>
          <p:cNvSpPr txBox="1"/>
          <p:nvPr/>
        </p:nvSpPr>
        <p:spPr>
          <a:xfrm rot="5400000">
            <a:off x="2777176" y="3106759"/>
            <a:ext cx="1550143" cy="369332"/>
          </a:xfrm>
          <a:prstGeom prst="rect">
            <a:avLst/>
          </a:prstGeom>
          <a:noFill/>
        </p:spPr>
        <p:txBody>
          <a:bodyPr wrap="square" rtlCol="0">
            <a:spAutoFit/>
          </a:bodyPr>
          <a:lstStyle/>
          <a:p>
            <a:r>
              <a:rPr lang="en-US" dirty="0">
                <a:solidFill>
                  <a:schemeClr val="bg1"/>
                </a:solidFill>
              </a:rPr>
              <a:t>ZL Riley Park</a:t>
            </a:r>
          </a:p>
        </p:txBody>
      </p:sp>
      <p:sp>
        <p:nvSpPr>
          <p:cNvPr id="30" name="TextBox 29">
            <a:extLst>
              <a:ext uri="{FF2B5EF4-FFF2-40B4-BE49-F238E27FC236}">
                <a16:creationId xmlns:a16="http://schemas.microsoft.com/office/drawing/2014/main" id="{C9EB81F0-671D-4279-ABFF-0A1C929A4C96}"/>
              </a:ext>
            </a:extLst>
          </p:cNvPr>
          <p:cNvSpPr txBox="1"/>
          <p:nvPr/>
        </p:nvSpPr>
        <p:spPr>
          <a:xfrm rot="16200000">
            <a:off x="-81896" y="2863997"/>
            <a:ext cx="1991596" cy="369332"/>
          </a:xfrm>
          <a:prstGeom prst="rect">
            <a:avLst/>
          </a:prstGeom>
          <a:noFill/>
        </p:spPr>
        <p:txBody>
          <a:bodyPr wrap="square" rtlCol="0">
            <a:spAutoFit/>
          </a:bodyPr>
          <a:lstStyle/>
          <a:p>
            <a:r>
              <a:rPr lang="en-US" sz="1400" b="1" dirty="0">
                <a:solidFill>
                  <a:schemeClr val="bg1"/>
                </a:solidFill>
              </a:rPr>
              <a:t>Short Ave</a:t>
            </a:r>
            <a:r>
              <a:rPr lang="en-US" dirty="0">
                <a:solidFill>
                  <a:schemeClr val="bg1"/>
                </a:solidFill>
              </a:rPr>
              <a:t>.</a:t>
            </a:r>
          </a:p>
        </p:txBody>
      </p:sp>
    </p:spTree>
    <p:extLst>
      <p:ext uri="{BB962C8B-B14F-4D97-AF65-F5344CB8AC3E}">
        <p14:creationId xmlns:p14="http://schemas.microsoft.com/office/powerpoint/2010/main" val="319025265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71020</TotalTime>
  <Words>1118</Words>
  <Application>Microsoft Office PowerPoint</Application>
  <PresentationFormat>On-screen Show (4:3)</PresentationFormat>
  <Paragraphs>117</Paragraphs>
  <Slides>13</Slides>
  <Notes>13</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13</vt:i4>
      </vt:variant>
    </vt:vector>
  </HeadingPairs>
  <TitlesOfParts>
    <vt:vector size="22" baseType="lpstr">
      <vt:lpstr>ＭＳ Ｐゴシック</vt:lpstr>
      <vt:lpstr>Arial</vt:lpstr>
      <vt:lpstr>Calibri</vt:lpstr>
      <vt:lpstr>Courier New</vt:lpstr>
      <vt:lpstr>Helvetica</vt:lpstr>
      <vt:lpstr>Symbol</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EVOLVE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workstation1</dc:creator>
  <cp:lastModifiedBy>Kelly Allen</cp:lastModifiedBy>
  <cp:revision>4205</cp:revision>
  <cp:lastPrinted>2018-07-06T16:07:12Z</cp:lastPrinted>
  <dcterms:created xsi:type="dcterms:W3CDTF">2010-06-14T17:48:56Z</dcterms:created>
  <dcterms:modified xsi:type="dcterms:W3CDTF">2020-05-18T18:10:37Z</dcterms:modified>
</cp:coreProperties>
</file>