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sldIdLst>
    <p:sldId id="298" r:id="rId5"/>
    <p:sldId id="297" r:id="rId6"/>
    <p:sldId id="284" r:id="rId7"/>
    <p:sldId id="286" r:id="rId8"/>
    <p:sldId id="287" r:id="rId9"/>
    <p:sldId id="288" r:id="rId10"/>
    <p:sldId id="289" r:id="rId11"/>
    <p:sldId id="294" r:id="rId12"/>
    <p:sldId id="292" r:id="rId13"/>
    <p:sldId id="290" r:id="rId14"/>
    <p:sldId id="291" r:id="rId15"/>
    <p:sldId id="281" r:id="rId16"/>
    <p:sldId id="282" r:id="rId17"/>
    <p:sldId id="275" r:id="rId18"/>
    <p:sldId id="295" r:id="rId19"/>
    <p:sldId id="278" r:id="rId20"/>
    <p:sldId id="277" r:id="rId21"/>
    <p:sldId id="296" r:id="rId22"/>
    <p:sldId id="276" r:id="rId23"/>
    <p:sldId id="279" r:id="rId24"/>
    <p:sldId id="280" r:id="rId25"/>
    <p:sldId id="283" r:id="rId26"/>
    <p:sldId id="274" r:id="rId27"/>
    <p:sldId id="266" r:id="rId28"/>
    <p:sldId id="265" r:id="rId29"/>
    <p:sldId id="261" r:id="rId30"/>
    <p:sldId id="257" r:id="rId31"/>
    <p:sldId id="263" r:id="rId32"/>
    <p:sldId id="267" r:id="rId33"/>
    <p:sldId id="268" r:id="rId34"/>
    <p:sldId id="269" r:id="rId35"/>
    <p:sldId id="270" r:id="rId36"/>
    <p:sldId id="271" r:id="rId37"/>
    <p:sldId id="272" r:id="rId38"/>
    <p:sldId id="273" r:id="rId39"/>
    <p:sldId id="299"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C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24" autoAdjust="0"/>
  </p:normalViewPr>
  <p:slideViewPr>
    <p:cSldViewPr>
      <p:cViewPr>
        <p:scale>
          <a:sx n="110" d="100"/>
          <a:sy n="110" d="100"/>
        </p:scale>
        <p:origin x="1644" y="-3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01B5E0E5-11E3-492D-80BB-BF204FA8B82B}" type="datetimeFigureOut">
              <a:rPr lang="en-US" smtClean="0"/>
              <a:pPr/>
              <a:t>4/29/2020</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5A651F06-2806-4137-AE9F-531C6DE332A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1B5E0E5-11E3-492D-80BB-BF204FA8B82B}" type="datetimeFigureOut">
              <a:rPr lang="en-US" smtClean="0"/>
              <a:pPr/>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651F06-2806-4137-AE9F-531C6DE332A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1B5E0E5-11E3-492D-80BB-BF204FA8B82B}" type="datetimeFigureOut">
              <a:rPr lang="en-US" smtClean="0"/>
              <a:pPr/>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651F06-2806-4137-AE9F-531C6DE332A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1B5E0E5-11E3-492D-80BB-BF204FA8B82B}" type="datetimeFigureOut">
              <a:rPr lang="en-US" smtClean="0"/>
              <a:pPr/>
              <a:t>4/29/2020</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5A651F06-2806-4137-AE9F-531C6DE332A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01B5E0E5-11E3-492D-80BB-BF204FA8B82B}" type="datetimeFigureOut">
              <a:rPr lang="en-US" smtClean="0"/>
              <a:pPr/>
              <a:t>4/29/2020</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5A651F06-2806-4137-AE9F-531C6DE332A4}"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01B5E0E5-11E3-492D-80BB-BF204FA8B82B}" type="datetimeFigureOut">
              <a:rPr lang="en-US" smtClean="0"/>
              <a:pPr/>
              <a:t>4/29/2020</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5A651F06-2806-4137-AE9F-531C6DE332A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01B5E0E5-11E3-492D-80BB-BF204FA8B82B}" type="datetimeFigureOut">
              <a:rPr lang="en-US" smtClean="0"/>
              <a:pPr/>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5A651F06-2806-4137-AE9F-531C6DE332A4}"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01B5E0E5-11E3-492D-80BB-BF204FA8B82B}" type="datetimeFigureOut">
              <a:rPr lang="en-US" smtClean="0"/>
              <a:pPr/>
              <a:t>4/29/2020</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651F06-2806-4137-AE9F-531C6DE332A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1B5E0E5-11E3-492D-80BB-BF204FA8B82B}" type="datetimeFigureOut">
              <a:rPr lang="en-US" smtClean="0"/>
              <a:pPr/>
              <a:t>4/29/2020</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651F06-2806-4137-AE9F-531C6DE332A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1B5E0E5-11E3-492D-80BB-BF204FA8B82B}" type="datetimeFigureOut">
              <a:rPr lang="en-US" smtClean="0"/>
              <a:pPr/>
              <a:t>4/29/2020</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651F06-2806-4137-AE9F-531C6DE332A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01B5E0E5-11E3-492D-80BB-BF204FA8B82B}" type="datetimeFigureOut">
              <a:rPr lang="en-US" smtClean="0"/>
              <a:pPr/>
              <a:t>4/29/2020</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5A651F06-2806-4137-AE9F-531C6DE332A4}"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01B5E0E5-11E3-492D-80BB-BF204FA8B82B}" type="datetimeFigureOut">
              <a:rPr lang="en-US" smtClean="0"/>
              <a:pPr/>
              <a:t>4/29/2020</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5A651F06-2806-4137-AE9F-531C6DE332A4}"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1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8.jpeg"/></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1.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42.pn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25.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 Id="rId9" Type="http://schemas.openxmlformats.org/officeDocument/2006/relationships/image" Target="../media/image112.jpeg"/></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 Id="rId9" Type="http://schemas.openxmlformats.org/officeDocument/2006/relationships/image" Target="../media/image119.jpeg"/></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 Id="rId9" Type="http://schemas.openxmlformats.org/officeDocument/2006/relationships/image" Target="../media/image46.jpeg"/></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36.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jpeg"/><Relationship Id="rId7" Type="http://schemas.openxmlformats.org/officeDocument/2006/relationships/image" Target="../media/image149.jpeg"/><Relationship Id="rId2" Type="http://schemas.openxmlformats.org/officeDocument/2006/relationships/image" Target="../media/image144.jpeg"/><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vertown Old School Street.png"/>
          <p:cNvPicPr>
            <a:picLocks noGrp="1" noChangeAspect="1"/>
          </p:cNvPicPr>
          <p:nvPr>
            <p:ph idx="1"/>
          </p:nvPr>
        </p:nvPicPr>
        <p:blipFill>
          <a:blip r:embed="rId2" cstate="print"/>
          <a:stretch>
            <a:fillRect/>
          </a:stretch>
        </p:blipFill>
        <p:spPr>
          <a:xfrm>
            <a:off x="152400" y="-88032"/>
            <a:ext cx="9142858" cy="6946032"/>
          </a:xfrm>
          <a:ln w="57150">
            <a:solidFill>
              <a:schemeClr val="tx1"/>
            </a:solidFill>
          </a:ln>
        </p:spPr>
      </p:pic>
      <p:sp>
        <p:nvSpPr>
          <p:cNvPr id="2" name="Title 1"/>
          <p:cNvSpPr>
            <a:spLocks noGrp="1"/>
          </p:cNvSpPr>
          <p:nvPr>
            <p:ph type="title"/>
          </p:nvPr>
        </p:nvSpPr>
        <p:spPr>
          <a:xfrm>
            <a:off x="4648200" y="0"/>
            <a:ext cx="4648200" cy="1295400"/>
          </a:xfrm>
        </p:spPr>
        <p:txBody>
          <a:bodyPr>
            <a:normAutofit fontScale="90000"/>
          </a:bodyPr>
          <a:lstStyle/>
          <a:p>
            <a:r>
              <a:rPr lang="en-US" sz="3100" b="1" i="1" dirty="0">
                <a:solidFill>
                  <a:schemeClr val="accent1">
                    <a:lumMod val="75000"/>
                  </a:schemeClr>
                </a:solidFill>
                <a:latin typeface="Bodoni MT Condensed" pitchFamily="18" charset="0"/>
              </a:rPr>
              <a:t>Redeveloping Clyde </a:t>
            </a:r>
            <a:r>
              <a:rPr lang="en-US" sz="3100" b="1" i="1" dirty="0" err="1">
                <a:solidFill>
                  <a:schemeClr val="accent1">
                    <a:lumMod val="75000"/>
                  </a:schemeClr>
                </a:solidFill>
                <a:latin typeface="Bodoni MT Condensed" pitchFamily="18" charset="0"/>
              </a:rPr>
              <a:t>Killens</a:t>
            </a:r>
            <a:r>
              <a:rPr lang="en-US" sz="3100" b="1" i="1" dirty="0">
                <a:solidFill>
                  <a:schemeClr val="accent1">
                    <a:lumMod val="75000"/>
                  </a:schemeClr>
                </a:solidFill>
                <a:latin typeface="Bodoni MT Condensed" pitchFamily="18" charset="0"/>
              </a:rPr>
              <a:t> Hall… </a:t>
            </a:r>
            <a:br>
              <a:rPr lang="en-US" sz="3100" b="1" i="1" dirty="0">
                <a:solidFill>
                  <a:schemeClr val="accent1">
                    <a:lumMod val="75000"/>
                  </a:schemeClr>
                </a:solidFill>
                <a:latin typeface="Bodoni MT Condensed" pitchFamily="18" charset="0"/>
              </a:rPr>
            </a:br>
            <a:r>
              <a:rPr lang="en-US" sz="3100" b="1" i="1" dirty="0">
                <a:solidFill>
                  <a:schemeClr val="accent1">
                    <a:lumMod val="75000"/>
                  </a:schemeClr>
                </a:solidFill>
                <a:latin typeface="Bodoni MT Condensed" pitchFamily="18" charset="0"/>
              </a:rPr>
              <a:t>        Embracing the spirit of</a:t>
            </a:r>
          </a:p>
        </p:txBody>
      </p:sp>
      <p:sp>
        <p:nvSpPr>
          <p:cNvPr id="5" name="TextBox 4"/>
          <p:cNvSpPr txBox="1"/>
          <p:nvPr/>
        </p:nvSpPr>
        <p:spPr>
          <a:xfrm>
            <a:off x="4038600" y="5943600"/>
            <a:ext cx="5562600" cy="707886"/>
          </a:xfrm>
          <a:prstGeom prst="rect">
            <a:avLst/>
          </a:prstGeom>
          <a:noFill/>
        </p:spPr>
        <p:txBody>
          <a:bodyPr wrap="square" rtlCol="0">
            <a:spAutoFit/>
          </a:bodyPr>
          <a:lstStyle/>
          <a:p>
            <a:r>
              <a:rPr lang="en-US" sz="4000" b="1" i="1" dirty="0">
                <a:solidFill>
                  <a:schemeClr val="accent1">
                    <a:lumMod val="75000"/>
                  </a:schemeClr>
                </a:solidFill>
                <a:latin typeface="Bodoni MT Condensed" pitchFamily="18" charset="0"/>
              </a:rPr>
              <a:t>      “Harlem of the South”</a:t>
            </a:r>
          </a:p>
        </p:txBody>
      </p:sp>
      <p:sp>
        <p:nvSpPr>
          <p:cNvPr id="6" name="Slide Number Placeholder 5"/>
          <p:cNvSpPr>
            <a:spLocks noGrp="1"/>
          </p:cNvSpPr>
          <p:nvPr>
            <p:ph type="sldNum" sz="quarter" idx="12"/>
          </p:nvPr>
        </p:nvSpPr>
        <p:spPr/>
        <p:txBody>
          <a:bodyPr/>
          <a:lstStyle/>
          <a:p>
            <a:fld id="{15020AB0-76A7-420F-BF41-CA840C5FDABF}" type="slidenum">
              <a:rPr lang="en-US" smtClean="0"/>
              <a:pPr/>
              <a:t>1</a:t>
            </a:fld>
            <a:endParaRPr lang="en-US"/>
          </a:p>
        </p:txBody>
      </p:sp>
      <p:sp>
        <p:nvSpPr>
          <p:cNvPr id="7" name="TextBox 6"/>
          <p:cNvSpPr txBox="1"/>
          <p:nvPr/>
        </p:nvSpPr>
        <p:spPr>
          <a:xfrm>
            <a:off x="6248400" y="1066800"/>
            <a:ext cx="1676400" cy="523220"/>
          </a:xfrm>
          <a:prstGeom prst="rect">
            <a:avLst/>
          </a:prstGeom>
          <a:noFill/>
        </p:spPr>
        <p:txBody>
          <a:bodyPr wrap="square" rtlCol="0">
            <a:spAutoFit/>
          </a:bodyPr>
          <a:lstStyle/>
          <a:p>
            <a:r>
              <a:rPr lang="en-US" sz="2800" b="1" i="1" dirty="0">
                <a:solidFill>
                  <a:schemeClr val="accent6"/>
                </a:solidFill>
                <a:latin typeface="Bodoni MT Condensed" pitchFamily="18" charset="0"/>
              </a:rPr>
              <a:t>OVERTOWN</a:t>
            </a:r>
            <a:endParaRPr lang="en-US" b="1" i="1" dirty="0">
              <a:solidFill>
                <a:schemeClr val="accent6"/>
              </a:solidFill>
              <a:latin typeface="Bodoni MT Condensed"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                Red Rooster Harlem  </a:t>
            </a:r>
          </a:p>
        </p:txBody>
      </p:sp>
      <p:pic>
        <p:nvPicPr>
          <p:cNvPr id="6" name="Content Placeholder 5" descr="Red Rooster Logo.jpg"/>
          <p:cNvPicPr>
            <a:picLocks noGrp="1" noChangeAspect="1"/>
          </p:cNvPicPr>
          <p:nvPr>
            <p:ph idx="1"/>
          </p:nvPr>
        </p:nvPicPr>
        <p:blipFill>
          <a:blip r:embed="rId2" cstate="print"/>
          <a:stretch>
            <a:fillRect/>
          </a:stretch>
        </p:blipFill>
        <p:spPr>
          <a:xfrm>
            <a:off x="609600" y="0"/>
            <a:ext cx="1066800" cy="1066800"/>
          </a:xfrm>
          <a:ln w="38100">
            <a:solidFill>
              <a:schemeClr val="tx1"/>
            </a:solidFill>
          </a:ln>
        </p:spPr>
      </p:pic>
      <p:sp>
        <p:nvSpPr>
          <p:cNvPr id="8" name="TextBox 7"/>
          <p:cNvSpPr txBox="1"/>
          <p:nvPr/>
        </p:nvSpPr>
        <p:spPr>
          <a:xfrm>
            <a:off x="609600" y="1219200"/>
            <a:ext cx="7924800" cy="4401205"/>
          </a:xfrm>
          <a:prstGeom prst="rect">
            <a:avLst/>
          </a:prstGeom>
          <a:noFill/>
        </p:spPr>
        <p:txBody>
          <a:bodyPr wrap="square" rtlCol="0">
            <a:spAutoFit/>
          </a:bodyPr>
          <a:lstStyle/>
          <a:p>
            <a:r>
              <a:rPr lang="en-US" sz="1400" dirty="0">
                <a:latin typeface="Candara" pitchFamily="34" charset="0"/>
              </a:rPr>
              <a:t>Red Rooster Harlem is inspired by the legendary Harlem speakeasy that was located at 138</a:t>
            </a:r>
            <a:r>
              <a:rPr lang="en-US" sz="1400" baseline="30000" dirty="0">
                <a:latin typeface="Candara" pitchFamily="34" charset="0"/>
              </a:rPr>
              <a:t>th</a:t>
            </a:r>
            <a:r>
              <a:rPr lang="en-US" sz="1400" dirty="0">
                <a:latin typeface="Candara" pitchFamily="34" charset="0"/>
              </a:rPr>
              <a:t> Street and 7</a:t>
            </a:r>
            <a:r>
              <a:rPr lang="en-US" sz="1400" baseline="30000" dirty="0">
                <a:latin typeface="Candara" pitchFamily="34" charset="0"/>
              </a:rPr>
              <a:t>th</a:t>
            </a:r>
            <a:r>
              <a:rPr lang="en-US" sz="1400" dirty="0">
                <a:latin typeface="Candara" pitchFamily="34" charset="0"/>
              </a:rPr>
              <a:t> Avenue, where neighborhood folk, jazz greats, authors, politicians and some of the most noteworthy figures of the 20</a:t>
            </a:r>
            <a:r>
              <a:rPr lang="en-US" sz="1400" baseline="30000" dirty="0">
                <a:latin typeface="Candara" pitchFamily="34" charset="0"/>
              </a:rPr>
              <a:t>th</a:t>
            </a:r>
            <a:r>
              <a:rPr lang="en-US" sz="1400" dirty="0">
                <a:latin typeface="Candara" pitchFamily="34" charset="0"/>
              </a:rPr>
              <a:t> Century – such as Adam Clayton Powell Jr., Nat King Cole and James Baldwin – would converge to enjoy drinks and music in an inviting atmosphere. We have been honored to join Harlem’s vibrant community-based, legendary institutions such as The Apollo Theater, Studio Museum, Sylvia’s and the </a:t>
            </a:r>
            <a:r>
              <a:rPr lang="en-US" sz="1400" dirty="0" err="1">
                <a:latin typeface="Candara" pitchFamily="34" charset="0"/>
              </a:rPr>
              <a:t>Schomburg</a:t>
            </a:r>
            <a:r>
              <a:rPr lang="en-US" sz="1400" dirty="0">
                <a:latin typeface="Candara" pitchFamily="34" charset="0"/>
              </a:rPr>
              <a:t> Center for Research in Black Culture, who seek to serve as well as act as proud beacons of Harlem unique history, culture and international relevance. </a:t>
            </a:r>
          </a:p>
          <a:p>
            <a:endParaRPr lang="en-US" sz="1400" dirty="0">
              <a:latin typeface="Candara" pitchFamily="34" charset="0"/>
            </a:endParaRPr>
          </a:p>
          <a:p>
            <a:r>
              <a:rPr lang="en-US" sz="1400" dirty="0">
                <a:latin typeface="Candara" pitchFamily="34" charset="0"/>
              </a:rPr>
              <a:t>At our Red Rooster, we want to embrace today’s Harlem with that same spirit of inclusiveness, community and outward pride.  We strive within our mantra, to be </a:t>
            </a:r>
            <a:r>
              <a:rPr lang="en-US" sz="1400" i="1" dirty="0">
                <a:latin typeface="Candara" pitchFamily="34" charset="0"/>
              </a:rPr>
              <a:t>MORE THAN A RESTAURANT</a:t>
            </a:r>
            <a:r>
              <a:rPr lang="en-US" sz="1400" dirty="0">
                <a:latin typeface="Candara" pitchFamily="34" charset="0"/>
              </a:rPr>
              <a:t>,  actively engaging in art, music, literature, community affairs and economic empowerment.  At Rooster its about the experience that can only be captured within our offerings and embrace. The convergence of our culinary creativity, diverse clientele and talented/whimsical artistry  is distinct and we work hard everyday to maintain its uniqueness.  This has largely been the rationale for our international acclaim. </a:t>
            </a:r>
          </a:p>
          <a:p>
            <a:endParaRPr lang="en-US" sz="1400" dirty="0">
              <a:latin typeface="Candara" pitchFamily="34" charset="0"/>
            </a:endParaRPr>
          </a:p>
          <a:p>
            <a:r>
              <a:rPr lang="en-US" sz="1400" dirty="0">
                <a:latin typeface="Candara" pitchFamily="34" charset="0"/>
              </a:rPr>
              <a:t>Central to our success is the committed team who are largely natives of our community.  Our brand of hospitality extends through them each day as they not only represent the excellence we strive for, but also the profundity of the Harlem brand. </a:t>
            </a:r>
          </a:p>
          <a:p>
            <a:endParaRPr lang="en-US" sz="1400" dirty="0">
              <a:latin typeface="Candara" pitchFamily="34" charset="0"/>
            </a:endParaRPr>
          </a:p>
          <a:p>
            <a:r>
              <a:rPr lang="en-US" sz="1400" dirty="0">
                <a:latin typeface="Candara" pitchFamily="34" charset="0"/>
              </a:rPr>
              <a:t>It is our goal to continue to have the opportunity to serve and forever create the magic of Rooster.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                </a:t>
            </a:r>
            <a:r>
              <a:rPr lang="en-US" b="1" dirty="0">
                <a:latin typeface="Candara" pitchFamily="34" charset="0"/>
              </a:rPr>
              <a:t>Red Rooster Harlem  </a:t>
            </a:r>
          </a:p>
        </p:txBody>
      </p:sp>
      <p:pic>
        <p:nvPicPr>
          <p:cNvPr id="6" name="Content Placeholder 5" descr="Red Rooster Logo.jpg"/>
          <p:cNvPicPr>
            <a:picLocks noGrp="1" noChangeAspect="1"/>
          </p:cNvPicPr>
          <p:nvPr>
            <p:ph idx="1"/>
          </p:nvPr>
        </p:nvPicPr>
        <p:blipFill>
          <a:blip r:embed="rId2" cstate="print"/>
          <a:stretch>
            <a:fillRect/>
          </a:stretch>
        </p:blipFill>
        <p:spPr>
          <a:xfrm>
            <a:off x="609600" y="0"/>
            <a:ext cx="1066800" cy="1066800"/>
          </a:xfrm>
          <a:ln w="38100">
            <a:solidFill>
              <a:schemeClr val="tx1"/>
            </a:solidFill>
          </a:ln>
        </p:spPr>
      </p:pic>
      <p:pic>
        <p:nvPicPr>
          <p:cNvPr id="19" name="Picture 18" descr="Red Rooster across the street.jpg"/>
          <p:cNvPicPr>
            <a:picLocks noChangeAspect="1"/>
          </p:cNvPicPr>
          <p:nvPr/>
        </p:nvPicPr>
        <p:blipFill>
          <a:blip r:embed="rId3" cstate="print"/>
          <a:srcRect b="12505"/>
          <a:stretch>
            <a:fillRect/>
          </a:stretch>
        </p:blipFill>
        <p:spPr>
          <a:xfrm>
            <a:off x="533400" y="1524000"/>
            <a:ext cx="8168123" cy="4953000"/>
          </a:xfrm>
          <a:prstGeom prst="rect">
            <a:avLst/>
          </a:prstGeom>
          <a:ln w="57150">
            <a:solidFill>
              <a:schemeClr val="tx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latin typeface="Candara" pitchFamily="34" charset="0"/>
              </a:rPr>
              <a:t>                Red Rooster Harlem  </a:t>
            </a:r>
          </a:p>
        </p:txBody>
      </p:sp>
      <p:pic>
        <p:nvPicPr>
          <p:cNvPr id="6" name="Content Placeholder 5" descr="Red Rooster Logo.jpg"/>
          <p:cNvPicPr>
            <a:picLocks noGrp="1" noChangeAspect="1"/>
          </p:cNvPicPr>
          <p:nvPr>
            <p:ph idx="1"/>
          </p:nvPr>
        </p:nvPicPr>
        <p:blipFill>
          <a:blip r:embed="rId2" cstate="print"/>
          <a:stretch>
            <a:fillRect/>
          </a:stretch>
        </p:blipFill>
        <p:spPr>
          <a:xfrm>
            <a:off x="609600" y="0"/>
            <a:ext cx="1066800" cy="1066800"/>
          </a:xfrm>
          <a:ln w="38100">
            <a:solidFill>
              <a:schemeClr val="tx1"/>
            </a:solidFill>
          </a:ln>
        </p:spPr>
      </p:pic>
      <p:pic>
        <p:nvPicPr>
          <p:cNvPr id="34818" name="Picture 2" descr="IMG_5553"/>
          <p:cNvPicPr>
            <a:picLocks noChangeAspect="1" noChangeArrowheads="1"/>
          </p:cNvPicPr>
          <p:nvPr/>
        </p:nvPicPr>
        <p:blipFill>
          <a:blip r:embed="rId3" cstate="print"/>
          <a:srcRect/>
          <a:stretch>
            <a:fillRect/>
          </a:stretch>
        </p:blipFill>
        <p:spPr bwMode="auto">
          <a:xfrm>
            <a:off x="5638800" y="1295400"/>
            <a:ext cx="3361632" cy="2247901"/>
          </a:xfrm>
          <a:prstGeom prst="rect">
            <a:avLst/>
          </a:prstGeom>
          <a:noFill/>
          <a:ln w="38100">
            <a:solidFill>
              <a:schemeClr val="tx1"/>
            </a:solidFill>
          </a:ln>
        </p:spPr>
      </p:pic>
      <p:pic>
        <p:nvPicPr>
          <p:cNvPr id="34822" name="Picture 6" descr="IMG_5489"/>
          <p:cNvPicPr>
            <a:picLocks noChangeAspect="1" noChangeArrowheads="1"/>
          </p:cNvPicPr>
          <p:nvPr/>
        </p:nvPicPr>
        <p:blipFill>
          <a:blip r:embed="rId4" cstate="print"/>
          <a:srcRect/>
          <a:stretch>
            <a:fillRect/>
          </a:stretch>
        </p:blipFill>
        <p:spPr bwMode="auto">
          <a:xfrm>
            <a:off x="228601" y="3886200"/>
            <a:ext cx="2971800" cy="1987223"/>
          </a:xfrm>
          <a:prstGeom prst="rect">
            <a:avLst/>
          </a:prstGeom>
          <a:noFill/>
          <a:ln w="38100">
            <a:solidFill>
              <a:schemeClr val="tx1"/>
            </a:solidFill>
          </a:ln>
        </p:spPr>
      </p:pic>
      <p:pic>
        <p:nvPicPr>
          <p:cNvPr id="34824" name="Picture 8" descr="https://encrypted-tbn0.gstatic.com/images?q=tbn:ANd9GcTy-WLVXe5qF0y8ULaMxZo3Y2BRyslpeSLNt7fugSIxrQQvASEU"/>
          <p:cNvPicPr>
            <a:picLocks noChangeAspect="1" noChangeArrowheads="1"/>
          </p:cNvPicPr>
          <p:nvPr/>
        </p:nvPicPr>
        <p:blipFill>
          <a:blip r:embed="rId5" cstate="print"/>
          <a:srcRect/>
          <a:stretch>
            <a:fillRect/>
          </a:stretch>
        </p:blipFill>
        <p:spPr bwMode="auto">
          <a:xfrm>
            <a:off x="5715000" y="3886200"/>
            <a:ext cx="3200400" cy="2418908"/>
          </a:xfrm>
          <a:prstGeom prst="rect">
            <a:avLst/>
          </a:prstGeom>
          <a:noFill/>
          <a:ln w="38100">
            <a:solidFill>
              <a:schemeClr val="tx1"/>
            </a:solidFill>
          </a:ln>
        </p:spPr>
      </p:pic>
      <p:pic>
        <p:nvPicPr>
          <p:cNvPr id="34826" name="Picture 10" descr="http://graphics8.nytimes.com/images/2011/03/09/dining/09restaurant-chameleon/09restaurant-chameleon-custom8.jpg"/>
          <p:cNvPicPr>
            <a:picLocks noChangeAspect="1" noChangeArrowheads="1"/>
          </p:cNvPicPr>
          <p:nvPr/>
        </p:nvPicPr>
        <p:blipFill>
          <a:blip r:embed="rId6" cstate="print"/>
          <a:srcRect/>
          <a:stretch>
            <a:fillRect/>
          </a:stretch>
        </p:blipFill>
        <p:spPr bwMode="auto">
          <a:xfrm>
            <a:off x="304800" y="1524000"/>
            <a:ext cx="2971800" cy="1981200"/>
          </a:xfrm>
          <a:prstGeom prst="rect">
            <a:avLst/>
          </a:prstGeom>
          <a:noFill/>
          <a:ln w="38100">
            <a:solidFill>
              <a:schemeClr val="tx1"/>
            </a:solidFill>
          </a:ln>
        </p:spPr>
      </p:pic>
      <p:pic>
        <p:nvPicPr>
          <p:cNvPr id="34828" name="Picture 12" descr="https://s-media-cache-ak0.pinimg.com/236x/2e/d8/10/2ed8101f144e609d5636d1517ace6d95.jpg"/>
          <p:cNvPicPr>
            <a:picLocks noChangeAspect="1" noChangeArrowheads="1"/>
          </p:cNvPicPr>
          <p:nvPr/>
        </p:nvPicPr>
        <p:blipFill>
          <a:blip r:embed="rId7" cstate="print"/>
          <a:srcRect/>
          <a:stretch>
            <a:fillRect/>
          </a:stretch>
        </p:blipFill>
        <p:spPr bwMode="auto">
          <a:xfrm>
            <a:off x="3886200" y="1219200"/>
            <a:ext cx="1236345" cy="1676401"/>
          </a:xfrm>
          <a:prstGeom prst="rect">
            <a:avLst/>
          </a:prstGeom>
          <a:noFill/>
          <a:ln w="38100">
            <a:solidFill>
              <a:schemeClr val="tx1"/>
            </a:solidFill>
          </a:ln>
        </p:spPr>
      </p:pic>
      <p:pic>
        <p:nvPicPr>
          <p:cNvPr id="34834" name="Picture 18" descr="http://www.forkandcamera.com/wp-content/uploads/2013/08/red-rooster-yes-chef-earl-of-harlem.jpg"/>
          <p:cNvPicPr>
            <a:picLocks noChangeAspect="1" noChangeArrowheads="1"/>
          </p:cNvPicPr>
          <p:nvPr/>
        </p:nvPicPr>
        <p:blipFill>
          <a:blip r:embed="rId8" cstate="print"/>
          <a:srcRect/>
          <a:stretch>
            <a:fillRect/>
          </a:stretch>
        </p:blipFill>
        <p:spPr bwMode="auto">
          <a:xfrm>
            <a:off x="3581400" y="5029200"/>
            <a:ext cx="1935389" cy="1280101"/>
          </a:xfrm>
          <a:prstGeom prst="rect">
            <a:avLst/>
          </a:prstGeom>
          <a:noFill/>
          <a:ln w="38100">
            <a:solidFill>
              <a:schemeClr val="tx1"/>
            </a:solidFill>
          </a:ln>
        </p:spPr>
      </p:pic>
      <p:pic>
        <p:nvPicPr>
          <p:cNvPr id="34836" name="Picture 20" descr="https://www.silkroaddiary.com/wp-content/uploads/2013/02/Shrimp-and-Grits21.jpg"/>
          <p:cNvPicPr>
            <a:picLocks noChangeAspect="1" noChangeArrowheads="1"/>
          </p:cNvPicPr>
          <p:nvPr/>
        </p:nvPicPr>
        <p:blipFill>
          <a:blip r:embed="rId9" cstate="print"/>
          <a:srcRect/>
          <a:stretch>
            <a:fillRect/>
          </a:stretch>
        </p:blipFill>
        <p:spPr bwMode="auto">
          <a:xfrm>
            <a:off x="3505200" y="3276600"/>
            <a:ext cx="1985022" cy="1314451"/>
          </a:xfrm>
          <a:prstGeom prst="rect">
            <a:avLst/>
          </a:prstGeom>
          <a:noFill/>
          <a:ln w="38100">
            <a:solidFill>
              <a:schemeClr val="tx1"/>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                </a:t>
            </a:r>
            <a:r>
              <a:rPr lang="en-US" b="1" dirty="0">
                <a:latin typeface="Candara" pitchFamily="34" charset="0"/>
              </a:rPr>
              <a:t>Red Rooster Harlem-community   </a:t>
            </a:r>
          </a:p>
        </p:txBody>
      </p:sp>
      <p:pic>
        <p:nvPicPr>
          <p:cNvPr id="6" name="Content Placeholder 5" descr="Red Rooster Logo.jpg"/>
          <p:cNvPicPr>
            <a:picLocks noGrp="1" noChangeAspect="1"/>
          </p:cNvPicPr>
          <p:nvPr>
            <p:ph idx="1"/>
          </p:nvPr>
        </p:nvPicPr>
        <p:blipFill>
          <a:blip r:embed="rId2" cstate="print"/>
          <a:stretch>
            <a:fillRect/>
          </a:stretch>
        </p:blipFill>
        <p:spPr>
          <a:xfrm>
            <a:off x="609600" y="0"/>
            <a:ext cx="1066800" cy="1066800"/>
          </a:xfrm>
          <a:ln w="38100">
            <a:solidFill>
              <a:schemeClr val="tx1"/>
            </a:solidFill>
          </a:ln>
        </p:spPr>
      </p:pic>
      <p:pic>
        <p:nvPicPr>
          <p:cNvPr id="35842" name="Picture 2" descr="http://redroosterharlem.com/wp-content/uploads/MG_8533-pan.jpg"/>
          <p:cNvPicPr>
            <a:picLocks noChangeAspect="1" noChangeArrowheads="1"/>
          </p:cNvPicPr>
          <p:nvPr/>
        </p:nvPicPr>
        <p:blipFill>
          <a:blip r:embed="rId3" cstate="print"/>
          <a:srcRect l="-293" r="-795"/>
          <a:stretch>
            <a:fillRect/>
          </a:stretch>
        </p:blipFill>
        <p:spPr bwMode="auto">
          <a:xfrm>
            <a:off x="228600" y="4648200"/>
            <a:ext cx="6495932" cy="2023167"/>
          </a:xfrm>
          <a:prstGeom prst="rect">
            <a:avLst/>
          </a:prstGeom>
          <a:noFill/>
          <a:ln w="38100">
            <a:solidFill>
              <a:schemeClr val="tx1"/>
            </a:solidFill>
          </a:ln>
        </p:spPr>
      </p:pic>
      <p:pic>
        <p:nvPicPr>
          <p:cNvPr id="35844" name="Picture 4" descr="http://redroosterharlem.com/wp-content/uploads/MG_5649-pan.jpg"/>
          <p:cNvPicPr>
            <a:picLocks noChangeAspect="1" noChangeArrowheads="1"/>
          </p:cNvPicPr>
          <p:nvPr/>
        </p:nvPicPr>
        <p:blipFill>
          <a:blip r:embed="rId4" cstate="print"/>
          <a:srcRect/>
          <a:stretch>
            <a:fillRect/>
          </a:stretch>
        </p:blipFill>
        <p:spPr bwMode="auto">
          <a:xfrm rot="10800000" flipV="1">
            <a:off x="4038600" y="1447800"/>
            <a:ext cx="4229100" cy="1331547"/>
          </a:xfrm>
          <a:prstGeom prst="rect">
            <a:avLst/>
          </a:prstGeom>
          <a:noFill/>
          <a:ln w="38100">
            <a:solidFill>
              <a:schemeClr val="tx1"/>
            </a:solidFill>
          </a:ln>
        </p:spPr>
      </p:pic>
      <p:pic>
        <p:nvPicPr>
          <p:cNvPr id="35846" name="Picture 6" descr="http://www.marcussamuelsson.com/wp-content/uploads/2011/03/Corn-bread-with-honey-butter-1024x747.jpg"/>
          <p:cNvPicPr>
            <a:picLocks noChangeAspect="1" noChangeArrowheads="1"/>
          </p:cNvPicPr>
          <p:nvPr/>
        </p:nvPicPr>
        <p:blipFill>
          <a:blip r:embed="rId5" cstate="print"/>
          <a:srcRect/>
          <a:stretch>
            <a:fillRect/>
          </a:stretch>
        </p:blipFill>
        <p:spPr bwMode="auto">
          <a:xfrm>
            <a:off x="4038600" y="3124200"/>
            <a:ext cx="1783407" cy="1300981"/>
          </a:xfrm>
          <a:prstGeom prst="rect">
            <a:avLst/>
          </a:prstGeom>
          <a:noFill/>
          <a:ln w="38100">
            <a:solidFill>
              <a:schemeClr val="tx1"/>
            </a:solidFill>
          </a:ln>
        </p:spPr>
      </p:pic>
      <p:pic>
        <p:nvPicPr>
          <p:cNvPr id="35848" name="Picture 8" descr="https://scontent-lga3-1.xx.fbcdn.net/hphotos-xta1/v/t1.0-0/p526x296/12360004_10208480368673061_6677328625754732144_n.jpg?oh=886cfe55f015322c8f8e1ceb898130f3&amp;oe=57394434"/>
          <p:cNvPicPr>
            <a:picLocks noChangeAspect="1" noChangeArrowheads="1"/>
          </p:cNvPicPr>
          <p:nvPr/>
        </p:nvPicPr>
        <p:blipFill>
          <a:blip r:embed="rId6" cstate="print"/>
          <a:srcRect/>
          <a:stretch>
            <a:fillRect/>
          </a:stretch>
        </p:blipFill>
        <p:spPr bwMode="auto">
          <a:xfrm>
            <a:off x="6858000" y="4648200"/>
            <a:ext cx="2057400" cy="2057400"/>
          </a:xfrm>
          <a:prstGeom prst="rect">
            <a:avLst/>
          </a:prstGeom>
          <a:noFill/>
          <a:ln w="38100">
            <a:solidFill>
              <a:schemeClr val="tx1"/>
            </a:solidFill>
          </a:ln>
        </p:spPr>
      </p:pic>
      <p:pic>
        <p:nvPicPr>
          <p:cNvPr id="35852" name="Picture 12" descr="http://images.latinpost.com/data/images/full/9360/harlem-helps-benefit.jpg?w=600"/>
          <p:cNvPicPr>
            <a:picLocks noChangeAspect="1" noChangeArrowheads="1"/>
          </p:cNvPicPr>
          <p:nvPr/>
        </p:nvPicPr>
        <p:blipFill>
          <a:blip r:embed="rId7" cstate="print"/>
          <a:srcRect/>
          <a:stretch>
            <a:fillRect/>
          </a:stretch>
        </p:blipFill>
        <p:spPr bwMode="auto">
          <a:xfrm>
            <a:off x="6172200" y="3048000"/>
            <a:ext cx="2117518" cy="1404620"/>
          </a:xfrm>
          <a:prstGeom prst="rect">
            <a:avLst/>
          </a:prstGeom>
          <a:noFill/>
          <a:ln w="38100">
            <a:solidFill>
              <a:schemeClr val="tx1"/>
            </a:solidFill>
          </a:ln>
        </p:spPr>
      </p:pic>
      <p:pic>
        <p:nvPicPr>
          <p:cNvPr id="35854" name="Picture 14" descr="http://marcussamuelsson.com/wp-content/uploads/2011/02/RR_Marcus_Lunch_4-300x199.jpg"/>
          <p:cNvPicPr>
            <a:picLocks noChangeAspect="1" noChangeArrowheads="1"/>
          </p:cNvPicPr>
          <p:nvPr/>
        </p:nvPicPr>
        <p:blipFill>
          <a:blip r:embed="rId8" cstate="print"/>
          <a:srcRect/>
          <a:stretch>
            <a:fillRect/>
          </a:stretch>
        </p:blipFill>
        <p:spPr bwMode="auto">
          <a:xfrm>
            <a:off x="152400" y="1600200"/>
            <a:ext cx="3700295" cy="2454530"/>
          </a:xfrm>
          <a:prstGeom prst="rect">
            <a:avLst/>
          </a:prstGeom>
          <a:noFill/>
          <a:ln w="38100">
            <a:solidFill>
              <a:schemeClr val="tx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914400"/>
          </a:xfrm>
        </p:spPr>
        <p:txBody>
          <a:bodyPr>
            <a:normAutofit/>
          </a:bodyPr>
          <a:lstStyle/>
          <a:p>
            <a:r>
              <a:rPr lang="en-US" dirty="0"/>
              <a:t>              </a:t>
            </a:r>
            <a:r>
              <a:rPr lang="en-US" sz="2700" b="1" dirty="0">
                <a:latin typeface="Candara" pitchFamily="34" charset="0"/>
              </a:rPr>
              <a:t>red Rooster Harlem –Host  Dignitaries</a:t>
            </a:r>
          </a:p>
        </p:txBody>
      </p:sp>
      <p:pic>
        <p:nvPicPr>
          <p:cNvPr id="15" name="Content Placeholder 5" descr="Red Rooster Logo.jpg"/>
          <p:cNvPicPr>
            <a:picLocks noGrp="1" noChangeAspect="1"/>
          </p:cNvPicPr>
          <p:nvPr>
            <p:ph idx="1"/>
          </p:nvPr>
        </p:nvPicPr>
        <p:blipFill>
          <a:blip r:embed="rId2" cstate="print"/>
          <a:stretch>
            <a:fillRect/>
          </a:stretch>
        </p:blipFill>
        <p:spPr>
          <a:xfrm>
            <a:off x="609600" y="0"/>
            <a:ext cx="1066800" cy="1066800"/>
          </a:xfrm>
          <a:ln w="38100">
            <a:solidFill>
              <a:schemeClr val="tx1"/>
            </a:solidFill>
          </a:ln>
        </p:spPr>
      </p:pic>
      <p:pic>
        <p:nvPicPr>
          <p:cNvPr id="4103" name="Picture 7"/>
          <p:cNvPicPr>
            <a:picLocks noChangeAspect="1" noChangeArrowheads="1"/>
          </p:cNvPicPr>
          <p:nvPr/>
        </p:nvPicPr>
        <p:blipFill>
          <a:blip r:embed="rId3" cstate="print"/>
          <a:srcRect l="2635" t="7273" r="6776" b="4945"/>
          <a:stretch>
            <a:fillRect/>
          </a:stretch>
        </p:blipFill>
        <p:spPr bwMode="auto">
          <a:xfrm rot="5400000">
            <a:off x="1875181" y="639419"/>
            <a:ext cx="5165038" cy="6477000"/>
          </a:xfrm>
          <a:prstGeom prst="rect">
            <a:avLst/>
          </a:prstGeom>
          <a:noFill/>
          <a:ln w="57150">
            <a:solidFill>
              <a:schemeClr val="tx1"/>
            </a:solid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914400"/>
          </a:xfrm>
        </p:spPr>
        <p:txBody>
          <a:bodyPr>
            <a:normAutofit fontScale="90000"/>
          </a:bodyPr>
          <a:lstStyle/>
          <a:p>
            <a:r>
              <a:rPr lang="en-US" dirty="0"/>
              <a:t>		</a:t>
            </a:r>
            <a:r>
              <a:rPr lang="en-US" sz="3100" b="1" dirty="0">
                <a:latin typeface="Candara" pitchFamily="34" charset="0"/>
              </a:rPr>
              <a:t>Red Rooster- VIP’s frequent             		            our Harlem location </a:t>
            </a:r>
          </a:p>
        </p:txBody>
      </p:sp>
      <p:pic>
        <p:nvPicPr>
          <p:cNvPr id="15" name="Content Placeholder 5" descr="Red Rooster Logo.jpg"/>
          <p:cNvPicPr>
            <a:picLocks noGrp="1" noChangeAspect="1"/>
          </p:cNvPicPr>
          <p:nvPr>
            <p:ph idx="1"/>
          </p:nvPr>
        </p:nvPicPr>
        <p:blipFill>
          <a:blip r:embed="rId2" cstate="print"/>
          <a:stretch>
            <a:fillRect/>
          </a:stretch>
        </p:blipFill>
        <p:spPr>
          <a:xfrm>
            <a:off x="609600" y="0"/>
            <a:ext cx="1066800" cy="1066800"/>
          </a:xfrm>
          <a:ln w="38100">
            <a:solidFill>
              <a:schemeClr val="tx1"/>
            </a:solidFill>
          </a:ln>
        </p:spPr>
      </p:pic>
      <p:pic>
        <p:nvPicPr>
          <p:cNvPr id="5" name="Picture 11" descr="C:\Users\Derek Fleming\Pictures\2012-07-08 001\IMG_0702.JPG"/>
          <p:cNvPicPr>
            <a:picLocks noChangeAspect="1" noChangeArrowheads="1"/>
          </p:cNvPicPr>
          <p:nvPr/>
        </p:nvPicPr>
        <p:blipFill>
          <a:blip r:embed="rId3" cstate="print"/>
          <a:srcRect/>
          <a:stretch>
            <a:fillRect/>
          </a:stretch>
        </p:blipFill>
        <p:spPr bwMode="auto">
          <a:xfrm>
            <a:off x="228600" y="1447800"/>
            <a:ext cx="1661319" cy="2226689"/>
          </a:xfrm>
          <a:prstGeom prst="rect">
            <a:avLst/>
          </a:prstGeom>
          <a:noFill/>
          <a:ln w="38100">
            <a:solidFill>
              <a:schemeClr val="tx1"/>
            </a:solidFill>
          </a:ln>
        </p:spPr>
      </p:pic>
      <p:pic>
        <p:nvPicPr>
          <p:cNvPr id="6" name="Picture 8" descr="C:\Users\Derek Fleming\Pictures\2012-01-30\077.JPG"/>
          <p:cNvPicPr>
            <a:picLocks noChangeAspect="1" noChangeArrowheads="1"/>
          </p:cNvPicPr>
          <p:nvPr/>
        </p:nvPicPr>
        <p:blipFill>
          <a:blip r:embed="rId4" cstate="print"/>
          <a:srcRect r="20561"/>
          <a:stretch>
            <a:fillRect/>
          </a:stretch>
        </p:blipFill>
        <p:spPr bwMode="auto">
          <a:xfrm>
            <a:off x="152400" y="4419600"/>
            <a:ext cx="2118631" cy="1992018"/>
          </a:xfrm>
          <a:prstGeom prst="rect">
            <a:avLst/>
          </a:prstGeom>
          <a:noFill/>
          <a:ln w="38100">
            <a:solidFill>
              <a:schemeClr val="tx1"/>
            </a:solidFill>
          </a:ln>
        </p:spPr>
      </p:pic>
      <p:pic>
        <p:nvPicPr>
          <p:cNvPr id="7" name="Picture 7" descr="C:\Users\Derek Fleming\Pictures\2013-09-24\003.JPG"/>
          <p:cNvPicPr>
            <a:picLocks noChangeAspect="1" noChangeArrowheads="1"/>
          </p:cNvPicPr>
          <p:nvPr/>
        </p:nvPicPr>
        <p:blipFill>
          <a:blip r:embed="rId5" cstate="print"/>
          <a:srcRect r="21019"/>
          <a:stretch>
            <a:fillRect/>
          </a:stretch>
        </p:blipFill>
        <p:spPr bwMode="auto">
          <a:xfrm>
            <a:off x="6781800" y="4267200"/>
            <a:ext cx="2174091" cy="2057400"/>
          </a:xfrm>
          <a:prstGeom prst="rect">
            <a:avLst/>
          </a:prstGeom>
          <a:noFill/>
          <a:ln w="38100">
            <a:solidFill>
              <a:schemeClr val="tx1"/>
            </a:solidFill>
          </a:ln>
        </p:spPr>
      </p:pic>
      <p:pic>
        <p:nvPicPr>
          <p:cNvPr id="8" name="Picture 16" descr="C:\Users\Derek Fleming\Pictures\2013-10-09\004.JPG"/>
          <p:cNvPicPr>
            <a:picLocks noChangeAspect="1" noChangeArrowheads="1"/>
          </p:cNvPicPr>
          <p:nvPr/>
        </p:nvPicPr>
        <p:blipFill>
          <a:blip r:embed="rId6" cstate="print"/>
          <a:srcRect/>
          <a:stretch>
            <a:fillRect/>
          </a:stretch>
        </p:blipFill>
        <p:spPr bwMode="auto">
          <a:xfrm>
            <a:off x="2438400" y="4419600"/>
            <a:ext cx="1981200" cy="1981200"/>
          </a:xfrm>
          <a:prstGeom prst="rect">
            <a:avLst/>
          </a:prstGeom>
          <a:noFill/>
          <a:ln w="38100">
            <a:solidFill>
              <a:schemeClr val="tx1"/>
            </a:solidFill>
          </a:ln>
        </p:spPr>
      </p:pic>
      <p:pic>
        <p:nvPicPr>
          <p:cNvPr id="9" name="Picture 2" descr="C:\Users\Derek Fleming\Pictures\2014-07-20 001\Derek &amp; Congressman.JPG"/>
          <p:cNvPicPr>
            <a:picLocks noChangeAspect="1" noChangeArrowheads="1"/>
          </p:cNvPicPr>
          <p:nvPr/>
        </p:nvPicPr>
        <p:blipFill>
          <a:blip r:embed="rId7" cstate="print"/>
          <a:srcRect l="25251" r="9469"/>
          <a:stretch>
            <a:fillRect/>
          </a:stretch>
        </p:blipFill>
        <p:spPr bwMode="auto">
          <a:xfrm>
            <a:off x="4663379" y="4343400"/>
            <a:ext cx="1890239" cy="2171700"/>
          </a:xfrm>
          <a:prstGeom prst="rect">
            <a:avLst/>
          </a:prstGeom>
          <a:noFill/>
          <a:ln w="38100">
            <a:solidFill>
              <a:schemeClr val="tx1"/>
            </a:solidFill>
          </a:ln>
        </p:spPr>
      </p:pic>
      <p:pic>
        <p:nvPicPr>
          <p:cNvPr id="4100" name="Picture 4" descr="http://assets.elleuk.com/embeded/21732/1379003663-halle-berry-red-rooser-chef-marcus-samuelsson-estelle-getty.jpg"/>
          <p:cNvPicPr>
            <a:picLocks noChangeAspect="1" noChangeArrowheads="1"/>
          </p:cNvPicPr>
          <p:nvPr/>
        </p:nvPicPr>
        <p:blipFill>
          <a:blip r:embed="rId8" cstate="print"/>
          <a:srcRect l="12000" r="12000"/>
          <a:stretch>
            <a:fillRect/>
          </a:stretch>
        </p:blipFill>
        <p:spPr bwMode="auto">
          <a:xfrm>
            <a:off x="2133600" y="1295400"/>
            <a:ext cx="2895600" cy="2857500"/>
          </a:xfrm>
          <a:prstGeom prst="rect">
            <a:avLst/>
          </a:prstGeom>
          <a:noFill/>
          <a:ln w="38100">
            <a:solidFill>
              <a:schemeClr val="tx1"/>
            </a:solidFill>
          </a:ln>
        </p:spPr>
      </p:pic>
      <p:pic>
        <p:nvPicPr>
          <p:cNvPr id="4102" name="Picture 6" descr="http://www1.pictures.zimbio.com/gi/Sting+Black+Nativity+Afterparty+NYC+3mwHP-KVZ5ol.jpg"/>
          <p:cNvPicPr>
            <a:picLocks noChangeAspect="1" noChangeArrowheads="1"/>
          </p:cNvPicPr>
          <p:nvPr/>
        </p:nvPicPr>
        <p:blipFill>
          <a:blip r:embed="rId9" cstate="print"/>
          <a:srcRect/>
          <a:stretch>
            <a:fillRect/>
          </a:stretch>
        </p:blipFill>
        <p:spPr bwMode="auto">
          <a:xfrm>
            <a:off x="5257800" y="1219200"/>
            <a:ext cx="3733800" cy="2847495"/>
          </a:xfrm>
          <a:prstGeom prst="rect">
            <a:avLst/>
          </a:prstGeom>
          <a:noFill/>
          <a:ln w="38100">
            <a:solidFill>
              <a:schemeClr val="tx1"/>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                </a:t>
            </a:r>
            <a:r>
              <a:rPr lang="en-US" b="1" dirty="0">
                <a:latin typeface="Candara" pitchFamily="34" charset="0"/>
              </a:rPr>
              <a:t>Red Rooster Harlem Nightlife </a:t>
            </a:r>
          </a:p>
        </p:txBody>
      </p:sp>
      <p:pic>
        <p:nvPicPr>
          <p:cNvPr id="6" name="Content Placeholder 5" descr="Red Rooster Logo.jpg"/>
          <p:cNvPicPr>
            <a:picLocks noGrp="1" noChangeAspect="1"/>
          </p:cNvPicPr>
          <p:nvPr>
            <p:ph idx="1"/>
          </p:nvPr>
        </p:nvPicPr>
        <p:blipFill>
          <a:blip r:embed="rId2" cstate="print"/>
          <a:stretch>
            <a:fillRect/>
          </a:stretch>
        </p:blipFill>
        <p:spPr>
          <a:xfrm>
            <a:off x="609600" y="0"/>
            <a:ext cx="1066800" cy="1066800"/>
          </a:xfrm>
          <a:ln w="38100">
            <a:solidFill>
              <a:schemeClr val="tx1"/>
            </a:solidFill>
          </a:ln>
        </p:spPr>
      </p:pic>
      <p:pic>
        <p:nvPicPr>
          <p:cNvPr id="1034" name="Picture 10" descr="C:\Users\Derek Fleming\Pictures\2012-07-08 001\IMG_0751.JPG"/>
          <p:cNvPicPr>
            <a:picLocks noChangeAspect="1" noChangeArrowheads="1"/>
          </p:cNvPicPr>
          <p:nvPr/>
        </p:nvPicPr>
        <p:blipFill>
          <a:blip r:embed="rId3" cstate="print"/>
          <a:srcRect b="12273"/>
          <a:stretch>
            <a:fillRect/>
          </a:stretch>
        </p:blipFill>
        <p:spPr bwMode="auto">
          <a:xfrm>
            <a:off x="533400" y="1447800"/>
            <a:ext cx="7907857" cy="5181600"/>
          </a:xfrm>
          <a:prstGeom prst="rect">
            <a:avLst/>
          </a:prstGeom>
          <a:noFill/>
          <a:ln w="38100">
            <a:solidFill>
              <a:schemeClr val="tx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                </a:t>
            </a:r>
            <a:r>
              <a:rPr lang="en-US" b="1" dirty="0">
                <a:latin typeface="Candara" pitchFamily="34" charset="0"/>
              </a:rPr>
              <a:t>Red Rooster Harlem-Nightlife </a:t>
            </a:r>
          </a:p>
        </p:txBody>
      </p:sp>
      <p:pic>
        <p:nvPicPr>
          <p:cNvPr id="6" name="Content Placeholder 5" descr="Red Rooster Logo.jpg"/>
          <p:cNvPicPr>
            <a:picLocks noGrp="1" noChangeAspect="1"/>
          </p:cNvPicPr>
          <p:nvPr>
            <p:ph idx="1"/>
          </p:nvPr>
        </p:nvPicPr>
        <p:blipFill>
          <a:blip r:embed="rId2" cstate="print"/>
          <a:stretch>
            <a:fillRect/>
          </a:stretch>
        </p:blipFill>
        <p:spPr>
          <a:xfrm>
            <a:off x="381000" y="0"/>
            <a:ext cx="990600" cy="990600"/>
          </a:xfrm>
          <a:ln w="38100">
            <a:solidFill>
              <a:schemeClr val="tx1"/>
            </a:solidFill>
          </a:ln>
        </p:spPr>
      </p:pic>
      <p:pic>
        <p:nvPicPr>
          <p:cNvPr id="1033" name="Picture 9" descr="C:\Users\Derek Fleming\Pictures\2013-06-01\144.JPG"/>
          <p:cNvPicPr>
            <a:picLocks noChangeAspect="1" noChangeArrowheads="1"/>
          </p:cNvPicPr>
          <p:nvPr/>
        </p:nvPicPr>
        <p:blipFill>
          <a:blip r:embed="rId3" cstate="print"/>
          <a:srcRect/>
          <a:stretch>
            <a:fillRect/>
          </a:stretch>
        </p:blipFill>
        <p:spPr bwMode="auto">
          <a:xfrm>
            <a:off x="152400" y="3200400"/>
            <a:ext cx="4648200" cy="3471804"/>
          </a:xfrm>
          <a:prstGeom prst="rect">
            <a:avLst/>
          </a:prstGeom>
          <a:noFill/>
          <a:ln w="38100">
            <a:solidFill>
              <a:schemeClr val="tx1"/>
            </a:solidFill>
          </a:ln>
        </p:spPr>
      </p:pic>
      <p:pic>
        <p:nvPicPr>
          <p:cNvPr id="2050" name="Picture 2" descr="http://marcussamuelsson.com/wp-content/uploads/2011/06/Jazz.jpg"/>
          <p:cNvPicPr>
            <a:picLocks noChangeAspect="1" noChangeArrowheads="1"/>
          </p:cNvPicPr>
          <p:nvPr/>
        </p:nvPicPr>
        <p:blipFill>
          <a:blip r:embed="rId4" cstate="print"/>
          <a:srcRect/>
          <a:stretch>
            <a:fillRect/>
          </a:stretch>
        </p:blipFill>
        <p:spPr bwMode="auto">
          <a:xfrm>
            <a:off x="6274216" y="4572000"/>
            <a:ext cx="2641184" cy="1972803"/>
          </a:xfrm>
          <a:prstGeom prst="rect">
            <a:avLst/>
          </a:prstGeom>
          <a:noFill/>
          <a:ln w="38100">
            <a:solidFill>
              <a:schemeClr val="tx1"/>
            </a:solidFill>
          </a:ln>
        </p:spPr>
      </p:pic>
      <p:pic>
        <p:nvPicPr>
          <p:cNvPr id="2052" name="Picture 4" descr="http://www.theaviso.com/wp-content/uploads/2013/02/rr1-1024x768.jpg"/>
          <p:cNvPicPr>
            <a:picLocks noChangeAspect="1" noChangeArrowheads="1"/>
          </p:cNvPicPr>
          <p:nvPr/>
        </p:nvPicPr>
        <p:blipFill>
          <a:blip r:embed="rId5" cstate="print"/>
          <a:srcRect t="6563"/>
          <a:stretch>
            <a:fillRect/>
          </a:stretch>
        </p:blipFill>
        <p:spPr bwMode="auto">
          <a:xfrm>
            <a:off x="4267200" y="1143000"/>
            <a:ext cx="4419600" cy="3097225"/>
          </a:xfrm>
          <a:prstGeom prst="rect">
            <a:avLst/>
          </a:prstGeom>
          <a:noFill/>
          <a:ln w="38100">
            <a:solidFill>
              <a:schemeClr val="tx1"/>
            </a:solidFill>
          </a:ln>
        </p:spPr>
      </p:pic>
      <p:pic>
        <p:nvPicPr>
          <p:cNvPr id="2054" name="Picture 6" descr="http://media-cdn.tripadvisor.com/media/photo-s/07/99/42/c7/red-rooster-harlem.jpg"/>
          <p:cNvPicPr>
            <a:picLocks noChangeAspect="1" noChangeArrowheads="1"/>
          </p:cNvPicPr>
          <p:nvPr/>
        </p:nvPicPr>
        <p:blipFill>
          <a:blip r:embed="rId6" cstate="print"/>
          <a:srcRect/>
          <a:stretch>
            <a:fillRect/>
          </a:stretch>
        </p:blipFill>
        <p:spPr bwMode="auto">
          <a:xfrm>
            <a:off x="914400" y="1219200"/>
            <a:ext cx="2786261" cy="1828800"/>
          </a:xfrm>
          <a:prstGeom prst="rect">
            <a:avLst/>
          </a:prstGeom>
          <a:noFill/>
          <a:ln w="38100">
            <a:solidFill>
              <a:schemeClr val="tx1"/>
            </a:solidFill>
          </a:ln>
        </p:spPr>
      </p:pic>
      <p:pic>
        <p:nvPicPr>
          <p:cNvPr id="2056" name="Picture 8" descr="http://cdn.pastemagazine.com/www/blogs/lists/El%20Matador.jpg"/>
          <p:cNvPicPr>
            <a:picLocks noChangeAspect="1" noChangeArrowheads="1"/>
          </p:cNvPicPr>
          <p:nvPr/>
        </p:nvPicPr>
        <p:blipFill>
          <a:blip r:embed="rId7" cstate="print"/>
          <a:srcRect l="26988"/>
          <a:stretch>
            <a:fillRect/>
          </a:stretch>
        </p:blipFill>
        <p:spPr bwMode="auto">
          <a:xfrm>
            <a:off x="4953000" y="4800600"/>
            <a:ext cx="1162970" cy="1295400"/>
          </a:xfrm>
          <a:prstGeom prst="rect">
            <a:avLst/>
          </a:prstGeom>
          <a:noFill/>
          <a:ln w="38100">
            <a:solidFill>
              <a:schemeClr val="tx1"/>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latin typeface="Candara" pitchFamily="34" charset="0"/>
              </a:rPr>
              <a:t>                 Ginny’s Supper Club</a:t>
            </a:r>
          </a:p>
        </p:txBody>
      </p:sp>
      <p:sp>
        <p:nvSpPr>
          <p:cNvPr id="8" name="TextBox 7"/>
          <p:cNvSpPr txBox="1"/>
          <p:nvPr/>
        </p:nvSpPr>
        <p:spPr>
          <a:xfrm>
            <a:off x="609600" y="1219200"/>
            <a:ext cx="7924800" cy="3323987"/>
          </a:xfrm>
          <a:prstGeom prst="rect">
            <a:avLst/>
          </a:prstGeom>
          <a:noFill/>
        </p:spPr>
        <p:txBody>
          <a:bodyPr wrap="square" rtlCol="0">
            <a:spAutoFit/>
          </a:bodyPr>
          <a:lstStyle/>
          <a:p>
            <a:r>
              <a:rPr lang="en-US" sz="1400" dirty="0"/>
              <a:t>Wander downstairs at the Red Rooster Harlem and you’ll soon pick up the trail of its spirited sister venue. With a hat tipped to Harlem’s Renaissance, Ginny’s Supper Club is a modern reincarnation of the glamorous speakeasies and Harlem nights of the Twenties – an intimate lounge with a warm bourbon glow and an even warmer welcome. </a:t>
            </a:r>
          </a:p>
          <a:p>
            <a:endParaRPr lang="en-US" sz="1400" dirty="0">
              <a:latin typeface="Candara" pitchFamily="34" charset="0"/>
            </a:endParaRPr>
          </a:p>
          <a:p>
            <a:r>
              <a:rPr lang="en-US" sz="1400" dirty="0">
                <a:latin typeface="Candara" pitchFamily="34" charset="0"/>
              </a:rPr>
              <a:t>Ginny’s operates in multiple capacities throughout the week.  Private receptions for corporate, civic and community groups, jazz performance theater, intimate dining setting and spirited late night lounge.   Whatever your flavor, Ginny’s can likely provide the setting for a comfortable, elevated, memorable experience.   </a:t>
            </a:r>
          </a:p>
          <a:p>
            <a:endParaRPr lang="en-US" sz="1400" dirty="0">
              <a:latin typeface="Candara" pitchFamily="34" charset="0"/>
            </a:endParaRPr>
          </a:p>
          <a:p>
            <a:r>
              <a:rPr lang="en-US" sz="1400" dirty="0">
                <a:latin typeface="Candara" pitchFamily="34" charset="0"/>
              </a:rPr>
              <a:t>The mix of local and internationally acclaimed talent keeps maintains the essence of approachably elevated moments.  A carefully managed booking and artist relations system assures the sustainability of this unique and addictive entertainment flow. </a:t>
            </a:r>
          </a:p>
          <a:p>
            <a:endParaRPr lang="en-US" sz="1400" dirty="0">
              <a:latin typeface="Candara" pitchFamily="34" charset="0"/>
            </a:endParaRPr>
          </a:p>
          <a:p>
            <a:r>
              <a:rPr lang="en-US" sz="1400" dirty="0">
                <a:latin typeface="Candara" pitchFamily="34" charset="0"/>
              </a:rPr>
              <a:t>We are humbly proud to continue Harlem’s rich history of entertaining the world. </a:t>
            </a:r>
          </a:p>
        </p:txBody>
      </p:sp>
      <p:pic>
        <p:nvPicPr>
          <p:cNvPr id="7" name="Picture 6" descr="Ginny's logo.png"/>
          <p:cNvPicPr>
            <a:picLocks noChangeAspect="1"/>
          </p:cNvPicPr>
          <p:nvPr/>
        </p:nvPicPr>
        <p:blipFill>
          <a:blip r:embed="rId2" cstate="print"/>
          <a:stretch>
            <a:fillRect/>
          </a:stretch>
        </p:blipFill>
        <p:spPr>
          <a:xfrm>
            <a:off x="228600" y="381000"/>
            <a:ext cx="1536877" cy="609599"/>
          </a:xfrm>
          <a:prstGeom prst="rect">
            <a:avLst/>
          </a:prstGeom>
          <a:ln w="38100">
            <a:solidFill>
              <a:schemeClr val="tx1"/>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r>
              <a:rPr lang="en-US" sz="2700" b="1" dirty="0">
                <a:latin typeface="Candara" pitchFamily="34" charset="0"/>
              </a:rPr>
              <a:t>Ginny’s Supper Club – Premier Performances  </a:t>
            </a:r>
            <a:br>
              <a:rPr lang="en-US" dirty="0"/>
            </a:br>
            <a:endParaRPr lang="en-US" dirty="0"/>
          </a:p>
        </p:txBody>
      </p:sp>
      <p:pic>
        <p:nvPicPr>
          <p:cNvPr id="10" name="Picture 14" descr="C:\Users\Derek Fleming\Pictures\John Legend Photo at Ginny'.jpg"/>
          <p:cNvPicPr>
            <a:picLocks noChangeAspect="1" noChangeArrowheads="1"/>
          </p:cNvPicPr>
          <p:nvPr/>
        </p:nvPicPr>
        <p:blipFill>
          <a:blip r:embed="rId2" cstate="print"/>
          <a:srcRect b="17578"/>
          <a:stretch>
            <a:fillRect/>
          </a:stretch>
        </p:blipFill>
        <p:spPr bwMode="auto">
          <a:xfrm>
            <a:off x="533400" y="1143000"/>
            <a:ext cx="2076450" cy="2572362"/>
          </a:xfrm>
          <a:prstGeom prst="rect">
            <a:avLst/>
          </a:prstGeom>
          <a:noFill/>
          <a:ln w="38100">
            <a:solidFill>
              <a:schemeClr val="tx1"/>
            </a:solidFill>
          </a:ln>
        </p:spPr>
      </p:pic>
      <p:pic>
        <p:nvPicPr>
          <p:cNvPr id="11" name="Picture 15" descr="C:\Users\Derek Fleming\Pictures\Alicia at Ginny's.jpg"/>
          <p:cNvPicPr>
            <a:picLocks noChangeAspect="1" noChangeArrowheads="1"/>
          </p:cNvPicPr>
          <p:nvPr/>
        </p:nvPicPr>
        <p:blipFill>
          <a:blip r:embed="rId3" cstate="print"/>
          <a:srcRect/>
          <a:stretch>
            <a:fillRect/>
          </a:stretch>
        </p:blipFill>
        <p:spPr bwMode="auto">
          <a:xfrm>
            <a:off x="6019800" y="1371600"/>
            <a:ext cx="2619375" cy="1743075"/>
          </a:xfrm>
          <a:prstGeom prst="rect">
            <a:avLst/>
          </a:prstGeom>
          <a:noFill/>
          <a:ln w="38100">
            <a:solidFill>
              <a:schemeClr val="tx1"/>
            </a:solidFill>
          </a:ln>
        </p:spPr>
      </p:pic>
      <p:pic>
        <p:nvPicPr>
          <p:cNvPr id="12" name="Picture 4" descr="C:\Users\Derek Fleming\Pictures\Eric Benet in Ginny's.jpg"/>
          <p:cNvPicPr>
            <a:picLocks noChangeAspect="1" noChangeArrowheads="1"/>
          </p:cNvPicPr>
          <p:nvPr/>
        </p:nvPicPr>
        <p:blipFill>
          <a:blip r:embed="rId4" cstate="print"/>
          <a:srcRect/>
          <a:stretch>
            <a:fillRect/>
          </a:stretch>
        </p:blipFill>
        <p:spPr bwMode="auto">
          <a:xfrm>
            <a:off x="4572000" y="3733800"/>
            <a:ext cx="1743075" cy="2667000"/>
          </a:xfrm>
          <a:prstGeom prst="rect">
            <a:avLst/>
          </a:prstGeom>
          <a:noFill/>
          <a:ln w="38100">
            <a:solidFill>
              <a:schemeClr val="tx1"/>
            </a:solidFill>
          </a:ln>
        </p:spPr>
      </p:pic>
      <p:pic>
        <p:nvPicPr>
          <p:cNvPr id="13" name="Picture 3" descr="C:\Users\Derek Fleming\Pictures\photo (1).jpg"/>
          <p:cNvPicPr>
            <a:picLocks noChangeAspect="1" noChangeArrowheads="1"/>
          </p:cNvPicPr>
          <p:nvPr/>
        </p:nvPicPr>
        <p:blipFill>
          <a:blip r:embed="rId5" cstate="print"/>
          <a:srcRect/>
          <a:stretch>
            <a:fillRect/>
          </a:stretch>
        </p:blipFill>
        <p:spPr bwMode="auto">
          <a:xfrm>
            <a:off x="2895600" y="3733800"/>
            <a:ext cx="1500188" cy="2667000"/>
          </a:xfrm>
          <a:prstGeom prst="rect">
            <a:avLst/>
          </a:prstGeom>
          <a:noFill/>
          <a:ln w="38100">
            <a:solidFill>
              <a:schemeClr val="tx1"/>
            </a:solidFill>
          </a:ln>
        </p:spPr>
      </p:pic>
      <p:pic>
        <p:nvPicPr>
          <p:cNvPr id="16" name="Picture 15" descr="Roberta Flack Performing.jpg"/>
          <p:cNvPicPr>
            <a:picLocks noChangeAspect="1"/>
          </p:cNvPicPr>
          <p:nvPr/>
        </p:nvPicPr>
        <p:blipFill>
          <a:blip r:embed="rId6" cstate="print"/>
          <a:stretch>
            <a:fillRect/>
          </a:stretch>
        </p:blipFill>
        <p:spPr>
          <a:xfrm>
            <a:off x="3200400" y="1219200"/>
            <a:ext cx="2133600" cy="2133600"/>
          </a:xfrm>
          <a:prstGeom prst="rect">
            <a:avLst/>
          </a:prstGeom>
          <a:ln w="38100">
            <a:solidFill>
              <a:schemeClr val="tx1"/>
            </a:solidFill>
          </a:ln>
        </p:spPr>
      </p:pic>
      <p:pic>
        <p:nvPicPr>
          <p:cNvPr id="17" name="Picture 16" descr="Wynton Marsalis.jpg"/>
          <p:cNvPicPr>
            <a:picLocks noChangeAspect="1"/>
          </p:cNvPicPr>
          <p:nvPr/>
        </p:nvPicPr>
        <p:blipFill>
          <a:blip r:embed="rId7" cstate="print"/>
          <a:stretch>
            <a:fillRect/>
          </a:stretch>
        </p:blipFill>
        <p:spPr>
          <a:xfrm>
            <a:off x="152400" y="4343400"/>
            <a:ext cx="2570481" cy="1676400"/>
          </a:xfrm>
          <a:prstGeom prst="rect">
            <a:avLst/>
          </a:prstGeom>
          <a:ln w="38100">
            <a:solidFill>
              <a:schemeClr val="tx1"/>
            </a:solidFill>
          </a:ln>
        </p:spPr>
      </p:pic>
      <p:sp>
        <p:nvSpPr>
          <p:cNvPr id="19" name="TextBox 18"/>
          <p:cNvSpPr txBox="1"/>
          <p:nvPr/>
        </p:nvSpPr>
        <p:spPr>
          <a:xfrm>
            <a:off x="533400" y="6019800"/>
            <a:ext cx="1905000" cy="369332"/>
          </a:xfrm>
          <a:prstGeom prst="rect">
            <a:avLst/>
          </a:prstGeom>
          <a:noFill/>
        </p:spPr>
        <p:txBody>
          <a:bodyPr wrap="square" rtlCol="0">
            <a:spAutoFit/>
          </a:bodyPr>
          <a:lstStyle/>
          <a:p>
            <a:r>
              <a:rPr lang="en-US" dirty="0" err="1"/>
              <a:t>Wynton</a:t>
            </a:r>
            <a:r>
              <a:rPr lang="en-US" dirty="0"/>
              <a:t> Marsalis</a:t>
            </a:r>
          </a:p>
        </p:txBody>
      </p:sp>
      <p:sp>
        <p:nvSpPr>
          <p:cNvPr id="20" name="TextBox 19"/>
          <p:cNvSpPr txBox="1"/>
          <p:nvPr/>
        </p:nvSpPr>
        <p:spPr>
          <a:xfrm>
            <a:off x="533400" y="3733800"/>
            <a:ext cx="1981200" cy="369332"/>
          </a:xfrm>
          <a:prstGeom prst="rect">
            <a:avLst/>
          </a:prstGeom>
          <a:noFill/>
        </p:spPr>
        <p:txBody>
          <a:bodyPr wrap="square" rtlCol="0">
            <a:spAutoFit/>
          </a:bodyPr>
          <a:lstStyle/>
          <a:p>
            <a:r>
              <a:rPr lang="en-US" dirty="0"/>
              <a:t>John Legend </a:t>
            </a:r>
          </a:p>
        </p:txBody>
      </p:sp>
      <p:sp>
        <p:nvSpPr>
          <p:cNvPr id="21" name="TextBox 20"/>
          <p:cNvSpPr txBox="1"/>
          <p:nvPr/>
        </p:nvSpPr>
        <p:spPr>
          <a:xfrm>
            <a:off x="3352800" y="3352800"/>
            <a:ext cx="1752599" cy="369332"/>
          </a:xfrm>
          <a:prstGeom prst="rect">
            <a:avLst/>
          </a:prstGeom>
          <a:noFill/>
        </p:spPr>
        <p:txBody>
          <a:bodyPr wrap="square" rtlCol="0">
            <a:spAutoFit/>
          </a:bodyPr>
          <a:lstStyle/>
          <a:p>
            <a:r>
              <a:rPr lang="en-US" dirty="0"/>
              <a:t>Roberta Flack </a:t>
            </a:r>
          </a:p>
        </p:txBody>
      </p:sp>
      <p:sp>
        <p:nvSpPr>
          <p:cNvPr id="22" name="TextBox 21"/>
          <p:cNvSpPr txBox="1"/>
          <p:nvPr/>
        </p:nvSpPr>
        <p:spPr>
          <a:xfrm>
            <a:off x="6324600" y="3276600"/>
            <a:ext cx="1981200" cy="369332"/>
          </a:xfrm>
          <a:prstGeom prst="rect">
            <a:avLst/>
          </a:prstGeom>
          <a:noFill/>
        </p:spPr>
        <p:txBody>
          <a:bodyPr wrap="square" rtlCol="0">
            <a:spAutoFit/>
          </a:bodyPr>
          <a:lstStyle/>
          <a:p>
            <a:r>
              <a:rPr lang="en-US" dirty="0"/>
              <a:t>      Alicia Keys </a:t>
            </a:r>
          </a:p>
        </p:txBody>
      </p:sp>
      <p:sp>
        <p:nvSpPr>
          <p:cNvPr id="23" name="TextBox 22"/>
          <p:cNvSpPr txBox="1"/>
          <p:nvPr/>
        </p:nvSpPr>
        <p:spPr>
          <a:xfrm>
            <a:off x="7010400" y="6019800"/>
            <a:ext cx="1524000" cy="369332"/>
          </a:xfrm>
          <a:prstGeom prst="rect">
            <a:avLst/>
          </a:prstGeom>
          <a:noFill/>
        </p:spPr>
        <p:txBody>
          <a:bodyPr wrap="square" rtlCol="0">
            <a:spAutoFit/>
          </a:bodyPr>
          <a:lstStyle/>
          <a:p>
            <a:r>
              <a:rPr lang="en-US" dirty="0"/>
              <a:t>India </a:t>
            </a:r>
            <a:r>
              <a:rPr lang="en-US" dirty="0" err="1"/>
              <a:t>Arie</a:t>
            </a:r>
            <a:r>
              <a:rPr lang="en-US" dirty="0"/>
              <a:t>    </a:t>
            </a:r>
          </a:p>
        </p:txBody>
      </p:sp>
      <p:sp>
        <p:nvSpPr>
          <p:cNvPr id="24" name="TextBox 23"/>
          <p:cNvSpPr txBox="1"/>
          <p:nvPr/>
        </p:nvSpPr>
        <p:spPr>
          <a:xfrm>
            <a:off x="2819400" y="6477000"/>
            <a:ext cx="2209800" cy="369332"/>
          </a:xfrm>
          <a:prstGeom prst="rect">
            <a:avLst/>
          </a:prstGeom>
          <a:noFill/>
        </p:spPr>
        <p:txBody>
          <a:bodyPr wrap="square" rtlCol="0">
            <a:spAutoFit/>
          </a:bodyPr>
          <a:lstStyle/>
          <a:p>
            <a:r>
              <a:rPr lang="en-US" dirty="0"/>
              <a:t>Lenny </a:t>
            </a:r>
            <a:r>
              <a:rPr lang="en-US" dirty="0" err="1"/>
              <a:t>Kravitz</a:t>
            </a:r>
            <a:endParaRPr lang="en-US" dirty="0"/>
          </a:p>
        </p:txBody>
      </p:sp>
      <p:sp>
        <p:nvSpPr>
          <p:cNvPr id="25" name="TextBox 24"/>
          <p:cNvSpPr txBox="1"/>
          <p:nvPr/>
        </p:nvSpPr>
        <p:spPr>
          <a:xfrm>
            <a:off x="4724400" y="6477000"/>
            <a:ext cx="1524000" cy="369332"/>
          </a:xfrm>
          <a:prstGeom prst="rect">
            <a:avLst/>
          </a:prstGeom>
          <a:noFill/>
        </p:spPr>
        <p:txBody>
          <a:bodyPr wrap="square" rtlCol="0">
            <a:spAutoFit/>
          </a:bodyPr>
          <a:lstStyle/>
          <a:p>
            <a:r>
              <a:rPr lang="en-US" dirty="0"/>
              <a:t>Eric Benet</a:t>
            </a:r>
          </a:p>
        </p:txBody>
      </p:sp>
      <p:pic>
        <p:nvPicPr>
          <p:cNvPr id="27" name="Picture 26" descr="Ginny's logo.png"/>
          <p:cNvPicPr>
            <a:picLocks noChangeAspect="1"/>
          </p:cNvPicPr>
          <p:nvPr/>
        </p:nvPicPr>
        <p:blipFill>
          <a:blip r:embed="rId8" cstate="print"/>
          <a:stretch>
            <a:fillRect/>
          </a:stretch>
        </p:blipFill>
        <p:spPr>
          <a:xfrm>
            <a:off x="152400" y="228600"/>
            <a:ext cx="1536877" cy="609599"/>
          </a:xfrm>
          <a:prstGeom prst="rect">
            <a:avLst/>
          </a:prstGeom>
          <a:ln w="38100">
            <a:solidFill>
              <a:schemeClr val="tx1"/>
            </a:solidFill>
          </a:ln>
        </p:spPr>
      </p:pic>
      <p:pic>
        <p:nvPicPr>
          <p:cNvPr id="29" name="Picture 2" descr="http://routes-mag.com/wp-content/uploads/2015/04/India-Arie-at-Ginnys-Super-Club-Harlem-e1429240369988.jpg"/>
          <p:cNvPicPr>
            <a:picLocks noChangeAspect="1" noChangeArrowheads="1"/>
          </p:cNvPicPr>
          <p:nvPr/>
        </p:nvPicPr>
        <p:blipFill>
          <a:blip r:embed="rId9" cstate="print"/>
          <a:srcRect/>
          <a:stretch>
            <a:fillRect/>
          </a:stretch>
        </p:blipFill>
        <p:spPr bwMode="auto">
          <a:xfrm>
            <a:off x="6781800" y="3679986"/>
            <a:ext cx="1677505" cy="2269849"/>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dirty="0">
                <a:latin typeface="Candara" pitchFamily="34" charset="0"/>
              </a:rPr>
              <a:t>Clyde </a:t>
            </a:r>
            <a:r>
              <a:rPr lang="en-US" sz="2000" b="1" dirty="0" err="1">
                <a:latin typeface="Candara" pitchFamily="34" charset="0"/>
              </a:rPr>
              <a:t>Killens</a:t>
            </a:r>
            <a:r>
              <a:rPr lang="en-US" sz="2000" b="1" dirty="0">
                <a:latin typeface="Candara" pitchFamily="34" charset="0"/>
              </a:rPr>
              <a:t> hall redevelopment Business &amp; design imperatives </a:t>
            </a:r>
          </a:p>
        </p:txBody>
      </p:sp>
      <p:sp>
        <p:nvSpPr>
          <p:cNvPr id="3" name="Content Placeholder 2"/>
          <p:cNvSpPr>
            <a:spLocks noGrp="1"/>
          </p:cNvSpPr>
          <p:nvPr>
            <p:ph idx="1"/>
          </p:nvPr>
        </p:nvSpPr>
        <p:spPr/>
        <p:txBody>
          <a:bodyPr>
            <a:normAutofit/>
          </a:bodyPr>
          <a:lstStyle/>
          <a:p>
            <a:pPr>
              <a:buClrTx/>
              <a:buFont typeface="Candara" pitchFamily="34" charset="0"/>
              <a:buChar char="•"/>
            </a:pPr>
            <a:r>
              <a:rPr lang="en-US" sz="1400" dirty="0">
                <a:latin typeface="Candara" pitchFamily="34" charset="0"/>
              </a:rPr>
              <a:t>A welcoming, fun and dynamic dining experience that is approachable, yet elevated, offering new energy, refinement and distinct flavor to the </a:t>
            </a:r>
            <a:r>
              <a:rPr lang="en-US" sz="1400" dirty="0" err="1">
                <a:latin typeface="Candara" pitchFamily="34" charset="0"/>
              </a:rPr>
              <a:t>Overtown</a:t>
            </a:r>
            <a:r>
              <a:rPr lang="en-US" sz="1400" dirty="0">
                <a:latin typeface="Candara" pitchFamily="34" charset="0"/>
              </a:rPr>
              <a:t> food scene</a:t>
            </a:r>
          </a:p>
          <a:p>
            <a:pPr>
              <a:buClrTx/>
              <a:buFont typeface="Candara" pitchFamily="34" charset="0"/>
              <a:buChar char="•"/>
            </a:pPr>
            <a:endParaRPr lang="en-US" sz="1400" dirty="0">
              <a:latin typeface="Candara" pitchFamily="34" charset="0"/>
            </a:endParaRPr>
          </a:p>
          <a:p>
            <a:pPr>
              <a:buClrTx/>
              <a:buFont typeface="Candara" pitchFamily="34" charset="0"/>
              <a:buChar char="•"/>
            </a:pPr>
            <a:r>
              <a:rPr lang="en-US" sz="1400" dirty="0"/>
              <a:t>Bar, Restaurant, Supper club convergence offering impeccable service and the highest quality food provisions</a:t>
            </a:r>
          </a:p>
          <a:p>
            <a:pPr>
              <a:buNone/>
            </a:pPr>
            <a:r>
              <a:rPr lang="en-US" sz="1400" dirty="0"/>
              <a:t>	</a:t>
            </a:r>
          </a:p>
          <a:p>
            <a:pPr>
              <a:buClrTx/>
              <a:buFont typeface="Arial" pitchFamily="34" charset="0"/>
              <a:buChar char="•"/>
            </a:pPr>
            <a:r>
              <a:rPr lang="en-US" sz="1400" dirty="0"/>
              <a:t>Entertainment destination inspired by </a:t>
            </a:r>
            <a:r>
              <a:rPr lang="en-US" sz="1400" dirty="0" err="1"/>
              <a:t>Overtown’s</a:t>
            </a:r>
            <a:r>
              <a:rPr lang="en-US" sz="1400" dirty="0"/>
              <a:t> relevant past but nods to aspirations for </a:t>
            </a:r>
            <a:r>
              <a:rPr lang="en-US" sz="1400" dirty="0" err="1"/>
              <a:t>Overtown’s</a:t>
            </a:r>
            <a:r>
              <a:rPr lang="en-US" sz="1400" dirty="0"/>
              <a:t> future</a:t>
            </a:r>
          </a:p>
          <a:p>
            <a:endParaRPr lang="en-US" sz="1400" dirty="0">
              <a:latin typeface="Candara" pitchFamily="34" charset="0"/>
            </a:endParaRPr>
          </a:p>
          <a:p>
            <a:pPr>
              <a:buClr>
                <a:schemeClr val="tx1"/>
              </a:buClr>
              <a:buFont typeface="Arial" pitchFamily="34" charset="0"/>
              <a:buChar char="•"/>
            </a:pPr>
            <a:r>
              <a:rPr lang="en-US" sz="1400" dirty="0"/>
              <a:t>Distinctive business model that merges visibility of celebrity chef with community inclusion and partnerships</a:t>
            </a:r>
          </a:p>
          <a:p>
            <a:pPr>
              <a:buClr>
                <a:schemeClr val="tx1"/>
              </a:buClr>
              <a:buFont typeface="Arial" pitchFamily="34" charset="0"/>
              <a:buChar char="•"/>
            </a:pPr>
            <a:endParaRPr lang="en-US" sz="1400" dirty="0"/>
          </a:p>
          <a:p>
            <a:pPr>
              <a:buClr>
                <a:schemeClr val="tx1"/>
              </a:buClr>
              <a:buFont typeface="Arial" pitchFamily="34" charset="0"/>
              <a:buChar char="•"/>
            </a:pPr>
            <a:r>
              <a:rPr lang="en-US" sz="1400" dirty="0"/>
              <a:t>Healthy Farm-to-Table approach driven by seasonality</a:t>
            </a:r>
          </a:p>
          <a:p>
            <a:pPr>
              <a:buClr>
                <a:schemeClr val="tx1"/>
              </a:buClr>
              <a:buFont typeface="Arial" pitchFamily="34" charset="0"/>
              <a:buChar char="•"/>
            </a:pPr>
            <a:endParaRPr lang="en-US" sz="1400" dirty="0"/>
          </a:p>
          <a:p>
            <a:pPr>
              <a:buClr>
                <a:schemeClr val="tx1"/>
              </a:buClr>
              <a:buFont typeface="Arial" pitchFamily="34" charset="0"/>
              <a:buChar char="•"/>
            </a:pPr>
            <a:r>
              <a:rPr lang="en-US" sz="1400" dirty="0"/>
              <a:t>Classic, bold world-class design elements that recall old </a:t>
            </a:r>
            <a:r>
              <a:rPr lang="en-US" sz="1400" dirty="0" err="1"/>
              <a:t>Overtown</a:t>
            </a:r>
            <a:r>
              <a:rPr lang="en-US" sz="1400" dirty="0"/>
              <a:t>, yet stretch forward for contemporary functional and feel </a:t>
            </a:r>
          </a:p>
          <a:p>
            <a:pPr>
              <a:buClr>
                <a:schemeClr val="tx1"/>
              </a:buClr>
              <a:buFont typeface="Arial" pitchFamily="34" charset="0"/>
              <a:buChar char="•"/>
            </a:pPr>
            <a:endParaRPr lang="en-US" sz="1200" dirty="0"/>
          </a:p>
          <a:p>
            <a:pPr>
              <a:buClr>
                <a:schemeClr val="tx1"/>
              </a:buClr>
              <a:buFont typeface="Arial" pitchFamily="34" charset="0"/>
              <a:buChar char="•"/>
            </a:pPr>
            <a:endParaRPr lang="en-US" sz="1200" dirty="0"/>
          </a:p>
          <a:p>
            <a:pPr>
              <a:buClr>
                <a:schemeClr val="tx1"/>
              </a:buClr>
              <a:buFont typeface="Arial" pitchFamily="34" charset="0"/>
              <a:buChar char="•"/>
            </a:pPr>
            <a:endParaRPr lang="en-US" sz="1200" dirty="0"/>
          </a:p>
          <a:p>
            <a:pPr>
              <a:buClr>
                <a:schemeClr val="tx1"/>
              </a:buClr>
              <a:buFont typeface="Arial" pitchFamily="34" charset="0"/>
              <a:buChar char="•"/>
            </a:pPr>
            <a:endParaRPr lang="en-US" sz="1200" dirty="0"/>
          </a:p>
          <a:p>
            <a:pPr>
              <a:buNone/>
            </a:pPr>
            <a:endParaRPr lang="en-US" sz="1200" dirty="0">
              <a:latin typeface="Candara"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r>
              <a:rPr lang="en-US" b="1" dirty="0">
                <a:latin typeface="Candara" pitchFamily="34" charset="0"/>
              </a:rPr>
              <a:t>Ginny’s Supper Club - Lounge</a:t>
            </a:r>
            <a:br>
              <a:rPr lang="en-US" dirty="0"/>
            </a:br>
            <a:endParaRPr lang="en-US" dirty="0"/>
          </a:p>
        </p:txBody>
      </p:sp>
      <p:pic>
        <p:nvPicPr>
          <p:cNvPr id="31746" name="Picture 2" descr="http://www.ginnyssupperclub.com/files/2013/11/Ginnys-dancing-group.jpg"/>
          <p:cNvPicPr>
            <a:picLocks noChangeAspect="1" noChangeArrowheads="1"/>
          </p:cNvPicPr>
          <p:nvPr/>
        </p:nvPicPr>
        <p:blipFill>
          <a:blip r:embed="rId2" cstate="print"/>
          <a:srcRect/>
          <a:stretch>
            <a:fillRect/>
          </a:stretch>
        </p:blipFill>
        <p:spPr bwMode="auto">
          <a:xfrm>
            <a:off x="228600" y="4343400"/>
            <a:ext cx="3467100" cy="2311400"/>
          </a:xfrm>
          <a:prstGeom prst="rect">
            <a:avLst/>
          </a:prstGeom>
          <a:noFill/>
          <a:ln w="38100">
            <a:solidFill>
              <a:schemeClr val="tx1"/>
            </a:solidFill>
          </a:ln>
        </p:spPr>
      </p:pic>
      <p:pic>
        <p:nvPicPr>
          <p:cNvPr id="31750" name="Picture 6" descr="http://cache2.asset-cache.net/gc/484883749-marco-foster-ross-michaels-dee-jackson-and-gettyimages.jpg?v=1&amp;c=IWSAsset&amp;k=2&amp;d=X7WJLa88Cweo9HktRLaNXgYFH%2FAMCJjngxPURiZSkhHurAoZwGTwqzmK%2B9tvJeXurEzQlenl7w9f4AAFWVWTag%3D%3D"/>
          <p:cNvPicPr>
            <a:picLocks noChangeAspect="1" noChangeArrowheads="1"/>
          </p:cNvPicPr>
          <p:nvPr/>
        </p:nvPicPr>
        <p:blipFill>
          <a:blip r:embed="rId3" cstate="print"/>
          <a:srcRect b="37879"/>
          <a:stretch>
            <a:fillRect/>
          </a:stretch>
        </p:blipFill>
        <p:spPr bwMode="auto">
          <a:xfrm>
            <a:off x="4343400" y="4648200"/>
            <a:ext cx="4572000" cy="1893498"/>
          </a:xfrm>
          <a:prstGeom prst="rect">
            <a:avLst/>
          </a:prstGeom>
          <a:noFill/>
          <a:ln w="38100">
            <a:solidFill>
              <a:schemeClr val="tx1"/>
            </a:solidFill>
          </a:ln>
        </p:spPr>
      </p:pic>
      <p:pic>
        <p:nvPicPr>
          <p:cNvPr id="31752" name="Picture 8" descr="http://images2.villagevoice.com/imager/u/745xauto/6502533/ginnyssupperclub.jpg"/>
          <p:cNvPicPr>
            <a:picLocks noChangeAspect="1" noChangeArrowheads="1"/>
          </p:cNvPicPr>
          <p:nvPr/>
        </p:nvPicPr>
        <p:blipFill>
          <a:blip r:embed="rId4" cstate="print"/>
          <a:srcRect/>
          <a:stretch>
            <a:fillRect/>
          </a:stretch>
        </p:blipFill>
        <p:spPr bwMode="auto">
          <a:xfrm>
            <a:off x="4572000" y="1219200"/>
            <a:ext cx="4419600" cy="2948378"/>
          </a:xfrm>
          <a:prstGeom prst="rect">
            <a:avLst/>
          </a:prstGeom>
          <a:noFill/>
          <a:ln w="38100">
            <a:solidFill>
              <a:schemeClr val="tx1"/>
            </a:solidFill>
          </a:ln>
        </p:spPr>
      </p:pic>
      <p:pic>
        <p:nvPicPr>
          <p:cNvPr id="31756" name="Picture 12" descr="https://s-media-cache-ak0.pinimg.com/736x/48/49/26/484926a3a5b85399749b5f5a17eca1a7.jpg"/>
          <p:cNvPicPr>
            <a:picLocks noChangeAspect="1" noChangeArrowheads="1"/>
          </p:cNvPicPr>
          <p:nvPr/>
        </p:nvPicPr>
        <p:blipFill>
          <a:blip r:embed="rId5" cstate="print"/>
          <a:srcRect/>
          <a:stretch>
            <a:fillRect/>
          </a:stretch>
        </p:blipFill>
        <p:spPr bwMode="auto">
          <a:xfrm>
            <a:off x="304800" y="1219200"/>
            <a:ext cx="3810000" cy="2532063"/>
          </a:xfrm>
          <a:prstGeom prst="rect">
            <a:avLst/>
          </a:prstGeom>
          <a:noFill/>
          <a:ln w="38100">
            <a:solidFill>
              <a:schemeClr val="tx1"/>
            </a:solidFill>
          </a:ln>
        </p:spPr>
      </p:pic>
      <p:pic>
        <p:nvPicPr>
          <p:cNvPr id="31758" name="Picture 14" descr="http://d30wzlxgiwic4.cloudfront.net/thumb/restaurant/photos/621/126/000/000126621_land_l.jpg?1429042738"/>
          <p:cNvPicPr>
            <a:picLocks noChangeAspect="1" noChangeArrowheads="1"/>
          </p:cNvPicPr>
          <p:nvPr/>
        </p:nvPicPr>
        <p:blipFill>
          <a:blip r:embed="rId6" cstate="print"/>
          <a:srcRect/>
          <a:stretch>
            <a:fillRect/>
          </a:stretch>
        </p:blipFill>
        <p:spPr bwMode="auto">
          <a:xfrm>
            <a:off x="3352800" y="3048000"/>
            <a:ext cx="1676400" cy="1257300"/>
          </a:xfrm>
          <a:prstGeom prst="rect">
            <a:avLst/>
          </a:prstGeom>
          <a:noFill/>
          <a:ln w="38100">
            <a:solidFill>
              <a:schemeClr val="tx1"/>
            </a:solidFill>
          </a:ln>
        </p:spPr>
      </p:pic>
      <p:pic>
        <p:nvPicPr>
          <p:cNvPr id="31764" name="Picture 20" descr="Image result for ginny's supper club"/>
          <p:cNvPicPr>
            <a:picLocks noChangeAspect="1" noChangeArrowheads="1"/>
          </p:cNvPicPr>
          <p:nvPr/>
        </p:nvPicPr>
        <p:blipFill>
          <a:blip r:embed="rId7" cstate="print"/>
          <a:srcRect/>
          <a:stretch>
            <a:fillRect/>
          </a:stretch>
        </p:blipFill>
        <p:spPr bwMode="auto">
          <a:xfrm>
            <a:off x="3581400" y="4953000"/>
            <a:ext cx="876300" cy="1524001"/>
          </a:xfrm>
          <a:prstGeom prst="rect">
            <a:avLst/>
          </a:prstGeom>
          <a:noFill/>
          <a:ln w="38100">
            <a:solidFill>
              <a:schemeClr val="tx1"/>
            </a:solidFill>
          </a:ln>
        </p:spPr>
      </p:pic>
      <p:pic>
        <p:nvPicPr>
          <p:cNvPr id="27" name="Picture 26" descr="Ginny's logo.png"/>
          <p:cNvPicPr>
            <a:picLocks noChangeAspect="1"/>
          </p:cNvPicPr>
          <p:nvPr/>
        </p:nvPicPr>
        <p:blipFill>
          <a:blip r:embed="rId8" cstate="print"/>
          <a:stretch>
            <a:fillRect/>
          </a:stretch>
        </p:blipFill>
        <p:spPr>
          <a:xfrm>
            <a:off x="152400" y="304800"/>
            <a:ext cx="1536877" cy="609599"/>
          </a:xfrm>
          <a:prstGeom prst="rect">
            <a:avLst/>
          </a:prstGeom>
          <a:ln w="38100">
            <a:solidFill>
              <a:schemeClr val="tx1"/>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Candara" pitchFamily="34" charset="0"/>
              </a:rPr>
              <a:t>	     </a:t>
            </a:r>
            <a:r>
              <a:rPr lang="en-US" sz="2200" b="1" dirty="0">
                <a:latin typeface="Candara" pitchFamily="34" charset="0"/>
              </a:rPr>
              <a:t>Ginny’s Supper Club–Special Events &amp; Private Dining</a:t>
            </a:r>
            <a:br>
              <a:rPr lang="en-US" dirty="0">
                <a:latin typeface="Candara" pitchFamily="34" charset="0"/>
              </a:rPr>
            </a:br>
            <a:endParaRPr lang="en-US" dirty="0">
              <a:latin typeface="Candara" pitchFamily="34" charset="0"/>
            </a:endParaRPr>
          </a:p>
        </p:txBody>
      </p:sp>
      <p:pic>
        <p:nvPicPr>
          <p:cNvPr id="33794" name="Picture 2" descr="http://www.nycgo.com/images/460x285/GinnysSupperClub_V1_460x285.jpg"/>
          <p:cNvPicPr>
            <a:picLocks noChangeAspect="1" noChangeArrowheads="1"/>
          </p:cNvPicPr>
          <p:nvPr/>
        </p:nvPicPr>
        <p:blipFill>
          <a:blip r:embed="rId2" cstate="print"/>
          <a:srcRect/>
          <a:stretch>
            <a:fillRect/>
          </a:stretch>
        </p:blipFill>
        <p:spPr bwMode="auto">
          <a:xfrm>
            <a:off x="228600" y="4495800"/>
            <a:ext cx="3581400" cy="2218912"/>
          </a:xfrm>
          <a:prstGeom prst="rect">
            <a:avLst/>
          </a:prstGeom>
          <a:noFill/>
          <a:ln w="38100">
            <a:solidFill>
              <a:schemeClr val="tx1"/>
            </a:solidFill>
          </a:ln>
        </p:spPr>
      </p:pic>
      <p:pic>
        <p:nvPicPr>
          <p:cNvPr id="33798" name="Picture 6" descr="https://cdn1.vox-cdn.com/thumbor/wwXIJkLf3jndoR74z6ZYY_dRYLY=/0x49:1000x612/350x197/cdn0.vox-cdn.com/uploads/chorus_image/image/46454008/RRH-Ginny_s-2_1_.0.0.jpg"/>
          <p:cNvPicPr>
            <a:picLocks noChangeAspect="1" noChangeArrowheads="1"/>
          </p:cNvPicPr>
          <p:nvPr/>
        </p:nvPicPr>
        <p:blipFill>
          <a:blip r:embed="rId3" cstate="print"/>
          <a:srcRect/>
          <a:stretch>
            <a:fillRect/>
          </a:stretch>
        </p:blipFill>
        <p:spPr bwMode="auto">
          <a:xfrm>
            <a:off x="1066800" y="1143000"/>
            <a:ext cx="3333750" cy="1876425"/>
          </a:xfrm>
          <a:prstGeom prst="rect">
            <a:avLst/>
          </a:prstGeom>
          <a:noFill/>
          <a:ln w="38100">
            <a:solidFill>
              <a:schemeClr val="tx1"/>
            </a:solidFill>
          </a:ln>
        </p:spPr>
      </p:pic>
      <p:pic>
        <p:nvPicPr>
          <p:cNvPr id="33800" name="Picture 8" descr="https://encrypted-tbn3.gstatic.com/images?q=tbn:ANd9GcQ1kRaesafhRgPr2GP2vBP4wVBMgjAnq2KVQdBmgmEH98CO0Zar"/>
          <p:cNvPicPr>
            <a:picLocks noChangeAspect="1" noChangeArrowheads="1"/>
          </p:cNvPicPr>
          <p:nvPr/>
        </p:nvPicPr>
        <p:blipFill>
          <a:blip r:embed="rId4" cstate="print"/>
          <a:srcRect/>
          <a:stretch>
            <a:fillRect/>
          </a:stretch>
        </p:blipFill>
        <p:spPr bwMode="auto">
          <a:xfrm>
            <a:off x="2057400" y="3200400"/>
            <a:ext cx="1962150" cy="1031712"/>
          </a:xfrm>
          <a:prstGeom prst="rect">
            <a:avLst/>
          </a:prstGeom>
          <a:noFill/>
          <a:ln w="38100">
            <a:solidFill>
              <a:schemeClr val="tx1"/>
            </a:solidFill>
          </a:ln>
        </p:spPr>
      </p:pic>
      <p:pic>
        <p:nvPicPr>
          <p:cNvPr id="33802" name="Picture 10" descr="Red Rooster Harlem multicultural wedding Petronella Photography (14)"/>
          <p:cNvPicPr>
            <a:picLocks noChangeAspect="1" noChangeArrowheads="1"/>
          </p:cNvPicPr>
          <p:nvPr/>
        </p:nvPicPr>
        <p:blipFill>
          <a:blip r:embed="rId5" cstate="print"/>
          <a:srcRect l="16667" t="61753" r="30952" b="3984"/>
          <a:stretch>
            <a:fillRect/>
          </a:stretch>
        </p:blipFill>
        <p:spPr bwMode="auto">
          <a:xfrm>
            <a:off x="4191000" y="3886200"/>
            <a:ext cx="3539837" cy="2767419"/>
          </a:xfrm>
          <a:prstGeom prst="rect">
            <a:avLst/>
          </a:prstGeom>
          <a:noFill/>
          <a:ln w="38100">
            <a:solidFill>
              <a:schemeClr val="tx1"/>
            </a:solidFill>
          </a:ln>
        </p:spPr>
      </p:pic>
      <p:pic>
        <p:nvPicPr>
          <p:cNvPr id="33804" name="Picture 12" descr="http://www.newyorksocialdiary.com/i/partypictures/11_02_15/SAH/151020-143.jpg"/>
          <p:cNvPicPr>
            <a:picLocks noChangeAspect="1" noChangeArrowheads="1"/>
          </p:cNvPicPr>
          <p:nvPr/>
        </p:nvPicPr>
        <p:blipFill>
          <a:blip r:embed="rId6" cstate="print"/>
          <a:srcRect/>
          <a:stretch>
            <a:fillRect/>
          </a:stretch>
        </p:blipFill>
        <p:spPr bwMode="auto">
          <a:xfrm>
            <a:off x="4876800" y="1066800"/>
            <a:ext cx="3896731" cy="2590800"/>
          </a:xfrm>
          <a:prstGeom prst="rect">
            <a:avLst/>
          </a:prstGeom>
          <a:noFill/>
          <a:ln w="38100">
            <a:solidFill>
              <a:schemeClr val="tx1"/>
            </a:solidFill>
          </a:ln>
        </p:spPr>
      </p:pic>
      <p:pic>
        <p:nvPicPr>
          <p:cNvPr id="33806" name="Picture 14" descr="http://www.justdezineit.com/images/glassofchampagne.jpg"/>
          <p:cNvPicPr>
            <a:picLocks noChangeAspect="1" noChangeArrowheads="1"/>
          </p:cNvPicPr>
          <p:nvPr/>
        </p:nvPicPr>
        <p:blipFill>
          <a:blip r:embed="rId7" cstate="print"/>
          <a:srcRect l="24000" r="22400"/>
          <a:stretch>
            <a:fillRect/>
          </a:stretch>
        </p:blipFill>
        <p:spPr bwMode="auto">
          <a:xfrm>
            <a:off x="7924800" y="4267200"/>
            <a:ext cx="1051724" cy="2135474"/>
          </a:xfrm>
          <a:prstGeom prst="rect">
            <a:avLst/>
          </a:prstGeom>
          <a:noFill/>
          <a:ln w="38100">
            <a:solidFill>
              <a:schemeClr val="tx1"/>
            </a:solidFill>
          </a:ln>
        </p:spPr>
      </p:pic>
      <p:pic>
        <p:nvPicPr>
          <p:cNvPr id="33808" name="Picture 16" descr="http://drinks.seriouseats.com/images/20120328-ginnys-supper-club-first-look-drinks-03.jpg"/>
          <p:cNvPicPr>
            <a:picLocks noChangeAspect="1" noChangeArrowheads="1"/>
          </p:cNvPicPr>
          <p:nvPr/>
        </p:nvPicPr>
        <p:blipFill>
          <a:blip r:embed="rId8" cstate="print"/>
          <a:srcRect/>
          <a:stretch>
            <a:fillRect/>
          </a:stretch>
        </p:blipFill>
        <p:spPr bwMode="auto">
          <a:xfrm>
            <a:off x="228600" y="3124200"/>
            <a:ext cx="1676400" cy="1258675"/>
          </a:xfrm>
          <a:prstGeom prst="rect">
            <a:avLst/>
          </a:prstGeom>
          <a:noFill/>
          <a:ln w="38100">
            <a:solidFill>
              <a:schemeClr val="tx1"/>
            </a:solidFill>
          </a:ln>
        </p:spPr>
      </p:pic>
      <p:pic>
        <p:nvPicPr>
          <p:cNvPr id="17" name="Picture 16" descr="Ginny's logo.png"/>
          <p:cNvPicPr>
            <a:picLocks noChangeAspect="1"/>
          </p:cNvPicPr>
          <p:nvPr/>
        </p:nvPicPr>
        <p:blipFill>
          <a:blip r:embed="rId9" cstate="print"/>
          <a:stretch>
            <a:fillRect/>
          </a:stretch>
        </p:blipFill>
        <p:spPr>
          <a:xfrm>
            <a:off x="152400" y="228600"/>
            <a:ext cx="1536877" cy="609599"/>
          </a:xfrm>
          <a:prstGeom prst="rect">
            <a:avLst/>
          </a:prstGeom>
          <a:ln w="38100">
            <a:solidFill>
              <a:schemeClr val="tx1"/>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9220200" cy="838200"/>
          </a:xfrm>
        </p:spPr>
        <p:txBody>
          <a:bodyPr>
            <a:normAutofit fontScale="90000"/>
          </a:bodyPr>
          <a:lstStyle/>
          <a:p>
            <a:r>
              <a:rPr lang="en-US" dirty="0"/>
              <a:t>              </a:t>
            </a:r>
            <a:r>
              <a:rPr lang="en-US" b="1" dirty="0">
                <a:latin typeface="Candara" pitchFamily="34" charset="0"/>
              </a:rPr>
              <a:t>Ginny’s Supper Club–special Events</a:t>
            </a:r>
            <a:br>
              <a:rPr lang="en-US" dirty="0"/>
            </a:br>
            <a:r>
              <a:rPr lang="en-US" dirty="0"/>
              <a:t>   </a:t>
            </a:r>
          </a:p>
        </p:txBody>
      </p:sp>
      <p:pic>
        <p:nvPicPr>
          <p:cNvPr id="36866" name="Picture 2" descr="https://scontent-lga3-1.xx.fbcdn.net/hphotos-ash2/v/t1.0-9/1441324_10153565506570078_1448810184_n.jpg?oh=587a433769d0665b946f5cb130213e76&amp;oe=57270063"/>
          <p:cNvPicPr>
            <a:picLocks noChangeAspect="1" noChangeArrowheads="1"/>
          </p:cNvPicPr>
          <p:nvPr/>
        </p:nvPicPr>
        <p:blipFill>
          <a:blip r:embed="rId2" cstate="print"/>
          <a:srcRect b="6000"/>
          <a:stretch>
            <a:fillRect/>
          </a:stretch>
        </p:blipFill>
        <p:spPr bwMode="auto">
          <a:xfrm>
            <a:off x="304800" y="1143000"/>
            <a:ext cx="5105400" cy="3199385"/>
          </a:xfrm>
          <a:prstGeom prst="rect">
            <a:avLst/>
          </a:prstGeom>
          <a:noFill/>
          <a:ln w="38100">
            <a:solidFill>
              <a:schemeClr val="tx1"/>
            </a:solidFill>
          </a:ln>
        </p:spPr>
      </p:pic>
      <p:pic>
        <p:nvPicPr>
          <p:cNvPr id="36868" name="Picture 4" descr="https://encrypted-tbn1.gstatic.com/images?q=tbn:ANd9GcSNuWvigtTVkPVW54ioDMZFgy4RhduCskYZfYxy-751lmL1Pfho"/>
          <p:cNvPicPr>
            <a:picLocks noChangeAspect="1" noChangeArrowheads="1"/>
          </p:cNvPicPr>
          <p:nvPr/>
        </p:nvPicPr>
        <p:blipFill>
          <a:blip r:embed="rId3" cstate="print"/>
          <a:srcRect/>
          <a:stretch>
            <a:fillRect/>
          </a:stretch>
        </p:blipFill>
        <p:spPr bwMode="auto">
          <a:xfrm>
            <a:off x="5867400" y="1219200"/>
            <a:ext cx="2466975" cy="1847851"/>
          </a:xfrm>
          <a:prstGeom prst="rect">
            <a:avLst/>
          </a:prstGeom>
          <a:noFill/>
          <a:ln w="38100">
            <a:solidFill>
              <a:schemeClr val="tx1"/>
            </a:solidFill>
          </a:ln>
        </p:spPr>
      </p:pic>
      <p:sp>
        <p:nvSpPr>
          <p:cNvPr id="13" name="TextBox 12"/>
          <p:cNvSpPr txBox="1"/>
          <p:nvPr/>
        </p:nvSpPr>
        <p:spPr>
          <a:xfrm>
            <a:off x="6400800" y="3124200"/>
            <a:ext cx="1524000" cy="369332"/>
          </a:xfrm>
          <a:prstGeom prst="rect">
            <a:avLst/>
          </a:prstGeom>
          <a:noFill/>
        </p:spPr>
        <p:txBody>
          <a:bodyPr wrap="square" rtlCol="0">
            <a:spAutoFit/>
          </a:bodyPr>
          <a:lstStyle/>
          <a:p>
            <a:r>
              <a:rPr lang="en-US" dirty="0"/>
              <a:t>Artist Talks </a:t>
            </a:r>
          </a:p>
        </p:txBody>
      </p:sp>
      <p:sp>
        <p:nvSpPr>
          <p:cNvPr id="14" name="TextBox 13"/>
          <p:cNvSpPr txBox="1"/>
          <p:nvPr/>
        </p:nvSpPr>
        <p:spPr>
          <a:xfrm>
            <a:off x="0" y="4343400"/>
            <a:ext cx="5715000" cy="338554"/>
          </a:xfrm>
          <a:prstGeom prst="rect">
            <a:avLst/>
          </a:prstGeom>
          <a:noFill/>
        </p:spPr>
        <p:txBody>
          <a:bodyPr wrap="square" rtlCol="0">
            <a:spAutoFit/>
          </a:bodyPr>
          <a:lstStyle/>
          <a:p>
            <a:r>
              <a:rPr lang="en-US" sz="1600" dirty="0"/>
              <a:t>David Dinkins Book signing Hosted by Alpha Phi Alpha Fraternity </a:t>
            </a:r>
            <a:endParaRPr lang="en-US" dirty="0"/>
          </a:p>
        </p:txBody>
      </p:sp>
      <p:sp>
        <p:nvSpPr>
          <p:cNvPr id="36870" name="AutoShape 6" descr="data:image/jpeg;base64,/9j/4AAQSkZJRgABAQAAAQABAAD/2wCEAAkGBxQTEhUUExQWFhUXGR4YGBcYGR8fHxgfHBwfHyAcHR8cHCggHBwlHBoaITEhJSorLi4uHB8zODMsNygvLysBCgoKDg0OGxAQGzQkICQyLzctLCwsLCwsLjc0LzQsLCwvLCwsLCwvNCwsLCwsLCwsLCwsLCwsLCwvLCwsLywsLP/AABEIALcBEwMBIgACEQEDEQH/xAAcAAACAgMBAQAAAAAAAAAAAAAEBQMGAAIHAQj/xABIEAACAQIEAwYCCAIHBwIHAAABAhEAAwQSITEFQVEGEyJhcYEykRQjQqGxwdHwUuEHM2JygpLxFSRTorLS02PiFjRDc4Ojwv/EABoBAAMBAQEBAAAAAAAAAAAAAAIDBAEFAAb/xAAyEQABAwIEBAQEBwEBAAAAAAABAAIRAyEEEjFBIlFx8BNhgaGRscHRBRQjMkLh8VIz/9oADAMBAAIRAxEAPwDjCcPciY06yKJs8DuMJCkjrBj5gRXTOH2LJu2lZYwoKrdAIytcIZUcrzAYrJrbiKPad7FlytuSCBBBPP7hFQuxTtAFfTw7Jhy57geyl+7m7tGbIAxIU6AzB1HUEefKajwPZ5rlwW5yE7Z9BPTaut3cC9/uruGtl1waDvspIN4SH7oZfiICtvzYDnVc48qu4Co0NziD4uevQa0IxLzrafZMbh6fImNVTcf2bNpyk5oMEjbddRzI8XQbVvZ7M57RurcttG6KSWA5kiIA06nTWnV3hbKCv9nL/wA6rPvvR3CibWGaBDajbSG0nz0NE6rUyiLlN8GiXEhto5qv4fsvbbN9coKmIgtn0nwsNKGwvBbZfJcYWh/GwkeQIGutdH4NhbNsCxfaEINxL4X+IDwMPIrvOxFJOK9nnzd4ty04gGFIJHQGDShiXSQT07j5o24emQOG++qr13stlliwNoEA3FE77HLoYmKMv9jRCG3dz5wDBQrlB1G5M701d+8a3a1CMQXA3Mcp6U5x2INm13DS15SBh2AH1lsiEzEGMykEHQbCluxFW0G6YaFNriMtvVVLh/Zey3eJdN4PbOVsgUiZI3Pp5Unx/Bu7Oo32rp/ZDBWrc3b7svhY3og94DrqG2htZEH76jx/BMLcPfG47KZ7tFB2Gmp0G45GhGLLXSTIXvBa4ZMt1R+AdmluEF3ycxoCJG2YHcTuKY2OGvjl71lVEtwmVFA1iSdBseXv0rzFY4gmylvLrEzrFWZrq4a0l9AsqvdXrW3eg/C2mmdDzIOhNZUqv13OnfmnCjlEM03Sq9wHDC9hrN6/c7q6sEFiTaacqlfshWJgyDADeVL+0XZO1YZwjOQswW51Y+zKi53jXlUrfGUyNgRpE9DqPMDpQXELd2/cbByjLhpGcb3FUhVJ13AIBjn50DKrgf3aa9+y3wuLiVS4RwpHbxTA5TVy4fwjhZvAXLptKEQsnJnViSC5BKhl0IUikmPwP0cqyQORFF8N4Sblss2pfWfWjfUnizWRnDWgarbtRwzDlme0qIJ8OTQenpS/gnDxd8JJYbBZkfLatsNaa44tlgQpPvFO+I4E2FS7ZbLdJhVXciCSY8oGsUOYtAZN1hpgCRogsVwxbN5XtqTbtsoukaLnkynnAiQKaNw+3cRnZcxbw2wBqzsPAB70zt2bT4e2lsypXM7E6l2ALs085+VL+zdwWr57zMyLm+jsw8JcMBmXkSBMHr50rOXTzCQWkN6o3s92fuw+DYKjgm4xJkN4RAkTqNRHrVS41wwW7hUjn4oGnqaddqMQVIuK7Kx6E6j2rzs5g1uJJMk/ET150xjy1vic1ho/xKzA4RBZFwqGDQiLp4mbQDfrv6VmFU4cnCNHjbNmB3MAFfPb9zW/D8OuHxXfhT3DZxZJ2DEAFwDqJhgDHPyo/inCu+UKFJu3D9X5QQWJOwAFCTfKdD37bpWvHyWi8Et3iwVlAtEKz6eJjByjl4YMzzoXtXgLFpj3d8XFgSZG530Bplw66RYSxGXu5BA5kkkn3mlmIwyd5EGTrtp6e+9ayZidO/dMHDxHfv2VWteFgXXKswD5efSrNjLdu8ncoQbdsd49xNc1yCFtg/DoGzHf7qIxmFXuj4c2fwIPMjf2/SlnBHyn6ORzJHnMD32oi7OMw1Hc+iI0xmySvOE2UIYXjBUeEQZeNAB1JP60Jw+0loth7pKLeup3p0BUK0EAnp59BTnibAktagCwYncu8hjEfZURVW4peLuCef6j9aupUmlhfzSiTMclJjeCo95/oxY28xyk7npOgpnwjCreLJdVQuGnvEme9c5lXaPCpUn/AFrThV65h0BGUi8TbRnJ+qaQM/mBmn2Hv72nwq4cp3JE2xlZ4IN08y+upJ15xSqrYdlnp9UxpDtPVVzEYV1Yqs5QdPT51lb901zxlhLVlFMalHHJXVsWqi4VTL3ohQdlDDn6U9SzbTDLaIHerOUgHxq5LZ9tOY/w0t4thCbmUJ4RDKddTOg9CKYcNv5rxBE5Fg6aA6yv3mpCBHeqmNwCOxzRPBeLNhbT2wmZnHgB2JbSTroKH7QcIvWrttrji6jJCMqAaiJEKN/xkVDjluPczKCqDVZ8iY+Zn76c8IxQvuTeJHdr9XB0VtDm85hfkaOmA48QlbBYczFRihZxmAERp0HezHrp+NS4O0j2xZBl7JzMORHMD0n98meJs2iWS9eyMykqcjEuReuyYVTBGh2rfC28NbP1bWww5hLg1jnKbxEz1roUjA0SGugzK1vW1uFEBAz7E+mm3LWjuKG0LQdVVWMhrfMMN9OnMeopViOIWVuFzdthuXi+EREAGIGhPuaGvcUV7gbvrWuhLOgkRHM/fUdakS62g6qsPJdnG+tx91AhyOrssBgRPlyNGcOVsRda6hPe2hNhY0aCTlaT9rUbjetuJXFuKB3ltvR0/I1DgRcsL4WtzJPxZvTUUhzSb7p5c0tyzb0+6947jVuwlmfEPrBBBTquvOQRzoy5iVw1o2rgY2iM2HMAnNu9ska/EwIJ5TSTCYy4Hc/Vku2ZpnzMgj1NQcT4k9woDACSRE76a/d91D4N8v8AHv8AzovcRAduELc4beDG62jTMafvyqZL5xNxEghBqwnc0XjeNvdVvCknQnYSfXQTrz60t4ZiTZaYVp5SPx1o+Itk67KoDRt4OtirSWNg/RkE98c2HfMfqwdGRtJ8JEiJ+Ie01jhITDB0hcRZJvZ9ZuwJe2xBBh45/mar9jiX1xvXLbkqCLRBEIYMHzgmdfOjOKcfN20i93cBYKt5gAMwiHiNgdenSlGm4RHr33dILCZBmBoosPhzjLnfMmW1OVVmdoJJPvHyo3EL3Nz6HbKd3iSCLh+KwLhyusT4oAldtfOocNxy1auEWbVxbTp47Z2FwQM6yTuoUHXz5ClD3VuF3fMLhJK6HQcgPKtDTOltu/JeILhJsVY+LcAtqC+H8PdDMCeeQbnzMTRXAH7xHxLEd4ZsqoGiIIPrJJNJxxV3S0j2nZAym7qR3gX7JPQ862ucaU32uIqW1YfCGET6ACNPzoCx5bB17+aw0zIbBhEW7RtXe5z5bd0jMY1VWMGOhiRTPjlrOqhNBaACSeSiI9Y++qtiMcMzTcQljMidPdoEeVbjtCjDIHLGPhEGP8stTPDJIIQZYJJ9LhNsNhDcfM5nSAP9P3vUj4LunCq5VbnxheQJ1j2n9mleDx5AhLDxuAEYCfUgCpVw+IfMRaYdRmQewJJPLl5UwUzPkkVagyRInn2E+4nYtuuSQEXRY+yBtFa8GxiqHJOa5AVG/hWDIEnSdP3NJMHiS0Am2k65r15o+Xh18qOtYi4NZQ5dJS1mJ81zFpXntqOlYKIDcpKQ+qCRA02j+1MoOZmVWYNuAM0Hr4SRRFrhjlP6tyDqSUf8SKks8TvXDka/eygSCEFqeU6dPz2qIq9yM4vOhmc9wkeWkyvn7UeVoEErBVfJIEd9EuzPbcq2QeE5SzAc+UnQ/wA6R8WZG+0M4P2YPt4ZpzxLhJQh1trkJ1WMxYbEAk79J5+VAPgrmwKjMZDLbAyr0MkyTP3GnMFOZlY19QaCx6/dAYbiRACw7BdABI9ZBiPal3EpkHIUjWDHUdCavFnBgsLbg5jDSToFAkkDmTBiqxxiwzXLg+wA2UdNB/LWqxUpTlbr7ImuqEwfkiMH3fdXcwDsfCobUINyV6Ek7jp50iJa4VslgQug869RjbJKmJH4+vpR2D4P9S17ME7tc4f+0NhroZMCKRWdxknfRUUoyW9VKnZSQCWCnpI/OsrzucNem5jMTft4gk50CgBYMKAMungC1lLyv5n4IC4Tp7Lo/GrjNaTIJc6KR5DT5fvatMNwy5lLBZuNAYKN2jVvQ/jTHh4YYm8syivkToAmhJ95n3q08FRUzTAJ29B+9aQxsuym33SHvNNs9wqje4dcC9wNM4za7odSVE7gkff50lew+GVn1d0Rjk/j55epjfrvXR+O3rZTcFhroduf5VXeF4QXMVbvXIKiQARszCAT++flWlgbUDZsipVCWFxHf9pHxzAkJbVWJY20hzuf/mWLbbkL6SaXcKs3DatWxdlryiSSdDr85AAn0qz9qcKFCovhRUQegVcRA8tYrTs72VZsPmkZWWFE6+H4TPt95p76bySGbIGZQzM4qr3cDdw6Ed42cBjEjx6GEMgyPMa7660Fg8E62ldmDMSWAgaAyeni9TP3Vbb/AAtrma5eP1iHxg6QQNNuW586VcOt/XJB8I/HePfT9mpDVe2x1Gqsp0mOB5pbxTgncpmZ0uKTK+EeKdjO59OQgUhscID27rutrVtPqwTGkAGdJ6R1rqNvs6LuYE+FQTbTNJUE66TInrVVx2EC3SFBAVtdOm5HpWCq9tj/AKtoMpVLbhIMF2W0uO1q0MsaFII06CPXzoM8GVrgComUjqVhpk7DmI+VdAxGV2WRKhRnj7QG0/xRS/juFVSEQZjE6a77fPesbiHzf/FootJIhVTBdl+9YalA2YW/E0OQJyyDK6SRI1pPiuF5XK+M5SQSHYgxpEnzq/plbDrZWC1wgyfsFSDm01GmgiiMVhbS4fLlAvD6lrc65gIzDqp+KfOtGJfN0w0A10HvzXP7HA3uEqhckKWjMDlESd+flvpXmI7PumWXL5lDDJlYwfbQ+R51duz79wSzqQwGZfP0+6mPD8MtvM95VC3iXzQfq2EnIdOYOnmK12JIOn9oXUiw2J+J+65l/s9wYztpt4Rr5bb1OuCv83YTGjDX211+VXC7hvH3pt/Vkz6DrHnvW2LDXHFy2AVtnT+1GpPzrxrg7BVCi/ZxjqVUDwpwfELoYHaVBI6zA2o2xwUESbZKcnLsZPOR03+XpNpxC/SAq2lEgSSevT9/lTLAy6dwFy3DpckaInNhruQRH+lCa5hKfStLj1uqsezmRO9t27ZQNBOWMwG7KCNQD89ans4W4YFsqxiYK5VEegJ12/0qxNfNoNZMkLPd6ToTPvvUOBw72WlxKn+ERHlrQ+M47oW0GgSR0XnC7IcBBnNxjEMxyovMxIBj98qHx/DbJuOHtK5GxKgz0/T2pldsXbbC7OjbrGqg7En0306Uj4/2ot2XiS1xYJRQPkzbL952rzMznWSSxo4lNw/h7WWW4yg29NFEFOg+8ffTnFTHemZOyiNEiBy1MEmqnY/pLttlt38Mwtz4ij5iemhVYg66GrjwrErftZ7J7xNlP3ex8jtWuZUH7u+/kgzMc7RQQSYELpMkT7frReHcsBbgqJlzPIHb1kimvCOAtmIZswB+IiJ8tPnRmM4AF8Sknkfc6UYpOLcwFkupXZOTdU7Eg+IFSQJI8xJiPkR7TzoXC2HU94fEoIkHSJOw021Hyp9iMAWZQJGWWjk3ODG45fOrPwDBoEzELmB2/h/n50dGkajsvx775r1WqKbZ+Hl3/S5zxWxKB97rHPI+yDsg15CkCYcs7dGDaeeX+VW/tYQb9zugMpIiNpgSR7z+zVa4TgCLuXUgswhiZkpO5Ox1qmkwU6sEzyTQP0wRbn8++vkq/guHG7cIgHKdv35fjTXABbN5bdxmNhHzf2O+USqlhvDax1oixZAzPaJF6VCKo1b4p08hzqXiRRsOiprbAlpmc51Y+uY0io4h3t/f2TWDOMnxQ3EXa5cZ2VWJOpM6/dWVV7rsT/WN8zWV4UDGqdnpCwnv0XZOInwjLlBZlF+CJ2gEidCR98UzCC4ptFoaNeomIE9dtPSgitrDO10tCOwzEiS3IDbeZPzry7ey96x+IMJaPTLHX15a9KRO6gjMLfH6en2SniN3KGRW8Xwnf4R8XyP51NexCFltrmMpBCk+OAYOm5jSjMd3XcgjQiQw5hhv8zSjhViLhuENBUOPDqAN1H9qYgc5WKG8qpmVzCTtP+fVPuOWgyAbqLVsnXcBLkSfNivrNadl+0HcWbdpxKhARl3GgJ9etDcYv5bSOwIAS0CNNCbcAaaHVqnawi2gw+IeEjnPl5Heq3V3U3SFFTZTc3K9GcWxVu9cDLOUgFo+0oP36fhyriHb/jzvirlrD3HFq2SnhJUOQdToeu1dawrxc7wAlWWUJBgQIKke3uDXFMHwa41y4SUDLdK5J3YmTHkJHpIoqTg+oajttFlek9oFOnMHuEPwTgd5lNy3dNkg5fCSDyO4I0mPlVy7C469bvPZxF7vVZJTMSWzBpiTrsWOp5Uxx1wphsotgwIgRoTzJGulVXs4uIuYgXAFItXbYnKRIZgD6wJkb1tRzqjTonU6FKnFjPMLqvD27ty5U6iQDt5r+FZbW3aQi4BqO8V+ukFfUR99S8QuZpRRIP2ukfl++VCXmN027Y0jWN4P6VzSB91RGaHdwO+5Wy8FyomK118TpEZQdZ9uc15Yu57pxBUMqwhWJOSIzz1G+23OmT8WZbRtC2GkEFT9knfkZ1pRh7ptqbZ0J0+Y/Sva/Va0ue05vToo+KWzcuA2gCinQ6iesekUTbud8Esahd3PMHYRPnrR1ljbTJlJn+r0HPcH0Jofhtw4W53lxM6mQR+evvWtvHt33dZnlpEaLXiF1ri9xli8NLmmgUfaGvMEff5UtsO9gG2yy5+AjaSfOrPi8fny4i2mXJOddPGhjNOm4hSPSlV3BPiD3yyon6seSnc+ZM14wNNFtGrAyuEfdQ4LDNh2DMhe23JRJmP9aKxOEuWovk/WmTdWdAp2QacgF96L4dea6Q05FtCIn4rhESdPhCk/OhOI4y9eYWnAB+0yEfCPL3rI5rA9z6nluhxZe+2ddI2BG8eY8/WnuBwLX1+GEXfX4nAj5ClmDt3LDC3p9ZohJjLrv99PLnE/o6BVQMANyefU6dZrWwTxeiXiHuNqfoqzxfEOlq4pBDqCoO+UxAP51VeF9lLJgvmZokljuZ3NWbj2Du3bF68GIfKXgAHQeKBM6kDn1qu4bB4h7KXTdK3A0FG0Rl88o+LUb6eVOpGxgwqGNaRcSVW+1nBltucogfhVi/oQvOL96zrkKd6ByJUhW9/g9IFZxzClUCuczsJJ5AnlVg7FXrYv2bakBjaYbCVUZZ21iY3139n+LLMpU+JwwvUFrLo2Cx6xrpt84ofjGOJlF06z5/v8KWYlPrAFEKSRpyOn3VjBi2YL8Km2ZO45e/P9KX47smXZRNoNDsyBxIa0QZ+IkAmTE6+u5PzofiRywVbTY+fn++tHX/EhDbsMv8/nS/6JmUKYPpP+usfdQsmeiqYRqUtt8P7180nNqQZ0HWfX9KFsWovK0iQ4Gg3kEb/venf0buj3YbwPuOYB9detCcTtDMHGn1iL7bjlRscc09heqVieEeXqkfDLuS4cvxQV5iATy8iNPnS/GZe8gmAxkrO5+VOr9oBFckjVpjmAf1iieD4W3dUs0ZBqx/T5RXqhgyipVBlk9wdO9ltheAFkByqZ1/etZXp4W42Bjl4wNOXPpWUvK3/oIfzL9pRjYf6UysJyWmZYI0cjZhryI95BrTGY0XCEUGLLgFtIuSNY12BPvXuExXdC3Z3YnKB1A3c+X6+VF8bXwjureumZeQ1ihOqY1+UgG42XnDLi3bhZgCk5GP8ADpE/cB7xUuMDDELaABQZXDq0CVIKqfKRHvS6xeNoFANS077gkabcv0p/irgCRHi5dD0J8prw76IKnC6Rok/E3DW+U93CjzOHQSP80ejGiMFjJysy5gAFbyBEZtOlIr+IPdOy6sFjLyKi1ZJJ6RlHzjnRuEcovdqp8cHTeCNR6j86OoCYQsptgjdFYzxyqTkOzDbw8/SQB/pVE4zwh7V92twqX1BOgJRwAGjyYQdK6bhbRFrI2mpCMBsDrB85JHyqp9uLaWRhyT4jca0fPMAyn5IB6tFHSY7YLRWaCA47/wBT8FW8TxIZYUwwEHT8qE7Gd9cxKWQ5CtNy6JUmBERzGuVfIk0H2iC2wHR4ZiNN9D5emu9NOxFq/Yvtiblo5Wt5O8BChSSCQVPiY+Dltv6OyxTJTKlQuflHsurYq2FTJrmjQx6/hrVeUfRyHuQMwI8/L320pnbxhu5mQ6qJHoOXuJqs8QZ8ce8UFbY8NsHkRGZjHnAFQWGun17+q9QY8OyOT5Matu2b7nwE+OeX8JHuYoZrbkm4QIjMJ38o9qqWGxRxLixdE2rJ+sXNHeNJAGmsCCd+flTPDYq81wYBTLWgWN0sCWsgDKsR8YzKp/uzWXBjffp39E91LIZGiseFLX2kEqV+A8gw5+Yn86zEF8VELkVNG8357chrS1jcseFTq40J5HrTO2xwyLcXmMrqTuYJDeuh+de1+iS9uU5gtMPbdvqDMCSxB3Uctfap719rB7hPhuEZDOtqfijrrJGvOoXwzovek+IanzoVcK2JzOSQfsxyjQD568qwc9kRaHG5sj7ljuXU2h4WhYJgT1P31CvDGVTek51lmkgg6zHmIEVBw9mvmG2UQI6nnRWFLG99FdhkQ5z1eIIQ67eLX0rLgrC7KLdhFJY76211oztog1+rC8gepOp9aBt3Wv8AhbSBBIO/z9N/1r3iRa1cKpAW75aDkYjaoeLYy1gba3idScqpuXMT5QOZPpRgE+qxvCJ+CJyuFawx0YETzjL+lc67LviS927btocjMjhwzBSN+RyydYBGlA9ou11/EgqCLakzCbyerbn2geVTcL7UX+6CYSzDS5uKEzwRlMr5NqNpERrV1GiQDmSX1spEXPILF4jcu3MpXKVOvTfSOo0mm+NK4LD3L5OXE31NqwAfEoJE3D0Okwfhlf49LHwXs5awqXcbiHCWUEiCCSdiTl0Lk+FVHM9YjlXH+Mtir73WkAk5V/gWdFHtEnnT2Umk20U1XFvILSVcMF/Se4A7+znIABZGyyRpMQYPoasPDP6UMI+Vbq3bR0liMwPrlJPTlXGjJr2a04ZhSPHMXX0CmOS7L2ri3EaQCpkA+1FLhlVS6kCOfXy9dK4j2G42MNi0Dn6q6e7uDybQN/hJBnpm61223c+tyliUUnL0LADy1jX39aiq0zSIA0VLK2dtlBdZXVjPjJlj/DG3tpSa7iA1tpIlWQkDrmHy0phxK3FwkMAH5eZpfxWwq23I0IyHT7Xi1nrtM0thvPNPygNA6fNecNshiMwJ8TZemjkemk7ec00xGCtW5IXRYL9JOsVBwkA2p553y+pdvyNbLiFe2ysIGoYa66+m+1a/WQlNl0g6SitW1nf99ayldu6FAXIzRpOWZ96ygyt5psVNmrXDI7FbzhUK5hz/AKvcf4tAZ8zTTh/EibTOygKSYHPLyPr/ADpXdxrvdS1b0CgNcJAMjaNuZnbyrS5dYG3YXYkmdoQcvPePlRHz9UcZxEdPqpDau5i9yFAYFRGo5Gdee3+lH4LFm4bpmFHhU+Y30oa9bu30a0rAG1oWB1aToY5QB+5obGBrWZQzeMhZ08MjxN5EgR5HWsFysJBaUuwZNxHRTDXJQHoClkH78vyq/wCHtKkKOWhPMwN6ovZAfWKwWUUtmYmAPAgHvmE+gNXbGjMpKHloQf8AX51YxoUmIeQ4tC9VtddV1350m7ScItYhbecZjacMsk7SMynqCBvvtUnALhuWyzzmtsylTzYcz7RpyJPSlvHcf3Chc31h8RIjwgmBvzJ/Cm/tuksaahAC5R2n40LeLvW2w4YpdIDF2koB4fQkANPnGlWTgvEbmLtWVW2US0pAtg+FddWJ009fON6V9o1XFXSxtywyKzvH22ygkqSMs6ax7V0/DcNs2kWzbUBI16sRpr7TpROILdFTSzUKkkzySzhmAPdvdcwFUmBzgc55HavCzYf6uyB9fCBSY7m4cozjqCG26rXvbLiAtYUhTBYAQD95pUOLoyO7QxygtI+HNA35ENHnpUlWjwZoV7K/juIeeiWca4W+AYXVMg+FwT8R/i9Zk896P4dYNqz9KkfSUPfl9fGAJNomfgKwsUi452gfEFC2VginWCfIlhPxaff50oXiNxra2g0pIiIIOsj1HltSvCqECVQXMLcpNwuqYKwcXb+kEhe8kqFMhIJAHzFScGum9cXvIZbYiN5nSYO+mk0g7J2L8taLwGBe45GiKBJYgQPLlNOv/hq4miXEkaagifOZMnntXhh3EEjRRuqNHCSi8SMx+jFxkQzmJ1YaEKddYmPbyoC6y2W7q3dBt3BDGZK8jr6TU3C+yV53bNcVZE5wA0xpHKI/WqzeMs27MpK+ehiR02rfBcBKxj2TlBVoxl1cPlvWHQt8OWZ0I3ieRAo7G4e2MOpRwWT6zPpLMdSducgR0AqlC6WIBVm0kCVIgCepHQa8yKObFo1pVyGCJByk5p67+lLdTIhESCQZTvhmF+kB3c6sdx9mNtv3FUDt5jme8ltmzLZSF9zv7gL8hVlwWKymB4cwPggiQN9N41++qL2rxneYy4eUBQOgVV0/Gn4en+oUnE1CGhKWarH2ULJbuNmtgM5OZ2KKmVR8RGrbiEmNZqtMaseJ4guH4Xh2ZVN17zm1KSQqMys2ukyQAddh0IFr2SIUlGsG1Mx81a+KW0xeH7svGzKFLRmAIBgiG0J9jpFcyxWFZLhR9Cpg+dbYftbiRcDPeunYwTv5GBtvT/tXiLNy2t1PjJH3gk+1BTY6kQDcFPrupYlhe2zm+6rRYD5UMtysuSais6Eg1UuQUQY1613ngnERf4dh7gIBCAH+8sq3PmwJ964GR0+cV0f+irialHw9xoKvnVeoYCY/xDX+8KlxdPMyeSowr4fBXQcDZW8DJzTv5fs0n42Pq38WgU5T1gjX03pjj79pD4WIJkuF2A21gVH2nvW7llsg8ItsVjlHI/zrnMBzA810HOvGyB4BifAVIMG40HlMbevOicVaUM7BSZjNGwj7R1pXwkq9p5/4kiNwQFM1Y+CX1ZmVhkP2g2mg6+2tG/WQvAxmnSUZhMjICGUA8iwH51lD/wCznueO2oCH4QTGm1ZQ5G80nxik/DbTWbaKWDXLghixmCWnQ9NfuNRYvAXLKjO7FwxYe/IeUcvSgeELnvHOw7pLemsk8tz0/SmjYX6XD3Lk91Hh28KjQ6eu/wCteNjdU3abaH2Q/AbrWrS4gsO8ZjC9VaRB6xv5UfxThvd23vF82ZARrp19N/wqu4UTiLaK8W87GfPUwOmYD8abY8i8lyyHlB/UIdmcuuk8xJO9EBxLKtuIaFE/0Zk9zcc/Dm09RufyrftjxSzlytcuIdw6I/hYTBkCPIjoaFwnFreEwq2h/W+KZ2BzGTH8MnQCqzxfjijV3Z2Oy6Bf8oqxpy23STQdWJeLBSdm+0L4Wxfa4Z7y6XUuSYBVQTqZbUaDpS7EYi5ih37FrdhnKm+3xuRutpeZ0iYyjblFVvE45b94C/cKWxqxVSxA/hVREs224jU8qaY/ts5CCxltd2uS3FtZtqOQBz5fPxe9UNplxkpL6raXAz1O6t/C+zcMbqC6ucDwlST5A89TvPrVg+juoganrIn8a5MO0WOuLNy/da0Tq5hU84I0LDfLr6VFexNq5/8AVYN7ifXWiLCFjSKm9/gr7jeE28Q13v7pHchfCpG51lp5QR+dLcDYNyxdS38OVvF18JAny11POqBfV2uQuZktkeKNJ3366x1ia6J2ZwTvh3Ju27ZJjKdzA5kMBGu0GgqDgiU/DVCKswqI2DAQ3hmGXWQdTpI02I0510JeyODs4a3dxGKbuxF1bY7tWzCNVzMCRlgQPWq7x7hPczIm28BlBMAtI0Ijrp+FN+HYBsQBdKZ7ikCyraqqqDA1YESSCSP4fOk06gJaSbX3j5osQxzS9w8rR3yW2P7V2riPYwK2rIaM7XbqK1yNFBIJMDkoEfOmfZHjmJt2lGMu4EoBoWxIW6qjYEZSrQCsSVMESay/xXC4e4bbcJXvFjNkwubUgHRhObkZml/F+23Cwqj/AGaFubXA2GAy6DT41MaDnyGnTo5WuaBt5Ll+Ic0g3Vl/+NMABkDuskmApO+sjISCCdfCTQ+AtYVj4Hts7s2RsuRgNTBVoJ0EaTsTpS3BX7lxEfDYPBmy+oJVlcRpEl3AGnLSmt7Gi2bNu/bt21bMxuK+XuyqxppLEhivL4jvUdegyOFXUaribpL2hi1ZLJaWB4WCKAzgnbQaiRznYVYcdhkt2kvW1UgrmCtJC5gPFr8XibnuSNKPwvAcDj7bLbv96Ay5wDmUEEGCFgiQDoTzqzcQwOFyBLiqqqAo5QFiFHMDQVJ4BLQmOxA8S1wq3j+zdghDJNxRpcB5xroOW4iuC8ffJiH+0QzAkc9+nU12/ivEVRHFklrbLmtkE6Kw0gnU/wA/KuGOQboY7Alo67x95FFhGkOcDsl4kEUx5la5uoIqPiCvcKBzHdrkUbwsluvVmMedPuyXA34hi0w6GFMtceJyKNz+AHUkcpqx/wBJv9H/ANBIvYcMcMQAwJk2yBEk81O88j5bXAiVCbrmzYBY3M9a8srlkT8+VFMZFK2RhuDRhAjs9eZuu1Bd/BrbvhXoXpRMAbCJpx2Tx3d4lSSBIZZmBqJ1OvMA+1V5r5orhwc3bYt6vnXL/ekR99C5sggrWuggrsODvMVL54Uc2aVPKBUWM4uVU2ykBgQTlSCNtIMjlyqx/wCzUu2ybqoytPggEA7EwQeW1VHGYA2luJchiijI4kEoZgGd2WNeXpNctrgTC6vmpOyuIA8TAlc8E6aHKImrvxO0jkLbClgudnB0A5DTcnQ/KqN2QxaW1YuuYBvh/i8AAHzirLwfFHDl7FzKCfFM+Wx/fWgqC8onAlx6pxY46jKDIGm3SNKyqbcwZYlratkJJEbb+tZWeG1ZBFgtu0uEWyxt2ozqsE+Z1+8D8KmRkS3aVHJzL9YynVkME+R51lu/hxZNy403QGDgmZknxA89I15QaB4NdRb5e7OVUlVjmdCCNjIO3ma2DHRMDg4Qe+/umHHMBZsKoBEse8Vj05H/AKY50rS4qYK4XebpYzr8LDQARtpB/wAU1Lw+/ae4jMSU+JSSSNBKj+7rPsKWcZIcM6aIM+kb8gfbUe4omMOh2Xs/D5nvv0SrHcTK2xcuSx1GYmSIZoB++kOLsYh7b3+7IRQCzMRIBYKIXfc9KfYDEHUkZpO07nM5O/lr7U04pjFGDvYeSGvMDMTKyCRPtHvVIcQ5oAmTdLqOJY6TAEwAqP2e4K+JPhkLPiuNoi9SzbCul9nOC8NwwDPctX3IkNcZFX1VSS7D+1lIPKqXeuFlVWYsEACBiYUAR4RsunStA0VeQSuWDC6H2g7UYNrLWlRbgEEBVISQQdCQPwiqhjrmDuWzcyLbugEhCvhYxp4RpvHSlF1pBA58+h+de8Hx17DXhftFS4UgC4mZROm2YaxpPmaFzLWTGVINwoeIDuLaYcZiPDdfvJUi4yicqb6AKMx35VJasLALSW3zcx6dKB4ml2+7OwRXZpLLoCNdI1+dN1xvd2gWE5QAQrRtuR4Yj3pL2G0+y6OGxDASABpaQmuOxatYs2SbmVRmdyAzM8k5QM+icgTroKe9heHtjbNxFusj2AISCoYNOUlpBmQwMbAA86qtzjaW2yqRd8ObMlyQf7IzKDm8oqJO2ypvbvf5h+npWtpMOnX4oDWLb5vZXvFdicYolrg9r7E6nQAEidSKBxnAWNtbN6zLgk953xXNqfiIlSAI5naqpd/pBQg/U3DPM3F/7KV3u1qkmLLa/wDqD/spgaQbBLdWa8Q5/suhWOyVu0Fd8PYcHn9LedOoCD8aU4PserM925j7dm3nbJaZ5yg6+EFx6T5VSl7TxP1e/Vx/20Nd47P2I/xfyFbDksOogXM+i7H2TuYHAu9y3xKyzXECtnurBgyDGaQRJ58zTDtNx/A4iw9t8bhwLmjNaa2XjmJdjoRod9CetcLsW7l34LDNPMCR84oo9m75ibBWZg5l5eQPnQugG5WA/wDIn0XZcPcwPcC0mNW4qW8hKEMVUD4jlHhgA8gK5B2ut2MPfa1hrnfW4Uhwytmka/ABEGVg66TzFAHDPhLqzcTPrIU5isqR4tMskMec1BCjb5mhYxoMjdDVqFzQ06hdZ7Cdo8DgbIt2bypefxX8Q6MQSoMIoAzFROkDz50z4r/SpYa21ssL4IiRYZRr/wDcdT75a4iXPI14rltOfPpRZAkZzsERxHF2zcPdK1tTyJkD06D51AXbqPl/OtyAKhLxTEJC8cTuAai+j0TM1qTXkKjwOCa5dt2tjcYIDvqxgfea692A/o9S3eW8903CglgVyhJ0gaksxEidNzXMOC402sRZuAA93dR4OxysGg+WldmwXHktEEXc/eibsgqA0z4esSdPX2hxj6gEN3VWHptdrqjcfizYxDCPqm1WNp028x06VX+Lq9xO8JIDZtDGsRHtrEUbxriqXhlRgYkgmd46A+dK73EmuWlQjxICIB11H4CN+hFR02kALpHLzSvs1ish7wiQriddpGlWvjrLddDaU3LgUnwn7PQ6/dVS4AwdbguDOoUSumoAI/TWn/ZvHCw+W4CMyjK3PTl94n2pj27jULC6HGU5wHHra21BUggRFZQmJ4razHJZBWdDpr57daykZCf4+6Au5FU9sLiW0KufUmpWwmKaJVm9dfbXlVpGDsEyVuyf/U/9ta/7NwxbLF3bNpc/lVH5gJn5N3cKsXsNjdPBeMbb1Few2MKw1u9l2iGge21XEcLw4iO/9O9P6VOOG2spAN4f/kn8RWfmAtGEdOny+6pvD7OLRAFt3ANfskH4jQPEGcue8nMBBDTI8tT5/hRycUZCy3HusVdhmDINAxA07roBQ2GC3rjN4gskw2rH/KBPtHL3uwgzOM7BTYqlFtyUruD9/vSo+8A5ge4ptxnu0VgUG52Ver9ST0/Z057ilGYxtOlWEwo6jcitH01P+Ivzrc4gRuPn/OqdWVmZJzK4i8Oo+dRNiRtI+dVrB4ZrjhF3P3Dmfarzw3A2bKwgBcDxNGZpj/KviiB/Z9ayQdk6k1ztLKsXrPi8PyHLnpXi2bmnhfTbQ6U44/iFVDoSx2lRG/ltE/8ALRGB4JbdFbM/iUHcRtP8FTV3ZLq7C4fxSW7joq81gzrbP+X+VB8RtZWAy5dAYiKfXuFCYzNy5jn/AIPKlvabCC3cUAkg21OsaTMjQDnNZTqZnQvY3BmlTzEb+SJ7J4IXTclM8BY8OaNT8qtFrheUyuHg9QkflVb7GYhka5lJEhQdvPqDVtOLaJLt6eH/ALKRXe4VITsHhmvoh3XlzW2e9/DcMetJe1XFrtnwAstxhuDEL5epn5Gm1riB2zN/yf8AZVV7bT36EkmUAnTkTpoB1raPE8ArcZTNOiXNKQCz1NSlqizV6H610Mq4K8a7U9ltKEat1avALZRbNUDNWrPUeaiIC9KlVtK2z1Cpr2aBeRmCBLqAJMiKvuCN7uh4GP79aoHD7mV5106Rz05girnwrGkocxuQNoKbe9o1LXlX4RrS0yj+9xH/AAn++tmxGI/gYexrRMYmkm7/AJrf/irTEcVtAQe/P+NP/FU8mYhV+E2Jkofhlu+hbKjjYHQjr6UV9FxDbpPrH5mo14xY/hv69Xt/+OicPjbLCYvx/fT/AMdZmI2Wmk15sVg4de/4Q+Y/WsqC7dUkw98Dpmt6f/prK3MV78t19vurgDRCKMpI+flEfjNBlt6JsXBAXyzffUJXWUq0VbAKyKDsXNvSisOYn1/KhIQlcr49Pfsu8sfv1H40LwvHt9aobQHXWIEDSfMz8qL7UL/vTj+1/wDytJOFCLl4cjofn5ecfOuzgyBBXIxhPiQOZ+SH43fJYfdvz150pIprxZZRH9VPqD6+dBYF4uIfMVY+y5jhLoKH7s9DWFD0NXEv8Ov7iluLPjapm1idlU/BBv8AL2UPZrAsboZgwUDqRJ5Ltz6U/wAXCMqAFrj6KkfCOsAxOUmheFYkJauHz6xyHsdtq0R+6tviH/rLk92NCAJ5jcdfaqGXbKwNDBASriK95iO7nQGCdtviOvQzVtt3raIFB0AgfKKqPC7US53O1NUeoMSc7o5Ls/hlHIw1Hau+WyYd8sMGXUxBHKJ+7Wqz2jvZro8kA+U02t3JGtIuMH6w+grcM3jW/jDpw/qFvwJoY1ZLd8xJ61VOG3gpM86fYd5UGZr1ZkulQ4GrFLL1Uv0uOdQ8ddblo82XxA/j+/KhsVaEEnltWti8D7UQpxDhsjqVswNN26SkRXpNSXgJIG06VCau2lcIiDC8VSTAEnoK9ZSNCCD51JgzFxOXiH40bx7+snyH50rND4VDaAdQNWdCBCXGvKw1lNKmUmHsliQOhNeZYMGZ6RVi4ZhlVZjUrJ+VbcfWRZP9k+8Zf1qU1RmjmuiMF+iahNwl2GwB7rOeZEelOuGNoQKM4rZy2LakRoSfUx+WlJ8FcgGkvOaU+iwU4TM3d9PKhcU8moxe69ajuNpzoGiCmPMhbg+GmXDX8EcqU2DoRU2Hf6s/3v0rzxIheo2MpoL46H2ryh7hjTyHPyFZSlaCr/aEazzqZVIOcf3SPKN/npUCHaiRBET5/n+NSKhb2z+/nRlht6CsjairXOsKErmXapwuKeev5AflQXAcKrXWWT4w0kefT0ortsv+9moeyeuJHoTXUoftA6Lm1r1r8/olXFMMyC6j7q4I85G49RSbDmHX1FXXt2oN1UG+UEx0BaPzqlXFgx0roPC5VVuV9tlYi3w+n5UtxN3xNr70TauyqmdY/KgGKm5Dbbmo6bbwrK9SwITrhWD8Ge5JUGRbEwTyz67ajalXFMW159TPIeg9v3NM+IYg92NgoGg/PUeuxpXZwpAVj9sEj0mq/wBoAU5BdYeqOXQD0qQHeozWymuaRdfSsdZSz+H4Uk4p8Z9BTkGZpNxT4/YU/DjjUP4qf0PUIRKJwmLKHy6UKDWTTiJXBY8tuE4u38ymKXq9QpcI2rZm5ivNEWTX1c91sqyQBuTAry4hEgjUaEelS4Bpu2/76/8AUKsXb3BLbxMrp3i5iPMGCfeB706nyS3MlpcNlUzRdzE94fENYj1odhWgMGheyLoadUtEbHVbGtK3FakUbglq1YKMgjXw/lWvGB9TbPrHy/8AbXnCz9Up/s/yrfiZnDp5H/uFc+oIeF9BSOag5NOM35tqf3tVdQ6H1ptxP+oQ9Qv5UnLaV5rVO92ikcxHpXt5+VRs81ExmiAS3u5KdL+u9EWm8P8AipcKJQ15zVtN53ROJfxHXp+AryjLdvMJ/emlZSJCugq62cVJAo3uzq87EiPLb8a9rKmeACqabiQp7L7URbbQ17WUsoiucdvhGJB6qPxNL+yx/wB5X+6aysrp4YcLe91zK3/v8Pkt+196MUrb5VWfMazVbx6eMxsdRWVlWzqoMQOMomwsIs89fnp/P3rOD4Y3LhMDTedh5+cRWVlC1ozQsN4RPFGZnFvwhVEkLI6cjVzsYFQlkwP6peXUA1lZWuEvVmEFylOOwInoaVvZj2rKyoP5Quq0rVbce41pPxT4/YVlZVOHHGovxP8A8Y8wgq8rKymFcJZXoNZWVi8EXw9Zu2/76/8AUKtv9INrNi7KzErE9Jc1lZRjRV0gC2DuQqe68jUFwVlZT6gsotDC9WsasrKz+KxWbhX9SvofxNF4zC/7kW5yI/zD9a9rK52Is5vVd/C3okeX0UWMP+52z5L+FIs81lZTCIUbzoPJbC5WEaVlZXglkrVGjeiC2lZWVhWs5KxcLtzaU+Z/6jWVlZUDv3Fd+k0ZB0C//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72" name="AutoShape 8" descr="data:image/jpeg;base64,/9j/4AAQSkZJRgABAQAAAQABAAD/2wCEAAkGBxQTEhUUExQWFhUXGR4YGBcYGR8fHxgfHBwfHyAcHR8cHCggHBwlHBoaITEhJSorLi4uHB8zODMsNygvLysBCgoKDg0OGxAQGzQkICQyLzctLCwsLCwsLjc0LzQsLCwvLCwsLCwvNCwsLCwsLCwsLCwsLCwsLCwvLCwsLywsLP/AABEIALcBEwMBIgACEQEDEQH/xAAcAAACAgMBAQAAAAAAAAAAAAAEBQMGAAIHAQj/xABIEAACAQIEAwYCCAIHBwIHAAABAhEAAwQSITEFQVEGEyJhcYEykRQjQqGxwdHwUuEHM2JygpLxFSRTorLS02PiFjRDc4Ojwv/EABoBAAMBAQEBAAAAAAAAAAAAAAIDBAEFAAb/xAAyEQABAwIEBAQEBwEBAAAAAAABAAIRAyEEEjFBIlFx8BNhgaGRscHRBRQjMkLh8VIz/9oADAMBAAIRAxEAPwDjCcPciY06yKJs8DuMJCkjrBj5gRXTOH2LJu2lZYwoKrdAIytcIZUcrzAYrJrbiKPad7FlytuSCBBBPP7hFQuxTtAFfTw7Jhy57geyl+7m7tGbIAxIU6AzB1HUEefKajwPZ5rlwW5yE7Z9BPTaut3cC9/uruGtl1waDvspIN4SH7oZfiICtvzYDnVc48qu4Co0NziD4uevQa0IxLzrafZMbh6fImNVTcf2bNpyk5oMEjbddRzI8XQbVvZ7M57RurcttG6KSWA5kiIA06nTWnV3hbKCv9nL/wA6rPvvR3CibWGaBDajbSG0nz0NE6rUyiLlN8GiXEhto5qv4fsvbbN9coKmIgtn0nwsNKGwvBbZfJcYWh/GwkeQIGutdH4NhbNsCxfaEINxL4X+IDwMPIrvOxFJOK9nnzd4ty04gGFIJHQGDShiXSQT07j5o24emQOG++qr13stlliwNoEA3FE77HLoYmKMv9jRCG3dz5wDBQrlB1G5M701d+8a3a1CMQXA3Mcp6U5x2INm13DS15SBh2AH1lsiEzEGMykEHQbCluxFW0G6YaFNriMtvVVLh/Zey3eJdN4PbOVsgUiZI3Pp5Unx/Bu7Oo32rp/ZDBWrc3b7svhY3og94DrqG2htZEH76jx/BMLcPfG47KZ7tFB2Gmp0G45GhGLLXSTIXvBa4ZMt1R+AdmluEF3ycxoCJG2YHcTuKY2OGvjl71lVEtwmVFA1iSdBseXv0rzFY4gmylvLrEzrFWZrq4a0l9AsqvdXrW3eg/C2mmdDzIOhNZUqv13OnfmnCjlEM03Sq9wHDC9hrN6/c7q6sEFiTaacqlfshWJgyDADeVL+0XZO1YZwjOQswW51Y+zKi53jXlUrfGUyNgRpE9DqPMDpQXELd2/cbByjLhpGcb3FUhVJ13AIBjn50DKrgf3aa9+y3wuLiVS4RwpHbxTA5TVy4fwjhZvAXLptKEQsnJnViSC5BKhl0IUikmPwP0cqyQORFF8N4Sblss2pfWfWjfUnizWRnDWgarbtRwzDlme0qIJ8OTQenpS/gnDxd8JJYbBZkfLatsNaa44tlgQpPvFO+I4E2FS7ZbLdJhVXciCSY8oGsUOYtAZN1hpgCRogsVwxbN5XtqTbtsoukaLnkynnAiQKaNw+3cRnZcxbw2wBqzsPAB70zt2bT4e2lsypXM7E6l2ALs085+VL+zdwWr57zMyLm+jsw8JcMBmXkSBMHr50rOXTzCQWkN6o3s92fuw+DYKjgm4xJkN4RAkTqNRHrVS41wwW7hUjn4oGnqaddqMQVIuK7Kx6E6j2rzs5g1uJJMk/ET150xjy1vic1ho/xKzA4RBZFwqGDQiLp4mbQDfrv6VmFU4cnCNHjbNmB3MAFfPb9zW/D8OuHxXfhT3DZxZJ2DEAFwDqJhgDHPyo/inCu+UKFJu3D9X5QQWJOwAFCTfKdD37bpWvHyWi8Et3iwVlAtEKz6eJjByjl4YMzzoXtXgLFpj3d8XFgSZG530Bplw66RYSxGXu5BA5kkkn3mlmIwyd5EGTrtp6e+9ayZidO/dMHDxHfv2VWteFgXXKswD5efSrNjLdu8ncoQbdsd49xNc1yCFtg/DoGzHf7qIxmFXuj4c2fwIPMjf2/SlnBHyn6ORzJHnMD32oi7OMw1Hc+iI0xmySvOE2UIYXjBUeEQZeNAB1JP60Jw+0loth7pKLeup3p0BUK0EAnp59BTnibAktagCwYncu8hjEfZURVW4peLuCef6j9aupUmlhfzSiTMclJjeCo95/oxY28xyk7npOgpnwjCreLJdVQuGnvEme9c5lXaPCpUn/AFrThV65h0BGUi8TbRnJ+qaQM/mBmn2Hv72nwq4cp3JE2xlZ4IN08y+upJ15xSqrYdlnp9UxpDtPVVzEYV1Yqs5QdPT51lb901zxlhLVlFMalHHJXVsWqi4VTL3ohQdlDDn6U9SzbTDLaIHerOUgHxq5LZ9tOY/w0t4thCbmUJ4RDKddTOg9CKYcNv5rxBE5Fg6aA6yv3mpCBHeqmNwCOxzRPBeLNhbT2wmZnHgB2JbSTroKH7QcIvWrttrji6jJCMqAaiJEKN/xkVDjluPczKCqDVZ8iY+Zn76c8IxQvuTeJHdr9XB0VtDm85hfkaOmA48QlbBYczFRihZxmAERp0HezHrp+NS4O0j2xZBl7JzMORHMD0n98meJs2iWS9eyMykqcjEuReuyYVTBGh2rfC28NbP1bWww5hLg1jnKbxEz1roUjA0SGugzK1vW1uFEBAz7E+mm3LWjuKG0LQdVVWMhrfMMN9OnMeopViOIWVuFzdthuXi+EREAGIGhPuaGvcUV7gbvrWuhLOgkRHM/fUdakS62g6qsPJdnG+tx91AhyOrssBgRPlyNGcOVsRda6hPe2hNhY0aCTlaT9rUbjetuJXFuKB3ltvR0/I1DgRcsL4WtzJPxZvTUUhzSb7p5c0tyzb0+6947jVuwlmfEPrBBBTquvOQRzoy5iVw1o2rgY2iM2HMAnNu9ska/EwIJ5TSTCYy4Hc/Vku2ZpnzMgj1NQcT4k9woDACSRE76a/d91D4N8v8AHv8AzovcRAduELc4beDG62jTMafvyqZL5xNxEghBqwnc0XjeNvdVvCknQnYSfXQTrz60t4ZiTZaYVp5SPx1o+Itk67KoDRt4OtirSWNg/RkE98c2HfMfqwdGRtJ8JEiJ+Ie01jhITDB0hcRZJvZ9ZuwJe2xBBh45/mar9jiX1xvXLbkqCLRBEIYMHzgmdfOjOKcfN20i93cBYKt5gAMwiHiNgdenSlGm4RHr33dILCZBmBoosPhzjLnfMmW1OVVmdoJJPvHyo3EL3Nz6HbKd3iSCLh+KwLhyusT4oAldtfOocNxy1auEWbVxbTp47Z2FwQM6yTuoUHXz5ClD3VuF3fMLhJK6HQcgPKtDTOltu/JeILhJsVY+LcAtqC+H8PdDMCeeQbnzMTRXAH7xHxLEd4ZsqoGiIIPrJJNJxxV3S0j2nZAym7qR3gX7JPQ862ucaU32uIqW1YfCGET6ACNPzoCx5bB17+aw0zIbBhEW7RtXe5z5bd0jMY1VWMGOhiRTPjlrOqhNBaACSeSiI9Y++qtiMcMzTcQljMidPdoEeVbjtCjDIHLGPhEGP8stTPDJIIQZYJJ9LhNsNhDcfM5nSAP9P3vUj4LunCq5VbnxheQJ1j2n9mleDx5AhLDxuAEYCfUgCpVw+IfMRaYdRmQewJJPLl5UwUzPkkVagyRInn2E+4nYtuuSQEXRY+yBtFa8GxiqHJOa5AVG/hWDIEnSdP3NJMHiS0Am2k65r15o+Xh18qOtYi4NZQ5dJS1mJ81zFpXntqOlYKIDcpKQ+qCRA02j+1MoOZmVWYNuAM0Hr4SRRFrhjlP6tyDqSUf8SKks8TvXDka/eygSCEFqeU6dPz2qIq9yM4vOhmc9wkeWkyvn7UeVoEErBVfJIEd9EuzPbcq2QeE5SzAc+UnQ/wA6R8WZG+0M4P2YPt4ZpzxLhJQh1trkJ1WMxYbEAk79J5+VAPgrmwKjMZDLbAyr0MkyTP3GnMFOZlY19QaCx6/dAYbiRACw7BdABI9ZBiPal3EpkHIUjWDHUdCavFnBgsLbg5jDSToFAkkDmTBiqxxiwzXLg+wA2UdNB/LWqxUpTlbr7ImuqEwfkiMH3fdXcwDsfCobUINyV6Ek7jp50iJa4VslgQug869RjbJKmJH4+vpR2D4P9S17ME7tc4f+0NhroZMCKRWdxknfRUUoyW9VKnZSQCWCnpI/OsrzucNem5jMTft4gk50CgBYMKAMungC1lLyv5n4IC4Tp7Lo/GrjNaTIJc6KR5DT5fvatMNwy5lLBZuNAYKN2jVvQ/jTHh4YYm8syivkToAmhJ95n3q08FRUzTAJ29B+9aQxsuym33SHvNNs9wqje4dcC9wNM4za7odSVE7gkff50lew+GVn1d0Rjk/j55epjfrvXR+O3rZTcFhroduf5VXeF4QXMVbvXIKiQARszCAT++flWlgbUDZsipVCWFxHf9pHxzAkJbVWJY20hzuf/mWLbbkL6SaXcKs3DatWxdlryiSSdDr85AAn0qz9qcKFCovhRUQegVcRA8tYrTs72VZsPmkZWWFE6+H4TPt95p76bySGbIGZQzM4qr3cDdw6Ed42cBjEjx6GEMgyPMa7660Fg8E62ldmDMSWAgaAyeni9TP3Vbb/AAtrma5eP1iHxg6QQNNuW586VcOt/XJB8I/HePfT9mpDVe2x1Gqsp0mOB5pbxTgncpmZ0uKTK+EeKdjO59OQgUhscID27rutrVtPqwTGkAGdJ6R1rqNvs6LuYE+FQTbTNJUE66TInrVVx2EC3SFBAVtdOm5HpWCq9tj/AKtoMpVLbhIMF2W0uO1q0MsaFII06CPXzoM8GVrgComUjqVhpk7DmI+VdAxGV2WRKhRnj7QG0/xRS/juFVSEQZjE6a77fPesbiHzf/FootJIhVTBdl+9YalA2YW/E0OQJyyDK6SRI1pPiuF5XK+M5SQSHYgxpEnzq/plbDrZWC1wgyfsFSDm01GmgiiMVhbS4fLlAvD6lrc65gIzDqp+KfOtGJfN0w0A10HvzXP7HA3uEqhckKWjMDlESd+flvpXmI7PumWXL5lDDJlYwfbQ+R51duz79wSzqQwGZfP0+6mPD8MtvM95VC3iXzQfq2EnIdOYOnmK12JIOn9oXUiw2J+J+65l/s9wYztpt4Rr5bb1OuCv83YTGjDX211+VXC7hvH3pt/Vkz6DrHnvW2LDXHFy2AVtnT+1GpPzrxrg7BVCi/ZxjqVUDwpwfELoYHaVBI6zA2o2xwUESbZKcnLsZPOR03+XpNpxC/SAq2lEgSSevT9/lTLAy6dwFy3DpckaInNhruQRH+lCa5hKfStLj1uqsezmRO9t27ZQNBOWMwG7KCNQD89ans4W4YFsqxiYK5VEegJ12/0qxNfNoNZMkLPd6ToTPvvUOBw72WlxKn+ERHlrQ+M47oW0GgSR0XnC7IcBBnNxjEMxyovMxIBj98qHx/DbJuOHtK5GxKgz0/T2pldsXbbC7OjbrGqg7En0306Uj4/2ot2XiS1xYJRQPkzbL952rzMznWSSxo4lNw/h7WWW4yg29NFEFOg+8ffTnFTHemZOyiNEiBy1MEmqnY/pLttlt38Mwtz4ij5iemhVYg66GrjwrErftZ7J7xNlP3ex8jtWuZUH7u+/kgzMc7RQQSYELpMkT7frReHcsBbgqJlzPIHb1kimvCOAtmIZswB+IiJ8tPnRmM4AF8Sknkfc6UYpOLcwFkupXZOTdU7Eg+IFSQJI8xJiPkR7TzoXC2HU94fEoIkHSJOw021Hyp9iMAWZQJGWWjk3ODG45fOrPwDBoEzELmB2/h/n50dGkajsvx775r1WqKbZ+Hl3/S5zxWxKB97rHPI+yDsg15CkCYcs7dGDaeeX+VW/tYQb9zugMpIiNpgSR7z+zVa4TgCLuXUgswhiZkpO5Ox1qmkwU6sEzyTQP0wRbn8++vkq/guHG7cIgHKdv35fjTXABbN5bdxmNhHzf2O+USqlhvDax1oixZAzPaJF6VCKo1b4p08hzqXiRRsOiprbAlpmc51Y+uY0io4h3t/f2TWDOMnxQ3EXa5cZ2VWJOpM6/dWVV7rsT/WN8zWV4UDGqdnpCwnv0XZOInwjLlBZlF+CJ2gEidCR98UzCC4ptFoaNeomIE9dtPSgitrDO10tCOwzEiS3IDbeZPzry7ey96x+IMJaPTLHX15a9KRO6gjMLfH6en2SniN3KGRW8Xwnf4R8XyP51NexCFltrmMpBCk+OAYOm5jSjMd3XcgjQiQw5hhv8zSjhViLhuENBUOPDqAN1H9qYgc5WKG8qpmVzCTtP+fVPuOWgyAbqLVsnXcBLkSfNivrNadl+0HcWbdpxKhARl3GgJ9etDcYv5bSOwIAS0CNNCbcAaaHVqnawi2gw+IeEjnPl5Heq3V3U3SFFTZTc3K9GcWxVu9cDLOUgFo+0oP36fhyriHb/jzvirlrD3HFq2SnhJUOQdToeu1dawrxc7wAlWWUJBgQIKke3uDXFMHwa41y4SUDLdK5J3YmTHkJHpIoqTg+oajttFlek9oFOnMHuEPwTgd5lNy3dNkg5fCSDyO4I0mPlVy7C469bvPZxF7vVZJTMSWzBpiTrsWOp5Uxx1wphsotgwIgRoTzJGulVXs4uIuYgXAFItXbYnKRIZgD6wJkb1tRzqjTonU6FKnFjPMLqvD27ty5U6iQDt5r+FZbW3aQi4BqO8V+ukFfUR99S8QuZpRRIP2ukfl++VCXmN027Y0jWN4P6VzSB91RGaHdwO+5Wy8FyomK118TpEZQdZ9uc15Yu57pxBUMqwhWJOSIzz1G+23OmT8WZbRtC2GkEFT9knfkZ1pRh7ptqbZ0J0+Y/Sva/Va0ue05vToo+KWzcuA2gCinQ6iesekUTbud8Esahd3PMHYRPnrR1ljbTJlJn+r0HPcH0Jofhtw4W53lxM6mQR+evvWtvHt33dZnlpEaLXiF1ri9xli8NLmmgUfaGvMEff5UtsO9gG2yy5+AjaSfOrPi8fny4i2mXJOddPGhjNOm4hSPSlV3BPiD3yyon6seSnc+ZM14wNNFtGrAyuEfdQ4LDNh2DMhe23JRJmP9aKxOEuWovk/WmTdWdAp2QacgF96L4dea6Q05FtCIn4rhESdPhCk/OhOI4y9eYWnAB+0yEfCPL3rI5rA9z6nluhxZe+2ddI2BG8eY8/WnuBwLX1+GEXfX4nAj5ClmDt3LDC3p9ZohJjLrv99PLnE/o6BVQMANyefU6dZrWwTxeiXiHuNqfoqzxfEOlq4pBDqCoO+UxAP51VeF9lLJgvmZokljuZ3NWbj2Du3bF68GIfKXgAHQeKBM6kDn1qu4bB4h7KXTdK3A0FG0Rl88o+LUb6eVOpGxgwqGNaRcSVW+1nBltucogfhVi/oQvOL96zrkKd6ByJUhW9/g9IFZxzClUCuczsJJ5AnlVg7FXrYv2bakBjaYbCVUZZ21iY3139n+LLMpU+JwwvUFrLo2Cx6xrpt84ofjGOJlF06z5/v8KWYlPrAFEKSRpyOn3VjBi2YL8Km2ZO45e/P9KX47smXZRNoNDsyBxIa0QZ+IkAmTE6+u5PzofiRywVbTY+fn++tHX/EhDbsMv8/nS/6JmUKYPpP+usfdQsmeiqYRqUtt8P7180nNqQZ0HWfX9KFsWovK0iQ4Gg3kEb/venf0buj3YbwPuOYB9detCcTtDMHGn1iL7bjlRscc09heqVieEeXqkfDLuS4cvxQV5iATy8iNPnS/GZe8gmAxkrO5+VOr9oBFckjVpjmAf1iieD4W3dUs0ZBqx/T5RXqhgyipVBlk9wdO9ltheAFkByqZ1/etZXp4W42Bjl4wNOXPpWUvK3/oIfzL9pRjYf6UysJyWmZYI0cjZhryI95BrTGY0XCEUGLLgFtIuSNY12BPvXuExXdC3Z3YnKB1A3c+X6+VF8bXwjureumZeQ1ihOqY1+UgG42XnDLi3bhZgCk5GP8ADpE/cB7xUuMDDELaABQZXDq0CVIKqfKRHvS6xeNoFANS077gkabcv0p/irgCRHi5dD0J8prw76IKnC6Rok/E3DW+U93CjzOHQSP80ejGiMFjJysy5gAFbyBEZtOlIr+IPdOy6sFjLyKi1ZJJ6RlHzjnRuEcovdqp8cHTeCNR6j86OoCYQsptgjdFYzxyqTkOzDbw8/SQB/pVE4zwh7V92twqX1BOgJRwAGjyYQdK6bhbRFrI2mpCMBsDrB85JHyqp9uLaWRhyT4jca0fPMAyn5IB6tFHSY7YLRWaCA47/wBT8FW8TxIZYUwwEHT8qE7Gd9cxKWQ5CtNy6JUmBERzGuVfIk0H2iC2wHR4ZiNN9D5emu9NOxFq/Yvtiblo5Wt5O8BChSSCQVPiY+Dltv6OyxTJTKlQuflHsurYq2FTJrmjQx6/hrVeUfRyHuQMwI8/L320pnbxhu5mQ6qJHoOXuJqs8QZ8ce8UFbY8NsHkRGZjHnAFQWGun17+q9QY8OyOT5Matu2b7nwE+OeX8JHuYoZrbkm4QIjMJ38o9qqWGxRxLixdE2rJ+sXNHeNJAGmsCCd+flTPDYq81wYBTLWgWN0sCWsgDKsR8YzKp/uzWXBjffp39E91LIZGiseFLX2kEqV+A8gw5+Yn86zEF8VELkVNG8357chrS1jcseFTq40J5HrTO2xwyLcXmMrqTuYJDeuh+de1+iS9uU5gtMPbdvqDMCSxB3Uctfap719rB7hPhuEZDOtqfijrrJGvOoXwzovek+IanzoVcK2JzOSQfsxyjQD568qwc9kRaHG5sj7ljuXU2h4WhYJgT1P31CvDGVTek51lmkgg6zHmIEVBw9mvmG2UQI6nnRWFLG99FdhkQ5z1eIIQ67eLX0rLgrC7KLdhFJY76211oztog1+rC8gepOp9aBt3Wv8AhbSBBIO/z9N/1r3iRa1cKpAW75aDkYjaoeLYy1gba3idScqpuXMT5QOZPpRgE+qxvCJ+CJyuFawx0YETzjL+lc67LviS927btocjMjhwzBSN+RyydYBGlA9ou11/EgqCLakzCbyerbn2geVTcL7UX+6CYSzDS5uKEzwRlMr5NqNpERrV1GiQDmSX1spEXPILF4jcu3MpXKVOvTfSOo0mm+NK4LD3L5OXE31NqwAfEoJE3D0Okwfhlf49LHwXs5awqXcbiHCWUEiCCSdiTl0Lk+FVHM9YjlXH+Mtir73WkAk5V/gWdFHtEnnT2Umk20U1XFvILSVcMF/Se4A7+znIABZGyyRpMQYPoasPDP6UMI+Vbq3bR0liMwPrlJPTlXGjJr2a04ZhSPHMXX0CmOS7L2ri3EaQCpkA+1FLhlVS6kCOfXy9dK4j2G42MNi0Dn6q6e7uDybQN/hJBnpm61223c+tyliUUnL0LADy1jX39aiq0zSIA0VLK2dtlBdZXVjPjJlj/DG3tpSa7iA1tpIlWQkDrmHy0phxK3FwkMAH5eZpfxWwq23I0IyHT7Xi1nrtM0thvPNPygNA6fNecNshiMwJ8TZemjkemk7ec00xGCtW5IXRYL9JOsVBwkA2p553y+pdvyNbLiFe2ysIGoYa66+m+1a/WQlNl0g6SitW1nf99ayldu6FAXIzRpOWZ96ygyt5psVNmrXDI7FbzhUK5hz/AKvcf4tAZ8zTTh/EibTOygKSYHPLyPr/ADpXdxrvdS1b0CgNcJAMjaNuZnbyrS5dYG3YXYkmdoQcvPePlRHz9UcZxEdPqpDau5i9yFAYFRGo5Gdee3+lH4LFm4bpmFHhU+Y30oa9bu30a0rAG1oWB1aToY5QB+5obGBrWZQzeMhZ08MjxN5EgR5HWsFysJBaUuwZNxHRTDXJQHoClkH78vyq/wCHtKkKOWhPMwN6ovZAfWKwWUUtmYmAPAgHvmE+gNXbGjMpKHloQf8AX51YxoUmIeQ4tC9VtddV1350m7ScItYhbecZjacMsk7SMynqCBvvtUnALhuWyzzmtsylTzYcz7RpyJPSlvHcf3Chc31h8RIjwgmBvzJ/Cm/tuksaahAC5R2n40LeLvW2w4YpdIDF2koB4fQkANPnGlWTgvEbmLtWVW2US0pAtg+FddWJ009fON6V9o1XFXSxtywyKzvH22ygkqSMs6ax7V0/DcNs2kWzbUBI16sRpr7TpROILdFTSzUKkkzySzhmAPdvdcwFUmBzgc55HavCzYf6uyB9fCBSY7m4cozjqCG26rXvbLiAtYUhTBYAQD95pUOLoyO7QxygtI+HNA35ENHnpUlWjwZoV7K/juIeeiWca4W+AYXVMg+FwT8R/i9Zk896P4dYNqz9KkfSUPfl9fGAJNomfgKwsUi452gfEFC2VginWCfIlhPxaff50oXiNxra2g0pIiIIOsj1HltSvCqECVQXMLcpNwuqYKwcXb+kEhe8kqFMhIJAHzFScGum9cXvIZbYiN5nSYO+mk0g7J2L8taLwGBe45GiKBJYgQPLlNOv/hq4miXEkaagifOZMnntXhh3EEjRRuqNHCSi8SMx+jFxkQzmJ1YaEKddYmPbyoC6y2W7q3dBt3BDGZK8jr6TU3C+yV53bNcVZE5wA0xpHKI/WqzeMs27MpK+ehiR02rfBcBKxj2TlBVoxl1cPlvWHQt8OWZ0I3ieRAo7G4e2MOpRwWT6zPpLMdSducgR0AqlC6WIBVm0kCVIgCepHQa8yKObFo1pVyGCJByk5p67+lLdTIhESCQZTvhmF+kB3c6sdx9mNtv3FUDt5jme8ltmzLZSF9zv7gL8hVlwWKymB4cwPggiQN9N41++qL2rxneYy4eUBQOgVV0/Gn4en+oUnE1CGhKWarH2ULJbuNmtgM5OZ2KKmVR8RGrbiEmNZqtMaseJ4guH4Xh2ZVN17zm1KSQqMys2ukyQAddh0IFr2SIUlGsG1Mx81a+KW0xeH7svGzKFLRmAIBgiG0J9jpFcyxWFZLhR9Cpg+dbYftbiRcDPeunYwTv5GBtvT/tXiLNy2t1PjJH3gk+1BTY6kQDcFPrupYlhe2zm+6rRYD5UMtysuSais6Eg1UuQUQY1613ngnERf4dh7gIBCAH+8sq3PmwJ964GR0+cV0f+irialHw9xoKvnVeoYCY/xDX+8KlxdPMyeSowr4fBXQcDZW8DJzTv5fs0n42Pq38WgU5T1gjX03pjj79pD4WIJkuF2A21gVH2nvW7llsg8ItsVjlHI/zrnMBzA810HOvGyB4BifAVIMG40HlMbevOicVaUM7BSZjNGwj7R1pXwkq9p5/4kiNwQFM1Y+CX1ZmVhkP2g2mg6+2tG/WQvAxmnSUZhMjICGUA8iwH51lD/wCznueO2oCH4QTGm1ZQ5G80nxik/DbTWbaKWDXLghixmCWnQ9NfuNRYvAXLKjO7FwxYe/IeUcvSgeELnvHOw7pLemsk8tz0/SmjYX6XD3Lk91Hh28KjQ6eu/wCteNjdU3abaH2Q/AbrWrS4gsO8ZjC9VaRB6xv5UfxThvd23vF82ZARrp19N/wqu4UTiLaK8W87GfPUwOmYD8abY8i8lyyHlB/UIdmcuuk8xJO9EBxLKtuIaFE/0Zk9zcc/Dm09RufyrftjxSzlytcuIdw6I/hYTBkCPIjoaFwnFreEwq2h/W+KZ2BzGTH8MnQCqzxfjijV3Z2Oy6Bf8oqxpy23STQdWJeLBSdm+0L4Wxfa4Z7y6XUuSYBVQTqZbUaDpS7EYi5ih37FrdhnKm+3xuRutpeZ0iYyjblFVvE45b94C/cKWxqxVSxA/hVREs224jU8qaY/ts5CCxltd2uS3FtZtqOQBz5fPxe9UNplxkpL6raXAz1O6t/C+zcMbqC6ucDwlST5A89TvPrVg+juoganrIn8a5MO0WOuLNy/da0Tq5hU84I0LDfLr6VFexNq5/8AVYN7ifXWiLCFjSKm9/gr7jeE28Q13v7pHchfCpG51lp5QR+dLcDYNyxdS38OVvF18JAny11POqBfV2uQuZktkeKNJ3366x1ia6J2ZwTvh3Ju27ZJjKdzA5kMBGu0GgqDgiU/DVCKswqI2DAQ3hmGXWQdTpI02I0510JeyODs4a3dxGKbuxF1bY7tWzCNVzMCRlgQPWq7x7hPczIm28BlBMAtI0Ijrp+FN+HYBsQBdKZ7ikCyraqqqDA1YESSCSP4fOk06gJaSbX3j5osQxzS9w8rR3yW2P7V2riPYwK2rIaM7XbqK1yNFBIJMDkoEfOmfZHjmJt2lGMu4EoBoWxIW6qjYEZSrQCsSVMESay/xXC4e4bbcJXvFjNkwubUgHRhObkZml/F+23Cwqj/AGaFubXA2GAy6DT41MaDnyGnTo5WuaBt5Ll+Ic0g3Vl/+NMABkDuskmApO+sjISCCdfCTQ+AtYVj4Hts7s2RsuRgNTBVoJ0EaTsTpS3BX7lxEfDYPBmy+oJVlcRpEl3AGnLSmt7Gi2bNu/bt21bMxuK+XuyqxppLEhivL4jvUdegyOFXUaribpL2hi1ZLJaWB4WCKAzgnbQaiRznYVYcdhkt2kvW1UgrmCtJC5gPFr8XibnuSNKPwvAcDj7bLbv96Ay5wDmUEEGCFgiQDoTzqzcQwOFyBLiqqqAo5QFiFHMDQVJ4BLQmOxA8S1wq3j+zdghDJNxRpcB5xroOW4iuC8ffJiH+0QzAkc9+nU12/ivEVRHFklrbLmtkE6Kw0gnU/wA/KuGOQboY7Alo67x95FFhGkOcDsl4kEUx5la5uoIqPiCvcKBzHdrkUbwsluvVmMedPuyXA34hi0w6GFMtceJyKNz+AHUkcpqx/wBJv9H/ANBIvYcMcMQAwJk2yBEk81O88j5bXAiVCbrmzYBY3M9a8srlkT8+VFMZFK2RhuDRhAjs9eZuu1Bd/BrbvhXoXpRMAbCJpx2Tx3d4lSSBIZZmBqJ1OvMA+1V5r5orhwc3bYt6vnXL/ekR99C5sggrWuggrsODvMVL54Uc2aVPKBUWM4uVU2ykBgQTlSCNtIMjlyqx/wCzUu2ybqoytPggEA7EwQeW1VHGYA2luJchiijI4kEoZgGd2WNeXpNctrgTC6vmpOyuIA8TAlc8E6aHKImrvxO0jkLbClgudnB0A5DTcnQ/KqN2QxaW1YuuYBvh/i8AAHzirLwfFHDl7FzKCfFM+Wx/fWgqC8onAlx6pxY46jKDIGm3SNKyqbcwZYlratkJJEbb+tZWeG1ZBFgtu0uEWyxt2ozqsE+Z1+8D8KmRkS3aVHJzL9YynVkME+R51lu/hxZNy403QGDgmZknxA89I15QaB4NdRb5e7OVUlVjmdCCNjIO3ma2DHRMDg4Qe+/umHHMBZsKoBEse8Vj05H/AKY50rS4qYK4XebpYzr8LDQARtpB/wAU1Lw+/ae4jMSU+JSSSNBKj+7rPsKWcZIcM6aIM+kb8gfbUe4omMOh2Xs/D5nvv0SrHcTK2xcuSx1GYmSIZoB++kOLsYh7b3+7IRQCzMRIBYKIXfc9KfYDEHUkZpO07nM5O/lr7U04pjFGDvYeSGvMDMTKyCRPtHvVIcQ5oAmTdLqOJY6TAEwAqP2e4K+JPhkLPiuNoi9SzbCul9nOC8NwwDPctX3IkNcZFX1VSS7D+1lIPKqXeuFlVWYsEACBiYUAR4RsunStA0VeQSuWDC6H2g7UYNrLWlRbgEEBVISQQdCQPwiqhjrmDuWzcyLbugEhCvhYxp4RpvHSlF1pBA58+h+de8Hx17DXhftFS4UgC4mZROm2YaxpPmaFzLWTGVINwoeIDuLaYcZiPDdfvJUi4yicqb6AKMx35VJasLALSW3zcx6dKB4ml2+7OwRXZpLLoCNdI1+dN1xvd2gWE5QAQrRtuR4Yj3pL2G0+y6OGxDASABpaQmuOxatYs2SbmVRmdyAzM8k5QM+icgTroKe9heHtjbNxFusj2AISCoYNOUlpBmQwMbAA86qtzjaW2yqRd8ObMlyQf7IzKDm8oqJO2ypvbvf5h+npWtpMOnX4oDWLb5vZXvFdicYolrg9r7E6nQAEidSKBxnAWNtbN6zLgk953xXNqfiIlSAI5naqpd/pBQg/U3DPM3F/7KV3u1qkmLLa/wDqD/spgaQbBLdWa8Q5/suhWOyVu0Fd8PYcHn9LedOoCD8aU4PserM925j7dm3nbJaZ5yg6+EFx6T5VSl7TxP1e/Vx/20Nd47P2I/xfyFbDksOogXM+i7H2TuYHAu9y3xKyzXECtnurBgyDGaQRJ58zTDtNx/A4iw9t8bhwLmjNaa2XjmJdjoRod9CetcLsW7l34LDNPMCR84oo9m75ibBWZg5l5eQPnQugG5WA/wDIn0XZcPcwPcC0mNW4qW8hKEMVUD4jlHhgA8gK5B2ut2MPfa1hrnfW4Uhwytmka/ABEGVg66TzFAHDPhLqzcTPrIU5isqR4tMskMec1BCjb5mhYxoMjdDVqFzQ06hdZ7Cdo8DgbIt2bypefxX8Q6MQSoMIoAzFROkDz50z4r/SpYa21ssL4IiRYZRr/wDcdT75a4iXPI14rltOfPpRZAkZzsERxHF2zcPdK1tTyJkD06D51AXbqPl/OtyAKhLxTEJC8cTuAai+j0TM1qTXkKjwOCa5dt2tjcYIDvqxgfea692A/o9S3eW8903CglgVyhJ0gaksxEidNzXMOC402sRZuAA93dR4OxysGg+WldmwXHktEEXc/eibsgqA0z4esSdPX2hxj6gEN3VWHptdrqjcfizYxDCPqm1WNp028x06VX+Lq9xO8JIDZtDGsRHtrEUbxriqXhlRgYkgmd46A+dK73EmuWlQjxICIB11H4CN+hFR02kALpHLzSvs1ish7wiQriddpGlWvjrLddDaU3LgUnwn7PQ6/dVS4AwdbguDOoUSumoAI/TWn/ZvHCw+W4CMyjK3PTl94n2pj27jULC6HGU5wHHra21BUggRFZQmJ4razHJZBWdDpr57daykZCf4+6Au5FU9sLiW0KufUmpWwmKaJVm9dfbXlVpGDsEyVuyf/U/9ta/7NwxbLF3bNpc/lVH5gJn5N3cKsXsNjdPBeMbb1Few2MKw1u9l2iGge21XEcLw4iO/9O9P6VOOG2spAN4f/kn8RWfmAtGEdOny+6pvD7OLRAFt3ANfskH4jQPEGcue8nMBBDTI8tT5/hRycUZCy3HusVdhmDINAxA07roBQ2GC3rjN4gskw2rH/KBPtHL3uwgzOM7BTYqlFtyUruD9/vSo+8A5ge4ptxnu0VgUG52Ver9ST0/Z057ilGYxtOlWEwo6jcitH01P+Ivzrc4gRuPn/OqdWVmZJzK4i8Oo+dRNiRtI+dVrB4ZrjhF3P3Dmfarzw3A2bKwgBcDxNGZpj/KviiB/Z9ayQdk6k1ztLKsXrPi8PyHLnpXi2bmnhfTbQ6U44/iFVDoSx2lRG/ltE/8ALRGB4JbdFbM/iUHcRtP8FTV3ZLq7C4fxSW7joq81gzrbP+X+VB8RtZWAy5dAYiKfXuFCYzNy5jn/AIPKlvabCC3cUAkg21OsaTMjQDnNZTqZnQvY3BmlTzEb+SJ7J4IXTclM8BY8OaNT8qtFrheUyuHg9QkflVb7GYhka5lJEhQdvPqDVtOLaJLt6eH/ALKRXe4VITsHhmvoh3XlzW2e9/DcMetJe1XFrtnwAstxhuDEL5epn5Gm1riB2zN/yf8AZVV7bT36EkmUAnTkTpoB1raPE8ArcZTNOiXNKQCz1NSlqizV6H610Mq4K8a7U9ltKEat1avALZRbNUDNWrPUeaiIC9KlVtK2z1Cpr2aBeRmCBLqAJMiKvuCN7uh4GP79aoHD7mV5106Rz05girnwrGkocxuQNoKbe9o1LXlX4RrS0yj+9xH/AAn++tmxGI/gYexrRMYmkm7/AJrf/irTEcVtAQe/P+NP/FU8mYhV+E2Jkofhlu+hbKjjYHQjr6UV9FxDbpPrH5mo14xY/hv69Xt/+OicPjbLCYvx/fT/AMdZmI2Wmk15sVg4de/4Q+Y/WsqC7dUkw98Dpmt6f/prK3MV78t19vurgDRCKMpI+flEfjNBlt6JsXBAXyzffUJXWUq0VbAKyKDsXNvSisOYn1/KhIQlcr49Pfsu8sfv1H40LwvHt9aobQHXWIEDSfMz8qL7UL/vTj+1/wDytJOFCLl4cjofn5ecfOuzgyBBXIxhPiQOZ+SH43fJYfdvz150pIprxZZRH9VPqD6+dBYF4uIfMVY+y5jhLoKH7s9DWFD0NXEv8Ov7iluLPjapm1idlU/BBv8AL2UPZrAsboZgwUDqRJ5Ltz6U/wAXCMqAFrj6KkfCOsAxOUmheFYkJauHz6xyHsdtq0R+6tviH/rLk92NCAJ5jcdfaqGXbKwNDBASriK95iO7nQGCdtviOvQzVtt3raIFB0AgfKKqPC7US53O1NUeoMSc7o5Ls/hlHIw1Hau+WyYd8sMGXUxBHKJ+7Wqz2jvZro8kA+U02t3JGtIuMH6w+grcM3jW/jDpw/qFvwJoY1ZLd8xJ61VOG3gpM86fYd5UGZr1ZkulQ4GrFLL1Uv0uOdQ8ddblo82XxA/j+/KhsVaEEnltWti8D7UQpxDhsjqVswNN26SkRXpNSXgJIG06VCau2lcIiDC8VSTAEnoK9ZSNCCD51JgzFxOXiH40bx7+snyH50rND4VDaAdQNWdCBCXGvKw1lNKmUmHsliQOhNeZYMGZ6RVi4ZhlVZjUrJ+VbcfWRZP9k+8Zf1qU1RmjmuiMF+iahNwl2GwB7rOeZEelOuGNoQKM4rZy2LakRoSfUx+WlJ8FcgGkvOaU+iwU4TM3d9PKhcU8moxe69ajuNpzoGiCmPMhbg+GmXDX8EcqU2DoRU2Hf6s/3v0rzxIheo2MpoL46H2ryh7hjTyHPyFZSlaCr/aEazzqZVIOcf3SPKN/npUCHaiRBET5/n+NSKhb2z+/nRlht6CsjairXOsKErmXapwuKeev5AflQXAcKrXWWT4w0kefT0ortsv+9moeyeuJHoTXUoftA6Lm1r1r8/olXFMMyC6j7q4I85G49RSbDmHX1FXXt2oN1UG+UEx0BaPzqlXFgx0roPC5VVuV9tlYi3w+n5UtxN3xNr70TauyqmdY/KgGKm5Dbbmo6bbwrK9SwITrhWD8Ge5JUGRbEwTyz67ajalXFMW159TPIeg9v3NM+IYg92NgoGg/PUeuxpXZwpAVj9sEj0mq/wBoAU5BdYeqOXQD0qQHeozWymuaRdfSsdZSz+H4Uk4p8Z9BTkGZpNxT4/YU/DjjUP4qf0PUIRKJwmLKHy6UKDWTTiJXBY8tuE4u38ymKXq9QpcI2rZm5ivNEWTX1c91sqyQBuTAry4hEgjUaEelS4Bpu2/76/8AUKsXb3BLbxMrp3i5iPMGCfeB706nyS3MlpcNlUzRdzE94fENYj1odhWgMGheyLoadUtEbHVbGtK3FakUbglq1YKMgjXw/lWvGB9TbPrHy/8AbXnCz9Up/s/yrfiZnDp5H/uFc+oIeF9BSOag5NOM35tqf3tVdQ6H1ptxP+oQ9Qv5UnLaV5rVO92ikcxHpXt5+VRs81ExmiAS3u5KdL+u9EWm8P8AipcKJQ15zVtN53ROJfxHXp+AryjLdvMJ/emlZSJCugq62cVJAo3uzq87EiPLb8a9rKmeACqabiQp7L7URbbQ17WUsoiucdvhGJB6qPxNL+yx/wB5X+6aysrp4YcLe91zK3/v8Pkt+196MUrb5VWfMazVbx6eMxsdRWVlWzqoMQOMomwsIs89fnp/P3rOD4Y3LhMDTedh5+cRWVlC1ozQsN4RPFGZnFvwhVEkLI6cjVzsYFQlkwP6peXUA1lZWuEvVmEFylOOwInoaVvZj2rKyoP5Quq0rVbce41pPxT4/YVlZVOHHGovxP8A8Y8wgq8rKymFcJZXoNZWVi8EXw9Zu2/76/8AUKtv9INrNi7KzErE9Jc1lZRjRV0gC2DuQqe68jUFwVlZT6gsotDC9WsasrKz+KxWbhX9SvofxNF4zC/7kW5yI/zD9a9rK52Is5vVd/C3okeX0UWMP+52z5L+FIs81lZTCIUbzoPJbC5WEaVlZXglkrVGjeiC2lZWVhWs5KxcLtzaU+Z/6jWVlZUDv3Fd+k0ZB0C//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6874" name="Picture 10" descr="http://www.marcussamuelsson.com/wp-content/uploads/2014/02/IMG_0839edit.jpg"/>
          <p:cNvPicPr>
            <a:picLocks noChangeAspect="1" noChangeArrowheads="1"/>
          </p:cNvPicPr>
          <p:nvPr/>
        </p:nvPicPr>
        <p:blipFill>
          <a:blip r:embed="rId4" cstate="print"/>
          <a:srcRect b="15625"/>
          <a:stretch>
            <a:fillRect/>
          </a:stretch>
        </p:blipFill>
        <p:spPr bwMode="auto">
          <a:xfrm>
            <a:off x="5943600" y="3505200"/>
            <a:ext cx="2819400" cy="1585915"/>
          </a:xfrm>
          <a:prstGeom prst="rect">
            <a:avLst/>
          </a:prstGeom>
          <a:noFill/>
          <a:ln w="38100">
            <a:solidFill>
              <a:schemeClr val="tx1"/>
            </a:solidFill>
          </a:ln>
        </p:spPr>
      </p:pic>
      <p:sp>
        <p:nvSpPr>
          <p:cNvPr id="19" name="TextBox 18"/>
          <p:cNvSpPr txBox="1"/>
          <p:nvPr/>
        </p:nvSpPr>
        <p:spPr>
          <a:xfrm>
            <a:off x="6400800" y="5105400"/>
            <a:ext cx="2286000" cy="369332"/>
          </a:xfrm>
          <a:prstGeom prst="rect">
            <a:avLst/>
          </a:prstGeom>
          <a:noFill/>
        </p:spPr>
        <p:txBody>
          <a:bodyPr wrap="square" rtlCol="0">
            <a:spAutoFit/>
          </a:bodyPr>
          <a:lstStyle/>
          <a:p>
            <a:r>
              <a:rPr lang="en-US" dirty="0"/>
              <a:t>Book Discussions </a:t>
            </a:r>
          </a:p>
        </p:txBody>
      </p:sp>
      <p:sp>
        <p:nvSpPr>
          <p:cNvPr id="36878" name="AutoShape 14" descr="Image result for red rooster harlem halloween part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80" name="AutoShape 16" descr="Image result for red rooster harlem halloween part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6882" name="Picture 18" descr="http://marcussamuelsson.com/wp-content/uploads/2011/11/8.jpg"/>
          <p:cNvPicPr>
            <a:picLocks noChangeAspect="1" noChangeArrowheads="1"/>
          </p:cNvPicPr>
          <p:nvPr/>
        </p:nvPicPr>
        <p:blipFill>
          <a:blip r:embed="rId5" cstate="print"/>
          <a:srcRect/>
          <a:stretch>
            <a:fillRect/>
          </a:stretch>
        </p:blipFill>
        <p:spPr bwMode="auto">
          <a:xfrm>
            <a:off x="381000" y="4724400"/>
            <a:ext cx="2609850" cy="1736349"/>
          </a:xfrm>
          <a:prstGeom prst="rect">
            <a:avLst/>
          </a:prstGeom>
          <a:noFill/>
          <a:ln w="38100">
            <a:solidFill>
              <a:schemeClr val="tx1"/>
            </a:solidFill>
          </a:ln>
        </p:spPr>
      </p:pic>
      <p:sp>
        <p:nvSpPr>
          <p:cNvPr id="24" name="TextBox 23"/>
          <p:cNvSpPr txBox="1"/>
          <p:nvPr/>
        </p:nvSpPr>
        <p:spPr>
          <a:xfrm>
            <a:off x="838200" y="6488668"/>
            <a:ext cx="2438400" cy="369332"/>
          </a:xfrm>
          <a:prstGeom prst="rect">
            <a:avLst/>
          </a:prstGeom>
          <a:noFill/>
        </p:spPr>
        <p:txBody>
          <a:bodyPr wrap="square" rtlCol="0">
            <a:spAutoFit/>
          </a:bodyPr>
          <a:lstStyle/>
          <a:p>
            <a:r>
              <a:rPr lang="en-US" dirty="0"/>
              <a:t>Holiday Parties </a:t>
            </a:r>
          </a:p>
        </p:txBody>
      </p:sp>
      <p:pic>
        <p:nvPicPr>
          <p:cNvPr id="36884" name="Picture 20" descr="http://www.marcussamuelsson.com/wp-content/uploads/2014/06/photo-2.jpg"/>
          <p:cNvPicPr>
            <a:picLocks noChangeAspect="1" noChangeArrowheads="1"/>
          </p:cNvPicPr>
          <p:nvPr/>
        </p:nvPicPr>
        <p:blipFill>
          <a:blip r:embed="rId6" cstate="print"/>
          <a:srcRect/>
          <a:stretch>
            <a:fillRect/>
          </a:stretch>
        </p:blipFill>
        <p:spPr bwMode="auto">
          <a:xfrm>
            <a:off x="3276600" y="4724400"/>
            <a:ext cx="2336800" cy="1752601"/>
          </a:xfrm>
          <a:prstGeom prst="rect">
            <a:avLst/>
          </a:prstGeom>
          <a:noFill/>
          <a:ln w="38100">
            <a:solidFill>
              <a:schemeClr val="tx1"/>
            </a:solidFill>
          </a:ln>
        </p:spPr>
      </p:pic>
      <p:sp>
        <p:nvSpPr>
          <p:cNvPr id="26" name="TextBox 25"/>
          <p:cNvSpPr txBox="1"/>
          <p:nvPr/>
        </p:nvSpPr>
        <p:spPr>
          <a:xfrm>
            <a:off x="3124200" y="6488668"/>
            <a:ext cx="3657600" cy="369332"/>
          </a:xfrm>
          <a:prstGeom prst="rect">
            <a:avLst/>
          </a:prstGeom>
          <a:noFill/>
        </p:spPr>
        <p:txBody>
          <a:bodyPr wrap="square" rtlCol="0">
            <a:spAutoFit/>
          </a:bodyPr>
          <a:lstStyle/>
          <a:p>
            <a:r>
              <a:rPr lang="en-US" dirty="0"/>
              <a:t>  Cooking Demonstrations </a:t>
            </a:r>
          </a:p>
        </p:txBody>
      </p:sp>
      <p:pic>
        <p:nvPicPr>
          <p:cNvPr id="27" name="Picture 26" descr="Ginny's logo.png"/>
          <p:cNvPicPr>
            <a:picLocks noChangeAspect="1"/>
          </p:cNvPicPr>
          <p:nvPr/>
        </p:nvPicPr>
        <p:blipFill>
          <a:blip r:embed="rId7" cstate="print"/>
          <a:stretch>
            <a:fillRect/>
          </a:stretch>
        </p:blipFill>
        <p:spPr>
          <a:xfrm>
            <a:off x="152400" y="228600"/>
            <a:ext cx="1536877" cy="609599"/>
          </a:xfrm>
          <a:prstGeom prst="rect">
            <a:avLst/>
          </a:prstGeom>
          <a:ln w="38100">
            <a:solidFill>
              <a:schemeClr val="tx1"/>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err="1">
                <a:latin typeface="Candara" pitchFamily="34" charset="0"/>
              </a:rPr>
              <a:t>Streetbird</a:t>
            </a:r>
            <a:r>
              <a:rPr lang="en-US" b="1" dirty="0">
                <a:latin typeface="Candara" pitchFamily="34" charset="0"/>
              </a:rPr>
              <a:t> rotisserie</a:t>
            </a:r>
          </a:p>
        </p:txBody>
      </p:sp>
      <p:sp>
        <p:nvSpPr>
          <p:cNvPr id="3" name="Content Placeholder 2"/>
          <p:cNvSpPr>
            <a:spLocks noGrp="1"/>
          </p:cNvSpPr>
          <p:nvPr>
            <p:ph idx="1"/>
          </p:nvPr>
        </p:nvSpPr>
        <p:spPr/>
        <p:txBody>
          <a:bodyPr>
            <a:normAutofit/>
          </a:bodyPr>
          <a:lstStyle/>
          <a:p>
            <a:pPr>
              <a:buNone/>
            </a:pPr>
            <a:r>
              <a:rPr lang="en-US" sz="1700" dirty="0">
                <a:latin typeface="Candara" pitchFamily="34" charset="0"/>
              </a:rPr>
              <a:t>	</a:t>
            </a:r>
          </a:p>
          <a:p>
            <a:pPr>
              <a:buNone/>
            </a:pPr>
            <a:r>
              <a:rPr lang="en-US" sz="1700" dirty="0">
                <a:latin typeface="Candara" pitchFamily="34" charset="0"/>
              </a:rPr>
              <a:t>	</a:t>
            </a:r>
            <a:r>
              <a:rPr lang="en-US" sz="1700" dirty="0" err="1">
                <a:latin typeface="Candara" pitchFamily="34" charset="0"/>
              </a:rPr>
              <a:t>Streetbird</a:t>
            </a:r>
            <a:r>
              <a:rPr lang="en-US" sz="1700" dirty="0">
                <a:latin typeface="Candara" pitchFamily="34" charset="0"/>
              </a:rPr>
              <a:t> is a rotisserie chicken restaurant that has its roots in street food from around the world.  Inspired by Harlem Americana, we look to the birth of hip hop, as well as street culture for aesthetic inspiration and feel.  </a:t>
            </a:r>
            <a:r>
              <a:rPr lang="en-US" sz="1700" dirty="0" err="1">
                <a:latin typeface="Candara" pitchFamily="34" charset="0"/>
              </a:rPr>
              <a:t>Streetbird</a:t>
            </a:r>
            <a:r>
              <a:rPr lang="en-US" sz="1700" dirty="0">
                <a:latin typeface="Candara" pitchFamily="34" charset="0"/>
              </a:rPr>
              <a:t> is fast, fun, fresh, and familiar. It's where you can pick up a rotisserie bird on your way home from work, have it delivered from our kitchen to yours in minutes, or kick back with friends and family in the restaurant to celebrate a birthday, or even just a Tuesday. </a:t>
            </a:r>
          </a:p>
          <a:p>
            <a:pPr>
              <a:buNone/>
            </a:pPr>
            <a:endParaRPr lang="en-US" sz="1700" dirty="0">
              <a:latin typeface="Candara" pitchFamily="34" charset="0"/>
            </a:endParaRPr>
          </a:p>
          <a:p>
            <a:pPr>
              <a:buNone/>
            </a:pPr>
            <a:r>
              <a:rPr lang="en-US" sz="1700" dirty="0">
                <a:latin typeface="Candara" pitchFamily="34" charset="0"/>
              </a:rPr>
              <a:t>	</a:t>
            </a:r>
            <a:r>
              <a:rPr lang="en-US" sz="1700" dirty="0" err="1">
                <a:latin typeface="Candara" pitchFamily="34" charset="0"/>
              </a:rPr>
              <a:t>Streetbird</a:t>
            </a:r>
            <a:r>
              <a:rPr lang="en-US" sz="1700" dirty="0">
                <a:latin typeface="Candara" pitchFamily="34" charset="0"/>
              </a:rPr>
              <a:t>, is perched on an iconic corner on one of Harlem’s high traffic corridors. It strives to be the classic diner with urban sensibility.  Its approachable price point positions it as a local staple, provider a healthier, tastier, more enjoyable option on a frequent basis. </a:t>
            </a:r>
          </a:p>
          <a:p>
            <a:pPr>
              <a:buNone/>
            </a:pPr>
            <a:endParaRPr lang="en-US" sz="1700" dirty="0">
              <a:latin typeface="Candara" pitchFamily="34" charset="0"/>
            </a:endParaRPr>
          </a:p>
          <a:p>
            <a:pPr>
              <a:buNone/>
            </a:pPr>
            <a:r>
              <a:rPr lang="en-US" sz="1700" dirty="0">
                <a:latin typeface="Candara" pitchFamily="34" charset="0"/>
              </a:rPr>
              <a:t>	Like no other, </a:t>
            </a:r>
            <a:r>
              <a:rPr lang="en-US" sz="1700" dirty="0" err="1">
                <a:latin typeface="Candara" pitchFamily="34" charset="0"/>
              </a:rPr>
              <a:t>Streetbird</a:t>
            </a:r>
            <a:r>
              <a:rPr lang="en-US" sz="1700" dirty="0">
                <a:latin typeface="Candara" pitchFamily="34" charset="0"/>
              </a:rPr>
              <a:t> is urban America’s answer to the love of chicken and hip diners…</a:t>
            </a:r>
          </a:p>
          <a:p>
            <a:endParaRPr lang="en-US" dirty="0"/>
          </a:p>
        </p:txBody>
      </p:sp>
      <p:pic>
        <p:nvPicPr>
          <p:cNvPr id="4" name="Content Placeholder 8" descr="Streetbird Harlem Logo.png"/>
          <p:cNvPicPr>
            <a:picLocks noChangeAspect="1"/>
          </p:cNvPicPr>
          <p:nvPr/>
        </p:nvPicPr>
        <p:blipFill>
          <a:blip r:embed="rId2" cstate="print"/>
          <a:stretch>
            <a:fillRect/>
          </a:stretch>
        </p:blipFill>
        <p:spPr>
          <a:xfrm>
            <a:off x="304800" y="152400"/>
            <a:ext cx="1066800" cy="10668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a:t>
            </a:r>
            <a:r>
              <a:rPr lang="en-US" b="1" dirty="0" err="1">
                <a:latin typeface="Candara" pitchFamily="34" charset="0"/>
              </a:rPr>
              <a:t>Streetbird</a:t>
            </a:r>
            <a:r>
              <a:rPr lang="en-US" b="1" dirty="0">
                <a:latin typeface="Candara" pitchFamily="34" charset="0"/>
              </a:rPr>
              <a:t> Rotisserie </a:t>
            </a:r>
          </a:p>
        </p:txBody>
      </p:sp>
      <p:pic>
        <p:nvPicPr>
          <p:cNvPr id="9" name="Content Placeholder 8" descr="Streetbird Harlem Logo.png"/>
          <p:cNvPicPr>
            <a:picLocks noGrp="1" noChangeAspect="1"/>
          </p:cNvPicPr>
          <p:nvPr>
            <p:ph idx="1"/>
          </p:nvPr>
        </p:nvPicPr>
        <p:blipFill>
          <a:blip r:embed="rId2" cstate="print"/>
          <a:stretch>
            <a:fillRect/>
          </a:stretch>
        </p:blipFill>
        <p:spPr>
          <a:xfrm>
            <a:off x="304800" y="152400"/>
            <a:ext cx="1066800" cy="1066800"/>
          </a:xfrm>
        </p:spPr>
      </p:pic>
      <p:pic>
        <p:nvPicPr>
          <p:cNvPr id="25" name="Picture 24" descr="Streetbird Grafitti.jpg"/>
          <p:cNvPicPr>
            <a:picLocks noChangeAspect="1"/>
          </p:cNvPicPr>
          <p:nvPr/>
        </p:nvPicPr>
        <p:blipFill>
          <a:blip r:embed="rId3" cstate="print"/>
          <a:stretch>
            <a:fillRect/>
          </a:stretch>
        </p:blipFill>
        <p:spPr>
          <a:xfrm>
            <a:off x="381000" y="1676400"/>
            <a:ext cx="3252826" cy="4876800"/>
          </a:xfrm>
          <a:prstGeom prst="rect">
            <a:avLst/>
          </a:prstGeom>
          <a:ln w="57150">
            <a:solidFill>
              <a:srgbClr val="002060"/>
            </a:solidFill>
          </a:ln>
        </p:spPr>
      </p:pic>
      <p:pic>
        <p:nvPicPr>
          <p:cNvPr id="10" name="Picture 9" descr="streetbird Bar.jpg"/>
          <p:cNvPicPr>
            <a:picLocks noChangeAspect="1"/>
          </p:cNvPicPr>
          <p:nvPr/>
        </p:nvPicPr>
        <p:blipFill>
          <a:blip r:embed="rId4" cstate="print"/>
          <a:stretch>
            <a:fillRect/>
          </a:stretch>
        </p:blipFill>
        <p:spPr>
          <a:xfrm>
            <a:off x="381000" y="4800600"/>
            <a:ext cx="2647950" cy="1766905"/>
          </a:xfrm>
          <a:prstGeom prst="rect">
            <a:avLst/>
          </a:prstGeom>
          <a:ln w="38100">
            <a:solidFill>
              <a:schemeClr val="tx1"/>
            </a:solidFill>
          </a:ln>
        </p:spPr>
      </p:pic>
      <p:pic>
        <p:nvPicPr>
          <p:cNvPr id="17" name="Picture 16" descr="Streetbird dining room 5.jpg"/>
          <p:cNvPicPr>
            <a:picLocks noChangeAspect="1"/>
          </p:cNvPicPr>
          <p:nvPr/>
        </p:nvPicPr>
        <p:blipFill>
          <a:blip r:embed="rId5" cstate="print"/>
          <a:stretch>
            <a:fillRect/>
          </a:stretch>
        </p:blipFill>
        <p:spPr>
          <a:xfrm>
            <a:off x="3810000" y="4495800"/>
            <a:ext cx="3276600" cy="2208944"/>
          </a:xfrm>
          <a:prstGeom prst="rect">
            <a:avLst/>
          </a:prstGeom>
          <a:ln w="57150">
            <a:solidFill>
              <a:schemeClr val="tx1"/>
            </a:solidFill>
          </a:ln>
        </p:spPr>
      </p:pic>
      <p:pic>
        <p:nvPicPr>
          <p:cNvPr id="18" name="Picture 17" descr="Streetbird Dining Room 2.jpg"/>
          <p:cNvPicPr>
            <a:picLocks noChangeAspect="1"/>
          </p:cNvPicPr>
          <p:nvPr/>
        </p:nvPicPr>
        <p:blipFill>
          <a:blip r:embed="rId6" cstate="print"/>
          <a:srcRect t="10213"/>
          <a:stretch>
            <a:fillRect/>
          </a:stretch>
        </p:blipFill>
        <p:spPr>
          <a:xfrm>
            <a:off x="3810000" y="1371600"/>
            <a:ext cx="4648200" cy="2969573"/>
          </a:xfrm>
          <a:prstGeom prst="rect">
            <a:avLst/>
          </a:prstGeom>
          <a:ln w="57150">
            <a:solidFill>
              <a:schemeClr val="tx1"/>
            </a:solidFill>
          </a:ln>
        </p:spPr>
      </p:pic>
      <p:pic>
        <p:nvPicPr>
          <p:cNvPr id="28" name="Picture 27" descr="streetbird shoes.jpg"/>
          <p:cNvPicPr>
            <a:picLocks noChangeAspect="1"/>
          </p:cNvPicPr>
          <p:nvPr/>
        </p:nvPicPr>
        <p:blipFill>
          <a:blip r:embed="rId7" cstate="print"/>
          <a:srcRect l="8250" r="11250"/>
          <a:stretch>
            <a:fillRect/>
          </a:stretch>
        </p:blipFill>
        <p:spPr>
          <a:xfrm>
            <a:off x="2062157" y="1600200"/>
            <a:ext cx="1533538" cy="1071563"/>
          </a:xfrm>
          <a:prstGeom prst="rect">
            <a:avLst/>
          </a:prstGeom>
        </p:spPr>
      </p:pic>
      <p:pic>
        <p:nvPicPr>
          <p:cNvPr id="29" name="Picture 28" descr="Streetbird Boom Boxes 3.jpg"/>
          <p:cNvPicPr>
            <a:picLocks noChangeAspect="1"/>
          </p:cNvPicPr>
          <p:nvPr/>
        </p:nvPicPr>
        <p:blipFill>
          <a:blip r:embed="rId8" cstate="print"/>
          <a:srcRect r="14151"/>
          <a:stretch>
            <a:fillRect/>
          </a:stretch>
        </p:blipFill>
        <p:spPr>
          <a:xfrm>
            <a:off x="7239000" y="4953000"/>
            <a:ext cx="1664209" cy="1295400"/>
          </a:xfrm>
          <a:prstGeom prst="rect">
            <a:avLst/>
          </a:prstGeom>
          <a:ln w="57150">
            <a:solidFill>
              <a:schemeClr val="tx1"/>
            </a:solid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Candara" pitchFamily="34" charset="0"/>
              </a:rPr>
              <a:t>           </a:t>
            </a:r>
            <a:r>
              <a:rPr lang="en-US" b="1" dirty="0" err="1">
                <a:latin typeface="Candara" pitchFamily="34" charset="0"/>
              </a:rPr>
              <a:t>Streetbird</a:t>
            </a:r>
            <a:r>
              <a:rPr lang="en-US" b="1" dirty="0">
                <a:latin typeface="Candara" pitchFamily="34" charset="0"/>
              </a:rPr>
              <a:t> Rotisserie </a:t>
            </a:r>
          </a:p>
        </p:txBody>
      </p:sp>
      <p:pic>
        <p:nvPicPr>
          <p:cNvPr id="9" name="Content Placeholder 8" descr="Streetbird Harlem Logo.png"/>
          <p:cNvPicPr>
            <a:picLocks noGrp="1" noChangeAspect="1"/>
          </p:cNvPicPr>
          <p:nvPr>
            <p:ph idx="1"/>
          </p:nvPr>
        </p:nvPicPr>
        <p:blipFill>
          <a:blip r:embed="rId2" cstate="print"/>
          <a:stretch>
            <a:fillRect/>
          </a:stretch>
        </p:blipFill>
        <p:spPr>
          <a:xfrm>
            <a:off x="304800" y="152400"/>
            <a:ext cx="1066800" cy="1066800"/>
          </a:xfrm>
        </p:spPr>
      </p:pic>
      <p:pic>
        <p:nvPicPr>
          <p:cNvPr id="24" name="Picture 23" descr="Streetbird Food 5.jpg"/>
          <p:cNvPicPr>
            <a:picLocks noChangeAspect="1"/>
          </p:cNvPicPr>
          <p:nvPr/>
        </p:nvPicPr>
        <p:blipFill>
          <a:blip r:embed="rId3" cstate="print"/>
          <a:stretch>
            <a:fillRect/>
          </a:stretch>
        </p:blipFill>
        <p:spPr>
          <a:xfrm>
            <a:off x="381000" y="4876800"/>
            <a:ext cx="2628900" cy="1743075"/>
          </a:xfrm>
          <a:prstGeom prst="rect">
            <a:avLst/>
          </a:prstGeom>
          <a:ln w="38100">
            <a:solidFill>
              <a:schemeClr val="tx1"/>
            </a:solidFill>
          </a:ln>
        </p:spPr>
      </p:pic>
      <p:pic>
        <p:nvPicPr>
          <p:cNvPr id="13" name="Picture 12" descr="Streetbird Food 4.jpg"/>
          <p:cNvPicPr>
            <a:picLocks noChangeAspect="1"/>
          </p:cNvPicPr>
          <p:nvPr/>
        </p:nvPicPr>
        <p:blipFill>
          <a:blip r:embed="rId4" cstate="print"/>
          <a:stretch>
            <a:fillRect/>
          </a:stretch>
        </p:blipFill>
        <p:spPr>
          <a:xfrm>
            <a:off x="3200400" y="4800600"/>
            <a:ext cx="2466975" cy="18478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6" name="Picture 15" descr="Streetbird Crispy Bird.jpg"/>
          <p:cNvPicPr>
            <a:picLocks noChangeAspect="1"/>
          </p:cNvPicPr>
          <p:nvPr/>
        </p:nvPicPr>
        <p:blipFill>
          <a:blip r:embed="rId5" cstate="print"/>
          <a:stretch>
            <a:fillRect/>
          </a:stretch>
        </p:blipFill>
        <p:spPr>
          <a:xfrm>
            <a:off x="6096000" y="3048000"/>
            <a:ext cx="2838450" cy="1609725"/>
          </a:xfrm>
          <a:prstGeom prst="rect">
            <a:avLst/>
          </a:prstGeom>
          <a:ln w="38100">
            <a:solidFill>
              <a:schemeClr val="tx1"/>
            </a:solidFill>
          </a:ln>
        </p:spPr>
      </p:pic>
      <p:pic>
        <p:nvPicPr>
          <p:cNvPr id="17" name="Picture 16" descr="Streetbird Food 3.jpg"/>
          <p:cNvPicPr>
            <a:picLocks noChangeAspect="1"/>
          </p:cNvPicPr>
          <p:nvPr/>
        </p:nvPicPr>
        <p:blipFill>
          <a:blip r:embed="rId6" cstate="print"/>
          <a:stretch>
            <a:fillRect/>
          </a:stretch>
        </p:blipFill>
        <p:spPr>
          <a:xfrm>
            <a:off x="457200" y="1219200"/>
            <a:ext cx="5257800" cy="3308370"/>
          </a:xfrm>
          <a:prstGeom prst="rect">
            <a:avLst/>
          </a:prstGeom>
          <a:ln w="38100">
            <a:solidFill>
              <a:schemeClr val="tx1"/>
            </a:solidFill>
          </a:ln>
        </p:spPr>
      </p:pic>
      <p:pic>
        <p:nvPicPr>
          <p:cNvPr id="18" name="Picture 17" descr="Streetbird Rice.jpg"/>
          <p:cNvPicPr>
            <a:picLocks noChangeAspect="1"/>
          </p:cNvPicPr>
          <p:nvPr/>
        </p:nvPicPr>
        <p:blipFill>
          <a:blip r:embed="rId7" cstate="print"/>
          <a:stretch>
            <a:fillRect/>
          </a:stretch>
        </p:blipFill>
        <p:spPr>
          <a:xfrm>
            <a:off x="6172200" y="1143000"/>
            <a:ext cx="2590800" cy="1727200"/>
          </a:xfrm>
          <a:prstGeom prst="rect">
            <a:avLst/>
          </a:prstGeom>
          <a:ln w="38100">
            <a:solidFill>
              <a:schemeClr val="tx1"/>
            </a:solidFill>
          </a:ln>
        </p:spPr>
      </p:pic>
      <p:pic>
        <p:nvPicPr>
          <p:cNvPr id="19" name="Picture 18" descr="Streetbird Chicken and Waffles.jpg"/>
          <p:cNvPicPr>
            <a:picLocks noChangeAspect="1"/>
          </p:cNvPicPr>
          <p:nvPr/>
        </p:nvPicPr>
        <p:blipFill>
          <a:blip r:embed="rId8" cstate="print"/>
          <a:stretch>
            <a:fillRect/>
          </a:stretch>
        </p:blipFill>
        <p:spPr>
          <a:xfrm>
            <a:off x="4515581" y="3397270"/>
            <a:ext cx="112837" cy="63459"/>
          </a:xfrm>
          <a:prstGeom prst="rect">
            <a:avLst/>
          </a:prstGeom>
        </p:spPr>
      </p:pic>
      <p:pic>
        <p:nvPicPr>
          <p:cNvPr id="20" name="Picture 19" descr="Streetbird Chicken and Waffles.jpg"/>
          <p:cNvPicPr>
            <a:picLocks noChangeAspect="1"/>
          </p:cNvPicPr>
          <p:nvPr/>
        </p:nvPicPr>
        <p:blipFill>
          <a:blip r:embed="rId8" cstate="print"/>
          <a:stretch>
            <a:fillRect/>
          </a:stretch>
        </p:blipFill>
        <p:spPr>
          <a:xfrm>
            <a:off x="4515581" y="3397270"/>
            <a:ext cx="112837" cy="63459"/>
          </a:xfrm>
          <a:prstGeom prst="rect">
            <a:avLst/>
          </a:prstGeom>
        </p:spPr>
      </p:pic>
      <p:pic>
        <p:nvPicPr>
          <p:cNvPr id="23" name="Picture 22" descr="Streetbird Chick and Waffles.jpg"/>
          <p:cNvPicPr>
            <a:picLocks noChangeAspect="1"/>
          </p:cNvPicPr>
          <p:nvPr/>
        </p:nvPicPr>
        <p:blipFill>
          <a:blip r:embed="rId8" cstate="print"/>
          <a:stretch>
            <a:fillRect/>
          </a:stretch>
        </p:blipFill>
        <p:spPr>
          <a:xfrm>
            <a:off x="4515581" y="3397270"/>
            <a:ext cx="112837" cy="63459"/>
          </a:xfrm>
          <a:prstGeom prst="rect">
            <a:avLst/>
          </a:prstGeom>
        </p:spPr>
      </p:pic>
      <p:pic>
        <p:nvPicPr>
          <p:cNvPr id="3074" name="Picture 2" descr="https://media.timeout.com/images/102512827/617/347/image.jpg"/>
          <p:cNvPicPr>
            <a:picLocks noChangeAspect="1" noChangeArrowheads="1"/>
          </p:cNvPicPr>
          <p:nvPr/>
        </p:nvPicPr>
        <p:blipFill>
          <a:blip r:embed="rId9" cstate="print"/>
          <a:srcRect/>
          <a:stretch>
            <a:fillRect/>
          </a:stretch>
        </p:blipFill>
        <p:spPr bwMode="auto">
          <a:xfrm>
            <a:off x="5943600" y="4876800"/>
            <a:ext cx="2971800" cy="1671336"/>
          </a:xfrm>
          <a:prstGeom prst="rect">
            <a:avLst/>
          </a:prstGeom>
          <a:noFill/>
          <a:ln w="38100">
            <a:solidFill>
              <a:schemeClr val="tx1"/>
            </a:solid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ndara" pitchFamily="34" charset="0"/>
              </a:rPr>
              <a:t>             </a:t>
            </a:r>
            <a:r>
              <a:rPr lang="en-US" b="1" dirty="0">
                <a:latin typeface="Candara" pitchFamily="34" charset="0"/>
              </a:rPr>
              <a:t>Marcus Bermuda</a:t>
            </a:r>
          </a:p>
        </p:txBody>
      </p:sp>
      <p:sp>
        <p:nvSpPr>
          <p:cNvPr id="3" name="Content Placeholder 2"/>
          <p:cNvSpPr>
            <a:spLocks noGrp="1"/>
          </p:cNvSpPr>
          <p:nvPr>
            <p:ph idx="1"/>
          </p:nvPr>
        </p:nvSpPr>
        <p:spPr/>
        <p:txBody>
          <a:bodyPr/>
          <a:lstStyle/>
          <a:p>
            <a:pPr>
              <a:buNone/>
            </a:pPr>
            <a:r>
              <a:rPr lang="en-US" dirty="0"/>
              <a:t>   </a:t>
            </a:r>
            <a:r>
              <a:rPr lang="en-US" sz="1600" dirty="0">
                <a:latin typeface="Candara" pitchFamily="34" charset="0"/>
                <a:cs typeface="Times New Roman" pitchFamily="18" charset="0"/>
              </a:rPr>
              <a:t>Marcus’ Bermuda was a first time expansion into the Caribbean marketplace.  In partnership</a:t>
            </a:r>
          </a:p>
          <a:p>
            <a:pPr>
              <a:buNone/>
            </a:pPr>
            <a:r>
              <a:rPr lang="en-US" sz="1600" dirty="0">
                <a:latin typeface="Candara" pitchFamily="34" charset="0"/>
                <a:cs typeface="Times New Roman" pitchFamily="18" charset="0"/>
              </a:rPr>
              <a:t>       with the Hamilton Princess, Marcus’ celebrates the best of Bermuda with vibrant flavors, warm</a:t>
            </a:r>
          </a:p>
          <a:p>
            <a:pPr>
              <a:buNone/>
            </a:pPr>
            <a:r>
              <a:rPr lang="en-US" sz="1600" dirty="0">
                <a:latin typeface="Candara" pitchFamily="34" charset="0"/>
                <a:cs typeface="Times New Roman" pitchFamily="18" charset="0"/>
              </a:rPr>
              <a:t>	hospitality and the freshest seasonal ingredients.  The colorful menu is executed by Executive Chef Leonardo Marino, which hailed from our very own Red Rooster Harlem in New York. </a:t>
            </a:r>
          </a:p>
          <a:p>
            <a:pPr>
              <a:buNone/>
            </a:pPr>
            <a:endParaRPr lang="en-US" sz="1200" dirty="0">
              <a:latin typeface="Candara" pitchFamily="34" charset="0"/>
              <a:cs typeface="Times New Roman" pitchFamily="18" charset="0"/>
            </a:endParaRPr>
          </a:p>
          <a:p>
            <a:pPr>
              <a:buNone/>
            </a:pPr>
            <a:r>
              <a:rPr lang="en-US" sz="1600" dirty="0">
                <a:latin typeface="Candara" pitchFamily="34" charset="0"/>
                <a:cs typeface="Times New Roman" pitchFamily="18" charset="0"/>
              </a:rPr>
              <a:t>	The restaurant offers breathtaking panoramic views of Hamilton Harbor from a spectacular outdoor terrace.  Signature specialties are prepared on the wood-burning grill in the open kitchen, infusing the blend of local flavors with world class dining.  </a:t>
            </a:r>
          </a:p>
          <a:p>
            <a:pPr>
              <a:buNone/>
            </a:pPr>
            <a:endParaRPr lang="en-US" sz="1200" dirty="0">
              <a:latin typeface="Candara" pitchFamily="34" charset="0"/>
              <a:cs typeface="Times New Roman" pitchFamily="18" charset="0"/>
            </a:endParaRPr>
          </a:p>
          <a:p>
            <a:pPr>
              <a:buNone/>
            </a:pPr>
            <a:r>
              <a:rPr lang="en-US" sz="1600" dirty="0">
                <a:latin typeface="Candara" pitchFamily="34" charset="0"/>
                <a:cs typeface="Times New Roman" pitchFamily="18" charset="0"/>
              </a:rPr>
              <a:t>	The Bermuda destination immediately became a hot-spot upon opening, hosting live music sessions and  private events for corporate groups, taste-making tourists and local gatherers. </a:t>
            </a:r>
          </a:p>
        </p:txBody>
      </p:sp>
      <p:pic>
        <p:nvPicPr>
          <p:cNvPr id="4" name="Content Placeholder 3" descr="Bermuda logo.png"/>
          <p:cNvPicPr>
            <a:picLocks noGrp="1" noChangeAspect="1"/>
          </p:cNvPicPr>
          <p:nvPr>
            <p:ph idx="4294967295"/>
          </p:nvPr>
        </p:nvPicPr>
        <p:blipFill>
          <a:blip r:embed="rId2" cstate="print"/>
          <a:stretch>
            <a:fillRect/>
          </a:stretch>
        </p:blipFill>
        <p:spPr>
          <a:xfrm>
            <a:off x="381000" y="0"/>
            <a:ext cx="1066800" cy="10668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Candara" pitchFamily="34" charset="0"/>
              </a:rPr>
              <a:t>               </a:t>
            </a:r>
            <a:r>
              <a:rPr lang="en-US" b="1" dirty="0">
                <a:latin typeface="Candara" pitchFamily="34" charset="0"/>
              </a:rPr>
              <a:t>Marcus Bermuda </a:t>
            </a:r>
          </a:p>
        </p:txBody>
      </p:sp>
      <p:pic>
        <p:nvPicPr>
          <p:cNvPr id="4" name="Content Placeholder 3" descr="Bermuda logo.png"/>
          <p:cNvPicPr>
            <a:picLocks noGrp="1" noChangeAspect="1"/>
          </p:cNvPicPr>
          <p:nvPr>
            <p:ph idx="1"/>
          </p:nvPr>
        </p:nvPicPr>
        <p:blipFill>
          <a:blip r:embed="rId2" cstate="print"/>
          <a:stretch>
            <a:fillRect/>
          </a:stretch>
        </p:blipFill>
        <p:spPr>
          <a:xfrm>
            <a:off x="533400" y="304800"/>
            <a:ext cx="1066800" cy="1066800"/>
          </a:xfrm>
        </p:spPr>
      </p:pic>
      <p:pic>
        <p:nvPicPr>
          <p:cNvPr id="5" name="Picture 4" descr="Bermuda Dining Room.jpg"/>
          <p:cNvPicPr>
            <a:picLocks noChangeAspect="1"/>
          </p:cNvPicPr>
          <p:nvPr/>
        </p:nvPicPr>
        <p:blipFill>
          <a:blip r:embed="rId3" cstate="print"/>
          <a:stretch>
            <a:fillRect/>
          </a:stretch>
        </p:blipFill>
        <p:spPr>
          <a:xfrm>
            <a:off x="3200400" y="1219200"/>
            <a:ext cx="4267200" cy="2000250"/>
          </a:xfrm>
          <a:prstGeom prst="rect">
            <a:avLst/>
          </a:prstGeom>
          <a:ln w="38100">
            <a:solidFill>
              <a:schemeClr val="tx1"/>
            </a:solidFill>
          </a:ln>
        </p:spPr>
      </p:pic>
      <p:pic>
        <p:nvPicPr>
          <p:cNvPr id="7" name="Picture 6" descr="Bermuda drink.gif&amp;LogoXPos=5&amp;LogoYPos=5&amp;maxw=630&amp;maxh=350"/>
          <p:cNvPicPr>
            <a:picLocks noChangeAspect="1"/>
          </p:cNvPicPr>
          <p:nvPr/>
        </p:nvPicPr>
        <p:blipFill>
          <a:blip r:embed="rId4" cstate="print"/>
          <a:stretch>
            <a:fillRect/>
          </a:stretch>
        </p:blipFill>
        <p:spPr>
          <a:xfrm>
            <a:off x="7620000" y="2362200"/>
            <a:ext cx="1183640" cy="1778000"/>
          </a:xfrm>
          <a:prstGeom prst="rect">
            <a:avLst/>
          </a:prstGeom>
          <a:ln w="38100">
            <a:solidFill>
              <a:schemeClr val="tx1"/>
            </a:solidFill>
          </a:ln>
        </p:spPr>
      </p:pic>
      <p:pic>
        <p:nvPicPr>
          <p:cNvPr id="8" name="Picture 7" descr="Bermuda View.jpg"/>
          <p:cNvPicPr>
            <a:picLocks noChangeAspect="1"/>
          </p:cNvPicPr>
          <p:nvPr/>
        </p:nvPicPr>
        <p:blipFill>
          <a:blip r:embed="rId5" cstate="print"/>
          <a:srcRect l="6429" r="17143"/>
          <a:stretch>
            <a:fillRect/>
          </a:stretch>
        </p:blipFill>
        <p:spPr>
          <a:xfrm>
            <a:off x="152400" y="4191000"/>
            <a:ext cx="3261267" cy="2000250"/>
          </a:xfrm>
          <a:prstGeom prst="rect">
            <a:avLst/>
          </a:prstGeom>
          <a:ln w="38100">
            <a:solidFill>
              <a:schemeClr val="tx1"/>
            </a:solidFill>
          </a:ln>
        </p:spPr>
      </p:pic>
      <p:pic>
        <p:nvPicPr>
          <p:cNvPr id="9" name="Picture 8" descr="Bermuda bar.gif&amp;LogoXPos=5&amp;LogoYPos=5&amp;maxw=630&amp;maxh=350"/>
          <p:cNvPicPr>
            <a:picLocks noChangeAspect="1"/>
          </p:cNvPicPr>
          <p:nvPr/>
        </p:nvPicPr>
        <p:blipFill>
          <a:blip r:embed="rId6" cstate="print"/>
          <a:stretch>
            <a:fillRect/>
          </a:stretch>
        </p:blipFill>
        <p:spPr>
          <a:xfrm>
            <a:off x="6324600" y="4572000"/>
            <a:ext cx="2672080" cy="1778000"/>
          </a:xfrm>
          <a:prstGeom prst="rect">
            <a:avLst/>
          </a:prstGeom>
          <a:ln w="38100">
            <a:solidFill>
              <a:schemeClr val="tx1"/>
            </a:solidFill>
          </a:ln>
        </p:spPr>
      </p:pic>
      <p:pic>
        <p:nvPicPr>
          <p:cNvPr id="10" name="Picture 9" descr="Bermuda food 2.png"/>
          <p:cNvPicPr>
            <a:picLocks noChangeAspect="1"/>
          </p:cNvPicPr>
          <p:nvPr/>
        </p:nvPicPr>
        <p:blipFill>
          <a:blip r:embed="rId7" cstate="print"/>
          <a:srcRect t="39273" r="12800"/>
          <a:stretch>
            <a:fillRect/>
          </a:stretch>
        </p:blipFill>
        <p:spPr>
          <a:xfrm>
            <a:off x="3657600" y="5410200"/>
            <a:ext cx="2491740" cy="1272541"/>
          </a:xfrm>
          <a:prstGeom prst="rect">
            <a:avLst/>
          </a:prstGeom>
          <a:ln w="38100">
            <a:solidFill>
              <a:schemeClr val="tx1"/>
            </a:solidFill>
          </a:ln>
        </p:spPr>
      </p:pic>
      <p:pic>
        <p:nvPicPr>
          <p:cNvPr id="11" name="Picture 10" descr="Bermuda food 3.jpg"/>
          <p:cNvPicPr>
            <a:picLocks noChangeAspect="1"/>
          </p:cNvPicPr>
          <p:nvPr/>
        </p:nvPicPr>
        <p:blipFill>
          <a:blip r:embed="rId8" cstate="print"/>
          <a:srcRect l="29167" t="20690" b="15000"/>
          <a:stretch>
            <a:fillRect/>
          </a:stretch>
        </p:blipFill>
        <p:spPr>
          <a:xfrm>
            <a:off x="228600" y="2286000"/>
            <a:ext cx="2819399" cy="1706569"/>
          </a:xfrm>
          <a:prstGeom prst="rect">
            <a:avLst/>
          </a:prstGeom>
          <a:ln w="38100">
            <a:solidFill>
              <a:schemeClr val="tx1"/>
            </a:solidFill>
          </a:ln>
        </p:spPr>
      </p:pic>
      <p:pic>
        <p:nvPicPr>
          <p:cNvPr id="14" name="Picture 13" descr="bermuda food 1.jpg"/>
          <p:cNvPicPr>
            <a:picLocks noChangeAspect="1"/>
          </p:cNvPicPr>
          <p:nvPr/>
        </p:nvPicPr>
        <p:blipFill>
          <a:blip r:embed="rId9" cstate="print"/>
          <a:srcRect l="7273" r="21818"/>
          <a:stretch>
            <a:fillRect/>
          </a:stretch>
        </p:blipFill>
        <p:spPr>
          <a:xfrm>
            <a:off x="3581400" y="3352800"/>
            <a:ext cx="2647516" cy="1866900"/>
          </a:xfrm>
          <a:prstGeom prst="rect">
            <a:avLst/>
          </a:prstGeom>
          <a:ln w="38100">
            <a:solidFill>
              <a:schemeClr val="tx1"/>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latin typeface="Candara" pitchFamily="34" charset="0"/>
              </a:rPr>
              <a:t>Eatery Social </a:t>
            </a:r>
          </a:p>
        </p:txBody>
      </p:sp>
      <p:sp>
        <p:nvSpPr>
          <p:cNvPr id="3" name="Content Placeholder 2"/>
          <p:cNvSpPr>
            <a:spLocks noGrp="1"/>
          </p:cNvSpPr>
          <p:nvPr>
            <p:ph idx="1"/>
          </p:nvPr>
        </p:nvSpPr>
        <p:spPr/>
        <p:txBody>
          <a:bodyPr>
            <a:normAutofit/>
          </a:bodyPr>
          <a:lstStyle/>
          <a:p>
            <a:pPr>
              <a:buNone/>
            </a:pPr>
            <a:r>
              <a:rPr lang="en-US" sz="1800" dirty="0">
                <a:latin typeface="Candara" pitchFamily="34" charset="0"/>
              </a:rPr>
              <a:t>       </a:t>
            </a:r>
            <a:r>
              <a:rPr lang="en-US" sz="1600" dirty="0">
                <a:latin typeface="Candara" pitchFamily="34" charset="0"/>
              </a:rPr>
              <a:t>Food prepared from scratch every day, Eatery Social in Malmo, Sweden takes the rich diversity of street food to create a sociable setting that suits all the manner of occasions.  Eatery Social transports people from Malmo to the streets of Mexico, New York and L.A, both in vibe and culinary experiences.  We offer a range of food, drinks, street culture and lifestyle inspired by some of the finest coasts and cities in the world. </a:t>
            </a:r>
          </a:p>
          <a:p>
            <a:pPr>
              <a:buNone/>
            </a:pPr>
            <a:endParaRPr lang="en-US" sz="1600" dirty="0">
              <a:latin typeface="Candara" pitchFamily="34" charset="0"/>
            </a:endParaRPr>
          </a:p>
          <a:p>
            <a:pPr>
              <a:buNone/>
            </a:pPr>
            <a:r>
              <a:rPr lang="en-US" sz="1600" dirty="0">
                <a:latin typeface="Candara" pitchFamily="34" charset="0"/>
              </a:rPr>
              <a:t>	The restaurant is an informal and lively space , centrally located by the canal at Clarion Hotel and Congress.  Similar to customs in Mexico, where tacos are enjoyed both everyday and for special celebrations, Eatery Social becomes the perfect venue for any occasion.  Guests join us throughout the week, winding down after work and turning it up a notch on the weekends, allowing the atmosphere and music to lead to a great night out.   During the summer months, a large outdoor terrace allows guests to enjoy sun and fantastic views of the canal. </a:t>
            </a:r>
          </a:p>
          <a:p>
            <a:pPr>
              <a:buNone/>
            </a:pPr>
            <a:endParaRPr lang="en-US" sz="1600" dirty="0">
              <a:latin typeface="Candara" pitchFamily="34" charset="0"/>
            </a:endParaRPr>
          </a:p>
          <a:p>
            <a:pPr>
              <a:buNone/>
            </a:pPr>
            <a:r>
              <a:rPr lang="en-US" sz="1600" dirty="0">
                <a:latin typeface="Candara" pitchFamily="34" charset="0"/>
              </a:rPr>
              <a:t>	</a:t>
            </a:r>
          </a:p>
          <a:p>
            <a:pPr>
              <a:buNone/>
            </a:pPr>
            <a:endParaRPr lang="en-US" sz="1800" dirty="0">
              <a:latin typeface="Candara" pitchFamily="34" charset="0"/>
            </a:endParaRPr>
          </a:p>
          <a:p>
            <a:pPr>
              <a:buNone/>
            </a:pPr>
            <a:endParaRPr lang="en-US" sz="1800" dirty="0">
              <a:latin typeface="Candara" pitchFamily="34" charset="0"/>
            </a:endParaRPr>
          </a:p>
        </p:txBody>
      </p:sp>
      <p:pic>
        <p:nvPicPr>
          <p:cNvPr id="4" name="Content Placeholder 12" descr="Eatery Social Logo.jpg"/>
          <p:cNvPicPr>
            <a:picLocks noGrp="1" noChangeAspect="1"/>
          </p:cNvPicPr>
          <p:nvPr>
            <p:ph idx="4294967295"/>
          </p:nvPr>
        </p:nvPicPr>
        <p:blipFill>
          <a:blip r:embed="rId2" cstate="print"/>
          <a:srcRect t="5166" b="6889"/>
          <a:stretch>
            <a:fillRect/>
          </a:stretch>
        </p:blipFill>
        <p:spPr>
          <a:xfrm>
            <a:off x="381000" y="152400"/>
            <a:ext cx="1041400" cy="9144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latin typeface="Candara" pitchFamily="34" charset="0"/>
              </a:rPr>
              <a:t>Eatery Social </a:t>
            </a:r>
          </a:p>
        </p:txBody>
      </p:sp>
      <p:pic>
        <p:nvPicPr>
          <p:cNvPr id="5" name="Content Placeholder 4" descr="Eatery Social Dining Room.jpg"/>
          <p:cNvPicPr>
            <a:picLocks noGrp="1" noChangeAspect="1"/>
          </p:cNvPicPr>
          <p:nvPr>
            <p:ph idx="1"/>
          </p:nvPr>
        </p:nvPicPr>
        <p:blipFill>
          <a:blip r:embed="rId2" cstate="print"/>
          <a:stretch>
            <a:fillRect/>
          </a:stretch>
        </p:blipFill>
        <p:spPr>
          <a:xfrm>
            <a:off x="685800" y="1295400"/>
            <a:ext cx="4439528" cy="2954122"/>
          </a:xfrm>
          <a:ln w="38100">
            <a:solidFill>
              <a:schemeClr val="tx1"/>
            </a:solidFill>
          </a:ln>
        </p:spPr>
      </p:pic>
      <p:pic>
        <p:nvPicPr>
          <p:cNvPr id="6" name="Picture 5" descr="Eatery Social Food.jpg"/>
          <p:cNvPicPr>
            <a:picLocks noChangeAspect="1"/>
          </p:cNvPicPr>
          <p:nvPr/>
        </p:nvPicPr>
        <p:blipFill>
          <a:blip r:embed="rId3" cstate="print"/>
          <a:stretch>
            <a:fillRect/>
          </a:stretch>
        </p:blipFill>
        <p:spPr>
          <a:xfrm>
            <a:off x="914400" y="4495800"/>
            <a:ext cx="4114800" cy="1828800"/>
          </a:xfrm>
          <a:prstGeom prst="rect">
            <a:avLst/>
          </a:prstGeom>
          <a:ln w="38100">
            <a:solidFill>
              <a:schemeClr val="tx1"/>
            </a:solidFill>
          </a:ln>
        </p:spPr>
      </p:pic>
      <p:pic>
        <p:nvPicPr>
          <p:cNvPr id="7" name="Picture 6" descr="Eatery Social 3.jpg"/>
          <p:cNvPicPr>
            <a:picLocks noChangeAspect="1"/>
          </p:cNvPicPr>
          <p:nvPr/>
        </p:nvPicPr>
        <p:blipFill>
          <a:blip r:embed="rId4" cstate="print"/>
          <a:stretch>
            <a:fillRect/>
          </a:stretch>
        </p:blipFill>
        <p:spPr>
          <a:xfrm>
            <a:off x="5486400" y="1219200"/>
            <a:ext cx="2916075" cy="1784242"/>
          </a:xfrm>
          <a:prstGeom prst="rect">
            <a:avLst/>
          </a:prstGeom>
          <a:ln w="38100">
            <a:solidFill>
              <a:schemeClr val="tx1"/>
            </a:solidFill>
          </a:ln>
        </p:spPr>
      </p:pic>
      <p:pic>
        <p:nvPicPr>
          <p:cNvPr id="10" name="Picture 9" descr="Eatery Social 2.jpg"/>
          <p:cNvPicPr>
            <a:picLocks noChangeAspect="1"/>
          </p:cNvPicPr>
          <p:nvPr/>
        </p:nvPicPr>
        <p:blipFill>
          <a:blip r:embed="rId5" cstate="print"/>
          <a:stretch>
            <a:fillRect/>
          </a:stretch>
        </p:blipFill>
        <p:spPr>
          <a:xfrm>
            <a:off x="5715000" y="3200400"/>
            <a:ext cx="2466975" cy="1847850"/>
          </a:xfrm>
          <a:prstGeom prst="rect">
            <a:avLst/>
          </a:prstGeom>
          <a:ln w="38100">
            <a:solidFill>
              <a:schemeClr val="tx1"/>
            </a:solidFill>
          </a:ln>
        </p:spPr>
      </p:pic>
      <p:pic>
        <p:nvPicPr>
          <p:cNvPr id="11" name="Picture 10" descr="Eatery Social Drink.jpg"/>
          <p:cNvPicPr>
            <a:picLocks noChangeAspect="1"/>
          </p:cNvPicPr>
          <p:nvPr/>
        </p:nvPicPr>
        <p:blipFill>
          <a:blip r:embed="rId6" cstate="print"/>
          <a:stretch>
            <a:fillRect/>
          </a:stretch>
        </p:blipFill>
        <p:spPr>
          <a:xfrm>
            <a:off x="6248400" y="5181600"/>
            <a:ext cx="1524000" cy="1524000"/>
          </a:xfrm>
          <a:prstGeom prst="rect">
            <a:avLst/>
          </a:prstGeom>
          <a:ln w="38100">
            <a:solidFill>
              <a:schemeClr val="tx1"/>
            </a:solidFill>
          </a:ln>
        </p:spPr>
      </p:pic>
      <p:pic>
        <p:nvPicPr>
          <p:cNvPr id="12" name="Picture 11" descr="Eatery Social Logo.jpg"/>
          <p:cNvPicPr>
            <a:picLocks noChangeAspect="1"/>
          </p:cNvPicPr>
          <p:nvPr/>
        </p:nvPicPr>
        <p:blipFill>
          <a:blip r:embed="rId7" cstate="print"/>
          <a:stretch>
            <a:fillRect/>
          </a:stretch>
        </p:blipFill>
        <p:spPr>
          <a:xfrm>
            <a:off x="609600" y="0"/>
            <a:ext cx="1133856" cy="11325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latin typeface="Candara" pitchFamily="34" charset="0"/>
              </a:rPr>
              <a:t>           Clyde </a:t>
            </a:r>
            <a:r>
              <a:rPr lang="en-US" b="1" dirty="0" err="1">
                <a:latin typeface="Candara" pitchFamily="34" charset="0"/>
              </a:rPr>
              <a:t>Killens</a:t>
            </a:r>
            <a:r>
              <a:rPr lang="en-US" b="1" dirty="0">
                <a:latin typeface="Candara" pitchFamily="34" charset="0"/>
              </a:rPr>
              <a:t> Pool Hall Mood Board</a:t>
            </a:r>
          </a:p>
        </p:txBody>
      </p:sp>
      <p:pic>
        <p:nvPicPr>
          <p:cNvPr id="38914" name="Picture 2" descr="http://2.bp.blogspot.com/_axwEeSXAOSk/SnDcZ5cYHwI/AAAAAAAABRs/tGYjwOH-guw/s400/knightDSC_1103.jpg"/>
          <p:cNvPicPr>
            <a:picLocks noChangeAspect="1" noChangeArrowheads="1"/>
          </p:cNvPicPr>
          <p:nvPr/>
        </p:nvPicPr>
        <p:blipFill>
          <a:blip r:embed="rId2" cstate="print"/>
          <a:srcRect/>
          <a:stretch>
            <a:fillRect/>
          </a:stretch>
        </p:blipFill>
        <p:spPr bwMode="auto">
          <a:xfrm>
            <a:off x="3581400" y="1676400"/>
            <a:ext cx="2228850" cy="3810000"/>
          </a:xfrm>
          <a:prstGeom prst="rect">
            <a:avLst/>
          </a:prstGeom>
          <a:noFill/>
          <a:ln w="38100">
            <a:solidFill>
              <a:schemeClr val="tx1"/>
            </a:solidFill>
          </a:ln>
        </p:spPr>
      </p:pic>
      <p:pic>
        <p:nvPicPr>
          <p:cNvPr id="8" name="Content Placeholder 6" descr="Overtown bathing suit beauties.jpg"/>
          <p:cNvPicPr>
            <a:picLocks noGrp="1" noChangeAspect="1"/>
          </p:cNvPicPr>
          <p:nvPr>
            <p:ph sz="quarter" idx="4294967295"/>
          </p:nvPr>
        </p:nvPicPr>
        <p:blipFill>
          <a:blip r:embed="rId3" cstate="print"/>
          <a:stretch>
            <a:fillRect/>
          </a:stretch>
        </p:blipFill>
        <p:spPr>
          <a:xfrm>
            <a:off x="381000" y="1371600"/>
            <a:ext cx="2978353" cy="2446883"/>
          </a:xfrm>
          <a:prstGeom prst="rect">
            <a:avLst/>
          </a:prstGeom>
          <a:ln w="38100">
            <a:solidFill>
              <a:schemeClr val="tx1"/>
            </a:solidFill>
          </a:ln>
        </p:spPr>
      </p:pic>
      <p:pic>
        <p:nvPicPr>
          <p:cNvPr id="9" name="Content Placeholder 4" descr="Overtown Band.jpg"/>
          <p:cNvPicPr>
            <a:picLocks noChangeAspect="1"/>
          </p:cNvPicPr>
          <p:nvPr/>
        </p:nvPicPr>
        <p:blipFill>
          <a:blip r:embed="rId4" cstate="print"/>
          <a:srcRect l="10977"/>
          <a:stretch>
            <a:fillRect/>
          </a:stretch>
        </p:blipFill>
        <p:spPr>
          <a:xfrm>
            <a:off x="150264" y="4114800"/>
            <a:ext cx="3349085" cy="2514600"/>
          </a:xfrm>
          <a:prstGeom prst="rect">
            <a:avLst/>
          </a:prstGeom>
          <a:ln w="38100">
            <a:solidFill>
              <a:schemeClr val="tx1"/>
            </a:solidFill>
          </a:ln>
        </p:spPr>
      </p:pic>
      <p:pic>
        <p:nvPicPr>
          <p:cNvPr id="10" name="Content Placeholder 17" descr="Overtown by the pool.png"/>
          <p:cNvPicPr>
            <a:picLocks noGrp="1" noChangeAspect="1"/>
          </p:cNvPicPr>
          <p:nvPr>
            <p:ph sz="quarter" idx="4294967295"/>
          </p:nvPr>
        </p:nvPicPr>
        <p:blipFill>
          <a:blip r:embed="rId5" cstate="print"/>
          <a:stretch>
            <a:fillRect/>
          </a:stretch>
        </p:blipFill>
        <p:spPr>
          <a:xfrm>
            <a:off x="5943600" y="1676400"/>
            <a:ext cx="3017143" cy="2338286"/>
          </a:xfrm>
          <a:prstGeom prst="rect">
            <a:avLst/>
          </a:prstGeom>
          <a:ln w="38100">
            <a:solidFill>
              <a:schemeClr val="tx1"/>
            </a:solidFill>
          </a:ln>
        </p:spPr>
      </p:pic>
      <p:pic>
        <p:nvPicPr>
          <p:cNvPr id="11" name="Picture 10" descr="martin_luther_king_hampton_miami.jpg"/>
          <p:cNvPicPr>
            <a:picLocks noChangeAspect="1"/>
          </p:cNvPicPr>
          <p:nvPr/>
        </p:nvPicPr>
        <p:blipFill>
          <a:blip r:embed="rId6" cstate="print"/>
          <a:stretch>
            <a:fillRect/>
          </a:stretch>
        </p:blipFill>
        <p:spPr>
          <a:xfrm>
            <a:off x="6096000" y="4572000"/>
            <a:ext cx="2880360" cy="1923669"/>
          </a:xfrm>
          <a:prstGeom prst="rect">
            <a:avLst/>
          </a:prstGeom>
          <a:ln w="38100">
            <a:solidFill>
              <a:schemeClr val="tx1"/>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err="1">
                <a:latin typeface="Candara" pitchFamily="34" charset="0"/>
              </a:rPr>
              <a:t>Norda</a:t>
            </a:r>
            <a:r>
              <a:rPr lang="en-US" b="1" dirty="0">
                <a:latin typeface="Candara" pitchFamily="34" charset="0"/>
              </a:rPr>
              <a:t> Bar &amp; Grill </a:t>
            </a:r>
          </a:p>
        </p:txBody>
      </p:sp>
      <p:sp>
        <p:nvSpPr>
          <p:cNvPr id="3" name="Content Placeholder 2"/>
          <p:cNvSpPr>
            <a:spLocks noGrp="1"/>
          </p:cNvSpPr>
          <p:nvPr>
            <p:ph idx="1"/>
          </p:nvPr>
        </p:nvSpPr>
        <p:spPr/>
        <p:txBody>
          <a:bodyPr>
            <a:normAutofit/>
          </a:bodyPr>
          <a:lstStyle/>
          <a:p>
            <a:pPr>
              <a:buNone/>
            </a:pPr>
            <a:r>
              <a:rPr lang="en-US" sz="1600" dirty="0">
                <a:latin typeface="Candara" pitchFamily="34" charset="0"/>
              </a:rPr>
              <a:t>       The Cornerstone of </a:t>
            </a:r>
            <a:r>
              <a:rPr lang="en-US" sz="1600" dirty="0" err="1">
                <a:latin typeface="Candara" pitchFamily="34" charset="0"/>
              </a:rPr>
              <a:t>Norda</a:t>
            </a:r>
            <a:r>
              <a:rPr lang="en-US" sz="1600" dirty="0">
                <a:latin typeface="Candara" pitchFamily="34" charset="0"/>
              </a:rPr>
              <a:t> Bar &amp; Grill’s philosophy is to take and combine the best of two distinct cities that have shaped us, Gothenburg, Sweden and New York.  Here in this eatery we are inspired by the local street classics, served in a unique way –with quality ingredients, careful preparation and great love. The menu features the most sophisticated seafood and meat dishes.  </a:t>
            </a:r>
          </a:p>
          <a:p>
            <a:pPr>
              <a:buNone/>
            </a:pPr>
            <a:endParaRPr lang="en-US" sz="1200" dirty="0"/>
          </a:p>
          <a:p>
            <a:pPr>
              <a:buNone/>
            </a:pPr>
            <a:r>
              <a:rPr lang="en-US" sz="1600" dirty="0">
                <a:latin typeface="Candara" pitchFamily="34" charset="0"/>
              </a:rPr>
              <a:t>	Steeped in the core of the Clarion Hotel Post, </a:t>
            </a:r>
            <a:r>
              <a:rPr lang="en-US" sz="1600" dirty="0" err="1">
                <a:latin typeface="Candara" pitchFamily="34" charset="0"/>
              </a:rPr>
              <a:t>Norda</a:t>
            </a:r>
            <a:r>
              <a:rPr lang="en-US" sz="1600" dirty="0">
                <a:latin typeface="Candara" pitchFamily="34" charset="0"/>
              </a:rPr>
              <a:t> is positioned as the anchor food and beverage experience in the superbly restored Postal Hall that host premier hospitality and culinary experiences.  Our expertise has been woven into the design experience, contrasting modern Italian furniture with classic touches that warm the spaces throughout.  An exciting fusion is created that is, at once, a unique, cultural blending.  We manage the main dining room, room service, bars and coffee services.   Altogether, </a:t>
            </a:r>
            <a:r>
              <a:rPr lang="en-US" sz="1600" dirty="0" err="1">
                <a:latin typeface="Candara" pitchFamily="34" charset="0"/>
              </a:rPr>
              <a:t>Norda</a:t>
            </a:r>
            <a:r>
              <a:rPr lang="en-US" sz="1600" dirty="0">
                <a:latin typeface="Candara" pitchFamily="34" charset="0"/>
              </a:rPr>
              <a:t> Bar &amp; Grill becomes a rare coming together of American &amp; European food and décor, setting the stage for many such culinary, hotel collaborations across Europe we’ve been able to execute. The success of this brand, not only helped to restore an historic site, but also has forged a path for many formidable spin-off eateries throughout Scandinavia. </a:t>
            </a:r>
          </a:p>
        </p:txBody>
      </p:sp>
      <p:pic>
        <p:nvPicPr>
          <p:cNvPr id="4" name="Picture 3" descr="Norda Logo Real.jpg"/>
          <p:cNvPicPr>
            <a:picLocks noChangeAspect="1"/>
          </p:cNvPicPr>
          <p:nvPr/>
        </p:nvPicPr>
        <p:blipFill>
          <a:blip r:embed="rId2" cstate="print"/>
          <a:stretch>
            <a:fillRect/>
          </a:stretch>
        </p:blipFill>
        <p:spPr>
          <a:xfrm>
            <a:off x="685800" y="381000"/>
            <a:ext cx="2247900" cy="8001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err="1">
                <a:latin typeface="Candara" pitchFamily="34" charset="0"/>
              </a:rPr>
              <a:t>Norda</a:t>
            </a:r>
            <a:r>
              <a:rPr lang="en-US" b="1" dirty="0">
                <a:latin typeface="Candara" pitchFamily="34" charset="0"/>
              </a:rPr>
              <a:t> Bar &amp; Grill </a:t>
            </a:r>
            <a:endParaRPr lang="en-US" b="1" dirty="0"/>
          </a:p>
        </p:txBody>
      </p:sp>
      <p:sp>
        <p:nvSpPr>
          <p:cNvPr id="3" name="Content Placeholder 2"/>
          <p:cNvSpPr>
            <a:spLocks noGrp="1"/>
          </p:cNvSpPr>
          <p:nvPr>
            <p:ph idx="1"/>
          </p:nvPr>
        </p:nvSpPr>
        <p:spPr/>
        <p:txBody>
          <a:bodyPr>
            <a:normAutofit/>
          </a:bodyPr>
          <a:lstStyle/>
          <a:p>
            <a:pPr>
              <a:buNone/>
            </a:pPr>
            <a:r>
              <a:rPr lang="en-US" sz="1600" dirty="0"/>
              <a:t>       </a:t>
            </a:r>
          </a:p>
        </p:txBody>
      </p:sp>
      <p:pic>
        <p:nvPicPr>
          <p:cNvPr id="4" name="Picture 3" descr="Norda Logo Real.jpg"/>
          <p:cNvPicPr>
            <a:picLocks noChangeAspect="1"/>
          </p:cNvPicPr>
          <p:nvPr/>
        </p:nvPicPr>
        <p:blipFill>
          <a:blip r:embed="rId2" cstate="print"/>
          <a:stretch>
            <a:fillRect/>
          </a:stretch>
        </p:blipFill>
        <p:spPr>
          <a:xfrm>
            <a:off x="685800" y="381000"/>
            <a:ext cx="2247900" cy="800100"/>
          </a:xfrm>
          <a:prstGeom prst="rect">
            <a:avLst/>
          </a:prstGeom>
        </p:spPr>
      </p:pic>
      <p:pic>
        <p:nvPicPr>
          <p:cNvPr id="5" name="Picture 4" descr="Norda Noodles.jpg"/>
          <p:cNvPicPr>
            <a:picLocks noChangeAspect="1"/>
          </p:cNvPicPr>
          <p:nvPr/>
        </p:nvPicPr>
        <p:blipFill>
          <a:blip r:embed="rId3" cstate="print"/>
          <a:stretch>
            <a:fillRect/>
          </a:stretch>
        </p:blipFill>
        <p:spPr>
          <a:xfrm>
            <a:off x="6477000" y="1600200"/>
            <a:ext cx="2302669" cy="1503784"/>
          </a:xfrm>
          <a:prstGeom prst="rect">
            <a:avLst/>
          </a:prstGeom>
          <a:ln w="38100">
            <a:solidFill>
              <a:schemeClr val="tx1"/>
            </a:solidFill>
          </a:ln>
        </p:spPr>
      </p:pic>
      <p:pic>
        <p:nvPicPr>
          <p:cNvPr id="6" name="Picture 5" descr="Norda Bass.jpg"/>
          <p:cNvPicPr>
            <a:picLocks noChangeAspect="1"/>
          </p:cNvPicPr>
          <p:nvPr/>
        </p:nvPicPr>
        <p:blipFill>
          <a:blip r:embed="rId4" cstate="print"/>
          <a:srcRect l="6694" t="28800" r="50579" b="15508"/>
          <a:stretch>
            <a:fillRect/>
          </a:stretch>
        </p:blipFill>
        <p:spPr>
          <a:xfrm>
            <a:off x="685800" y="4724400"/>
            <a:ext cx="3906530" cy="1709770"/>
          </a:xfrm>
          <a:prstGeom prst="rect">
            <a:avLst/>
          </a:prstGeom>
          <a:ln w="38100">
            <a:solidFill>
              <a:schemeClr val="tx1"/>
            </a:solidFill>
          </a:ln>
        </p:spPr>
      </p:pic>
      <p:pic>
        <p:nvPicPr>
          <p:cNvPr id="8" name="Picture 7" descr="Norda Cocktails.jpg"/>
          <p:cNvPicPr>
            <a:picLocks noChangeAspect="1"/>
          </p:cNvPicPr>
          <p:nvPr/>
        </p:nvPicPr>
        <p:blipFill>
          <a:blip r:embed="rId5" cstate="print"/>
          <a:srcRect l="13935" t="39226" r="54194" b="14452"/>
          <a:stretch>
            <a:fillRect/>
          </a:stretch>
        </p:blipFill>
        <p:spPr>
          <a:xfrm>
            <a:off x="4343400" y="1371600"/>
            <a:ext cx="1882151" cy="2051674"/>
          </a:xfrm>
          <a:prstGeom prst="rect">
            <a:avLst/>
          </a:prstGeom>
          <a:ln w="38100">
            <a:solidFill>
              <a:schemeClr val="tx1"/>
            </a:solidFill>
          </a:ln>
        </p:spPr>
      </p:pic>
      <p:pic>
        <p:nvPicPr>
          <p:cNvPr id="10" name="Picture 9" descr="Norda dining room.jpg"/>
          <p:cNvPicPr>
            <a:picLocks noChangeAspect="1"/>
          </p:cNvPicPr>
          <p:nvPr/>
        </p:nvPicPr>
        <p:blipFill>
          <a:blip r:embed="rId6" cstate="print"/>
          <a:stretch>
            <a:fillRect/>
          </a:stretch>
        </p:blipFill>
        <p:spPr>
          <a:xfrm>
            <a:off x="152400" y="1371600"/>
            <a:ext cx="4000500" cy="3000375"/>
          </a:xfrm>
          <a:prstGeom prst="rect">
            <a:avLst/>
          </a:prstGeom>
          <a:ln w="38100">
            <a:solidFill>
              <a:schemeClr val="tx1"/>
            </a:solidFill>
          </a:ln>
        </p:spPr>
      </p:pic>
      <p:pic>
        <p:nvPicPr>
          <p:cNvPr id="11" name="Picture 10" descr="Norda room 2.jpg"/>
          <p:cNvPicPr>
            <a:picLocks noChangeAspect="1"/>
          </p:cNvPicPr>
          <p:nvPr/>
        </p:nvPicPr>
        <p:blipFill>
          <a:blip r:embed="rId7" cstate="print"/>
          <a:stretch>
            <a:fillRect/>
          </a:stretch>
        </p:blipFill>
        <p:spPr>
          <a:xfrm>
            <a:off x="4724400" y="3581400"/>
            <a:ext cx="4114800" cy="3086100"/>
          </a:xfrm>
          <a:prstGeom prst="rect">
            <a:avLst/>
          </a:prstGeom>
          <a:ln w="38100">
            <a:solidFill>
              <a:schemeClr val="tx1"/>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latin typeface="Candara" pitchFamily="34" charset="0"/>
              </a:rPr>
              <a:t>Kitchen &amp; Table  </a:t>
            </a:r>
          </a:p>
        </p:txBody>
      </p:sp>
      <p:sp>
        <p:nvSpPr>
          <p:cNvPr id="3" name="Content Placeholder 2"/>
          <p:cNvSpPr>
            <a:spLocks noGrp="1"/>
          </p:cNvSpPr>
          <p:nvPr>
            <p:ph idx="1"/>
          </p:nvPr>
        </p:nvSpPr>
        <p:spPr/>
        <p:txBody>
          <a:bodyPr>
            <a:normAutofit/>
          </a:bodyPr>
          <a:lstStyle/>
          <a:p>
            <a:pPr>
              <a:buNone/>
            </a:pPr>
            <a:r>
              <a:rPr lang="en-US" sz="1600" dirty="0">
                <a:latin typeface="Candara" pitchFamily="34" charset="0"/>
              </a:rPr>
              <a:t>       The multi-cultural mix of people, lifestyles and food are what make Manhattan so incredible. Manhattan is definitely the root of broad range of unique flavors. </a:t>
            </a:r>
          </a:p>
          <a:p>
            <a:pPr>
              <a:buNone/>
            </a:pPr>
            <a:endParaRPr lang="en-US" sz="1600" dirty="0">
              <a:latin typeface="Candara" pitchFamily="34" charset="0"/>
            </a:endParaRPr>
          </a:p>
          <a:p>
            <a:pPr>
              <a:buNone/>
            </a:pPr>
            <a:r>
              <a:rPr lang="en-US" sz="1600" dirty="0">
                <a:latin typeface="Candara" pitchFamily="34" charset="0"/>
              </a:rPr>
              <a:t>	Our group, based in New York has brought Manhattan’s international flavors and cuisine to Scandinavia and combined them with local ingredients to bring an exciting mix of taste and indulges found in the greatly received, Kitchen &amp; Table. </a:t>
            </a:r>
          </a:p>
          <a:p>
            <a:pPr>
              <a:buNone/>
            </a:pPr>
            <a:endParaRPr lang="en-US" sz="1600" dirty="0">
              <a:latin typeface="Candara" pitchFamily="34" charset="0"/>
            </a:endParaRPr>
          </a:p>
          <a:p>
            <a:pPr>
              <a:buNone/>
            </a:pPr>
            <a:r>
              <a:rPr lang="en-US" sz="1600" dirty="0">
                <a:latin typeface="Candara" pitchFamily="34" charset="0"/>
              </a:rPr>
              <a:t>	The Kitchen and Table concept represents over 20 independent locations between Norway and Sweden, each of which takes this </a:t>
            </a:r>
            <a:r>
              <a:rPr lang="en-US" sz="1600" dirty="0" err="1">
                <a:latin typeface="Candara" pitchFamily="34" charset="0"/>
              </a:rPr>
              <a:t>ecletic</a:t>
            </a:r>
            <a:r>
              <a:rPr lang="en-US" sz="1600" dirty="0">
                <a:latin typeface="Candara" pitchFamily="34" charset="0"/>
              </a:rPr>
              <a:t>, high caliber approach to culinary and dining. In partnership with Clarion Hotels, Kitchen and Table represents the highest level of brand scaling and execution in a dynamic, cosmopolitan marketplace.     </a:t>
            </a:r>
          </a:p>
        </p:txBody>
      </p:sp>
      <p:pic>
        <p:nvPicPr>
          <p:cNvPr id="6" name="Picture 5" descr="Kitchen &amp; Table Logo.jpg"/>
          <p:cNvPicPr>
            <a:picLocks noChangeAspect="1"/>
          </p:cNvPicPr>
          <p:nvPr/>
        </p:nvPicPr>
        <p:blipFill>
          <a:blip r:embed="rId2" cstate="print"/>
          <a:stretch>
            <a:fillRect/>
          </a:stretch>
        </p:blipFill>
        <p:spPr>
          <a:xfrm>
            <a:off x="685800" y="152400"/>
            <a:ext cx="1905000" cy="9525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err="1">
                <a:latin typeface="Candara" pitchFamily="34" charset="0"/>
              </a:rPr>
              <a:t>KitChen</a:t>
            </a:r>
            <a:r>
              <a:rPr lang="en-US" b="1" dirty="0">
                <a:latin typeface="Candara" pitchFamily="34" charset="0"/>
              </a:rPr>
              <a:t> &amp; Table </a:t>
            </a:r>
          </a:p>
        </p:txBody>
      </p:sp>
      <p:sp>
        <p:nvSpPr>
          <p:cNvPr id="3" name="Content Placeholder 2"/>
          <p:cNvSpPr>
            <a:spLocks noGrp="1"/>
          </p:cNvSpPr>
          <p:nvPr>
            <p:ph idx="1"/>
          </p:nvPr>
        </p:nvSpPr>
        <p:spPr/>
        <p:txBody>
          <a:bodyPr>
            <a:normAutofit/>
          </a:bodyPr>
          <a:lstStyle/>
          <a:p>
            <a:pPr>
              <a:buNone/>
            </a:pPr>
            <a:r>
              <a:rPr lang="en-US" sz="1600" dirty="0"/>
              <a:t>       </a:t>
            </a:r>
          </a:p>
        </p:txBody>
      </p:sp>
      <p:pic>
        <p:nvPicPr>
          <p:cNvPr id="12" name="Picture 11" descr="Kitchen &amp; Table Yellow chairs.jpg"/>
          <p:cNvPicPr>
            <a:picLocks noChangeAspect="1"/>
          </p:cNvPicPr>
          <p:nvPr/>
        </p:nvPicPr>
        <p:blipFill>
          <a:blip r:embed="rId2" cstate="print"/>
          <a:stretch>
            <a:fillRect/>
          </a:stretch>
        </p:blipFill>
        <p:spPr>
          <a:xfrm>
            <a:off x="2667000" y="1219200"/>
            <a:ext cx="4000500" cy="2514600"/>
          </a:xfrm>
          <a:prstGeom prst="rect">
            <a:avLst/>
          </a:prstGeom>
          <a:ln w="38100">
            <a:solidFill>
              <a:schemeClr val="tx1"/>
            </a:solidFill>
          </a:ln>
        </p:spPr>
      </p:pic>
      <p:pic>
        <p:nvPicPr>
          <p:cNvPr id="15" name="Picture 14" descr="Kitchen &amp; Table grey dining chairs.jpg"/>
          <p:cNvPicPr>
            <a:picLocks noChangeAspect="1"/>
          </p:cNvPicPr>
          <p:nvPr/>
        </p:nvPicPr>
        <p:blipFill>
          <a:blip r:embed="rId3" cstate="print"/>
          <a:stretch>
            <a:fillRect/>
          </a:stretch>
        </p:blipFill>
        <p:spPr>
          <a:xfrm>
            <a:off x="2743200" y="3962400"/>
            <a:ext cx="3962400" cy="2644001"/>
          </a:xfrm>
          <a:prstGeom prst="rect">
            <a:avLst/>
          </a:prstGeom>
          <a:ln w="38100">
            <a:solidFill>
              <a:schemeClr val="tx1"/>
            </a:solidFill>
          </a:ln>
        </p:spPr>
      </p:pic>
      <p:pic>
        <p:nvPicPr>
          <p:cNvPr id="16" name="Picture 15" descr="Kitchen and Table Salmon.jpg"/>
          <p:cNvPicPr>
            <a:picLocks noChangeAspect="1"/>
          </p:cNvPicPr>
          <p:nvPr/>
        </p:nvPicPr>
        <p:blipFill>
          <a:blip r:embed="rId4" cstate="print"/>
          <a:srcRect r="14400"/>
          <a:stretch>
            <a:fillRect/>
          </a:stretch>
        </p:blipFill>
        <p:spPr>
          <a:xfrm>
            <a:off x="228600" y="1295400"/>
            <a:ext cx="2282952" cy="1778000"/>
          </a:xfrm>
          <a:prstGeom prst="rect">
            <a:avLst/>
          </a:prstGeom>
          <a:ln w="38100">
            <a:solidFill>
              <a:schemeClr val="tx1"/>
            </a:solidFill>
          </a:ln>
        </p:spPr>
      </p:pic>
      <p:pic>
        <p:nvPicPr>
          <p:cNvPr id="17" name="Picture 16" descr="Kitchen and Table Meatballs.jpg"/>
          <p:cNvPicPr>
            <a:picLocks noChangeAspect="1"/>
          </p:cNvPicPr>
          <p:nvPr/>
        </p:nvPicPr>
        <p:blipFill>
          <a:blip r:embed="rId5" cstate="print"/>
          <a:stretch>
            <a:fillRect/>
          </a:stretch>
        </p:blipFill>
        <p:spPr>
          <a:xfrm>
            <a:off x="152400" y="4876800"/>
            <a:ext cx="2362200" cy="1732280"/>
          </a:xfrm>
          <a:prstGeom prst="rect">
            <a:avLst/>
          </a:prstGeom>
          <a:ln w="38100">
            <a:solidFill>
              <a:schemeClr val="tx1"/>
            </a:solidFill>
          </a:ln>
        </p:spPr>
      </p:pic>
      <p:pic>
        <p:nvPicPr>
          <p:cNvPr id="18" name="Picture 17" descr="Kitchen and table lamb.jpg"/>
          <p:cNvPicPr>
            <a:picLocks noChangeAspect="1"/>
          </p:cNvPicPr>
          <p:nvPr/>
        </p:nvPicPr>
        <p:blipFill>
          <a:blip r:embed="rId6" cstate="print"/>
          <a:stretch>
            <a:fillRect/>
          </a:stretch>
        </p:blipFill>
        <p:spPr>
          <a:xfrm rot="-5400000">
            <a:off x="6453188" y="4367212"/>
            <a:ext cx="2867025" cy="1600200"/>
          </a:xfrm>
          <a:prstGeom prst="rect">
            <a:avLst/>
          </a:prstGeom>
          <a:ln w="38100">
            <a:solidFill>
              <a:schemeClr val="tx1"/>
            </a:solidFill>
          </a:ln>
        </p:spPr>
      </p:pic>
      <p:pic>
        <p:nvPicPr>
          <p:cNvPr id="19" name="Picture 18" descr="Kitchen &amp; Table Book.jpg"/>
          <p:cNvPicPr>
            <a:picLocks noChangeAspect="1"/>
          </p:cNvPicPr>
          <p:nvPr/>
        </p:nvPicPr>
        <p:blipFill>
          <a:blip r:embed="rId7" cstate="print"/>
          <a:stretch>
            <a:fillRect/>
          </a:stretch>
        </p:blipFill>
        <p:spPr>
          <a:xfrm>
            <a:off x="6858000" y="1371600"/>
            <a:ext cx="2059645" cy="2009775"/>
          </a:xfrm>
          <a:prstGeom prst="rect">
            <a:avLst/>
          </a:prstGeom>
          <a:ln w="38100">
            <a:solidFill>
              <a:schemeClr val="tx1"/>
            </a:solidFill>
          </a:ln>
        </p:spPr>
      </p:pic>
      <p:pic>
        <p:nvPicPr>
          <p:cNvPr id="20" name="Picture 19" descr="Kitchen &amp; Table Pitcher.jpg"/>
          <p:cNvPicPr>
            <a:picLocks noChangeAspect="1"/>
          </p:cNvPicPr>
          <p:nvPr/>
        </p:nvPicPr>
        <p:blipFill>
          <a:blip r:embed="rId8" cstate="print"/>
          <a:srcRect t="33631" b="15287"/>
          <a:stretch>
            <a:fillRect/>
          </a:stretch>
        </p:blipFill>
        <p:spPr>
          <a:xfrm>
            <a:off x="228600" y="3200400"/>
            <a:ext cx="2247900" cy="1527788"/>
          </a:xfrm>
          <a:prstGeom prst="rect">
            <a:avLst/>
          </a:prstGeom>
          <a:ln w="38100">
            <a:solidFill>
              <a:schemeClr val="tx1"/>
            </a:solidFill>
          </a:ln>
        </p:spPr>
      </p:pic>
      <p:pic>
        <p:nvPicPr>
          <p:cNvPr id="21" name="Picture 20" descr="Kitchen &amp; Table Logo.jpg"/>
          <p:cNvPicPr>
            <a:picLocks noChangeAspect="1"/>
          </p:cNvPicPr>
          <p:nvPr/>
        </p:nvPicPr>
        <p:blipFill>
          <a:blip r:embed="rId9" cstate="print"/>
          <a:stretch>
            <a:fillRect/>
          </a:stretch>
        </p:blipFill>
        <p:spPr>
          <a:xfrm>
            <a:off x="762000" y="152400"/>
            <a:ext cx="1828800" cy="914400"/>
          </a:xfrm>
          <a:prstGeom prst="rect">
            <a:avLst/>
          </a:prstGeom>
          <a:ln w="38100">
            <a:solidFill>
              <a:schemeClr val="tx1"/>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ndara" pitchFamily="34" charset="0"/>
              </a:rPr>
              <a:t>                               Marc Burger</a:t>
            </a:r>
          </a:p>
        </p:txBody>
      </p:sp>
      <p:sp>
        <p:nvSpPr>
          <p:cNvPr id="3" name="Content Placeholder 2"/>
          <p:cNvSpPr>
            <a:spLocks noGrp="1"/>
          </p:cNvSpPr>
          <p:nvPr>
            <p:ph idx="1"/>
          </p:nvPr>
        </p:nvSpPr>
        <p:spPr/>
        <p:txBody>
          <a:bodyPr>
            <a:normAutofit/>
          </a:bodyPr>
          <a:lstStyle/>
          <a:p>
            <a:pPr>
              <a:buNone/>
            </a:pPr>
            <a:r>
              <a:rPr lang="en-US" sz="1600" dirty="0"/>
              <a:t>       </a:t>
            </a:r>
            <a:r>
              <a:rPr lang="en-US" sz="1600" dirty="0">
                <a:latin typeface="Candara" pitchFamily="34" charset="0"/>
              </a:rPr>
              <a:t>Marc Burger combines world flavors with American tradition, creating exciting and unique burgers in a casual, family friendly, moderately priced environment.  We focus on a wide selection of high-quality char grilled burgers (including fish and chicken sandwiches), served with a range of flavorful toppings, freshly made sides and classic American drinks.  </a:t>
            </a:r>
            <a:r>
              <a:rPr lang="en-US" sz="1600" dirty="0" err="1">
                <a:latin typeface="Candara" pitchFamily="34" charset="0"/>
              </a:rPr>
              <a:t>Mahi</a:t>
            </a:r>
            <a:r>
              <a:rPr lang="en-US" sz="1600" dirty="0">
                <a:latin typeface="Candara" pitchFamily="34" charset="0"/>
              </a:rPr>
              <a:t>- </a:t>
            </a:r>
            <a:r>
              <a:rPr lang="en-US" sz="1600" dirty="0" err="1">
                <a:latin typeface="Candara" pitchFamily="34" charset="0"/>
              </a:rPr>
              <a:t>Mahi</a:t>
            </a:r>
            <a:r>
              <a:rPr lang="en-US" sz="1600" dirty="0">
                <a:latin typeface="Candara" pitchFamily="34" charset="0"/>
              </a:rPr>
              <a:t> fish burgers, turkey burgers, shakes, salads and warm, fresh deserts round out the classic burger-joint menu. </a:t>
            </a:r>
          </a:p>
          <a:p>
            <a:pPr>
              <a:buNone/>
            </a:pPr>
            <a:endParaRPr lang="en-US" sz="1600" dirty="0">
              <a:latin typeface="Candara" pitchFamily="34" charset="0"/>
            </a:endParaRPr>
          </a:p>
          <a:p>
            <a:pPr>
              <a:buNone/>
            </a:pPr>
            <a:r>
              <a:rPr lang="en-US" sz="1600" dirty="0">
                <a:latin typeface="Candara" pitchFamily="34" charset="0"/>
              </a:rPr>
              <a:t>	In partnership with Macy’s Celebrity Culinary Court, MSG created Marc Burger in contribution to an American classic.  Marc Burger collaborates with local American growers, producers and purveyors, while emphasizing care in food preparation, assuring delivery of some of America’s best sustainable homegrown products. The keen approach to seasoning along with higher quality products enables the eatery to offer a finer, healthier quick-service food alternative.  </a:t>
            </a:r>
          </a:p>
          <a:p>
            <a:pPr>
              <a:buNone/>
            </a:pPr>
            <a:endParaRPr lang="en-US" sz="1600" dirty="0">
              <a:latin typeface="Candara" pitchFamily="34" charset="0"/>
            </a:endParaRPr>
          </a:p>
          <a:p>
            <a:pPr>
              <a:buNone/>
            </a:pPr>
            <a:r>
              <a:rPr lang="en-US" sz="1600" dirty="0">
                <a:latin typeface="Candara" pitchFamily="34" charset="0"/>
              </a:rPr>
              <a:t>	The partnership with a major national U.S. retail chain, represents the brands solid reputation within the mainstream American marketplace</a:t>
            </a:r>
            <a:r>
              <a:rPr lang="en-US" sz="1600" dirty="0"/>
              <a:t>. </a:t>
            </a:r>
          </a:p>
        </p:txBody>
      </p:sp>
      <p:pic>
        <p:nvPicPr>
          <p:cNvPr id="7" name="Picture 6" descr="marc burger logo.jpg"/>
          <p:cNvPicPr>
            <a:picLocks noChangeAspect="1"/>
          </p:cNvPicPr>
          <p:nvPr/>
        </p:nvPicPr>
        <p:blipFill>
          <a:blip r:embed="rId2" cstate="print"/>
          <a:stretch>
            <a:fillRect/>
          </a:stretch>
        </p:blipFill>
        <p:spPr>
          <a:xfrm>
            <a:off x="533400" y="228600"/>
            <a:ext cx="2743200" cy="98755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latin typeface="Candara" pitchFamily="34" charset="0"/>
              </a:rPr>
              <a:t>Marc Burger  </a:t>
            </a:r>
          </a:p>
        </p:txBody>
      </p:sp>
      <p:sp>
        <p:nvSpPr>
          <p:cNvPr id="3" name="Content Placeholder 2"/>
          <p:cNvSpPr>
            <a:spLocks noGrp="1"/>
          </p:cNvSpPr>
          <p:nvPr>
            <p:ph idx="1"/>
          </p:nvPr>
        </p:nvSpPr>
        <p:spPr/>
        <p:txBody>
          <a:bodyPr>
            <a:normAutofit/>
          </a:bodyPr>
          <a:lstStyle/>
          <a:p>
            <a:pPr>
              <a:buNone/>
            </a:pPr>
            <a:r>
              <a:rPr lang="en-US" sz="1600" dirty="0"/>
              <a:t>      </a:t>
            </a:r>
          </a:p>
        </p:txBody>
      </p:sp>
      <p:pic>
        <p:nvPicPr>
          <p:cNvPr id="14" name="Picture 13" descr="marc burger logo.jpg"/>
          <p:cNvPicPr>
            <a:picLocks noChangeAspect="1"/>
          </p:cNvPicPr>
          <p:nvPr/>
        </p:nvPicPr>
        <p:blipFill>
          <a:blip r:embed="rId2" cstate="print"/>
          <a:stretch>
            <a:fillRect/>
          </a:stretch>
        </p:blipFill>
        <p:spPr>
          <a:xfrm>
            <a:off x="381000" y="152400"/>
            <a:ext cx="2743200" cy="987552"/>
          </a:xfrm>
          <a:prstGeom prst="rect">
            <a:avLst/>
          </a:prstGeom>
        </p:spPr>
      </p:pic>
      <p:pic>
        <p:nvPicPr>
          <p:cNvPr id="22" name="Picture 21" descr="Marc Burger vanilla shake.jpg"/>
          <p:cNvPicPr>
            <a:picLocks noChangeAspect="1"/>
          </p:cNvPicPr>
          <p:nvPr/>
        </p:nvPicPr>
        <p:blipFill>
          <a:blip r:embed="rId3" cstate="print"/>
          <a:stretch>
            <a:fillRect/>
          </a:stretch>
        </p:blipFill>
        <p:spPr>
          <a:xfrm>
            <a:off x="6858000" y="3886200"/>
            <a:ext cx="1743075" cy="2628900"/>
          </a:xfrm>
          <a:prstGeom prst="rect">
            <a:avLst/>
          </a:prstGeom>
          <a:ln w="38100">
            <a:solidFill>
              <a:schemeClr val="tx1"/>
            </a:solidFill>
          </a:ln>
        </p:spPr>
      </p:pic>
      <p:pic>
        <p:nvPicPr>
          <p:cNvPr id="23" name="Picture 22" descr="5272[1].jpg"/>
          <p:cNvPicPr>
            <a:picLocks noChangeAspect="1"/>
          </p:cNvPicPr>
          <p:nvPr/>
        </p:nvPicPr>
        <p:blipFill>
          <a:blip r:embed="rId4" cstate="print"/>
          <a:stretch>
            <a:fillRect/>
          </a:stretch>
        </p:blipFill>
        <p:spPr>
          <a:xfrm>
            <a:off x="3200400" y="1828800"/>
            <a:ext cx="2912269" cy="2955369"/>
          </a:xfrm>
          <a:prstGeom prst="rect">
            <a:avLst/>
          </a:prstGeom>
          <a:ln w="38100">
            <a:solidFill>
              <a:schemeClr val="tx1"/>
            </a:solidFill>
          </a:ln>
        </p:spPr>
      </p:pic>
      <p:pic>
        <p:nvPicPr>
          <p:cNvPr id="1026" name="Picture 2" descr="Mahi Sand MarcBurg[1]"/>
          <p:cNvPicPr>
            <a:picLocks noChangeAspect="1" noChangeArrowheads="1"/>
          </p:cNvPicPr>
          <p:nvPr/>
        </p:nvPicPr>
        <p:blipFill>
          <a:blip r:embed="rId5" cstate="print"/>
          <a:srcRect/>
          <a:stretch>
            <a:fillRect/>
          </a:stretch>
        </p:blipFill>
        <p:spPr bwMode="auto">
          <a:xfrm>
            <a:off x="201975" y="4495800"/>
            <a:ext cx="2853369" cy="2133600"/>
          </a:xfrm>
          <a:prstGeom prst="rect">
            <a:avLst/>
          </a:prstGeom>
          <a:noFill/>
          <a:ln w="38100">
            <a:solidFill>
              <a:schemeClr val="tx1"/>
            </a:solidFill>
            <a:miter lim="800000"/>
            <a:headEnd/>
            <a:tailEnd/>
          </a:ln>
        </p:spPr>
      </p:pic>
      <p:pic>
        <p:nvPicPr>
          <p:cNvPr id="1027" name="Picture 3" descr="20090119-marcburger.jpg"/>
          <p:cNvPicPr>
            <a:picLocks noChangeAspect="1" noChangeArrowheads="1"/>
          </p:cNvPicPr>
          <p:nvPr/>
        </p:nvPicPr>
        <p:blipFill>
          <a:blip r:embed="rId6" cstate="print"/>
          <a:srcRect/>
          <a:stretch>
            <a:fillRect/>
          </a:stretch>
        </p:blipFill>
        <p:spPr bwMode="auto">
          <a:xfrm>
            <a:off x="6248400" y="1600200"/>
            <a:ext cx="2735904" cy="2057400"/>
          </a:xfrm>
          <a:prstGeom prst="rect">
            <a:avLst/>
          </a:prstGeom>
          <a:noFill/>
          <a:ln w="38100">
            <a:solidFill>
              <a:schemeClr val="tx1"/>
            </a:solidFill>
            <a:miter lim="800000"/>
            <a:headEnd/>
            <a:tailEnd/>
          </a:ln>
        </p:spPr>
      </p:pic>
      <p:pic>
        <p:nvPicPr>
          <p:cNvPr id="1028" name="Picture 4" descr="C:\Users\Derek Fleming\Pictures\Marc Burger Images\pickles.bmp"/>
          <p:cNvPicPr>
            <a:picLocks noChangeAspect="1" noChangeArrowheads="1"/>
          </p:cNvPicPr>
          <p:nvPr/>
        </p:nvPicPr>
        <p:blipFill>
          <a:blip r:embed="rId7" cstate="print"/>
          <a:srcRect/>
          <a:stretch>
            <a:fillRect/>
          </a:stretch>
        </p:blipFill>
        <p:spPr bwMode="auto">
          <a:xfrm>
            <a:off x="3886200" y="4953000"/>
            <a:ext cx="1524000" cy="1700525"/>
          </a:xfrm>
          <a:prstGeom prst="rect">
            <a:avLst/>
          </a:prstGeom>
          <a:noFill/>
          <a:ln w="38100">
            <a:solidFill>
              <a:schemeClr val="tx1"/>
            </a:solidFill>
          </a:ln>
        </p:spPr>
      </p:pic>
      <p:pic>
        <p:nvPicPr>
          <p:cNvPr id="24" name="Picture 23" descr="Marc Burger chocolate chip cookies.jpg"/>
          <p:cNvPicPr>
            <a:picLocks noChangeAspect="1"/>
          </p:cNvPicPr>
          <p:nvPr/>
        </p:nvPicPr>
        <p:blipFill>
          <a:blip r:embed="rId8" cstate="print"/>
          <a:stretch>
            <a:fillRect/>
          </a:stretch>
        </p:blipFill>
        <p:spPr>
          <a:xfrm>
            <a:off x="533400" y="1905000"/>
            <a:ext cx="2143125" cy="2143125"/>
          </a:xfrm>
          <a:prstGeom prst="rect">
            <a:avLst/>
          </a:prstGeom>
          <a:ln w="38100">
            <a:solidFill>
              <a:schemeClr val="tx1"/>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                           </a:t>
            </a:r>
            <a:r>
              <a:rPr lang="en-US" b="1" dirty="0">
                <a:latin typeface="Candara" pitchFamily="34" charset="0"/>
              </a:rPr>
              <a:t>Harlem Eat Up </a:t>
            </a:r>
            <a:r>
              <a:rPr lang="en-US" b="1">
                <a:latin typeface="Candara" pitchFamily="34" charset="0"/>
              </a:rPr>
              <a:t>Food Festival  </a:t>
            </a:r>
            <a:endParaRPr lang="en-US" b="1" dirty="0">
              <a:latin typeface="Candara" pitchFamily="34" charset="0"/>
            </a:endParaRPr>
          </a:p>
        </p:txBody>
      </p:sp>
      <p:sp>
        <p:nvSpPr>
          <p:cNvPr id="3" name="Content Placeholder 2"/>
          <p:cNvSpPr>
            <a:spLocks noGrp="1"/>
          </p:cNvSpPr>
          <p:nvPr>
            <p:ph idx="1"/>
          </p:nvPr>
        </p:nvSpPr>
        <p:spPr>
          <a:xfrm>
            <a:off x="304800" y="1066800"/>
            <a:ext cx="8686800" cy="5013325"/>
          </a:xfrm>
        </p:spPr>
        <p:txBody>
          <a:bodyPr>
            <a:normAutofit/>
          </a:bodyPr>
          <a:lstStyle/>
          <a:p>
            <a:pPr>
              <a:buNone/>
            </a:pPr>
            <a:r>
              <a:rPr lang="en-US" sz="1600" dirty="0">
                <a:latin typeface="Candara" pitchFamily="34" charset="0"/>
              </a:rPr>
              <a:t>   Our group founded &amp; launched Harlem </a:t>
            </a:r>
            <a:r>
              <a:rPr lang="en-US" sz="1600" dirty="0" err="1">
                <a:latin typeface="Candara" pitchFamily="34" charset="0"/>
              </a:rPr>
              <a:t>EatUP</a:t>
            </a:r>
            <a:r>
              <a:rPr lang="en-US" sz="1600" dirty="0">
                <a:latin typeface="Candara" pitchFamily="34" charset="0"/>
              </a:rPr>
              <a:t>, validating Harlem as a viable food destination </a:t>
            </a:r>
          </a:p>
        </p:txBody>
      </p:sp>
      <p:pic>
        <p:nvPicPr>
          <p:cNvPr id="44036" name="Picture 4" descr="http://albertalabedra.com/wp-content/uploads/2015/04/harlemeatup.jpg"/>
          <p:cNvPicPr>
            <a:picLocks noChangeAspect="1" noChangeArrowheads="1"/>
          </p:cNvPicPr>
          <p:nvPr/>
        </p:nvPicPr>
        <p:blipFill>
          <a:blip r:embed="rId2" cstate="print"/>
          <a:srcRect/>
          <a:stretch>
            <a:fillRect/>
          </a:stretch>
        </p:blipFill>
        <p:spPr bwMode="auto">
          <a:xfrm>
            <a:off x="609600" y="228600"/>
            <a:ext cx="2438400" cy="821635"/>
          </a:xfrm>
          <a:prstGeom prst="rect">
            <a:avLst/>
          </a:prstGeom>
          <a:noFill/>
          <a:ln w="38100">
            <a:solidFill>
              <a:schemeClr val="tx1"/>
            </a:solidFill>
          </a:ln>
        </p:spPr>
      </p:pic>
      <p:pic>
        <p:nvPicPr>
          <p:cNvPr id="13" name="Picture 12" descr="Bill+Clinton+Tren+Ness+Woods+Black+Harlem+jjtfD22A0VSl.jpg"/>
          <p:cNvPicPr>
            <a:picLocks noChangeAspect="1"/>
          </p:cNvPicPr>
          <p:nvPr/>
        </p:nvPicPr>
        <p:blipFill>
          <a:blip r:embed="rId3" cstate="print"/>
          <a:stretch>
            <a:fillRect/>
          </a:stretch>
        </p:blipFill>
        <p:spPr>
          <a:xfrm>
            <a:off x="2590800" y="1447800"/>
            <a:ext cx="3284122" cy="2183887"/>
          </a:xfrm>
          <a:prstGeom prst="rect">
            <a:avLst/>
          </a:prstGeom>
          <a:ln w="38100">
            <a:solidFill>
              <a:schemeClr val="tx1"/>
            </a:solidFill>
          </a:ln>
        </p:spPr>
      </p:pic>
      <p:pic>
        <p:nvPicPr>
          <p:cNvPr id="44038" name="Picture 6" descr="http://images2.villagevoice.com/imager/u/blog/6557636/harlem_eat_up_jacquelineraposo_1.jpg"/>
          <p:cNvPicPr>
            <a:picLocks noChangeAspect="1" noChangeArrowheads="1"/>
          </p:cNvPicPr>
          <p:nvPr/>
        </p:nvPicPr>
        <p:blipFill>
          <a:blip r:embed="rId4" cstate="print"/>
          <a:srcRect/>
          <a:stretch>
            <a:fillRect/>
          </a:stretch>
        </p:blipFill>
        <p:spPr bwMode="auto">
          <a:xfrm>
            <a:off x="6096000" y="3657600"/>
            <a:ext cx="2895600" cy="2176871"/>
          </a:xfrm>
          <a:prstGeom prst="rect">
            <a:avLst/>
          </a:prstGeom>
          <a:noFill/>
          <a:ln w="38100">
            <a:solidFill>
              <a:schemeClr val="tx1"/>
            </a:solidFill>
          </a:ln>
        </p:spPr>
      </p:pic>
      <p:pic>
        <p:nvPicPr>
          <p:cNvPr id="44040" name="Picture 8" descr="http://images1.villagevoice.com/imager/u/blog/7212344/harlemeatup2015_brent_herrig_1_1.jpg"/>
          <p:cNvPicPr>
            <a:picLocks noChangeAspect="1" noChangeArrowheads="1"/>
          </p:cNvPicPr>
          <p:nvPr/>
        </p:nvPicPr>
        <p:blipFill>
          <a:blip r:embed="rId5" cstate="print"/>
          <a:srcRect/>
          <a:stretch>
            <a:fillRect/>
          </a:stretch>
        </p:blipFill>
        <p:spPr bwMode="auto">
          <a:xfrm>
            <a:off x="228600" y="1676400"/>
            <a:ext cx="2179336" cy="1866900"/>
          </a:xfrm>
          <a:prstGeom prst="rect">
            <a:avLst/>
          </a:prstGeom>
          <a:noFill/>
          <a:ln w="38100">
            <a:solidFill>
              <a:schemeClr val="tx1"/>
            </a:solidFill>
          </a:ln>
        </p:spPr>
      </p:pic>
      <p:pic>
        <p:nvPicPr>
          <p:cNvPr id="44042" name="Picture 10" descr="http://s7d2.scene7.com/is/image/TWCNews/m-harlem-eat-up-festival1761953jpg?wid=640"/>
          <p:cNvPicPr>
            <a:picLocks noChangeAspect="1" noChangeArrowheads="1"/>
          </p:cNvPicPr>
          <p:nvPr/>
        </p:nvPicPr>
        <p:blipFill>
          <a:blip r:embed="rId6" cstate="print"/>
          <a:srcRect/>
          <a:stretch>
            <a:fillRect/>
          </a:stretch>
        </p:blipFill>
        <p:spPr bwMode="auto">
          <a:xfrm>
            <a:off x="2590800" y="4114800"/>
            <a:ext cx="3344333" cy="1881188"/>
          </a:xfrm>
          <a:prstGeom prst="rect">
            <a:avLst/>
          </a:prstGeom>
          <a:noFill/>
          <a:ln w="38100">
            <a:solidFill>
              <a:schemeClr val="tx1"/>
            </a:solidFill>
          </a:ln>
        </p:spPr>
      </p:pic>
      <p:pic>
        <p:nvPicPr>
          <p:cNvPr id="44044" name="Picture 12" descr="http://i0.wp.com/wineandfoodworld.com/wp-content/uploads/2015/05/HarlemEatUP-6.jpg"/>
          <p:cNvPicPr>
            <a:picLocks noChangeAspect="1" noChangeArrowheads="1"/>
          </p:cNvPicPr>
          <p:nvPr/>
        </p:nvPicPr>
        <p:blipFill>
          <a:blip r:embed="rId7" cstate="print"/>
          <a:srcRect/>
          <a:stretch>
            <a:fillRect/>
          </a:stretch>
        </p:blipFill>
        <p:spPr bwMode="auto">
          <a:xfrm>
            <a:off x="152400" y="3962400"/>
            <a:ext cx="2335341" cy="1752600"/>
          </a:xfrm>
          <a:prstGeom prst="rect">
            <a:avLst/>
          </a:prstGeom>
          <a:noFill/>
          <a:ln w="38100">
            <a:solidFill>
              <a:schemeClr val="tx1"/>
            </a:solidFill>
          </a:ln>
        </p:spPr>
      </p:pic>
      <p:pic>
        <p:nvPicPr>
          <p:cNvPr id="44046" name="Picture 14" descr="https://s-media-cache-ak0.pinimg.com/236x/02/79/5c/02795cccecfa0d1ff08e435221a530eb.jpg"/>
          <p:cNvPicPr>
            <a:picLocks noChangeAspect="1" noChangeArrowheads="1"/>
          </p:cNvPicPr>
          <p:nvPr/>
        </p:nvPicPr>
        <p:blipFill>
          <a:blip r:embed="rId8" cstate="print"/>
          <a:srcRect/>
          <a:stretch>
            <a:fillRect/>
          </a:stretch>
        </p:blipFill>
        <p:spPr bwMode="auto">
          <a:xfrm>
            <a:off x="6248400" y="1676400"/>
            <a:ext cx="2591528" cy="1724026"/>
          </a:xfrm>
          <a:prstGeom prst="rect">
            <a:avLst/>
          </a:prstGeom>
          <a:noFill/>
          <a:ln w="38100">
            <a:solidFill>
              <a:schemeClr val="tx1"/>
            </a:solidFill>
          </a:ln>
        </p:spPr>
      </p:pic>
      <p:sp>
        <p:nvSpPr>
          <p:cNvPr id="19" name="TextBox 18"/>
          <p:cNvSpPr txBox="1"/>
          <p:nvPr/>
        </p:nvSpPr>
        <p:spPr>
          <a:xfrm>
            <a:off x="2743200" y="3657600"/>
            <a:ext cx="3124200" cy="276999"/>
          </a:xfrm>
          <a:prstGeom prst="rect">
            <a:avLst/>
          </a:prstGeom>
          <a:noFill/>
        </p:spPr>
        <p:txBody>
          <a:bodyPr wrap="square" rtlCol="0">
            <a:spAutoFit/>
          </a:bodyPr>
          <a:lstStyle/>
          <a:p>
            <a:r>
              <a:rPr lang="en-US" sz="1200" dirty="0">
                <a:latin typeface="Candara" pitchFamily="34" charset="0"/>
              </a:rPr>
              <a:t>President Clinton Announces Harlem </a:t>
            </a:r>
            <a:r>
              <a:rPr lang="en-US" sz="1200" dirty="0" err="1">
                <a:latin typeface="Candara" pitchFamily="34" charset="0"/>
              </a:rPr>
              <a:t>EatUp</a:t>
            </a:r>
            <a:endParaRPr lang="en-US" sz="1200" dirty="0">
              <a:latin typeface="Candara" pitchFamily="34" charset="0"/>
            </a:endParaRPr>
          </a:p>
        </p:txBody>
      </p:sp>
      <p:sp>
        <p:nvSpPr>
          <p:cNvPr id="20" name="TextBox 19"/>
          <p:cNvSpPr txBox="1"/>
          <p:nvPr/>
        </p:nvSpPr>
        <p:spPr>
          <a:xfrm>
            <a:off x="8839200" y="6096000"/>
            <a:ext cx="184731" cy="369332"/>
          </a:xfrm>
          <a:prstGeom prst="rect">
            <a:avLst/>
          </a:prstGeom>
          <a:noFill/>
        </p:spPr>
        <p:txBody>
          <a:bodyPr wrap="none" rtlCol="0">
            <a:spAutoFit/>
          </a:bodyPr>
          <a:lstStyle/>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           </a:t>
            </a:r>
            <a:r>
              <a:rPr lang="en-US" b="1" dirty="0">
                <a:latin typeface="Candara" pitchFamily="34" charset="0"/>
              </a:rPr>
              <a:t>Clyde </a:t>
            </a:r>
            <a:r>
              <a:rPr lang="en-US" b="1" dirty="0" err="1">
                <a:latin typeface="Candara" pitchFamily="34" charset="0"/>
              </a:rPr>
              <a:t>Killens</a:t>
            </a:r>
            <a:r>
              <a:rPr lang="en-US" b="1" dirty="0">
                <a:latin typeface="Candara" pitchFamily="34" charset="0"/>
              </a:rPr>
              <a:t> Pool Hall Mood Board</a:t>
            </a:r>
          </a:p>
        </p:txBody>
      </p:sp>
      <p:grpSp>
        <p:nvGrpSpPr>
          <p:cNvPr id="5" name="Group 12"/>
          <p:cNvGrpSpPr>
            <a:grpSpLocks/>
          </p:cNvGrpSpPr>
          <p:nvPr/>
        </p:nvGrpSpPr>
        <p:grpSpPr bwMode="auto">
          <a:xfrm>
            <a:off x="304800" y="1447800"/>
            <a:ext cx="8588910" cy="4392308"/>
            <a:chOff x="9" y="596"/>
            <a:chExt cx="5704" cy="3154"/>
          </a:xfrm>
        </p:grpSpPr>
        <p:pic>
          <p:nvPicPr>
            <p:cNvPr id="6" name="Picture 1"/>
            <p:cNvPicPr>
              <a:picLocks noChangeAspect="1" noChangeArrowheads="1"/>
            </p:cNvPicPr>
            <p:nvPr/>
          </p:nvPicPr>
          <p:blipFill>
            <a:blip r:embed="rId2" cstate="print"/>
            <a:srcRect/>
            <a:stretch>
              <a:fillRect/>
            </a:stretch>
          </p:blipFill>
          <p:spPr bwMode="blackGray">
            <a:xfrm>
              <a:off x="1780" y="651"/>
              <a:ext cx="1584" cy="1177"/>
            </a:xfrm>
            <a:prstGeom prst="rect">
              <a:avLst/>
            </a:prstGeom>
            <a:noFill/>
            <a:ln w="38100" algn="ctr">
              <a:solidFill>
                <a:schemeClr val="tx1"/>
              </a:solidFill>
              <a:miter lim="800000"/>
              <a:headEnd/>
              <a:tailEnd/>
            </a:ln>
          </p:spPr>
        </p:pic>
        <p:pic>
          <p:nvPicPr>
            <p:cNvPr id="7" name="Picture 2"/>
            <p:cNvPicPr>
              <a:picLocks noChangeAspect="1" noChangeArrowheads="1"/>
            </p:cNvPicPr>
            <p:nvPr/>
          </p:nvPicPr>
          <p:blipFill>
            <a:blip r:embed="rId3" cstate="print"/>
            <a:srcRect/>
            <a:stretch>
              <a:fillRect/>
            </a:stretch>
          </p:blipFill>
          <p:spPr bwMode="blackGray">
            <a:xfrm>
              <a:off x="3450" y="596"/>
              <a:ext cx="2263" cy="3128"/>
            </a:xfrm>
            <a:prstGeom prst="rect">
              <a:avLst/>
            </a:prstGeom>
            <a:noFill/>
            <a:ln w="38100" algn="ctr">
              <a:solidFill>
                <a:schemeClr val="tx1"/>
              </a:solidFill>
              <a:miter lim="800000"/>
              <a:headEnd/>
              <a:tailEnd/>
            </a:ln>
          </p:spPr>
        </p:pic>
        <p:pic>
          <p:nvPicPr>
            <p:cNvPr id="10" name="Picture 3"/>
            <p:cNvPicPr>
              <a:picLocks noChangeAspect="1" noChangeArrowheads="1"/>
            </p:cNvPicPr>
            <p:nvPr/>
          </p:nvPicPr>
          <p:blipFill>
            <a:blip r:embed="rId4" cstate="print"/>
            <a:srcRect/>
            <a:stretch>
              <a:fillRect/>
            </a:stretch>
          </p:blipFill>
          <p:spPr bwMode="blackGray">
            <a:xfrm>
              <a:off x="9" y="2073"/>
              <a:ext cx="1619" cy="1677"/>
            </a:xfrm>
            <a:prstGeom prst="rect">
              <a:avLst/>
            </a:prstGeom>
            <a:noFill/>
            <a:ln w="38100" algn="ctr">
              <a:solidFill>
                <a:schemeClr val="tx1"/>
              </a:solidFill>
              <a:miter lim="800000"/>
              <a:headEnd/>
              <a:tailEnd/>
            </a:ln>
          </p:spPr>
        </p:pic>
        <p:pic>
          <p:nvPicPr>
            <p:cNvPr id="9" name="Picture 4"/>
            <p:cNvPicPr>
              <a:picLocks noChangeAspect="1" noChangeArrowheads="1"/>
            </p:cNvPicPr>
            <p:nvPr/>
          </p:nvPicPr>
          <p:blipFill>
            <a:blip r:embed="rId5" cstate="print"/>
            <a:srcRect r="8643"/>
            <a:stretch>
              <a:fillRect/>
            </a:stretch>
          </p:blipFill>
          <p:spPr bwMode="blackGray">
            <a:xfrm>
              <a:off x="1780" y="1964"/>
              <a:ext cx="1534" cy="1761"/>
            </a:xfrm>
            <a:prstGeom prst="rect">
              <a:avLst/>
            </a:prstGeom>
            <a:noFill/>
            <a:ln w="38100" algn="ctr">
              <a:solidFill>
                <a:schemeClr val="tx1"/>
              </a:solidFill>
              <a:miter lim="800000"/>
              <a:headEnd/>
              <a:tailEnd/>
            </a:ln>
          </p:spPr>
        </p:pic>
      </p:grpSp>
      <p:pic>
        <p:nvPicPr>
          <p:cNvPr id="39938" name="Picture 2" descr="http://bennystacos.com/wp-content/uploads/2013/04/bennys-tacos-front-page-rotisary-chicken.jpg"/>
          <p:cNvPicPr>
            <a:picLocks noChangeAspect="1" noChangeArrowheads="1"/>
          </p:cNvPicPr>
          <p:nvPr/>
        </p:nvPicPr>
        <p:blipFill>
          <a:blip r:embed="rId6" cstate="print"/>
          <a:srcRect/>
          <a:stretch>
            <a:fillRect/>
          </a:stretch>
        </p:blipFill>
        <p:spPr bwMode="auto">
          <a:xfrm>
            <a:off x="228601" y="1524000"/>
            <a:ext cx="2532920" cy="1676400"/>
          </a:xfrm>
          <a:prstGeom prst="rect">
            <a:avLst/>
          </a:prstGeom>
          <a:noFill/>
          <a:ln w="38100">
            <a:solidFill>
              <a:schemeClr val="tx1"/>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           </a:t>
            </a:r>
            <a:r>
              <a:rPr lang="en-US" b="1" dirty="0">
                <a:latin typeface="Candara" pitchFamily="34" charset="0"/>
              </a:rPr>
              <a:t>Clyde </a:t>
            </a:r>
            <a:r>
              <a:rPr lang="en-US" b="1" dirty="0" err="1">
                <a:latin typeface="Candara" pitchFamily="34" charset="0"/>
              </a:rPr>
              <a:t>Killens</a:t>
            </a:r>
            <a:r>
              <a:rPr lang="en-US" b="1" dirty="0">
                <a:latin typeface="Candara" pitchFamily="34" charset="0"/>
              </a:rPr>
              <a:t> Pool Hall Mood Board</a:t>
            </a:r>
          </a:p>
        </p:txBody>
      </p:sp>
      <p:pic>
        <p:nvPicPr>
          <p:cNvPr id="11" name="Picture 1" descr="C:\Users\Kellogg\Pictures\harlem bartender.jpg"/>
          <p:cNvPicPr>
            <a:picLocks noChangeAspect="1" noChangeArrowheads="1"/>
          </p:cNvPicPr>
          <p:nvPr/>
        </p:nvPicPr>
        <p:blipFill>
          <a:blip r:embed="rId2" cstate="print"/>
          <a:srcRect/>
          <a:stretch>
            <a:fillRect/>
          </a:stretch>
        </p:blipFill>
        <p:spPr bwMode="blackGray">
          <a:xfrm>
            <a:off x="152400" y="1295400"/>
            <a:ext cx="2211718" cy="2819400"/>
          </a:xfrm>
          <a:prstGeom prst="rect">
            <a:avLst/>
          </a:prstGeom>
          <a:noFill/>
          <a:ln w="38100" algn="ctr">
            <a:solidFill>
              <a:schemeClr val="tx1"/>
            </a:solidFill>
            <a:miter lim="800000"/>
            <a:headEnd/>
            <a:tailEnd/>
          </a:ln>
        </p:spPr>
      </p:pic>
      <p:pic>
        <p:nvPicPr>
          <p:cNvPr id="12" name="Picture 7" descr="242388.jpg"/>
          <p:cNvPicPr>
            <a:picLocks noChangeAspect="1"/>
          </p:cNvPicPr>
          <p:nvPr/>
        </p:nvPicPr>
        <p:blipFill>
          <a:blip r:embed="rId3" cstate="print"/>
          <a:srcRect/>
          <a:stretch>
            <a:fillRect/>
          </a:stretch>
        </p:blipFill>
        <p:spPr bwMode="blackGray">
          <a:xfrm>
            <a:off x="2514600" y="1295400"/>
            <a:ext cx="2214563" cy="2901950"/>
          </a:xfrm>
          <a:prstGeom prst="rect">
            <a:avLst/>
          </a:prstGeom>
          <a:noFill/>
          <a:ln w="38100" algn="ctr">
            <a:solidFill>
              <a:schemeClr val="tx1"/>
            </a:solidFill>
            <a:miter lim="800000"/>
            <a:headEnd/>
            <a:tailEnd/>
          </a:ln>
        </p:spPr>
      </p:pic>
      <p:pic>
        <p:nvPicPr>
          <p:cNvPr id="13" name="Picture 17" descr="C:\Users\Kellogg\Pictures\2009-04-bottega-thumb.jpg"/>
          <p:cNvPicPr>
            <a:picLocks noChangeAspect="1" noChangeArrowheads="1"/>
          </p:cNvPicPr>
          <p:nvPr/>
        </p:nvPicPr>
        <p:blipFill>
          <a:blip r:embed="rId4" cstate="print"/>
          <a:srcRect/>
          <a:stretch>
            <a:fillRect/>
          </a:stretch>
        </p:blipFill>
        <p:spPr bwMode="auto">
          <a:xfrm>
            <a:off x="4876800" y="1219200"/>
            <a:ext cx="2622550" cy="2901950"/>
          </a:xfrm>
          <a:prstGeom prst="rect">
            <a:avLst/>
          </a:prstGeom>
          <a:noFill/>
          <a:ln w="38100">
            <a:solidFill>
              <a:schemeClr val="tx1"/>
            </a:solidFill>
            <a:miter lim="800000"/>
            <a:headEnd/>
            <a:tailEnd/>
          </a:ln>
        </p:spPr>
      </p:pic>
      <p:pic>
        <p:nvPicPr>
          <p:cNvPr id="14" name="Picture 10" descr="glass-peach-bellini.jpg"/>
          <p:cNvPicPr>
            <a:picLocks noChangeAspect="1"/>
          </p:cNvPicPr>
          <p:nvPr/>
        </p:nvPicPr>
        <p:blipFill>
          <a:blip r:embed="rId5" cstate="print"/>
          <a:srcRect r="9880"/>
          <a:stretch>
            <a:fillRect/>
          </a:stretch>
        </p:blipFill>
        <p:spPr bwMode="auto">
          <a:xfrm>
            <a:off x="7696200" y="1295400"/>
            <a:ext cx="1244586" cy="2743200"/>
          </a:xfrm>
          <a:prstGeom prst="rect">
            <a:avLst/>
          </a:prstGeom>
          <a:noFill/>
          <a:ln w="38100">
            <a:solidFill>
              <a:schemeClr val="tx1"/>
            </a:solidFill>
            <a:miter lim="800000"/>
            <a:headEnd/>
            <a:tailEnd/>
          </a:ln>
        </p:spPr>
      </p:pic>
      <p:pic>
        <p:nvPicPr>
          <p:cNvPr id="15" name="Picture 11" descr="Picture 1"/>
          <p:cNvPicPr>
            <a:picLocks noChangeAspect="1" noChangeArrowheads="1"/>
          </p:cNvPicPr>
          <p:nvPr/>
        </p:nvPicPr>
        <p:blipFill>
          <a:blip r:embed="rId6" cstate="print"/>
          <a:srcRect t="3943" r="25024"/>
          <a:stretch>
            <a:fillRect/>
          </a:stretch>
        </p:blipFill>
        <p:spPr bwMode="blackGray">
          <a:xfrm>
            <a:off x="152400" y="4343400"/>
            <a:ext cx="2275836" cy="2135187"/>
          </a:xfrm>
          <a:prstGeom prst="rect">
            <a:avLst/>
          </a:prstGeom>
          <a:noFill/>
          <a:ln w="38100" algn="ctr">
            <a:solidFill>
              <a:schemeClr val="tx1"/>
            </a:solidFill>
            <a:miter lim="800000"/>
            <a:headEnd/>
            <a:tailEnd/>
          </a:ln>
        </p:spPr>
      </p:pic>
      <p:pic>
        <p:nvPicPr>
          <p:cNvPr id="16" name="Picture 3" descr="C:\Users\Kellogg\Pictures\James SoHo pics\cocktails_1.jpg"/>
          <p:cNvPicPr>
            <a:picLocks noChangeAspect="1" noChangeArrowheads="1"/>
          </p:cNvPicPr>
          <p:nvPr/>
        </p:nvPicPr>
        <p:blipFill>
          <a:blip r:embed="rId7" cstate="print"/>
          <a:srcRect/>
          <a:stretch>
            <a:fillRect/>
          </a:stretch>
        </p:blipFill>
        <p:spPr bwMode="blackGray">
          <a:xfrm>
            <a:off x="2590800" y="4343400"/>
            <a:ext cx="2215324" cy="2135187"/>
          </a:xfrm>
          <a:prstGeom prst="rect">
            <a:avLst/>
          </a:prstGeom>
          <a:noFill/>
          <a:ln w="38100" algn="ctr">
            <a:solidFill>
              <a:schemeClr val="tx1"/>
            </a:solidFill>
            <a:miter lim="800000"/>
            <a:headEnd/>
            <a:tailEnd/>
          </a:ln>
        </p:spPr>
      </p:pic>
      <p:pic>
        <p:nvPicPr>
          <p:cNvPr id="17" name="Picture 11" descr="beer.jpg"/>
          <p:cNvPicPr>
            <a:picLocks noChangeAspect="1"/>
          </p:cNvPicPr>
          <p:nvPr/>
        </p:nvPicPr>
        <p:blipFill>
          <a:blip r:embed="rId8" cstate="print"/>
          <a:srcRect r="5811"/>
          <a:stretch>
            <a:fillRect/>
          </a:stretch>
        </p:blipFill>
        <p:spPr bwMode="blackGray">
          <a:xfrm>
            <a:off x="4953000" y="4343400"/>
            <a:ext cx="2381996" cy="2133600"/>
          </a:xfrm>
          <a:prstGeom prst="rect">
            <a:avLst/>
          </a:prstGeom>
          <a:noFill/>
          <a:ln w="38100" algn="ctr">
            <a:solidFill>
              <a:schemeClr val="tx1"/>
            </a:solidFill>
            <a:miter lim="800000"/>
            <a:headEnd/>
            <a:tailEnd/>
          </a:ln>
        </p:spPr>
      </p:pic>
      <p:pic>
        <p:nvPicPr>
          <p:cNvPr id="18" name="Picture 6" descr="Latkes%20with%20Apple-Horseradish%20Sauce_7446.jpeg.jpg"/>
          <p:cNvPicPr>
            <a:picLocks noChangeAspect="1"/>
          </p:cNvPicPr>
          <p:nvPr/>
        </p:nvPicPr>
        <p:blipFill>
          <a:blip r:embed="rId9" cstate="print"/>
          <a:srcRect b="6596"/>
          <a:stretch>
            <a:fillRect/>
          </a:stretch>
        </p:blipFill>
        <p:spPr bwMode="auto">
          <a:xfrm>
            <a:off x="7467600" y="4267200"/>
            <a:ext cx="1524000" cy="2135187"/>
          </a:xfrm>
          <a:prstGeom prst="rect">
            <a:avLst/>
          </a:prstGeom>
          <a:noFill/>
          <a:ln w="38100">
            <a:solidFill>
              <a:schemeClr val="tx1"/>
            </a:solid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latin typeface="Candara" pitchFamily="34" charset="0"/>
              </a:rPr>
              <a:t>       Clyde </a:t>
            </a:r>
            <a:r>
              <a:rPr lang="en-US" b="1" dirty="0" err="1">
                <a:latin typeface="Candara" pitchFamily="34" charset="0"/>
              </a:rPr>
              <a:t>Killens</a:t>
            </a:r>
            <a:r>
              <a:rPr lang="en-US" b="1" dirty="0">
                <a:latin typeface="Candara" pitchFamily="34" charset="0"/>
              </a:rPr>
              <a:t> Pool Hall Mood Board</a:t>
            </a:r>
          </a:p>
        </p:txBody>
      </p:sp>
      <p:grpSp>
        <p:nvGrpSpPr>
          <p:cNvPr id="19" name="Group 24"/>
          <p:cNvGrpSpPr>
            <a:grpSpLocks/>
          </p:cNvGrpSpPr>
          <p:nvPr/>
        </p:nvGrpSpPr>
        <p:grpSpPr bwMode="auto">
          <a:xfrm>
            <a:off x="228600" y="1524000"/>
            <a:ext cx="8686800" cy="4495800"/>
            <a:chOff x="-1284" y="589"/>
            <a:chExt cx="6948" cy="3129"/>
          </a:xfrm>
        </p:grpSpPr>
        <p:grpSp>
          <p:nvGrpSpPr>
            <p:cNvPr id="20" name="Group 22"/>
            <p:cNvGrpSpPr>
              <a:grpSpLocks/>
            </p:cNvGrpSpPr>
            <p:nvPr/>
          </p:nvGrpSpPr>
          <p:grpSpPr bwMode="auto">
            <a:xfrm>
              <a:off x="1323" y="589"/>
              <a:ext cx="4341" cy="1879"/>
              <a:chOff x="2124" y="936"/>
              <a:chExt cx="3540" cy="1532"/>
            </a:xfrm>
          </p:grpSpPr>
          <p:pic>
            <p:nvPicPr>
              <p:cNvPr id="26" name="Picture 17" descr="steak3.jpg"/>
              <p:cNvPicPr>
                <a:picLocks noChangeAspect="1"/>
              </p:cNvPicPr>
              <p:nvPr/>
            </p:nvPicPr>
            <p:blipFill>
              <a:blip r:embed="rId2" cstate="print"/>
              <a:srcRect/>
              <a:stretch>
                <a:fillRect/>
              </a:stretch>
            </p:blipFill>
            <p:spPr bwMode="blackGray">
              <a:xfrm>
                <a:off x="2124" y="937"/>
                <a:ext cx="1271" cy="1531"/>
              </a:xfrm>
              <a:prstGeom prst="rect">
                <a:avLst/>
              </a:prstGeom>
              <a:noFill/>
              <a:ln w="38100" algn="ctr">
                <a:solidFill>
                  <a:schemeClr val="tx1"/>
                </a:solidFill>
                <a:miter lim="800000"/>
                <a:headEnd/>
                <a:tailEnd/>
              </a:ln>
            </p:spPr>
          </p:pic>
          <p:pic>
            <p:nvPicPr>
              <p:cNvPr id="28" name="Picture 4" descr="fish5.jpg"/>
              <p:cNvPicPr>
                <a:picLocks noChangeAspect="1"/>
              </p:cNvPicPr>
              <p:nvPr/>
            </p:nvPicPr>
            <p:blipFill>
              <a:blip r:embed="rId3" cstate="print"/>
              <a:srcRect/>
              <a:stretch>
                <a:fillRect/>
              </a:stretch>
            </p:blipFill>
            <p:spPr bwMode="blackGray">
              <a:xfrm>
                <a:off x="3480" y="936"/>
                <a:ext cx="2184" cy="1531"/>
              </a:xfrm>
              <a:prstGeom prst="rect">
                <a:avLst/>
              </a:prstGeom>
              <a:noFill/>
              <a:ln w="38100" algn="ctr">
                <a:solidFill>
                  <a:schemeClr val="tx1"/>
                </a:solidFill>
                <a:miter lim="800000"/>
                <a:headEnd/>
                <a:tailEnd/>
              </a:ln>
            </p:spPr>
          </p:pic>
        </p:grpSp>
        <p:grpSp>
          <p:nvGrpSpPr>
            <p:cNvPr id="21" name="Group 23"/>
            <p:cNvGrpSpPr>
              <a:grpSpLocks/>
            </p:cNvGrpSpPr>
            <p:nvPr/>
          </p:nvGrpSpPr>
          <p:grpSpPr bwMode="auto">
            <a:xfrm>
              <a:off x="-1284" y="590"/>
              <a:ext cx="5248" cy="3128"/>
              <a:chOff x="-1284" y="546"/>
              <a:chExt cx="5264" cy="3130"/>
            </a:xfrm>
          </p:grpSpPr>
          <p:pic>
            <p:nvPicPr>
              <p:cNvPr id="22" name="Picture 24" descr="scallop-asparagus.jpg"/>
              <p:cNvPicPr>
                <a:picLocks noChangeAspect="1"/>
              </p:cNvPicPr>
              <p:nvPr/>
            </p:nvPicPr>
            <p:blipFill>
              <a:blip r:embed="rId4" cstate="print"/>
              <a:srcRect/>
              <a:stretch>
                <a:fillRect/>
              </a:stretch>
            </p:blipFill>
            <p:spPr bwMode="blackGray">
              <a:xfrm>
                <a:off x="422" y="2523"/>
                <a:ext cx="1739" cy="1153"/>
              </a:xfrm>
              <a:prstGeom prst="rect">
                <a:avLst/>
              </a:prstGeom>
              <a:noFill/>
              <a:ln w="38100" algn="ctr">
                <a:solidFill>
                  <a:schemeClr val="tx1"/>
                </a:solidFill>
                <a:miter lim="800000"/>
                <a:headEnd/>
                <a:tailEnd/>
              </a:ln>
            </p:spPr>
          </p:pic>
          <p:pic>
            <p:nvPicPr>
              <p:cNvPr id="23" name="Picture 6" descr=" redwine.jpg"/>
              <p:cNvPicPr>
                <a:picLocks noChangeAspect="1"/>
              </p:cNvPicPr>
              <p:nvPr/>
            </p:nvPicPr>
            <p:blipFill>
              <a:blip r:embed="rId5" cstate="print"/>
              <a:srcRect/>
              <a:stretch>
                <a:fillRect/>
              </a:stretch>
            </p:blipFill>
            <p:spPr bwMode="blackGray">
              <a:xfrm>
                <a:off x="2256" y="2524"/>
                <a:ext cx="1724" cy="1152"/>
              </a:xfrm>
              <a:prstGeom prst="rect">
                <a:avLst/>
              </a:prstGeom>
              <a:noFill/>
              <a:ln w="38100" algn="ctr">
                <a:solidFill>
                  <a:schemeClr val="tx1"/>
                </a:solidFill>
                <a:miter lim="800000"/>
                <a:headEnd/>
                <a:tailEnd/>
              </a:ln>
            </p:spPr>
          </p:pic>
          <p:pic>
            <p:nvPicPr>
              <p:cNvPr id="24" name="Picture 1"/>
              <p:cNvPicPr>
                <a:picLocks noChangeAspect="1" noChangeArrowheads="1"/>
              </p:cNvPicPr>
              <p:nvPr/>
            </p:nvPicPr>
            <p:blipFill>
              <a:blip r:embed="rId6" cstate="print"/>
              <a:srcRect/>
              <a:stretch>
                <a:fillRect/>
              </a:stretch>
            </p:blipFill>
            <p:spPr bwMode="blackGray">
              <a:xfrm>
                <a:off x="-1284" y="546"/>
                <a:ext cx="2522" cy="1878"/>
              </a:xfrm>
              <a:prstGeom prst="rect">
                <a:avLst/>
              </a:prstGeom>
              <a:noFill/>
              <a:ln w="38100" algn="ctr">
                <a:solidFill>
                  <a:schemeClr val="tx1"/>
                </a:solidFill>
                <a:miter lim="800000"/>
                <a:headEnd/>
                <a:tailEnd/>
              </a:ln>
            </p:spPr>
          </p:pic>
          <p:pic>
            <p:nvPicPr>
              <p:cNvPr id="25" name="Picture 5"/>
              <p:cNvPicPr>
                <a:picLocks noChangeAspect="1" noChangeArrowheads="1"/>
              </p:cNvPicPr>
              <p:nvPr/>
            </p:nvPicPr>
            <p:blipFill>
              <a:blip r:embed="rId7" cstate="print"/>
              <a:srcRect/>
              <a:stretch>
                <a:fillRect/>
              </a:stretch>
            </p:blipFill>
            <p:spPr bwMode="blackGray">
              <a:xfrm>
                <a:off x="-1284" y="2524"/>
                <a:ext cx="1612" cy="1151"/>
              </a:xfrm>
              <a:prstGeom prst="rect">
                <a:avLst/>
              </a:prstGeom>
              <a:noFill/>
              <a:ln w="38100" algn="ctr">
                <a:solidFill>
                  <a:schemeClr val="tx1"/>
                </a:solidFill>
                <a:miter lim="800000"/>
                <a:headEnd/>
                <a:tailEnd/>
              </a:ln>
            </p:spPr>
          </p:pic>
        </p:grpSp>
      </p:grpSp>
      <p:pic>
        <p:nvPicPr>
          <p:cNvPr id="41986" name="Picture 2" descr="http://www.lunionsuite.com/wp-content/uploads/2014/07/tumblr_n6125g2xas1rjupavo1_1280.jpg"/>
          <p:cNvPicPr>
            <a:picLocks noChangeAspect="1" noChangeArrowheads="1"/>
          </p:cNvPicPr>
          <p:nvPr/>
        </p:nvPicPr>
        <p:blipFill>
          <a:blip r:embed="rId8" cstate="print"/>
          <a:srcRect l="14063"/>
          <a:stretch>
            <a:fillRect/>
          </a:stretch>
        </p:blipFill>
        <p:spPr bwMode="auto">
          <a:xfrm>
            <a:off x="6956183" y="4419600"/>
            <a:ext cx="1997596" cy="1550343"/>
          </a:xfrm>
          <a:prstGeom prst="rect">
            <a:avLst/>
          </a:prstGeom>
          <a:noFill/>
          <a:ln w="38100">
            <a:solidFill>
              <a:schemeClr val="tx1"/>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           </a:t>
            </a:r>
            <a:r>
              <a:rPr lang="en-US" b="1" dirty="0">
                <a:latin typeface="Candara" pitchFamily="34" charset="0"/>
              </a:rPr>
              <a:t>Clyde </a:t>
            </a:r>
            <a:r>
              <a:rPr lang="en-US" b="1" dirty="0" err="1">
                <a:latin typeface="Candara" pitchFamily="34" charset="0"/>
              </a:rPr>
              <a:t>Killens</a:t>
            </a:r>
            <a:r>
              <a:rPr lang="en-US" b="1" dirty="0">
                <a:latin typeface="Candara" pitchFamily="34" charset="0"/>
              </a:rPr>
              <a:t> Pool Hall Mood Board</a:t>
            </a:r>
          </a:p>
        </p:txBody>
      </p:sp>
      <p:grpSp>
        <p:nvGrpSpPr>
          <p:cNvPr id="13" name="Group 17"/>
          <p:cNvGrpSpPr>
            <a:grpSpLocks/>
          </p:cNvGrpSpPr>
          <p:nvPr/>
        </p:nvGrpSpPr>
        <p:grpSpPr bwMode="auto">
          <a:xfrm>
            <a:off x="142875" y="1733550"/>
            <a:ext cx="8859838" cy="4608513"/>
            <a:chOff x="-2631" y="816"/>
            <a:chExt cx="6803" cy="3539"/>
          </a:xfrm>
        </p:grpSpPr>
        <p:grpSp>
          <p:nvGrpSpPr>
            <p:cNvPr id="14" name="Group 16"/>
            <p:cNvGrpSpPr>
              <a:grpSpLocks/>
            </p:cNvGrpSpPr>
            <p:nvPr/>
          </p:nvGrpSpPr>
          <p:grpSpPr bwMode="auto">
            <a:xfrm>
              <a:off x="-2631" y="2628"/>
              <a:ext cx="6802" cy="1727"/>
              <a:chOff x="-2910" y="2593"/>
              <a:chExt cx="6802" cy="1727"/>
            </a:xfrm>
          </p:grpSpPr>
          <p:pic>
            <p:nvPicPr>
              <p:cNvPr id="19" name="Picture 2" descr="dsc_0175.jpg"/>
              <p:cNvPicPr>
                <a:picLocks noChangeAspect="1"/>
              </p:cNvPicPr>
              <p:nvPr/>
            </p:nvPicPr>
            <p:blipFill>
              <a:blip r:embed="rId2" cstate="print"/>
              <a:srcRect/>
              <a:stretch>
                <a:fillRect/>
              </a:stretch>
            </p:blipFill>
            <p:spPr bwMode="blackGray">
              <a:xfrm>
                <a:off x="-526" y="2593"/>
                <a:ext cx="2582" cy="1727"/>
              </a:xfrm>
              <a:prstGeom prst="rect">
                <a:avLst/>
              </a:prstGeom>
              <a:noFill/>
              <a:ln w="38100" algn="ctr">
                <a:solidFill>
                  <a:schemeClr val="tx1"/>
                </a:solidFill>
                <a:miter lim="800000"/>
                <a:headEnd/>
                <a:tailEnd/>
              </a:ln>
            </p:spPr>
          </p:pic>
          <p:pic>
            <p:nvPicPr>
              <p:cNvPr id="20" name="Picture 7" descr="ellingtonorchestra.jpg"/>
              <p:cNvPicPr>
                <a:picLocks noChangeAspect="1"/>
              </p:cNvPicPr>
              <p:nvPr/>
            </p:nvPicPr>
            <p:blipFill>
              <a:blip r:embed="rId3" cstate="print"/>
              <a:srcRect/>
              <a:stretch>
                <a:fillRect/>
              </a:stretch>
            </p:blipFill>
            <p:spPr bwMode="blackGray">
              <a:xfrm>
                <a:off x="2165" y="2593"/>
                <a:ext cx="1727" cy="1727"/>
              </a:xfrm>
              <a:prstGeom prst="rect">
                <a:avLst/>
              </a:prstGeom>
              <a:noFill/>
              <a:ln w="38100" algn="ctr">
                <a:solidFill>
                  <a:schemeClr val="tx1"/>
                </a:solidFill>
                <a:miter lim="800000"/>
                <a:headEnd/>
                <a:tailEnd/>
              </a:ln>
            </p:spPr>
          </p:pic>
          <p:pic>
            <p:nvPicPr>
              <p:cNvPr id="21" name="Picture 3" descr="C:\Users\Kellogg\Pictures\raphael_saadiq_singing_bw-thumb-473x359.jpg"/>
              <p:cNvPicPr>
                <a:picLocks noChangeAspect="1" noChangeArrowheads="1"/>
              </p:cNvPicPr>
              <p:nvPr/>
            </p:nvPicPr>
            <p:blipFill>
              <a:blip r:embed="rId4" cstate="print"/>
              <a:srcRect/>
              <a:stretch>
                <a:fillRect/>
              </a:stretch>
            </p:blipFill>
            <p:spPr bwMode="blackGray">
              <a:xfrm>
                <a:off x="-2910" y="2593"/>
                <a:ext cx="2276" cy="1727"/>
              </a:xfrm>
              <a:prstGeom prst="rect">
                <a:avLst/>
              </a:prstGeom>
              <a:noFill/>
              <a:ln w="38100" algn="ctr">
                <a:solidFill>
                  <a:schemeClr val="tx1"/>
                </a:solidFill>
                <a:miter lim="800000"/>
                <a:headEnd/>
                <a:tailEnd/>
              </a:ln>
            </p:spPr>
          </p:pic>
        </p:grpSp>
        <p:grpSp>
          <p:nvGrpSpPr>
            <p:cNvPr id="15" name="Group 15"/>
            <p:cNvGrpSpPr>
              <a:grpSpLocks/>
            </p:cNvGrpSpPr>
            <p:nvPr/>
          </p:nvGrpSpPr>
          <p:grpSpPr bwMode="auto">
            <a:xfrm>
              <a:off x="-2631" y="816"/>
              <a:ext cx="6803" cy="1727"/>
              <a:chOff x="-2352" y="-1152"/>
              <a:chExt cx="6803" cy="1727"/>
            </a:xfrm>
          </p:grpSpPr>
          <p:pic>
            <p:nvPicPr>
              <p:cNvPr id="16" name="Picture 18" descr="turntable-2"/>
              <p:cNvPicPr>
                <a:picLocks noChangeAspect="1" noChangeArrowheads="1"/>
              </p:cNvPicPr>
              <p:nvPr/>
            </p:nvPicPr>
            <p:blipFill>
              <a:blip r:embed="rId5" cstate="print"/>
              <a:srcRect/>
              <a:stretch>
                <a:fillRect/>
              </a:stretch>
            </p:blipFill>
            <p:spPr bwMode="blackGray">
              <a:xfrm>
                <a:off x="-2352" y="-1152"/>
                <a:ext cx="2593" cy="1727"/>
              </a:xfrm>
              <a:prstGeom prst="rect">
                <a:avLst/>
              </a:prstGeom>
              <a:noFill/>
              <a:ln w="38100" algn="ctr">
                <a:solidFill>
                  <a:schemeClr val="tx1"/>
                </a:solidFill>
                <a:miter lim="800000"/>
                <a:headEnd/>
                <a:tailEnd/>
              </a:ln>
            </p:spPr>
          </p:pic>
          <p:pic>
            <p:nvPicPr>
              <p:cNvPr id="17" name="Picture 6"/>
              <p:cNvPicPr>
                <a:picLocks noChangeAspect="1" noChangeArrowheads="1"/>
              </p:cNvPicPr>
              <p:nvPr/>
            </p:nvPicPr>
            <p:blipFill>
              <a:blip r:embed="rId6" cstate="print"/>
              <a:srcRect/>
              <a:stretch>
                <a:fillRect/>
              </a:stretch>
            </p:blipFill>
            <p:spPr bwMode="blackGray">
              <a:xfrm>
                <a:off x="2189" y="-1152"/>
                <a:ext cx="2262" cy="1727"/>
              </a:xfrm>
              <a:prstGeom prst="rect">
                <a:avLst/>
              </a:prstGeom>
              <a:noFill/>
              <a:ln w="38100" algn="ctr">
                <a:solidFill>
                  <a:schemeClr val="tx1"/>
                </a:solidFill>
                <a:miter lim="800000"/>
                <a:headEnd/>
                <a:tailEnd/>
              </a:ln>
            </p:spPr>
          </p:pic>
          <p:pic>
            <p:nvPicPr>
              <p:cNvPr id="18" name="Picture 4" descr="Picture 1.png"/>
              <p:cNvPicPr>
                <a:picLocks noChangeAspect="1"/>
              </p:cNvPicPr>
              <p:nvPr/>
            </p:nvPicPr>
            <p:blipFill>
              <a:blip r:embed="rId7" cstate="print"/>
              <a:srcRect/>
              <a:stretch>
                <a:fillRect/>
              </a:stretch>
            </p:blipFill>
            <p:spPr bwMode="blackGray">
              <a:xfrm>
                <a:off x="335" y="-1152"/>
                <a:ext cx="1760" cy="1727"/>
              </a:xfrm>
              <a:prstGeom prst="rect">
                <a:avLst/>
              </a:prstGeom>
              <a:noFill/>
              <a:ln w="38100" algn="ctr">
                <a:solidFill>
                  <a:schemeClr val="tx1"/>
                </a:solidFill>
                <a:miter lim="800000"/>
                <a:headEnd/>
                <a:tailEnd/>
              </a:ln>
            </p:spPr>
          </p:pic>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Candara" pitchFamily="34" charset="0"/>
              </a:rPr>
              <a:t>Critical Success factors</a:t>
            </a:r>
          </a:p>
        </p:txBody>
      </p:sp>
      <p:sp>
        <p:nvSpPr>
          <p:cNvPr id="3" name="Content Placeholder 2"/>
          <p:cNvSpPr>
            <a:spLocks noGrp="1"/>
          </p:cNvSpPr>
          <p:nvPr>
            <p:ph idx="1"/>
          </p:nvPr>
        </p:nvSpPr>
        <p:spPr/>
        <p:txBody>
          <a:bodyPr>
            <a:normAutofit/>
          </a:bodyPr>
          <a:lstStyle/>
          <a:p>
            <a:pPr>
              <a:buClrTx/>
              <a:buFont typeface="Candara" pitchFamily="34" charset="0"/>
              <a:buChar char="•"/>
            </a:pPr>
            <a:r>
              <a:rPr lang="en-US" sz="1200" dirty="0"/>
              <a:t>Create Jobs for </a:t>
            </a:r>
            <a:r>
              <a:rPr lang="en-US" sz="1200" dirty="0" err="1"/>
              <a:t>Overtown</a:t>
            </a:r>
            <a:r>
              <a:rPr lang="en-US" sz="1200" dirty="0"/>
              <a:t> residents </a:t>
            </a:r>
          </a:p>
          <a:p>
            <a:pPr>
              <a:buClrTx/>
              <a:buFont typeface="Candara" pitchFamily="34" charset="0"/>
              <a:buChar char="•"/>
            </a:pPr>
            <a:endParaRPr lang="en-US" sz="1200" dirty="0"/>
          </a:p>
          <a:p>
            <a:pPr>
              <a:buClrTx/>
              <a:buFont typeface="Candara" pitchFamily="34" charset="0"/>
              <a:buChar char="•"/>
            </a:pPr>
            <a:r>
              <a:rPr lang="en-US" sz="1200" dirty="0"/>
              <a:t>Promote </a:t>
            </a:r>
            <a:r>
              <a:rPr lang="en-US" sz="1200" dirty="0" err="1"/>
              <a:t>Overtown</a:t>
            </a:r>
            <a:r>
              <a:rPr lang="en-US" sz="1200" dirty="0"/>
              <a:t> as food and entertainment destination</a:t>
            </a:r>
          </a:p>
          <a:p>
            <a:pPr>
              <a:buClrTx/>
              <a:buNone/>
            </a:pPr>
            <a:endParaRPr lang="en-US" sz="1200" dirty="0"/>
          </a:p>
          <a:p>
            <a:pPr>
              <a:buClrTx/>
              <a:buFont typeface="Candara" pitchFamily="34" charset="0"/>
              <a:buChar char="•"/>
            </a:pPr>
            <a:r>
              <a:rPr lang="en-US" sz="1200" dirty="0"/>
              <a:t>Provide new services and amenities for residents of</a:t>
            </a:r>
          </a:p>
          <a:p>
            <a:pPr>
              <a:buClrTx/>
              <a:buNone/>
            </a:pPr>
            <a:r>
              <a:rPr lang="en-US" sz="1200" dirty="0"/>
              <a:t>	 </a:t>
            </a:r>
            <a:r>
              <a:rPr lang="en-US" sz="1200" dirty="0" err="1"/>
              <a:t>Overtown</a:t>
            </a:r>
            <a:r>
              <a:rPr lang="en-US" sz="1200" dirty="0"/>
              <a:t>/Miami  as well as regional tourist </a:t>
            </a:r>
          </a:p>
          <a:p>
            <a:pPr>
              <a:buClrTx/>
              <a:buNone/>
            </a:pPr>
            <a:endParaRPr lang="en-US" sz="1200" dirty="0"/>
          </a:p>
          <a:p>
            <a:pPr>
              <a:buClrTx/>
              <a:buFont typeface="Arial" pitchFamily="34" charset="0"/>
              <a:buChar char="•"/>
            </a:pPr>
            <a:r>
              <a:rPr lang="en-US" sz="1200" dirty="0"/>
              <a:t>Cooking /Business classes for residents –integrating </a:t>
            </a:r>
          </a:p>
          <a:p>
            <a:pPr>
              <a:buClrTx/>
              <a:buNone/>
            </a:pPr>
            <a:r>
              <a:rPr lang="en-US" sz="1200" dirty="0"/>
              <a:t>	residents into  the  </a:t>
            </a:r>
            <a:r>
              <a:rPr lang="en-US" sz="1200" dirty="0" err="1"/>
              <a:t>Overtown</a:t>
            </a:r>
            <a:r>
              <a:rPr lang="en-US" sz="1200" dirty="0"/>
              <a:t> food movement</a:t>
            </a:r>
          </a:p>
          <a:p>
            <a:pPr>
              <a:buClrTx/>
              <a:buNone/>
            </a:pPr>
            <a:endParaRPr lang="en-US" sz="1200" dirty="0"/>
          </a:p>
          <a:p>
            <a:pPr>
              <a:buClrTx/>
              <a:buFont typeface="Candara" pitchFamily="34" charset="0"/>
              <a:buChar char="•"/>
            </a:pPr>
            <a:r>
              <a:rPr lang="en-US" sz="1200" dirty="0"/>
              <a:t>Adopt and partner with a local school (Booker T. Senior High School)</a:t>
            </a:r>
          </a:p>
          <a:p>
            <a:pPr>
              <a:buClrTx/>
              <a:buNone/>
            </a:pPr>
            <a:r>
              <a:rPr lang="en-US" sz="1200" dirty="0"/>
              <a:t>	 focused on responsible eating and urban gardening. </a:t>
            </a:r>
            <a:endParaRPr lang="en-US" sz="1200" dirty="0">
              <a:latin typeface="Candara" pitchFamily="34" charset="0"/>
            </a:endParaRPr>
          </a:p>
          <a:p>
            <a:pPr>
              <a:buClrTx/>
              <a:buFont typeface="Candara" pitchFamily="34" charset="0"/>
              <a:buChar char="•"/>
            </a:pPr>
            <a:endParaRPr lang="en-US" sz="1200" dirty="0">
              <a:latin typeface="Candara" pitchFamily="34" charset="0"/>
            </a:endParaRPr>
          </a:p>
          <a:p>
            <a:pPr>
              <a:buClrTx/>
              <a:buFont typeface="Candara" pitchFamily="34" charset="0"/>
              <a:buChar char="•"/>
            </a:pPr>
            <a:endParaRPr lang="en-US" sz="1200" dirty="0">
              <a:latin typeface="Candara" pitchFamily="34" charset="0"/>
            </a:endParaRPr>
          </a:p>
          <a:p>
            <a:pPr>
              <a:buClrTx/>
              <a:buFont typeface="Candara" pitchFamily="34" charset="0"/>
              <a:buChar char="•"/>
            </a:pPr>
            <a:endParaRPr lang="en-US" sz="1200" dirty="0">
              <a:latin typeface="Candara" pitchFamily="34" charset="0"/>
            </a:endParaRPr>
          </a:p>
          <a:p>
            <a:pPr>
              <a:buClr>
                <a:schemeClr val="tx1"/>
              </a:buClr>
              <a:buFont typeface="Arial" pitchFamily="34" charset="0"/>
              <a:buChar char="•"/>
            </a:pPr>
            <a:r>
              <a:rPr lang="en-US" sz="1200" dirty="0"/>
              <a:t>Strengthening and leveraging relationships with local partners</a:t>
            </a:r>
          </a:p>
          <a:p>
            <a:pPr>
              <a:buClr>
                <a:schemeClr val="tx1"/>
              </a:buClr>
              <a:buNone/>
            </a:pPr>
            <a:r>
              <a:rPr lang="en-US" sz="1200" dirty="0"/>
              <a:t>	such as Miami Dade Culinary Institute, CRA, owner/stakeholders</a:t>
            </a:r>
          </a:p>
          <a:p>
            <a:pPr>
              <a:buClr>
                <a:schemeClr val="tx1"/>
              </a:buClr>
              <a:buFont typeface="Arial" pitchFamily="34" charset="0"/>
              <a:buChar char="•"/>
            </a:pPr>
            <a:endParaRPr lang="en-US" sz="1200" dirty="0"/>
          </a:p>
          <a:p>
            <a:pPr>
              <a:buClr>
                <a:schemeClr val="tx1"/>
              </a:buClr>
              <a:buFont typeface="Arial" pitchFamily="34" charset="0"/>
              <a:buChar char="•"/>
            </a:pPr>
            <a:endParaRPr lang="en-US" sz="1200" dirty="0"/>
          </a:p>
          <a:p>
            <a:pPr>
              <a:buClr>
                <a:schemeClr val="tx1"/>
              </a:buClr>
              <a:buFont typeface="Arial" pitchFamily="34" charset="0"/>
              <a:buChar char="•"/>
            </a:pPr>
            <a:r>
              <a:rPr lang="en-US" sz="1200" dirty="0"/>
              <a:t>Assist in </a:t>
            </a:r>
            <a:r>
              <a:rPr lang="en-US" sz="1200" dirty="0" err="1"/>
              <a:t>Overtown</a:t>
            </a:r>
            <a:r>
              <a:rPr lang="en-US" sz="1200" dirty="0"/>
              <a:t> Master Planning efforts </a:t>
            </a:r>
          </a:p>
          <a:p>
            <a:pPr>
              <a:buNone/>
            </a:pPr>
            <a:endParaRPr lang="en-US" sz="1200" dirty="0">
              <a:latin typeface="Candara" pitchFamily="34" charset="0"/>
            </a:endParaRPr>
          </a:p>
        </p:txBody>
      </p:sp>
      <p:pic>
        <p:nvPicPr>
          <p:cNvPr id="4" name="Picture 2" descr="C:\Users\Kellogg\Pictures\African-American Family.jpg"/>
          <p:cNvPicPr>
            <a:picLocks noChangeAspect="1" noChangeArrowheads="1"/>
          </p:cNvPicPr>
          <p:nvPr/>
        </p:nvPicPr>
        <p:blipFill>
          <a:blip r:embed="rId2" cstate="print"/>
          <a:srcRect/>
          <a:stretch>
            <a:fillRect/>
          </a:stretch>
        </p:blipFill>
        <p:spPr bwMode="blackGray">
          <a:xfrm>
            <a:off x="4800600" y="1600200"/>
            <a:ext cx="2695575" cy="1633538"/>
          </a:xfrm>
          <a:prstGeom prst="rect">
            <a:avLst/>
          </a:prstGeom>
          <a:noFill/>
          <a:ln w="38100" algn="ctr">
            <a:solidFill>
              <a:schemeClr val="tx1"/>
            </a:solidFill>
            <a:miter lim="800000"/>
            <a:headEnd/>
            <a:tailEnd/>
          </a:ln>
        </p:spPr>
      </p:pic>
      <p:pic>
        <p:nvPicPr>
          <p:cNvPr id="5" name="Picture 4" descr="Booker T. Edible Forest.jpg"/>
          <p:cNvPicPr>
            <a:picLocks noChangeAspect="1"/>
          </p:cNvPicPr>
          <p:nvPr/>
        </p:nvPicPr>
        <p:blipFill>
          <a:blip r:embed="rId3" cstate="print"/>
          <a:stretch>
            <a:fillRect/>
          </a:stretch>
        </p:blipFill>
        <p:spPr>
          <a:xfrm>
            <a:off x="5334000" y="3429000"/>
            <a:ext cx="1717182" cy="1143000"/>
          </a:xfrm>
          <a:prstGeom prst="rect">
            <a:avLst/>
          </a:prstGeom>
          <a:ln w="38100">
            <a:solidFill>
              <a:schemeClr val="tx1"/>
            </a:solidFill>
          </a:ln>
        </p:spPr>
      </p:pic>
      <p:pic>
        <p:nvPicPr>
          <p:cNvPr id="6" name="Picture 5" descr="Booker T. Logo.jpg"/>
          <p:cNvPicPr>
            <a:picLocks noChangeAspect="1"/>
          </p:cNvPicPr>
          <p:nvPr/>
        </p:nvPicPr>
        <p:blipFill>
          <a:blip r:embed="rId4" cstate="print"/>
          <a:stretch>
            <a:fillRect/>
          </a:stretch>
        </p:blipFill>
        <p:spPr>
          <a:xfrm>
            <a:off x="7239000" y="3446585"/>
            <a:ext cx="1447800" cy="1113691"/>
          </a:xfrm>
          <a:prstGeom prst="rect">
            <a:avLst/>
          </a:prstGeom>
          <a:ln w="38100">
            <a:solidFill>
              <a:schemeClr val="tx1"/>
            </a:solidFill>
          </a:ln>
        </p:spPr>
      </p:pic>
      <p:pic>
        <p:nvPicPr>
          <p:cNvPr id="7" name="Picture 6" descr="Miami Culinary Institute Logo.png"/>
          <p:cNvPicPr>
            <a:picLocks noChangeAspect="1"/>
          </p:cNvPicPr>
          <p:nvPr/>
        </p:nvPicPr>
        <p:blipFill>
          <a:blip r:embed="rId5" cstate="print"/>
          <a:stretch>
            <a:fillRect/>
          </a:stretch>
        </p:blipFill>
        <p:spPr>
          <a:xfrm>
            <a:off x="5105400" y="4876800"/>
            <a:ext cx="3028950" cy="1257300"/>
          </a:xfrm>
          <a:prstGeom prst="rect">
            <a:avLst/>
          </a:prstGeom>
          <a:ln w="38100">
            <a:solidFill>
              <a:schemeClr val="tx1"/>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           </a:t>
            </a:r>
            <a:r>
              <a:rPr lang="en-US" b="1" dirty="0">
                <a:latin typeface="Candara" pitchFamily="34" charset="0"/>
              </a:rPr>
              <a:t>Current &amp; Previous developments </a:t>
            </a:r>
          </a:p>
        </p:txBody>
      </p:sp>
      <p:pic>
        <p:nvPicPr>
          <p:cNvPr id="12" name="Picture 11" descr="Red Rooster Logo.jpg"/>
          <p:cNvPicPr>
            <a:picLocks noChangeAspect="1"/>
          </p:cNvPicPr>
          <p:nvPr/>
        </p:nvPicPr>
        <p:blipFill>
          <a:blip r:embed="rId2" cstate="print"/>
          <a:stretch>
            <a:fillRect/>
          </a:stretch>
        </p:blipFill>
        <p:spPr>
          <a:xfrm>
            <a:off x="685800" y="1447800"/>
            <a:ext cx="1885950" cy="1885950"/>
          </a:xfrm>
          <a:prstGeom prst="rect">
            <a:avLst/>
          </a:prstGeom>
          <a:ln w="38100">
            <a:solidFill>
              <a:schemeClr val="tx1"/>
            </a:solidFill>
          </a:ln>
        </p:spPr>
      </p:pic>
      <p:pic>
        <p:nvPicPr>
          <p:cNvPr id="13" name="Picture 12" descr="Streetbird Harlem Logo.png"/>
          <p:cNvPicPr>
            <a:picLocks noChangeAspect="1"/>
          </p:cNvPicPr>
          <p:nvPr/>
        </p:nvPicPr>
        <p:blipFill>
          <a:blip r:embed="rId3" cstate="print"/>
          <a:stretch>
            <a:fillRect/>
          </a:stretch>
        </p:blipFill>
        <p:spPr>
          <a:xfrm>
            <a:off x="3124200" y="1447800"/>
            <a:ext cx="1905000" cy="1905000"/>
          </a:xfrm>
          <a:prstGeom prst="rect">
            <a:avLst/>
          </a:prstGeom>
          <a:ln w="38100">
            <a:solidFill>
              <a:schemeClr val="tx1"/>
            </a:solidFill>
          </a:ln>
        </p:spPr>
      </p:pic>
      <p:pic>
        <p:nvPicPr>
          <p:cNvPr id="14" name="Picture 13" descr="marc burger logo.jpg"/>
          <p:cNvPicPr>
            <a:picLocks noChangeAspect="1"/>
          </p:cNvPicPr>
          <p:nvPr/>
        </p:nvPicPr>
        <p:blipFill>
          <a:blip r:embed="rId4" cstate="print"/>
          <a:stretch>
            <a:fillRect/>
          </a:stretch>
        </p:blipFill>
        <p:spPr>
          <a:xfrm>
            <a:off x="5562600" y="1524000"/>
            <a:ext cx="2743200" cy="987552"/>
          </a:xfrm>
          <a:prstGeom prst="rect">
            <a:avLst/>
          </a:prstGeom>
          <a:ln w="38100">
            <a:solidFill>
              <a:schemeClr val="tx1"/>
            </a:solidFill>
          </a:ln>
        </p:spPr>
      </p:pic>
      <p:pic>
        <p:nvPicPr>
          <p:cNvPr id="15" name="Picture 14" descr="Ginny's logo.png"/>
          <p:cNvPicPr>
            <a:picLocks noChangeAspect="1"/>
          </p:cNvPicPr>
          <p:nvPr/>
        </p:nvPicPr>
        <p:blipFill>
          <a:blip r:embed="rId5" cstate="print"/>
          <a:stretch>
            <a:fillRect/>
          </a:stretch>
        </p:blipFill>
        <p:spPr>
          <a:xfrm>
            <a:off x="152400" y="4572000"/>
            <a:ext cx="3073759" cy="1219200"/>
          </a:xfrm>
          <a:prstGeom prst="rect">
            <a:avLst/>
          </a:prstGeom>
          <a:ln w="38100">
            <a:solidFill>
              <a:schemeClr val="tx1"/>
            </a:solidFill>
          </a:ln>
        </p:spPr>
      </p:pic>
      <p:pic>
        <p:nvPicPr>
          <p:cNvPr id="16" name="Content Placeholder 3" descr="Bermuda logo.png"/>
          <p:cNvPicPr>
            <a:picLocks noGrp="1" noChangeAspect="1"/>
          </p:cNvPicPr>
          <p:nvPr>
            <p:ph idx="4294967295"/>
          </p:nvPr>
        </p:nvPicPr>
        <p:blipFill>
          <a:blip r:embed="rId6" cstate="print"/>
          <a:stretch>
            <a:fillRect/>
          </a:stretch>
        </p:blipFill>
        <p:spPr>
          <a:xfrm>
            <a:off x="3581400" y="4495800"/>
            <a:ext cx="1219200" cy="1219200"/>
          </a:xfrm>
        </p:spPr>
      </p:pic>
      <p:pic>
        <p:nvPicPr>
          <p:cNvPr id="17" name="Content Placeholder 12" descr="Eatery Social Logo.jpg"/>
          <p:cNvPicPr>
            <a:picLocks noGrp="1" noChangeAspect="1"/>
          </p:cNvPicPr>
          <p:nvPr>
            <p:ph idx="4294967295"/>
          </p:nvPr>
        </p:nvPicPr>
        <p:blipFill>
          <a:blip r:embed="rId7" cstate="print"/>
          <a:srcRect t="5166" b="6889"/>
          <a:stretch>
            <a:fillRect/>
          </a:stretch>
        </p:blipFill>
        <p:spPr>
          <a:xfrm>
            <a:off x="5181600" y="4495800"/>
            <a:ext cx="1422400" cy="1248937"/>
          </a:xfrm>
          <a:ln w="38100">
            <a:solidFill>
              <a:schemeClr val="tx1"/>
            </a:solidFill>
          </a:ln>
        </p:spPr>
      </p:pic>
      <p:pic>
        <p:nvPicPr>
          <p:cNvPr id="18" name="Picture 17" descr="Norda Logo Real.jpg"/>
          <p:cNvPicPr>
            <a:picLocks noChangeAspect="1"/>
          </p:cNvPicPr>
          <p:nvPr/>
        </p:nvPicPr>
        <p:blipFill>
          <a:blip r:embed="rId8" cstate="print"/>
          <a:stretch>
            <a:fillRect/>
          </a:stretch>
        </p:blipFill>
        <p:spPr>
          <a:xfrm>
            <a:off x="5638800" y="2971800"/>
            <a:ext cx="2819400" cy="876300"/>
          </a:xfrm>
          <a:prstGeom prst="rect">
            <a:avLst/>
          </a:prstGeom>
          <a:ln w="38100">
            <a:solidFill>
              <a:schemeClr val="tx1"/>
            </a:solidFill>
          </a:ln>
        </p:spPr>
      </p:pic>
      <p:pic>
        <p:nvPicPr>
          <p:cNvPr id="19" name="Picture 18" descr="Kitchen &amp; Table Logo.jpg"/>
          <p:cNvPicPr>
            <a:picLocks noChangeAspect="1"/>
          </p:cNvPicPr>
          <p:nvPr/>
        </p:nvPicPr>
        <p:blipFill>
          <a:blip r:embed="rId9" cstate="print"/>
          <a:stretch>
            <a:fillRect/>
          </a:stretch>
        </p:blipFill>
        <p:spPr>
          <a:xfrm>
            <a:off x="6934200" y="4572000"/>
            <a:ext cx="1828800" cy="914400"/>
          </a:xfrm>
          <a:prstGeom prst="rect">
            <a:avLst/>
          </a:prstGeom>
          <a:ln w="38100">
            <a:solidFill>
              <a:schemeClr val="tx1"/>
            </a:solidFill>
          </a:ln>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Description0 xmlns="f6206ebb-5212-41d6-85f0-7d47425a822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E0E82AD51D0C44B98055960F5B85AE" ma:contentTypeVersion="3" ma:contentTypeDescription="Create a new document." ma:contentTypeScope="" ma:versionID="bc10c60f830a0a8733995362f3b71b1a">
  <xsd:schema xmlns:xsd="http://www.w3.org/2001/XMLSchema" xmlns:p="http://schemas.microsoft.com/office/2006/metadata/properties" xmlns:ns2="f6206ebb-5212-41d6-85f0-7d47425a8222" targetNamespace="http://schemas.microsoft.com/office/2006/metadata/properties" ma:root="true" ma:fieldsID="de51f06c5ef38c0aa22e8811b4ce26ef" ns2:_="">
    <xsd:import namespace="f6206ebb-5212-41d6-85f0-7d47425a8222"/>
    <xsd:element name="properties">
      <xsd:complexType>
        <xsd:sequence>
          <xsd:element name="documentManagement">
            <xsd:complexType>
              <xsd:all>
                <xsd:element ref="ns2:Description0" minOccurs="0"/>
              </xsd:all>
            </xsd:complexType>
          </xsd:element>
        </xsd:sequence>
      </xsd:complexType>
    </xsd:element>
  </xsd:schema>
  <xsd:schema xmlns:xsd="http://www.w3.org/2001/XMLSchema" xmlns:dms="http://schemas.microsoft.com/office/2006/documentManagement/types" targetNamespace="f6206ebb-5212-41d6-85f0-7d47425a8222" elementFormDefault="qualified">
    <xsd:import namespace="http://schemas.microsoft.com/office/2006/documentManagement/types"/>
    <xsd:element name="Description0" ma:index="10" nillable="true" ma:displayName="Description" ma:internalName="Description0">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C04CE7F8-3D28-4475-B3B8-A8CBD924C11D}">
  <ds:schemaRefs>
    <ds:schemaRef ds:uri="http://schemas.microsoft.com/office/2006/documentManagement/types"/>
    <ds:schemaRef ds:uri="http://purl.org/dc/elements/1.1/"/>
    <ds:schemaRef ds:uri="http://www.w3.org/XML/1998/namespace"/>
    <ds:schemaRef ds:uri="http://schemas.openxmlformats.org/package/2006/metadata/core-properties"/>
    <ds:schemaRef ds:uri="http://purl.org/dc/terms/"/>
    <ds:schemaRef ds:uri="http://purl.org/dc/dcmitype/"/>
    <ds:schemaRef ds:uri="f6206ebb-5212-41d6-85f0-7d47425a8222"/>
    <ds:schemaRef ds:uri="http://schemas.microsoft.com/office/2006/metadata/properties"/>
  </ds:schemaRefs>
</ds:datastoreItem>
</file>

<file path=customXml/itemProps2.xml><?xml version="1.0" encoding="utf-8"?>
<ds:datastoreItem xmlns:ds="http://schemas.openxmlformats.org/officeDocument/2006/customXml" ds:itemID="{F1540083-7862-45AC-9A64-DCDD135796D0}">
  <ds:schemaRefs>
    <ds:schemaRef ds:uri="http://schemas.microsoft.com/sharepoint/v3/contenttype/forms"/>
  </ds:schemaRefs>
</ds:datastoreItem>
</file>

<file path=customXml/itemProps3.xml><?xml version="1.0" encoding="utf-8"?>
<ds:datastoreItem xmlns:ds="http://schemas.openxmlformats.org/officeDocument/2006/customXml" ds:itemID="{DB71D6FE-8C93-437F-A239-91909CC358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206ebb-5212-41d6-85f0-7d47425a8222"/>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7838</TotalTime>
  <Words>761</Words>
  <Application>Microsoft Office PowerPoint</Application>
  <PresentationFormat>On-screen Show (4:3)</PresentationFormat>
  <Paragraphs>135</Paragraphs>
  <Slides>36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Bodoni MT Condensed</vt:lpstr>
      <vt:lpstr>Candara</vt:lpstr>
      <vt:lpstr>Franklin Gothic Book</vt:lpstr>
      <vt:lpstr>Franklin Gothic Medium</vt:lpstr>
      <vt:lpstr>Wingdings 2</vt:lpstr>
      <vt:lpstr>Trek</vt:lpstr>
      <vt:lpstr>Redeveloping Clyde Killens Hall…          Embracing the spirit of</vt:lpstr>
      <vt:lpstr>Clyde Killens hall redevelopment Business &amp; design imperatives </vt:lpstr>
      <vt:lpstr>           Clyde Killens Pool Hall Mood Board</vt:lpstr>
      <vt:lpstr>           Clyde Killens Pool Hall Mood Board</vt:lpstr>
      <vt:lpstr>           Clyde Killens Pool Hall Mood Board</vt:lpstr>
      <vt:lpstr>       Clyde Killens Pool Hall Mood Board</vt:lpstr>
      <vt:lpstr>           Clyde Killens Pool Hall Mood Board</vt:lpstr>
      <vt:lpstr>Critical Success factors</vt:lpstr>
      <vt:lpstr>           Current &amp; Previous developments </vt:lpstr>
      <vt:lpstr>                Red Rooster Harlem  </vt:lpstr>
      <vt:lpstr>                Red Rooster Harlem  </vt:lpstr>
      <vt:lpstr>                Red Rooster Harlem  </vt:lpstr>
      <vt:lpstr>                Red Rooster Harlem-community   </vt:lpstr>
      <vt:lpstr>              red Rooster Harlem –Host  Dignitaries</vt:lpstr>
      <vt:lpstr>  Red Rooster- VIP’s frequent                           our Harlem location </vt:lpstr>
      <vt:lpstr>                Red Rooster Harlem Nightlife </vt:lpstr>
      <vt:lpstr>                Red Rooster Harlem-Nightlife </vt:lpstr>
      <vt:lpstr>                 Ginny’s Supper Club</vt:lpstr>
      <vt:lpstr>      Ginny’s Supper Club – Premier Performances   </vt:lpstr>
      <vt:lpstr>      Ginny’s Supper Club - Lounge </vt:lpstr>
      <vt:lpstr>      Ginny’s Supper Club–Special Events &amp; Private Dining </vt:lpstr>
      <vt:lpstr>              Ginny’s Supper Club–special Events    </vt:lpstr>
      <vt:lpstr>          Streetbird rotisserie</vt:lpstr>
      <vt:lpstr>           Streetbird Rotisserie </vt:lpstr>
      <vt:lpstr>           Streetbird Rotisserie </vt:lpstr>
      <vt:lpstr>             Marcus Bermuda</vt:lpstr>
      <vt:lpstr>               Marcus Bermuda </vt:lpstr>
      <vt:lpstr>               Eatery Social </vt:lpstr>
      <vt:lpstr>             Eatery Social </vt:lpstr>
      <vt:lpstr>                       Norda Bar &amp; Grill </vt:lpstr>
      <vt:lpstr>                       Norda Bar &amp; Grill </vt:lpstr>
      <vt:lpstr>                       Kitchen &amp; Table  </vt:lpstr>
      <vt:lpstr>                       KitChen &amp; Table </vt:lpstr>
      <vt:lpstr>                               Marc Burger</vt:lpstr>
      <vt:lpstr>                         Marc Burger  </vt:lpstr>
      <vt:lpstr>                           Harlem Eat Up Food Festival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Fleming</dc:creator>
  <cp:lastModifiedBy>Zeltsman, Brian</cp:lastModifiedBy>
  <cp:revision>21</cp:revision>
  <dcterms:created xsi:type="dcterms:W3CDTF">2016-01-29T09:44:55Z</dcterms:created>
  <dcterms:modified xsi:type="dcterms:W3CDTF">2020-04-29T12:48:58Z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0x010100B1E0E82AD51D0C44B98055960F5B85AE</vt:lpwstr>
  </property>
</Properties>
</file>