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sldIdLst>
    <p:sldId id="332" r:id="rId3"/>
    <p:sldId id="358" r:id="rId4"/>
    <p:sldId id="347" r:id="rId5"/>
    <p:sldId id="360" r:id="rId6"/>
    <p:sldId id="302" r:id="rId7"/>
    <p:sldId id="361" r:id="rId8"/>
    <p:sldId id="362" r:id="rId9"/>
    <p:sldId id="363" r:id="rId10"/>
    <p:sldId id="364" r:id="rId11"/>
    <p:sldId id="365" r:id="rId1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31F"/>
    <a:srgbClr val="00B2EB"/>
    <a:srgbClr val="FFD503"/>
    <a:srgbClr val="FF4253"/>
    <a:srgbClr val="34A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3673"/>
  </p:normalViewPr>
  <p:slideViewPr>
    <p:cSldViewPr snapToGrid="0">
      <p:cViewPr varScale="1">
        <p:scale>
          <a:sx n="106" d="100"/>
          <a:sy n="106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3D45367-7E1E-4E65-B17A-A2BB6EA6CB81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8D143E9-CB3C-44F9-8381-9172D2291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9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9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8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30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13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43E9-CB3C-44F9-8381-9172D2291F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4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0A0-BE9F-4B98-A60C-11B7F540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439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 b="1" i="0">
                <a:solidFill>
                  <a:srgbClr val="FF4253"/>
                </a:solidFill>
                <a:latin typeface="Raleway ExtraBold" panose="020B00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8F512-4438-479C-A1B3-42B958C8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B05C2-EF58-436E-9A65-464CE52C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dirty="0"/>
              <a:t>Prepared by RMA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54342-3737-4F41-9FAC-5266CCF1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344394-98B4-DC46-B163-227C21B34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936647"/>
            <a:ext cx="10515600" cy="8715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Raleway Light" panose="020B0403030101060003" pitchFamily="34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27154-00F3-D449-8E30-8552ABD1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69" y="221016"/>
            <a:ext cx="2067547" cy="1828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A466E-14D8-D74E-987D-4FDFD86184B5}"/>
              </a:ext>
            </a:extLst>
          </p:cNvPr>
          <p:cNvCxnSpPr/>
          <p:nvPr userDrawn="1"/>
        </p:nvCxnSpPr>
        <p:spPr>
          <a:xfrm>
            <a:off x="838200" y="222636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BB4F-77E9-4159-B101-B8F979C6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C7B-374C-4DF9-9BD5-80FB2C7D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2CF51-9C4E-4EA2-A18F-5E79BB17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9C25-1337-4DE5-BB8D-4E601168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60415-C917-4980-8AA4-E496BE41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FD5A-1766-4971-AE0D-9170D98D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1E9BF-28CF-44AC-825D-376B259B7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95B65-A213-462A-BD19-42B0527A1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8D979-6093-4DD2-B925-D17E7862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CD40E-5B93-4B74-9644-856CAAFD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C8989-14A8-4409-8E79-3735736B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8268-26B3-4BB2-BBC5-44AF9A88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42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1A7B6-6645-436F-BC05-3A714065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4199-7344-4634-AE54-B9B7F37A3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67C2C-07EE-4D40-9DF9-65807A4CD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5C253-F890-4772-9FFA-595B092BA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E3CFA-DE81-48F6-8841-9FA76B30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D7F1B-F99F-4CC2-98FF-B62CA5DB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843B8-EC00-4A2C-8CD8-2B2973CE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E351D-B714-4411-BF63-D03B9FB4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68821-238D-4E18-BC9E-BB05CFD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2F62C-BD92-4725-944B-85B10BC4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72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4CF0-9F53-43C3-9F09-8EE08CC3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FFBC6-5529-4673-9008-3BBE26AA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4CF8B-B1EE-4C31-9745-6D9EB5F00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B71B7-9A66-47AD-9691-81D2A12A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1DE5-058F-461A-B7BA-81D426BD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B5062-3A9D-4B76-8434-DA1FA869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7543-6F9E-954E-8EE1-C1365C75B87A}"/>
              </a:ext>
            </a:extLst>
          </p:cNvPr>
          <p:cNvSpPr txBox="1"/>
          <p:nvPr userDrawn="1"/>
        </p:nvSpPr>
        <p:spPr>
          <a:xfrm>
            <a:off x="2897945" y="2236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5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02F0-38AE-49AF-A146-3CA3EFD6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0016-6DB9-4F39-884E-384306A1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6858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2pPr>
            <a:lvl3pPr marL="11430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3pPr>
            <a:lvl4pPr marL="16002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4pPr>
            <a:lvl5pPr marL="20574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09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BB4F-77E9-4159-B101-B8F979C6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C7B-374C-4DF9-9BD5-80FB2C7D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2CF51-9C4E-4EA2-A18F-5E79BB17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9C25-1337-4DE5-BB8D-4E601168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60415-C917-4980-8AA4-E496BE41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FD5A-1766-4971-AE0D-9170D98D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1E9BF-28CF-44AC-825D-376B259B7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95B65-A213-462A-BD19-42B0527A1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8D979-6093-4DD2-B925-D17E7862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CD40E-5B93-4B74-9644-856CAAFD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C8989-14A8-4409-8E79-3735736B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2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8268-26B3-4BB2-BBC5-44AF9A88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42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1A7B6-6645-436F-BC05-3A714065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4199-7344-4634-AE54-B9B7F37A3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67C2C-07EE-4D40-9DF9-65807A4CD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5C253-F890-4772-9FFA-595B092BA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E3CFA-DE81-48F6-8841-9FA76B30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D7F1B-F99F-4CC2-98FF-B62CA5DB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843B8-EC00-4A2C-8CD8-2B2973CE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5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E351D-B714-4411-BF63-D03B9FB4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A64D-B993-45B0-96C0-2A0F5481A923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68821-238D-4E18-BC9E-BB05CFD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2F62C-BD92-4725-944B-85B10BC4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5A0F-B9CE-44E8-A814-D8795F1EA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44CF0-9F53-43C3-9F09-8EE08CC3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FFBC6-5529-4673-9008-3BBE26AA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4CF8B-B1EE-4C31-9745-6D9EB5F00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B71B7-9A66-47AD-9691-81D2A12A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1DE5-058F-461A-B7BA-81D426BD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B5062-3A9D-4B76-8434-DA1FA869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7543-6F9E-954E-8EE1-C1365C75B87A}"/>
              </a:ext>
            </a:extLst>
          </p:cNvPr>
          <p:cNvSpPr txBox="1"/>
          <p:nvPr userDrawn="1"/>
        </p:nvSpPr>
        <p:spPr>
          <a:xfrm>
            <a:off x="2897945" y="2236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1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0A0-BE9F-4B98-A60C-11B7F540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4397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 b="1" i="0">
                <a:solidFill>
                  <a:srgbClr val="FF4253"/>
                </a:solidFill>
                <a:latin typeface="Raleway ExtraBold" panose="020B00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8F512-4438-479C-A1B3-42B958C8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B05C2-EF58-436E-9A65-464CE52C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US" dirty="0"/>
              <a:t>Prepared by RMA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54342-3737-4F41-9FAC-5266CCF1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344394-98B4-DC46-B163-227C21B34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936647"/>
            <a:ext cx="10515600" cy="8715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Raleway Light" panose="020B0403030101060003" pitchFamily="34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27154-00F3-D449-8E30-8552ABD1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69" y="221016"/>
            <a:ext cx="2067547" cy="1828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A466E-14D8-D74E-987D-4FDFD86184B5}"/>
              </a:ext>
            </a:extLst>
          </p:cNvPr>
          <p:cNvCxnSpPr/>
          <p:nvPr userDrawn="1"/>
        </p:nvCxnSpPr>
        <p:spPr>
          <a:xfrm>
            <a:off x="838200" y="222636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5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02F0-38AE-49AF-A146-3CA3EFD6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4253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0016-6DB9-4F39-884E-384306A1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1pPr>
            <a:lvl2pPr marL="6858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2pPr>
            <a:lvl3pPr marL="11430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3pPr>
            <a:lvl4pPr marL="16002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4pPr>
            <a:lvl5pPr marL="2057400" indent="-228600">
              <a:buClr>
                <a:srgbClr val="FF4253"/>
              </a:buClr>
              <a:buSzPct val="75000"/>
              <a:buFont typeface=".Lucida Grande UI Regular"/>
              <a:buChar char="►"/>
              <a:defRPr>
                <a:solidFill>
                  <a:schemeClr val="bg1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07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63049-23DC-44BE-ADBE-95F8B50D8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60FA1-BBA6-41E1-85CA-15527446A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3C1C-3862-44AD-A2D2-340C8DCBD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63049-23DC-44BE-ADBE-95F8B50D8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fld id="{3B1BA64D-B993-45B0-96C0-2A0F5481A923}" type="datetimeFigureOut">
              <a:rPr lang="en-US" smtClean="0"/>
              <a:pPr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60FA1-BBA6-41E1-85CA-15527446A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3C1C-3862-44AD-A2D2-340C8DCBD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Raleway" panose="020B0003030101060003" pitchFamily="34" charset="0"/>
              </a:defRPr>
            </a:lvl1pPr>
          </a:lstStyle>
          <a:p>
            <a:fld id="{65065A0F-B9CE-44E8-A814-D8795F1EAD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9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AB71-A383-9A4B-9FFA-2A49ECF6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26709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E31F"/>
                </a:solidFill>
              </a:rPr>
              <a:t>North Miami Beach asked, </a:t>
            </a:r>
            <a:br>
              <a:rPr lang="en-US" dirty="0">
                <a:solidFill>
                  <a:srgbClr val="FAE31F"/>
                </a:solidFill>
              </a:rPr>
            </a:br>
            <a:r>
              <a:rPr lang="en-US" dirty="0">
                <a:solidFill>
                  <a:srgbClr val="FAE31F"/>
                </a:solidFill>
              </a:rPr>
              <a:t>WHO ARE WE? </a:t>
            </a:r>
            <a:br>
              <a:rPr lang="en-US" dirty="0">
                <a:solidFill>
                  <a:srgbClr val="FAE31F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 Development of a Marketing &amp; Brand Plan </a:t>
            </a:r>
          </a:p>
        </p:txBody>
      </p:sp>
      <p:pic>
        <p:nvPicPr>
          <p:cNvPr id="1026" name="Picture 2" descr="North Miami Beach, FL | Official Website">
            <a:extLst>
              <a:ext uri="{FF2B5EF4-FFF2-40B4-BE49-F238E27FC236}">
                <a16:creationId xmlns:a16="http://schemas.microsoft.com/office/drawing/2014/main" id="{00422018-88DB-4AC4-85FB-25D610A3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41" y="4495799"/>
            <a:ext cx="4775309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15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7B751-6F91-49EF-9F4C-399356F6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0" y="146442"/>
            <a:ext cx="4287807" cy="1690993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The Plan: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Goal 4. Promoting 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AF7B4-0973-4D02-B313-CA47D3ED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6" y="2259282"/>
            <a:ext cx="4003450" cy="4276986"/>
          </a:xfrm>
        </p:spPr>
        <p:txBody>
          <a:bodyPr anchor="t">
            <a:normAutofit fontScale="85000" lnSpcReduction="10000"/>
          </a:bodyPr>
          <a:lstStyle/>
          <a:p>
            <a:pPr>
              <a:buClr>
                <a:srgbClr val="FAE31F"/>
              </a:buClr>
            </a:pPr>
            <a:r>
              <a:rPr lang="en-US" sz="2000" dirty="0"/>
              <a:t>Partnership Development to increase leveraging opportunities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Product Development for the travel trade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Pre-Arrival Initiatives for brand recognition prior to arrival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Communication – Post Arrival tactics to capitalize on the pre-arrival programs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Create a unique tourism brand for NMB – “Nostalgic Tourism”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Investment Tourism to increase revenue to the city</a:t>
            </a:r>
          </a:p>
          <a:p>
            <a:pPr>
              <a:buClr>
                <a:srgbClr val="FAE31F"/>
              </a:buClr>
            </a:pPr>
            <a:r>
              <a:rPr lang="en-US" sz="2000" dirty="0"/>
              <a:t>Training and Education Programs for the Stakeholders and Travel Trade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E8F99-C9A5-45FE-BDFD-EDB60AFFF1E9}"/>
              </a:ext>
            </a:extLst>
          </p:cNvPr>
          <p:cNvSpPr/>
          <p:nvPr/>
        </p:nvSpPr>
        <p:spPr>
          <a:xfrm>
            <a:off x="4751109" y="0"/>
            <a:ext cx="744089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D3AD6-E8E4-4995-AF18-78DCDA32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80" y="377833"/>
            <a:ext cx="3211039" cy="1750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17E86-1FB5-428A-83E0-EA998FF23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790" y="373420"/>
            <a:ext cx="3169090" cy="1758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62FC6-BB1D-4723-B4F3-BD483E93D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081" y="2555582"/>
            <a:ext cx="3219976" cy="1746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E6874-E1A2-48EF-B491-EC639C1FA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432" y="2547873"/>
            <a:ext cx="3132898" cy="1762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323CF-ED69-4344-BE9B-F7A6D02B2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486" y="4700492"/>
            <a:ext cx="3211571" cy="1758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D6C0C-AA6E-4797-9B46-ED464A4C8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752" y="4649694"/>
            <a:ext cx="3157165" cy="1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9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5C3DF-945B-4B11-BEE4-6AAF730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r>
              <a:rPr lang="en-US" sz="3600" dirty="0">
                <a:solidFill>
                  <a:srgbClr val="FAE31F"/>
                </a:solidFill>
              </a:rPr>
              <a:t>Who Are We? 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1911-9FDF-4D6E-B2B8-D18FD47BB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99" y="2692117"/>
            <a:ext cx="3781370" cy="34156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Clr>
                <a:srgbClr val="FAE31F"/>
              </a:buClr>
            </a:pPr>
            <a:r>
              <a:rPr lang="en-US" sz="2000" dirty="0">
                <a:solidFill>
                  <a:schemeClr val="tx1"/>
                </a:solidFill>
              </a:rPr>
              <a:t>Recent achievements not associated with reputation</a:t>
            </a:r>
          </a:p>
          <a:p>
            <a:pPr>
              <a:lnSpc>
                <a:spcPct val="150000"/>
              </a:lnSpc>
              <a:buClr>
                <a:srgbClr val="FAE31F"/>
              </a:buClr>
            </a:pPr>
            <a:r>
              <a:rPr lang="en-US" sz="1900" dirty="0">
                <a:solidFill>
                  <a:schemeClr val="tx1"/>
                </a:solidFill>
              </a:rPr>
              <a:t>Irregular boundaries (like many cities)</a:t>
            </a:r>
          </a:p>
          <a:p>
            <a:pPr>
              <a:lnSpc>
                <a:spcPct val="150000"/>
              </a:lnSpc>
              <a:buClr>
                <a:srgbClr val="FAE31F"/>
              </a:buClr>
            </a:pPr>
            <a:r>
              <a:rPr lang="en-US" sz="1900" dirty="0">
                <a:solidFill>
                  <a:schemeClr val="tx1"/>
                </a:solidFill>
              </a:rPr>
              <a:t>Confusion – “Miami” included in several cities’ names</a:t>
            </a:r>
          </a:p>
          <a:p>
            <a:pPr>
              <a:lnSpc>
                <a:spcPct val="150000"/>
              </a:lnSpc>
              <a:buClr>
                <a:srgbClr val="FAE31F"/>
              </a:buClr>
            </a:pPr>
            <a:r>
              <a:rPr lang="en-US" sz="1900" dirty="0">
                <a:solidFill>
                  <a:schemeClr val="tx1"/>
                </a:solidFill>
              </a:rPr>
              <a:t>Lack of place positioning within the muddled Miami-Dade area</a:t>
            </a:r>
          </a:p>
          <a:p>
            <a:pPr>
              <a:lnSpc>
                <a:spcPct val="150000"/>
              </a:lnSpc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F8C09-EF32-4B66-BC71-C0645402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22" y="638517"/>
            <a:ext cx="6250769" cy="4439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104BC-6A3D-4E3E-ACB6-7C7D022D575A}"/>
              </a:ext>
            </a:extLst>
          </p:cNvPr>
          <p:cNvSpPr txBox="1"/>
          <p:nvPr/>
        </p:nvSpPr>
        <p:spPr>
          <a:xfrm>
            <a:off x="7070698" y="2230452"/>
            <a:ext cx="238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 </a:t>
            </a:r>
            <a:br>
              <a:rPr lang="en-US" dirty="0"/>
            </a:br>
            <a:r>
              <a:rPr lang="en-US" dirty="0"/>
              <a:t>Miami Beach</a:t>
            </a:r>
          </a:p>
          <a:p>
            <a:pPr algn="ctr"/>
            <a:r>
              <a:rPr lang="en-US" dirty="0"/>
              <a:t>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CA708-EEB3-4D94-98D3-E5DE3B79D06D}"/>
              </a:ext>
            </a:extLst>
          </p:cNvPr>
          <p:cNvSpPr txBox="1"/>
          <p:nvPr/>
        </p:nvSpPr>
        <p:spPr>
          <a:xfrm>
            <a:off x="5209351" y="5575535"/>
            <a:ext cx="179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Miami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7D09D-B3FF-48DE-9B9B-7B32D4E15E2F}"/>
              </a:ext>
            </a:extLst>
          </p:cNvPr>
          <p:cNvSpPr txBox="1"/>
          <p:nvPr/>
        </p:nvSpPr>
        <p:spPr>
          <a:xfrm>
            <a:off x="8039416" y="5645445"/>
            <a:ext cx="179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Miami Shores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3B762-A0B8-43A4-BD39-2E1A01938E53}"/>
              </a:ext>
            </a:extLst>
          </p:cNvPr>
          <p:cNvSpPr txBox="1"/>
          <p:nvPr/>
        </p:nvSpPr>
        <p:spPr>
          <a:xfrm>
            <a:off x="9576472" y="6083452"/>
            <a:ext cx="179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Beach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D6188-6277-448D-9350-6D89BF52C339}"/>
              </a:ext>
            </a:extLst>
          </p:cNvPr>
          <p:cNvSpPr txBox="1"/>
          <p:nvPr/>
        </p:nvSpPr>
        <p:spPr>
          <a:xfrm>
            <a:off x="6585841" y="6213241"/>
            <a:ext cx="179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Miami Beach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63F246-EC10-4645-B625-6F676C8AD5C1}"/>
              </a:ext>
            </a:extLst>
          </p:cNvPr>
          <p:cNvCxnSpPr>
            <a:cxnSpLocks/>
          </p:cNvCxnSpPr>
          <p:nvPr/>
        </p:nvCxnSpPr>
        <p:spPr>
          <a:xfrm>
            <a:off x="8576601" y="5287609"/>
            <a:ext cx="330175" cy="433608"/>
          </a:xfrm>
          <a:prstGeom prst="straightConnector1">
            <a:avLst/>
          </a:prstGeom>
          <a:ln w="76200">
            <a:solidFill>
              <a:srgbClr val="FF42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077C9-AF40-406E-A408-0CA49A9D5B38}"/>
              </a:ext>
            </a:extLst>
          </p:cNvPr>
          <p:cNvCxnSpPr>
            <a:cxnSpLocks/>
          </p:cNvCxnSpPr>
          <p:nvPr/>
        </p:nvCxnSpPr>
        <p:spPr>
          <a:xfrm>
            <a:off x="8832915" y="4304769"/>
            <a:ext cx="2281287" cy="1026635"/>
          </a:xfrm>
          <a:prstGeom prst="straightConnector1">
            <a:avLst/>
          </a:prstGeom>
          <a:ln w="76200">
            <a:solidFill>
              <a:srgbClr val="FF42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DFF168-5B95-45BF-8A28-6C7402924AC0}"/>
              </a:ext>
            </a:extLst>
          </p:cNvPr>
          <p:cNvCxnSpPr>
            <a:cxnSpLocks/>
          </p:cNvCxnSpPr>
          <p:nvPr/>
        </p:nvCxnSpPr>
        <p:spPr>
          <a:xfrm flipH="1">
            <a:off x="7276429" y="5331404"/>
            <a:ext cx="358268" cy="897232"/>
          </a:xfrm>
          <a:prstGeom prst="straightConnector1">
            <a:avLst/>
          </a:prstGeom>
          <a:ln w="76200">
            <a:solidFill>
              <a:srgbClr val="FF42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1D2F10-E3E5-409C-A3F2-D5B83AED5C52}"/>
              </a:ext>
            </a:extLst>
          </p:cNvPr>
          <p:cNvCxnSpPr>
            <a:cxnSpLocks/>
          </p:cNvCxnSpPr>
          <p:nvPr/>
        </p:nvCxnSpPr>
        <p:spPr>
          <a:xfrm flipH="1">
            <a:off x="6366798" y="4304769"/>
            <a:ext cx="1819263" cy="1180815"/>
          </a:xfrm>
          <a:prstGeom prst="straightConnector1">
            <a:avLst/>
          </a:prstGeom>
          <a:ln w="76200">
            <a:solidFill>
              <a:srgbClr val="FF42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E96D62-48BC-4219-B66B-7185F04DD71D}"/>
              </a:ext>
            </a:extLst>
          </p:cNvPr>
          <p:cNvCxnSpPr>
            <a:cxnSpLocks/>
          </p:cNvCxnSpPr>
          <p:nvPr/>
        </p:nvCxnSpPr>
        <p:spPr>
          <a:xfrm>
            <a:off x="9691289" y="5412952"/>
            <a:ext cx="477213" cy="711635"/>
          </a:xfrm>
          <a:prstGeom prst="straightConnector1">
            <a:avLst/>
          </a:prstGeom>
          <a:ln w="76200">
            <a:solidFill>
              <a:srgbClr val="FF42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4880C4-8749-4239-A7C0-35765CC45FAB}"/>
              </a:ext>
            </a:extLst>
          </p:cNvPr>
          <p:cNvSpPr txBox="1"/>
          <p:nvPr/>
        </p:nvSpPr>
        <p:spPr>
          <a:xfrm>
            <a:off x="10506200" y="5319747"/>
            <a:ext cx="179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Miami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2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ADD7-909F-4482-A17C-89DC05D6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0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E31F"/>
                </a:solidFill>
              </a:rPr>
              <a:t>City’s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FFA3-F17A-4FD3-AA5A-B96EDA32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2" y="2186151"/>
            <a:ext cx="10515600" cy="4351338"/>
          </a:xfrm>
        </p:spPr>
        <p:txBody>
          <a:bodyPr/>
          <a:lstStyle/>
          <a:p>
            <a:pPr lvl="1">
              <a:buClr>
                <a:srgbClr val="FAE31F"/>
              </a:buClr>
            </a:pPr>
            <a:r>
              <a:rPr lang="en-US" sz="2800" b="1" dirty="0"/>
              <a:t>Create Brand Identity</a:t>
            </a:r>
          </a:p>
          <a:p>
            <a:pPr lvl="1">
              <a:buClr>
                <a:srgbClr val="FAE31F"/>
              </a:buClr>
            </a:pPr>
            <a:r>
              <a:rPr lang="en-US" sz="2800" b="1" dirty="0"/>
              <a:t>Increase Community Engagement</a:t>
            </a:r>
          </a:p>
          <a:p>
            <a:pPr lvl="1">
              <a:buClr>
                <a:srgbClr val="FAE31F"/>
              </a:buClr>
            </a:pPr>
            <a:r>
              <a:rPr lang="en-US" sz="2800" b="1" dirty="0"/>
              <a:t>Attract Private Investment</a:t>
            </a:r>
          </a:p>
          <a:p>
            <a:pPr lvl="1">
              <a:buClr>
                <a:srgbClr val="FAE31F"/>
              </a:buClr>
            </a:pPr>
            <a:r>
              <a:rPr lang="en-US" sz="2800" b="1" dirty="0"/>
              <a:t>Promote Tourism</a:t>
            </a:r>
          </a:p>
          <a:p>
            <a:pPr lvl="1">
              <a:buClr>
                <a:srgbClr val="FAE31F"/>
              </a:buClr>
            </a:pPr>
            <a:r>
              <a:rPr lang="en-US" sz="2800" b="1" dirty="0"/>
              <a:t>Recruit Corporate, Industrial, and Retail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40063-31C7-425D-9575-48B27868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40" y="-381102"/>
            <a:ext cx="3608896" cy="1690993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Who Are We?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The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81229-F294-4352-A452-9A7723B99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611" y="2590950"/>
            <a:ext cx="3352201" cy="167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B2DF2-F9C4-458B-8470-4B7CA908C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479" y="458231"/>
            <a:ext cx="3169090" cy="16954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A935C-1667-4247-9A30-9C5E6851D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42" y="1514096"/>
            <a:ext cx="4411804" cy="3677158"/>
          </a:xfrm>
        </p:spPr>
        <p:txBody>
          <a:bodyPr anchor="t">
            <a:normAutofit/>
          </a:bodyPr>
          <a:lstStyle/>
          <a:p>
            <a:pPr>
              <a:buClr>
                <a:srgbClr val="FAE31F"/>
              </a:buClr>
            </a:pPr>
            <a:r>
              <a:rPr lang="en-US" sz="1400" dirty="0">
                <a:solidFill>
                  <a:srgbClr val="FFFFFF"/>
                </a:solidFill>
              </a:rPr>
              <a:t>City addressed the question with openness - involved and actively listened to a variety of stakeholders</a:t>
            </a:r>
          </a:p>
          <a:p>
            <a:pPr lvl="0">
              <a:buClr>
                <a:srgbClr val="FAE31F"/>
              </a:buClr>
            </a:pPr>
            <a:r>
              <a:rPr lang="en-US" sz="1400" dirty="0">
                <a:solidFill>
                  <a:srgbClr val="FFFFFF"/>
                </a:solidFill>
              </a:rPr>
              <a:t>Analysis of land, labor, markets, social media/communications channels, online presence and reputation, arts and cultural offerings, tourism, and a local media snapshot </a:t>
            </a:r>
          </a:p>
          <a:p>
            <a:pPr lvl="0">
              <a:buClr>
                <a:srgbClr val="FAE31F"/>
              </a:buClr>
            </a:pPr>
            <a:r>
              <a:rPr lang="en-US" sz="1400" dirty="0">
                <a:solidFill>
                  <a:srgbClr val="FFFFFF"/>
                </a:solidFill>
              </a:rPr>
              <a:t>Business and community surveys in three languages</a:t>
            </a:r>
          </a:p>
          <a:p>
            <a:pPr lvl="0">
              <a:buClr>
                <a:srgbClr val="FAE31F"/>
              </a:buClr>
            </a:pPr>
            <a:r>
              <a:rPr lang="en-US" sz="1400" dirty="0">
                <a:solidFill>
                  <a:srgbClr val="FFFFFF"/>
                </a:solidFill>
              </a:rPr>
              <a:t>Focus-group meetings/public input meeting</a:t>
            </a:r>
          </a:p>
          <a:p>
            <a:pPr lvl="0">
              <a:buClr>
                <a:srgbClr val="FAE31F"/>
              </a:buClr>
            </a:pPr>
            <a:r>
              <a:rPr lang="en-US" sz="1400" dirty="0">
                <a:solidFill>
                  <a:srgbClr val="FFFFFF"/>
                </a:solidFill>
              </a:rPr>
              <a:t>One-on-one meetings with elected officials and stakeholders</a:t>
            </a:r>
          </a:p>
          <a:p>
            <a:pPr marL="0" indent="0">
              <a:buNone/>
            </a:pP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7DFCB-EB9A-42B6-ACA5-34D3C64C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24" y="4625824"/>
            <a:ext cx="3731266" cy="1828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B9D2B-84BC-4576-BF17-F2BD29B83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814" y="4689608"/>
            <a:ext cx="3361956" cy="1798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1A7EE-35E7-4AA7-AD52-9D0C90C80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478" y="458231"/>
            <a:ext cx="3211571" cy="17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586B0-7295-4E45-8586-C5A5116D1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790" y="2512563"/>
            <a:ext cx="3219242" cy="17544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27A508-58C2-4B72-B439-299EB943B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5890" y="4708288"/>
            <a:ext cx="3039990" cy="17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4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E1FA3-42F1-4E1D-BC54-B6A55B60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555918" cy="214275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kern="1200" dirty="0">
                <a:solidFill>
                  <a:srgbClr val="FAE31F"/>
                </a:solidFill>
                <a:latin typeface="Raleway"/>
              </a:rPr>
              <a:t>Who Are We? </a:t>
            </a:r>
            <a:br>
              <a:rPr lang="en-US" kern="1200" dirty="0">
                <a:solidFill>
                  <a:srgbClr val="FAE31F"/>
                </a:solidFill>
                <a:latin typeface="Raleway"/>
              </a:rPr>
            </a:br>
            <a:r>
              <a:rPr lang="en-US" sz="3200" kern="1200" dirty="0">
                <a:solidFill>
                  <a:srgbClr val="FAE31F"/>
                </a:solidFill>
                <a:latin typeface="Raleway"/>
              </a:rPr>
              <a:t>The Data</a:t>
            </a:r>
            <a:r>
              <a:rPr lang="en-US" sz="3200" dirty="0">
                <a:solidFill>
                  <a:srgbClr val="FAE31F"/>
                </a:solidFill>
                <a:latin typeface="Raleway"/>
              </a:rPr>
              <a:t> Drove:</a:t>
            </a:r>
            <a:endParaRPr lang="en-US" sz="3200" kern="1200" dirty="0">
              <a:solidFill>
                <a:srgbClr val="FFFFFF"/>
              </a:solidFill>
              <a:latin typeface="Ralew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7809F-5D15-4FAC-8A5D-95B2E2BA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823" y="492573"/>
            <a:ext cx="5985543" cy="58807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481432-3054-2244-A727-BDF5ADA03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695699"/>
            <a:ext cx="3650920" cy="3526971"/>
          </a:xfrm>
        </p:spPr>
        <p:txBody>
          <a:bodyPr anchor="t">
            <a:normAutofit/>
          </a:bodyPr>
          <a:lstStyle/>
          <a:p>
            <a:pPr>
              <a:buClr>
                <a:srgbClr val="FAE31F"/>
              </a:buClr>
            </a:pPr>
            <a:r>
              <a:rPr lang="en-US" dirty="0">
                <a:solidFill>
                  <a:srgbClr val="FFFFFF"/>
                </a:solidFill>
              </a:rPr>
              <a:t>Creative Process</a:t>
            </a:r>
          </a:p>
          <a:p>
            <a:pPr>
              <a:buClr>
                <a:srgbClr val="FAE31F"/>
              </a:buClr>
            </a:pPr>
            <a:r>
              <a:rPr lang="en-US" dirty="0">
                <a:solidFill>
                  <a:srgbClr val="FFFFFF"/>
                </a:solidFill>
              </a:rPr>
              <a:t>The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7916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0C5EA-2823-46F8-B883-BC826AFF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60" y="1463842"/>
            <a:ext cx="2465564" cy="933349"/>
          </a:xfrm>
        </p:spPr>
        <p:txBody>
          <a:bodyPr anchor="b">
            <a:noAutofit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The Creative Process: The Brand Strategy &amp;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BDA1C-EE66-43D8-B92B-92E6FA2E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277" y="424561"/>
            <a:ext cx="3302370" cy="1766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9B6A4-FE2C-4C34-870B-59FD0553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86" y="424561"/>
            <a:ext cx="3169090" cy="17667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55D6-3DE2-4584-9632-D0C0E6E0E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48" y="2516542"/>
            <a:ext cx="3839732" cy="3795827"/>
          </a:xfrm>
        </p:spPr>
        <p:txBody>
          <a:bodyPr anchor="t">
            <a:normAutofit/>
          </a:bodyPr>
          <a:lstStyle/>
          <a:p>
            <a:pPr>
              <a:buClr>
                <a:srgbClr val="FAE31F"/>
              </a:buClr>
            </a:pPr>
            <a:r>
              <a:rPr lang="en-US" sz="1600" dirty="0"/>
              <a:t>Analysis-based conclusion: it was difficult to decisively answer “Who are we?” was because North Miami Beach is truly balanced</a:t>
            </a:r>
          </a:p>
          <a:p>
            <a:pPr>
              <a:buClr>
                <a:srgbClr val="FAE31F"/>
              </a:buClr>
            </a:pPr>
            <a:r>
              <a:rPr lang="en-US" sz="1600" dirty="0"/>
              <a:t>Economically balanced: the city’s economy is sustained yet growing across different sectors</a:t>
            </a:r>
          </a:p>
          <a:p>
            <a:pPr>
              <a:buClr>
                <a:srgbClr val="FAE31F"/>
              </a:buClr>
            </a:pPr>
            <a:r>
              <a:rPr lang="en-US" sz="1600" dirty="0"/>
              <a:t>No ethnic group or socioeconomic group outweighed the next </a:t>
            </a:r>
          </a:p>
          <a:p>
            <a:pPr>
              <a:buClr>
                <a:srgbClr val="FAE31F"/>
              </a:buClr>
            </a:pPr>
            <a:r>
              <a:rPr lang="en-US" sz="1600" dirty="0"/>
              <a:t>Pinpointed the underlying problem. One staff member put it best: “No wonder we couldn’t figure out who we are! We really are everything and everyone.”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FC9CD9-701E-4726-AE34-36777C82E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540" y="4699192"/>
            <a:ext cx="3211038" cy="1717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F0E8B-59F7-4F5F-8213-B7AA31A9B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539" y="2516542"/>
            <a:ext cx="3250701" cy="1893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8EE7F-8F77-43FB-8EF2-5EDB19E85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377" y="4699191"/>
            <a:ext cx="3211571" cy="1734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BC883-E844-4FA0-9447-7FBF686A65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9357" y="2474260"/>
            <a:ext cx="3125700" cy="2023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1CCE3A-6127-4342-939C-7ABDB5F7D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994" y="545631"/>
            <a:ext cx="1460286" cy="16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7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1961F-7521-416F-BD49-D2492580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5056311" cy="142444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The Plan: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Goal 1. Creating a Brand Identity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153ED-B764-489F-8156-5DA3E7225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/>
          </a:bodyPr>
          <a:lstStyle/>
          <a:p>
            <a:pPr>
              <a:buClr>
                <a:srgbClr val="FAE31F"/>
              </a:buClr>
            </a:pPr>
            <a:r>
              <a:rPr lang="en-US" sz="2400" dirty="0"/>
              <a:t>Adopt Brand Promise</a:t>
            </a:r>
          </a:p>
          <a:p>
            <a:pPr>
              <a:buClr>
                <a:srgbClr val="FAE31F"/>
              </a:buClr>
            </a:pPr>
            <a:r>
              <a:rPr lang="en-US" sz="2400" dirty="0"/>
              <a:t>Adopt New Logo and Brand Standards Guide</a:t>
            </a:r>
          </a:p>
          <a:p>
            <a:pPr>
              <a:buClr>
                <a:srgbClr val="FAE31F"/>
              </a:buClr>
            </a:pPr>
            <a:r>
              <a:rPr lang="en-US" sz="2400" dirty="0"/>
              <a:t>Launch Brand – Campaign Messages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D5ECD7-3961-479B-BDA5-98F3F7D4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4" y="492050"/>
            <a:ext cx="4855464" cy="2682643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95D754-0EA3-4997-8E1A-687622967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3" y="3862471"/>
            <a:ext cx="4855464" cy="23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2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8ACA5-3C11-442B-B2EE-AE5016B4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The Plan: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Goal 2. Increase Community Engagement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4E1BF-5590-4A01-88EB-0D9B475FB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62" y="3033121"/>
            <a:ext cx="5379520" cy="2647952"/>
          </a:xfrm>
        </p:spPr>
        <p:txBody>
          <a:bodyPr anchor="t">
            <a:normAutofit fontScale="92500" lnSpcReduction="10000"/>
          </a:bodyPr>
          <a:lstStyle/>
          <a:p>
            <a:pPr lvl="1">
              <a:buClr>
                <a:srgbClr val="FAE31F"/>
              </a:buClr>
            </a:pPr>
            <a:r>
              <a:rPr lang="en-US" dirty="0"/>
              <a:t>Improve social media engagement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Improve e-communications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Launch comprehensive event/local assets marketing strategy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Develop neighborhood-centric event program (extension of Town Hall initiative)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41BB6-C222-4CBA-8CB0-114E4612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4" y="461704"/>
            <a:ext cx="4855464" cy="2743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9688B-330B-4247-9CC1-E49B1D98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3" y="3704669"/>
            <a:ext cx="4855464" cy="26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FE129-4299-4C8F-BA5D-CDA397C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92" y="938336"/>
            <a:ext cx="4933490" cy="142444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AE31F"/>
                </a:solidFill>
              </a:rPr>
              <a:t>The Plan: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Goal 3. Attract Private Investment &amp; </a:t>
            </a:r>
            <a:br>
              <a:rPr lang="en-US" sz="2800" dirty="0">
                <a:solidFill>
                  <a:srgbClr val="FAE31F"/>
                </a:solidFill>
              </a:rPr>
            </a:br>
            <a:r>
              <a:rPr lang="en-US" sz="2800" dirty="0">
                <a:solidFill>
                  <a:srgbClr val="FAE31F"/>
                </a:solidFill>
              </a:rPr>
              <a:t>Goal 5. Recruiting Businesses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062C-5F98-44AE-AC21-22692344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61" y="2731169"/>
            <a:ext cx="5471313" cy="3648591"/>
          </a:xfrm>
        </p:spPr>
        <p:txBody>
          <a:bodyPr anchor="t">
            <a:normAutofit fontScale="92500"/>
          </a:bodyPr>
          <a:lstStyle/>
          <a:p>
            <a:pPr lvl="1">
              <a:buClr>
                <a:srgbClr val="FAE31F"/>
              </a:buClr>
            </a:pPr>
            <a:r>
              <a:rPr lang="en-US" dirty="0"/>
              <a:t>Promote available opportunities for new development and redevelopment to target audiences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Increase communications with County, Regional and State economic development organizations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Increase communications with local commercial real estate community</a:t>
            </a:r>
          </a:p>
          <a:p>
            <a:pPr lvl="1">
              <a:buClr>
                <a:srgbClr val="FAE31F"/>
              </a:buClr>
            </a:pPr>
            <a:r>
              <a:rPr lang="en-US" dirty="0"/>
              <a:t>Launch strategic marketing campaign to target industries </a:t>
            </a:r>
          </a:p>
          <a:p>
            <a:pPr lvl="1"/>
            <a:endParaRPr lang="en-US" dirty="0"/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C2ED0-54D3-4BA3-85B6-59E354BB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4" y="419218"/>
            <a:ext cx="4855464" cy="2828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E8A3E-9F45-4FA6-A621-1554C02DD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73" y="3698600"/>
            <a:ext cx="4855464" cy="27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44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4">
      <a:dk1>
        <a:srgbClr val="3A3838"/>
      </a:dk1>
      <a:lt1>
        <a:srgbClr val="FFFFFF"/>
      </a:lt1>
      <a:dk2>
        <a:srgbClr val="3A3838"/>
      </a:dk2>
      <a:lt2>
        <a:srgbClr val="E7E6E6"/>
      </a:lt2>
      <a:accent1>
        <a:srgbClr val="FF4253"/>
      </a:accent1>
      <a:accent2>
        <a:srgbClr val="34AFB6"/>
      </a:accent2>
      <a:accent3>
        <a:srgbClr val="A5A5A5"/>
      </a:accent3>
      <a:accent4>
        <a:srgbClr val="DBDBDB"/>
      </a:accent4>
      <a:accent5>
        <a:srgbClr val="34AFB6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461</Words>
  <Application>Microsoft Macintosh PowerPoint</Application>
  <PresentationFormat>Widescreen</PresentationFormat>
  <Paragraphs>65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.Lucida Grande UI Regular</vt:lpstr>
      <vt:lpstr>Arial</vt:lpstr>
      <vt:lpstr>Calibri</vt:lpstr>
      <vt:lpstr>Gill Sans MT</vt:lpstr>
      <vt:lpstr>Raleway</vt:lpstr>
      <vt:lpstr>Raleway ExtraBold</vt:lpstr>
      <vt:lpstr>Raleway Light</vt:lpstr>
      <vt:lpstr>Raleway SemiBold</vt:lpstr>
      <vt:lpstr>1_Office Theme</vt:lpstr>
      <vt:lpstr>2_Office Theme</vt:lpstr>
      <vt:lpstr>North Miami Beach asked,  WHO ARE WE?  The Development of a Marketing &amp; Brand Plan </vt:lpstr>
      <vt:lpstr>Who Are We?  The Challenges</vt:lpstr>
      <vt:lpstr>City’s Goals</vt:lpstr>
      <vt:lpstr>Who Are We? The Approach</vt:lpstr>
      <vt:lpstr>Who Are We?  The Data Drove:</vt:lpstr>
      <vt:lpstr>The Creative Process: The Brand Strategy &amp; Guide</vt:lpstr>
      <vt:lpstr>The Plan: Goal 1. Creating a Brand Identity</vt:lpstr>
      <vt:lpstr>The Plan: Goal 2. Increase Community Engagement</vt:lpstr>
      <vt:lpstr>The Plan: Goal 3. Attract Private Investment &amp;  Goal 5. Recruiting Businesses</vt:lpstr>
      <vt:lpstr>The Plan: Goal 4. Promoting Tourism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Miami Beach asked,  WHO ARE WE?  The Development of a Marketing &amp; Brand Plan</dc:title>
  <dc:creator>Sharon McCormick</dc:creator>
  <cp:lastModifiedBy>Lorena Ledesma</cp:lastModifiedBy>
  <cp:revision>34</cp:revision>
  <dcterms:created xsi:type="dcterms:W3CDTF">2020-05-31T19:56:25Z</dcterms:created>
  <dcterms:modified xsi:type="dcterms:W3CDTF">2020-06-01T17:54:13Z</dcterms:modified>
</cp:coreProperties>
</file>