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2" r:id="rId1"/>
    <p:sldMasterId id="2147483812" r:id="rId2"/>
  </p:sldMasterIdLst>
  <p:notesMasterIdLst>
    <p:notesMasterId r:id="rId13"/>
  </p:notesMasterIdLst>
  <p:sldIdLst>
    <p:sldId id="378" r:id="rId3"/>
    <p:sldId id="267" r:id="rId4"/>
    <p:sldId id="394" r:id="rId5"/>
    <p:sldId id="395" r:id="rId6"/>
    <p:sldId id="393" r:id="rId7"/>
    <p:sldId id="398" r:id="rId8"/>
    <p:sldId id="399" r:id="rId9"/>
    <p:sldId id="392" r:id="rId10"/>
    <p:sldId id="400" r:id="rId11"/>
    <p:sldId id="385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3563" autoAdjust="0"/>
    <p:restoredTop sz="94660"/>
  </p:normalViewPr>
  <p:slideViewPr>
    <p:cSldViewPr snapToGrid="0" showGuides="1">
      <p:cViewPr>
        <p:scale>
          <a:sx n="102" d="100"/>
          <a:sy n="102" d="100"/>
        </p:scale>
        <p:origin x="2064" y="605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91B399-1A5F-44CF-B894-8A53D07CB623}" type="datetimeFigureOut">
              <a:rPr lang="en-US" smtClean="0"/>
              <a:t>6/1/2020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F5BB74-6F64-4518-A970-A4275437EB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0194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F5BB74-6F64-4518-A970-A4275437EBC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0792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F5BB74-6F64-4518-A970-A4275437EBC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1792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F5BB74-6F64-4518-A970-A4275437EBC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3195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F5BB74-6F64-4518-A970-A4275437EBC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0433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F5BB74-6F64-4518-A970-A4275437EBC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5254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F5BB74-6F64-4518-A970-A4275437EBC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4342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F5BB74-6F64-4518-A970-A4275437EBC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8983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F5BB74-6F64-4518-A970-A4275437EBC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6157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F5BB74-6F64-4518-A970-A4275437EBC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5144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F5BB74-6F64-4518-A970-A4275437EBC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9561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8F7EDEA-1CE7-4441-AD64-A875E00F7D29}"/>
              </a:ext>
            </a:extLst>
          </p:cNvPr>
          <p:cNvSpPr/>
          <p:nvPr userDrawn="1"/>
        </p:nvSpPr>
        <p:spPr>
          <a:xfrm flipV="1">
            <a:off x="0" y="0"/>
            <a:ext cx="12192000" cy="5416952"/>
          </a:xfrm>
          <a:prstGeom prst="rect">
            <a:avLst/>
          </a:prstGeom>
          <a:gradFill>
            <a:gsLst>
              <a:gs pos="0">
                <a:srgbClr val="106AAE">
                  <a:alpha val="0"/>
                </a:srgbClr>
              </a:gs>
              <a:gs pos="100000">
                <a:srgbClr val="1E528E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3737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703839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8928100" y="0"/>
            <a:ext cx="3263900" cy="2400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0592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CB4D3E-601A-4870-889B-E125E89991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6343BD-790B-4AFD-8CFA-E16970F970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FB8E28A-8B2B-42FE-B2A5-0A27AAC721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8264" y="-289367"/>
            <a:ext cx="15412656" cy="66457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DE44B89-6EDF-41A1-8563-A19B9BFB8D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8746" y="4800149"/>
            <a:ext cx="1742608" cy="2235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088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CB4D3E-601A-4870-889B-E125E89991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6343BD-790B-4AFD-8CFA-E16970F970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FB8E28A-8B2B-42FE-B2A5-0A27AAC721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8264" y="-289367"/>
            <a:ext cx="15412656" cy="6645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3386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2840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825" r:id="rId2"/>
    <p:sldLayoutId id="2147483826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C593F49-7006-45B5-BA16-132963D67B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B88133-4DE6-4FB1-B6C2-4BAB2B30D3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DA3520-2A01-4E40-AD3C-AC931438DD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F34745-29BC-46FE-9045-E23959A4141E}" type="datetimeFigureOut">
              <a:rPr lang="en-US" smtClean="0"/>
              <a:t>6/1/2020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EE9078-6D86-4A80-BE37-498D3A2A30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2A8E17-20BE-4100-839B-B9D1A59C70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4A4A7D-8CFB-4263-95F7-8A30143C36B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C65A83B-542D-4D74-9E01-0DD01364BD4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106AAE"/>
              </a:gs>
              <a:gs pos="100000">
                <a:srgbClr val="1E528E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FD7FD7-A8FC-430E-895B-DDBE10D06A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-32659" y="6086684"/>
            <a:ext cx="12263845" cy="92143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85C62EC-7FDD-4A3C-85FC-A236B41AABF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5361" y="-106641"/>
            <a:ext cx="3701278" cy="2099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133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27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0.png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microsoft.com/office/2007/relationships/hdphoto" Target="../media/hdphoto2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microsoft.com/office/2007/relationships/hdphoto" Target="../media/hdphoto3.wdp"/><Relationship Id="rId5" Type="http://schemas.openxmlformats.org/officeDocument/2006/relationships/image" Target="../media/image22.png"/><Relationship Id="rId4" Type="http://schemas.openxmlformats.org/officeDocument/2006/relationships/image" Target="../media/image2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jp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10829E0-5E2B-4D3C-A094-8B6745472D4A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F8D2C6F-6990-4DE3-A1A3-D5259EB1F40D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E3FAC004-04F9-495D-BA06-16EF51A80F81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6A85DB4F-FB36-41E8-95A9-479280B6EDD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8252AAE-2986-4649-90DD-773F1601A12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5936566"/>
            <a:ext cx="12190154" cy="9214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989EFB9-CD28-4B97-B622-9CAEF2C83AE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6654" y="-39808"/>
            <a:ext cx="12003500" cy="587848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5EA48D5-70E8-41AC-878C-A01ECB6AE2C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2463" y="0"/>
            <a:ext cx="12297747" cy="61535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23064FA-9BDC-4A87-95EE-64B6E8B4CF1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0" r="10876"/>
          <a:stretch/>
        </p:blipFill>
        <p:spPr>
          <a:xfrm>
            <a:off x="3472408" y="1599033"/>
            <a:ext cx="5254906" cy="36331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9EAEF92-5146-4FC6-A4BC-06F93EE493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7672" y="821333"/>
            <a:ext cx="1183592" cy="1184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828007"/>
      </p:ext>
    </p:extLst>
  </p:cSld>
  <p:clrMapOvr>
    <a:masterClrMapping/>
  </p:clrMapOvr>
  <p:transition spd="slow" advTm="5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A88B3E6-FBF6-47DD-85A8-9274D5E3D10C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F7EBEF8-A6DE-4B78-A0B8-D064362EBD54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E3A1C1B8-957D-4B57-AC8B-4BD3248F4A37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C23064FA-9BDC-4A87-95EE-64B6E8B4CF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72" y="5426331"/>
            <a:ext cx="1659119" cy="9413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41BE585-BEB7-433D-A80B-1DFEF7CDAFF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859" y="-5240"/>
            <a:ext cx="12192000" cy="661833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1128652-23A1-40EE-A4E0-0CC78E5A0E54}"/>
              </a:ext>
            </a:extLst>
          </p:cNvPr>
          <p:cNvSpPr/>
          <p:nvPr/>
        </p:nvSpPr>
        <p:spPr>
          <a:xfrm>
            <a:off x="3859" y="-5699"/>
            <a:ext cx="12192000" cy="7008118"/>
          </a:xfrm>
          <a:prstGeom prst="rect">
            <a:avLst/>
          </a:prstGeom>
          <a:gradFill>
            <a:gsLst>
              <a:gs pos="0">
                <a:srgbClr val="106AAE">
                  <a:alpha val="39000"/>
                </a:srgbClr>
              </a:gs>
              <a:gs pos="100000">
                <a:srgbClr val="1E528E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10989D7-7415-4138-B7B9-D213B07BF8CC}"/>
              </a:ext>
            </a:extLst>
          </p:cNvPr>
          <p:cNvSpPr/>
          <p:nvPr/>
        </p:nvSpPr>
        <p:spPr>
          <a:xfrm>
            <a:off x="6626291" y="4544874"/>
            <a:ext cx="368241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ller" panose="02000503030000020004" pitchFamily="2" charset="0"/>
              </a:rPr>
              <a:t>RIVIERA BEACH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ller" panose="02000503030000020004" pitchFamily="2" charset="0"/>
              </a:rPr>
              <a:t>COMMUNITY REDEVELOPMENT AGENCY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ller" panose="02000503030000020004" pitchFamily="2" charset="0"/>
              </a:rPr>
              <a:t>2001 BROADWAY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ller" panose="02000503030000020004" pitchFamily="2" charset="0"/>
              </a:rPr>
              <a:t>RIVIERA BEACH, FL 33404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ller" panose="02000503030000020004" pitchFamily="2" charset="0"/>
              </a:rPr>
              <a:t>CONTACT: (561) 844-3408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ller" panose="02000503030000020004" pitchFamily="2" charset="0"/>
              </a:rPr>
              <a:t>WWW.RBCRA.COM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CF94DB8-97FD-4894-83D2-D17A40A647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4245" y="4581886"/>
            <a:ext cx="1183592" cy="11849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A320DCD-F448-4543-9C90-9BF05E8498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72" y="-106641"/>
            <a:ext cx="3701278" cy="20999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2102B72-397A-43C3-A923-AE607534743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-32659" y="6092904"/>
            <a:ext cx="12263845" cy="921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423577"/>
      </p:ext>
    </p:extLst>
  </p:cSld>
  <p:clrMapOvr>
    <a:masterClrMapping/>
  </p:clrMapOvr>
  <p:transition spd="slow" advClick="0">
    <p:strips dir="r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173BBD1-F23A-45AE-9B87-392E9B7D4C3D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E1D5333-BFC2-4803-94AC-B6FEB581959E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49F959A-BFD3-4309-B55E-24F61BFC3290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/>
          <p:cNvSpPr>
            <a:spLocks noGrp="1"/>
          </p:cNvSpPr>
          <p:nvPr>
            <p:ph type="body" sz="half" idx="4294967295"/>
          </p:nvPr>
        </p:nvSpPr>
        <p:spPr>
          <a:xfrm>
            <a:off x="931116" y="1677815"/>
            <a:ext cx="6037263" cy="2119312"/>
          </a:xfrm>
          <a:prstGeom prst="rect">
            <a:avLst/>
          </a:prstGeom>
        </p:spPr>
        <p:txBody>
          <a:bodyPr/>
          <a:lstStyle/>
          <a:p>
            <a:pPr marL="0" indent="0" algn="l">
              <a:buNone/>
            </a:pPr>
            <a:r>
              <a:rPr lang="en-US" sz="2400" dirty="0">
                <a:solidFill>
                  <a:schemeClr val="bg1"/>
                </a:solidFill>
                <a:latin typeface="Segoe UI Emoji" panose="020B0502040204020203" pitchFamily="34" charset="0"/>
                <a:ea typeface="Segoe UI Emoji" panose="020B0502040204020203" pitchFamily="34" charset="0"/>
                <a:cs typeface="Segoe UI Semibold" panose="020B0702040204020203" pitchFamily="34" charset="0"/>
              </a:rPr>
              <a:t>The CRA hosted the second annual Winter Wonderland at the Marina by transforming the award winning Riviera Beach Marina into a festive and snow filled Holiday destination for the entire family. </a:t>
            </a:r>
          </a:p>
          <a:p>
            <a:pPr marL="0" indent="0" algn="l">
              <a:buNone/>
            </a:pPr>
            <a:endParaRPr lang="en-US" sz="2400" dirty="0">
              <a:solidFill>
                <a:schemeClr val="bg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algn="l"/>
            <a:endParaRPr lang="en-US" dirty="0"/>
          </a:p>
        </p:txBody>
      </p:sp>
      <p:sp>
        <p:nvSpPr>
          <p:cNvPr id="13" name="Text Placeholder 25">
            <a:extLst>
              <a:ext uri="{FF2B5EF4-FFF2-40B4-BE49-F238E27FC236}">
                <a16:creationId xmlns:a16="http://schemas.microsoft.com/office/drawing/2014/main" id="{77E68BBD-001F-46A3-9E20-B8C79C3C3F75}"/>
              </a:ext>
            </a:extLst>
          </p:cNvPr>
          <p:cNvSpPr txBox="1">
            <a:spLocks/>
          </p:cNvSpPr>
          <p:nvPr/>
        </p:nvSpPr>
        <p:spPr>
          <a:xfrm>
            <a:off x="931116" y="892003"/>
            <a:ext cx="4448175" cy="157162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4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Aller" panose="02000503030000020004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ller" panose="02000503030000020004" pitchFamily="2" charset="0"/>
                <a:ea typeface="+mn-ea"/>
                <a:cs typeface="+mn-cs"/>
              </a:rPr>
              <a:t>Holiday Magic!</a:t>
            </a:r>
            <a:endParaRPr kumimoji="0" lang="id-ID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ler" panose="02000503030000020004" pitchFamily="2" charset="0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D8D6792-CB00-485A-AB3B-F1582BD867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2878" y="5936566"/>
            <a:ext cx="12297747" cy="921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044544"/>
      </p:ext>
    </p:extLst>
  </p:cSld>
  <p:clrMapOvr>
    <a:masterClrMapping/>
  </p:clrMapOvr>
  <p:transition spd="slow" advTm="5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F4F828F-14E1-459A-8606-E77EC2590C5D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F2ED3BD-CB19-4374-B224-BFF26638F210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6DC8E02-D4F7-4A4C-BB45-F1DC43EB6508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7EC88940-EF45-4FA1-9A16-E2489CDF87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1AED3B41-4C0B-4EB7-9656-BE4B14386E1E}"/>
              </a:ext>
            </a:extLst>
          </p:cNvPr>
          <p:cNvSpPr txBox="1">
            <a:spLocks/>
          </p:cNvSpPr>
          <p:nvPr/>
        </p:nvSpPr>
        <p:spPr>
          <a:xfrm>
            <a:off x="7245751" y="572184"/>
            <a:ext cx="4132163" cy="1742754"/>
          </a:xfrm>
          <a:prstGeom prst="rect">
            <a:avLst/>
          </a:prstGeom>
          <a:gradFill>
            <a:gsLst>
              <a:gs pos="0">
                <a:schemeClr val="tx1">
                  <a:lumMod val="85000"/>
                  <a:lumOff val="15000"/>
                </a:schemeClr>
              </a:gs>
              <a:gs pos="100000">
                <a:schemeClr val="tx1">
                  <a:alpha val="0"/>
                </a:schemeClr>
              </a:gs>
            </a:gsLst>
            <a:lin ang="10800000" scaled="0"/>
          </a:gra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Emoji" panose="020B0502040204020203" pitchFamily="34" charset="0"/>
                <a:ea typeface="Segoe UI Emoji" panose="020B0502040204020203" pitchFamily="34" charset="0"/>
                <a:cs typeface="+mn-cs"/>
              </a:rPr>
              <a:t>More than 3,200 residents from Palm Beach County and surrounding areas attended the event, more than tripling the RBCRA’s goal of 1,000.</a:t>
            </a:r>
          </a:p>
        </p:txBody>
      </p:sp>
    </p:spTree>
    <p:extLst>
      <p:ext uri="{BB962C8B-B14F-4D97-AF65-F5344CB8AC3E}">
        <p14:creationId xmlns:p14="http://schemas.microsoft.com/office/powerpoint/2010/main" val="1630416622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85BC6C7-A200-498D-9DC3-1E95141F6C2C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1FF0A14-1EDA-4BD0-BBB5-FFDBDD3AF2A7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31E4773E-8419-4696-8D5C-194606B41D2B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105765F5-6937-499D-8569-D22961BAD861}"/>
              </a:ext>
            </a:extLst>
          </p:cNvPr>
          <p:cNvSpPr/>
          <p:nvPr/>
        </p:nvSpPr>
        <p:spPr>
          <a:xfrm>
            <a:off x="580589" y="2427063"/>
            <a:ext cx="5160537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Emoji" panose="020B0502040204020203" pitchFamily="34" charset="0"/>
                <a:ea typeface="Segoe UI Emoji" panose="020B0502040204020203" pitchFamily="34" charset="0"/>
                <a:cs typeface="Segoe UI Semibold" panose="020B0702040204020203" pitchFamily="34" charset="0"/>
              </a:rPr>
              <a:t>The main highlight was the countdown to the lighting of the magnificently decorated 24-foot holiday tree.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Emoji" panose="020B0502040204020203" pitchFamily="34" charset="0"/>
              <a:ea typeface="Segoe UI Emoji" panose="020B0502040204020203" pitchFamily="34" charset="0"/>
              <a:cs typeface="Segoe UI Semibold" panose="020B07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Emoji" panose="020B0502040204020203" pitchFamily="34" charset="0"/>
              <a:ea typeface="Segoe UI Emoji" panose="020B0502040204020203" pitchFamily="34" charset="0"/>
              <a:cs typeface="Segoe UI Semibold" panose="020B07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Emoji" panose="020B0502040204020203" pitchFamily="34" charset="0"/>
              <a:ea typeface="Segoe UI Emoji" panose="020B0502040204020203" pitchFamily="34" charset="0"/>
              <a:cs typeface="Segoe UI Semibold" panose="020B07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Emoji" panose="020B0502040204020203" pitchFamily="34" charset="0"/>
                <a:ea typeface="Segoe UI Emoji" panose="020B0502040204020203" pitchFamily="34" charset="0"/>
                <a:cs typeface="Segoe UI Semibold" panose="020B0702040204020203" pitchFamily="34" charset="0"/>
              </a:rPr>
              <a:t>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EDD77C8-C542-46F4-8B51-134E70435CF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67314" y="4134072"/>
            <a:ext cx="5216031" cy="260637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3D24D90-6FC9-4829-A556-6214D9D0AED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07"/>
          <a:stretch/>
        </p:blipFill>
        <p:spPr>
          <a:xfrm>
            <a:off x="9351784" y="1515134"/>
            <a:ext cx="2025031" cy="2455816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11303C8-C096-404A-9A7A-5A4B3C0DBC2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814" b="-1307"/>
          <a:stretch/>
        </p:blipFill>
        <p:spPr>
          <a:xfrm>
            <a:off x="6160783" y="1909637"/>
            <a:ext cx="2998720" cy="2061313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408137B3-0EC0-4DCF-AE89-7D997A307745}"/>
              </a:ext>
            </a:extLst>
          </p:cNvPr>
          <p:cNvSpPr/>
          <p:nvPr/>
        </p:nvSpPr>
        <p:spPr>
          <a:xfrm>
            <a:off x="1269319" y="3365781"/>
            <a:ext cx="457631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Emoji" panose="020B0502040204020203" pitchFamily="34" charset="0"/>
              <a:ea typeface="Segoe UI Emoji" panose="020B0502040204020203" pitchFamily="34" charset="0"/>
              <a:cs typeface="Segoe UI Semibold" panose="020B07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Emoji" panose="020B0502040204020203" pitchFamily="34" charset="0"/>
                <a:ea typeface="Segoe UI Emoji" panose="020B0502040204020203" pitchFamily="34" charset="0"/>
                <a:cs typeface="Segoe UI Semibold" panose="020B0702040204020203" pitchFamily="34" charset="0"/>
              </a:rPr>
              <a:t>Children and families were treated to a flurry of “snow” South Florida-style, children’s gifts, cookies and hot cocoa. Digital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Emoji" panose="020B0502040204020203" pitchFamily="34" charset="0"/>
                <a:ea typeface="Segoe UI Emoji" panose="020B0502040204020203" pitchFamily="34" charset="0"/>
                <a:cs typeface="Segoe UI Semibold" panose="020B0702040204020203" pitchFamily="34" charset="0"/>
              </a:rPr>
              <a:t>Vibez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Emoji" panose="020B0502040204020203" pitchFamily="34" charset="0"/>
                <a:ea typeface="Segoe UI Emoji" panose="020B0502040204020203" pitchFamily="34" charset="0"/>
                <a:cs typeface="Segoe UI Semibold" panose="020B0702040204020203" pitchFamily="34" charset="0"/>
              </a:rPr>
              <a:t>, Inc. provided upbeat music for everyone to enjoy.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Emoji" panose="020B0502040204020203" pitchFamily="34" charset="0"/>
              <a:ea typeface="Segoe UI Emoji" panose="020B0502040204020203" pitchFamily="34" charset="0"/>
              <a:cs typeface="Segoe UI Semibold" panose="020B07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Emoji" panose="020B0502040204020203" pitchFamily="34" charset="0"/>
              <a:ea typeface="Segoe UI Emoji" panose="020B0502040204020203" pitchFamily="34" charset="0"/>
              <a:cs typeface="Segoe UI Semibold" panose="020B07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Emoji" panose="020B0502040204020203" pitchFamily="34" charset="0"/>
                <a:ea typeface="Segoe UI Emoji" panose="020B0502040204020203" pitchFamily="34" charset="0"/>
                <a:cs typeface="Segoe UI Semibold" panose="020B0702040204020203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88034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000">
        <p14:reveal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A7D7B17-F3BB-4ACA-BA80-E5AE4258AB64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C25D528-707C-4BF2-B12E-F7CE4B8BEB37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8B85B0B5-CF74-4591-BF0E-B57FEF8A443F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75CB5049-5427-4405-ABF0-43EEDF9D19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397734"/>
      </p:ext>
    </p:extLst>
  </p:cSld>
  <p:clrMapOvr>
    <a:masterClrMapping/>
  </p:clrMapOvr>
  <p:transition spd="slow" advTm="5000">
    <p:strips dir="rd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6A19B5A-4D8D-4BFC-80B8-E5A014AE6BDF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E1263B6-0979-4E11-A5A5-2F7A010021FC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F8C0CF02-FFDA-47DD-AB32-D15CA1C93E84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105765F5-6937-499D-8569-D22961BAD861}"/>
              </a:ext>
            </a:extLst>
          </p:cNvPr>
          <p:cNvSpPr/>
          <p:nvPr/>
        </p:nvSpPr>
        <p:spPr>
          <a:xfrm>
            <a:off x="928264" y="2388458"/>
            <a:ext cx="451392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Emoji" panose="020B0502040204020203" pitchFamily="34" charset="0"/>
                <a:ea typeface="Segoe UI Emoji" panose="020B0502040204020203" pitchFamily="34" charset="0"/>
                <a:cs typeface="Segoe UI Semibold" panose="020B0702040204020203" pitchFamily="34" charset="0"/>
              </a:rPr>
              <a:t>Immediately following the tree lighting, Summer Santa Claus arrived on the scene via fire truck during the Riviera Beach Fire and Police Departments parade.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3D24D90-6FC9-4829-A556-6214D9D0AE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58100" y="4394162"/>
            <a:ext cx="3889884" cy="2013589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11303C8-C096-404A-9A7A-5A4B3C0DBC2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"/>
          <a:stretch/>
        </p:blipFill>
        <p:spPr>
          <a:xfrm>
            <a:off x="5073391" y="4394162"/>
            <a:ext cx="2346731" cy="2013589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0398C26-5F00-42B1-9EDF-D5F3B3C2F4C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96576" y="1853619"/>
            <a:ext cx="5510614" cy="2375481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96890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000">
        <p14:reveal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7305243-8700-4215-8492-FB7CA37994E2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6BFDC7C-F0AB-4FC9-B2A4-698C95DDF2F7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48F4FA6-75F1-4247-AC7A-01E40AE1061A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105765F5-6937-499D-8569-D22961BAD861}"/>
              </a:ext>
            </a:extLst>
          </p:cNvPr>
          <p:cNvSpPr/>
          <p:nvPr/>
        </p:nvSpPr>
        <p:spPr>
          <a:xfrm>
            <a:off x="1390249" y="2584888"/>
            <a:ext cx="394303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Emoji" panose="020B0502040204020203" pitchFamily="34" charset="0"/>
                <a:ea typeface="Segoe UI Emoji" panose="020B0502040204020203" pitchFamily="34" charset="0"/>
                <a:cs typeface="Segoe UI Semibold" panose="020B0702040204020203" pitchFamily="34" charset="0"/>
              </a:rPr>
              <a:t>A giant Adirondack chair created by students of the Youth Empowerment Program and Riviera Preparatory Academy served as Summer Santa’s throne for photo ops and gift requests from Santa.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Emoji" panose="020B0502040204020203" pitchFamily="34" charset="0"/>
              <a:ea typeface="Segoe UI Emoji" panose="020B0502040204020203" pitchFamily="34" charset="0"/>
              <a:cs typeface="Segoe UI Semibold" panose="020B07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Emoji" panose="020B0502040204020203" pitchFamily="34" charset="0"/>
              <a:ea typeface="Segoe UI Emoji" panose="020B05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EDD77C8-C542-46F4-8B51-134E70435CF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88342" y="2020727"/>
            <a:ext cx="2044338" cy="215549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0398C26-5F00-42B1-9EDF-D5F3B3C2F4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0044" y="4350198"/>
            <a:ext cx="2044338" cy="2044338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5" name="Picture 14" descr="Win Won.JPG">
            <a:extLst>
              <a:ext uri="{FF2B5EF4-FFF2-40B4-BE49-F238E27FC236}">
                <a16:creationId xmlns:a16="http://schemas.microsoft.com/office/drawing/2014/main" id="{143BB042-C778-43E9-BC15-4739178A5D6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398" y="3943653"/>
            <a:ext cx="3356658" cy="25174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4878B2E-0A1C-4AA7-99D0-BDAB9F314A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24603" y="1422569"/>
            <a:ext cx="4154453" cy="2324637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45490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000">
        <p14:reveal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A94C739-C427-4BFB-8AB5-6E1A04DA6A3C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45F4EDC-872C-460E-A032-233B73270C04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25895EE-8A98-4E1C-A037-8B3A71441E2F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7EC88940-EF45-4FA1-9A16-E2489CDF87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36897"/>
      </p:ext>
    </p:extLst>
  </p:cSld>
  <p:clrMapOvr>
    <a:masterClrMapping/>
  </p:clrMapOvr>
  <p:transition spd="slow" advTm="5000">
    <p:strips dir="rd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C4EFDC9-B82E-4D44-B9F0-287364DF5FC7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6E1491D-A501-4753-856D-524DD3AD92A7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AD625273-8635-40D1-8A1F-1423ADA096DC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EE5936F8-2AAA-4508-8AA8-04CBDE267A44}"/>
              </a:ext>
            </a:extLst>
          </p:cNvPr>
          <p:cNvSpPr/>
          <p:nvPr/>
        </p:nvSpPr>
        <p:spPr>
          <a:xfrm>
            <a:off x="691625" y="2090115"/>
            <a:ext cx="417529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Emoji" panose="020B0502040204020203" pitchFamily="34" charset="0"/>
                <a:ea typeface="Segoe UI Emoji" panose="020B0502040204020203" pitchFamily="34" charset="0"/>
                <a:cs typeface="Segoe UI Semibold" panose="020B0702040204020203" pitchFamily="34" charset="0"/>
              </a:rPr>
              <a:t>The event also featured: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Emoji" panose="020B0502040204020203" pitchFamily="34" charset="0"/>
              <a:ea typeface="Segoe UI Emoji" panose="020B05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F68A95-ADA9-4979-853B-7428A98B5D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32435" y="4509256"/>
            <a:ext cx="2655260" cy="1607339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E8309444-0E93-47A3-A750-152C3BD8BAD9}"/>
              </a:ext>
            </a:extLst>
          </p:cNvPr>
          <p:cNvSpPr/>
          <p:nvPr/>
        </p:nvSpPr>
        <p:spPr>
          <a:xfrm>
            <a:off x="950049" y="2490225"/>
            <a:ext cx="4732293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Emoji" panose="020B0502040204020203" pitchFamily="34" charset="0"/>
                <a:ea typeface="Segoe UI Emoji" panose="020B0502040204020203" pitchFamily="34" charset="0"/>
                <a:cs typeface="Segoe UI Semibold" panose="020B0702040204020203" pitchFamily="34" charset="0"/>
              </a:rPr>
              <a:t>musical performances by local choirs and youth groups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Emoji" panose="020B0502040204020203" pitchFamily="34" charset="0"/>
                <a:ea typeface="Segoe UI Emoji" panose="020B0502040204020203" pitchFamily="34" charset="0"/>
                <a:cs typeface="Segoe UI Semibold" panose="020B0702040204020203" pitchFamily="34" charset="0"/>
              </a:rPr>
              <a:t>TikiMarket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Emoji" panose="020B0502040204020203" pitchFamily="34" charset="0"/>
                <a:ea typeface="Segoe UI Emoji" panose="020B0502040204020203" pitchFamily="34" charset="0"/>
                <a:cs typeface="Segoe UI Semibold" panose="020B0702040204020203" pitchFamily="34" charset="0"/>
              </a:rPr>
              <a:t> vendors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Emoji" panose="020B0502040204020203" pitchFamily="34" charset="0"/>
                <a:ea typeface="Segoe UI Emoji" panose="020B0502040204020203" pitchFamily="34" charset="0"/>
                <a:cs typeface="Segoe UI Semibold" panose="020B0702040204020203" pitchFamily="34" charset="0"/>
              </a:rPr>
              <a:t>a free photobooth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Emoji" panose="020B0502040204020203" pitchFamily="34" charset="0"/>
                <a:ea typeface="Segoe UI Emoji" panose="020B0502040204020203" pitchFamily="34" charset="0"/>
                <a:cs typeface="Segoe UI Semibold" panose="020B0702040204020203" pitchFamily="34" charset="0"/>
              </a:rPr>
              <a:t>live jazz music with fruit, cheese,    and wine for the adults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Emoji" panose="020B0502040204020203" pitchFamily="34" charset="0"/>
                <a:ea typeface="Segoe UI Emoji" panose="020B0502040204020203" pitchFamily="34" charset="0"/>
                <a:cs typeface="Segoe UI Semibold" panose="020B0702040204020203" pitchFamily="34" charset="0"/>
              </a:rPr>
              <a:t>a mailbox for mailing postcards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Emoji" panose="020B0502040204020203" pitchFamily="34" charset="0"/>
                <a:ea typeface="Segoe UI Emoji" panose="020B0502040204020203" pitchFamily="34" charset="0"/>
                <a:cs typeface="Segoe UI Semibold" panose="020B0702040204020203" pitchFamily="34" charset="0"/>
              </a:rPr>
              <a:t>     to Santa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Emoji" panose="020B0502040204020203" pitchFamily="34" charset="0"/>
              <a:ea typeface="Segoe UI Emoji" panose="020B0502040204020203" pitchFamily="34" charset="0"/>
              <a:cs typeface="Segoe UI Semibold" panose="020B07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Emoji" panose="020B0502040204020203" pitchFamily="34" charset="0"/>
              <a:ea typeface="Segoe UI Emoji" panose="020B0502040204020203" pitchFamily="34" charset="0"/>
              <a:cs typeface="Segoe UI Semibold" panose="020B07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Emoji" panose="020B0502040204020203" pitchFamily="34" charset="0"/>
              <a:ea typeface="Segoe UI Emoji" panose="020B0502040204020203" pitchFamily="34" charset="0"/>
              <a:cs typeface="Segoe UI Semibold" panose="020B07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Emoji" panose="020B0502040204020203" pitchFamily="34" charset="0"/>
                <a:ea typeface="Segoe UI Emoji" panose="020B0502040204020203" pitchFamily="34" charset="0"/>
                <a:cs typeface="Segoe UI Semibold" panose="020B0702040204020203" pitchFamily="34" charset="0"/>
              </a:rPr>
              <a:t>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EEDAE2D-A9B9-4112-86FD-73F01AF61A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04126" y="1149179"/>
            <a:ext cx="3377158" cy="5220729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3BE8EED-A3A4-421E-9993-62B1429B73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06265" y="2290170"/>
            <a:ext cx="1536489" cy="204999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06486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000">
        <p14:reveal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</p:bldLst>
  </p:timing>
</p:sld>
</file>

<file path=ppt/theme/theme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1008</TotalTime>
  <Words>243</Words>
  <Application>Microsoft Office PowerPoint</Application>
  <PresentationFormat>Widescreen</PresentationFormat>
  <Paragraphs>42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9" baseType="lpstr">
      <vt:lpstr>Aller</vt:lpstr>
      <vt:lpstr>Arial</vt:lpstr>
      <vt:lpstr>Calibri</vt:lpstr>
      <vt:lpstr>Calibri Light</vt:lpstr>
      <vt:lpstr>Segoe UI Emoji</vt:lpstr>
      <vt:lpstr>Segoe UI Semibold</vt:lpstr>
      <vt:lpstr>Wingdings</vt:lpstr>
      <vt:lpstr>1_Custom Design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Robin Williams</dc:creator>
  <cp:lastModifiedBy>Robin Williams</cp:lastModifiedBy>
  <cp:revision>27</cp:revision>
  <dcterms:created xsi:type="dcterms:W3CDTF">2019-06-14T21:15:58Z</dcterms:created>
  <dcterms:modified xsi:type="dcterms:W3CDTF">2020-06-01T21:53:12Z</dcterms:modified>
</cp:coreProperties>
</file>