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71" r:id="rId3"/>
    <p:sldId id="275" r:id="rId4"/>
    <p:sldId id="258" r:id="rId5"/>
    <p:sldId id="296" r:id="rId6"/>
    <p:sldId id="304" r:id="rId7"/>
    <p:sldId id="302" r:id="rId8"/>
    <p:sldId id="303" r:id="rId9"/>
    <p:sldId id="301" r:id="rId1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16" userDrawn="1">
          <p15:clr>
            <a:srgbClr val="A4A3A4"/>
          </p15:clr>
        </p15:guide>
        <p15:guide id="3" orient="horz" pos="888" userDrawn="1">
          <p15:clr>
            <a:srgbClr val="A4A3A4"/>
          </p15:clr>
        </p15:guide>
        <p15:guide id="4" pos="384" userDrawn="1">
          <p15:clr>
            <a:srgbClr val="A4A3A4"/>
          </p15:clr>
        </p15:guide>
        <p15:guide id="5" pos="7296" userDrawn="1">
          <p15:clr>
            <a:srgbClr val="A4A3A4"/>
          </p15:clr>
        </p15:guide>
        <p15:guide id="6" orient="horz" pos="398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m Birkholz" initials="JB" lastIdx="1" clrIdx="0">
    <p:extLst>
      <p:ext uri="{19B8F6BF-5375-455C-9EA6-DF929625EA0E}">
        <p15:presenceInfo xmlns:p15="http://schemas.microsoft.com/office/powerpoint/2012/main" userId="f1af4509b9fd58c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5666"/>
    <a:srgbClr val="FD593D"/>
    <a:srgbClr val="C1B8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8" autoAdjust="0"/>
    <p:restoredTop sz="96196" autoAdjust="0"/>
  </p:normalViewPr>
  <p:slideViewPr>
    <p:cSldViewPr snapToGrid="0" showGuides="1">
      <p:cViewPr varScale="1">
        <p:scale>
          <a:sx n="85" d="100"/>
          <a:sy n="85" d="100"/>
        </p:scale>
        <p:origin x="138" y="84"/>
      </p:cViewPr>
      <p:guideLst>
        <p:guide orient="horz" pos="2136"/>
        <p:guide pos="3816"/>
        <p:guide orient="horz" pos="888"/>
        <p:guide pos="384"/>
        <p:guide pos="7296"/>
        <p:guide orient="horz" pos="39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76" tIns="46588" rIns="93176" bIns="46588" rtlCol="0"/>
          <a:lstStyle>
            <a:lvl1pPr algn="r">
              <a:defRPr sz="1200"/>
            </a:lvl1pPr>
          </a:lstStyle>
          <a:p>
            <a:fld id="{0EA139DF-E491-4002-8892-F4956FCF0ECB}" type="datetimeFigureOut">
              <a:rPr lang="en-US" smtClean="0"/>
              <a:t>5/18/2020</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3176" tIns="46588" rIns="93176" bIns="465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6" tIns="46588" rIns="93176" bIns="46588" rtlCol="0" anchor="b"/>
          <a:lstStyle>
            <a:lvl1pPr algn="r">
              <a:defRPr sz="1200"/>
            </a:lvl1pPr>
          </a:lstStyle>
          <a:p>
            <a:fld id="{08216B68-CB25-4A0E-81D3-204B622FFCAB}" type="slidenum">
              <a:rPr lang="en-US" smtClean="0"/>
              <a:t>‹#›</a:t>
            </a:fld>
            <a:endParaRPr lang="en-US"/>
          </a:p>
        </p:txBody>
      </p:sp>
    </p:spTree>
    <p:extLst>
      <p:ext uri="{BB962C8B-B14F-4D97-AF65-F5344CB8AC3E}">
        <p14:creationId xmlns:p14="http://schemas.microsoft.com/office/powerpoint/2010/main" val="4161989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nsplash.com/@fezbot2000?utm_source=unsplash&amp;utm_medium=referral&amp;utm_content=creditCopyText"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unsplash.com/s/photos/buildings?utm_source=unsplash&amp;utm_medium=referral&amp;utm_content=creditCopyTex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Fezbot2000</a:t>
            </a:r>
            <a:r>
              <a:rPr lang="en-US" dirty="0"/>
              <a:t> on </a:t>
            </a:r>
            <a:r>
              <a:rPr lang="en-US" dirty="0" err="1">
                <a:hlinkClick r:id="rId4"/>
              </a:rPr>
              <a:t>Unsplash</a:t>
            </a:r>
            <a:endParaRPr lang="en-US" dirty="0"/>
          </a:p>
        </p:txBody>
      </p:sp>
      <p:sp>
        <p:nvSpPr>
          <p:cNvPr id="4" name="Slide Number Placeholder 3"/>
          <p:cNvSpPr>
            <a:spLocks noGrp="1"/>
          </p:cNvSpPr>
          <p:nvPr>
            <p:ph type="sldNum" sz="quarter" idx="5"/>
          </p:nvPr>
        </p:nvSpPr>
        <p:spPr/>
        <p:txBody>
          <a:bodyPr/>
          <a:lstStyle/>
          <a:p>
            <a:fld id="{08216B68-CB25-4A0E-81D3-204B622FFCAB}" type="slidenum">
              <a:rPr lang="en-US" smtClean="0"/>
              <a:t>1</a:t>
            </a:fld>
            <a:endParaRPr lang="en-US"/>
          </a:p>
        </p:txBody>
      </p:sp>
    </p:spTree>
    <p:extLst>
      <p:ext uri="{BB962C8B-B14F-4D97-AF65-F5344CB8AC3E}">
        <p14:creationId xmlns:p14="http://schemas.microsoft.com/office/powerpoint/2010/main" val="1703537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216B68-CB25-4A0E-81D3-204B622FFCAB}" type="slidenum">
              <a:rPr lang="en-US" smtClean="0"/>
              <a:t>5</a:t>
            </a:fld>
            <a:endParaRPr lang="en-US"/>
          </a:p>
        </p:txBody>
      </p:sp>
    </p:spTree>
    <p:extLst>
      <p:ext uri="{BB962C8B-B14F-4D97-AF65-F5344CB8AC3E}">
        <p14:creationId xmlns:p14="http://schemas.microsoft.com/office/powerpoint/2010/main" val="1261482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CA62-298B-4DBE-A01A-6FB75E3968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7BBCF5-1EF1-4BED-9CCF-9F8E80193A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782E31-440B-4496-8ECE-6FA122FCCF0C}"/>
              </a:ext>
            </a:extLst>
          </p:cNvPr>
          <p:cNvSpPr>
            <a:spLocks noGrp="1"/>
          </p:cNvSpPr>
          <p:nvPr>
            <p:ph type="dt" sz="half" idx="10"/>
          </p:nvPr>
        </p:nvSpPr>
        <p:spPr/>
        <p:txBody>
          <a:bodyPr/>
          <a:lstStyle/>
          <a:p>
            <a:fld id="{454C6B72-F7C7-4E85-8A00-079F05DACFBF}" type="datetime1">
              <a:rPr lang="en-US" smtClean="0"/>
              <a:t>5/18/2020</a:t>
            </a:fld>
            <a:endParaRPr lang="en-US"/>
          </a:p>
        </p:txBody>
      </p:sp>
      <p:sp>
        <p:nvSpPr>
          <p:cNvPr id="5" name="Footer Placeholder 4">
            <a:extLst>
              <a:ext uri="{FF2B5EF4-FFF2-40B4-BE49-F238E27FC236}">
                <a16:creationId xmlns:a16="http://schemas.microsoft.com/office/drawing/2014/main" id="{FD3355F8-CBE3-434E-AEBF-5EF52F214A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485E9-C9A6-4250-83B5-7A1EC1BBD1DC}"/>
              </a:ext>
            </a:extLst>
          </p:cNvPr>
          <p:cNvSpPr>
            <a:spLocks noGrp="1"/>
          </p:cNvSpPr>
          <p:nvPr>
            <p:ph type="sldNum" sz="quarter" idx="12"/>
          </p:nvPr>
        </p:nvSpPr>
        <p:spPr/>
        <p:txBody>
          <a:bodyPr/>
          <a:lstStyle/>
          <a:p>
            <a:fld id="{803A5971-35D0-4E4A-8828-9024326551F1}" type="slidenum">
              <a:rPr lang="en-US" smtClean="0"/>
              <a:t>‹#›</a:t>
            </a:fld>
            <a:endParaRPr lang="en-US"/>
          </a:p>
        </p:txBody>
      </p:sp>
    </p:spTree>
    <p:extLst>
      <p:ext uri="{BB962C8B-B14F-4D97-AF65-F5344CB8AC3E}">
        <p14:creationId xmlns:p14="http://schemas.microsoft.com/office/powerpoint/2010/main" val="2329032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74DE-BAB1-40BB-A3A8-33C17E11E9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8D78FE-112F-4AC0-8146-60F8024E3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6C755E-B7F8-48F1-B4F8-B1C9EA093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6D4C1B-6ED3-4B55-B16A-C6DA121172B1}"/>
              </a:ext>
            </a:extLst>
          </p:cNvPr>
          <p:cNvSpPr>
            <a:spLocks noGrp="1"/>
          </p:cNvSpPr>
          <p:nvPr>
            <p:ph type="dt" sz="half" idx="10"/>
          </p:nvPr>
        </p:nvSpPr>
        <p:spPr/>
        <p:txBody>
          <a:bodyPr/>
          <a:lstStyle/>
          <a:p>
            <a:fld id="{03895703-11D8-468E-AE5C-DBB1A53F2ADE}" type="datetime1">
              <a:rPr lang="en-US" smtClean="0"/>
              <a:t>5/18/2020</a:t>
            </a:fld>
            <a:endParaRPr lang="en-US"/>
          </a:p>
        </p:txBody>
      </p:sp>
      <p:sp>
        <p:nvSpPr>
          <p:cNvPr id="6" name="Footer Placeholder 5">
            <a:extLst>
              <a:ext uri="{FF2B5EF4-FFF2-40B4-BE49-F238E27FC236}">
                <a16:creationId xmlns:a16="http://schemas.microsoft.com/office/drawing/2014/main" id="{07847950-EC04-4289-847D-2196C01C84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3EAE3C-DB48-498A-897A-75622972304A}"/>
              </a:ext>
            </a:extLst>
          </p:cNvPr>
          <p:cNvSpPr>
            <a:spLocks noGrp="1"/>
          </p:cNvSpPr>
          <p:nvPr>
            <p:ph type="sldNum" sz="quarter" idx="12"/>
          </p:nvPr>
        </p:nvSpPr>
        <p:spPr/>
        <p:txBody>
          <a:bodyPr/>
          <a:lstStyle/>
          <a:p>
            <a:fld id="{803A5971-35D0-4E4A-8828-9024326551F1}" type="slidenum">
              <a:rPr lang="en-US" smtClean="0"/>
              <a:t>‹#›</a:t>
            </a:fld>
            <a:endParaRPr lang="en-US"/>
          </a:p>
        </p:txBody>
      </p:sp>
    </p:spTree>
    <p:extLst>
      <p:ext uri="{BB962C8B-B14F-4D97-AF65-F5344CB8AC3E}">
        <p14:creationId xmlns:p14="http://schemas.microsoft.com/office/powerpoint/2010/main" val="1176518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F8852-2AE0-4C05-847C-33777F9337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618209-4758-44A8-8BD4-AA7F628EAE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5308E-A6D7-42A9-89B1-93964DDE60E9}"/>
              </a:ext>
            </a:extLst>
          </p:cNvPr>
          <p:cNvSpPr>
            <a:spLocks noGrp="1"/>
          </p:cNvSpPr>
          <p:nvPr>
            <p:ph type="dt" sz="half" idx="10"/>
          </p:nvPr>
        </p:nvSpPr>
        <p:spPr/>
        <p:txBody>
          <a:bodyPr/>
          <a:lstStyle/>
          <a:p>
            <a:fld id="{47E49473-044A-4071-A796-AF18DBBD2F8D}" type="datetime1">
              <a:rPr lang="en-US" smtClean="0"/>
              <a:t>5/18/2020</a:t>
            </a:fld>
            <a:endParaRPr lang="en-US"/>
          </a:p>
        </p:txBody>
      </p:sp>
      <p:sp>
        <p:nvSpPr>
          <p:cNvPr id="5" name="Footer Placeholder 4">
            <a:extLst>
              <a:ext uri="{FF2B5EF4-FFF2-40B4-BE49-F238E27FC236}">
                <a16:creationId xmlns:a16="http://schemas.microsoft.com/office/drawing/2014/main" id="{27CDCE48-A9A1-49B1-A198-D302C257D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92063-A3A5-4D5B-9FF5-94CC323BF382}"/>
              </a:ext>
            </a:extLst>
          </p:cNvPr>
          <p:cNvSpPr>
            <a:spLocks noGrp="1"/>
          </p:cNvSpPr>
          <p:nvPr>
            <p:ph type="sldNum" sz="quarter" idx="12"/>
          </p:nvPr>
        </p:nvSpPr>
        <p:spPr/>
        <p:txBody>
          <a:bodyPr/>
          <a:lstStyle/>
          <a:p>
            <a:fld id="{803A5971-35D0-4E4A-8828-9024326551F1}" type="slidenum">
              <a:rPr lang="en-US" smtClean="0"/>
              <a:t>‹#›</a:t>
            </a:fld>
            <a:endParaRPr lang="en-US"/>
          </a:p>
        </p:txBody>
      </p:sp>
    </p:spTree>
    <p:extLst>
      <p:ext uri="{BB962C8B-B14F-4D97-AF65-F5344CB8AC3E}">
        <p14:creationId xmlns:p14="http://schemas.microsoft.com/office/powerpoint/2010/main" val="2764785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2B0BB0-3BA6-4324-90E9-3A1BB8D1FE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D3636E-8F6F-4612-9B25-E8AD24E06E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D332F-7F1A-494C-9877-C8AB9E1150B4}"/>
              </a:ext>
            </a:extLst>
          </p:cNvPr>
          <p:cNvSpPr>
            <a:spLocks noGrp="1"/>
          </p:cNvSpPr>
          <p:nvPr>
            <p:ph type="dt" sz="half" idx="10"/>
          </p:nvPr>
        </p:nvSpPr>
        <p:spPr/>
        <p:txBody>
          <a:bodyPr/>
          <a:lstStyle/>
          <a:p>
            <a:fld id="{67D62FFD-F5A1-4AB8-866D-0F0C4AA76D4F}" type="datetime1">
              <a:rPr lang="en-US" smtClean="0"/>
              <a:t>5/18/2020</a:t>
            </a:fld>
            <a:endParaRPr lang="en-US"/>
          </a:p>
        </p:txBody>
      </p:sp>
      <p:sp>
        <p:nvSpPr>
          <p:cNvPr id="5" name="Footer Placeholder 4">
            <a:extLst>
              <a:ext uri="{FF2B5EF4-FFF2-40B4-BE49-F238E27FC236}">
                <a16:creationId xmlns:a16="http://schemas.microsoft.com/office/drawing/2014/main" id="{C2028A9A-2184-4DB3-AA3F-211AA8C2B9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1B16B3-7106-42B7-916F-9407B347606A}"/>
              </a:ext>
            </a:extLst>
          </p:cNvPr>
          <p:cNvSpPr>
            <a:spLocks noGrp="1"/>
          </p:cNvSpPr>
          <p:nvPr>
            <p:ph type="sldNum" sz="quarter" idx="12"/>
          </p:nvPr>
        </p:nvSpPr>
        <p:spPr/>
        <p:txBody>
          <a:bodyPr/>
          <a:lstStyle/>
          <a:p>
            <a:fld id="{803A5971-35D0-4E4A-8828-9024326551F1}" type="slidenum">
              <a:rPr lang="en-US" smtClean="0"/>
              <a:t>‹#›</a:t>
            </a:fld>
            <a:endParaRPr lang="en-US"/>
          </a:p>
        </p:txBody>
      </p:sp>
    </p:spTree>
    <p:extLst>
      <p:ext uri="{BB962C8B-B14F-4D97-AF65-F5344CB8AC3E}">
        <p14:creationId xmlns:p14="http://schemas.microsoft.com/office/powerpoint/2010/main" val="2559425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2BFC978-B996-459D-BCF0-F22C2E413C01}"/>
              </a:ext>
            </a:extLst>
          </p:cNvPr>
          <p:cNvGrpSpPr/>
          <p:nvPr userDrawn="1"/>
        </p:nvGrpSpPr>
        <p:grpSpPr>
          <a:xfrm>
            <a:off x="-593721" y="3690907"/>
            <a:ext cx="3604881" cy="4440403"/>
            <a:chOff x="-593721" y="3690907"/>
            <a:chExt cx="3604881" cy="4440403"/>
          </a:xfrm>
        </p:grpSpPr>
        <p:sp>
          <p:nvSpPr>
            <p:cNvPr id="8" name="Rectangle: Rounded Corners 7">
              <a:extLst>
                <a:ext uri="{FF2B5EF4-FFF2-40B4-BE49-F238E27FC236}">
                  <a16:creationId xmlns:a16="http://schemas.microsoft.com/office/drawing/2014/main" id="{A553C576-F934-4166-AB17-344413522F1F}"/>
                </a:ext>
              </a:extLst>
            </p:cNvPr>
            <p:cNvSpPr/>
            <p:nvPr/>
          </p:nvSpPr>
          <p:spPr>
            <a:xfrm rot="18900000">
              <a:off x="-593721" y="4583741"/>
              <a:ext cx="1354347" cy="1354347"/>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5B5652C-1DC8-4D78-B762-3A80D5B57344}"/>
                </a:ext>
              </a:extLst>
            </p:cNvPr>
            <p:cNvSpPr/>
            <p:nvPr/>
          </p:nvSpPr>
          <p:spPr>
            <a:xfrm rot="18900000">
              <a:off x="-593720" y="6369410"/>
              <a:ext cx="1354347" cy="1354347"/>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DA7A6C2-4EEE-4AC8-9A1B-741C1DE2E446}"/>
                </a:ext>
              </a:extLst>
            </p:cNvPr>
            <p:cNvSpPr/>
            <p:nvPr/>
          </p:nvSpPr>
          <p:spPr>
            <a:xfrm rot="18900000">
              <a:off x="531546" y="3690907"/>
              <a:ext cx="1354347" cy="1354347"/>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BE8859B-D620-4D3F-88BD-169E8E728135}"/>
                </a:ext>
              </a:extLst>
            </p:cNvPr>
            <p:cNvSpPr/>
            <p:nvPr/>
          </p:nvSpPr>
          <p:spPr>
            <a:xfrm rot="18900000">
              <a:off x="531547" y="5476576"/>
              <a:ext cx="1354347" cy="1354347"/>
            </a:xfrm>
            <a:prstGeom prst="roundRect">
              <a:avLst/>
            </a:prstGeom>
            <a:noFill/>
            <a:ln>
              <a:solidFill>
                <a:srgbClr val="1AA3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Rounded Corners 11">
              <a:extLst>
                <a:ext uri="{FF2B5EF4-FFF2-40B4-BE49-F238E27FC236}">
                  <a16:creationId xmlns:a16="http://schemas.microsoft.com/office/drawing/2014/main" id="{A08C0260-EDCE-41B7-A5E8-932C42F5D4ED}"/>
                </a:ext>
              </a:extLst>
            </p:cNvPr>
            <p:cNvSpPr/>
            <p:nvPr/>
          </p:nvSpPr>
          <p:spPr>
            <a:xfrm rot="18900000">
              <a:off x="1656812" y="4583741"/>
              <a:ext cx="1354347" cy="1354347"/>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6FAD573-7540-407E-A530-DB6CA6A80BDC}"/>
                </a:ext>
              </a:extLst>
            </p:cNvPr>
            <p:cNvSpPr/>
            <p:nvPr/>
          </p:nvSpPr>
          <p:spPr>
            <a:xfrm rot="18900000">
              <a:off x="1656813" y="6369410"/>
              <a:ext cx="1354347" cy="1354347"/>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C9E3436-BF30-4145-A538-A38F2EF9D385}"/>
                </a:ext>
              </a:extLst>
            </p:cNvPr>
            <p:cNvSpPr/>
            <p:nvPr/>
          </p:nvSpPr>
          <p:spPr>
            <a:xfrm rot="18900000">
              <a:off x="123991" y="5961858"/>
              <a:ext cx="2169452" cy="2169452"/>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F9B11AE-6FB6-4B87-8E89-E1D065DB0E34}"/>
              </a:ext>
            </a:extLst>
          </p:cNvPr>
          <p:cNvSpPr/>
          <p:nvPr userDrawn="1"/>
        </p:nvSpPr>
        <p:spPr>
          <a:xfrm>
            <a:off x="0" y="3429000"/>
            <a:ext cx="4432300" cy="3429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6437C02-0FE9-4694-A7B5-DAA2E7F92826}"/>
              </a:ext>
            </a:extLst>
          </p:cNvPr>
          <p:cNvSpPr>
            <a:spLocks noGrp="1"/>
          </p:cNvSpPr>
          <p:nvPr>
            <p:ph type="dt" sz="half" idx="10"/>
          </p:nvPr>
        </p:nvSpPr>
        <p:spPr/>
        <p:txBody>
          <a:bodyPr/>
          <a:lstStyle/>
          <a:p>
            <a:fld id="{7D1D4DD3-678E-4AFD-A40F-E4DACEA77179}" type="datetime1">
              <a:rPr lang="en-US" smtClean="0"/>
              <a:t>5/18/2020</a:t>
            </a:fld>
            <a:endParaRPr lang="en-US"/>
          </a:p>
        </p:txBody>
      </p:sp>
      <p:sp>
        <p:nvSpPr>
          <p:cNvPr id="5" name="Footer Placeholder 4">
            <a:extLst>
              <a:ext uri="{FF2B5EF4-FFF2-40B4-BE49-F238E27FC236}">
                <a16:creationId xmlns:a16="http://schemas.microsoft.com/office/drawing/2014/main" id="{B6259E44-CD78-4CC7-8AA4-C4FF8D3688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3EE96-960C-45FC-BB52-209ED2441814}"/>
              </a:ext>
            </a:extLst>
          </p:cNvPr>
          <p:cNvSpPr>
            <a:spLocks noGrp="1"/>
          </p:cNvSpPr>
          <p:nvPr>
            <p:ph type="sldNum" sz="quarter" idx="12"/>
          </p:nvPr>
        </p:nvSpPr>
        <p:spPr/>
        <p:txBody>
          <a:bodyPr/>
          <a:lstStyle/>
          <a:p>
            <a:fld id="{313DEBBE-1EFA-4D2E-88F5-083B206EF4A4}" type="slidenum">
              <a:rPr lang="en-US" smtClean="0"/>
              <a:t>‹#›</a:t>
            </a:fld>
            <a:endParaRPr lang="en-US"/>
          </a:p>
        </p:txBody>
      </p:sp>
      <p:sp>
        <p:nvSpPr>
          <p:cNvPr id="15" name="Rectangle 14">
            <a:extLst>
              <a:ext uri="{FF2B5EF4-FFF2-40B4-BE49-F238E27FC236}">
                <a16:creationId xmlns:a16="http://schemas.microsoft.com/office/drawing/2014/main" id="{7D2EF540-DE6E-4F6A-A782-50F96103DA3E}"/>
              </a:ext>
            </a:extLst>
          </p:cNvPr>
          <p:cNvSpPr/>
          <p:nvPr userDrawn="1"/>
        </p:nvSpPr>
        <p:spPr>
          <a:xfrm>
            <a:off x="11747500" y="366740"/>
            <a:ext cx="444500" cy="444500"/>
          </a:xfrm>
          <a:prstGeom prst="rect">
            <a:avLst/>
          </a:prstGeom>
          <a:solidFill>
            <a:srgbClr val="F6A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2391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27D3642-77D2-499A-A26F-A387F4B4AC04}"/>
              </a:ext>
            </a:extLst>
          </p:cNvPr>
          <p:cNvGrpSpPr/>
          <p:nvPr userDrawn="1"/>
        </p:nvGrpSpPr>
        <p:grpSpPr>
          <a:xfrm>
            <a:off x="0" y="0"/>
            <a:ext cx="12192001" cy="6858000"/>
            <a:chOff x="0" y="0"/>
            <a:chExt cx="12192001" cy="6858000"/>
          </a:xfrm>
        </p:grpSpPr>
        <p:pic>
          <p:nvPicPr>
            <p:cNvPr id="8" name="Picture 7" descr="A close up of a black background&#10;&#10;Description automatically generated">
              <a:extLst>
                <a:ext uri="{FF2B5EF4-FFF2-40B4-BE49-F238E27FC236}">
                  <a16:creationId xmlns:a16="http://schemas.microsoft.com/office/drawing/2014/main" id="{F852836E-C119-4808-9B30-EE403AC4B951}"/>
                </a:ext>
              </a:extLst>
            </p:cNvPr>
            <p:cNvPicPr>
              <a:picLocks noChangeAspect="1"/>
            </p:cNvPicPr>
            <p:nvPr/>
          </p:nvPicPr>
          <p:blipFill rotWithShape="1">
            <a:blip r:embed="rId2">
              <a:extLst>
                <a:ext uri="{28A0092B-C50C-407E-A947-70E740481C1C}">
                  <a14:useLocalDpi xmlns:a14="http://schemas.microsoft.com/office/drawing/2010/main" val="0"/>
                </a:ext>
              </a:extLst>
            </a:blip>
            <a:srcRect l="12704" r="12704" b="37070"/>
            <a:stretch/>
          </p:blipFill>
          <p:spPr>
            <a:xfrm>
              <a:off x="1" y="1"/>
              <a:ext cx="12192000" cy="6857999"/>
            </a:xfrm>
            <a:prstGeom prst="rect">
              <a:avLst/>
            </a:prstGeom>
          </p:spPr>
        </p:pic>
        <p:sp>
          <p:nvSpPr>
            <p:cNvPr id="9" name="Rectangle 8">
              <a:extLst>
                <a:ext uri="{FF2B5EF4-FFF2-40B4-BE49-F238E27FC236}">
                  <a16:creationId xmlns:a16="http://schemas.microsoft.com/office/drawing/2014/main" id="{CB1439AA-5526-4EE7-9BBE-29102F735311}"/>
                </a:ext>
              </a:extLst>
            </p:cNvPr>
            <p:cNvSpPr/>
            <p:nvPr/>
          </p:nvSpPr>
          <p:spPr>
            <a:xfrm>
              <a:off x="0" y="0"/>
              <a:ext cx="12191999" cy="6857999"/>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Shape 10">
            <a:extLst>
              <a:ext uri="{FF2B5EF4-FFF2-40B4-BE49-F238E27FC236}">
                <a16:creationId xmlns:a16="http://schemas.microsoft.com/office/drawing/2014/main" id="{A5F5448E-B962-4B3B-9B06-D31256569244}"/>
              </a:ext>
            </a:extLst>
          </p:cNvPr>
          <p:cNvSpPr/>
          <p:nvPr userDrawn="1"/>
        </p:nvSpPr>
        <p:spPr>
          <a:xfrm>
            <a:off x="11508068" y="6244824"/>
            <a:ext cx="586815" cy="526105"/>
          </a:xfrm>
          <a:custGeom>
            <a:avLst/>
            <a:gdLst>
              <a:gd name="connsiteX0" fmla="*/ 594951 w 594951"/>
              <a:gd name="connsiteY0" fmla="*/ 0 h 533400"/>
              <a:gd name="connsiteX1" fmla="*/ 594951 w 594951"/>
              <a:gd name="connsiteY1" fmla="*/ 533400 h 533400"/>
              <a:gd name="connsiteX2" fmla="*/ 0 w 594951"/>
              <a:gd name="connsiteY2" fmla="*/ 533400 h 533400"/>
              <a:gd name="connsiteX3" fmla="*/ 5328 w 594951"/>
              <a:gd name="connsiteY3" fmla="*/ 480557 h 533400"/>
              <a:gd name="connsiteX4" fmla="*/ 594951 w 594951"/>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951" h="533400">
                <a:moveTo>
                  <a:pt x="594951" y="0"/>
                </a:moveTo>
                <a:lnTo>
                  <a:pt x="594951" y="533400"/>
                </a:lnTo>
                <a:lnTo>
                  <a:pt x="0" y="533400"/>
                </a:lnTo>
                <a:lnTo>
                  <a:pt x="5328" y="480557"/>
                </a:lnTo>
                <a:cubicBezTo>
                  <a:pt x="61448" y="206304"/>
                  <a:pt x="304107" y="0"/>
                  <a:pt x="594951" y="0"/>
                </a:cubicBezTo>
                <a:close/>
              </a:path>
            </a:pathLst>
          </a:custGeom>
          <a:solidFill>
            <a:srgbClr val="FD5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3A38EC-7ACF-4273-A137-CFB11EF3D07C}"/>
              </a:ext>
            </a:extLst>
          </p:cNvPr>
          <p:cNvSpPr>
            <a:spLocks noGrp="1"/>
          </p:cNvSpPr>
          <p:nvPr>
            <p:ph type="title"/>
          </p:nvPr>
        </p:nvSpPr>
        <p:spPr>
          <a:xfrm>
            <a:off x="604838" y="307975"/>
            <a:ext cx="10982325" cy="892175"/>
          </a:xfrm>
        </p:spPr>
        <p:txBody>
          <a:bodyPr>
            <a:normAutofit/>
          </a:bodyPr>
          <a:lstStyle>
            <a:lvl1pPr algn="ctr">
              <a:defRPr sz="3200" b="1">
                <a:latin typeface="Century Gothic" panose="020B0502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29FA3AA-9A8C-4105-AEBD-C1F9FE654475}"/>
              </a:ext>
            </a:extLst>
          </p:cNvPr>
          <p:cNvSpPr>
            <a:spLocks noGrp="1"/>
          </p:cNvSpPr>
          <p:nvPr>
            <p:ph idx="1"/>
          </p:nvPr>
        </p:nvSpPr>
        <p:spPr>
          <a:xfrm>
            <a:off x="604838" y="1825625"/>
            <a:ext cx="10982325" cy="4351338"/>
          </a:xfrm>
        </p:spPr>
        <p:txBody>
          <a:bodyPr>
            <a:normAutofit/>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839651B-55ED-45C1-926A-B0FBA9AE4D27}"/>
              </a:ext>
            </a:extLst>
          </p:cNvPr>
          <p:cNvSpPr>
            <a:spLocks noGrp="1"/>
          </p:cNvSpPr>
          <p:nvPr>
            <p:ph type="dt" sz="half" idx="10"/>
          </p:nvPr>
        </p:nvSpPr>
        <p:spPr>
          <a:xfrm>
            <a:off x="604838" y="6356350"/>
            <a:ext cx="2743200" cy="365125"/>
          </a:xfrm>
        </p:spPr>
        <p:txBody>
          <a:bodyPr/>
          <a:lstStyle/>
          <a:p>
            <a:fld id="{28D63ACB-0567-4A98-A25C-A89316B79EDA}" type="datetime1">
              <a:rPr lang="en-US" smtClean="0"/>
              <a:t>5/18/2020</a:t>
            </a:fld>
            <a:endParaRPr lang="en-US" dirty="0"/>
          </a:p>
        </p:txBody>
      </p:sp>
      <p:sp>
        <p:nvSpPr>
          <p:cNvPr id="5" name="Footer Placeholder 4">
            <a:extLst>
              <a:ext uri="{FF2B5EF4-FFF2-40B4-BE49-F238E27FC236}">
                <a16:creationId xmlns:a16="http://schemas.microsoft.com/office/drawing/2014/main" id="{4E952DEF-E29C-4F4F-9632-140F3C1818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FDFE6C-E6CA-4512-942E-678B1243B5CD}"/>
              </a:ext>
            </a:extLst>
          </p:cNvPr>
          <p:cNvSpPr>
            <a:spLocks noGrp="1"/>
          </p:cNvSpPr>
          <p:nvPr>
            <p:ph type="sldNum" sz="quarter" idx="12"/>
          </p:nvPr>
        </p:nvSpPr>
        <p:spPr>
          <a:xfrm>
            <a:off x="11677650" y="6384925"/>
            <a:ext cx="395288" cy="365125"/>
          </a:xfrm>
        </p:spPr>
        <p:txBody>
          <a:bodyPr/>
          <a:lstStyle>
            <a:lvl1pPr algn="ctr">
              <a:defRPr sz="1100">
                <a:solidFill>
                  <a:schemeClr val="bg1"/>
                </a:solidFill>
              </a:defRPr>
            </a:lvl1pPr>
          </a:lstStyle>
          <a:p>
            <a:fld id="{803A5971-35D0-4E4A-8828-9024326551F1}" type="slidenum">
              <a:rPr lang="en-US" smtClean="0"/>
              <a:pPr/>
              <a:t>‹#›</a:t>
            </a:fld>
            <a:endParaRPr lang="en-US" dirty="0"/>
          </a:p>
        </p:txBody>
      </p:sp>
    </p:spTree>
    <p:extLst>
      <p:ext uri="{BB962C8B-B14F-4D97-AF65-F5344CB8AC3E}">
        <p14:creationId xmlns:p14="http://schemas.microsoft.com/office/powerpoint/2010/main" val="2198778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C5CEA96-E94F-4C2F-8DEA-BB3075F1A473}"/>
              </a:ext>
            </a:extLst>
          </p:cNvPr>
          <p:cNvSpPr>
            <a:spLocks noGrp="1"/>
          </p:cNvSpPr>
          <p:nvPr>
            <p:ph type="title"/>
          </p:nvPr>
        </p:nvSpPr>
        <p:spPr>
          <a:xfrm>
            <a:off x="604838" y="307975"/>
            <a:ext cx="10982325" cy="892175"/>
          </a:xfrm>
        </p:spPr>
        <p:txBody>
          <a:bodyPr>
            <a:normAutofit/>
          </a:bodyPr>
          <a:lstStyle>
            <a:lvl1pPr algn="ctr">
              <a:defRPr sz="3200" b="1">
                <a:latin typeface="Century Gothic" panose="020B0502020202020204" pitchFamily="34" charset="0"/>
              </a:defRPr>
            </a:lvl1pPr>
          </a:lstStyle>
          <a:p>
            <a:r>
              <a:rPr lang="en-US" dirty="0"/>
              <a:t>Click to edit Master title style</a:t>
            </a:r>
          </a:p>
        </p:txBody>
      </p:sp>
      <p:sp>
        <p:nvSpPr>
          <p:cNvPr id="9" name="Content Placeholder 2">
            <a:extLst>
              <a:ext uri="{FF2B5EF4-FFF2-40B4-BE49-F238E27FC236}">
                <a16:creationId xmlns:a16="http://schemas.microsoft.com/office/drawing/2014/main" id="{94D95873-E204-4C27-B521-5A43E6414854}"/>
              </a:ext>
            </a:extLst>
          </p:cNvPr>
          <p:cNvSpPr>
            <a:spLocks noGrp="1"/>
          </p:cNvSpPr>
          <p:nvPr>
            <p:ph idx="1"/>
          </p:nvPr>
        </p:nvSpPr>
        <p:spPr>
          <a:xfrm>
            <a:off x="604838" y="1825625"/>
            <a:ext cx="10982325" cy="4351338"/>
          </a:xfrm>
        </p:spPr>
        <p:txBody>
          <a:bodyPr>
            <a:normAutofit/>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C40C6DAB-50DE-40B6-9922-E04F3070A107}"/>
              </a:ext>
            </a:extLst>
          </p:cNvPr>
          <p:cNvSpPr>
            <a:spLocks noGrp="1"/>
          </p:cNvSpPr>
          <p:nvPr>
            <p:ph type="dt" sz="half" idx="10"/>
          </p:nvPr>
        </p:nvSpPr>
        <p:spPr>
          <a:xfrm>
            <a:off x="604838" y="6356350"/>
            <a:ext cx="2743200" cy="365125"/>
          </a:xfrm>
        </p:spPr>
        <p:txBody>
          <a:bodyPr/>
          <a:lstStyle/>
          <a:p>
            <a:fld id="{2DF00E12-67DA-40AE-B463-3A2BEE5892B9}" type="datetime1">
              <a:rPr lang="en-US" smtClean="0"/>
              <a:t>5/18/2020</a:t>
            </a:fld>
            <a:endParaRPr lang="en-US" dirty="0"/>
          </a:p>
        </p:txBody>
      </p:sp>
      <p:sp>
        <p:nvSpPr>
          <p:cNvPr id="11" name="Footer Placeholder 4">
            <a:extLst>
              <a:ext uri="{FF2B5EF4-FFF2-40B4-BE49-F238E27FC236}">
                <a16:creationId xmlns:a16="http://schemas.microsoft.com/office/drawing/2014/main" id="{0F6A333A-21A2-4349-A5CF-024C53F030CC}"/>
              </a:ext>
            </a:extLst>
          </p:cNvPr>
          <p:cNvSpPr>
            <a:spLocks noGrp="1"/>
          </p:cNvSpPr>
          <p:nvPr>
            <p:ph type="ftr" sz="quarter" idx="11"/>
          </p:nvPr>
        </p:nvSpPr>
        <p:spPr>
          <a:xfrm>
            <a:off x="4038600" y="6356350"/>
            <a:ext cx="4114800" cy="365125"/>
          </a:xfrm>
        </p:spPr>
        <p:txBody>
          <a:bodyPr/>
          <a:lstStyle/>
          <a:p>
            <a:endParaRPr lang="en-US"/>
          </a:p>
        </p:txBody>
      </p:sp>
      <p:sp>
        <p:nvSpPr>
          <p:cNvPr id="13" name="Freeform: Shape 12">
            <a:extLst>
              <a:ext uri="{FF2B5EF4-FFF2-40B4-BE49-F238E27FC236}">
                <a16:creationId xmlns:a16="http://schemas.microsoft.com/office/drawing/2014/main" id="{287B4EDB-95A8-4CA0-A842-825F84A051A5}"/>
              </a:ext>
            </a:extLst>
          </p:cNvPr>
          <p:cNvSpPr/>
          <p:nvPr userDrawn="1"/>
        </p:nvSpPr>
        <p:spPr>
          <a:xfrm>
            <a:off x="11508068" y="6244824"/>
            <a:ext cx="586815" cy="526105"/>
          </a:xfrm>
          <a:custGeom>
            <a:avLst/>
            <a:gdLst>
              <a:gd name="connsiteX0" fmla="*/ 594951 w 594951"/>
              <a:gd name="connsiteY0" fmla="*/ 0 h 533400"/>
              <a:gd name="connsiteX1" fmla="*/ 594951 w 594951"/>
              <a:gd name="connsiteY1" fmla="*/ 533400 h 533400"/>
              <a:gd name="connsiteX2" fmla="*/ 0 w 594951"/>
              <a:gd name="connsiteY2" fmla="*/ 533400 h 533400"/>
              <a:gd name="connsiteX3" fmla="*/ 5328 w 594951"/>
              <a:gd name="connsiteY3" fmla="*/ 480557 h 533400"/>
              <a:gd name="connsiteX4" fmla="*/ 594951 w 594951"/>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951" h="533400">
                <a:moveTo>
                  <a:pt x="594951" y="0"/>
                </a:moveTo>
                <a:lnTo>
                  <a:pt x="594951" y="533400"/>
                </a:lnTo>
                <a:lnTo>
                  <a:pt x="0" y="533400"/>
                </a:lnTo>
                <a:lnTo>
                  <a:pt x="5328" y="480557"/>
                </a:lnTo>
                <a:cubicBezTo>
                  <a:pt x="61448" y="206304"/>
                  <a:pt x="304107" y="0"/>
                  <a:pt x="594951" y="0"/>
                </a:cubicBezTo>
                <a:close/>
              </a:path>
            </a:pathLst>
          </a:custGeom>
          <a:solidFill>
            <a:srgbClr val="FD5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7B3F8127-6208-4CD9-B7ED-A677A59ADF08}"/>
              </a:ext>
            </a:extLst>
          </p:cNvPr>
          <p:cNvSpPr>
            <a:spLocks noGrp="1"/>
          </p:cNvSpPr>
          <p:nvPr>
            <p:ph type="sldNum" sz="quarter" idx="12"/>
          </p:nvPr>
        </p:nvSpPr>
        <p:spPr>
          <a:xfrm>
            <a:off x="11677650" y="6384925"/>
            <a:ext cx="395288" cy="365125"/>
          </a:xfrm>
        </p:spPr>
        <p:txBody>
          <a:bodyPr/>
          <a:lstStyle>
            <a:lvl1pPr algn="ctr">
              <a:defRPr sz="1100">
                <a:solidFill>
                  <a:schemeClr val="bg1"/>
                </a:solidFill>
              </a:defRPr>
            </a:lvl1pPr>
          </a:lstStyle>
          <a:p>
            <a:fld id="{803A5971-35D0-4E4A-8828-9024326551F1}" type="slidenum">
              <a:rPr lang="en-US" smtClean="0"/>
              <a:pPr/>
              <a:t>‹#›</a:t>
            </a:fld>
            <a:endParaRPr lang="en-US" dirty="0"/>
          </a:p>
        </p:txBody>
      </p:sp>
    </p:spTree>
    <p:extLst>
      <p:ext uri="{BB962C8B-B14F-4D97-AF65-F5344CB8AC3E}">
        <p14:creationId xmlns:p14="http://schemas.microsoft.com/office/powerpoint/2010/main" val="615671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1825-84A3-4E17-9B17-3DC07B2E5A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39F9D2-F264-452F-8B99-47B1835558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ED843A-FA79-4716-A0E1-C98DD3D0A092}"/>
              </a:ext>
            </a:extLst>
          </p:cNvPr>
          <p:cNvSpPr>
            <a:spLocks noGrp="1"/>
          </p:cNvSpPr>
          <p:nvPr>
            <p:ph type="dt" sz="half" idx="10"/>
          </p:nvPr>
        </p:nvSpPr>
        <p:spPr/>
        <p:txBody>
          <a:bodyPr/>
          <a:lstStyle/>
          <a:p>
            <a:fld id="{8E114D42-2FE0-4CFB-A6D4-BCAE4AC38A79}" type="datetime1">
              <a:rPr lang="en-US" smtClean="0"/>
              <a:t>5/18/2020</a:t>
            </a:fld>
            <a:endParaRPr lang="en-US"/>
          </a:p>
        </p:txBody>
      </p:sp>
      <p:sp>
        <p:nvSpPr>
          <p:cNvPr id="5" name="Footer Placeholder 4">
            <a:extLst>
              <a:ext uri="{FF2B5EF4-FFF2-40B4-BE49-F238E27FC236}">
                <a16:creationId xmlns:a16="http://schemas.microsoft.com/office/drawing/2014/main" id="{0565EB58-1976-4C8F-8EBE-68DCE3F3FB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2DF935-BE54-47AE-8215-A9864D45FA96}"/>
              </a:ext>
            </a:extLst>
          </p:cNvPr>
          <p:cNvSpPr>
            <a:spLocks noGrp="1"/>
          </p:cNvSpPr>
          <p:nvPr>
            <p:ph type="sldNum" sz="quarter" idx="12"/>
          </p:nvPr>
        </p:nvSpPr>
        <p:spPr/>
        <p:txBody>
          <a:bodyPr/>
          <a:lstStyle/>
          <a:p>
            <a:fld id="{803A5971-35D0-4E4A-8828-9024326551F1}" type="slidenum">
              <a:rPr lang="en-US" smtClean="0"/>
              <a:t>‹#›</a:t>
            </a:fld>
            <a:endParaRPr lang="en-US"/>
          </a:p>
        </p:txBody>
      </p:sp>
    </p:spTree>
    <p:extLst>
      <p:ext uri="{BB962C8B-B14F-4D97-AF65-F5344CB8AC3E}">
        <p14:creationId xmlns:p14="http://schemas.microsoft.com/office/powerpoint/2010/main" val="1937679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4160F-96A1-44E2-A3D4-213816AF93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ED116F-3357-485B-B78B-7310019710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F9981A-2183-4217-B2AC-318C8F6308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D25450-B693-4F69-90E0-86B3BA3EF987}"/>
              </a:ext>
            </a:extLst>
          </p:cNvPr>
          <p:cNvSpPr>
            <a:spLocks noGrp="1"/>
          </p:cNvSpPr>
          <p:nvPr>
            <p:ph type="dt" sz="half" idx="10"/>
          </p:nvPr>
        </p:nvSpPr>
        <p:spPr/>
        <p:txBody>
          <a:bodyPr/>
          <a:lstStyle/>
          <a:p>
            <a:fld id="{D5E500FE-0CF9-48B9-BFA1-EEE74D664E23}" type="datetime1">
              <a:rPr lang="en-US" smtClean="0"/>
              <a:t>5/18/2020</a:t>
            </a:fld>
            <a:endParaRPr lang="en-US"/>
          </a:p>
        </p:txBody>
      </p:sp>
      <p:sp>
        <p:nvSpPr>
          <p:cNvPr id="6" name="Footer Placeholder 5">
            <a:extLst>
              <a:ext uri="{FF2B5EF4-FFF2-40B4-BE49-F238E27FC236}">
                <a16:creationId xmlns:a16="http://schemas.microsoft.com/office/drawing/2014/main" id="{202D1C8F-961E-4EF1-B2C6-D076809AE9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2B510B-6A68-4EE2-A1EB-CBD307D5B9D1}"/>
              </a:ext>
            </a:extLst>
          </p:cNvPr>
          <p:cNvSpPr>
            <a:spLocks noGrp="1"/>
          </p:cNvSpPr>
          <p:nvPr>
            <p:ph type="sldNum" sz="quarter" idx="12"/>
          </p:nvPr>
        </p:nvSpPr>
        <p:spPr/>
        <p:txBody>
          <a:bodyPr/>
          <a:lstStyle/>
          <a:p>
            <a:fld id="{803A5971-35D0-4E4A-8828-9024326551F1}" type="slidenum">
              <a:rPr lang="en-US" smtClean="0"/>
              <a:t>‹#›</a:t>
            </a:fld>
            <a:endParaRPr lang="en-US"/>
          </a:p>
        </p:txBody>
      </p:sp>
    </p:spTree>
    <p:extLst>
      <p:ext uri="{BB962C8B-B14F-4D97-AF65-F5344CB8AC3E}">
        <p14:creationId xmlns:p14="http://schemas.microsoft.com/office/powerpoint/2010/main" val="2635245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C1292-F6B2-4DC9-8BC9-1516859329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612936-1288-4CAB-B24F-657CC64A11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EC543B-BA98-4934-8BE7-A318389BAB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4A0314-DF30-4E8F-8CD8-7FE39BE99C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335296-DF2C-401D-871A-2746131EB4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57727F-D24A-461F-B956-08E92E73EAB8}"/>
              </a:ext>
            </a:extLst>
          </p:cNvPr>
          <p:cNvSpPr>
            <a:spLocks noGrp="1"/>
          </p:cNvSpPr>
          <p:nvPr>
            <p:ph type="dt" sz="half" idx="10"/>
          </p:nvPr>
        </p:nvSpPr>
        <p:spPr/>
        <p:txBody>
          <a:bodyPr/>
          <a:lstStyle/>
          <a:p>
            <a:fld id="{8F627BD4-FA82-4BFA-9276-445FFD37A6CE}" type="datetime1">
              <a:rPr lang="en-US" smtClean="0"/>
              <a:t>5/18/2020</a:t>
            </a:fld>
            <a:endParaRPr lang="en-US"/>
          </a:p>
        </p:txBody>
      </p:sp>
      <p:sp>
        <p:nvSpPr>
          <p:cNvPr id="8" name="Footer Placeholder 7">
            <a:extLst>
              <a:ext uri="{FF2B5EF4-FFF2-40B4-BE49-F238E27FC236}">
                <a16:creationId xmlns:a16="http://schemas.microsoft.com/office/drawing/2014/main" id="{77E10047-5C91-46CB-A15D-9E4954080B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CC2200-152A-439B-AD71-4D312CA1300B}"/>
              </a:ext>
            </a:extLst>
          </p:cNvPr>
          <p:cNvSpPr>
            <a:spLocks noGrp="1"/>
          </p:cNvSpPr>
          <p:nvPr>
            <p:ph type="sldNum" sz="quarter" idx="12"/>
          </p:nvPr>
        </p:nvSpPr>
        <p:spPr/>
        <p:txBody>
          <a:bodyPr/>
          <a:lstStyle/>
          <a:p>
            <a:fld id="{803A5971-35D0-4E4A-8828-9024326551F1}" type="slidenum">
              <a:rPr lang="en-US" smtClean="0"/>
              <a:t>‹#›</a:t>
            </a:fld>
            <a:endParaRPr lang="en-US"/>
          </a:p>
        </p:txBody>
      </p:sp>
    </p:spTree>
    <p:extLst>
      <p:ext uri="{BB962C8B-B14F-4D97-AF65-F5344CB8AC3E}">
        <p14:creationId xmlns:p14="http://schemas.microsoft.com/office/powerpoint/2010/main" val="1187309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3C402-0F9A-483A-93F2-C85AB0E30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D98684-C08D-4F18-BA3A-9D6687C4B9A6}"/>
              </a:ext>
            </a:extLst>
          </p:cNvPr>
          <p:cNvSpPr>
            <a:spLocks noGrp="1"/>
          </p:cNvSpPr>
          <p:nvPr>
            <p:ph type="dt" sz="half" idx="10"/>
          </p:nvPr>
        </p:nvSpPr>
        <p:spPr/>
        <p:txBody>
          <a:bodyPr/>
          <a:lstStyle/>
          <a:p>
            <a:fld id="{8AB471F2-9223-4839-8E90-83DEF43984AE}" type="datetime1">
              <a:rPr lang="en-US" smtClean="0"/>
              <a:t>5/18/2020</a:t>
            </a:fld>
            <a:endParaRPr lang="en-US"/>
          </a:p>
        </p:txBody>
      </p:sp>
      <p:sp>
        <p:nvSpPr>
          <p:cNvPr id="4" name="Footer Placeholder 3">
            <a:extLst>
              <a:ext uri="{FF2B5EF4-FFF2-40B4-BE49-F238E27FC236}">
                <a16:creationId xmlns:a16="http://schemas.microsoft.com/office/drawing/2014/main" id="{752242F9-8CF1-4E4C-8E2F-AD895D43EF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997767-59E8-4D34-8F1D-22555B4321E5}"/>
              </a:ext>
            </a:extLst>
          </p:cNvPr>
          <p:cNvSpPr>
            <a:spLocks noGrp="1"/>
          </p:cNvSpPr>
          <p:nvPr>
            <p:ph type="sldNum" sz="quarter" idx="12"/>
          </p:nvPr>
        </p:nvSpPr>
        <p:spPr/>
        <p:txBody>
          <a:bodyPr/>
          <a:lstStyle/>
          <a:p>
            <a:fld id="{803A5971-35D0-4E4A-8828-9024326551F1}" type="slidenum">
              <a:rPr lang="en-US" smtClean="0"/>
              <a:t>‹#›</a:t>
            </a:fld>
            <a:endParaRPr lang="en-US"/>
          </a:p>
        </p:txBody>
      </p:sp>
    </p:spTree>
    <p:extLst>
      <p:ext uri="{BB962C8B-B14F-4D97-AF65-F5344CB8AC3E}">
        <p14:creationId xmlns:p14="http://schemas.microsoft.com/office/powerpoint/2010/main" val="3693705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4CF18E-8634-4070-B791-9C1E5CD566AA}"/>
              </a:ext>
            </a:extLst>
          </p:cNvPr>
          <p:cNvSpPr>
            <a:spLocks noGrp="1"/>
          </p:cNvSpPr>
          <p:nvPr>
            <p:ph type="dt" sz="half" idx="10"/>
          </p:nvPr>
        </p:nvSpPr>
        <p:spPr/>
        <p:txBody>
          <a:bodyPr/>
          <a:lstStyle/>
          <a:p>
            <a:fld id="{1D359720-CBC3-4DCC-8CC1-2EE2993503F4}" type="datetime1">
              <a:rPr lang="en-US" smtClean="0"/>
              <a:t>5/18/2020</a:t>
            </a:fld>
            <a:endParaRPr lang="en-US"/>
          </a:p>
        </p:txBody>
      </p:sp>
      <p:sp>
        <p:nvSpPr>
          <p:cNvPr id="3" name="Footer Placeholder 2">
            <a:extLst>
              <a:ext uri="{FF2B5EF4-FFF2-40B4-BE49-F238E27FC236}">
                <a16:creationId xmlns:a16="http://schemas.microsoft.com/office/drawing/2014/main" id="{AD120370-6952-4348-B191-90B03CA43C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32569B-9C43-4E8E-AF1F-616E292AE011}"/>
              </a:ext>
            </a:extLst>
          </p:cNvPr>
          <p:cNvSpPr>
            <a:spLocks noGrp="1"/>
          </p:cNvSpPr>
          <p:nvPr>
            <p:ph type="sldNum" sz="quarter" idx="12"/>
          </p:nvPr>
        </p:nvSpPr>
        <p:spPr/>
        <p:txBody>
          <a:bodyPr/>
          <a:lstStyle/>
          <a:p>
            <a:fld id="{803A5971-35D0-4E4A-8828-9024326551F1}" type="slidenum">
              <a:rPr lang="en-US" smtClean="0"/>
              <a:t>‹#›</a:t>
            </a:fld>
            <a:endParaRPr lang="en-US"/>
          </a:p>
        </p:txBody>
      </p:sp>
    </p:spTree>
    <p:extLst>
      <p:ext uri="{BB962C8B-B14F-4D97-AF65-F5344CB8AC3E}">
        <p14:creationId xmlns:p14="http://schemas.microsoft.com/office/powerpoint/2010/main" val="489830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A663-28E3-4E2F-B96D-FBE6CC1259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B79800-FB37-4005-9E2A-A8FE3504D7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BCDC6F-DB4C-4DFC-A8AC-D8C4FAE23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22F1AF-A38A-4DB6-B01F-7916CDA49E3B}"/>
              </a:ext>
            </a:extLst>
          </p:cNvPr>
          <p:cNvSpPr>
            <a:spLocks noGrp="1"/>
          </p:cNvSpPr>
          <p:nvPr>
            <p:ph type="dt" sz="half" idx="10"/>
          </p:nvPr>
        </p:nvSpPr>
        <p:spPr/>
        <p:txBody>
          <a:bodyPr/>
          <a:lstStyle/>
          <a:p>
            <a:fld id="{6AC2E63B-A321-4265-B009-5C5F7FD1DA03}" type="datetime1">
              <a:rPr lang="en-US" smtClean="0"/>
              <a:t>5/18/2020</a:t>
            </a:fld>
            <a:endParaRPr lang="en-US"/>
          </a:p>
        </p:txBody>
      </p:sp>
      <p:sp>
        <p:nvSpPr>
          <p:cNvPr id="6" name="Footer Placeholder 5">
            <a:extLst>
              <a:ext uri="{FF2B5EF4-FFF2-40B4-BE49-F238E27FC236}">
                <a16:creationId xmlns:a16="http://schemas.microsoft.com/office/drawing/2014/main" id="{4178674E-6822-4ECC-A638-CEBF32878A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A77D7E-D962-4769-842F-E1F9F961BCD2}"/>
              </a:ext>
            </a:extLst>
          </p:cNvPr>
          <p:cNvSpPr>
            <a:spLocks noGrp="1"/>
          </p:cNvSpPr>
          <p:nvPr>
            <p:ph type="sldNum" sz="quarter" idx="12"/>
          </p:nvPr>
        </p:nvSpPr>
        <p:spPr/>
        <p:txBody>
          <a:bodyPr/>
          <a:lstStyle/>
          <a:p>
            <a:fld id="{803A5971-35D0-4E4A-8828-9024326551F1}" type="slidenum">
              <a:rPr lang="en-US" smtClean="0"/>
              <a:t>‹#›</a:t>
            </a:fld>
            <a:endParaRPr lang="en-US"/>
          </a:p>
        </p:txBody>
      </p:sp>
    </p:spTree>
    <p:extLst>
      <p:ext uri="{BB962C8B-B14F-4D97-AF65-F5344CB8AC3E}">
        <p14:creationId xmlns:p14="http://schemas.microsoft.com/office/powerpoint/2010/main" val="1167763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51DD48-963D-4292-9539-31B813F5DA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5CCFD4-9521-4148-B011-C2A3D841C7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F5E4F-92C2-4571-BFC9-4F57480A0F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756FF-CFCE-4242-B48C-03C5266B983E}" type="datetime1">
              <a:rPr lang="en-US" smtClean="0"/>
              <a:t>5/18/2020</a:t>
            </a:fld>
            <a:endParaRPr lang="en-US"/>
          </a:p>
        </p:txBody>
      </p:sp>
      <p:sp>
        <p:nvSpPr>
          <p:cNvPr id="5" name="Footer Placeholder 4">
            <a:extLst>
              <a:ext uri="{FF2B5EF4-FFF2-40B4-BE49-F238E27FC236}">
                <a16:creationId xmlns:a16="http://schemas.microsoft.com/office/drawing/2014/main" id="{2ADC9A62-B51A-46FA-88D1-34A5718DF0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5C6E55-09AF-423F-AAF3-6B9F865BEF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3A5971-35D0-4E4A-8828-9024326551F1}" type="slidenum">
              <a:rPr lang="en-US" smtClean="0"/>
              <a:t>‹#›</a:t>
            </a:fld>
            <a:endParaRPr lang="en-US"/>
          </a:p>
        </p:txBody>
      </p:sp>
    </p:spTree>
    <p:extLst>
      <p:ext uri="{BB962C8B-B14F-4D97-AF65-F5344CB8AC3E}">
        <p14:creationId xmlns:p14="http://schemas.microsoft.com/office/powerpoint/2010/main" val="4047864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KBlOWsY6k6Q"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youtube.com/watch?v=C5dxuY2uBLQ"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405666"/>
            </a:gs>
            <a:gs pos="100000">
              <a:srgbClr val="FD593D"/>
            </a:gs>
          </a:gsLst>
          <a:lin ang="2400000" scaled="0"/>
        </a:gra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06AE9732-79BA-4A54-A578-C694029E16F7}"/>
              </a:ext>
            </a:extLst>
          </p:cNvPr>
          <p:cNvSpPr/>
          <p:nvPr/>
        </p:nvSpPr>
        <p:spPr>
          <a:xfrm rot="16200000" flipH="1">
            <a:off x="5379788" y="716216"/>
            <a:ext cx="6872514" cy="5440083"/>
          </a:xfrm>
          <a:custGeom>
            <a:avLst/>
            <a:gdLst>
              <a:gd name="connsiteX0" fmla="*/ 0 w 6872514"/>
              <a:gd name="connsiteY0" fmla="*/ 1019384 h 5440083"/>
              <a:gd name="connsiteX1" fmla="*/ 0 w 6872514"/>
              <a:gd name="connsiteY1" fmla="*/ 5396589 h 5440083"/>
              <a:gd name="connsiteX2" fmla="*/ 1103305 w 6872514"/>
              <a:gd name="connsiteY2" fmla="*/ 5396589 h 5440083"/>
              <a:gd name="connsiteX3" fmla="*/ 2135588 w 6872514"/>
              <a:gd name="connsiteY3" fmla="*/ 3616644 h 5440083"/>
              <a:gd name="connsiteX4" fmla="*/ 4193176 w 6872514"/>
              <a:gd name="connsiteY4" fmla="*/ 3628676 h 5440083"/>
              <a:gd name="connsiteX5" fmla="*/ 5204571 w 6872514"/>
              <a:gd name="connsiteY5" fmla="*/ 5420572 h 5440083"/>
              <a:gd name="connsiteX6" fmla="*/ 6872514 w 6872514"/>
              <a:gd name="connsiteY6" fmla="*/ 5440083 h 5440083"/>
              <a:gd name="connsiteX7" fmla="*/ 6872514 w 6872514"/>
              <a:gd name="connsiteY7" fmla="*/ 1486089 h 5440083"/>
              <a:gd name="connsiteX8" fmla="*/ 6655503 w 6872514"/>
              <a:gd name="connsiteY8" fmla="*/ 1290010 h 5440083"/>
              <a:gd name="connsiteX9" fmla="*/ 5888662 w 6872514"/>
              <a:gd name="connsiteY9" fmla="*/ 744188 h 5440083"/>
              <a:gd name="connsiteX10" fmla="*/ 473956 w 6872514"/>
              <a:gd name="connsiteY10" fmla="*/ 712521 h 5440083"/>
              <a:gd name="connsiteX11" fmla="*/ 204171 w 6872514"/>
              <a:gd name="connsiteY11" fmla="*/ 877523 h 544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72514" h="5440083">
                <a:moveTo>
                  <a:pt x="0" y="1019384"/>
                </a:moveTo>
                <a:lnTo>
                  <a:pt x="0" y="5396589"/>
                </a:lnTo>
                <a:lnTo>
                  <a:pt x="1103305" y="5396589"/>
                </a:lnTo>
                <a:cubicBezTo>
                  <a:pt x="1103305" y="4661086"/>
                  <a:pt x="1497195" y="3981908"/>
                  <a:pt x="2135588" y="3616644"/>
                </a:cubicBezTo>
                <a:cubicBezTo>
                  <a:pt x="2773982" y="3251378"/>
                  <a:pt x="3559099" y="3255969"/>
                  <a:pt x="4193176" y="3628676"/>
                </a:cubicBezTo>
                <a:cubicBezTo>
                  <a:pt x="4827254" y="4001383"/>
                  <a:pt x="5213173" y="4685120"/>
                  <a:pt x="5204571" y="5420572"/>
                </a:cubicBezTo>
                <a:lnTo>
                  <a:pt x="6872514" y="5440083"/>
                </a:lnTo>
                <a:lnTo>
                  <a:pt x="6872514" y="1486089"/>
                </a:lnTo>
                <a:lnTo>
                  <a:pt x="6655503" y="1290010"/>
                </a:lnTo>
                <a:cubicBezTo>
                  <a:pt x="6418601" y="1088047"/>
                  <a:pt x="6162420" y="905102"/>
                  <a:pt x="5888662" y="744188"/>
                </a:cubicBezTo>
                <a:cubicBezTo>
                  <a:pt x="4220037" y="-236621"/>
                  <a:pt x="2153938" y="-248703"/>
                  <a:pt x="473956" y="712521"/>
                </a:cubicBezTo>
                <a:cubicBezTo>
                  <a:pt x="382082" y="765088"/>
                  <a:pt x="292132" y="820126"/>
                  <a:pt x="204171" y="877523"/>
                </a:cubicBez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9" name="Picture 28">
            <a:extLst>
              <a:ext uri="{FF2B5EF4-FFF2-40B4-BE49-F238E27FC236}">
                <a16:creationId xmlns:a16="http://schemas.microsoft.com/office/drawing/2014/main" id="{4E22C594-B598-4D2D-9BFE-D738B336CC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6126276" y="1593551"/>
            <a:ext cx="6065724" cy="3108683"/>
          </a:xfrm>
          <a:custGeom>
            <a:avLst/>
            <a:gdLst>
              <a:gd name="connsiteX0" fmla="*/ 4714781 w 5663361"/>
              <a:gd name="connsiteY0" fmla="*/ 0 h 6858000"/>
              <a:gd name="connsiteX1" fmla="*/ 0 w 5663361"/>
              <a:gd name="connsiteY1" fmla="*/ 0 h 6858000"/>
              <a:gd name="connsiteX2" fmla="*/ 0 w 5663361"/>
              <a:gd name="connsiteY2" fmla="*/ 980190 h 6858000"/>
              <a:gd name="connsiteX3" fmla="*/ 82831 w 5663361"/>
              <a:gd name="connsiteY3" fmla="*/ 982955 h 6858000"/>
              <a:gd name="connsiteX4" fmla="*/ 1825895 w 5663361"/>
              <a:gd name="connsiteY4" fmla="*/ 2073408 h 6858000"/>
              <a:gd name="connsiteX5" fmla="*/ 1813128 w 5663361"/>
              <a:gd name="connsiteY5" fmla="*/ 4256626 h 6858000"/>
              <a:gd name="connsiteX6" fmla="*/ 57430 w 5663361"/>
              <a:gd name="connsiteY6" fmla="*/ 5326617 h 6858000"/>
              <a:gd name="connsiteX7" fmla="*/ 0 w 5663361"/>
              <a:gd name="connsiteY7" fmla="*/ 5327862 h 6858000"/>
              <a:gd name="connsiteX8" fmla="*/ 0 w 5663361"/>
              <a:gd name="connsiteY8" fmla="*/ 6858000 h 6858000"/>
              <a:gd name="connsiteX9" fmla="*/ 4301916 w 5663361"/>
              <a:gd name="connsiteY9" fmla="*/ 6858000 h 6858000"/>
              <a:gd name="connsiteX10" fmla="*/ 4385184 w 5663361"/>
              <a:gd name="connsiteY10" fmla="*/ 6760322 h 6858000"/>
              <a:gd name="connsiteX11" fmla="*/ 4873736 w 5663361"/>
              <a:gd name="connsiteY11" fmla="*/ 6055633 h 6858000"/>
              <a:gd name="connsiteX12" fmla="*/ 4907336 w 5663361"/>
              <a:gd name="connsiteY12" fmla="*/ 310321 h 6858000"/>
              <a:gd name="connsiteX13" fmla="*/ 4758207 w 5663361"/>
              <a:gd name="connsiteY13" fmla="*/ 641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63361" h="6858000">
                <a:moveTo>
                  <a:pt x="4714781" y="0"/>
                </a:moveTo>
                <a:lnTo>
                  <a:pt x="0" y="0"/>
                </a:lnTo>
                <a:lnTo>
                  <a:pt x="0" y="980190"/>
                </a:lnTo>
                <a:lnTo>
                  <a:pt x="82831" y="982955"/>
                </a:lnTo>
                <a:cubicBezTo>
                  <a:pt x="806462" y="1031352"/>
                  <a:pt x="1462550" y="1438372"/>
                  <a:pt x="1825895" y="2073408"/>
                </a:cubicBezTo>
                <a:cubicBezTo>
                  <a:pt x="2213463" y="2750778"/>
                  <a:pt x="2208591" y="3583834"/>
                  <a:pt x="1813128" y="4256626"/>
                </a:cubicBezTo>
                <a:cubicBezTo>
                  <a:pt x="1442381" y="4887369"/>
                  <a:pt x="781577" y="5286686"/>
                  <a:pt x="57430" y="5326617"/>
                </a:cubicBezTo>
                <a:lnTo>
                  <a:pt x="0" y="5327862"/>
                </a:lnTo>
                <a:lnTo>
                  <a:pt x="0" y="6858000"/>
                </a:lnTo>
                <a:lnTo>
                  <a:pt x="4301916" y="6858000"/>
                </a:lnTo>
                <a:lnTo>
                  <a:pt x="4385184" y="6760322"/>
                </a:lnTo>
                <a:cubicBezTo>
                  <a:pt x="4563867" y="6539886"/>
                  <a:pt x="4727389" y="6304611"/>
                  <a:pt x="4873736" y="6055633"/>
                </a:cubicBezTo>
                <a:cubicBezTo>
                  <a:pt x="5914429" y="4285126"/>
                  <a:pt x="5927250" y="2092878"/>
                  <a:pt x="4907336" y="310321"/>
                </a:cubicBezTo>
                <a:cubicBezTo>
                  <a:pt x="4859527" y="226763"/>
                  <a:pt x="4809793" y="144706"/>
                  <a:pt x="4758207" y="64192"/>
                </a:cubicBezTo>
                <a:close/>
              </a:path>
            </a:pathLst>
          </a:custGeom>
        </p:spPr>
      </p:pic>
      <p:sp>
        <p:nvSpPr>
          <p:cNvPr id="15" name="TextBox 14">
            <a:extLst>
              <a:ext uri="{FF2B5EF4-FFF2-40B4-BE49-F238E27FC236}">
                <a16:creationId xmlns:a16="http://schemas.microsoft.com/office/drawing/2014/main" id="{986E4FA9-910A-43C4-B831-2D86406F5975}"/>
              </a:ext>
            </a:extLst>
          </p:cNvPr>
          <p:cNvSpPr txBox="1"/>
          <p:nvPr/>
        </p:nvSpPr>
        <p:spPr>
          <a:xfrm>
            <a:off x="857385" y="1485900"/>
            <a:ext cx="4326356" cy="1661993"/>
          </a:xfrm>
          <a:prstGeom prst="rect">
            <a:avLst/>
          </a:prstGeom>
          <a:noFill/>
        </p:spPr>
        <p:txBody>
          <a:bodyPr wrap="square" lIns="0" tIns="0" rIns="0" bIns="0" rtlCol="0">
            <a:spAutoFit/>
          </a:bodyPr>
          <a:lstStyle/>
          <a:p>
            <a:r>
              <a:rPr lang="en-US" sz="5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URBAN 360 PROGRAM</a:t>
            </a:r>
          </a:p>
        </p:txBody>
      </p:sp>
      <p:sp>
        <p:nvSpPr>
          <p:cNvPr id="18" name="TextBox 17">
            <a:extLst>
              <a:ext uri="{FF2B5EF4-FFF2-40B4-BE49-F238E27FC236}">
                <a16:creationId xmlns:a16="http://schemas.microsoft.com/office/drawing/2014/main" id="{D10175D5-9259-4E58-8BC2-086E71147FAD}"/>
              </a:ext>
            </a:extLst>
          </p:cNvPr>
          <p:cNvSpPr txBox="1"/>
          <p:nvPr/>
        </p:nvSpPr>
        <p:spPr>
          <a:xfrm>
            <a:off x="857385" y="3436257"/>
            <a:ext cx="4981353" cy="615553"/>
          </a:xfrm>
          <a:prstGeom prst="rect">
            <a:avLst/>
          </a:prstGeom>
          <a:noFill/>
        </p:spPr>
        <p:txBody>
          <a:bodyPr wrap="square" lIns="0" tIns="0" rIns="0" bIns="0" rtlCol="0" anchor="ctr">
            <a:spAutoFit/>
          </a:bodyPr>
          <a:lstStyle/>
          <a:p>
            <a:r>
              <a:rPr lang="en-US" sz="2000" b="1" i="1" dirty="0">
                <a:solidFill>
                  <a:schemeClr val="bg1"/>
                </a:solidFill>
                <a:latin typeface="Book Antiqua" panose="02040602050305030304" pitchFamily="18" charset="0"/>
                <a:cs typeface="Calibri" panose="020F0502020204030204" pitchFamily="34" charset="0"/>
              </a:rPr>
              <a:t>Affordable Homeownership on a LARGER SCALE.  </a:t>
            </a:r>
          </a:p>
        </p:txBody>
      </p:sp>
      <p:pic>
        <p:nvPicPr>
          <p:cNvPr id="24" name="Picture 23" descr="A close up of a black background&#10;&#10;Description automatically generated">
            <a:extLst>
              <a:ext uri="{FF2B5EF4-FFF2-40B4-BE49-F238E27FC236}">
                <a16:creationId xmlns:a16="http://schemas.microsoft.com/office/drawing/2014/main" id="{FFEDFFDC-B91A-44BC-8BF6-52DF5E3456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V="1">
            <a:off x="0" y="4921244"/>
            <a:ext cx="2511114" cy="1951270"/>
          </a:xfrm>
          <a:custGeom>
            <a:avLst/>
            <a:gdLst>
              <a:gd name="connsiteX0" fmla="*/ 0 w 2511114"/>
              <a:gd name="connsiteY0" fmla="*/ 1951270 h 1951270"/>
              <a:gd name="connsiteX1" fmla="*/ 265224 w 2511114"/>
              <a:gd name="connsiteY1" fmla="*/ 1937877 h 1951270"/>
              <a:gd name="connsiteX2" fmla="*/ 2491204 w 2511114"/>
              <a:gd name="connsiteY2" fmla="*/ 82759 h 1951270"/>
              <a:gd name="connsiteX3" fmla="*/ 2511114 w 2511114"/>
              <a:gd name="connsiteY3" fmla="*/ 0 h 1951270"/>
              <a:gd name="connsiteX4" fmla="*/ 1122770 w 2511114"/>
              <a:gd name="connsiteY4" fmla="*/ 0 h 1951270"/>
              <a:gd name="connsiteX5" fmla="*/ 1101038 w 2511114"/>
              <a:gd name="connsiteY5" fmla="*/ 43110 h 1951270"/>
              <a:gd name="connsiteX6" fmla="*/ 132612 w 2511114"/>
              <a:gd name="connsiteY6" fmla="*/ 647560 h 1951270"/>
              <a:gd name="connsiteX7" fmla="*/ 0 w 2511114"/>
              <a:gd name="connsiteY7" fmla="*/ 654257 h 195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1114" h="1951270">
                <a:moveTo>
                  <a:pt x="0" y="1951270"/>
                </a:moveTo>
                <a:lnTo>
                  <a:pt x="265224" y="1937877"/>
                </a:lnTo>
                <a:cubicBezTo>
                  <a:pt x="1328017" y="1829945"/>
                  <a:pt x="2201145" y="1080438"/>
                  <a:pt x="2491204" y="82759"/>
                </a:cubicBezTo>
                <a:lnTo>
                  <a:pt x="2511114" y="0"/>
                </a:lnTo>
                <a:lnTo>
                  <a:pt x="1122770" y="0"/>
                </a:lnTo>
                <a:lnTo>
                  <a:pt x="1101038" y="43110"/>
                </a:lnTo>
                <a:cubicBezTo>
                  <a:pt x="894031" y="374720"/>
                  <a:pt x="541378" y="606048"/>
                  <a:pt x="132612" y="647560"/>
                </a:cubicBezTo>
                <a:lnTo>
                  <a:pt x="0" y="654257"/>
                </a:lnTo>
                <a:close/>
              </a:path>
            </a:pathLst>
          </a:custGeom>
        </p:spPr>
      </p:pic>
    </p:spTree>
    <p:extLst>
      <p:ext uri="{BB962C8B-B14F-4D97-AF65-F5344CB8AC3E}">
        <p14:creationId xmlns:p14="http://schemas.microsoft.com/office/powerpoint/2010/main" val="2839863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232493" y="2404699"/>
            <a:ext cx="667657" cy="667657"/>
          </a:xfrm>
          <a:prstGeom prst="rect">
            <a:avLst/>
          </a:prstGeom>
          <a:solidFill>
            <a:srgbClr val="AA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232493" y="0"/>
            <a:ext cx="667657" cy="667657"/>
          </a:xfrm>
          <a:prstGeom prst="rect">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232493" y="798285"/>
            <a:ext cx="667657" cy="667657"/>
          </a:xfrm>
          <a:prstGeom prst="rect">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12446277" y="2404699"/>
            <a:ext cx="667657" cy="667657"/>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12446277" y="0"/>
            <a:ext cx="667657" cy="667657"/>
          </a:xfrm>
          <a:prstGeom prst="rect">
            <a:avLst/>
          </a:prstGeom>
          <a:solidFill>
            <a:srgbClr val="0156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12446277" y="798285"/>
            <a:ext cx="667657" cy="667657"/>
          </a:xfrm>
          <a:prstGeom prst="rect">
            <a:avLst/>
          </a:prstGeom>
          <a:solidFill>
            <a:srgbClr val="389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4018709" y="2404699"/>
            <a:ext cx="667657" cy="6676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14018709" y="0"/>
            <a:ext cx="667657" cy="667657"/>
          </a:xfrm>
          <a:prstGeom prst="rect">
            <a:avLst/>
          </a:pr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14018709" y="798285"/>
            <a:ext cx="667657" cy="667657"/>
          </a:xfrm>
          <a:prstGeom prst="rect">
            <a:avLst/>
          </a:prstGeom>
          <a:solidFill>
            <a:srgbClr val="7AC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13232493" y="1594919"/>
            <a:ext cx="667657" cy="667657"/>
          </a:xfrm>
          <a:prstGeom prst="rect">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12446276" y="1594919"/>
            <a:ext cx="667657" cy="667657"/>
          </a:xfrm>
          <a:prstGeom prst="rect">
            <a:avLst/>
          </a:prstGeom>
          <a:solidFill>
            <a:srgbClr val="FE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14018709" y="1594919"/>
            <a:ext cx="667657" cy="667657"/>
          </a:xfrm>
          <a:prstGeom prst="rect">
            <a:avLst/>
          </a:prstGeom>
          <a:solidFill>
            <a:srgbClr val="FEB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Title 1"/>
          <p:cNvSpPr txBox="1">
            <a:spLocks/>
          </p:cNvSpPr>
          <p:nvPr/>
        </p:nvSpPr>
        <p:spPr>
          <a:xfrm>
            <a:off x="2999451" y="423032"/>
            <a:ext cx="6157388" cy="1107996"/>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latin typeface="Helvetica Neue" panose="02000503000000020004" pitchFamily="2" charset="0"/>
                <a:ea typeface="Helvetica Neue" panose="02000503000000020004" pitchFamily="2" charset="0"/>
                <a:cs typeface="Helvetica Neue" panose="02000503000000020004" pitchFamily="2" charset="0"/>
              </a:rPr>
              <a:t>NATIONAL AFFORDABLE HOUSING CRISIS</a:t>
            </a:r>
          </a:p>
        </p:txBody>
      </p:sp>
      <p:grpSp>
        <p:nvGrpSpPr>
          <p:cNvPr id="322" name="Group 321"/>
          <p:cNvGrpSpPr/>
          <p:nvPr/>
        </p:nvGrpSpPr>
        <p:grpSpPr>
          <a:xfrm>
            <a:off x="-671428" y="6747444"/>
            <a:ext cx="13534857" cy="110556"/>
            <a:chOff x="-170626" y="0"/>
            <a:chExt cx="13534857" cy="166915"/>
          </a:xfrm>
        </p:grpSpPr>
        <p:sp>
          <p:nvSpPr>
            <p:cNvPr id="323" name="Parallelogram 322"/>
            <p:cNvSpPr/>
            <p:nvPr/>
          </p:nvSpPr>
          <p:spPr>
            <a:xfrm>
              <a:off x="-170626" y="0"/>
              <a:ext cx="4511619" cy="166915"/>
            </a:xfrm>
            <a:prstGeom prst="parallelogram">
              <a:avLst>
                <a:gd name="adj" fmla="val 114362"/>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Parallelogram 323"/>
            <p:cNvSpPr/>
            <p:nvPr/>
          </p:nvSpPr>
          <p:spPr>
            <a:xfrm>
              <a:off x="4340993" y="0"/>
              <a:ext cx="4511619" cy="166915"/>
            </a:xfrm>
            <a:prstGeom prst="parallelogram">
              <a:avLst>
                <a:gd name="adj" fmla="val 114362"/>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Parallelogram 324"/>
            <p:cNvSpPr/>
            <p:nvPr/>
          </p:nvSpPr>
          <p:spPr>
            <a:xfrm>
              <a:off x="8852612" y="0"/>
              <a:ext cx="4511619" cy="166915"/>
            </a:xfrm>
            <a:prstGeom prst="parallelogram">
              <a:avLst>
                <a:gd name="adj" fmla="val 114362"/>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9" name="Group 528"/>
          <p:cNvGrpSpPr/>
          <p:nvPr/>
        </p:nvGrpSpPr>
        <p:grpSpPr>
          <a:xfrm>
            <a:off x="5410200" y="193129"/>
            <a:ext cx="1371600" cy="110556"/>
            <a:chOff x="-170626" y="0"/>
            <a:chExt cx="13534857" cy="166915"/>
          </a:xfrm>
        </p:grpSpPr>
        <p:sp>
          <p:nvSpPr>
            <p:cNvPr id="530" name="Parallelogram 529"/>
            <p:cNvSpPr/>
            <p:nvPr/>
          </p:nvSpPr>
          <p:spPr>
            <a:xfrm>
              <a:off x="-170626" y="0"/>
              <a:ext cx="4511619" cy="166915"/>
            </a:xfrm>
            <a:prstGeom prst="parallelogram">
              <a:avLst>
                <a:gd name="adj" fmla="val 114362"/>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Parallelogram 530"/>
            <p:cNvSpPr/>
            <p:nvPr/>
          </p:nvSpPr>
          <p:spPr>
            <a:xfrm>
              <a:off x="4340993" y="0"/>
              <a:ext cx="4511619" cy="166915"/>
            </a:xfrm>
            <a:prstGeom prst="parallelogram">
              <a:avLst>
                <a:gd name="adj" fmla="val 114362"/>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Parallelogram 531"/>
            <p:cNvSpPr/>
            <p:nvPr/>
          </p:nvSpPr>
          <p:spPr>
            <a:xfrm>
              <a:off x="8852612" y="0"/>
              <a:ext cx="4511619" cy="166915"/>
            </a:xfrm>
            <a:prstGeom prst="parallelogram">
              <a:avLst>
                <a:gd name="adj" fmla="val 114362"/>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Oval 94"/>
          <p:cNvSpPr>
            <a:spLocks noChangeArrowheads="1"/>
          </p:cNvSpPr>
          <p:nvPr/>
        </p:nvSpPr>
        <p:spPr bwMode="auto">
          <a:xfrm>
            <a:off x="4481275" y="2236873"/>
            <a:ext cx="3321358" cy="3321358"/>
          </a:xfrm>
          <a:prstGeom prst="ellipse">
            <a:avLst/>
          </a:prstGeom>
          <a:noFill/>
          <a:ln w="6350" cap="flat">
            <a:solidFill>
              <a:schemeClr val="tx1">
                <a:lumMod val="65000"/>
                <a:lumOff val="35000"/>
              </a:schemeClr>
            </a:solidFill>
            <a:prstDash val="dash"/>
            <a:miter lim="800000"/>
            <a:headEnd/>
            <a:tailEnd/>
          </a:ln>
          <a:effectLst>
            <a:outerShdw blurRad="63500" sx="102000" sy="102000" algn="ctr" rotWithShape="0">
              <a:prstClr val="black">
                <a:alpha val="3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96" name="Oval 95"/>
          <p:cNvSpPr>
            <a:spLocks noChangeArrowheads="1"/>
          </p:cNvSpPr>
          <p:nvPr/>
        </p:nvSpPr>
        <p:spPr bwMode="auto">
          <a:xfrm>
            <a:off x="4769493" y="2525091"/>
            <a:ext cx="2744924" cy="2744925"/>
          </a:xfrm>
          <a:prstGeom prst="ellipse">
            <a:avLst/>
          </a:prstGeom>
          <a:solidFill>
            <a:schemeClr val="bg1"/>
          </a:solidFill>
          <a:ln w="14288" cap="flat">
            <a:noFill/>
            <a:prstDash val="solid"/>
            <a:miter lim="800000"/>
            <a:headEnd/>
            <a:tailEnd/>
          </a:ln>
          <a:effectLst>
            <a:outerShdw blurRad="63500" sx="102000" sy="102000" algn="ctr" rotWithShape="0">
              <a:prstClr val="black">
                <a:alpha val="2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97" name="Freeform 96"/>
          <p:cNvSpPr>
            <a:spLocks/>
          </p:cNvSpPr>
          <p:nvPr/>
        </p:nvSpPr>
        <p:spPr bwMode="auto">
          <a:xfrm>
            <a:off x="3169633" y="1598629"/>
            <a:ext cx="869158" cy="394538"/>
          </a:xfrm>
          <a:custGeom>
            <a:avLst/>
            <a:gdLst>
              <a:gd name="T0" fmla="*/ 0 w 188"/>
              <a:gd name="T1" fmla="*/ 85 h 85"/>
              <a:gd name="T2" fmla="*/ 188 w 188"/>
              <a:gd name="T3" fmla="*/ 85 h 85"/>
              <a:gd name="T4" fmla="*/ 184 w 188"/>
              <a:gd name="T5" fmla="*/ 31 h 85"/>
              <a:gd name="T6" fmla="*/ 138 w 188"/>
              <a:gd name="T7" fmla="*/ 6 h 85"/>
              <a:gd name="T8" fmla="*/ 75 w 188"/>
              <a:gd name="T9" fmla="*/ 0 h 85"/>
              <a:gd name="T10" fmla="*/ 46 w 188"/>
              <a:gd name="T11" fmla="*/ 14 h 85"/>
              <a:gd name="T12" fmla="*/ 0 w 188"/>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188" h="85">
                <a:moveTo>
                  <a:pt x="0" y="85"/>
                </a:moveTo>
                <a:cubicBezTo>
                  <a:pt x="188" y="85"/>
                  <a:pt x="188" y="85"/>
                  <a:pt x="188" y="85"/>
                </a:cubicBezTo>
                <a:cubicBezTo>
                  <a:pt x="184" y="31"/>
                  <a:pt x="184" y="31"/>
                  <a:pt x="184" y="31"/>
                </a:cubicBezTo>
                <a:cubicBezTo>
                  <a:pt x="138" y="6"/>
                  <a:pt x="138" y="6"/>
                  <a:pt x="138" y="6"/>
                </a:cubicBezTo>
                <a:cubicBezTo>
                  <a:pt x="75" y="0"/>
                  <a:pt x="75" y="0"/>
                  <a:pt x="75" y="0"/>
                </a:cubicBezTo>
                <a:cubicBezTo>
                  <a:pt x="46" y="14"/>
                  <a:pt x="46" y="14"/>
                  <a:pt x="46" y="14"/>
                </a:cubicBezTo>
                <a:cubicBezTo>
                  <a:pt x="46" y="14"/>
                  <a:pt x="10" y="54"/>
                  <a:pt x="0" y="85"/>
                </a:cubicBezTo>
                <a:close/>
              </a:path>
            </a:pathLst>
          </a:custGeom>
          <a:solidFill>
            <a:srgbClr val="015685"/>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98" name="Freeform 97"/>
          <p:cNvSpPr>
            <a:spLocks/>
          </p:cNvSpPr>
          <p:nvPr/>
        </p:nvSpPr>
        <p:spPr bwMode="auto">
          <a:xfrm>
            <a:off x="8308402" y="1598629"/>
            <a:ext cx="869158" cy="394538"/>
          </a:xfrm>
          <a:custGeom>
            <a:avLst/>
            <a:gdLst>
              <a:gd name="T0" fmla="*/ 188 w 188"/>
              <a:gd name="T1" fmla="*/ 85 h 85"/>
              <a:gd name="T2" fmla="*/ 0 w 188"/>
              <a:gd name="T3" fmla="*/ 85 h 85"/>
              <a:gd name="T4" fmla="*/ 4 w 188"/>
              <a:gd name="T5" fmla="*/ 31 h 85"/>
              <a:gd name="T6" fmla="*/ 50 w 188"/>
              <a:gd name="T7" fmla="*/ 6 h 85"/>
              <a:gd name="T8" fmla="*/ 112 w 188"/>
              <a:gd name="T9" fmla="*/ 0 h 85"/>
              <a:gd name="T10" fmla="*/ 141 w 188"/>
              <a:gd name="T11" fmla="*/ 14 h 85"/>
              <a:gd name="T12" fmla="*/ 188 w 188"/>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188" h="85">
                <a:moveTo>
                  <a:pt x="188" y="85"/>
                </a:moveTo>
                <a:cubicBezTo>
                  <a:pt x="0" y="85"/>
                  <a:pt x="0" y="85"/>
                  <a:pt x="0" y="85"/>
                </a:cubicBezTo>
                <a:cubicBezTo>
                  <a:pt x="4" y="31"/>
                  <a:pt x="4" y="31"/>
                  <a:pt x="4" y="31"/>
                </a:cubicBezTo>
                <a:cubicBezTo>
                  <a:pt x="50" y="6"/>
                  <a:pt x="50" y="6"/>
                  <a:pt x="50" y="6"/>
                </a:cubicBezTo>
                <a:cubicBezTo>
                  <a:pt x="112" y="0"/>
                  <a:pt x="112" y="0"/>
                  <a:pt x="112" y="0"/>
                </a:cubicBezTo>
                <a:cubicBezTo>
                  <a:pt x="141" y="14"/>
                  <a:pt x="141" y="14"/>
                  <a:pt x="141" y="14"/>
                </a:cubicBezTo>
                <a:cubicBezTo>
                  <a:pt x="141" y="14"/>
                  <a:pt x="178" y="54"/>
                  <a:pt x="188" y="85"/>
                </a:cubicBezTo>
                <a:close/>
              </a:path>
            </a:pathLst>
          </a:custGeom>
          <a:solidFill>
            <a:srgbClr val="38906C"/>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99" name="Freeform 98"/>
          <p:cNvSpPr>
            <a:spLocks/>
          </p:cNvSpPr>
          <p:nvPr/>
        </p:nvSpPr>
        <p:spPr bwMode="auto">
          <a:xfrm>
            <a:off x="3169633" y="5772535"/>
            <a:ext cx="869158" cy="394538"/>
          </a:xfrm>
          <a:custGeom>
            <a:avLst/>
            <a:gdLst>
              <a:gd name="T0" fmla="*/ 0 w 188"/>
              <a:gd name="T1" fmla="*/ 0 h 85"/>
              <a:gd name="T2" fmla="*/ 188 w 188"/>
              <a:gd name="T3" fmla="*/ 0 h 85"/>
              <a:gd name="T4" fmla="*/ 184 w 188"/>
              <a:gd name="T5" fmla="*/ 54 h 85"/>
              <a:gd name="T6" fmla="*/ 138 w 188"/>
              <a:gd name="T7" fmla="*/ 79 h 85"/>
              <a:gd name="T8" fmla="*/ 75 w 188"/>
              <a:gd name="T9" fmla="*/ 85 h 85"/>
              <a:gd name="T10" fmla="*/ 46 w 188"/>
              <a:gd name="T11" fmla="*/ 71 h 85"/>
              <a:gd name="T12" fmla="*/ 0 w 188"/>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188" h="85">
                <a:moveTo>
                  <a:pt x="0" y="0"/>
                </a:moveTo>
                <a:cubicBezTo>
                  <a:pt x="188" y="0"/>
                  <a:pt x="188" y="0"/>
                  <a:pt x="188" y="0"/>
                </a:cubicBezTo>
                <a:cubicBezTo>
                  <a:pt x="184" y="54"/>
                  <a:pt x="184" y="54"/>
                  <a:pt x="184" y="54"/>
                </a:cubicBezTo>
                <a:cubicBezTo>
                  <a:pt x="138" y="79"/>
                  <a:pt x="138" y="79"/>
                  <a:pt x="138" y="79"/>
                </a:cubicBezTo>
                <a:cubicBezTo>
                  <a:pt x="75" y="85"/>
                  <a:pt x="75" y="85"/>
                  <a:pt x="75" y="85"/>
                </a:cubicBezTo>
                <a:cubicBezTo>
                  <a:pt x="46" y="71"/>
                  <a:pt x="46" y="71"/>
                  <a:pt x="46" y="71"/>
                </a:cubicBezTo>
                <a:cubicBezTo>
                  <a:pt x="46" y="71"/>
                  <a:pt x="10" y="31"/>
                  <a:pt x="0" y="0"/>
                </a:cubicBezTo>
                <a:close/>
              </a:path>
            </a:pathLst>
          </a:custGeom>
          <a:solidFill>
            <a:srgbClr val="FE8D26"/>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100" name="Freeform 99"/>
          <p:cNvSpPr>
            <a:spLocks/>
          </p:cNvSpPr>
          <p:nvPr/>
        </p:nvSpPr>
        <p:spPr bwMode="auto">
          <a:xfrm>
            <a:off x="8308402" y="5772535"/>
            <a:ext cx="869158" cy="394538"/>
          </a:xfrm>
          <a:custGeom>
            <a:avLst/>
            <a:gdLst>
              <a:gd name="T0" fmla="*/ 188 w 188"/>
              <a:gd name="T1" fmla="*/ 0 h 85"/>
              <a:gd name="T2" fmla="*/ 0 w 188"/>
              <a:gd name="T3" fmla="*/ 0 h 85"/>
              <a:gd name="T4" fmla="*/ 4 w 188"/>
              <a:gd name="T5" fmla="*/ 54 h 85"/>
              <a:gd name="T6" fmla="*/ 50 w 188"/>
              <a:gd name="T7" fmla="*/ 79 h 85"/>
              <a:gd name="T8" fmla="*/ 112 w 188"/>
              <a:gd name="T9" fmla="*/ 85 h 85"/>
              <a:gd name="T10" fmla="*/ 141 w 188"/>
              <a:gd name="T11" fmla="*/ 71 h 85"/>
              <a:gd name="T12" fmla="*/ 188 w 188"/>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188" h="85">
                <a:moveTo>
                  <a:pt x="188" y="0"/>
                </a:moveTo>
                <a:cubicBezTo>
                  <a:pt x="0" y="0"/>
                  <a:pt x="0" y="0"/>
                  <a:pt x="0" y="0"/>
                </a:cubicBezTo>
                <a:cubicBezTo>
                  <a:pt x="4" y="54"/>
                  <a:pt x="4" y="54"/>
                  <a:pt x="4" y="54"/>
                </a:cubicBezTo>
                <a:cubicBezTo>
                  <a:pt x="50" y="79"/>
                  <a:pt x="50" y="79"/>
                  <a:pt x="50" y="79"/>
                </a:cubicBezTo>
                <a:cubicBezTo>
                  <a:pt x="112" y="85"/>
                  <a:pt x="112" y="85"/>
                  <a:pt x="112" y="85"/>
                </a:cubicBezTo>
                <a:cubicBezTo>
                  <a:pt x="141" y="71"/>
                  <a:pt x="141" y="71"/>
                  <a:pt x="141" y="71"/>
                </a:cubicBezTo>
                <a:cubicBezTo>
                  <a:pt x="141" y="71"/>
                  <a:pt x="178" y="31"/>
                  <a:pt x="188" y="0"/>
                </a:cubicBezTo>
                <a:close/>
              </a:path>
            </a:pathLst>
          </a:custGeom>
          <a:solidFill>
            <a:srgbClr val="7C7C7C"/>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191" name="TextBox 116"/>
          <p:cNvSpPr txBox="1"/>
          <p:nvPr/>
        </p:nvSpPr>
        <p:spPr>
          <a:xfrm>
            <a:off x="5067656" y="3405918"/>
            <a:ext cx="2153540" cy="430887"/>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latin typeface="Book Antiqua" panose="02040602050305030304" pitchFamily="18" charset="0"/>
              </a:rPr>
              <a:t>URBAN 360 HAS A PROVEN SOLUTION</a:t>
            </a:r>
          </a:p>
        </p:txBody>
      </p:sp>
      <p:sp>
        <p:nvSpPr>
          <p:cNvPr id="186" name="TextBox 110"/>
          <p:cNvSpPr txBox="1"/>
          <p:nvPr/>
        </p:nvSpPr>
        <p:spPr>
          <a:xfrm>
            <a:off x="4919247" y="3839880"/>
            <a:ext cx="2418851" cy="553998"/>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t>Currently expanding through Florida, then the Southeast, and then Nationally…</a:t>
            </a:r>
          </a:p>
        </p:txBody>
      </p:sp>
      <p:sp>
        <p:nvSpPr>
          <p:cNvPr id="102" name="Freeform 101"/>
          <p:cNvSpPr>
            <a:spLocks/>
          </p:cNvSpPr>
          <p:nvPr/>
        </p:nvSpPr>
        <p:spPr bwMode="auto">
          <a:xfrm>
            <a:off x="3382527" y="1547847"/>
            <a:ext cx="2746146" cy="1712924"/>
          </a:xfrm>
          <a:custGeom>
            <a:avLst/>
            <a:gdLst>
              <a:gd name="T0" fmla="*/ 569 w 594"/>
              <a:gd name="T1" fmla="*/ 114 h 370"/>
              <a:gd name="T2" fmla="*/ 540 w 594"/>
              <a:gd name="T3" fmla="*/ 141 h 370"/>
              <a:gd name="T4" fmla="*/ 428 w 594"/>
              <a:gd name="T5" fmla="*/ 29 h 370"/>
              <a:gd name="T6" fmla="*/ 378 w 594"/>
              <a:gd name="T7" fmla="*/ 5 h 370"/>
              <a:gd name="T8" fmla="*/ 42 w 594"/>
              <a:gd name="T9" fmla="*/ 5 h 370"/>
              <a:gd name="T10" fmla="*/ 0 w 594"/>
              <a:gd name="T11" fmla="*/ 25 h 370"/>
              <a:gd name="T12" fmla="*/ 83 w 594"/>
              <a:gd name="T13" fmla="*/ 37 h 370"/>
              <a:gd name="T14" fmla="*/ 360 w 594"/>
              <a:gd name="T15" fmla="*/ 308 h 370"/>
              <a:gd name="T16" fmla="*/ 317 w 594"/>
              <a:gd name="T17" fmla="*/ 347 h 370"/>
              <a:gd name="T18" fmla="*/ 326 w 594"/>
              <a:gd name="T19" fmla="*/ 370 h 370"/>
              <a:gd name="T20" fmla="*/ 560 w 594"/>
              <a:gd name="T21" fmla="*/ 370 h 370"/>
              <a:gd name="T22" fmla="*/ 594 w 594"/>
              <a:gd name="T23" fmla="*/ 336 h 370"/>
              <a:gd name="T24" fmla="*/ 594 w 594"/>
              <a:gd name="T25" fmla="*/ 125 h 370"/>
              <a:gd name="T26" fmla="*/ 569 w 594"/>
              <a:gd name="T27" fmla="*/ 11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4" h="370">
                <a:moveTo>
                  <a:pt x="569" y="114"/>
                </a:moveTo>
                <a:cubicBezTo>
                  <a:pt x="540" y="141"/>
                  <a:pt x="540" y="141"/>
                  <a:pt x="540" y="141"/>
                </a:cubicBezTo>
                <a:cubicBezTo>
                  <a:pt x="428" y="29"/>
                  <a:pt x="428" y="29"/>
                  <a:pt x="428" y="29"/>
                </a:cubicBezTo>
                <a:cubicBezTo>
                  <a:pt x="428" y="29"/>
                  <a:pt x="408" y="4"/>
                  <a:pt x="378" y="5"/>
                </a:cubicBezTo>
                <a:cubicBezTo>
                  <a:pt x="348" y="6"/>
                  <a:pt x="42" y="5"/>
                  <a:pt x="42" y="5"/>
                </a:cubicBezTo>
                <a:cubicBezTo>
                  <a:pt x="42" y="5"/>
                  <a:pt x="14" y="4"/>
                  <a:pt x="0" y="25"/>
                </a:cubicBezTo>
                <a:cubicBezTo>
                  <a:pt x="0" y="25"/>
                  <a:pt x="43" y="0"/>
                  <a:pt x="83" y="37"/>
                </a:cubicBezTo>
                <a:cubicBezTo>
                  <a:pt x="122" y="73"/>
                  <a:pt x="360" y="308"/>
                  <a:pt x="360" y="308"/>
                </a:cubicBezTo>
                <a:cubicBezTo>
                  <a:pt x="317" y="347"/>
                  <a:pt x="317" y="347"/>
                  <a:pt x="317" y="347"/>
                </a:cubicBezTo>
                <a:cubicBezTo>
                  <a:pt x="304" y="359"/>
                  <a:pt x="308" y="370"/>
                  <a:pt x="326" y="370"/>
                </a:cubicBezTo>
                <a:cubicBezTo>
                  <a:pt x="560" y="370"/>
                  <a:pt x="560" y="370"/>
                  <a:pt x="560" y="370"/>
                </a:cubicBezTo>
                <a:cubicBezTo>
                  <a:pt x="579" y="370"/>
                  <a:pt x="594" y="354"/>
                  <a:pt x="594" y="336"/>
                </a:cubicBezTo>
                <a:cubicBezTo>
                  <a:pt x="594" y="125"/>
                  <a:pt x="594" y="125"/>
                  <a:pt x="594" y="125"/>
                </a:cubicBezTo>
                <a:cubicBezTo>
                  <a:pt x="594" y="106"/>
                  <a:pt x="583" y="101"/>
                  <a:pt x="569" y="114"/>
                </a:cubicBezTo>
                <a:close/>
              </a:path>
            </a:pathLst>
          </a:custGeom>
          <a:solidFill>
            <a:srgbClr val="016AA3"/>
          </a:solidFill>
          <a:ln w="14288"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103" name="Freeform 102"/>
          <p:cNvSpPr>
            <a:spLocks/>
          </p:cNvSpPr>
          <p:nvPr/>
        </p:nvSpPr>
        <p:spPr bwMode="auto">
          <a:xfrm>
            <a:off x="6212659" y="1547847"/>
            <a:ext cx="2752006" cy="1712924"/>
          </a:xfrm>
          <a:custGeom>
            <a:avLst/>
            <a:gdLst>
              <a:gd name="T0" fmla="*/ 25 w 595"/>
              <a:gd name="T1" fmla="*/ 114 h 370"/>
              <a:gd name="T2" fmla="*/ 54 w 595"/>
              <a:gd name="T3" fmla="*/ 141 h 370"/>
              <a:gd name="T4" fmla="*/ 166 w 595"/>
              <a:gd name="T5" fmla="*/ 29 h 370"/>
              <a:gd name="T6" fmla="*/ 216 w 595"/>
              <a:gd name="T7" fmla="*/ 5 h 370"/>
              <a:gd name="T8" fmla="*/ 553 w 595"/>
              <a:gd name="T9" fmla="*/ 5 h 370"/>
              <a:gd name="T10" fmla="*/ 595 w 595"/>
              <a:gd name="T11" fmla="*/ 25 h 370"/>
              <a:gd name="T12" fmla="*/ 512 w 595"/>
              <a:gd name="T13" fmla="*/ 37 h 370"/>
              <a:gd name="T14" fmla="*/ 235 w 595"/>
              <a:gd name="T15" fmla="*/ 308 h 370"/>
              <a:gd name="T16" fmla="*/ 277 w 595"/>
              <a:gd name="T17" fmla="*/ 347 h 370"/>
              <a:gd name="T18" fmla="*/ 268 w 595"/>
              <a:gd name="T19" fmla="*/ 370 h 370"/>
              <a:gd name="T20" fmla="*/ 34 w 595"/>
              <a:gd name="T21" fmla="*/ 370 h 370"/>
              <a:gd name="T22" fmla="*/ 0 w 595"/>
              <a:gd name="T23" fmla="*/ 336 h 370"/>
              <a:gd name="T24" fmla="*/ 0 w 595"/>
              <a:gd name="T25" fmla="*/ 125 h 370"/>
              <a:gd name="T26" fmla="*/ 25 w 595"/>
              <a:gd name="T27" fmla="*/ 11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5" h="370">
                <a:moveTo>
                  <a:pt x="25" y="114"/>
                </a:moveTo>
                <a:cubicBezTo>
                  <a:pt x="54" y="141"/>
                  <a:pt x="54" y="141"/>
                  <a:pt x="54" y="141"/>
                </a:cubicBezTo>
                <a:cubicBezTo>
                  <a:pt x="166" y="29"/>
                  <a:pt x="166" y="29"/>
                  <a:pt x="166" y="29"/>
                </a:cubicBezTo>
                <a:cubicBezTo>
                  <a:pt x="166" y="29"/>
                  <a:pt x="187" y="4"/>
                  <a:pt x="216" y="5"/>
                </a:cubicBezTo>
                <a:cubicBezTo>
                  <a:pt x="246" y="6"/>
                  <a:pt x="553" y="5"/>
                  <a:pt x="553" y="5"/>
                </a:cubicBezTo>
                <a:cubicBezTo>
                  <a:pt x="553" y="5"/>
                  <a:pt x="580" y="4"/>
                  <a:pt x="595" y="25"/>
                </a:cubicBezTo>
                <a:cubicBezTo>
                  <a:pt x="595" y="25"/>
                  <a:pt x="552" y="0"/>
                  <a:pt x="512" y="37"/>
                </a:cubicBezTo>
                <a:cubicBezTo>
                  <a:pt x="472" y="73"/>
                  <a:pt x="235" y="308"/>
                  <a:pt x="235" y="308"/>
                </a:cubicBezTo>
                <a:cubicBezTo>
                  <a:pt x="277" y="347"/>
                  <a:pt x="277" y="347"/>
                  <a:pt x="277" y="347"/>
                </a:cubicBezTo>
                <a:cubicBezTo>
                  <a:pt x="291" y="359"/>
                  <a:pt x="287" y="370"/>
                  <a:pt x="268" y="370"/>
                </a:cubicBezTo>
                <a:cubicBezTo>
                  <a:pt x="34" y="370"/>
                  <a:pt x="34" y="370"/>
                  <a:pt x="34" y="370"/>
                </a:cubicBezTo>
                <a:cubicBezTo>
                  <a:pt x="15" y="370"/>
                  <a:pt x="0" y="354"/>
                  <a:pt x="0" y="336"/>
                </a:cubicBezTo>
                <a:cubicBezTo>
                  <a:pt x="0" y="125"/>
                  <a:pt x="0" y="125"/>
                  <a:pt x="0" y="125"/>
                </a:cubicBezTo>
                <a:cubicBezTo>
                  <a:pt x="0" y="106"/>
                  <a:pt x="11" y="101"/>
                  <a:pt x="25" y="114"/>
                </a:cubicBezTo>
                <a:close/>
              </a:path>
            </a:pathLst>
          </a:custGeom>
          <a:solidFill>
            <a:srgbClr val="46B688"/>
          </a:solidFill>
          <a:ln w="14288"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104" name="Freeform 103"/>
          <p:cNvSpPr>
            <a:spLocks/>
          </p:cNvSpPr>
          <p:nvPr/>
        </p:nvSpPr>
        <p:spPr bwMode="auto">
          <a:xfrm>
            <a:off x="3382527" y="4504933"/>
            <a:ext cx="2746146" cy="1712924"/>
          </a:xfrm>
          <a:custGeom>
            <a:avLst/>
            <a:gdLst>
              <a:gd name="T0" fmla="*/ 569 w 594"/>
              <a:gd name="T1" fmla="*/ 256 h 370"/>
              <a:gd name="T2" fmla="*/ 540 w 594"/>
              <a:gd name="T3" fmla="*/ 229 h 370"/>
              <a:gd name="T4" fmla="*/ 428 w 594"/>
              <a:gd name="T5" fmla="*/ 341 h 370"/>
              <a:gd name="T6" fmla="*/ 378 w 594"/>
              <a:gd name="T7" fmla="*/ 364 h 370"/>
              <a:gd name="T8" fmla="*/ 42 w 594"/>
              <a:gd name="T9" fmla="*/ 364 h 370"/>
              <a:gd name="T10" fmla="*/ 0 w 594"/>
              <a:gd name="T11" fmla="*/ 345 h 370"/>
              <a:gd name="T12" fmla="*/ 83 w 594"/>
              <a:gd name="T13" fmla="*/ 333 h 370"/>
              <a:gd name="T14" fmla="*/ 360 w 594"/>
              <a:gd name="T15" fmla="*/ 62 h 370"/>
              <a:gd name="T16" fmla="*/ 317 w 594"/>
              <a:gd name="T17" fmla="*/ 23 h 370"/>
              <a:gd name="T18" fmla="*/ 326 w 594"/>
              <a:gd name="T19" fmla="*/ 0 h 370"/>
              <a:gd name="T20" fmla="*/ 560 w 594"/>
              <a:gd name="T21" fmla="*/ 0 h 370"/>
              <a:gd name="T22" fmla="*/ 594 w 594"/>
              <a:gd name="T23" fmla="*/ 34 h 370"/>
              <a:gd name="T24" fmla="*/ 594 w 594"/>
              <a:gd name="T25" fmla="*/ 245 h 370"/>
              <a:gd name="T26" fmla="*/ 569 w 594"/>
              <a:gd name="T27" fmla="*/ 25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4" h="370">
                <a:moveTo>
                  <a:pt x="569" y="256"/>
                </a:moveTo>
                <a:cubicBezTo>
                  <a:pt x="540" y="229"/>
                  <a:pt x="540" y="229"/>
                  <a:pt x="540" y="229"/>
                </a:cubicBezTo>
                <a:cubicBezTo>
                  <a:pt x="428" y="341"/>
                  <a:pt x="428" y="341"/>
                  <a:pt x="428" y="341"/>
                </a:cubicBezTo>
                <a:cubicBezTo>
                  <a:pt x="428" y="341"/>
                  <a:pt x="408" y="365"/>
                  <a:pt x="378" y="364"/>
                </a:cubicBezTo>
                <a:cubicBezTo>
                  <a:pt x="348" y="363"/>
                  <a:pt x="42" y="364"/>
                  <a:pt x="42" y="364"/>
                </a:cubicBezTo>
                <a:cubicBezTo>
                  <a:pt x="42" y="364"/>
                  <a:pt x="14" y="365"/>
                  <a:pt x="0" y="345"/>
                </a:cubicBezTo>
                <a:cubicBezTo>
                  <a:pt x="0" y="345"/>
                  <a:pt x="43" y="370"/>
                  <a:pt x="83" y="333"/>
                </a:cubicBezTo>
                <a:cubicBezTo>
                  <a:pt x="122" y="296"/>
                  <a:pt x="360" y="62"/>
                  <a:pt x="360" y="62"/>
                </a:cubicBezTo>
                <a:cubicBezTo>
                  <a:pt x="317" y="23"/>
                  <a:pt x="317" y="23"/>
                  <a:pt x="317" y="23"/>
                </a:cubicBezTo>
                <a:cubicBezTo>
                  <a:pt x="304" y="10"/>
                  <a:pt x="308" y="0"/>
                  <a:pt x="326" y="0"/>
                </a:cubicBezTo>
                <a:cubicBezTo>
                  <a:pt x="560" y="0"/>
                  <a:pt x="560" y="0"/>
                  <a:pt x="560" y="0"/>
                </a:cubicBezTo>
                <a:cubicBezTo>
                  <a:pt x="579" y="0"/>
                  <a:pt x="594" y="15"/>
                  <a:pt x="594" y="34"/>
                </a:cubicBezTo>
                <a:cubicBezTo>
                  <a:pt x="594" y="245"/>
                  <a:pt x="594" y="245"/>
                  <a:pt x="594" y="245"/>
                </a:cubicBezTo>
                <a:cubicBezTo>
                  <a:pt x="594" y="263"/>
                  <a:pt x="583" y="268"/>
                  <a:pt x="569" y="256"/>
                </a:cubicBezTo>
                <a:close/>
              </a:path>
            </a:pathLst>
          </a:custGeom>
          <a:solidFill>
            <a:srgbClr val="FEA34F"/>
          </a:solidFill>
          <a:ln w="14288" cap="flat">
            <a:noFill/>
            <a:prstDash val="solid"/>
            <a:miter lim="800000"/>
            <a:headEnd/>
            <a:tailEnd/>
          </a:ln>
          <a:effectLst>
            <a:outerShdw blurRad="50800" dist="38100" dir="16200000"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105" name="Freeform 104"/>
          <p:cNvSpPr>
            <a:spLocks/>
          </p:cNvSpPr>
          <p:nvPr/>
        </p:nvSpPr>
        <p:spPr bwMode="auto">
          <a:xfrm>
            <a:off x="6212659" y="4504933"/>
            <a:ext cx="2752006" cy="1712924"/>
          </a:xfrm>
          <a:custGeom>
            <a:avLst/>
            <a:gdLst>
              <a:gd name="T0" fmla="*/ 25 w 595"/>
              <a:gd name="T1" fmla="*/ 256 h 370"/>
              <a:gd name="T2" fmla="*/ 54 w 595"/>
              <a:gd name="T3" fmla="*/ 229 h 370"/>
              <a:gd name="T4" fmla="*/ 166 w 595"/>
              <a:gd name="T5" fmla="*/ 341 h 370"/>
              <a:gd name="T6" fmla="*/ 216 w 595"/>
              <a:gd name="T7" fmla="*/ 364 h 370"/>
              <a:gd name="T8" fmla="*/ 553 w 595"/>
              <a:gd name="T9" fmla="*/ 364 h 370"/>
              <a:gd name="T10" fmla="*/ 595 w 595"/>
              <a:gd name="T11" fmla="*/ 345 h 370"/>
              <a:gd name="T12" fmla="*/ 512 w 595"/>
              <a:gd name="T13" fmla="*/ 333 h 370"/>
              <a:gd name="T14" fmla="*/ 235 w 595"/>
              <a:gd name="T15" fmla="*/ 62 h 370"/>
              <a:gd name="T16" fmla="*/ 277 w 595"/>
              <a:gd name="T17" fmla="*/ 23 h 370"/>
              <a:gd name="T18" fmla="*/ 268 w 595"/>
              <a:gd name="T19" fmla="*/ 0 h 370"/>
              <a:gd name="T20" fmla="*/ 34 w 595"/>
              <a:gd name="T21" fmla="*/ 0 h 370"/>
              <a:gd name="T22" fmla="*/ 0 w 595"/>
              <a:gd name="T23" fmla="*/ 34 h 370"/>
              <a:gd name="T24" fmla="*/ 0 w 595"/>
              <a:gd name="T25" fmla="*/ 245 h 370"/>
              <a:gd name="T26" fmla="*/ 25 w 595"/>
              <a:gd name="T27" fmla="*/ 25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5" h="370">
                <a:moveTo>
                  <a:pt x="25" y="256"/>
                </a:moveTo>
                <a:cubicBezTo>
                  <a:pt x="54" y="229"/>
                  <a:pt x="54" y="229"/>
                  <a:pt x="54" y="229"/>
                </a:cubicBezTo>
                <a:cubicBezTo>
                  <a:pt x="166" y="341"/>
                  <a:pt x="166" y="341"/>
                  <a:pt x="166" y="341"/>
                </a:cubicBezTo>
                <a:cubicBezTo>
                  <a:pt x="166" y="341"/>
                  <a:pt x="187" y="365"/>
                  <a:pt x="216" y="364"/>
                </a:cubicBezTo>
                <a:cubicBezTo>
                  <a:pt x="246" y="363"/>
                  <a:pt x="553" y="364"/>
                  <a:pt x="553" y="364"/>
                </a:cubicBezTo>
                <a:cubicBezTo>
                  <a:pt x="553" y="364"/>
                  <a:pt x="580" y="365"/>
                  <a:pt x="595" y="345"/>
                </a:cubicBezTo>
                <a:cubicBezTo>
                  <a:pt x="595" y="345"/>
                  <a:pt x="552" y="370"/>
                  <a:pt x="512" y="333"/>
                </a:cubicBezTo>
                <a:cubicBezTo>
                  <a:pt x="472" y="296"/>
                  <a:pt x="235" y="62"/>
                  <a:pt x="235" y="62"/>
                </a:cubicBezTo>
                <a:cubicBezTo>
                  <a:pt x="277" y="23"/>
                  <a:pt x="277" y="23"/>
                  <a:pt x="277" y="23"/>
                </a:cubicBezTo>
                <a:cubicBezTo>
                  <a:pt x="291" y="10"/>
                  <a:pt x="287" y="0"/>
                  <a:pt x="268" y="0"/>
                </a:cubicBezTo>
                <a:cubicBezTo>
                  <a:pt x="34" y="0"/>
                  <a:pt x="34" y="0"/>
                  <a:pt x="34" y="0"/>
                </a:cubicBezTo>
                <a:cubicBezTo>
                  <a:pt x="15" y="0"/>
                  <a:pt x="0" y="15"/>
                  <a:pt x="0" y="34"/>
                </a:cubicBezTo>
                <a:cubicBezTo>
                  <a:pt x="0" y="245"/>
                  <a:pt x="0" y="245"/>
                  <a:pt x="0" y="245"/>
                </a:cubicBezTo>
                <a:cubicBezTo>
                  <a:pt x="0" y="263"/>
                  <a:pt x="11" y="268"/>
                  <a:pt x="25" y="256"/>
                </a:cubicBezTo>
                <a:close/>
              </a:path>
            </a:pathLst>
          </a:custGeom>
          <a:solidFill>
            <a:srgbClr val="AAAAAA"/>
          </a:solidFill>
          <a:ln w="14288" cap="flat">
            <a:noFill/>
            <a:prstDash val="solid"/>
            <a:miter lim="800000"/>
            <a:headEnd/>
            <a:tailEnd/>
          </a:ln>
          <a:effectLst>
            <a:outerShdw blurRad="50800" dist="38100" dir="16200000"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grpSp>
        <p:nvGrpSpPr>
          <p:cNvPr id="107" name="Group 106"/>
          <p:cNvGrpSpPr/>
          <p:nvPr/>
        </p:nvGrpSpPr>
        <p:grpSpPr>
          <a:xfrm>
            <a:off x="68366" y="4116879"/>
            <a:ext cx="4009254" cy="1564882"/>
            <a:chOff x="-355192" y="4091495"/>
            <a:chExt cx="3258661" cy="1271911"/>
          </a:xfrm>
        </p:grpSpPr>
        <p:sp>
          <p:nvSpPr>
            <p:cNvPr id="134" name="TextBox 258"/>
            <p:cNvSpPr txBox="1"/>
            <p:nvPr/>
          </p:nvSpPr>
          <p:spPr>
            <a:xfrm>
              <a:off x="2545888" y="4913125"/>
              <a:ext cx="357580" cy="450281"/>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3600" b="1" dirty="0">
                  <a:solidFill>
                    <a:prstClr val="black">
                      <a:lumMod val="65000"/>
                      <a:lumOff val="35000"/>
                    </a:prstClr>
                  </a:solidFill>
                  <a:latin typeface="Book Antiqua" panose="02040602050305030304" pitchFamily="18" charset="0"/>
                </a:rPr>
                <a:t>2</a:t>
              </a:r>
            </a:p>
          </p:txBody>
        </p:sp>
        <p:grpSp>
          <p:nvGrpSpPr>
            <p:cNvPr id="135" name="Group 134"/>
            <p:cNvGrpSpPr/>
            <p:nvPr/>
          </p:nvGrpSpPr>
          <p:grpSpPr>
            <a:xfrm>
              <a:off x="-355192" y="4091495"/>
              <a:ext cx="3258661" cy="796919"/>
              <a:chOff x="-355192" y="4101021"/>
              <a:chExt cx="3258661" cy="796919"/>
            </a:xfrm>
          </p:grpSpPr>
          <p:sp>
            <p:nvSpPr>
              <p:cNvPr id="136" name="TextBox 268"/>
              <p:cNvSpPr txBox="1"/>
              <p:nvPr/>
            </p:nvSpPr>
            <p:spPr>
              <a:xfrm>
                <a:off x="-191778" y="4297566"/>
                <a:ext cx="3095246" cy="600374"/>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More than 11 million Americans pay more than half of their salaries on housing.  This numbers in this category have skyrocketed by 30% over the last 5 years.  These numbers are only going up.</a:t>
                </a:r>
              </a:p>
            </p:txBody>
          </p:sp>
          <p:sp>
            <p:nvSpPr>
              <p:cNvPr id="137" name="TextBox 259"/>
              <p:cNvSpPr txBox="1"/>
              <p:nvPr/>
            </p:nvSpPr>
            <p:spPr>
              <a:xfrm>
                <a:off x="-355192" y="4101021"/>
                <a:ext cx="3258661" cy="175109"/>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u="sng" dirty="0">
                    <a:latin typeface="Book Antiqua" panose="02040602050305030304" pitchFamily="18" charset="0"/>
                  </a:rPr>
                  <a:t>50%+ of Salary for Housing </a:t>
                </a:r>
              </a:p>
            </p:txBody>
          </p:sp>
        </p:grpSp>
      </p:grpSp>
      <p:grpSp>
        <p:nvGrpSpPr>
          <p:cNvPr id="108" name="Group 107"/>
          <p:cNvGrpSpPr/>
          <p:nvPr/>
        </p:nvGrpSpPr>
        <p:grpSpPr>
          <a:xfrm>
            <a:off x="45024" y="1936266"/>
            <a:ext cx="4580360" cy="1127058"/>
            <a:chOff x="39099" y="2319128"/>
            <a:chExt cx="3722848" cy="916056"/>
          </a:xfrm>
        </p:grpSpPr>
        <p:sp>
          <p:nvSpPr>
            <p:cNvPr id="130" name="TextBox 246"/>
            <p:cNvSpPr txBox="1"/>
            <p:nvPr/>
          </p:nvSpPr>
          <p:spPr>
            <a:xfrm>
              <a:off x="2959151" y="2319128"/>
              <a:ext cx="357580" cy="450281"/>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3600" b="1" dirty="0">
                  <a:solidFill>
                    <a:prstClr val="black">
                      <a:lumMod val="65000"/>
                      <a:lumOff val="35000"/>
                    </a:prstClr>
                  </a:solidFill>
                  <a:latin typeface="Book Antiqua" panose="02040602050305030304" pitchFamily="18" charset="0"/>
                </a:rPr>
                <a:t>1</a:t>
              </a:r>
            </a:p>
          </p:txBody>
        </p:sp>
        <p:grpSp>
          <p:nvGrpSpPr>
            <p:cNvPr id="131" name="Group 130"/>
            <p:cNvGrpSpPr/>
            <p:nvPr/>
          </p:nvGrpSpPr>
          <p:grpSpPr>
            <a:xfrm>
              <a:off x="39099" y="2780127"/>
              <a:ext cx="3722848" cy="455057"/>
              <a:chOff x="39099" y="2780127"/>
              <a:chExt cx="3722848" cy="455057"/>
            </a:xfrm>
          </p:grpSpPr>
          <p:sp>
            <p:nvSpPr>
              <p:cNvPr id="132" name="TextBox 247"/>
              <p:cNvSpPr txBox="1"/>
              <p:nvPr/>
            </p:nvSpPr>
            <p:spPr>
              <a:xfrm>
                <a:off x="39099" y="2780127"/>
                <a:ext cx="3722848" cy="150094"/>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u="sng" dirty="0">
                    <a:latin typeface="Book Antiqua" panose="02040602050305030304" pitchFamily="18" charset="0"/>
                  </a:rPr>
                  <a:t>No County or City in the USA is Adequately Addressing Problem </a:t>
                </a:r>
              </a:p>
            </p:txBody>
          </p:sp>
          <p:sp>
            <p:nvSpPr>
              <p:cNvPr id="133" name="TextBox 267"/>
              <p:cNvSpPr txBox="1"/>
              <p:nvPr/>
            </p:nvSpPr>
            <p:spPr>
              <a:xfrm>
                <a:off x="58071" y="2934996"/>
                <a:ext cx="3703876" cy="300188"/>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There is not a single city or County that can fill 100% of its low-income populations needs for safe and affordable housing.</a:t>
                </a:r>
              </a:p>
            </p:txBody>
          </p:sp>
        </p:grpSp>
      </p:grpSp>
      <p:grpSp>
        <p:nvGrpSpPr>
          <p:cNvPr id="109" name="Group 108"/>
          <p:cNvGrpSpPr/>
          <p:nvPr/>
        </p:nvGrpSpPr>
        <p:grpSpPr>
          <a:xfrm>
            <a:off x="8252605" y="4140024"/>
            <a:ext cx="3280146" cy="1558423"/>
            <a:chOff x="6204132" y="4327233"/>
            <a:chExt cx="2666053" cy="1266661"/>
          </a:xfrm>
        </p:grpSpPr>
        <p:sp>
          <p:nvSpPr>
            <p:cNvPr id="126" name="TextBox 265"/>
            <p:cNvSpPr txBox="1"/>
            <p:nvPr/>
          </p:nvSpPr>
          <p:spPr>
            <a:xfrm>
              <a:off x="6236966" y="5143613"/>
              <a:ext cx="357580" cy="450281"/>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prstClr val="black">
                      <a:lumMod val="65000"/>
                      <a:lumOff val="35000"/>
                    </a:prstClr>
                  </a:solidFill>
                  <a:latin typeface="Book Antiqua" panose="02040602050305030304" pitchFamily="18" charset="0"/>
                </a:rPr>
                <a:t>4</a:t>
              </a:r>
            </a:p>
          </p:txBody>
        </p:sp>
        <p:grpSp>
          <p:nvGrpSpPr>
            <p:cNvPr id="127" name="Group 126"/>
            <p:cNvGrpSpPr/>
            <p:nvPr/>
          </p:nvGrpSpPr>
          <p:grpSpPr>
            <a:xfrm>
              <a:off x="6204132" y="4327233"/>
              <a:ext cx="2666053" cy="905156"/>
              <a:chOff x="2109216" y="4336759"/>
              <a:chExt cx="2666053" cy="905156"/>
            </a:xfrm>
          </p:grpSpPr>
          <p:sp>
            <p:nvSpPr>
              <p:cNvPr id="128" name="TextBox 276"/>
              <p:cNvSpPr txBox="1"/>
              <p:nvPr/>
            </p:nvSpPr>
            <p:spPr>
              <a:xfrm>
                <a:off x="2109216" y="4491447"/>
                <a:ext cx="2666053" cy="750468"/>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Homeownership is key to wealth-building, upward mobility, and a foundation for the American Dream.  Major urban centers have played a critical role in giving America its competitive edge globally.  Will these urban centers be able solve their challenges?</a:t>
                </a:r>
              </a:p>
            </p:txBody>
          </p:sp>
          <p:sp>
            <p:nvSpPr>
              <p:cNvPr id="129" name="TextBox 277"/>
              <p:cNvSpPr txBox="1"/>
              <p:nvPr/>
            </p:nvSpPr>
            <p:spPr>
              <a:xfrm>
                <a:off x="2109216" y="4336759"/>
                <a:ext cx="1599796" cy="175109"/>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u="sng" dirty="0">
                    <a:latin typeface="Book Antiqua" panose="02040602050305030304" pitchFamily="18" charset="0"/>
                  </a:rPr>
                  <a:t>The American Dream? </a:t>
                </a:r>
              </a:p>
            </p:txBody>
          </p:sp>
        </p:grpSp>
      </p:grpSp>
      <p:grpSp>
        <p:nvGrpSpPr>
          <p:cNvPr id="110" name="Group 109"/>
          <p:cNvGrpSpPr/>
          <p:nvPr/>
        </p:nvGrpSpPr>
        <p:grpSpPr>
          <a:xfrm>
            <a:off x="8269567" y="1936271"/>
            <a:ext cx="3747084" cy="1618278"/>
            <a:chOff x="6204131" y="2319128"/>
            <a:chExt cx="3045574" cy="1434129"/>
          </a:xfrm>
        </p:grpSpPr>
        <p:sp>
          <p:nvSpPr>
            <p:cNvPr id="122" name="TextBox 262"/>
            <p:cNvSpPr txBox="1"/>
            <p:nvPr/>
          </p:nvSpPr>
          <p:spPr>
            <a:xfrm>
              <a:off x="6204133" y="2319128"/>
              <a:ext cx="357580" cy="490957"/>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prstClr val="black">
                      <a:lumMod val="65000"/>
                      <a:lumOff val="35000"/>
                    </a:prstClr>
                  </a:solidFill>
                  <a:latin typeface="Book Antiqua" panose="02040602050305030304" pitchFamily="18" charset="0"/>
                </a:rPr>
                <a:t>3</a:t>
              </a:r>
            </a:p>
          </p:txBody>
        </p:sp>
        <p:grpSp>
          <p:nvGrpSpPr>
            <p:cNvPr id="123" name="Group 122"/>
            <p:cNvGrpSpPr/>
            <p:nvPr/>
          </p:nvGrpSpPr>
          <p:grpSpPr>
            <a:xfrm>
              <a:off x="6204131" y="2773061"/>
              <a:ext cx="3045574" cy="980196"/>
              <a:chOff x="2109215" y="2773061"/>
              <a:chExt cx="3045574" cy="980196"/>
            </a:xfrm>
          </p:grpSpPr>
          <p:sp>
            <p:nvSpPr>
              <p:cNvPr id="124" name="TextBox 279"/>
              <p:cNvSpPr txBox="1"/>
              <p:nvPr/>
            </p:nvSpPr>
            <p:spPr>
              <a:xfrm>
                <a:off x="2109217" y="2773061"/>
                <a:ext cx="3045572" cy="163652"/>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u="sng" dirty="0">
                    <a:latin typeface="Book Antiqua" panose="02040602050305030304" pitchFamily="18" charset="0"/>
                  </a:rPr>
                  <a:t>Basic Two-Bedroom “Rental” in US </a:t>
                </a:r>
              </a:p>
            </p:txBody>
          </p:sp>
          <p:sp>
            <p:nvSpPr>
              <p:cNvPr id="125" name="TextBox 280"/>
              <p:cNvSpPr txBox="1"/>
              <p:nvPr/>
            </p:nvSpPr>
            <p:spPr>
              <a:xfrm>
                <a:off x="2109215" y="2934996"/>
                <a:ext cx="2666056" cy="818261"/>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To afford the basic two-bedroom apartment, let alone own a home, renters need to earn $20.30 per hour.  Considering that the minimum wage is $7.25 per hour, a renter would need to work 112 hours to afford a modest two-bedroom rental. </a:t>
                </a:r>
              </a:p>
            </p:txBody>
          </p:sp>
        </p:grpSp>
      </p:grpSp>
    </p:spTree>
    <p:extLst>
      <p:ext uri="{BB962C8B-B14F-4D97-AF65-F5344CB8AC3E}">
        <p14:creationId xmlns:p14="http://schemas.microsoft.com/office/powerpoint/2010/main" val="3087892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4F60FBE8-49DC-4328-864A-259BF5AE9180}"/>
              </a:ext>
            </a:extLst>
          </p:cNvPr>
          <p:cNvSpPr/>
          <p:nvPr/>
        </p:nvSpPr>
        <p:spPr>
          <a:xfrm rot="16200000">
            <a:off x="10305143" y="4971144"/>
            <a:ext cx="1886856" cy="1886856"/>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6">
            <a:extLst>
              <a:ext uri="{FF2B5EF4-FFF2-40B4-BE49-F238E27FC236}">
                <a16:creationId xmlns:a16="http://schemas.microsoft.com/office/drawing/2014/main" id="{78EE1AE6-92EF-4E3A-9467-DCF7AD8564F3}"/>
              </a:ext>
            </a:extLst>
          </p:cNvPr>
          <p:cNvSpPr/>
          <p:nvPr/>
        </p:nvSpPr>
        <p:spPr>
          <a:xfrm rot="16200000">
            <a:off x="-181881" y="587828"/>
            <a:ext cx="842736" cy="130629"/>
          </a:xfrm>
          <a:prstGeom prst="round2SameRect">
            <a:avLst>
              <a:gd name="adj1" fmla="val 50000"/>
              <a:gd name="adj2"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983866F-34E1-4377-8772-48400CD4ACBF}"/>
              </a:ext>
            </a:extLst>
          </p:cNvPr>
          <p:cNvSpPr>
            <a:spLocks noGrp="1"/>
          </p:cNvSpPr>
          <p:nvPr>
            <p:ph type="sldNum" sz="quarter" idx="12"/>
          </p:nvPr>
        </p:nvSpPr>
        <p:spPr/>
        <p:txBody>
          <a:bodyPr/>
          <a:lstStyle/>
          <a:p>
            <a:fld id="{DCBE1A4B-2DB9-460D-8B3D-E2C359F92024}" type="slidenum">
              <a:rPr lang="en-US" smtClean="0">
                <a:solidFill>
                  <a:schemeClr val="bg1"/>
                </a:solidFill>
              </a:rPr>
              <a:t>3</a:t>
            </a:fld>
            <a:endParaRPr lang="en-US">
              <a:solidFill>
                <a:schemeClr val="bg1"/>
              </a:solidFill>
            </a:endParaRPr>
          </a:p>
        </p:txBody>
      </p:sp>
      <p:cxnSp>
        <p:nvCxnSpPr>
          <p:cNvPr id="5" name="Straight Connector 4">
            <a:extLst>
              <a:ext uri="{FF2B5EF4-FFF2-40B4-BE49-F238E27FC236}">
                <a16:creationId xmlns:a16="http://schemas.microsoft.com/office/drawing/2014/main" id="{AC881504-0D66-48CB-B131-DA418DEE6946}"/>
              </a:ext>
            </a:extLst>
          </p:cNvPr>
          <p:cNvCxnSpPr/>
          <p:nvPr/>
        </p:nvCxnSpPr>
        <p:spPr>
          <a:xfrm>
            <a:off x="304800" y="0"/>
            <a:ext cx="0" cy="68580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C787DF3-B5C6-4DCE-8445-5075BBB85792}"/>
              </a:ext>
            </a:extLst>
          </p:cNvPr>
          <p:cNvSpPr/>
          <p:nvPr/>
        </p:nvSpPr>
        <p:spPr>
          <a:xfrm>
            <a:off x="174169" y="304800"/>
            <a:ext cx="6990020" cy="696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a:extLst>
              <a:ext uri="{FF2B5EF4-FFF2-40B4-BE49-F238E27FC236}">
                <a16:creationId xmlns:a16="http://schemas.microsoft.com/office/drawing/2014/main" id="{3E58AD01-85B9-4F3F-8CBE-486B2767EC47}"/>
              </a:ext>
            </a:extLst>
          </p:cNvPr>
          <p:cNvSpPr txBox="1"/>
          <p:nvPr/>
        </p:nvSpPr>
        <p:spPr>
          <a:xfrm>
            <a:off x="496658" y="406922"/>
            <a:ext cx="6667538" cy="492443"/>
          </a:xfrm>
          <a:prstGeom prst="rect">
            <a:avLst/>
          </a:prstGeom>
          <a:noFill/>
        </p:spPr>
        <p:txBody>
          <a:bodyPr wrap="square" lIns="0" tIns="0" rIns="0" bIns="0" rtlCol="0" anchor="ctr">
            <a:spAutoFit/>
          </a:bodyPr>
          <a:lstStyle/>
          <a:p>
            <a:r>
              <a:rPr lang="en-US" sz="320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U360 PROGRAM ADVANTAGES</a:t>
            </a:r>
          </a:p>
        </p:txBody>
      </p:sp>
      <p:sp>
        <p:nvSpPr>
          <p:cNvPr id="32" name="Oval 31">
            <a:extLst>
              <a:ext uri="{FF2B5EF4-FFF2-40B4-BE49-F238E27FC236}">
                <a16:creationId xmlns:a16="http://schemas.microsoft.com/office/drawing/2014/main" id="{0607924E-0D28-4548-ABF7-828AF8C3B009}"/>
              </a:ext>
            </a:extLst>
          </p:cNvPr>
          <p:cNvSpPr/>
          <p:nvPr/>
        </p:nvSpPr>
        <p:spPr>
          <a:xfrm flipH="1">
            <a:off x="8905879" y="4530728"/>
            <a:ext cx="1457322" cy="14573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lock Arc 11">
            <a:extLst>
              <a:ext uri="{FF2B5EF4-FFF2-40B4-BE49-F238E27FC236}">
                <a16:creationId xmlns:a16="http://schemas.microsoft.com/office/drawing/2014/main" id="{C53522EE-174B-4F8C-96DB-3A89BC7EDE16}"/>
              </a:ext>
            </a:extLst>
          </p:cNvPr>
          <p:cNvSpPr/>
          <p:nvPr/>
        </p:nvSpPr>
        <p:spPr>
          <a:xfrm>
            <a:off x="3670304" y="3360897"/>
            <a:ext cx="4851392" cy="4851392"/>
          </a:xfrm>
          <a:prstGeom prst="blockArc">
            <a:avLst>
              <a:gd name="adj1" fmla="val 10800000"/>
              <a:gd name="adj2" fmla="val 0"/>
              <a:gd name="adj3" fmla="val 6348"/>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87B242CE-7CA4-469A-92B7-298E8640A386}"/>
              </a:ext>
            </a:extLst>
          </p:cNvPr>
          <p:cNvSpPr/>
          <p:nvPr/>
        </p:nvSpPr>
        <p:spPr>
          <a:xfrm>
            <a:off x="3623324" y="5585136"/>
            <a:ext cx="402914" cy="402914"/>
          </a:xfrm>
          <a:prstGeom prst="ellipse">
            <a:avLst/>
          </a:prstGeom>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EDF6693-BA81-4E32-817F-544AF8798118}"/>
              </a:ext>
            </a:extLst>
          </p:cNvPr>
          <p:cNvSpPr/>
          <p:nvPr/>
        </p:nvSpPr>
        <p:spPr>
          <a:xfrm>
            <a:off x="8165762" y="5585136"/>
            <a:ext cx="402914" cy="402914"/>
          </a:xfrm>
          <a:prstGeom prst="ellipse">
            <a:avLst/>
          </a:prstGeom>
          <a:solidFill>
            <a:schemeClr val="accent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9D44B7B-D1F9-449A-A35A-BC0D79CBB475}"/>
              </a:ext>
            </a:extLst>
          </p:cNvPr>
          <p:cNvSpPr/>
          <p:nvPr/>
        </p:nvSpPr>
        <p:spPr>
          <a:xfrm>
            <a:off x="5894543" y="3303743"/>
            <a:ext cx="402914" cy="402914"/>
          </a:xfrm>
          <a:prstGeom prst="ellipse">
            <a:avLst/>
          </a:prstGeom>
          <a:solidFill>
            <a:schemeClr val="accent3"/>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0090FEC-AB38-4658-87BC-3DC3F71C33B8}"/>
              </a:ext>
            </a:extLst>
          </p:cNvPr>
          <p:cNvSpPr/>
          <p:nvPr/>
        </p:nvSpPr>
        <p:spPr>
          <a:xfrm>
            <a:off x="7496877" y="3975255"/>
            <a:ext cx="402914" cy="402914"/>
          </a:xfrm>
          <a:prstGeom prst="ellipse">
            <a:avLst/>
          </a:prstGeom>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4D8DE19-620D-41A6-9142-338A7886F475}"/>
              </a:ext>
            </a:extLst>
          </p:cNvPr>
          <p:cNvSpPr/>
          <p:nvPr/>
        </p:nvSpPr>
        <p:spPr>
          <a:xfrm>
            <a:off x="4292210" y="3975255"/>
            <a:ext cx="402914" cy="402914"/>
          </a:xfrm>
          <a:prstGeom prst="ellipse">
            <a:avLst/>
          </a:prstGeom>
          <a:solidFill>
            <a:schemeClr val="accent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1F1D491-355F-4EC2-8D57-7F5CC1A4FCE4}"/>
              </a:ext>
            </a:extLst>
          </p:cNvPr>
          <p:cNvSpPr/>
          <p:nvPr/>
        </p:nvSpPr>
        <p:spPr>
          <a:xfrm>
            <a:off x="5367338" y="1683550"/>
            <a:ext cx="1457322" cy="145732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09C664B-7475-4FBC-AE70-99A13DE5CDD3}"/>
              </a:ext>
            </a:extLst>
          </p:cNvPr>
          <p:cNvSpPr/>
          <p:nvPr/>
        </p:nvSpPr>
        <p:spPr>
          <a:xfrm>
            <a:off x="1828800" y="4530728"/>
            <a:ext cx="1457322" cy="14573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E36985D-D028-4882-9CA3-F96206198C80}"/>
              </a:ext>
            </a:extLst>
          </p:cNvPr>
          <p:cNvSpPr/>
          <p:nvPr/>
        </p:nvSpPr>
        <p:spPr>
          <a:xfrm>
            <a:off x="2955927" y="2522224"/>
            <a:ext cx="1457322" cy="14573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0A0008F-50A9-4275-80DA-BCEA7D6B2CA3}"/>
              </a:ext>
            </a:extLst>
          </p:cNvPr>
          <p:cNvSpPr/>
          <p:nvPr/>
        </p:nvSpPr>
        <p:spPr>
          <a:xfrm flipH="1">
            <a:off x="7778752" y="2522224"/>
            <a:ext cx="1457322" cy="14573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C8064A4-43F8-4F42-8FF7-E11593A94647}"/>
              </a:ext>
            </a:extLst>
          </p:cNvPr>
          <p:cNvSpPr/>
          <p:nvPr/>
        </p:nvSpPr>
        <p:spPr>
          <a:xfrm>
            <a:off x="1971672" y="4673600"/>
            <a:ext cx="1171578" cy="1171578"/>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77A55CA-730F-4FB4-9538-C49527F39C34}"/>
              </a:ext>
            </a:extLst>
          </p:cNvPr>
          <p:cNvSpPr/>
          <p:nvPr/>
        </p:nvSpPr>
        <p:spPr>
          <a:xfrm>
            <a:off x="3098799" y="2665096"/>
            <a:ext cx="1171578" cy="1171578"/>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AD8DE8B-717D-4CEC-B88D-D01923C32876}"/>
              </a:ext>
            </a:extLst>
          </p:cNvPr>
          <p:cNvSpPr/>
          <p:nvPr/>
        </p:nvSpPr>
        <p:spPr>
          <a:xfrm>
            <a:off x="5510211" y="1826422"/>
            <a:ext cx="1171578" cy="1171578"/>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E164687-046A-4C99-9B01-371BDE120FEC}"/>
              </a:ext>
            </a:extLst>
          </p:cNvPr>
          <p:cNvSpPr/>
          <p:nvPr/>
        </p:nvSpPr>
        <p:spPr>
          <a:xfrm>
            <a:off x="7921624" y="2665096"/>
            <a:ext cx="1171578" cy="1171578"/>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994EDB8-1272-4AF1-A1E2-387910043C6F}"/>
              </a:ext>
            </a:extLst>
          </p:cNvPr>
          <p:cNvSpPr/>
          <p:nvPr/>
        </p:nvSpPr>
        <p:spPr>
          <a:xfrm>
            <a:off x="9048751" y="4673600"/>
            <a:ext cx="1171578" cy="1171578"/>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16BF1A71-6B75-4B52-960E-10B739E14209}"/>
              </a:ext>
            </a:extLst>
          </p:cNvPr>
          <p:cNvSpPr txBox="1"/>
          <p:nvPr/>
        </p:nvSpPr>
        <p:spPr>
          <a:xfrm>
            <a:off x="1258890" y="2758445"/>
            <a:ext cx="1598352" cy="984885"/>
          </a:xfrm>
          <a:prstGeom prst="rect">
            <a:avLst/>
          </a:prstGeom>
          <a:noFill/>
        </p:spPr>
        <p:txBody>
          <a:bodyPr wrap="square" lIns="0" tIns="0" rIns="0" bIns="0" rtlCol="0" anchor="ctr">
            <a:spAutoFit/>
          </a:bodyPr>
          <a:lstStyle/>
          <a:p>
            <a:pPr algn="ctr"/>
            <a:r>
              <a:rPr lang="en-US" sz="1600" b="1" dirty="0">
                <a:solidFill>
                  <a:schemeClr val="accent2"/>
                </a:solidFill>
                <a:latin typeface="Book Antiqua" panose="02040602050305030304" pitchFamily="18" charset="0"/>
              </a:rPr>
              <a:t>LONG-TERM HOME OWNERSHIP COMMITMENT</a:t>
            </a:r>
          </a:p>
        </p:txBody>
      </p:sp>
      <p:sp>
        <p:nvSpPr>
          <p:cNvPr id="63" name="TextBox 62">
            <a:extLst>
              <a:ext uri="{FF2B5EF4-FFF2-40B4-BE49-F238E27FC236}">
                <a16:creationId xmlns:a16="http://schemas.microsoft.com/office/drawing/2014/main" id="{51C9F06B-5EAC-452F-9DAE-3E0E031CB1C6}"/>
              </a:ext>
            </a:extLst>
          </p:cNvPr>
          <p:cNvSpPr txBox="1"/>
          <p:nvPr/>
        </p:nvSpPr>
        <p:spPr>
          <a:xfrm>
            <a:off x="9334758" y="2758445"/>
            <a:ext cx="1886855" cy="984885"/>
          </a:xfrm>
          <a:prstGeom prst="rect">
            <a:avLst/>
          </a:prstGeom>
          <a:noFill/>
        </p:spPr>
        <p:txBody>
          <a:bodyPr wrap="square" lIns="0" tIns="0" rIns="0" bIns="0" rtlCol="0" anchor="ctr">
            <a:spAutoFit/>
          </a:bodyPr>
          <a:lstStyle/>
          <a:p>
            <a:pPr algn="ctr"/>
            <a:r>
              <a:rPr lang="en-US" sz="1600" b="1" dirty="0">
                <a:solidFill>
                  <a:schemeClr val="accent1"/>
                </a:solidFill>
                <a:latin typeface="Book Antiqua" panose="02040602050305030304" pitchFamily="18" charset="0"/>
              </a:rPr>
              <a:t>APPRECIATION TO CURRENT HOMEOWNERS’ HOMES</a:t>
            </a:r>
          </a:p>
        </p:txBody>
      </p:sp>
      <p:sp>
        <p:nvSpPr>
          <p:cNvPr id="60" name="TextBox 59">
            <a:extLst>
              <a:ext uri="{FF2B5EF4-FFF2-40B4-BE49-F238E27FC236}">
                <a16:creationId xmlns:a16="http://schemas.microsoft.com/office/drawing/2014/main" id="{16809496-14C6-4AA7-B319-AF091028AC3A}"/>
              </a:ext>
            </a:extLst>
          </p:cNvPr>
          <p:cNvSpPr txBox="1"/>
          <p:nvPr/>
        </p:nvSpPr>
        <p:spPr>
          <a:xfrm>
            <a:off x="335448" y="4654557"/>
            <a:ext cx="1436315" cy="1231106"/>
          </a:xfrm>
          <a:prstGeom prst="rect">
            <a:avLst/>
          </a:prstGeom>
          <a:noFill/>
        </p:spPr>
        <p:txBody>
          <a:bodyPr wrap="square" lIns="0" tIns="0" rIns="0" bIns="0" rtlCol="0" anchor="ctr">
            <a:spAutoFit/>
          </a:bodyPr>
          <a:lstStyle/>
          <a:p>
            <a:pPr algn="ctr"/>
            <a:r>
              <a:rPr lang="en-US" sz="1600" b="1" dirty="0">
                <a:solidFill>
                  <a:schemeClr val="accent1"/>
                </a:solidFill>
                <a:latin typeface="Book Antiqua" panose="02040602050305030304" pitchFamily="18" charset="0"/>
              </a:rPr>
              <a:t>AFFORDABLE HOME ACCESS WITH FREE EDUCATION</a:t>
            </a:r>
          </a:p>
        </p:txBody>
      </p:sp>
      <p:sp>
        <p:nvSpPr>
          <p:cNvPr id="65" name="TextBox 64">
            <a:extLst>
              <a:ext uri="{FF2B5EF4-FFF2-40B4-BE49-F238E27FC236}">
                <a16:creationId xmlns:a16="http://schemas.microsoft.com/office/drawing/2014/main" id="{3B1A4476-22EB-4515-B6A7-DADB103A4082}"/>
              </a:ext>
            </a:extLst>
          </p:cNvPr>
          <p:cNvSpPr txBox="1"/>
          <p:nvPr/>
        </p:nvSpPr>
        <p:spPr>
          <a:xfrm>
            <a:off x="10393263" y="4724921"/>
            <a:ext cx="1610513" cy="492443"/>
          </a:xfrm>
          <a:prstGeom prst="rect">
            <a:avLst/>
          </a:prstGeom>
          <a:noFill/>
        </p:spPr>
        <p:txBody>
          <a:bodyPr wrap="square" lIns="0" tIns="0" rIns="0" bIns="0" rtlCol="0" anchor="ctr">
            <a:spAutoFit/>
          </a:bodyPr>
          <a:lstStyle/>
          <a:p>
            <a:pPr algn="ctr"/>
            <a:r>
              <a:rPr lang="en-US" sz="1600" b="1" dirty="0">
                <a:solidFill>
                  <a:schemeClr val="accent2"/>
                </a:solidFill>
                <a:latin typeface="Book Antiqua" panose="02040602050305030304" pitchFamily="18" charset="0"/>
              </a:rPr>
              <a:t>POLITICAL </a:t>
            </a:r>
          </a:p>
          <a:p>
            <a:pPr algn="ctr"/>
            <a:r>
              <a:rPr lang="en-US" sz="1600" b="1" dirty="0">
                <a:solidFill>
                  <a:schemeClr val="accent2"/>
                </a:solidFill>
                <a:latin typeface="Book Antiqua" panose="02040602050305030304" pitchFamily="18" charset="0"/>
              </a:rPr>
              <a:t>RECOGNITION</a:t>
            </a:r>
          </a:p>
        </p:txBody>
      </p:sp>
      <p:sp>
        <p:nvSpPr>
          <p:cNvPr id="66" name="TextBox 65">
            <a:extLst>
              <a:ext uri="{FF2B5EF4-FFF2-40B4-BE49-F238E27FC236}">
                <a16:creationId xmlns:a16="http://schemas.microsoft.com/office/drawing/2014/main" id="{EC78219E-76F3-4260-8AAB-8E97A6DF4800}"/>
              </a:ext>
            </a:extLst>
          </p:cNvPr>
          <p:cNvSpPr txBox="1"/>
          <p:nvPr/>
        </p:nvSpPr>
        <p:spPr>
          <a:xfrm>
            <a:off x="5075493" y="1174297"/>
            <a:ext cx="2041011" cy="492443"/>
          </a:xfrm>
          <a:prstGeom prst="rect">
            <a:avLst/>
          </a:prstGeom>
          <a:noFill/>
        </p:spPr>
        <p:txBody>
          <a:bodyPr wrap="square" lIns="0" tIns="0" rIns="0" bIns="0" rtlCol="0" anchor="ctr">
            <a:spAutoFit/>
          </a:bodyPr>
          <a:lstStyle/>
          <a:p>
            <a:pPr algn="ctr"/>
            <a:r>
              <a:rPr lang="en-US" sz="1600" b="1" dirty="0">
                <a:solidFill>
                  <a:schemeClr val="bg1">
                    <a:lumMod val="50000"/>
                  </a:schemeClr>
                </a:solidFill>
                <a:latin typeface="Book Antiqua" panose="02040602050305030304" pitchFamily="18" charset="0"/>
              </a:rPr>
              <a:t>LOCAL BUSINESS AND TAX BENEFITS</a:t>
            </a:r>
          </a:p>
        </p:txBody>
      </p:sp>
      <p:pic>
        <p:nvPicPr>
          <p:cNvPr id="14" name="Graphic 13" descr="Business Growth">
            <a:extLst>
              <a:ext uri="{FF2B5EF4-FFF2-40B4-BE49-F238E27FC236}">
                <a16:creationId xmlns:a16="http://schemas.microsoft.com/office/drawing/2014/main" id="{C6F3A7EB-E1FC-4A60-A319-C113F016EA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41523" y="2881555"/>
            <a:ext cx="822856" cy="822856"/>
          </a:xfrm>
          <a:prstGeom prst="rect">
            <a:avLst/>
          </a:prstGeom>
        </p:spPr>
      </p:pic>
      <p:pic>
        <p:nvPicPr>
          <p:cNvPr id="20" name="Graphic 19" descr="Classroom">
            <a:extLst>
              <a:ext uri="{FF2B5EF4-FFF2-40B4-BE49-F238E27FC236}">
                <a16:creationId xmlns:a16="http://schemas.microsoft.com/office/drawing/2014/main" id="{F74B68DC-E42B-438F-B76B-B4A39D5D4A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8952" y="4857207"/>
            <a:ext cx="825807" cy="825807"/>
          </a:xfrm>
          <a:prstGeom prst="rect">
            <a:avLst/>
          </a:prstGeom>
        </p:spPr>
      </p:pic>
      <p:pic>
        <p:nvPicPr>
          <p:cNvPr id="22" name="Graphic 21" descr="Group of people">
            <a:extLst>
              <a:ext uri="{FF2B5EF4-FFF2-40B4-BE49-F238E27FC236}">
                <a16:creationId xmlns:a16="http://schemas.microsoft.com/office/drawing/2014/main" id="{CBEED1AE-B7BF-4BAA-B266-F571D22180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74902" y="4910472"/>
            <a:ext cx="719276" cy="719276"/>
          </a:xfrm>
          <a:prstGeom prst="rect">
            <a:avLst/>
          </a:prstGeom>
        </p:spPr>
      </p:pic>
      <p:pic>
        <p:nvPicPr>
          <p:cNvPr id="25" name="Graphic 24" descr="Money">
            <a:extLst>
              <a:ext uri="{FF2B5EF4-FFF2-40B4-BE49-F238E27FC236}">
                <a16:creationId xmlns:a16="http://schemas.microsoft.com/office/drawing/2014/main" id="{451811F3-4ED8-47E3-868D-000CE6A802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84086" y="1976565"/>
            <a:ext cx="823829" cy="823829"/>
          </a:xfrm>
          <a:prstGeom prst="rect">
            <a:avLst/>
          </a:prstGeom>
        </p:spPr>
      </p:pic>
      <p:pic>
        <p:nvPicPr>
          <p:cNvPr id="31" name="Picture 30" descr="A picture containing drawing&#10;&#10;Description automatically generated">
            <a:extLst>
              <a:ext uri="{FF2B5EF4-FFF2-40B4-BE49-F238E27FC236}">
                <a16:creationId xmlns:a16="http://schemas.microsoft.com/office/drawing/2014/main" id="{2DA8923B-AEE7-45A8-9434-24F9B22C02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2314" y="2877254"/>
            <a:ext cx="747261" cy="747261"/>
          </a:xfrm>
          <a:prstGeom prst="rect">
            <a:avLst/>
          </a:prstGeom>
        </p:spPr>
      </p:pic>
      <p:sp>
        <p:nvSpPr>
          <p:cNvPr id="34" name="TextBox 33">
            <a:extLst>
              <a:ext uri="{FF2B5EF4-FFF2-40B4-BE49-F238E27FC236}">
                <a16:creationId xmlns:a16="http://schemas.microsoft.com/office/drawing/2014/main" id="{2C44EAC5-2682-4CAD-BB96-2F732FAB2145}"/>
              </a:ext>
            </a:extLst>
          </p:cNvPr>
          <p:cNvSpPr txBox="1"/>
          <p:nvPr/>
        </p:nvSpPr>
        <p:spPr>
          <a:xfrm>
            <a:off x="5312345" y="4287423"/>
            <a:ext cx="1568242" cy="1384995"/>
          </a:xfrm>
          <a:prstGeom prst="rect">
            <a:avLst/>
          </a:prstGeom>
          <a:noFill/>
        </p:spPr>
        <p:txBody>
          <a:bodyPr wrap="square" lIns="0" tIns="0" rIns="0" bIns="0" rtlCol="0" anchor="ctr">
            <a:spAutoFit/>
          </a:bodyPr>
          <a:lstStyle/>
          <a:p>
            <a:pPr algn="ctr"/>
            <a:r>
              <a:rPr lang="en-US" b="1" i="1" dirty="0">
                <a:latin typeface="Book Antiqua" panose="02040602050305030304" pitchFamily="18" charset="0"/>
              </a:rPr>
              <a:t>U360’s</a:t>
            </a:r>
          </a:p>
          <a:p>
            <a:pPr algn="ctr"/>
            <a:r>
              <a:rPr lang="en-US" b="1" i="1" dirty="0">
                <a:latin typeface="Book Antiqua" panose="02040602050305030304" pitchFamily="18" charset="0"/>
              </a:rPr>
              <a:t>PROVEN</a:t>
            </a:r>
          </a:p>
          <a:p>
            <a:pPr algn="ctr"/>
            <a:r>
              <a:rPr lang="en-US" b="1" i="1" dirty="0">
                <a:latin typeface="Book Antiqua" panose="02040602050305030304" pitchFamily="18" charset="0"/>
              </a:rPr>
              <a:t>AFFORDABLE HOME PROGRAM</a:t>
            </a:r>
          </a:p>
        </p:txBody>
      </p:sp>
    </p:spTree>
    <p:extLst>
      <p:ext uri="{BB962C8B-B14F-4D97-AF65-F5344CB8AC3E}">
        <p14:creationId xmlns:p14="http://schemas.microsoft.com/office/powerpoint/2010/main" val="1685066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405666"/>
            </a:gs>
            <a:gs pos="100000">
              <a:srgbClr val="FD593D"/>
            </a:gs>
          </a:gsLst>
          <a:lin ang="2400000" scaled="0"/>
        </a:gradFill>
        <a:effectLst/>
      </p:bgPr>
    </p:bg>
    <p:spTree>
      <p:nvGrpSpPr>
        <p:cNvPr id="1" name=""/>
        <p:cNvGrpSpPr/>
        <p:nvPr/>
      </p:nvGrpSpPr>
      <p:grpSpPr>
        <a:xfrm>
          <a:off x="0" y="0"/>
          <a:ext cx="0" cy="0"/>
          <a:chOff x="0" y="0"/>
          <a:chExt cx="0" cy="0"/>
        </a:xfrm>
      </p:grpSpPr>
      <p:pic>
        <p:nvPicPr>
          <p:cNvPr id="27" name="Picture 26" descr="A close up of a black background&#10;&#10;Description automatically generated">
            <a:extLst>
              <a:ext uri="{FF2B5EF4-FFF2-40B4-BE49-F238E27FC236}">
                <a16:creationId xmlns:a16="http://schemas.microsoft.com/office/drawing/2014/main" id="{605C4B87-CF07-47D9-A03D-569DD3C383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849511"/>
            <a:ext cx="12192000" cy="4008489"/>
          </a:xfrm>
          <a:custGeom>
            <a:avLst/>
            <a:gdLst>
              <a:gd name="connsiteX0" fmla="*/ 6096003 w 12192000"/>
              <a:gd name="connsiteY0" fmla="*/ 0 h 4008489"/>
              <a:gd name="connsiteX1" fmla="*/ 11646024 w 12192000"/>
              <a:gd name="connsiteY1" fmla="*/ 1262378 h 4008489"/>
              <a:gd name="connsiteX2" fmla="*/ 12192000 w 12192000"/>
              <a:gd name="connsiteY2" fmla="*/ 1542010 h 4008489"/>
              <a:gd name="connsiteX3" fmla="*/ 12192000 w 12192000"/>
              <a:gd name="connsiteY3" fmla="*/ 4008489 h 4008489"/>
              <a:gd name="connsiteX4" fmla="*/ 0 w 12192000"/>
              <a:gd name="connsiteY4" fmla="*/ 4008489 h 4008489"/>
              <a:gd name="connsiteX5" fmla="*/ 0 w 12192000"/>
              <a:gd name="connsiteY5" fmla="*/ 1542012 h 4008489"/>
              <a:gd name="connsiteX6" fmla="*/ 545980 w 12192000"/>
              <a:gd name="connsiteY6" fmla="*/ 1262378 h 4008489"/>
              <a:gd name="connsiteX7" fmla="*/ 6096003 w 12192000"/>
              <a:gd name="connsiteY7" fmla="*/ 0 h 400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008489">
                <a:moveTo>
                  <a:pt x="6096003" y="0"/>
                </a:moveTo>
                <a:cubicBezTo>
                  <a:pt x="8084475" y="0"/>
                  <a:pt x="9967059" y="453369"/>
                  <a:pt x="11646024" y="1262378"/>
                </a:cubicBezTo>
                <a:lnTo>
                  <a:pt x="12192000" y="1542010"/>
                </a:lnTo>
                <a:lnTo>
                  <a:pt x="12192000" y="4008489"/>
                </a:lnTo>
                <a:lnTo>
                  <a:pt x="0" y="4008489"/>
                </a:lnTo>
                <a:lnTo>
                  <a:pt x="0" y="1542012"/>
                </a:lnTo>
                <a:lnTo>
                  <a:pt x="545980" y="1262378"/>
                </a:lnTo>
                <a:cubicBezTo>
                  <a:pt x="2224946" y="453369"/>
                  <a:pt x="4107530" y="0"/>
                  <a:pt x="6096003" y="0"/>
                </a:cubicBezTo>
                <a:close/>
              </a:path>
            </a:pathLst>
          </a:custGeom>
        </p:spPr>
      </p:pic>
      <p:sp>
        <p:nvSpPr>
          <p:cNvPr id="10" name="Freeform: Shape 9">
            <a:extLst>
              <a:ext uri="{FF2B5EF4-FFF2-40B4-BE49-F238E27FC236}">
                <a16:creationId xmlns:a16="http://schemas.microsoft.com/office/drawing/2014/main" id="{00E8D869-41F7-4807-BBAA-2FB7A8FD8F6E}"/>
              </a:ext>
            </a:extLst>
          </p:cNvPr>
          <p:cNvSpPr/>
          <p:nvPr/>
        </p:nvSpPr>
        <p:spPr>
          <a:xfrm>
            <a:off x="0" y="2849511"/>
            <a:ext cx="12192000" cy="4008489"/>
          </a:xfrm>
          <a:custGeom>
            <a:avLst/>
            <a:gdLst>
              <a:gd name="connsiteX0" fmla="*/ 6096003 w 12192000"/>
              <a:gd name="connsiteY0" fmla="*/ 0 h 4008489"/>
              <a:gd name="connsiteX1" fmla="*/ 11646024 w 12192000"/>
              <a:gd name="connsiteY1" fmla="*/ 1262378 h 4008489"/>
              <a:gd name="connsiteX2" fmla="*/ 12192000 w 12192000"/>
              <a:gd name="connsiteY2" fmla="*/ 1542010 h 4008489"/>
              <a:gd name="connsiteX3" fmla="*/ 12192000 w 12192000"/>
              <a:gd name="connsiteY3" fmla="*/ 4008489 h 4008489"/>
              <a:gd name="connsiteX4" fmla="*/ 0 w 12192000"/>
              <a:gd name="connsiteY4" fmla="*/ 4008489 h 4008489"/>
              <a:gd name="connsiteX5" fmla="*/ 0 w 12192000"/>
              <a:gd name="connsiteY5" fmla="*/ 1542012 h 4008489"/>
              <a:gd name="connsiteX6" fmla="*/ 545980 w 12192000"/>
              <a:gd name="connsiteY6" fmla="*/ 1262378 h 4008489"/>
              <a:gd name="connsiteX7" fmla="*/ 6096003 w 12192000"/>
              <a:gd name="connsiteY7" fmla="*/ 0 h 400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008489">
                <a:moveTo>
                  <a:pt x="6096003" y="0"/>
                </a:moveTo>
                <a:cubicBezTo>
                  <a:pt x="8084475" y="0"/>
                  <a:pt x="9967059" y="453369"/>
                  <a:pt x="11646024" y="1262378"/>
                </a:cubicBezTo>
                <a:lnTo>
                  <a:pt x="12192000" y="1542010"/>
                </a:lnTo>
                <a:lnTo>
                  <a:pt x="12192000" y="4008489"/>
                </a:lnTo>
                <a:lnTo>
                  <a:pt x="0" y="4008489"/>
                </a:lnTo>
                <a:lnTo>
                  <a:pt x="0" y="1542012"/>
                </a:lnTo>
                <a:lnTo>
                  <a:pt x="545980" y="1262378"/>
                </a:lnTo>
                <a:cubicBezTo>
                  <a:pt x="2224946" y="453369"/>
                  <a:pt x="4107530" y="0"/>
                  <a:pt x="6096003" y="0"/>
                </a:cubicBezTo>
                <a:close/>
              </a:path>
            </a:pathLst>
          </a:cu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ED9F355-8414-4585-99B5-56660FC0852D}"/>
              </a:ext>
            </a:extLst>
          </p:cNvPr>
          <p:cNvSpPr/>
          <p:nvPr/>
        </p:nvSpPr>
        <p:spPr>
          <a:xfrm>
            <a:off x="1499502" y="2638506"/>
            <a:ext cx="1580981" cy="1580981"/>
          </a:xfrm>
          <a:prstGeom prst="ellipse">
            <a:avLst/>
          </a:prstGeom>
          <a:solidFill>
            <a:srgbClr val="C1B8A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88891446-4487-4976-8E40-5E50FF019E48}"/>
              </a:ext>
            </a:extLst>
          </p:cNvPr>
          <p:cNvSpPr/>
          <p:nvPr/>
        </p:nvSpPr>
        <p:spPr>
          <a:xfrm>
            <a:off x="5305508" y="1935062"/>
            <a:ext cx="1580981" cy="1580981"/>
          </a:xfrm>
          <a:prstGeom prst="ellipse">
            <a:avLst/>
          </a:prstGeom>
          <a:solidFill>
            <a:srgbClr val="405666"/>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8B5B48EC-E6BA-4CF8-8C50-50E8843CF8E8}"/>
              </a:ext>
            </a:extLst>
          </p:cNvPr>
          <p:cNvSpPr/>
          <p:nvPr/>
        </p:nvSpPr>
        <p:spPr>
          <a:xfrm>
            <a:off x="9111517" y="2648166"/>
            <a:ext cx="1580981" cy="1580981"/>
          </a:xfrm>
          <a:prstGeom prst="ellipse">
            <a:avLst/>
          </a:prstGeom>
          <a:solidFill>
            <a:srgbClr val="C1B8A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a:extLst>
              <a:ext uri="{FF2B5EF4-FFF2-40B4-BE49-F238E27FC236}">
                <a16:creationId xmlns:a16="http://schemas.microsoft.com/office/drawing/2014/main" id="{DF6EBC28-F18F-4AF6-939D-C84210970AB7}"/>
              </a:ext>
            </a:extLst>
          </p:cNvPr>
          <p:cNvSpPr txBox="1"/>
          <p:nvPr/>
        </p:nvSpPr>
        <p:spPr>
          <a:xfrm>
            <a:off x="1053038" y="5239284"/>
            <a:ext cx="2473910" cy="430887"/>
          </a:xfrm>
          <a:prstGeom prst="rect">
            <a:avLst/>
          </a:prstGeom>
          <a:noFill/>
        </p:spPr>
        <p:txBody>
          <a:bodyPr wrap="square" lIns="0" tIns="0" rIns="0" bIns="0" rtlCol="0" anchor="ctr">
            <a:spAutoFit/>
          </a:bodyPr>
          <a:lstStyle/>
          <a:p>
            <a:pPr algn="ctr"/>
            <a:r>
              <a:rPr lang="en-US" sz="1400" dirty="0">
                <a:latin typeface="Book Antiqua" panose="02040602050305030304" pitchFamily="18" charset="0"/>
                <a:cs typeface="Calibri" panose="020F0502020204030204" pitchFamily="34" charset="0"/>
              </a:rPr>
              <a:t>3 Affordable Homes Now Under Construction. </a:t>
            </a:r>
          </a:p>
        </p:txBody>
      </p:sp>
      <p:sp>
        <p:nvSpPr>
          <p:cNvPr id="17" name="TextBox 16">
            <a:extLst>
              <a:ext uri="{FF2B5EF4-FFF2-40B4-BE49-F238E27FC236}">
                <a16:creationId xmlns:a16="http://schemas.microsoft.com/office/drawing/2014/main" id="{4997D2C7-9B8E-4C23-AF1E-671977F4BA07}"/>
              </a:ext>
            </a:extLst>
          </p:cNvPr>
          <p:cNvSpPr txBox="1"/>
          <p:nvPr/>
        </p:nvSpPr>
        <p:spPr>
          <a:xfrm>
            <a:off x="8665052" y="5264543"/>
            <a:ext cx="2473910" cy="1077218"/>
          </a:xfrm>
          <a:prstGeom prst="rect">
            <a:avLst/>
          </a:prstGeom>
          <a:noFill/>
        </p:spPr>
        <p:txBody>
          <a:bodyPr wrap="square" lIns="0" tIns="0" rIns="0" bIns="0" rtlCol="0" anchor="ctr">
            <a:spAutoFit/>
          </a:bodyPr>
          <a:lstStyle/>
          <a:p>
            <a:pPr algn="ctr"/>
            <a:r>
              <a:rPr lang="en-US" sz="1400" dirty="0">
                <a:latin typeface="Book Antiqua" panose="02040602050305030304" pitchFamily="18" charset="0"/>
                <a:cs typeface="Calibri" panose="020F0502020204030204" pitchFamily="34" charset="0"/>
              </a:rPr>
              <a:t>5 Current Homeowners Living in Affordable Homes.  5 More Families “Committed” to 5 more Affordable Homes by late 2020. </a:t>
            </a:r>
          </a:p>
        </p:txBody>
      </p:sp>
      <p:sp>
        <p:nvSpPr>
          <p:cNvPr id="18" name="TextBox 17">
            <a:extLst>
              <a:ext uri="{FF2B5EF4-FFF2-40B4-BE49-F238E27FC236}">
                <a16:creationId xmlns:a16="http://schemas.microsoft.com/office/drawing/2014/main" id="{E5E66C51-73E4-4CEB-813A-38A8072E9BF3}"/>
              </a:ext>
            </a:extLst>
          </p:cNvPr>
          <p:cNvSpPr txBox="1"/>
          <p:nvPr/>
        </p:nvSpPr>
        <p:spPr>
          <a:xfrm>
            <a:off x="1141394" y="4742970"/>
            <a:ext cx="2297198" cy="307777"/>
          </a:xfrm>
          <a:prstGeom prst="rect">
            <a:avLst/>
          </a:prstGeom>
          <a:noFill/>
        </p:spPr>
        <p:txBody>
          <a:bodyPr wrap="square" lIns="0" tIns="0" rIns="0" bIns="0" rtlCol="0" anchor="ctr">
            <a:spAutoFit/>
          </a:bodyPr>
          <a:lstStyle/>
          <a:p>
            <a:pPr algn="ctr"/>
            <a:r>
              <a:rPr lang="en-US" sz="2000" b="1" dirty="0">
                <a:latin typeface="Book Antiqua" panose="02040602050305030304" pitchFamily="18" charset="0"/>
                <a:cs typeface="Calibri" panose="020F0502020204030204" pitchFamily="34" charset="0"/>
              </a:rPr>
              <a:t>CDC of Tampa</a:t>
            </a:r>
          </a:p>
        </p:txBody>
      </p:sp>
      <p:sp>
        <p:nvSpPr>
          <p:cNvPr id="19" name="TextBox 18">
            <a:extLst>
              <a:ext uri="{FF2B5EF4-FFF2-40B4-BE49-F238E27FC236}">
                <a16:creationId xmlns:a16="http://schemas.microsoft.com/office/drawing/2014/main" id="{E8E792B4-6547-42FD-B966-1850B6FB4CFC}"/>
              </a:ext>
            </a:extLst>
          </p:cNvPr>
          <p:cNvSpPr txBox="1"/>
          <p:nvPr/>
        </p:nvSpPr>
        <p:spPr>
          <a:xfrm>
            <a:off x="4947401" y="3907176"/>
            <a:ext cx="2297198" cy="923330"/>
          </a:xfrm>
          <a:prstGeom prst="rect">
            <a:avLst/>
          </a:prstGeom>
          <a:noFill/>
        </p:spPr>
        <p:txBody>
          <a:bodyPr wrap="square" lIns="0" tIns="0" rIns="0" bIns="0" rtlCol="0" anchor="ctr">
            <a:spAutoFit/>
          </a:bodyPr>
          <a:lstStyle/>
          <a:p>
            <a:pPr algn="ctr"/>
            <a:r>
              <a:rPr lang="en-US" sz="2000" b="1" dirty="0">
                <a:latin typeface="Book Antiqua" panose="02040602050305030304" pitchFamily="18" charset="0"/>
                <a:cs typeface="Calibri" panose="020F0502020204030204" pitchFamily="34" charset="0"/>
              </a:rPr>
              <a:t>URBAN 360</a:t>
            </a:r>
          </a:p>
          <a:p>
            <a:pPr algn="ctr"/>
            <a:r>
              <a:rPr lang="en-US" sz="2000" b="1" dirty="0">
                <a:latin typeface="Book Antiqua" panose="02040602050305030304" pitchFamily="18" charset="0"/>
                <a:cs typeface="Calibri" panose="020F0502020204030204" pitchFamily="34" charset="0"/>
              </a:rPr>
              <a:t>City of Tampa</a:t>
            </a:r>
          </a:p>
          <a:p>
            <a:pPr algn="ctr"/>
            <a:r>
              <a:rPr lang="en-US" sz="2000" b="1" dirty="0">
                <a:latin typeface="Book Antiqua" panose="02040602050305030304" pitchFamily="18" charset="0"/>
                <a:cs typeface="Calibri" panose="020F0502020204030204" pitchFamily="34" charset="0"/>
              </a:rPr>
              <a:t>Partnership</a:t>
            </a:r>
          </a:p>
        </p:txBody>
      </p:sp>
      <p:sp>
        <p:nvSpPr>
          <p:cNvPr id="20" name="TextBox 19">
            <a:extLst>
              <a:ext uri="{FF2B5EF4-FFF2-40B4-BE49-F238E27FC236}">
                <a16:creationId xmlns:a16="http://schemas.microsoft.com/office/drawing/2014/main" id="{B3260900-ED17-421E-9944-6ECCA0CDF2CE}"/>
              </a:ext>
            </a:extLst>
          </p:cNvPr>
          <p:cNvSpPr txBox="1"/>
          <p:nvPr/>
        </p:nvSpPr>
        <p:spPr>
          <a:xfrm>
            <a:off x="8753408" y="4589082"/>
            <a:ext cx="2297198" cy="615553"/>
          </a:xfrm>
          <a:prstGeom prst="rect">
            <a:avLst/>
          </a:prstGeom>
          <a:noFill/>
        </p:spPr>
        <p:txBody>
          <a:bodyPr wrap="square" lIns="0" tIns="0" rIns="0" bIns="0" rtlCol="0" anchor="ctr">
            <a:spAutoFit/>
          </a:bodyPr>
          <a:lstStyle/>
          <a:p>
            <a:pPr algn="ctr"/>
            <a:r>
              <a:rPr lang="en-US" sz="2000" b="1" dirty="0">
                <a:latin typeface="Book Antiqua" panose="02040602050305030304" pitchFamily="18" charset="0"/>
                <a:cs typeface="Calibri" panose="020F0502020204030204" pitchFamily="34" charset="0"/>
              </a:rPr>
              <a:t>Habitat for Humanity</a:t>
            </a:r>
          </a:p>
        </p:txBody>
      </p:sp>
      <p:sp>
        <p:nvSpPr>
          <p:cNvPr id="2" name="Title 1">
            <a:extLst>
              <a:ext uri="{FF2B5EF4-FFF2-40B4-BE49-F238E27FC236}">
                <a16:creationId xmlns:a16="http://schemas.microsoft.com/office/drawing/2014/main" id="{6BBDD43C-4ACA-44A5-9618-676C20A47E81}"/>
              </a:ext>
            </a:extLst>
          </p:cNvPr>
          <p:cNvSpPr>
            <a:spLocks noGrp="1"/>
          </p:cNvSpPr>
          <p:nvPr>
            <p:ph type="title"/>
          </p:nvPr>
        </p:nvSpPr>
        <p:spPr/>
        <p:txBody>
          <a:bodyPr/>
          <a:lstStyle/>
          <a:p>
            <a:r>
              <a:rPr lang="en-US" i="1" u="sng"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CASE STUDY </a:t>
            </a: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CITY OF TAMPA PERFORMANCE</a:t>
            </a:r>
          </a:p>
        </p:txBody>
      </p:sp>
      <p:sp>
        <p:nvSpPr>
          <p:cNvPr id="6" name="Slide Number Placeholder 5">
            <a:extLst>
              <a:ext uri="{FF2B5EF4-FFF2-40B4-BE49-F238E27FC236}">
                <a16:creationId xmlns:a16="http://schemas.microsoft.com/office/drawing/2014/main" id="{C2D8CB78-F693-4531-80CC-93746E57355A}"/>
              </a:ext>
            </a:extLst>
          </p:cNvPr>
          <p:cNvSpPr>
            <a:spLocks noGrp="1"/>
          </p:cNvSpPr>
          <p:nvPr>
            <p:ph type="sldNum" sz="quarter" idx="12"/>
          </p:nvPr>
        </p:nvSpPr>
        <p:spPr/>
        <p:txBody>
          <a:bodyPr/>
          <a:lstStyle/>
          <a:p>
            <a:fld id="{803A5971-35D0-4E4A-8828-9024326551F1}" type="slidenum">
              <a:rPr lang="en-US" smtClean="0"/>
              <a:pPr/>
              <a:t>4</a:t>
            </a:fld>
            <a:endParaRPr lang="en-US" dirty="0"/>
          </a:p>
        </p:txBody>
      </p:sp>
      <p:sp>
        <p:nvSpPr>
          <p:cNvPr id="25" name="Freeform: Shape 24">
            <a:extLst>
              <a:ext uri="{FF2B5EF4-FFF2-40B4-BE49-F238E27FC236}">
                <a16:creationId xmlns:a16="http://schemas.microsoft.com/office/drawing/2014/main" id="{CE87AB65-43B1-4FD6-9D52-814CF1DC7105}"/>
              </a:ext>
            </a:extLst>
          </p:cNvPr>
          <p:cNvSpPr/>
          <p:nvPr/>
        </p:nvSpPr>
        <p:spPr>
          <a:xfrm>
            <a:off x="11508068" y="6244824"/>
            <a:ext cx="586815" cy="526105"/>
          </a:xfrm>
          <a:custGeom>
            <a:avLst/>
            <a:gdLst>
              <a:gd name="connsiteX0" fmla="*/ 594951 w 594951"/>
              <a:gd name="connsiteY0" fmla="*/ 0 h 533400"/>
              <a:gd name="connsiteX1" fmla="*/ 594951 w 594951"/>
              <a:gd name="connsiteY1" fmla="*/ 533400 h 533400"/>
              <a:gd name="connsiteX2" fmla="*/ 0 w 594951"/>
              <a:gd name="connsiteY2" fmla="*/ 533400 h 533400"/>
              <a:gd name="connsiteX3" fmla="*/ 5328 w 594951"/>
              <a:gd name="connsiteY3" fmla="*/ 480557 h 533400"/>
              <a:gd name="connsiteX4" fmla="*/ 594951 w 594951"/>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951" h="533400">
                <a:moveTo>
                  <a:pt x="594951" y="0"/>
                </a:moveTo>
                <a:lnTo>
                  <a:pt x="594951" y="533400"/>
                </a:lnTo>
                <a:lnTo>
                  <a:pt x="0" y="533400"/>
                </a:lnTo>
                <a:lnTo>
                  <a:pt x="5328" y="480557"/>
                </a:lnTo>
                <a:cubicBezTo>
                  <a:pt x="61448" y="206304"/>
                  <a:pt x="304107" y="0"/>
                  <a:pt x="594951" y="0"/>
                </a:cubicBezTo>
                <a:close/>
              </a:path>
            </a:pathLst>
          </a:custGeom>
          <a:solidFill>
            <a:srgbClr val="FD5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id="{D0FD0767-472E-41B7-959F-C0A49CCE6FE1}"/>
              </a:ext>
            </a:extLst>
          </p:cNvPr>
          <p:cNvSpPr/>
          <p:nvPr/>
        </p:nvSpPr>
        <p:spPr>
          <a:xfrm>
            <a:off x="1499501" y="2638505"/>
            <a:ext cx="1580982" cy="1580982"/>
          </a:xfrm>
          <a:prstGeom prst="arc">
            <a:avLst>
              <a:gd name="adj1" fmla="val 3945796"/>
              <a:gd name="adj2" fmla="val 6660322"/>
            </a:avLst>
          </a:prstGeom>
          <a:ln w="76200">
            <a:gradFill>
              <a:gsLst>
                <a:gs pos="0">
                  <a:srgbClr val="FD593D"/>
                </a:gs>
                <a:gs pos="100000">
                  <a:srgbClr val="405666"/>
                </a:gs>
              </a:gsLst>
              <a:lin ang="2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a:extLst>
              <a:ext uri="{FF2B5EF4-FFF2-40B4-BE49-F238E27FC236}">
                <a16:creationId xmlns:a16="http://schemas.microsoft.com/office/drawing/2014/main" id="{011BAA29-77FA-4AC2-9F08-AA2A8AFFB5AD}"/>
              </a:ext>
            </a:extLst>
          </p:cNvPr>
          <p:cNvSpPr/>
          <p:nvPr/>
        </p:nvSpPr>
        <p:spPr>
          <a:xfrm>
            <a:off x="5305509" y="1935061"/>
            <a:ext cx="1580982" cy="1580982"/>
          </a:xfrm>
          <a:prstGeom prst="arc">
            <a:avLst>
              <a:gd name="adj1" fmla="val 3945796"/>
              <a:gd name="adj2" fmla="val 6660322"/>
            </a:avLst>
          </a:prstGeom>
          <a:ln w="76200">
            <a:gradFill>
              <a:gsLst>
                <a:gs pos="0">
                  <a:srgbClr val="FD593D"/>
                </a:gs>
                <a:gs pos="100000">
                  <a:srgbClr val="405666"/>
                </a:gs>
              </a:gsLst>
              <a:lin ang="2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Arc 39">
            <a:extLst>
              <a:ext uri="{FF2B5EF4-FFF2-40B4-BE49-F238E27FC236}">
                <a16:creationId xmlns:a16="http://schemas.microsoft.com/office/drawing/2014/main" id="{389151CD-879E-4A08-808E-A5E8B74762A8}"/>
              </a:ext>
            </a:extLst>
          </p:cNvPr>
          <p:cNvSpPr/>
          <p:nvPr/>
        </p:nvSpPr>
        <p:spPr>
          <a:xfrm>
            <a:off x="9111517" y="2638505"/>
            <a:ext cx="1580982" cy="1580982"/>
          </a:xfrm>
          <a:prstGeom prst="arc">
            <a:avLst>
              <a:gd name="adj1" fmla="val 3945796"/>
              <a:gd name="adj2" fmla="val 6660322"/>
            </a:avLst>
          </a:prstGeom>
          <a:ln w="76200">
            <a:gradFill>
              <a:gsLst>
                <a:gs pos="0">
                  <a:srgbClr val="FD593D"/>
                </a:gs>
                <a:gs pos="100000">
                  <a:srgbClr val="405666"/>
                </a:gs>
              </a:gsLst>
              <a:lin ang="2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9D86F58B-B0A8-4732-80CD-34D2EFC2E97E}"/>
              </a:ext>
            </a:extLst>
          </p:cNvPr>
          <p:cNvCxnSpPr/>
          <p:nvPr/>
        </p:nvCxnSpPr>
        <p:spPr>
          <a:xfrm>
            <a:off x="6096000" y="3469933"/>
            <a:ext cx="0" cy="418806"/>
          </a:xfrm>
          <a:prstGeom prst="line">
            <a:avLst/>
          </a:prstGeom>
          <a:ln>
            <a:solidFill>
              <a:srgbClr val="405666"/>
            </a:solidFill>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80AEA1C-2909-4302-9A93-8B197F2D7BF4}"/>
              </a:ext>
            </a:extLst>
          </p:cNvPr>
          <p:cNvCxnSpPr/>
          <p:nvPr/>
        </p:nvCxnSpPr>
        <p:spPr>
          <a:xfrm>
            <a:off x="9902007" y="4179639"/>
            <a:ext cx="0" cy="418806"/>
          </a:xfrm>
          <a:prstGeom prst="line">
            <a:avLst/>
          </a:prstGeom>
          <a:ln>
            <a:solidFill>
              <a:srgbClr val="C1B8A7"/>
            </a:solidFill>
            <a:tailEnd type="ova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AFA547A-B647-4491-8142-A64F216DA766}"/>
              </a:ext>
            </a:extLst>
          </p:cNvPr>
          <p:cNvCxnSpPr/>
          <p:nvPr/>
        </p:nvCxnSpPr>
        <p:spPr>
          <a:xfrm>
            <a:off x="2289993" y="4179639"/>
            <a:ext cx="0" cy="418806"/>
          </a:xfrm>
          <a:prstGeom prst="line">
            <a:avLst/>
          </a:prstGeom>
          <a:ln>
            <a:solidFill>
              <a:srgbClr val="C1B8A7"/>
            </a:solidFill>
            <a:tailEnd type="ova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C0C1145-123F-45B9-94B2-61CE0169EC29}"/>
              </a:ext>
            </a:extLst>
          </p:cNvPr>
          <p:cNvSpPr txBox="1"/>
          <p:nvPr/>
        </p:nvSpPr>
        <p:spPr>
          <a:xfrm>
            <a:off x="5754668" y="2310053"/>
            <a:ext cx="1512963" cy="830997"/>
          </a:xfrm>
          <a:prstGeom prst="rect">
            <a:avLst/>
          </a:prstGeom>
          <a:noFill/>
        </p:spPr>
        <p:txBody>
          <a:bodyPr wrap="square" lIns="0" tIns="0" rIns="0" bIns="0" rtlCol="0">
            <a:spAutoFit/>
          </a:bodyPr>
          <a:lstStyle/>
          <a:p>
            <a:pPr algn="l"/>
            <a:r>
              <a:rPr lang="en-US" sz="5400" b="1" dirty="0">
                <a:solidFill>
                  <a:schemeClr val="bg1"/>
                </a:solidFill>
                <a:latin typeface="Book Antiqua" panose="02040602050305030304" pitchFamily="18" charset="0"/>
              </a:rPr>
              <a:t>75</a:t>
            </a:r>
          </a:p>
        </p:txBody>
      </p:sp>
      <p:sp>
        <p:nvSpPr>
          <p:cNvPr id="39" name="TextBox 38">
            <a:extLst>
              <a:ext uri="{FF2B5EF4-FFF2-40B4-BE49-F238E27FC236}">
                <a16:creationId xmlns:a16="http://schemas.microsoft.com/office/drawing/2014/main" id="{58D66A5E-65DB-45A3-B33D-A080E16B025E}"/>
              </a:ext>
            </a:extLst>
          </p:cNvPr>
          <p:cNvSpPr txBox="1"/>
          <p:nvPr/>
        </p:nvSpPr>
        <p:spPr>
          <a:xfrm>
            <a:off x="2146783" y="3071643"/>
            <a:ext cx="1512963" cy="738664"/>
          </a:xfrm>
          <a:prstGeom prst="rect">
            <a:avLst/>
          </a:prstGeom>
          <a:noFill/>
        </p:spPr>
        <p:txBody>
          <a:bodyPr wrap="square" lIns="0" tIns="0" rIns="0" bIns="0" rtlCol="0">
            <a:spAutoFit/>
          </a:bodyPr>
          <a:lstStyle/>
          <a:p>
            <a:pPr algn="l"/>
            <a:r>
              <a:rPr lang="en-US" sz="4800" b="1" dirty="0">
                <a:latin typeface="Book Antiqua" panose="02040602050305030304" pitchFamily="18" charset="0"/>
              </a:rPr>
              <a:t>3</a:t>
            </a:r>
          </a:p>
        </p:txBody>
      </p:sp>
      <p:sp>
        <p:nvSpPr>
          <p:cNvPr id="44" name="TextBox 43">
            <a:extLst>
              <a:ext uri="{FF2B5EF4-FFF2-40B4-BE49-F238E27FC236}">
                <a16:creationId xmlns:a16="http://schemas.microsoft.com/office/drawing/2014/main" id="{0304BEB2-5B69-4EB1-8E09-7A2D394F1AFC}"/>
              </a:ext>
            </a:extLst>
          </p:cNvPr>
          <p:cNvSpPr txBox="1"/>
          <p:nvPr/>
        </p:nvSpPr>
        <p:spPr>
          <a:xfrm>
            <a:off x="9625999" y="3069324"/>
            <a:ext cx="1512963" cy="738664"/>
          </a:xfrm>
          <a:prstGeom prst="rect">
            <a:avLst/>
          </a:prstGeom>
          <a:noFill/>
        </p:spPr>
        <p:txBody>
          <a:bodyPr wrap="square" lIns="0" tIns="0" rIns="0" bIns="0" rtlCol="0">
            <a:spAutoFit/>
          </a:bodyPr>
          <a:lstStyle/>
          <a:p>
            <a:pPr algn="l"/>
            <a:r>
              <a:rPr lang="en-US" sz="4800" b="1" dirty="0">
                <a:latin typeface="Book Antiqua" panose="02040602050305030304" pitchFamily="18" charset="0"/>
              </a:rPr>
              <a:t>10</a:t>
            </a:r>
          </a:p>
        </p:txBody>
      </p:sp>
      <p:sp>
        <p:nvSpPr>
          <p:cNvPr id="26" name="TextBox 25">
            <a:extLst>
              <a:ext uri="{FF2B5EF4-FFF2-40B4-BE49-F238E27FC236}">
                <a16:creationId xmlns:a16="http://schemas.microsoft.com/office/drawing/2014/main" id="{59C31372-AB40-48F1-8FE2-E77B52CB0B91}"/>
              </a:ext>
            </a:extLst>
          </p:cNvPr>
          <p:cNvSpPr txBox="1"/>
          <p:nvPr/>
        </p:nvSpPr>
        <p:spPr>
          <a:xfrm>
            <a:off x="4891707" y="4946404"/>
            <a:ext cx="2408586" cy="1508105"/>
          </a:xfrm>
          <a:prstGeom prst="rect">
            <a:avLst/>
          </a:prstGeom>
          <a:noFill/>
        </p:spPr>
        <p:txBody>
          <a:bodyPr wrap="square" lIns="0" tIns="0" rIns="0" bIns="0" rtlCol="0" anchor="ctr">
            <a:spAutoFit/>
          </a:bodyPr>
          <a:lstStyle/>
          <a:p>
            <a:pPr algn="ctr"/>
            <a:r>
              <a:rPr lang="en-US" sz="1400" dirty="0">
                <a:latin typeface="Book Antiqua" panose="02040602050305030304" pitchFamily="18" charset="0"/>
                <a:cs typeface="Calibri" panose="020F0502020204030204" pitchFamily="34" charset="0"/>
              </a:rPr>
              <a:t>To date, we have 51 Current Homeowners Living in Affordable Homes. Additionally, 24 more homes have been purchased with homeowner move-ins by the Fall of 2020.  </a:t>
            </a:r>
          </a:p>
        </p:txBody>
      </p:sp>
    </p:spTree>
    <p:extLst>
      <p:ext uri="{BB962C8B-B14F-4D97-AF65-F5344CB8AC3E}">
        <p14:creationId xmlns:p14="http://schemas.microsoft.com/office/powerpoint/2010/main" val="960485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84D7FB-AF41-4A6A-95C9-EB5A1D3C5DC8}"/>
              </a:ext>
            </a:extLst>
          </p:cNvPr>
          <p:cNvSpPr/>
          <p:nvPr/>
        </p:nvSpPr>
        <p:spPr>
          <a:xfrm>
            <a:off x="2527300" y="2135496"/>
            <a:ext cx="9664700" cy="3405433"/>
          </a:xfrm>
          <a:prstGeom prst="rect">
            <a:avLst/>
          </a:prstGeom>
          <a:solidFill>
            <a:srgbClr val="405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Top Corners Rounded 43">
            <a:extLst>
              <a:ext uri="{FF2B5EF4-FFF2-40B4-BE49-F238E27FC236}">
                <a16:creationId xmlns:a16="http://schemas.microsoft.com/office/drawing/2014/main" id="{FEB771E4-7C48-4F44-BAE9-B44F5C625D0F}"/>
              </a:ext>
            </a:extLst>
          </p:cNvPr>
          <p:cNvSpPr/>
          <p:nvPr/>
        </p:nvSpPr>
        <p:spPr>
          <a:xfrm rot="16200000" flipV="1">
            <a:off x="3620522" y="3612192"/>
            <a:ext cx="811964" cy="1311794"/>
          </a:xfrm>
          <a:prstGeom prst="round2SameRect">
            <a:avLst>
              <a:gd name="adj1" fmla="val 50000"/>
              <a:gd name="adj2" fmla="val 0"/>
            </a:avLst>
          </a:prstGeom>
          <a:solidFill>
            <a:srgbClr val="C1B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Rounded 17">
            <a:extLst>
              <a:ext uri="{FF2B5EF4-FFF2-40B4-BE49-F238E27FC236}">
                <a16:creationId xmlns:a16="http://schemas.microsoft.com/office/drawing/2014/main" id="{47D07399-0B89-4315-81CF-9682845CB032}"/>
              </a:ext>
            </a:extLst>
          </p:cNvPr>
          <p:cNvSpPr/>
          <p:nvPr/>
        </p:nvSpPr>
        <p:spPr>
          <a:xfrm rot="16200000" flipV="1">
            <a:off x="3501923" y="2259837"/>
            <a:ext cx="811964" cy="1311794"/>
          </a:xfrm>
          <a:prstGeom prst="round2SameRect">
            <a:avLst>
              <a:gd name="adj1" fmla="val 50000"/>
              <a:gd name="adj2" fmla="val 0"/>
            </a:avLst>
          </a:prstGeom>
          <a:solidFill>
            <a:srgbClr val="C1B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999ADC77-79A5-4E26-83C1-553247B4B5DB}"/>
              </a:ext>
            </a:extLst>
          </p:cNvPr>
          <p:cNvSpPr txBox="1"/>
          <p:nvPr/>
        </p:nvSpPr>
        <p:spPr>
          <a:xfrm>
            <a:off x="4937148" y="2668798"/>
            <a:ext cx="1292485" cy="615553"/>
          </a:xfrm>
          <a:prstGeom prst="rect">
            <a:avLst/>
          </a:prstGeom>
          <a:noFill/>
        </p:spPr>
        <p:txBody>
          <a:bodyPr wrap="square" lIns="0" tIns="0" rIns="0" bIns="0" rtlCol="0" anchor="ctr">
            <a:spAutoFit/>
          </a:bodyPr>
          <a:lstStyle/>
          <a:p>
            <a:r>
              <a:rPr lang="en-US" sz="2000" b="1" dirty="0">
                <a:solidFill>
                  <a:schemeClr val="bg1"/>
                </a:solidFill>
                <a:effectLst>
                  <a:outerShdw blurRad="50800" dist="38100" dir="5400000" algn="t" rotWithShape="0">
                    <a:prstClr val="black">
                      <a:alpha val="40000"/>
                    </a:prstClr>
                  </a:outerShdw>
                </a:effectLst>
                <a:latin typeface="Century Gothic" panose="020B0502020202020204" pitchFamily="34" charset="0"/>
                <a:cs typeface="Calibri" panose="020F0502020204030204" pitchFamily="34" charset="0"/>
              </a:rPr>
              <a:t>Property Values</a:t>
            </a:r>
          </a:p>
        </p:txBody>
      </p:sp>
      <p:sp>
        <p:nvSpPr>
          <p:cNvPr id="47" name="TextBox 46">
            <a:extLst>
              <a:ext uri="{FF2B5EF4-FFF2-40B4-BE49-F238E27FC236}">
                <a16:creationId xmlns:a16="http://schemas.microsoft.com/office/drawing/2014/main" id="{0D106713-1691-41C4-8DFC-AB6665E62A3A}"/>
              </a:ext>
            </a:extLst>
          </p:cNvPr>
          <p:cNvSpPr txBox="1"/>
          <p:nvPr/>
        </p:nvSpPr>
        <p:spPr>
          <a:xfrm>
            <a:off x="4969698" y="3850987"/>
            <a:ext cx="1292485" cy="923330"/>
          </a:xfrm>
          <a:prstGeom prst="rect">
            <a:avLst/>
          </a:prstGeom>
          <a:noFill/>
        </p:spPr>
        <p:txBody>
          <a:bodyPr wrap="square" lIns="0" tIns="0" rIns="0" bIns="0" rtlCol="0" anchor="ctr">
            <a:spAutoFit/>
          </a:bodyPr>
          <a:lstStyle/>
          <a:p>
            <a:r>
              <a:rPr lang="en-US" sz="2000" b="1" dirty="0">
                <a:solidFill>
                  <a:schemeClr val="bg1"/>
                </a:solidFill>
                <a:effectLst>
                  <a:outerShdw blurRad="50800" dist="38100" dir="5400000" algn="t" rotWithShape="0">
                    <a:prstClr val="black">
                      <a:alpha val="40000"/>
                    </a:prstClr>
                  </a:outerShdw>
                </a:effectLst>
                <a:latin typeface="Century Gothic" panose="020B0502020202020204" pitchFamily="34" charset="0"/>
                <a:cs typeface="Calibri" panose="020F0502020204030204" pitchFamily="34" charset="0"/>
              </a:rPr>
              <a:t>Annual Property Tax Basis</a:t>
            </a:r>
          </a:p>
        </p:txBody>
      </p:sp>
      <p:sp>
        <p:nvSpPr>
          <p:cNvPr id="48" name="TextBox 47">
            <a:extLst>
              <a:ext uri="{FF2B5EF4-FFF2-40B4-BE49-F238E27FC236}">
                <a16:creationId xmlns:a16="http://schemas.microsoft.com/office/drawing/2014/main" id="{1B7013F4-E76D-4805-97EC-3080B4CF5128}"/>
              </a:ext>
            </a:extLst>
          </p:cNvPr>
          <p:cNvSpPr txBox="1"/>
          <p:nvPr/>
        </p:nvSpPr>
        <p:spPr>
          <a:xfrm>
            <a:off x="6427995" y="3702429"/>
            <a:ext cx="5159168" cy="646331"/>
          </a:xfrm>
          <a:prstGeom prst="rect">
            <a:avLst/>
          </a:prstGeom>
          <a:noFill/>
        </p:spPr>
        <p:txBody>
          <a:bodyPr wrap="square" lIns="0" tIns="0" rIns="0" bIns="0" rtlCol="0" anchor="ctr">
            <a:spAutoFit/>
          </a:bodyPr>
          <a:lstStyle/>
          <a:p>
            <a:r>
              <a:rPr lang="en-US" sz="1400" dirty="0">
                <a:solidFill>
                  <a:schemeClr val="bg1"/>
                </a:solidFill>
                <a:latin typeface="Book Antiqua" panose="02040602050305030304" pitchFamily="18" charset="0"/>
                <a:cs typeface="Calibri" panose="020F0502020204030204" pitchFamily="34" charset="0"/>
              </a:rPr>
              <a:t>The City benefits from the increased Tax Basis of this $15,000,000 in new housing stock and the resultant surrounding home appreciation that this new building is driving.</a:t>
            </a:r>
          </a:p>
        </p:txBody>
      </p:sp>
      <p:sp>
        <p:nvSpPr>
          <p:cNvPr id="61" name="TextBox 60">
            <a:extLst>
              <a:ext uri="{FF2B5EF4-FFF2-40B4-BE49-F238E27FC236}">
                <a16:creationId xmlns:a16="http://schemas.microsoft.com/office/drawing/2014/main" id="{2992B5D7-828D-432D-A094-903FC1A7A525}"/>
              </a:ext>
            </a:extLst>
          </p:cNvPr>
          <p:cNvSpPr txBox="1"/>
          <p:nvPr/>
        </p:nvSpPr>
        <p:spPr>
          <a:xfrm>
            <a:off x="6398927" y="2668798"/>
            <a:ext cx="5471496" cy="861774"/>
          </a:xfrm>
          <a:prstGeom prst="rect">
            <a:avLst/>
          </a:prstGeom>
          <a:noFill/>
        </p:spPr>
        <p:txBody>
          <a:bodyPr wrap="square" lIns="0" tIns="0" rIns="0" bIns="0" rtlCol="0" anchor="ctr">
            <a:spAutoFit/>
          </a:bodyPr>
          <a:lstStyle/>
          <a:p>
            <a:r>
              <a:rPr lang="en-US" sz="1400" dirty="0">
                <a:solidFill>
                  <a:schemeClr val="bg1"/>
                </a:solidFill>
                <a:latin typeface="Book Antiqua" panose="02040602050305030304" pitchFamily="18" charset="0"/>
                <a:cs typeface="Calibri" panose="020F0502020204030204" pitchFamily="34" charset="0"/>
              </a:rPr>
              <a:t>We are seeing that the impact of these new homes is lifting surrounding property values and encouraging further private investment in the East Tampa area.  This appreciation is being realized by current resident property owners in East Tampa. </a:t>
            </a:r>
          </a:p>
        </p:txBody>
      </p:sp>
      <p:cxnSp>
        <p:nvCxnSpPr>
          <p:cNvPr id="21" name="Straight Connector 20">
            <a:extLst>
              <a:ext uri="{FF2B5EF4-FFF2-40B4-BE49-F238E27FC236}">
                <a16:creationId xmlns:a16="http://schemas.microsoft.com/office/drawing/2014/main" id="{1DA048E3-D609-4CE1-BBD7-B4672F768405}"/>
              </a:ext>
            </a:extLst>
          </p:cNvPr>
          <p:cNvCxnSpPr>
            <a:cxnSpLocks/>
          </p:cNvCxnSpPr>
          <p:nvPr/>
        </p:nvCxnSpPr>
        <p:spPr>
          <a:xfrm>
            <a:off x="6398927" y="3666429"/>
            <a:ext cx="535405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BBDD43C-4ACA-44A5-9618-676C20A47E81}"/>
              </a:ext>
            </a:extLst>
          </p:cNvPr>
          <p:cNvSpPr>
            <a:spLocks noGrp="1"/>
          </p:cNvSpPr>
          <p:nvPr>
            <p:ph type="title"/>
          </p:nvPr>
        </p:nvSpPr>
        <p:spPr/>
        <p:txBody>
          <a:bodyPr>
            <a:normAutofit/>
          </a:bodyPr>
          <a:lstStyle/>
          <a:p>
            <a:r>
              <a:rPr lang="en-US" i="1" u="sng" dirty="0">
                <a:latin typeface="Helvetica Neue" panose="02000503000000020004" pitchFamily="2" charset="0"/>
                <a:ea typeface="Helvetica Neue" panose="02000503000000020004" pitchFamily="2" charset="0"/>
                <a:cs typeface="Helvetica Neue" panose="02000503000000020004" pitchFamily="2" charset="0"/>
              </a:rPr>
              <a:t>CASE STUDY </a:t>
            </a:r>
            <a:r>
              <a:rPr lang="en-US" dirty="0">
                <a:latin typeface="Helvetica Neue" panose="02000503000000020004" pitchFamily="2" charset="0"/>
                <a:ea typeface="Helvetica Neue" panose="02000503000000020004" pitchFamily="2" charset="0"/>
                <a:cs typeface="Helvetica Neue" panose="02000503000000020004" pitchFamily="2" charset="0"/>
              </a:rPr>
              <a:t>- URBAN 360 PROGRAM ADVANTAGES</a:t>
            </a:r>
          </a:p>
        </p:txBody>
      </p:sp>
      <p:sp>
        <p:nvSpPr>
          <p:cNvPr id="26" name="Slide Number Placeholder 25">
            <a:extLst>
              <a:ext uri="{FF2B5EF4-FFF2-40B4-BE49-F238E27FC236}">
                <a16:creationId xmlns:a16="http://schemas.microsoft.com/office/drawing/2014/main" id="{F680DAE9-0B80-4228-B823-3339D271B007}"/>
              </a:ext>
            </a:extLst>
          </p:cNvPr>
          <p:cNvSpPr>
            <a:spLocks noGrp="1"/>
          </p:cNvSpPr>
          <p:nvPr>
            <p:ph type="sldNum" sz="quarter" idx="12"/>
          </p:nvPr>
        </p:nvSpPr>
        <p:spPr/>
        <p:txBody>
          <a:bodyPr/>
          <a:lstStyle/>
          <a:p>
            <a:fld id="{803A5971-35D0-4E4A-8828-9024326551F1}" type="slidenum">
              <a:rPr lang="en-US" smtClean="0"/>
              <a:pPr/>
              <a:t>5</a:t>
            </a:fld>
            <a:endParaRPr lang="en-US" dirty="0"/>
          </a:p>
        </p:txBody>
      </p:sp>
      <p:pic>
        <p:nvPicPr>
          <p:cNvPr id="64" name="Picture 63" descr="A group of people sitting at a table&#10;&#10;Description automatically generated">
            <a:extLst>
              <a:ext uri="{FF2B5EF4-FFF2-40B4-BE49-F238E27FC236}">
                <a16:creationId xmlns:a16="http://schemas.microsoft.com/office/drawing/2014/main" id="{47EA7C49-1C0C-4E02-BEAD-D30A65CA70F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a:off x="1" y="1170999"/>
            <a:ext cx="3923001" cy="5359976"/>
          </a:xfrm>
          <a:custGeom>
            <a:avLst/>
            <a:gdLst>
              <a:gd name="connsiteX0" fmla="*/ 1243013 w 3923001"/>
              <a:gd name="connsiteY0" fmla="*/ 0 h 5359976"/>
              <a:gd name="connsiteX1" fmla="*/ 3923001 w 3923001"/>
              <a:gd name="connsiteY1" fmla="*/ 2679988 h 5359976"/>
              <a:gd name="connsiteX2" fmla="*/ 1243013 w 3923001"/>
              <a:gd name="connsiteY2" fmla="*/ 5359976 h 5359976"/>
              <a:gd name="connsiteX3" fmla="*/ 199841 w 3923001"/>
              <a:gd name="connsiteY3" fmla="*/ 5149369 h 5359976"/>
              <a:gd name="connsiteX4" fmla="*/ 0 w 3923001"/>
              <a:gd name="connsiteY4" fmla="*/ 5053101 h 5359976"/>
              <a:gd name="connsiteX5" fmla="*/ 0 w 3923001"/>
              <a:gd name="connsiteY5" fmla="*/ 306875 h 5359976"/>
              <a:gd name="connsiteX6" fmla="*/ 199841 w 3923001"/>
              <a:gd name="connsiteY6" fmla="*/ 210607 h 5359976"/>
              <a:gd name="connsiteX7" fmla="*/ 1243013 w 3923001"/>
              <a:gd name="connsiteY7" fmla="*/ 0 h 535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3001" h="5359976">
                <a:moveTo>
                  <a:pt x="1243013" y="0"/>
                </a:moveTo>
                <a:cubicBezTo>
                  <a:pt x="2723129" y="0"/>
                  <a:pt x="3923001" y="1199872"/>
                  <a:pt x="3923001" y="2679988"/>
                </a:cubicBezTo>
                <a:cubicBezTo>
                  <a:pt x="3923001" y="4160104"/>
                  <a:pt x="2723129" y="5359976"/>
                  <a:pt x="1243013" y="5359976"/>
                </a:cubicBezTo>
                <a:cubicBezTo>
                  <a:pt x="872984" y="5359976"/>
                  <a:pt x="520470" y="5284984"/>
                  <a:pt x="199841" y="5149369"/>
                </a:cubicBezTo>
                <a:lnTo>
                  <a:pt x="0" y="5053101"/>
                </a:lnTo>
                <a:lnTo>
                  <a:pt x="0" y="306875"/>
                </a:lnTo>
                <a:lnTo>
                  <a:pt x="199841" y="210607"/>
                </a:lnTo>
                <a:cubicBezTo>
                  <a:pt x="520470" y="74992"/>
                  <a:pt x="872984" y="0"/>
                  <a:pt x="1243013" y="0"/>
                </a:cubicBezTo>
                <a:close/>
              </a:path>
            </a:pathLst>
          </a:custGeom>
        </p:spPr>
      </p:pic>
      <p:sp>
        <p:nvSpPr>
          <p:cNvPr id="63" name="Freeform: Shape 62">
            <a:extLst>
              <a:ext uri="{FF2B5EF4-FFF2-40B4-BE49-F238E27FC236}">
                <a16:creationId xmlns:a16="http://schemas.microsoft.com/office/drawing/2014/main" id="{D9F177FD-2FA5-4AC4-AC3F-223D9123D0B8}"/>
              </a:ext>
            </a:extLst>
          </p:cNvPr>
          <p:cNvSpPr/>
          <p:nvPr/>
        </p:nvSpPr>
        <p:spPr>
          <a:xfrm>
            <a:off x="20596" y="1170999"/>
            <a:ext cx="3923001" cy="5359976"/>
          </a:xfrm>
          <a:custGeom>
            <a:avLst/>
            <a:gdLst>
              <a:gd name="connsiteX0" fmla="*/ 1243013 w 3923001"/>
              <a:gd name="connsiteY0" fmla="*/ 0 h 5359976"/>
              <a:gd name="connsiteX1" fmla="*/ 3923001 w 3923001"/>
              <a:gd name="connsiteY1" fmla="*/ 2679988 h 5359976"/>
              <a:gd name="connsiteX2" fmla="*/ 1243013 w 3923001"/>
              <a:gd name="connsiteY2" fmla="*/ 5359976 h 5359976"/>
              <a:gd name="connsiteX3" fmla="*/ 199841 w 3923001"/>
              <a:gd name="connsiteY3" fmla="*/ 5149370 h 5359976"/>
              <a:gd name="connsiteX4" fmla="*/ 0 w 3923001"/>
              <a:gd name="connsiteY4" fmla="*/ 5053101 h 5359976"/>
              <a:gd name="connsiteX5" fmla="*/ 0 w 3923001"/>
              <a:gd name="connsiteY5" fmla="*/ 306875 h 5359976"/>
              <a:gd name="connsiteX6" fmla="*/ 199841 w 3923001"/>
              <a:gd name="connsiteY6" fmla="*/ 210607 h 5359976"/>
              <a:gd name="connsiteX7" fmla="*/ 1243013 w 3923001"/>
              <a:gd name="connsiteY7" fmla="*/ 0 h 535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3001" h="5359976">
                <a:moveTo>
                  <a:pt x="1243013" y="0"/>
                </a:moveTo>
                <a:cubicBezTo>
                  <a:pt x="2723130" y="0"/>
                  <a:pt x="3923001" y="1199871"/>
                  <a:pt x="3923001" y="2679988"/>
                </a:cubicBezTo>
                <a:cubicBezTo>
                  <a:pt x="3923001" y="4160105"/>
                  <a:pt x="2723130" y="5359976"/>
                  <a:pt x="1243013" y="5359976"/>
                </a:cubicBezTo>
                <a:cubicBezTo>
                  <a:pt x="872984" y="5359976"/>
                  <a:pt x="520470" y="5284984"/>
                  <a:pt x="199841" y="5149370"/>
                </a:cubicBezTo>
                <a:lnTo>
                  <a:pt x="0" y="5053101"/>
                </a:lnTo>
                <a:lnTo>
                  <a:pt x="0" y="306875"/>
                </a:lnTo>
                <a:lnTo>
                  <a:pt x="199841" y="210607"/>
                </a:lnTo>
                <a:cubicBezTo>
                  <a:pt x="520470" y="74992"/>
                  <a:pt x="872984" y="0"/>
                  <a:pt x="1243013" y="0"/>
                </a:cubicBezTo>
                <a:close/>
              </a:path>
            </a:pathLst>
          </a:custGeom>
          <a:gradFill>
            <a:gsLst>
              <a:gs pos="0">
                <a:srgbClr val="405666">
                  <a:alpha val="85000"/>
                </a:srgbClr>
              </a:gs>
              <a:gs pos="100000">
                <a:srgbClr val="FD593D"/>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extBox 39">
            <a:extLst>
              <a:ext uri="{FF2B5EF4-FFF2-40B4-BE49-F238E27FC236}">
                <a16:creationId xmlns:a16="http://schemas.microsoft.com/office/drawing/2014/main" id="{EC16C841-CF7E-4281-9F68-33BC27BFF962}"/>
              </a:ext>
            </a:extLst>
          </p:cNvPr>
          <p:cNvSpPr txBox="1"/>
          <p:nvPr/>
        </p:nvSpPr>
        <p:spPr>
          <a:xfrm>
            <a:off x="746953" y="2928144"/>
            <a:ext cx="2584970" cy="1938992"/>
          </a:xfrm>
          <a:prstGeom prst="rect">
            <a:avLst/>
          </a:prstGeom>
          <a:noFill/>
        </p:spPr>
        <p:txBody>
          <a:bodyPr wrap="square" lIns="0" tIns="0" rIns="0" bIns="0" rtlCol="0" anchor="ctr">
            <a:spAutoFit/>
          </a:bodyPr>
          <a:lstStyle/>
          <a:p>
            <a:r>
              <a:rPr lang="en-US" sz="1400" dirty="0">
                <a:solidFill>
                  <a:schemeClr val="bg1"/>
                </a:solidFill>
                <a:latin typeface="Book Antiqua" panose="02040602050305030304" pitchFamily="18" charset="0"/>
                <a:cs typeface="Calibri" panose="020F0502020204030204" pitchFamily="34" charset="0"/>
              </a:rPr>
              <a:t>The City of Tampa has made available of up to $1,375,000 that Urban 360 may utilize to deliver these affordable homes.  Through the dollars in this program, the City of Tampa will be delivered over $15,000,000 in New, Occupied,  Affordable Housing within City Limits. </a:t>
            </a:r>
          </a:p>
        </p:txBody>
      </p:sp>
      <p:sp>
        <p:nvSpPr>
          <p:cNvPr id="41" name="TextBox 40">
            <a:extLst>
              <a:ext uri="{FF2B5EF4-FFF2-40B4-BE49-F238E27FC236}">
                <a16:creationId xmlns:a16="http://schemas.microsoft.com/office/drawing/2014/main" id="{63495DDA-2698-4EE5-98FE-480645994CA8}"/>
              </a:ext>
            </a:extLst>
          </p:cNvPr>
          <p:cNvSpPr txBox="1"/>
          <p:nvPr/>
        </p:nvSpPr>
        <p:spPr>
          <a:xfrm>
            <a:off x="20596" y="1677416"/>
            <a:ext cx="3727670" cy="1169551"/>
          </a:xfrm>
          <a:prstGeom prst="rect">
            <a:avLst/>
          </a:prstGeom>
          <a:noFill/>
        </p:spPr>
        <p:txBody>
          <a:bodyPr wrap="square" lIns="0" tIns="0" rIns="0" bIns="0" rtlCol="0" anchor="ctr">
            <a:spAutoFit/>
          </a:bodyPr>
          <a:lstStyle/>
          <a:p>
            <a:r>
              <a:rPr lang="en-US" sz="2400" b="1" dirty="0">
                <a:solidFill>
                  <a:schemeClr val="bg1"/>
                </a:solidFill>
                <a:latin typeface="Book Antiqua" panose="02040602050305030304" pitchFamily="18" charset="0"/>
                <a:cs typeface="Calibri" panose="020F0502020204030204" pitchFamily="34" charset="0"/>
              </a:rPr>
              <a:t>CITY OF TAMPA DOLLARS ARE</a:t>
            </a:r>
          </a:p>
          <a:p>
            <a:r>
              <a:rPr lang="en-US" sz="2400" b="1" i="1" u="sng" dirty="0">
                <a:solidFill>
                  <a:schemeClr val="bg1"/>
                </a:solidFill>
                <a:latin typeface="Book Antiqua" panose="02040602050305030304" pitchFamily="18" charset="0"/>
                <a:cs typeface="Calibri" panose="020F0502020204030204" pitchFamily="34" charset="0"/>
              </a:rPr>
              <a:t>MULTIPLIED </a:t>
            </a:r>
            <a:r>
              <a:rPr lang="en-US" sz="2800" b="1" i="1" u="sng" dirty="0">
                <a:solidFill>
                  <a:schemeClr val="bg1"/>
                </a:solidFill>
                <a:latin typeface="Book Antiqua" panose="02040602050305030304" pitchFamily="18" charset="0"/>
                <a:cs typeface="Calibri" panose="020F0502020204030204" pitchFamily="34" charset="0"/>
              </a:rPr>
              <a:t>11 TO 1</a:t>
            </a:r>
          </a:p>
        </p:txBody>
      </p:sp>
      <p:sp>
        <p:nvSpPr>
          <p:cNvPr id="22" name="TextBox 21">
            <a:extLst>
              <a:ext uri="{FF2B5EF4-FFF2-40B4-BE49-F238E27FC236}">
                <a16:creationId xmlns:a16="http://schemas.microsoft.com/office/drawing/2014/main" id="{749FF37B-6C20-424D-AC4E-DE1E7A26FA32}"/>
              </a:ext>
            </a:extLst>
          </p:cNvPr>
          <p:cNvSpPr txBox="1"/>
          <p:nvPr/>
        </p:nvSpPr>
        <p:spPr>
          <a:xfrm>
            <a:off x="60604" y="4921084"/>
            <a:ext cx="3431097" cy="738664"/>
          </a:xfrm>
          <a:prstGeom prst="rect">
            <a:avLst/>
          </a:prstGeom>
          <a:noFill/>
        </p:spPr>
        <p:txBody>
          <a:bodyPr wrap="square" lIns="0" tIns="0" rIns="0" bIns="0" rtlCol="0" anchor="ctr">
            <a:spAutoFit/>
          </a:bodyPr>
          <a:lstStyle/>
          <a:p>
            <a:r>
              <a:rPr lang="en-US" sz="2400" b="1" i="1" u="sng" dirty="0">
                <a:solidFill>
                  <a:schemeClr val="bg1"/>
                </a:solidFill>
                <a:latin typeface="Book Antiqua" panose="02040602050305030304" pitchFamily="18" charset="0"/>
                <a:cs typeface="Calibri" panose="020F0502020204030204" pitchFamily="34" charset="0"/>
              </a:rPr>
              <a:t>MULTIPLIED </a:t>
            </a:r>
            <a:r>
              <a:rPr lang="en-US" sz="2800" b="1" i="1" u="sng" dirty="0">
                <a:solidFill>
                  <a:schemeClr val="bg1"/>
                </a:solidFill>
                <a:latin typeface="Book Antiqua" panose="02040602050305030304" pitchFamily="18" charset="0"/>
                <a:cs typeface="Calibri" panose="020F0502020204030204" pitchFamily="34" charset="0"/>
              </a:rPr>
              <a:t>55 TO 1</a:t>
            </a:r>
          </a:p>
          <a:p>
            <a:r>
              <a:rPr lang="en-US" sz="2000" b="1" i="1" dirty="0">
                <a:solidFill>
                  <a:schemeClr val="bg1"/>
                </a:solidFill>
                <a:latin typeface="Book Antiqua" panose="02040602050305030304" pitchFamily="18" charset="0"/>
                <a:cs typeface="Calibri" panose="020F0502020204030204" pitchFamily="34" charset="0"/>
              </a:rPr>
              <a:t>POST REFUND</a:t>
            </a:r>
          </a:p>
        </p:txBody>
      </p:sp>
      <p:sp>
        <p:nvSpPr>
          <p:cNvPr id="24" name="TextBox 23">
            <a:extLst>
              <a:ext uri="{FF2B5EF4-FFF2-40B4-BE49-F238E27FC236}">
                <a16:creationId xmlns:a16="http://schemas.microsoft.com/office/drawing/2014/main" id="{3963D011-C4C2-433B-B2B6-E2FC7AF20912}"/>
              </a:ext>
            </a:extLst>
          </p:cNvPr>
          <p:cNvSpPr txBox="1"/>
          <p:nvPr/>
        </p:nvSpPr>
        <p:spPr>
          <a:xfrm>
            <a:off x="6462748" y="4427491"/>
            <a:ext cx="5302674" cy="1077218"/>
          </a:xfrm>
          <a:prstGeom prst="rect">
            <a:avLst/>
          </a:prstGeom>
          <a:noFill/>
          <a:ln>
            <a:solidFill>
              <a:schemeClr val="bg1"/>
            </a:solidFill>
          </a:ln>
        </p:spPr>
        <p:txBody>
          <a:bodyPr wrap="square" lIns="0" tIns="0" rIns="0" bIns="0" rtlCol="0" anchor="ctr">
            <a:spAutoFit/>
          </a:bodyPr>
          <a:lstStyle/>
          <a:p>
            <a:r>
              <a:rPr lang="en-US" sz="1400" b="1" dirty="0">
                <a:solidFill>
                  <a:schemeClr val="bg1"/>
                </a:solidFill>
                <a:latin typeface="Book Antiqua" panose="02040602050305030304" pitchFamily="18" charset="0"/>
                <a:cs typeface="Calibri" panose="020F0502020204030204" pitchFamily="34" charset="0"/>
              </a:rPr>
              <a:t>The Urban 360 Program </a:t>
            </a:r>
            <a:r>
              <a:rPr lang="en-US" sz="1400" b="1" i="1" u="sng" dirty="0">
                <a:solidFill>
                  <a:schemeClr val="bg1"/>
                </a:solidFill>
                <a:latin typeface="Book Antiqua" panose="02040602050305030304" pitchFamily="18" charset="0"/>
                <a:cs typeface="Calibri" panose="020F0502020204030204" pitchFamily="34" charset="0"/>
              </a:rPr>
              <a:t>COMPLETELY</a:t>
            </a:r>
            <a:r>
              <a:rPr lang="en-US" sz="1400" b="1" u="sng" dirty="0">
                <a:solidFill>
                  <a:schemeClr val="bg1"/>
                </a:solidFill>
                <a:latin typeface="Book Antiqua" panose="02040602050305030304" pitchFamily="18" charset="0"/>
                <a:cs typeface="Calibri" panose="020F0502020204030204" pitchFamily="34" charset="0"/>
              </a:rPr>
              <a:t> </a:t>
            </a:r>
            <a:r>
              <a:rPr lang="en-US" sz="1400" b="1" i="1" u="sng" dirty="0">
                <a:solidFill>
                  <a:schemeClr val="bg1"/>
                </a:solidFill>
                <a:latin typeface="Book Antiqua" panose="02040602050305030304" pitchFamily="18" charset="0"/>
                <a:cs typeface="Calibri" panose="020F0502020204030204" pitchFamily="34" charset="0"/>
              </a:rPr>
              <a:t>PAYS FOR ITSELF in approximately 1 year </a:t>
            </a:r>
            <a:r>
              <a:rPr lang="en-US" sz="1400" b="1" dirty="0">
                <a:solidFill>
                  <a:schemeClr val="bg1"/>
                </a:solidFill>
                <a:latin typeface="Book Antiqua" panose="02040602050305030304" pitchFamily="18" charset="0"/>
                <a:cs typeface="Calibri" panose="020F0502020204030204" pitchFamily="34" charset="0"/>
              </a:rPr>
              <a:t>of New Property Taxes on these New Affordable Homes.  Thereafter, the City of Tampa is </a:t>
            </a:r>
            <a:r>
              <a:rPr lang="en-US" sz="1400" b="1" i="1" dirty="0">
                <a:solidFill>
                  <a:schemeClr val="bg1"/>
                </a:solidFill>
                <a:latin typeface="Book Antiqua" panose="02040602050305030304" pitchFamily="18" charset="0"/>
                <a:cs typeface="Calibri" panose="020F0502020204030204" pitchFamily="34" charset="0"/>
              </a:rPr>
              <a:t>PAID</a:t>
            </a:r>
            <a:r>
              <a:rPr lang="en-US" sz="1400" b="1" dirty="0">
                <a:solidFill>
                  <a:schemeClr val="bg1"/>
                </a:solidFill>
                <a:latin typeface="Book Antiqua" panose="02040602050305030304" pitchFamily="18" charset="0"/>
                <a:cs typeface="Calibri" panose="020F0502020204030204" pitchFamily="34" charset="0"/>
              </a:rPr>
              <a:t> by this Program through Annual Property Tax Revenues after this 1</a:t>
            </a:r>
            <a:r>
              <a:rPr lang="en-US" sz="1400" b="1" baseline="30000" dirty="0">
                <a:solidFill>
                  <a:schemeClr val="bg1"/>
                </a:solidFill>
                <a:latin typeface="Book Antiqua" panose="02040602050305030304" pitchFamily="18" charset="0"/>
                <a:cs typeface="Calibri" panose="020F0502020204030204" pitchFamily="34" charset="0"/>
              </a:rPr>
              <a:t>st</a:t>
            </a:r>
            <a:r>
              <a:rPr lang="en-US" sz="1400" b="1" dirty="0">
                <a:solidFill>
                  <a:schemeClr val="bg1"/>
                </a:solidFill>
                <a:latin typeface="Book Antiqua" panose="02040602050305030304" pitchFamily="18" charset="0"/>
                <a:cs typeface="Calibri" panose="020F0502020204030204" pitchFamily="34" charset="0"/>
              </a:rPr>
              <a:t> year.  This U360 Program was Accomplished Without a TIF.</a:t>
            </a:r>
          </a:p>
        </p:txBody>
      </p:sp>
      <p:pic>
        <p:nvPicPr>
          <p:cNvPr id="7" name="Graphic 6" descr="Bank">
            <a:extLst>
              <a:ext uri="{FF2B5EF4-FFF2-40B4-BE49-F238E27FC236}">
                <a16:creationId xmlns:a16="http://schemas.microsoft.com/office/drawing/2014/main" id="{389AFE5E-DE28-4CF5-85F2-F0F917A492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04504" y="4012676"/>
            <a:ext cx="457200" cy="457200"/>
          </a:xfrm>
          <a:prstGeom prst="rect">
            <a:avLst/>
          </a:prstGeom>
        </p:spPr>
      </p:pic>
      <p:pic>
        <p:nvPicPr>
          <p:cNvPr id="10" name="Graphic 9" descr="Business Growth">
            <a:extLst>
              <a:ext uri="{FF2B5EF4-FFF2-40B4-BE49-F238E27FC236}">
                <a16:creationId xmlns:a16="http://schemas.microsoft.com/office/drawing/2014/main" id="{C5969517-3D52-4249-B46D-781D0CE470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10356" y="2681701"/>
            <a:ext cx="518107" cy="518107"/>
          </a:xfrm>
          <a:prstGeom prst="rect">
            <a:avLst/>
          </a:prstGeom>
        </p:spPr>
      </p:pic>
    </p:spTree>
    <p:extLst>
      <p:ext uri="{BB962C8B-B14F-4D97-AF65-F5344CB8AC3E}">
        <p14:creationId xmlns:p14="http://schemas.microsoft.com/office/powerpoint/2010/main" val="524566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C15D02-B0F3-4A55-8CAE-9C234CD69994}"/>
              </a:ext>
            </a:extLst>
          </p:cNvPr>
          <p:cNvSpPr>
            <a:spLocks noGrp="1"/>
          </p:cNvSpPr>
          <p:nvPr>
            <p:ph type="sldNum" sz="quarter" idx="12"/>
          </p:nvPr>
        </p:nvSpPr>
        <p:spPr/>
        <p:txBody>
          <a:bodyPr/>
          <a:lstStyle/>
          <a:p>
            <a:fld id="{803A5971-35D0-4E4A-8828-9024326551F1}" type="slidenum">
              <a:rPr lang="en-US" smtClean="0"/>
              <a:pPr/>
              <a:t>6</a:t>
            </a:fld>
            <a:endParaRPr lang="en-US" dirty="0"/>
          </a:p>
        </p:txBody>
      </p:sp>
      <p:pic>
        <p:nvPicPr>
          <p:cNvPr id="6" name="Picture 5" descr="A sign on the side of a road&#10;&#10;Description automatically generated">
            <a:extLst>
              <a:ext uri="{FF2B5EF4-FFF2-40B4-BE49-F238E27FC236}">
                <a16:creationId xmlns:a16="http://schemas.microsoft.com/office/drawing/2014/main" id="{B5400C12-90D1-4979-B5DA-4BF6AB7C9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69" y="982377"/>
            <a:ext cx="4866675" cy="3025230"/>
          </a:xfrm>
          <a:prstGeom prst="rect">
            <a:avLst/>
          </a:prstGeom>
        </p:spPr>
      </p:pic>
      <p:pic>
        <p:nvPicPr>
          <p:cNvPr id="7" name="Picture 6" descr="A car driving down a street&#10;&#10;Description automatically generated">
            <a:extLst>
              <a:ext uri="{FF2B5EF4-FFF2-40B4-BE49-F238E27FC236}">
                <a16:creationId xmlns:a16="http://schemas.microsoft.com/office/drawing/2014/main" id="{FDC51D4B-5C39-4E83-A74D-A9D9ECCA1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579" y="4183672"/>
            <a:ext cx="4113743" cy="2461138"/>
          </a:xfrm>
          <a:prstGeom prst="rect">
            <a:avLst/>
          </a:prstGeom>
        </p:spPr>
      </p:pic>
      <p:sp>
        <p:nvSpPr>
          <p:cNvPr id="8" name="TextBox 7">
            <a:extLst>
              <a:ext uri="{FF2B5EF4-FFF2-40B4-BE49-F238E27FC236}">
                <a16:creationId xmlns:a16="http://schemas.microsoft.com/office/drawing/2014/main" id="{1339ED59-78B6-4676-82C6-86FB4BDC60CA}"/>
              </a:ext>
            </a:extLst>
          </p:cNvPr>
          <p:cNvSpPr txBox="1"/>
          <p:nvPr/>
        </p:nvSpPr>
        <p:spPr>
          <a:xfrm>
            <a:off x="495300" y="131903"/>
            <a:ext cx="5600700" cy="523220"/>
          </a:xfrm>
          <a:prstGeom prst="rect">
            <a:avLst/>
          </a:prstGeom>
          <a:noFill/>
        </p:spPr>
        <p:txBody>
          <a:bodyPr wrap="square" rtlCol="0">
            <a:spAutoFit/>
          </a:bodyPr>
          <a:lstStyle/>
          <a:p>
            <a:pPr algn="ctr"/>
            <a:r>
              <a:rPr lang="en-US" sz="2800"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BEFORE</a:t>
            </a:r>
          </a:p>
        </p:txBody>
      </p:sp>
      <p:cxnSp>
        <p:nvCxnSpPr>
          <p:cNvPr id="9" name="Straight Connector 8">
            <a:extLst>
              <a:ext uri="{FF2B5EF4-FFF2-40B4-BE49-F238E27FC236}">
                <a16:creationId xmlns:a16="http://schemas.microsoft.com/office/drawing/2014/main" id="{5209F0EA-1CDF-4C23-80C7-A95223BA2E4A}"/>
              </a:ext>
            </a:extLst>
          </p:cNvPr>
          <p:cNvCxnSpPr/>
          <p:nvPr/>
        </p:nvCxnSpPr>
        <p:spPr>
          <a:xfrm>
            <a:off x="5943601" y="0"/>
            <a:ext cx="0" cy="685800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descr="A house with trees in the background&#10;&#10;Description automatically generated">
            <a:extLst>
              <a:ext uri="{FF2B5EF4-FFF2-40B4-BE49-F238E27FC236}">
                <a16:creationId xmlns:a16="http://schemas.microsoft.com/office/drawing/2014/main" id="{09243B54-839C-4398-9B65-825964EB0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350" y="4183672"/>
            <a:ext cx="3080114" cy="2308971"/>
          </a:xfrm>
          <a:prstGeom prst="rect">
            <a:avLst/>
          </a:prstGeom>
        </p:spPr>
      </p:pic>
      <p:pic>
        <p:nvPicPr>
          <p:cNvPr id="13" name="Picture 12" descr="A tree in front of a house&#10;&#10;Description automatically generated">
            <a:extLst>
              <a:ext uri="{FF2B5EF4-FFF2-40B4-BE49-F238E27FC236}">
                <a16:creationId xmlns:a16="http://schemas.microsoft.com/office/drawing/2014/main" id="{1E104214-453D-45F6-A1F6-8789F634EA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6444" y="901508"/>
            <a:ext cx="4143465" cy="3106099"/>
          </a:xfrm>
          <a:prstGeom prst="rect">
            <a:avLst/>
          </a:prstGeom>
        </p:spPr>
      </p:pic>
      <p:sp>
        <p:nvSpPr>
          <p:cNvPr id="14" name="TextBox 13">
            <a:extLst>
              <a:ext uri="{FF2B5EF4-FFF2-40B4-BE49-F238E27FC236}">
                <a16:creationId xmlns:a16="http://schemas.microsoft.com/office/drawing/2014/main" id="{7B46F8E2-7DF0-4967-8D56-44D22468C4F8}"/>
              </a:ext>
            </a:extLst>
          </p:cNvPr>
          <p:cNvSpPr txBox="1"/>
          <p:nvPr/>
        </p:nvSpPr>
        <p:spPr>
          <a:xfrm>
            <a:off x="6375763" y="131903"/>
            <a:ext cx="5600700" cy="523220"/>
          </a:xfrm>
          <a:prstGeom prst="rect">
            <a:avLst/>
          </a:prstGeom>
          <a:noFill/>
        </p:spPr>
        <p:txBody>
          <a:bodyPr wrap="square" rtlCol="0">
            <a:spAutoFit/>
          </a:bodyPr>
          <a:lstStyle/>
          <a:p>
            <a:pPr algn="ctr"/>
            <a:r>
              <a:rPr lang="en-US" sz="2800"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AFTER</a:t>
            </a:r>
          </a:p>
        </p:txBody>
      </p:sp>
    </p:spTree>
    <p:extLst>
      <p:ext uri="{BB962C8B-B14F-4D97-AF65-F5344CB8AC3E}">
        <p14:creationId xmlns:p14="http://schemas.microsoft.com/office/powerpoint/2010/main" val="1656873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A85C-19C3-4E11-A475-B8329958440B}"/>
              </a:ext>
            </a:extLst>
          </p:cNvPr>
          <p:cNvSpPr>
            <a:spLocks noGrp="1"/>
          </p:cNvSpPr>
          <p:nvPr>
            <p:ph type="title"/>
          </p:nvPr>
        </p:nvSpPr>
        <p:spPr/>
        <p:txBody>
          <a:bodyPr/>
          <a:lstStyle/>
          <a:p>
            <a:r>
              <a:rPr lang="en-US" dirty="0"/>
              <a:t>EAST TAMPA IS OUR FUTURE</a:t>
            </a:r>
          </a:p>
        </p:txBody>
      </p:sp>
      <p:pic>
        <p:nvPicPr>
          <p:cNvPr id="6" name="Content Placeholder 5" descr="A sign in front of a building&#10;&#10;Description automatically generated">
            <a:hlinkClick r:id="rId2"/>
            <a:extLst>
              <a:ext uri="{FF2B5EF4-FFF2-40B4-BE49-F238E27FC236}">
                <a16:creationId xmlns:a16="http://schemas.microsoft.com/office/drawing/2014/main" id="{7CD4E19C-35FC-47E8-86EC-B1A38CADE3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11979" y="1248410"/>
            <a:ext cx="6568042" cy="4361180"/>
          </a:xfrm>
        </p:spPr>
      </p:pic>
      <p:sp>
        <p:nvSpPr>
          <p:cNvPr id="4" name="Slide Number Placeholder 3">
            <a:extLst>
              <a:ext uri="{FF2B5EF4-FFF2-40B4-BE49-F238E27FC236}">
                <a16:creationId xmlns:a16="http://schemas.microsoft.com/office/drawing/2014/main" id="{BD5B09AD-A3AB-41BD-A9A3-922A348AD9C6}"/>
              </a:ext>
            </a:extLst>
          </p:cNvPr>
          <p:cNvSpPr>
            <a:spLocks noGrp="1"/>
          </p:cNvSpPr>
          <p:nvPr>
            <p:ph type="sldNum" sz="quarter" idx="12"/>
          </p:nvPr>
        </p:nvSpPr>
        <p:spPr/>
        <p:txBody>
          <a:bodyPr/>
          <a:lstStyle/>
          <a:p>
            <a:fld id="{803A5971-35D0-4E4A-8828-9024326551F1}" type="slidenum">
              <a:rPr lang="en-US" smtClean="0"/>
              <a:pPr/>
              <a:t>7</a:t>
            </a:fld>
            <a:endParaRPr lang="en-US" dirty="0"/>
          </a:p>
        </p:txBody>
      </p:sp>
      <p:sp>
        <p:nvSpPr>
          <p:cNvPr id="5" name="TextBox 4">
            <a:extLst>
              <a:ext uri="{FF2B5EF4-FFF2-40B4-BE49-F238E27FC236}">
                <a16:creationId xmlns:a16="http://schemas.microsoft.com/office/drawing/2014/main" id="{D17EF756-7D27-4E77-B8FC-8058A9EFD7C9}"/>
              </a:ext>
            </a:extLst>
          </p:cNvPr>
          <p:cNvSpPr txBox="1"/>
          <p:nvPr/>
        </p:nvSpPr>
        <p:spPr>
          <a:xfrm>
            <a:off x="3487024" y="6217201"/>
            <a:ext cx="5217952" cy="276999"/>
          </a:xfrm>
          <a:prstGeom prst="rect">
            <a:avLst/>
          </a:prstGeom>
          <a:noFill/>
        </p:spPr>
        <p:txBody>
          <a:bodyPr wrap="square" lIns="0" tIns="0" rIns="0" bIns="0" rtlCol="0">
            <a:spAutoFit/>
          </a:bodyPr>
          <a:lstStyle/>
          <a:p>
            <a:r>
              <a:rPr lang="en-US" b="1" i="1" dirty="0">
                <a:hlinkClick r:id="rId2"/>
              </a:rPr>
              <a:t>https://www.youtube.com/watch?v=KBlOWsY6k6Q</a:t>
            </a:r>
            <a:endParaRPr lang="en-US" b="1" i="1" dirty="0">
              <a:latin typeface="+mj-lt"/>
            </a:endParaRPr>
          </a:p>
        </p:txBody>
      </p:sp>
      <p:sp>
        <p:nvSpPr>
          <p:cNvPr id="7" name="TextBox 6">
            <a:extLst>
              <a:ext uri="{FF2B5EF4-FFF2-40B4-BE49-F238E27FC236}">
                <a16:creationId xmlns:a16="http://schemas.microsoft.com/office/drawing/2014/main" id="{A7953F95-DEA2-4E02-B35E-40419DD2B111}"/>
              </a:ext>
            </a:extLst>
          </p:cNvPr>
          <p:cNvSpPr txBox="1"/>
          <p:nvPr/>
        </p:nvSpPr>
        <p:spPr>
          <a:xfrm>
            <a:off x="3487024" y="5838738"/>
            <a:ext cx="5589864" cy="276999"/>
          </a:xfrm>
          <a:prstGeom prst="rect">
            <a:avLst/>
          </a:prstGeom>
          <a:noFill/>
        </p:spPr>
        <p:txBody>
          <a:bodyPr wrap="square" lIns="0" tIns="0" rIns="0" bIns="0" rtlCol="0">
            <a:spAutoFit/>
          </a:bodyPr>
          <a:lstStyle/>
          <a:p>
            <a:pPr algn="l"/>
            <a:r>
              <a:rPr lang="en-US" b="1" dirty="0">
                <a:latin typeface="+mj-lt"/>
              </a:rPr>
              <a:t>Please Right Click Below To Open Video Link In New Window:</a:t>
            </a:r>
          </a:p>
        </p:txBody>
      </p:sp>
    </p:spTree>
    <p:extLst>
      <p:ext uri="{BB962C8B-B14F-4D97-AF65-F5344CB8AC3E}">
        <p14:creationId xmlns:p14="http://schemas.microsoft.com/office/powerpoint/2010/main" val="859070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4E5D27-A8CF-4A36-B098-90C080EBFB0A}"/>
              </a:ext>
            </a:extLst>
          </p:cNvPr>
          <p:cNvSpPr>
            <a:spLocks noGrp="1"/>
          </p:cNvSpPr>
          <p:nvPr>
            <p:ph type="sldNum" sz="quarter" idx="12"/>
          </p:nvPr>
        </p:nvSpPr>
        <p:spPr/>
        <p:txBody>
          <a:bodyPr/>
          <a:lstStyle/>
          <a:p>
            <a:fld id="{803A5971-35D0-4E4A-8828-9024326551F1}" type="slidenum">
              <a:rPr lang="en-US" smtClean="0"/>
              <a:pPr/>
              <a:t>8</a:t>
            </a:fld>
            <a:endParaRPr lang="en-US" dirty="0"/>
          </a:p>
        </p:txBody>
      </p:sp>
      <p:pic>
        <p:nvPicPr>
          <p:cNvPr id="5" name="Picture 4">
            <a:extLst>
              <a:ext uri="{FF2B5EF4-FFF2-40B4-BE49-F238E27FC236}">
                <a16:creationId xmlns:a16="http://schemas.microsoft.com/office/drawing/2014/main" id="{014BD2A0-826D-4F70-B17E-19765FAC3AA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72830" y="492068"/>
            <a:ext cx="3334414" cy="2218878"/>
          </a:xfrm>
          <a:prstGeom prst="rect">
            <a:avLst/>
          </a:prstGeom>
        </p:spPr>
      </p:pic>
      <p:pic>
        <p:nvPicPr>
          <p:cNvPr id="6" name="Picture 5">
            <a:extLst>
              <a:ext uri="{FF2B5EF4-FFF2-40B4-BE49-F238E27FC236}">
                <a16:creationId xmlns:a16="http://schemas.microsoft.com/office/drawing/2014/main" id="{81D609AB-9BA5-4926-829C-438DAFACB2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7904" y="490976"/>
            <a:ext cx="3331594" cy="2221063"/>
          </a:xfrm>
          <a:prstGeom prst="rect">
            <a:avLst/>
          </a:prstGeom>
        </p:spPr>
      </p:pic>
      <p:pic>
        <p:nvPicPr>
          <p:cNvPr id="7" name="Picture 6">
            <a:extLst>
              <a:ext uri="{FF2B5EF4-FFF2-40B4-BE49-F238E27FC236}">
                <a16:creationId xmlns:a16="http://schemas.microsoft.com/office/drawing/2014/main" id="{78A3915E-E673-4D2F-ABEC-072BBCBB8B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2830" y="3819169"/>
            <a:ext cx="3331596" cy="2221064"/>
          </a:xfrm>
          <a:prstGeom prst="rect">
            <a:avLst/>
          </a:prstGeom>
        </p:spPr>
      </p:pic>
      <p:pic>
        <p:nvPicPr>
          <p:cNvPr id="8" name="Picture 7">
            <a:extLst>
              <a:ext uri="{FF2B5EF4-FFF2-40B4-BE49-F238E27FC236}">
                <a16:creationId xmlns:a16="http://schemas.microsoft.com/office/drawing/2014/main" id="{6ACDC3A4-5C2C-4E07-A437-2AAD2E1E4B8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55684" y="3821199"/>
            <a:ext cx="3331596" cy="2217003"/>
          </a:xfrm>
          <a:prstGeom prst="rect">
            <a:avLst/>
          </a:prstGeom>
        </p:spPr>
      </p:pic>
      <p:sp>
        <p:nvSpPr>
          <p:cNvPr id="9" name="TextBox 8">
            <a:extLst>
              <a:ext uri="{FF2B5EF4-FFF2-40B4-BE49-F238E27FC236}">
                <a16:creationId xmlns:a16="http://schemas.microsoft.com/office/drawing/2014/main" id="{B344A2DA-AED8-431C-83F2-9D495CBFC9C1}"/>
              </a:ext>
            </a:extLst>
          </p:cNvPr>
          <p:cNvSpPr txBox="1"/>
          <p:nvPr/>
        </p:nvSpPr>
        <p:spPr>
          <a:xfrm>
            <a:off x="544296" y="121644"/>
            <a:ext cx="3991232" cy="369332"/>
          </a:xfrm>
          <a:prstGeom prst="rect">
            <a:avLst/>
          </a:prstGeom>
          <a:noFill/>
        </p:spPr>
        <p:txBody>
          <a:bodyPr wrap="square" rtlCol="0">
            <a:spAutoFit/>
          </a:bodyPr>
          <a:lstStyle/>
          <a:p>
            <a:pPr algn="ctr"/>
            <a:r>
              <a:rPr lang="en-US" b="1" dirty="0">
                <a:solidFill>
                  <a:srgbClr val="00B0F0"/>
                </a:solidFill>
              </a:rPr>
              <a:t>THE SWEETING FAMILY</a:t>
            </a:r>
          </a:p>
        </p:txBody>
      </p:sp>
      <p:sp>
        <p:nvSpPr>
          <p:cNvPr id="10" name="TextBox 9">
            <a:extLst>
              <a:ext uri="{FF2B5EF4-FFF2-40B4-BE49-F238E27FC236}">
                <a16:creationId xmlns:a16="http://schemas.microsoft.com/office/drawing/2014/main" id="{93771610-014D-49CB-867D-DF502B9BCFE8}"/>
              </a:ext>
            </a:extLst>
          </p:cNvPr>
          <p:cNvSpPr txBox="1"/>
          <p:nvPr/>
        </p:nvSpPr>
        <p:spPr>
          <a:xfrm>
            <a:off x="6625865" y="121644"/>
            <a:ext cx="3991232" cy="369332"/>
          </a:xfrm>
          <a:prstGeom prst="rect">
            <a:avLst/>
          </a:prstGeom>
          <a:noFill/>
        </p:spPr>
        <p:txBody>
          <a:bodyPr wrap="square" rtlCol="0">
            <a:spAutoFit/>
          </a:bodyPr>
          <a:lstStyle/>
          <a:p>
            <a:pPr algn="ctr"/>
            <a:r>
              <a:rPr lang="en-US" b="1" dirty="0">
                <a:solidFill>
                  <a:srgbClr val="00B0F0"/>
                </a:solidFill>
              </a:rPr>
              <a:t>THE OHANNES FAMILY</a:t>
            </a:r>
          </a:p>
        </p:txBody>
      </p:sp>
      <p:sp>
        <p:nvSpPr>
          <p:cNvPr id="11" name="TextBox 10">
            <a:extLst>
              <a:ext uri="{FF2B5EF4-FFF2-40B4-BE49-F238E27FC236}">
                <a16:creationId xmlns:a16="http://schemas.microsoft.com/office/drawing/2014/main" id="{C44851A0-86FF-47A5-82D2-0A5095919C37}"/>
              </a:ext>
            </a:extLst>
          </p:cNvPr>
          <p:cNvSpPr txBox="1"/>
          <p:nvPr/>
        </p:nvSpPr>
        <p:spPr>
          <a:xfrm>
            <a:off x="544296" y="3309511"/>
            <a:ext cx="3991232" cy="369332"/>
          </a:xfrm>
          <a:prstGeom prst="rect">
            <a:avLst/>
          </a:prstGeom>
          <a:noFill/>
        </p:spPr>
        <p:txBody>
          <a:bodyPr wrap="square" rtlCol="0">
            <a:spAutoFit/>
          </a:bodyPr>
          <a:lstStyle/>
          <a:p>
            <a:pPr algn="ctr"/>
            <a:r>
              <a:rPr lang="en-US" b="1" dirty="0">
                <a:solidFill>
                  <a:srgbClr val="00B0F0"/>
                </a:solidFill>
              </a:rPr>
              <a:t>THE COBB FAMILY</a:t>
            </a:r>
          </a:p>
        </p:txBody>
      </p:sp>
      <p:sp>
        <p:nvSpPr>
          <p:cNvPr id="12" name="TextBox 11">
            <a:extLst>
              <a:ext uri="{FF2B5EF4-FFF2-40B4-BE49-F238E27FC236}">
                <a16:creationId xmlns:a16="http://schemas.microsoft.com/office/drawing/2014/main" id="{8E191DC2-5C77-404E-B312-6D5E9928CD56}"/>
              </a:ext>
            </a:extLst>
          </p:cNvPr>
          <p:cNvSpPr txBox="1"/>
          <p:nvPr/>
        </p:nvSpPr>
        <p:spPr>
          <a:xfrm>
            <a:off x="6625865" y="3326289"/>
            <a:ext cx="3991232" cy="369332"/>
          </a:xfrm>
          <a:prstGeom prst="rect">
            <a:avLst/>
          </a:prstGeom>
          <a:noFill/>
        </p:spPr>
        <p:txBody>
          <a:bodyPr wrap="square" rtlCol="0">
            <a:spAutoFit/>
          </a:bodyPr>
          <a:lstStyle/>
          <a:p>
            <a:pPr algn="ctr"/>
            <a:r>
              <a:rPr lang="en-US" b="1" dirty="0">
                <a:solidFill>
                  <a:srgbClr val="00B0F0"/>
                </a:solidFill>
              </a:rPr>
              <a:t>THE JONES FAMILY</a:t>
            </a:r>
          </a:p>
        </p:txBody>
      </p:sp>
      <p:sp>
        <p:nvSpPr>
          <p:cNvPr id="13" name="TextBox 12">
            <a:extLst>
              <a:ext uri="{FF2B5EF4-FFF2-40B4-BE49-F238E27FC236}">
                <a16:creationId xmlns:a16="http://schemas.microsoft.com/office/drawing/2014/main" id="{58B35652-5B11-4520-82A1-C4BFB4E6C912}"/>
              </a:ext>
            </a:extLst>
          </p:cNvPr>
          <p:cNvSpPr txBox="1"/>
          <p:nvPr/>
        </p:nvSpPr>
        <p:spPr>
          <a:xfrm>
            <a:off x="544296" y="2732430"/>
            <a:ext cx="4555524" cy="577081"/>
          </a:xfrm>
          <a:prstGeom prst="rect">
            <a:avLst/>
          </a:prstGeom>
          <a:noFill/>
        </p:spPr>
        <p:txBody>
          <a:bodyPr wrap="square" rtlCol="0">
            <a:spAutoFit/>
          </a:bodyPr>
          <a:lstStyle/>
          <a:p>
            <a:pPr algn="ctr"/>
            <a:r>
              <a:rPr lang="en-US" sz="1050"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Ellis and Tiara moved to Tampa with their three children a few years ago with a five-year plan to buy a home.</a:t>
            </a:r>
            <a:r>
              <a:rPr lang="en-US" sz="600"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 </a:t>
            </a:r>
            <a:r>
              <a:rPr lang="en-US" sz="1050"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Ellis suggested they check out Urban 360º - they signed a contract just a week after their first visit.</a:t>
            </a:r>
            <a:endParaRPr lang="en-US" sz="600"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extBox 13">
            <a:extLst>
              <a:ext uri="{FF2B5EF4-FFF2-40B4-BE49-F238E27FC236}">
                <a16:creationId xmlns:a16="http://schemas.microsoft.com/office/drawing/2014/main" id="{845D4366-26E7-4033-9A86-44AA88E9E7DA}"/>
              </a:ext>
            </a:extLst>
          </p:cNvPr>
          <p:cNvSpPr txBox="1"/>
          <p:nvPr/>
        </p:nvSpPr>
        <p:spPr>
          <a:xfrm>
            <a:off x="544296" y="6119336"/>
            <a:ext cx="4555524" cy="738664"/>
          </a:xfrm>
          <a:prstGeom prst="rect">
            <a:avLst/>
          </a:prstGeom>
          <a:noFill/>
        </p:spPr>
        <p:txBody>
          <a:bodyPr wrap="square" rtlCol="0">
            <a:spAutoFit/>
          </a:bodyPr>
          <a:lstStyle/>
          <a:p>
            <a:pPr algn="ctr"/>
            <a:r>
              <a:rPr lang="en-US" sz="1050"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“Urban 360° did an amazing job of making the home buying process comfortable,” says Alysha. “Every step just got more and more exciting. They did a great job of including our kids in the process and making it a fun and personal experience.”</a:t>
            </a:r>
            <a:endParaRPr lang="en-US" sz="600"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extBox 14">
            <a:extLst>
              <a:ext uri="{FF2B5EF4-FFF2-40B4-BE49-F238E27FC236}">
                <a16:creationId xmlns:a16="http://schemas.microsoft.com/office/drawing/2014/main" id="{4EB958FD-00DF-461B-B34D-58847EC58C7F}"/>
              </a:ext>
            </a:extLst>
          </p:cNvPr>
          <p:cNvSpPr txBox="1"/>
          <p:nvPr/>
        </p:nvSpPr>
        <p:spPr>
          <a:xfrm>
            <a:off x="6343719" y="2783352"/>
            <a:ext cx="4555524" cy="577081"/>
          </a:xfrm>
          <a:prstGeom prst="rect">
            <a:avLst/>
          </a:prstGeom>
          <a:noFill/>
        </p:spPr>
        <p:txBody>
          <a:bodyPr wrap="square" rtlCol="0">
            <a:spAutoFit/>
          </a:bodyPr>
          <a:lstStyle/>
          <a:p>
            <a:pPr algn="ctr"/>
            <a:r>
              <a:rPr lang="en-US" sz="1050"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Being able to buy a brand new home in her price range seemed too good to be true. When Maria discovered that Urban 360º was teamed up with the City of Tampa to provide loan assistance, she knew it was a safe bet.</a:t>
            </a:r>
          </a:p>
        </p:txBody>
      </p:sp>
      <p:sp>
        <p:nvSpPr>
          <p:cNvPr id="16" name="TextBox 15">
            <a:extLst>
              <a:ext uri="{FF2B5EF4-FFF2-40B4-BE49-F238E27FC236}">
                <a16:creationId xmlns:a16="http://schemas.microsoft.com/office/drawing/2014/main" id="{59D71B04-333E-4639-95D5-D6AD8DCFC70C}"/>
              </a:ext>
            </a:extLst>
          </p:cNvPr>
          <p:cNvSpPr txBox="1"/>
          <p:nvPr/>
        </p:nvSpPr>
        <p:spPr>
          <a:xfrm>
            <a:off x="6511499" y="6030850"/>
            <a:ext cx="4555524" cy="915635"/>
          </a:xfrm>
          <a:prstGeom prst="rect">
            <a:avLst/>
          </a:prstGeom>
          <a:noFill/>
        </p:spPr>
        <p:txBody>
          <a:bodyPr wrap="square" rtlCol="0">
            <a:spAutoFit/>
          </a:bodyPr>
          <a:lstStyle/>
          <a:p>
            <a:pPr algn="ctr"/>
            <a:r>
              <a:rPr lang="en-US" sz="1050"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She was frustrated because the homes she thought that she could afford were outside of Tampa. By contrast, her entire life — her support system, job, and her daughters' school and dance studio — were all in the city. One day she received a call from her Realtor and everything changed. Her realtor suggested that she look at the Urban 360º program.</a:t>
            </a:r>
          </a:p>
        </p:txBody>
      </p:sp>
    </p:spTree>
    <p:extLst>
      <p:ext uri="{BB962C8B-B14F-4D97-AF65-F5344CB8AC3E}">
        <p14:creationId xmlns:p14="http://schemas.microsoft.com/office/powerpoint/2010/main" val="3421315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FE86F-D128-4E61-9E4C-A7BB341EEAAC}"/>
              </a:ext>
            </a:extLst>
          </p:cNvPr>
          <p:cNvSpPr>
            <a:spLocks noGrp="1"/>
          </p:cNvSpPr>
          <p:nvPr>
            <p:ph type="title"/>
          </p:nvPr>
        </p:nvSpPr>
        <p:spPr/>
        <p:txBody>
          <a:bodyPr/>
          <a:lstStyle/>
          <a:p>
            <a:r>
              <a:rPr lang="en-US" dirty="0"/>
              <a:t>UNITING THE PUBLIC AND PRIVATE SECTORS</a:t>
            </a:r>
          </a:p>
        </p:txBody>
      </p:sp>
      <p:pic>
        <p:nvPicPr>
          <p:cNvPr id="6" name="Content Placeholder 5" descr="A close up of a street sign in front of a cloudy blue sky&#10;&#10;Description automatically generated">
            <a:hlinkClick r:id="rId2"/>
            <a:extLst>
              <a:ext uri="{FF2B5EF4-FFF2-40B4-BE49-F238E27FC236}">
                <a16:creationId xmlns:a16="http://schemas.microsoft.com/office/drawing/2014/main" id="{7E9379A0-0D5B-44C9-AF64-3F2B441DA9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53810" y="1598101"/>
            <a:ext cx="6284379" cy="4147690"/>
          </a:xfrm>
        </p:spPr>
      </p:pic>
      <p:sp>
        <p:nvSpPr>
          <p:cNvPr id="4" name="Slide Number Placeholder 3">
            <a:extLst>
              <a:ext uri="{FF2B5EF4-FFF2-40B4-BE49-F238E27FC236}">
                <a16:creationId xmlns:a16="http://schemas.microsoft.com/office/drawing/2014/main" id="{5EFB07D6-62D3-4F45-9069-BA1578253C5A}"/>
              </a:ext>
            </a:extLst>
          </p:cNvPr>
          <p:cNvSpPr>
            <a:spLocks noGrp="1"/>
          </p:cNvSpPr>
          <p:nvPr>
            <p:ph type="sldNum" sz="quarter" idx="12"/>
          </p:nvPr>
        </p:nvSpPr>
        <p:spPr/>
        <p:txBody>
          <a:bodyPr/>
          <a:lstStyle/>
          <a:p>
            <a:fld id="{803A5971-35D0-4E4A-8828-9024326551F1}" type="slidenum">
              <a:rPr lang="en-US" smtClean="0"/>
              <a:pPr/>
              <a:t>9</a:t>
            </a:fld>
            <a:endParaRPr lang="en-US" dirty="0"/>
          </a:p>
        </p:txBody>
      </p:sp>
      <p:sp>
        <p:nvSpPr>
          <p:cNvPr id="3" name="Rectangle 2">
            <a:extLst>
              <a:ext uri="{FF2B5EF4-FFF2-40B4-BE49-F238E27FC236}">
                <a16:creationId xmlns:a16="http://schemas.microsoft.com/office/drawing/2014/main" id="{C3CCFB02-3659-476C-9A34-9A23518712B3}"/>
              </a:ext>
            </a:extLst>
          </p:cNvPr>
          <p:cNvSpPr/>
          <p:nvPr/>
        </p:nvSpPr>
        <p:spPr>
          <a:xfrm>
            <a:off x="3461529" y="6365359"/>
            <a:ext cx="5100627" cy="369332"/>
          </a:xfrm>
          <a:prstGeom prst="rect">
            <a:avLst/>
          </a:prstGeom>
        </p:spPr>
        <p:txBody>
          <a:bodyPr wrap="none">
            <a:spAutoFit/>
          </a:bodyPr>
          <a:lstStyle/>
          <a:p>
            <a:r>
              <a:rPr lang="en-US" b="1" i="1" dirty="0">
                <a:hlinkClick r:id="rId2"/>
              </a:rPr>
              <a:t>https://www.youtube.com/watch?v=C5dxuY2uBLQ</a:t>
            </a:r>
            <a:endParaRPr lang="en-US" b="1" i="1" dirty="0"/>
          </a:p>
        </p:txBody>
      </p:sp>
      <p:sp>
        <p:nvSpPr>
          <p:cNvPr id="8" name="TextBox 7">
            <a:extLst>
              <a:ext uri="{FF2B5EF4-FFF2-40B4-BE49-F238E27FC236}">
                <a16:creationId xmlns:a16="http://schemas.microsoft.com/office/drawing/2014/main" id="{B049032D-D82E-424A-A524-4E4BC65AD5B7}"/>
              </a:ext>
            </a:extLst>
          </p:cNvPr>
          <p:cNvSpPr txBox="1"/>
          <p:nvPr/>
        </p:nvSpPr>
        <p:spPr>
          <a:xfrm>
            <a:off x="3461529" y="6088360"/>
            <a:ext cx="5589864" cy="276999"/>
          </a:xfrm>
          <a:prstGeom prst="rect">
            <a:avLst/>
          </a:prstGeom>
          <a:noFill/>
        </p:spPr>
        <p:txBody>
          <a:bodyPr wrap="square" lIns="0" tIns="0" rIns="0" bIns="0" rtlCol="0">
            <a:spAutoFit/>
          </a:bodyPr>
          <a:lstStyle/>
          <a:p>
            <a:pPr algn="l"/>
            <a:r>
              <a:rPr lang="en-US" b="1" dirty="0">
                <a:latin typeface="+mj-lt"/>
              </a:rPr>
              <a:t>Please Right Click Below To Open Video Link In New Window:</a:t>
            </a:r>
          </a:p>
        </p:txBody>
      </p:sp>
    </p:spTree>
    <p:extLst>
      <p:ext uri="{BB962C8B-B14F-4D97-AF65-F5344CB8AC3E}">
        <p14:creationId xmlns:p14="http://schemas.microsoft.com/office/powerpoint/2010/main" val="3847064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D593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8209</TotalTime>
  <Words>829</Words>
  <Application>Microsoft Office PowerPoint</Application>
  <PresentationFormat>Widescreen</PresentationFormat>
  <Paragraphs>76</Paragraphs>
  <Slides>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Book Antiqua</vt:lpstr>
      <vt:lpstr>Calibri</vt:lpstr>
      <vt:lpstr>Calibri Light</vt:lpstr>
      <vt:lpstr>Century Gothic</vt:lpstr>
      <vt:lpstr>Helvetica Neue</vt:lpstr>
      <vt:lpstr>Office Theme</vt:lpstr>
      <vt:lpstr>PowerPoint Presentation</vt:lpstr>
      <vt:lpstr>PowerPoint Presentation</vt:lpstr>
      <vt:lpstr>PowerPoint Presentation</vt:lpstr>
      <vt:lpstr>CASE STUDY - CITY OF TAMPA PERFORMANCE</vt:lpstr>
      <vt:lpstr>CASE STUDY - URBAN 360 PROGRAM ADVANTAGES</vt:lpstr>
      <vt:lpstr>PowerPoint Presentation</vt:lpstr>
      <vt:lpstr>EAST TAMPA IS OUR FUTURE</vt:lpstr>
      <vt:lpstr>PowerPoint Presentation</vt:lpstr>
      <vt:lpstr>UNITING THE PUBLIC AND PRIVATE SECTORS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Rare</dc:creator>
  <cp:lastModifiedBy>Jeanette Fenton</cp:lastModifiedBy>
  <cp:revision>187</cp:revision>
  <cp:lastPrinted>2020-02-26T23:49:55Z</cp:lastPrinted>
  <dcterms:created xsi:type="dcterms:W3CDTF">2019-09-27T05:48:48Z</dcterms:created>
  <dcterms:modified xsi:type="dcterms:W3CDTF">2020-05-18T16:55:49Z</dcterms:modified>
</cp:coreProperties>
</file>