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48" r:id="rId1"/>
  </p:sldMasterIdLst>
  <p:sldIdLst>
    <p:sldId id="256" r:id="rId2"/>
    <p:sldId id="257" r:id="rId3"/>
    <p:sldId id="258" r:id="rId4"/>
    <p:sldId id="259" r:id="rId5"/>
    <p:sldId id="260" r:id="rId6"/>
    <p:sldId id="261" r:id="rId7"/>
    <p:sldId id="263" r:id="rId8"/>
    <p:sldId id="264" r:id="rId9"/>
    <p:sldId id="262"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6" d="100"/>
          <a:sy n="76" d="100"/>
        </p:scale>
        <p:origin x="7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82762"/>
            <a:ext cx="10222992"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000" b="1">
                <a:solidFill>
                  <a:schemeClr val="accent2">
                    <a:lumMod val="75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B4AF60A-713C-41BA-9788-4C493DDC0A9C}" type="datetimeFigureOut">
              <a:rPr lang="en-US" smtClean="0"/>
              <a:t>5/6/2020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67541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E5E0FA7-C445-42F7-AF66-A4F5A6FC8A9C}" type="datetimeFigureOut">
              <a:rPr lang="en-US" smtClean="0"/>
              <a:t>5/6/2020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43064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5AC5C5-1A57-4420-8AFB-CE41693A794B}" type="datetimeFigureOut">
              <a:rPr lang="en-US" smtClean="0"/>
              <a:t>5/6/2020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787862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4C08AF-84E6-4329-8E67-FEA434B47075}" type="datetimeFigureOut">
              <a:rPr lang="en-US" smtClean="0"/>
              <a:t>5/6/2020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58218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b="1">
                <a:solidFill>
                  <a:schemeClr val="accent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7" y="6272784"/>
            <a:ext cx="2644309" cy="365125"/>
          </a:xfrm>
        </p:spPr>
        <p:txBody>
          <a:bodyPr/>
          <a:lstStyle>
            <a:lvl1pPr>
              <a:defRPr>
                <a:solidFill>
                  <a:schemeClr val="accent2">
                    <a:lumMod val="50000"/>
                  </a:schemeClr>
                </a:solidFill>
              </a:defRPr>
            </a:lvl1pPr>
          </a:lstStyle>
          <a:p>
            <a:fld id="{4F6EE328-6AFF-436B-881F-213D56084544}" type="datetimeFigureOut">
              <a:rPr lang="en-US" smtClean="0"/>
              <a:t>5/6/2020</a:t>
            </a:fld>
            <a:endParaRPr lang="en-US" dirty="0"/>
          </a:p>
        </p:txBody>
      </p:sp>
      <p:sp>
        <p:nvSpPr>
          <p:cNvPr id="5" name="Footer Placeholder 4"/>
          <p:cNvSpPr>
            <a:spLocks noGrp="1"/>
          </p:cNvSpPr>
          <p:nvPr>
            <p:ph type="ftr" sz="quarter" idx="11"/>
          </p:nvPr>
        </p:nvSpPr>
        <p:spPr>
          <a:xfrm>
            <a:off x="2182708" y="6272784"/>
            <a:ext cx="6327648" cy="365125"/>
          </a:xfrm>
        </p:spPr>
        <p:txBody>
          <a:bodyPr/>
          <a:lstStyle>
            <a:lvl1pPr>
              <a:defRPr>
                <a:solidFill>
                  <a:schemeClr val="accent2">
                    <a:lumMod val="50000"/>
                  </a:schemeClr>
                </a:solidFill>
              </a:defRPr>
            </a:lvl1p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10272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02069A-09EE-4C7C-86A4-2314A404921D}" type="datetimeFigureOut">
              <a:rPr lang="en-US" smtClean="0"/>
              <a:t>5/6/2020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343793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6EE7F1-171E-411F-96CA-A251A21496E7}" type="datetimeFigureOut">
              <a:rPr lang="en-US" smtClean="0"/>
              <a:t>5/6/2020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863225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72C98D-A273-4547-9B92-97D7769F71A6}" type="datetimeFigureOut">
              <a:rPr lang="en-US" smtClean="0"/>
              <a:t>5/6/2020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521790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B7CD67-0644-446C-B2AD-1C09BF34F286}" type="datetimeFigureOut">
              <a:rPr lang="en-US" smtClean="0"/>
              <a:t>5/6/2020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78360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1480828-6983-48AD-9E27-CBD3696F837E}" type="datetimeFigureOut">
              <a:rPr lang="en-US" smtClean="0"/>
              <a:t>5/6/2020</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8098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2">
                    <a:lumMod val="75000"/>
                  </a:schemeClr>
                </a:solidFill>
              </a:defRPr>
            </a:lvl1pPr>
          </a:lstStyle>
          <a:p>
            <a:fld id="{2C5EFB91-0324-450E-B17F-36DC0ECCE413}" type="datetimeFigureOut">
              <a:rPr lang="en-US" smtClean="0"/>
              <a:t>5/6/2020</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55028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accent2">
                    <a:lumMod val="50000"/>
                  </a:schemeClr>
                </a:solidFill>
              </a:defRPr>
            </a:lvl1pPr>
          </a:lstStyle>
          <a:p>
            <a:fld id="{52E37674-C1BA-4107-9B06-6D4CAC3A3DF5}" type="datetimeFigureOut">
              <a:rPr lang="en-US" smtClean="0"/>
              <a:t>5/6/2020</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accent2">
                    <a:lumMod val="50000"/>
                  </a:schemeClr>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2">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30754534"/>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hf sldNum="0" hdr="0" ftr="0" dt="0"/>
  <p:txStyles>
    <p:titleStyle>
      <a:lvl1pPr algn="l" defTabSz="914400" rtl="0" eaLnBrk="1" latinLnBrk="0" hangingPunct="1">
        <a:lnSpc>
          <a:spcPct val="90000"/>
        </a:lnSpc>
        <a:spcBef>
          <a:spcPct val="0"/>
        </a:spcBef>
        <a:buNone/>
        <a:defRPr sz="48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2"/>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1DDFB-5917-493A-946E-53B24DE30929}"/>
              </a:ext>
            </a:extLst>
          </p:cNvPr>
          <p:cNvSpPr>
            <a:spLocks noGrp="1"/>
          </p:cNvSpPr>
          <p:nvPr>
            <p:ph type="ctrTitle"/>
          </p:nvPr>
        </p:nvSpPr>
        <p:spPr/>
        <p:txBody>
          <a:bodyPr/>
          <a:lstStyle/>
          <a:p>
            <a:r>
              <a:rPr lang="en-US" sz="7700" dirty="0"/>
              <a:t>Ocala CRA</a:t>
            </a:r>
            <a:br>
              <a:rPr lang="en-US" sz="7700" dirty="0"/>
            </a:br>
            <a:r>
              <a:rPr lang="en-US" sz="4400" dirty="0"/>
              <a:t>Revitalizing Our Community</a:t>
            </a:r>
            <a:br>
              <a:rPr lang="en-US" dirty="0"/>
            </a:br>
            <a:r>
              <a:rPr lang="en-US" sz="4200" dirty="0"/>
              <a:t>Annual Report – Fiscal Year 2019</a:t>
            </a:r>
          </a:p>
        </p:txBody>
      </p:sp>
      <p:sp>
        <p:nvSpPr>
          <p:cNvPr id="3" name="Subtitle 2">
            <a:extLst>
              <a:ext uri="{FF2B5EF4-FFF2-40B4-BE49-F238E27FC236}">
                <a16:creationId xmlns:a16="http://schemas.microsoft.com/office/drawing/2014/main" id="{EBF6EE37-7C2B-4475-976F-8B77A271040D}"/>
              </a:ext>
            </a:extLst>
          </p:cNvPr>
          <p:cNvSpPr>
            <a:spLocks noGrp="1"/>
          </p:cNvSpPr>
          <p:nvPr>
            <p:ph type="subTitle" idx="1"/>
          </p:nvPr>
        </p:nvSpPr>
        <p:spPr>
          <a:xfrm>
            <a:off x="1051560" y="4422782"/>
            <a:ext cx="7891272" cy="1069848"/>
          </a:xfrm>
        </p:spPr>
        <p:txBody>
          <a:bodyPr>
            <a:normAutofit/>
          </a:bodyPr>
          <a:lstStyle/>
          <a:p>
            <a:r>
              <a:rPr lang="en-US" sz="2600" dirty="0"/>
              <a:t>2019 FRA Awards Submission</a:t>
            </a:r>
          </a:p>
        </p:txBody>
      </p:sp>
    </p:spTree>
    <p:extLst>
      <p:ext uri="{BB962C8B-B14F-4D97-AF65-F5344CB8AC3E}">
        <p14:creationId xmlns:p14="http://schemas.microsoft.com/office/powerpoint/2010/main" val="1970230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3ED6889-34E3-4A83-B3F4-4061A8A63DA1}"/>
              </a:ext>
            </a:extLst>
          </p:cNvPr>
          <p:cNvSpPr>
            <a:spLocks noGrp="1"/>
          </p:cNvSpPr>
          <p:nvPr>
            <p:ph type="title"/>
          </p:nvPr>
        </p:nvSpPr>
        <p:spPr>
          <a:xfrm>
            <a:off x="1069848" y="484632"/>
            <a:ext cx="10058400" cy="1609344"/>
          </a:xfrm>
        </p:spPr>
        <p:txBody>
          <a:bodyPr>
            <a:normAutofit/>
          </a:bodyPr>
          <a:lstStyle/>
          <a:p>
            <a:r>
              <a:rPr lang="en-US" dirty="0"/>
              <a:t>Design Philosophy</a:t>
            </a:r>
          </a:p>
        </p:txBody>
      </p:sp>
      <p:sp>
        <p:nvSpPr>
          <p:cNvPr id="3" name="Content Placeholder 2">
            <a:extLst>
              <a:ext uri="{FF2B5EF4-FFF2-40B4-BE49-F238E27FC236}">
                <a16:creationId xmlns:a16="http://schemas.microsoft.com/office/drawing/2014/main" id="{443BE938-BD62-4F1C-9A42-1B5E2914527A}"/>
              </a:ext>
            </a:extLst>
          </p:cNvPr>
          <p:cNvSpPr>
            <a:spLocks noGrp="1"/>
          </p:cNvSpPr>
          <p:nvPr>
            <p:ph idx="1"/>
          </p:nvPr>
        </p:nvSpPr>
        <p:spPr>
          <a:xfrm>
            <a:off x="1069848" y="2320412"/>
            <a:ext cx="10058400" cy="3851787"/>
          </a:xfrm>
        </p:spPr>
        <p:txBody>
          <a:bodyPr>
            <a:normAutofit/>
          </a:bodyPr>
          <a:lstStyle/>
          <a:p>
            <a:pPr marL="0" indent="0">
              <a:buNone/>
            </a:pPr>
            <a:r>
              <a:rPr lang="en-US" dirty="0"/>
              <a:t>The design for this document is intended to be simple, straightforward, and inviting. It is also intended to include all of the CRA and inspire pride for everyone in the city, especially the staff and citizen volunteer committee members. We accomplished this through the following:</a:t>
            </a:r>
          </a:p>
          <a:p>
            <a:r>
              <a:rPr lang="en-US" dirty="0"/>
              <a:t>Lead with mages and graphics in illustrating the stories we want to tell.</a:t>
            </a:r>
          </a:p>
          <a:p>
            <a:r>
              <a:rPr lang="en-US" dirty="0"/>
              <a:t>Write prose to be succinct and primarily to help explain photos or graphics.</a:t>
            </a:r>
          </a:p>
          <a:p>
            <a:r>
              <a:rPr lang="en-US" dirty="0"/>
              <a:t>Represent all of the CRA subareas in detail, while tying their goals to the overall mission of the CRA.</a:t>
            </a:r>
          </a:p>
          <a:p>
            <a:r>
              <a:rPr lang="en-US" dirty="0"/>
              <a:t>Educate, while inspiring pride and calling to future action, by including iconic images and interesting local history at the beginning of the document.</a:t>
            </a:r>
          </a:p>
          <a:p>
            <a:endParaRPr lang="en-US" dirty="0"/>
          </a:p>
        </p:txBody>
      </p:sp>
      <p:sp>
        <p:nvSpPr>
          <p:cNvPr id="26" name="Oval 2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8" name="Oval 2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272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4">
            <a:extLst>
              <a:ext uri="{FF2B5EF4-FFF2-40B4-BE49-F238E27FC236}">
                <a16:creationId xmlns:a16="http://schemas.microsoft.com/office/drawing/2014/main" id="{A20099D8-6A5D-4DB0-9621-8B204B9F9A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45274" cy="6857999"/>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E96FD0-3F88-4028-A621-6553D677785D}"/>
              </a:ext>
            </a:extLst>
          </p:cNvPr>
          <p:cNvSpPr>
            <a:spLocks noGrp="1"/>
          </p:cNvSpPr>
          <p:nvPr>
            <p:ph type="title"/>
          </p:nvPr>
        </p:nvSpPr>
        <p:spPr>
          <a:xfrm>
            <a:off x="382279" y="182027"/>
            <a:ext cx="6743844" cy="912089"/>
          </a:xfrm>
        </p:spPr>
        <p:txBody>
          <a:bodyPr>
            <a:normAutofit/>
          </a:bodyPr>
          <a:lstStyle/>
          <a:p>
            <a:r>
              <a:rPr lang="en-US" sz="4000" dirty="0"/>
              <a:t>Pride in Local History</a:t>
            </a:r>
          </a:p>
        </p:txBody>
      </p:sp>
      <p:sp>
        <p:nvSpPr>
          <p:cNvPr id="10" name="Content Placeholder 9">
            <a:extLst>
              <a:ext uri="{FF2B5EF4-FFF2-40B4-BE49-F238E27FC236}">
                <a16:creationId xmlns:a16="http://schemas.microsoft.com/office/drawing/2014/main" id="{43A054F0-F864-48C3-8C1C-BE8186026032}"/>
              </a:ext>
            </a:extLst>
          </p:cNvPr>
          <p:cNvSpPr>
            <a:spLocks noGrp="1"/>
          </p:cNvSpPr>
          <p:nvPr>
            <p:ph idx="1"/>
          </p:nvPr>
        </p:nvSpPr>
        <p:spPr>
          <a:xfrm>
            <a:off x="400715" y="1062817"/>
            <a:ext cx="6160377" cy="5406013"/>
          </a:xfrm>
        </p:spPr>
        <p:txBody>
          <a:bodyPr>
            <a:normAutofit/>
          </a:bodyPr>
          <a:lstStyle/>
          <a:p>
            <a:pPr marL="0" indent="0">
              <a:buNone/>
            </a:pPr>
            <a:r>
              <a:rPr lang="en-US" sz="1800" dirty="0">
                <a:solidFill>
                  <a:schemeClr val="tx1">
                    <a:lumMod val="85000"/>
                    <a:lumOff val="15000"/>
                  </a:schemeClr>
                </a:solidFill>
              </a:rPr>
              <a:t>The front cover features three images of the tallest building in Ocala at different times in the past. We juxtaposed historical images with present-day images at different points in the report. The intent is to draw a connection in people’s minds from past visions of Ocala to the present. We believe strongly that it is at the intersection of pride in past achievements and the hope for new accomplishments that the best sort of redevelopment happens. </a:t>
            </a:r>
          </a:p>
          <a:p>
            <a:pPr marL="0" indent="0">
              <a:buNone/>
            </a:pPr>
            <a:r>
              <a:rPr lang="en-US" sz="1800" dirty="0">
                <a:solidFill>
                  <a:schemeClr val="tx1">
                    <a:lumMod val="85000"/>
                    <a:lumOff val="15000"/>
                  </a:schemeClr>
                </a:solidFill>
              </a:rPr>
              <a:t>The story to the right is featured on the front-inside cover of the report. It tells the tale of the collective financing of The Sovereign Building in 1927, Ocala’s most prominent landmark and the tallest in the city. This short story serves as a call to action, by illustrating the strong community resolve that collectively funded the construction of Ocala’s tallest building. </a:t>
            </a:r>
          </a:p>
        </p:txBody>
      </p:sp>
      <p:pic>
        <p:nvPicPr>
          <p:cNvPr id="8" name="Content Placeholder 4">
            <a:extLst>
              <a:ext uri="{FF2B5EF4-FFF2-40B4-BE49-F238E27FC236}">
                <a16:creationId xmlns:a16="http://schemas.microsoft.com/office/drawing/2014/main" id="{E698B76D-2015-4AC5-B5CF-652C73B40DED}"/>
              </a:ext>
            </a:extLst>
          </p:cNvPr>
          <p:cNvPicPr>
            <a:picLocks noChangeAspect="1"/>
          </p:cNvPicPr>
          <p:nvPr/>
        </p:nvPicPr>
        <p:blipFill rotWithShape="1">
          <a:blip r:embed="rId3"/>
          <a:srcRect l="829" t="-1" r="446" b="-1"/>
          <a:stretch/>
        </p:blipFill>
        <p:spPr>
          <a:xfrm>
            <a:off x="6961807" y="0"/>
            <a:ext cx="5230193" cy="6857999"/>
          </a:xfrm>
          <a:prstGeom prst="rect">
            <a:avLst/>
          </a:prstGeom>
        </p:spPr>
      </p:pic>
    </p:spTree>
    <p:extLst>
      <p:ext uri="{BB962C8B-B14F-4D97-AF65-F5344CB8AC3E}">
        <p14:creationId xmlns:p14="http://schemas.microsoft.com/office/powerpoint/2010/main" val="3662302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A7141-D4E1-4B08-AC35-1589858AC3F4}"/>
              </a:ext>
            </a:extLst>
          </p:cNvPr>
          <p:cNvSpPr>
            <a:spLocks noGrp="1"/>
          </p:cNvSpPr>
          <p:nvPr>
            <p:ph type="title"/>
          </p:nvPr>
        </p:nvSpPr>
        <p:spPr>
          <a:xfrm>
            <a:off x="309445" y="455773"/>
            <a:ext cx="3800331" cy="1609344"/>
          </a:xfrm>
        </p:spPr>
        <p:txBody>
          <a:bodyPr>
            <a:normAutofit/>
          </a:bodyPr>
          <a:lstStyle/>
          <a:p>
            <a:r>
              <a:rPr lang="en-US" sz="3600" dirty="0"/>
              <a:t>Ocala CRA: </a:t>
            </a:r>
            <a:br>
              <a:rPr lang="en-US" sz="3600" dirty="0"/>
            </a:br>
            <a:r>
              <a:rPr lang="en-US" sz="3600" dirty="0"/>
              <a:t>The Big Picture</a:t>
            </a:r>
          </a:p>
        </p:txBody>
      </p:sp>
      <p:sp>
        <p:nvSpPr>
          <p:cNvPr id="10" name="Content Placeholder 9">
            <a:extLst>
              <a:ext uri="{FF2B5EF4-FFF2-40B4-BE49-F238E27FC236}">
                <a16:creationId xmlns:a16="http://schemas.microsoft.com/office/drawing/2014/main" id="{9CBC9A6D-33B1-49B4-AA08-A537A51E1B86}"/>
              </a:ext>
            </a:extLst>
          </p:cNvPr>
          <p:cNvSpPr>
            <a:spLocks noGrp="1"/>
          </p:cNvSpPr>
          <p:nvPr>
            <p:ph idx="1"/>
          </p:nvPr>
        </p:nvSpPr>
        <p:spPr>
          <a:xfrm>
            <a:off x="309445" y="2003722"/>
            <a:ext cx="3699030" cy="4092579"/>
          </a:xfrm>
        </p:spPr>
        <p:txBody>
          <a:bodyPr>
            <a:normAutofit/>
          </a:bodyPr>
          <a:lstStyle/>
          <a:p>
            <a:pPr marL="0" indent="0">
              <a:buNone/>
            </a:pPr>
            <a:r>
              <a:rPr lang="en-US" sz="1800" dirty="0">
                <a:solidFill>
                  <a:schemeClr val="tx1">
                    <a:lumMod val="85000"/>
                    <a:lumOff val="15000"/>
                  </a:schemeClr>
                </a:solidFill>
              </a:rPr>
              <a:t>Goals &amp; Strategies:</a:t>
            </a:r>
          </a:p>
          <a:p>
            <a:r>
              <a:rPr lang="en-US" sz="1800" dirty="0">
                <a:solidFill>
                  <a:schemeClr val="tx1">
                    <a:lumMod val="85000"/>
                    <a:lumOff val="15000"/>
                  </a:schemeClr>
                </a:solidFill>
              </a:rPr>
              <a:t>Inform readers about the locations of the CRA subareas in a readable map.</a:t>
            </a:r>
          </a:p>
          <a:p>
            <a:r>
              <a:rPr lang="en-US" sz="1800" dirty="0">
                <a:solidFill>
                  <a:schemeClr val="tx1">
                    <a:lumMod val="85000"/>
                    <a:lumOff val="15000"/>
                  </a:schemeClr>
                </a:solidFill>
              </a:rPr>
              <a:t>Illustrate achievements for the entire CRA.</a:t>
            </a:r>
          </a:p>
          <a:p>
            <a:r>
              <a:rPr lang="en-US" sz="1800" dirty="0">
                <a:solidFill>
                  <a:schemeClr val="tx1">
                    <a:lumMod val="85000"/>
                    <a:lumOff val="15000"/>
                  </a:schemeClr>
                </a:solidFill>
              </a:rPr>
              <a:t>Foreshadow the contents of the report through the map symbology in an exciting and straightforward way.</a:t>
            </a:r>
          </a:p>
          <a:p>
            <a:endParaRPr lang="en-US" sz="1600" dirty="0"/>
          </a:p>
        </p:txBody>
      </p:sp>
      <p:pic>
        <p:nvPicPr>
          <p:cNvPr id="8" name="Content Placeholder 4">
            <a:extLst>
              <a:ext uri="{FF2B5EF4-FFF2-40B4-BE49-F238E27FC236}">
                <a16:creationId xmlns:a16="http://schemas.microsoft.com/office/drawing/2014/main" id="{999970D4-A5D7-4873-B1CA-0E511FE0116E}"/>
              </a:ext>
            </a:extLst>
          </p:cNvPr>
          <p:cNvPicPr>
            <a:picLocks noChangeAspect="1"/>
          </p:cNvPicPr>
          <p:nvPr/>
        </p:nvPicPr>
        <p:blipFill rotWithShape="1">
          <a:blip r:embed="rId2"/>
          <a:srcRect l="3327" t="1206" r="3400" b="4017"/>
          <a:stretch/>
        </p:blipFill>
        <p:spPr>
          <a:xfrm>
            <a:off x="4190163" y="848066"/>
            <a:ext cx="7586772" cy="4991747"/>
          </a:xfrm>
          <a:prstGeom prst="rect">
            <a:avLst/>
          </a:prstGeom>
        </p:spPr>
      </p:pic>
    </p:spTree>
    <p:extLst>
      <p:ext uri="{BB962C8B-B14F-4D97-AF65-F5344CB8AC3E}">
        <p14:creationId xmlns:p14="http://schemas.microsoft.com/office/powerpoint/2010/main" val="237081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4BC3F7A-23AC-47BD-9139-D0ED188CE7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672" y="0"/>
            <a:ext cx="7540328"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0D58F3B2-7079-4FAD-B941-FFBBFA1870F7}"/>
              </a:ext>
            </a:extLst>
          </p:cNvPr>
          <p:cNvPicPr>
            <a:picLocks noChangeAspect="1"/>
          </p:cNvPicPr>
          <p:nvPr/>
        </p:nvPicPr>
        <p:blipFill rotWithShape="1">
          <a:blip r:embed="rId4"/>
          <a:srcRect l="-535" r="-531"/>
          <a:stretch/>
        </p:blipFill>
        <p:spPr>
          <a:xfrm>
            <a:off x="-38714" y="10"/>
            <a:ext cx="5354291" cy="6857990"/>
          </a:xfrm>
          <a:prstGeom prst="rect">
            <a:avLst/>
          </a:prstGeom>
        </p:spPr>
      </p:pic>
      <p:sp>
        <p:nvSpPr>
          <p:cNvPr id="2" name="Title 1">
            <a:extLst>
              <a:ext uri="{FF2B5EF4-FFF2-40B4-BE49-F238E27FC236}">
                <a16:creationId xmlns:a16="http://schemas.microsoft.com/office/drawing/2014/main" id="{7D6A272F-A8E0-406F-BC6A-DB5C6A2AB937}"/>
              </a:ext>
            </a:extLst>
          </p:cNvPr>
          <p:cNvSpPr>
            <a:spLocks noGrp="1"/>
          </p:cNvSpPr>
          <p:nvPr>
            <p:ph type="title"/>
          </p:nvPr>
        </p:nvSpPr>
        <p:spPr>
          <a:xfrm>
            <a:off x="5506496" y="109727"/>
            <a:ext cx="6440993" cy="950977"/>
          </a:xfrm>
          <a:ln>
            <a:noFill/>
          </a:ln>
        </p:spPr>
        <p:txBody>
          <a:bodyPr>
            <a:normAutofit fontScale="90000"/>
          </a:bodyPr>
          <a:lstStyle/>
          <a:p>
            <a:r>
              <a:rPr lang="en-US" sz="3200" dirty="0"/>
              <a:t>Highlighting our Accomplishments</a:t>
            </a:r>
          </a:p>
        </p:txBody>
      </p:sp>
      <p:sp>
        <p:nvSpPr>
          <p:cNvPr id="10" name="Content Placeholder 9">
            <a:extLst>
              <a:ext uri="{FF2B5EF4-FFF2-40B4-BE49-F238E27FC236}">
                <a16:creationId xmlns:a16="http://schemas.microsoft.com/office/drawing/2014/main" id="{4D72E4B6-C42C-4643-B4F9-AA62D2D98E77}"/>
              </a:ext>
            </a:extLst>
          </p:cNvPr>
          <p:cNvSpPr>
            <a:spLocks noGrp="1"/>
          </p:cNvSpPr>
          <p:nvPr>
            <p:ph idx="1"/>
          </p:nvPr>
        </p:nvSpPr>
        <p:spPr>
          <a:xfrm>
            <a:off x="5583980" y="1045282"/>
            <a:ext cx="6245751" cy="4050792"/>
          </a:xfrm>
        </p:spPr>
        <p:txBody>
          <a:bodyPr>
            <a:normAutofit/>
          </a:bodyPr>
          <a:lstStyle/>
          <a:p>
            <a:pPr marL="0" indent="0">
              <a:buNone/>
            </a:pPr>
            <a:r>
              <a:rPr lang="en-US" sz="1600" dirty="0">
                <a:solidFill>
                  <a:schemeClr val="tx1">
                    <a:lumMod val="85000"/>
                    <a:lumOff val="15000"/>
                  </a:schemeClr>
                </a:solidFill>
              </a:rPr>
              <a:t>Goals &amp; Strategies:</a:t>
            </a:r>
          </a:p>
          <a:p>
            <a:r>
              <a:rPr lang="en-US" sz="1600" dirty="0">
                <a:solidFill>
                  <a:schemeClr val="tx1">
                    <a:lumMod val="85000"/>
                    <a:lumOff val="15000"/>
                  </a:schemeClr>
                </a:solidFill>
              </a:rPr>
              <a:t>Let the photos lead in telling the story.</a:t>
            </a:r>
          </a:p>
          <a:p>
            <a:r>
              <a:rPr lang="en-US" sz="1600" dirty="0">
                <a:solidFill>
                  <a:schemeClr val="tx1">
                    <a:lumMod val="85000"/>
                    <a:lumOff val="15000"/>
                  </a:schemeClr>
                </a:solidFill>
              </a:rPr>
              <a:t>Let the after photos take the spotlight.</a:t>
            </a:r>
          </a:p>
          <a:p>
            <a:r>
              <a:rPr lang="en-US" sz="1600" dirty="0">
                <a:solidFill>
                  <a:schemeClr val="tx1">
                    <a:lumMod val="85000"/>
                    <a:lumOff val="15000"/>
                  </a:schemeClr>
                </a:solidFill>
              </a:rPr>
              <a:t>Use a simple and visually pleasing layout.</a:t>
            </a:r>
          </a:p>
          <a:p>
            <a:r>
              <a:rPr lang="en-US" sz="1600" dirty="0">
                <a:solidFill>
                  <a:schemeClr val="tx1">
                    <a:lumMod val="85000"/>
                    <a:lumOff val="15000"/>
                  </a:schemeClr>
                </a:solidFill>
              </a:rPr>
              <a:t>Choose the best photos available. In this case, photos were both taken by staff and from the new establishment’s website.</a:t>
            </a:r>
          </a:p>
          <a:p>
            <a:endParaRPr lang="en-US" sz="1600" dirty="0"/>
          </a:p>
        </p:txBody>
      </p:sp>
      <p:grpSp>
        <p:nvGrpSpPr>
          <p:cNvPr id="17" name="Group 16">
            <a:extLst>
              <a:ext uri="{FF2B5EF4-FFF2-40B4-BE49-F238E27FC236}">
                <a16:creationId xmlns:a16="http://schemas.microsoft.com/office/drawing/2014/main" id="{454A6ACB-54FF-44BC-B34D-9CF96DDE4C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8" name="Oval 17">
              <a:extLst>
                <a:ext uri="{FF2B5EF4-FFF2-40B4-BE49-F238E27FC236}">
                  <a16:creationId xmlns:a16="http://schemas.microsoft.com/office/drawing/2014/main" id="{9FAED6AC-6318-487B-BA63-219A94BF5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2">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AD7E0217-8C8E-44A9-9E1A-4BC08FDB70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997947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4BC3F7A-23AC-47BD-9139-D0ED188CE7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672" y="0"/>
            <a:ext cx="7540328"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10A25FBA-CF34-484C-A397-4F0FB4773731}"/>
              </a:ext>
            </a:extLst>
          </p:cNvPr>
          <p:cNvPicPr>
            <a:picLocks noChangeAspect="1"/>
          </p:cNvPicPr>
          <p:nvPr/>
        </p:nvPicPr>
        <p:blipFill rotWithShape="1">
          <a:blip r:embed="rId4"/>
          <a:srcRect l="-231" r="158"/>
          <a:stretch/>
        </p:blipFill>
        <p:spPr>
          <a:xfrm>
            <a:off x="0" y="10"/>
            <a:ext cx="5301704" cy="6857990"/>
          </a:xfrm>
          <a:prstGeom prst="rect">
            <a:avLst/>
          </a:prstGeom>
        </p:spPr>
      </p:pic>
      <p:sp>
        <p:nvSpPr>
          <p:cNvPr id="2" name="Title 1">
            <a:extLst>
              <a:ext uri="{FF2B5EF4-FFF2-40B4-BE49-F238E27FC236}">
                <a16:creationId xmlns:a16="http://schemas.microsoft.com/office/drawing/2014/main" id="{93DFBDE9-E3DE-4C53-BCCD-87FC9F2E8632}"/>
              </a:ext>
            </a:extLst>
          </p:cNvPr>
          <p:cNvSpPr>
            <a:spLocks noGrp="1"/>
          </p:cNvSpPr>
          <p:nvPr>
            <p:ph type="title"/>
          </p:nvPr>
        </p:nvSpPr>
        <p:spPr>
          <a:xfrm>
            <a:off x="5675670" y="200311"/>
            <a:ext cx="6142364" cy="741267"/>
          </a:xfrm>
          <a:ln>
            <a:noFill/>
          </a:ln>
        </p:spPr>
        <p:txBody>
          <a:bodyPr>
            <a:normAutofit/>
          </a:bodyPr>
          <a:lstStyle/>
          <a:p>
            <a:r>
              <a:rPr lang="en-US" sz="3200" dirty="0"/>
              <a:t>Educating on Redevelopment</a:t>
            </a:r>
          </a:p>
        </p:txBody>
      </p:sp>
      <p:sp>
        <p:nvSpPr>
          <p:cNvPr id="10" name="Content Placeholder 9">
            <a:extLst>
              <a:ext uri="{FF2B5EF4-FFF2-40B4-BE49-F238E27FC236}">
                <a16:creationId xmlns:a16="http://schemas.microsoft.com/office/drawing/2014/main" id="{77A190E1-8583-4B8A-B8E4-956AC84C9242}"/>
              </a:ext>
            </a:extLst>
          </p:cNvPr>
          <p:cNvSpPr>
            <a:spLocks noGrp="1"/>
          </p:cNvSpPr>
          <p:nvPr>
            <p:ph idx="1"/>
          </p:nvPr>
        </p:nvSpPr>
        <p:spPr>
          <a:xfrm>
            <a:off x="5675670" y="870358"/>
            <a:ext cx="6050756" cy="5541075"/>
          </a:xfrm>
        </p:spPr>
        <p:txBody>
          <a:bodyPr>
            <a:noAutofit/>
          </a:bodyPr>
          <a:lstStyle/>
          <a:p>
            <a:pPr marL="0" indent="0">
              <a:lnSpc>
                <a:spcPct val="125000"/>
              </a:lnSpc>
              <a:buNone/>
            </a:pPr>
            <a:r>
              <a:rPr lang="en-US" sz="1600" dirty="0">
                <a:solidFill>
                  <a:schemeClr val="tx1">
                    <a:lumMod val="85000"/>
                    <a:lumOff val="15000"/>
                  </a:schemeClr>
                </a:solidFill>
              </a:rPr>
              <a:t>We wanted this page to accomplish two major goals:</a:t>
            </a:r>
          </a:p>
          <a:p>
            <a:pPr marL="0" indent="0">
              <a:lnSpc>
                <a:spcPct val="125000"/>
              </a:lnSpc>
              <a:buNone/>
            </a:pPr>
            <a:r>
              <a:rPr lang="en-US" sz="1600" dirty="0">
                <a:solidFill>
                  <a:schemeClr val="tx1">
                    <a:lumMod val="85000"/>
                    <a:lumOff val="15000"/>
                  </a:schemeClr>
                </a:solidFill>
              </a:rPr>
              <a:t>1) To highlight the real accomplishments and outlook for the oldest CRA subarea, downtown. We accomplished this through our public/private investment map, which illustrates the compact but substantial downtown urban renaissance in Ocala.</a:t>
            </a:r>
          </a:p>
          <a:p>
            <a:pPr marL="0" indent="0">
              <a:lnSpc>
                <a:spcPct val="125000"/>
              </a:lnSpc>
              <a:buNone/>
            </a:pPr>
            <a:r>
              <a:rPr lang="en-US" sz="1600" dirty="0">
                <a:solidFill>
                  <a:schemeClr val="tx1">
                    <a:lumMod val="85000"/>
                    <a:lumOff val="15000"/>
                  </a:schemeClr>
                </a:solidFill>
              </a:rPr>
              <a:t>2) To try and interest those folks not trained or surrounded by the redevelopment world in their day-to-day. The small explainer to the right of the page works in tandem with the map to help clarify the value of CRAs and synergistic redevelopment.</a:t>
            </a:r>
          </a:p>
          <a:p>
            <a:pPr marL="0" indent="0">
              <a:lnSpc>
                <a:spcPct val="125000"/>
              </a:lnSpc>
              <a:buNone/>
            </a:pPr>
            <a:r>
              <a:rPr lang="en-US" sz="1600" dirty="0">
                <a:solidFill>
                  <a:schemeClr val="tx1">
                    <a:lumMod val="85000"/>
                    <a:lumOff val="15000"/>
                  </a:schemeClr>
                </a:solidFill>
              </a:rPr>
              <a:t>In addition, the ‘Summary of Commercial Building Improvement Grant Programs’ serves this page well because it illustrates the leveraging of CRA dollars to greater private investment. This aligns with the principle of CRA activities as synergistic and catalytic.</a:t>
            </a:r>
          </a:p>
        </p:txBody>
      </p:sp>
      <p:grpSp>
        <p:nvGrpSpPr>
          <p:cNvPr id="17" name="Group 16">
            <a:extLst>
              <a:ext uri="{FF2B5EF4-FFF2-40B4-BE49-F238E27FC236}">
                <a16:creationId xmlns:a16="http://schemas.microsoft.com/office/drawing/2014/main" id="{454A6ACB-54FF-44BC-B34D-9CF96DDE4C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8" name="Oval 17">
              <a:extLst>
                <a:ext uri="{FF2B5EF4-FFF2-40B4-BE49-F238E27FC236}">
                  <a16:creationId xmlns:a16="http://schemas.microsoft.com/office/drawing/2014/main" id="{9FAED6AC-6318-487B-BA63-219A94BF5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2">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AD7E0217-8C8E-44A9-9E1A-4BC08FDB70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530868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4BC3F7A-23AC-47BD-9139-D0ED188CE7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672" y="0"/>
            <a:ext cx="7540328"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Content Placeholder 4">
            <a:extLst>
              <a:ext uri="{FF2B5EF4-FFF2-40B4-BE49-F238E27FC236}">
                <a16:creationId xmlns:a16="http://schemas.microsoft.com/office/drawing/2014/main" id="{D0B0660B-1AD3-4E2D-81F1-27790394A49F}"/>
              </a:ext>
            </a:extLst>
          </p:cNvPr>
          <p:cNvPicPr>
            <a:picLocks noChangeAspect="1"/>
          </p:cNvPicPr>
          <p:nvPr/>
        </p:nvPicPr>
        <p:blipFill rotWithShape="1">
          <a:blip r:embed="rId4"/>
          <a:srcRect l="-292" r="-30"/>
          <a:stretch/>
        </p:blipFill>
        <p:spPr>
          <a:xfrm>
            <a:off x="-29959" y="10"/>
            <a:ext cx="5314863" cy="6857990"/>
          </a:xfrm>
          <a:prstGeom prst="rect">
            <a:avLst/>
          </a:prstGeom>
        </p:spPr>
      </p:pic>
      <p:sp>
        <p:nvSpPr>
          <p:cNvPr id="2" name="Title 1">
            <a:extLst>
              <a:ext uri="{FF2B5EF4-FFF2-40B4-BE49-F238E27FC236}">
                <a16:creationId xmlns:a16="http://schemas.microsoft.com/office/drawing/2014/main" id="{5D9B9639-046E-419C-B6AA-C17A346B71BB}"/>
              </a:ext>
            </a:extLst>
          </p:cNvPr>
          <p:cNvSpPr>
            <a:spLocks noGrp="1"/>
          </p:cNvSpPr>
          <p:nvPr>
            <p:ph type="title"/>
          </p:nvPr>
        </p:nvSpPr>
        <p:spPr>
          <a:xfrm>
            <a:off x="5647173" y="290746"/>
            <a:ext cx="6053212" cy="995443"/>
          </a:xfrm>
          <a:ln>
            <a:noFill/>
          </a:ln>
        </p:spPr>
        <p:txBody>
          <a:bodyPr>
            <a:normAutofit/>
          </a:bodyPr>
          <a:lstStyle/>
          <a:p>
            <a:r>
              <a:rPr lang="en-US" sz="3200" dirty="0"/>
              <a:t>Participating in the Planning Process</a:t>
            </a:r>
          </a:p>
        </p:txBody>
      </p:sp>
      <p:sp>
        <p:nvSpPr>
          <p:cNvPr id="21" name="Content Placeholder 9">
            <a:extLst>
              <a:ext uri="{FF2B5EF4-FFF2-40B4-BE49-F238E27FC236}">
                <a16:creationId xmlns:a16="http://schemas.microsoft.com/office/drawing/2014/main" id="{C53C8CA7-AD47-40C9-B157-765E227D0E1B}"/>
              </a:ext>
            </a:extLst>
          </p:cNvPr>
          <p:cNvSpPr>
            <a:spLocks noGrp="1"/>
          </p:cNvSpPr>
          <p:nvPr>
            <p:ph idx="1"/>
          </p:nvPr>
        </p:nvSpPr>
        <p:spPr>
          <a:xfrm>
            <a:off x="5647173" y="1403603"/>
            <a:ext cx="6182558" cy="4050792"/>
          </a:xfrm>
        </p:spPr>
        <p:txBody>
          <a:bodyPr>
            <a:normAutofit/>
          </a:bodyPr>
          <a:lstStyle/>
          <a:p>
            <a:pPr marL="0" indent="0">
              <a:buNone/>
            </a:pPr>
            <a:r>
              <a:rPr lang="en-US" sz="1600" dirty="0">
                <a:solidFill>
                  <a:schemeClr val="tx1">
                    <a:lumMod val="85000"/>
                    <a:lumOff val="15000"/>
                  </a:schemeClr>
                </a:solidFill>
              </a:rPr>
              <a:t>Goals &amp; Strategies:</a:t>
            </a:r>
          </a:p>
          <a:p>
            <a:pPr marL="0" indent="0">
              <a:buNone/>
            </a:pPr>
            <a:r>
              <a:rPr lang="en-US" sz="1600" dirty="0">
                <a:solidFill>
                  <a:schemeClr val="tx1">
                    <a:lumMod val="85000"/>
                    <a:lumOff val="15000"/>
                  </a:schemeClr>
                </a:solidFill>
              </a:rPr>
              <a:t>The purpose of this page is to show public involvement in the redevelopment planning process. Developing plans with public participation is essential to the success of a redevelopment project. Buy-in is critical. Active participation ensures the long-term viability of a large multi-stage project. </a:t>
            </a:r>
          </a:p>
          <a:p>
            <a:pPr marL="0" indent="0">
              <a:buNone/>
            </a:pPr>
            <a:r>
              <a:rPr lang="en-US" sz="1600" dirty="0">
                <a:solidFill>
                  <a:schemeClr val="tx1">
                    <a:lumMod val="85000"/>
                    <a:lumOff val="15000"/>
                  </a:schemeClr>
                </a:solidFill>
              </a:rPr>
              <a:t>The information on this and the following page are from a newsletter sent out to all businesses and residents in the area after this meeting. It helped to bring more people into the process at the subsequent public workshop.</a:t>
            </a:r>
          </a:p>
          <a:p>
            <a:endParaRPr lang="en-US" sz="1600" dirty="0"/>
          </a:p>
        </p:txBody>
      </p:sp>
      <p:grpSp>
        <p:nvGrpSpPr>
          <p:cNvPr id="28" name="Group 27">
            <a:extLst>
              <a:ext uri="{FF2B5EF4-FFF2-40B4-BE49-F238E27FC236}">
                <a16:creationId xmlns:a16="http://schemas.microsoft.com/office/drawing/2014/main" id="{454A6ACB-54FF-44BC-B34D-9CF96DDE4C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9" name="Oval 28">
              <a:extLst>
                <a:ext uri="{FF2B5EF4-FFF2-40B4-BE49-F238E27FC236}">
                  <a16:creationId xmlns:a16="http://schemas.microsoft.com/office/drawing/2014/main" id="{9FAED6AC-6318-487B-BA63-219A94BF5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2">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0" name="Oval 29">
              <a:extLst>
                <a:ext uri="{FF2B5EF4-FFF2-40B4-BE49-F238E27FC236}">
                  <a16:creationId xmlns:a16="http://schemas.microsoft.com/office/drawing/2014/main" id="{AD7E0217-8C8E-44A9-9E1A-4BC08FDB70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720312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14BC3F7A-23AC-47BD-9139-D0ED188CE7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672" y="0"/>
            <a:ext cx="7540328"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Content Placeholder 5">
            <a:extLst>
              <a:ext uri="{FF2B5EF4-FFF2-40B4-BE49-F238E27FC236}">
                <a16:creationId xmlns:a16="http://schemas.microsoft.com/office/drawing/2014/main" id="{1C95EE51-975A-4697-A201-A3B0AA02EBD6}"/>
              </a:ext>
            </a:extLst>
          </p:cNvPr>
          <p:cNvPicPr>
            <a:picLocks noChangeAspect="1"/>
          </p:cNvPicPr>
          <p:nvPr/>
        </p:nvPicPr>
        <p:blipFill rotWithShape="1">
          <a:blip r:embed="rId4"/>
          <a:srcRect l="-2" r="-1127"/>
          <a:stretch/>
        </p:blipFill>
        <p:spPr>
          <a:xfrm>
            <a:off x="0" y="10"/>
            <a:ext cx="5322990" cy="6857990"/>
          </a:xfrm>
          <a:prstGeom prst="rect">
            <a:avLst/>
          </a:prstGeom>
        </p:spPr>
      </p:pic>
      <p:sp>
        <p:nvSpPr>
          <p:cNvPr id="2" name="Title 1">
            <a:extLst>
              <a:ext uri="{FF2B5EF4-FFF2-40B4-BE49-F238E27FC236}">
                <a16:creationId xmlns:a16="http://schemas.microsoft.com/office/drawing/2014/main" id="{51925529-9B89-4583-A93B-C220386C3C16}"/>
              </a:ext>
            </a:extLst>
          </p:cNvPr>
          <p:cNvSpPr>
            <a:spLocks noGrp="1"/>
          </p:cNvSpPr>
          <p:nvPr>
            <p:ph type="title"/>
          </p:nvPr>
        </p:nvSpPr>
        <p:spPr>
          <a:xfrm>
            <a:off x="5586798" y="171119"/>
            <a:ext cx="6272127" cy="748745"/>
          </a:xfrm>
          <a:ln>
            <a:noFill/>
          </a:ln>
        </p:spPr>
        <p:txBody>
          <a:bodyPr>
            <a:normAutofit/>
          </a:bodyPr>
          <a:lstStyle/>
          <a:p>
            <a:r>
              <a:rPr lang="en-US" sz="3200" dirty="0"/>
              <a:t>Accessible Planning Process</a:t>
            </a:r>
          </a:p>
        </p:txBody>
      </p:sp>
      <p:sp>
        <p:nvSpPr>
          <p:cNvPr id="31" name="Content Placeholder 30">
            <a:extLst>
              <a:ext uri="{FF2B5EF4-FFF2-40B4-BE49-F238E27FC236}">
                <a16:creationId xmlns:a16="http://schemas.microsoft.com/office/drawing/2014/main" id="{B0D9826E-0888-4AD6-ACFE-FCA00E1C5A88}"/>
              </a:ext>
            </a:extLst>
          </p:cNvPr>
          <p:cNvSpPr>
            <a:spLocks noGrp="1"/>
          </p:cNvSpPr>
          <p:nvPr>
            <p:ph idx="1"/>
          </p:nvPr>
        </p:nvSpPr>
        <p:spPr>
          <a:xfrm>
            <a:off x="5628262" y="919864"/>
            <a:ext cx="6230663" cy="4050792"/>
          </a:xfrm>
        </p:spPr>
        <p:txBody>
          <a:bodyPr>
            <a:normAutofit/>
          </a:bodyPr>
          <a:lstStyle/>
          <a:p>
            <a:pPr marL="0" indent="0">
              <a:buNone/>
            </a:pPr>
            <a:r>
              <a:rPr lang="en-US" sz="1600" dirty="0">
                <a:solidFill>
                  <a:schemeClr val="tx1">
                    <a:lumMod val="85000"/>
                    <a:lumOff val="15000"/>
                  </a:schemeClr>
                </a:solidFill>
              </a:rPr>
              <a:t>Goals &amp; Strategies:</a:t>
            </a:r>
          </a:p>
          <a:p>
            <a:r>
              <a:rPr lang="en-US" sz="1600" dirty="0">
                <a:solidFill>
                  <a:schemeClr val="tx1">
                    <a:lumMod val="85000"/>
                    <a:lumOff val="15000"/>
                  </a:schemeClr>
                </a:solidFill>
              </a:rPr>
              <a:t>The design and presentation of this plan is meant to be simple to read and follow standard land use colors. </a:t>
            </a:r>
          </a:p>
          <a:p>
            <a:r>
              <a:rPr lang="en-US" sz="1600" dirty="0">
                <a:solidFill>
                  <a:schemeClr val="tx1">
                    <a:lumMod val="85000"/>
                    <a:lumOff val="15000"/>
                  </a:schemeClr>
                </a:solidFill>
              </a:rPr>
              <a:t>City-owned land is noted but vacant land is also included in a holistic conceptual design, which invites the idea of public-private partnerships going forward.</a:t>
            </a:r>
          </a:p>
          <a:p>
            <a:r>
              <a:rPr lang="en-US" sz="1600" dirty="0">
                <a:solidFill>
                  <a:schemeClr val="tx1">
                    <a:lumMod val="85000"/>
                    <a:lumOff val="15000"/>
                  </a:schemeClr>
                </a:solidFill>
              </a:rPr>
              <a:t>The aerial background gives context and is a familiar backdrop for most people.</a:t>
            </a:r>
          </a:p>
          <a:p>
            <a:r>
              <a:rPr lang="en-US" sz="1600" dirty="0">
                <a:solidFill>
                  <a:schemeClr val="tx1">
                    <a:lumMod val="85000"/>
                    <a:lumOff val="15000"/>
                  </a:schemeClr>
                </a:solidFill>
              </a:rPr>
              <a:t>We may say that, for better or worse, less people like to read if they don’t have to. So communicating clearly and engagingly visually (in terms of emails, newsletters, and meetings) and verbally (in one-on-one and public meetings) is a high priority.</a:t>
            </a:r>
          </a:p>
        </p:txBody>
      </p:sp>
      <p:grpSp>
        <p:nvGrpSpPr>
          <p:cNvPr id="38" name="Group 37">
            <a:extLst>
              <a:ext uri="{FF2B5EF4-FFF2-40B4-BE49-F238E27FC236}">
                <a16:creationId xmlns:a16="http://schemas.microsoft.com/office/drawing/2014/main" id="{454A6ACB-54FF-44BC-B34D-9CF96DDE4C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9" name="Oval 38">
              <a:extLst>
                <a:ext uri="{FF2B5EF4-FFF2-40B4-BE49-F238E27FC236}">
                  <a16:creationId xmlns:a16="http://schemas.microsoft.com/office/drawing/2014/main" id="{9FAED6AC-6318-487B-BA63-219A94BF5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2">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0" name="Oval 39">
              <a:extLst>
                <a:ext uri="{FF2B5EF4-FFF2-40B4-BE49-F238E27FC236}">
                  <a16:creationId xmlns:a16="http://schemas.microsoft.com/office/drawing/2014/main" id="{AD7E0217-8C8E-44A9-9E1A-4BC08FDB70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946645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4BC3F7A-23AC-47BD-9139-D0ED188CE7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672" y="0"/>
            <a:ext cx="7540328"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7C9EF41E-40BD-4909-83EB-6DD96A2F5A88}"/>
              </a:ext>
            </a:extLst>
          </p:cNvPr>
          <p:cNvPicPr>
            <a:picLocks noChangeAspect="1"/>
          </p:cNvPicPr>
          <p:nvPr/>
        </p:nvPicPr>
        <p:blipFill rotWithShape="1">
          <a:blip r:embed="rId4"/>
          <a:srcRect l="62" r="104"/>
          <a:stretch/>
        </p:blipFill>
        <p:spPr>
          <a:xfrm>
            <a:off x="0" y="15959"/>
            <a:ext cx="5289085" cy="6857990"/>
          </a:xfrm>
          <a:prstGeom prst="rect">
            <a:avLst/>
          </a:prstGeom>
        </p:spPr>
      </p:pic>
      <p:sp>
        <p:nvSpPr>
          <p:cNvPr id="2" name="Title 1">
            <a:extLst>
              <a:ext uri="{FF2B5EF4-FFF2-40B4-BE49-F238E27FC236}">
                <a16:creationId xmlns:a16="http://schemas.microsoft.com/office/drawing/2014/main" id="{2D10F6B3-70E5-4306-99A0-6EEDFA69302D}"/>
              </a:ext>
            </a:extLst>
          </p:cNvPr>
          <p:cNvSpPr>
            <a:spLocks noGrp="1"/>
          </p:cNvSpPr>
          <p:nvPr>
            <p:ph type="title"/>
          </p:nvPr>
        </p:nvSpPr>
        <p:spPr>
          <a:xfrm>
            <a:off x="5544267" y="91227"/>
            <a:ext cx="6730277" cy="791275"/>
          </a:xfrm>
          <a:ln>
            <a:noFill/>
          </a:ln>
        </p:spPr>
        <p:txBody>
          <a:bodyPr>
            <a:normAutofit/>
          </a:bodyPr>
          <a:lstStyle/>
          <a:p>
            <a:r>
              <a:rPr lang="en-US" sz="3200" dirty="0"/>
              <a:t>Reporting Requirements</a:t>
            </a:r>
          </a:p>
        </p:txBody>
      </p:sp>
      <p:sp>
        <p:nvSpPr>
          <p:cNvPr id="10" name="Content Placeholder 9">
            <a:extLst>
              <a:ext uri="{FF2B5EF4-FFF2-40B4-BE49-F238E27FC236}">
                <a16:creationId xmlns:a16="http://schemas.microsoft.com/office/drawing/2014/main" id="{534B1CBA-8FF7-40CB-8B64-131B101D24DE}"/>
              </a:ext>
            </a:extLst>
          </p:cNvPr>
          <p:cNvSpPr>
            <a:spLocks noGrp="1"/>
          </p:cNvSpPr>
          <p:nvPr>
            <p:ph idx="1"/>
          </p:nvPr>
        </p:nvSpPr>
        <p:spPr>
          <a:xfrm>
            <a:off x="5544268" y="911694"/>
            <a:ext cx="6314657" cy="5673663"/>
          </a:xfrm>
        </p:spPr>
        <p:txBody>
          <a:bodyPr>
            <a:normAutofit fontScale="92500"/>
          </a:bodyPr>
          <a:lstStyle/>
          <a:p>
            <a:pPr marL="0" indent="0">
              <a:buNone/>
            </a:pPr>
            <a:r>
              <a:rPr lang="en-US" sz="1600" dirty="0">
                <a:solidFill>
                  <a:schemeClr val="tx1">
                    <a:lumMod val="85000"/>
                    <a:lumOff val="15000"/>
                  </a:schemeClr>
                </a:solidFill>
              </a:rPr>
              <a:t>Goals &amp; Strategies:</a:t>
            </a:r>
          </a:p>
          <a:p>
            <a:r>
              <a:rPr lang="en-US" sz="1600" dirty="0">
                <a:solidFill>
                  <a:schemeClr val="tx1">
                    <a:lumMod val="85000"/>
                    <a:lumOff val="15000"/>
                  </a:schemeClr>
                </a:solidFill>
              </a:rPr>
              <a:t>Where it was impossible to reduce the footprint of text on a page, we tried to structure it in a way that makes it more readable and approachable.</a:t>
            </a:r>
          </a:p>
          <a:p>
            <a:r>
              <a:rPr lang="en-US" sz="1600" dirty="0">
                <a:solidFill>
                  <a:schemeClr val="tx1">
                    <a:lumMod val="85000"/>
                    <a:lumOff val="15000"/>
                  </a:schemeClr>
                </a:solidFill>
              </a:rPr>
              <a:t>So we created this simple yet effective consistency matrix for the new 2019 reporting requirements.</a:t>
            </a:r>
          </a:p>
          <a:p>
            <a:r>
              <a:rPr lang="en-US" sz="1600" dirty="0">
                <a:solidFill>
                  <a:schemeClr val="tx1">
                    <a:lumMod val="85000"/>
                    <a:lumOff val="15000"/>
                  </a:schemeClr>
                </a:solidFill>
              </a:rPr>
              <a:t>There are only two columns; one explaining the specific activity, and one explaining its corresponding goals and strategies in its respective redevelopment plan.  Thus linking each activity to the applicable </a:t>
            </a:r>
            <a:r>
              <a:rPr lang="en-US" sz="1600" i="1" dirty="0">
                <a:solidFill>
                  <a:schemeClr val="tx1">
                    <a:lumMod val="85000"/>
                    <a:lumOff val="15000"/>
                  </a:schemeClr>
                </a:solidFill>
              </a:rPr>
              <a:t>plan goal</a:t>
            </a:r>
            <a:r>
              <a:rPr lang="en-US" sz="1600" dirty="0">
                <a:solidFill>
                  <a:schemeClr val="tx1">
                    <a:lumMod val="85000"/>
                    <a:lumOff val="15000"/>
                  </a:schemeClr>
                </a:solidFill>
              </a:rPr>
              <a:t>, </a:t>
            </a:r>
            <a:r>
              <a:rPr lang="en-US" sz="1600" i="1" dirty="0">
                <a:solidFill>
                  <a:schemeClr val="tx1">
                    <a:lumMod val="85000"/>
                    <a:lumOff val="15000"/>
                  </a:schemeClr>
                </a:solidFill>
              </a:rPr>
              <a:t>objective</a:t>
            </a:r>
            <a:r>
              <a:rPr lang="en-US" sz="1600" dirty="0">
                <a:solidFill>
                  <a:schemeClr val="tx1">
                    <a:lumMod val="85000"/>
                    <a:lumOff val="15000"/>
                  </a:schemeClr>
                </a:solidFill>
              </a:rPr>
              <a:t> an </a:t>
            </a:r>
            <a:r>
              <a:rPr lang="en-US" sz="1600" i="1" dirty="0">
                <a:solidFill>
                  <a:schemeClr val="tx1">
                    <a:lumMod val="85000"/>
                    <a:lumOff val="15000"/>
                  </a:schemeClr>
                </a:solidFill>
              </a:rPr>
              <a:t>strategy</a:t>
            </a:r>
            <a:r>
              <a:rPr lang="en-US" sz="1600" dirty="0">
                <a:solidFill>
                  <a:schemeClr val="tx1">
                    <a:lumMod val="85000"/>
                    <a:lumOff val="15000"/>
                  </a:schemeClr>
                </a:solidFill>
              </a:rPr>
              <a:t>.</a:t>
            </a:r>
          </a:p>
          <a:p>
            <a:pPr marL="0" indent="0">
              <a:buNone/>
            </a:pPr>
            <a:r>
              <a:rPr lang="en-US" sz="1600" dirty="0">
                <a:solidFill>
                  <a:schemeClr val="tx1">
                    <a:lumMod val="85000"/>
                    <a:lumOff val="15000"/>
                  </a:schemeClr>
                </a:solidFill>
              </a:rPr>
              <a:t>Meeting the new requirements:</a:t>
            </a:r>
          </a:p>
          <a:p>
            <a:r>
              <a:rPr lang="en-US" sz="1600" dirty="0"/>
              <a:t>F.S. 163.371 (2) now includes a requirement that the CRA state in its annual report “a summary indicating to what extent, if any, the community redevelopment agency has achieved the goals set out in its community redevelopment plan.”</a:t>
            </a:r>
          </a:p>
          <a:p>
            <a:r>
              <a:rPr lang="en-US" sz="1600" dirty="0"/>
              <a:t>This new statutory requirement essentially invites CRA administrators to justify the existence of the CRA as best they can. We think this simple matrix, in tandem with the corresponding elements elsewhere in the annual report, makes the strongest and most straightforward case for how we have achieved the goals set out in our redevelopment plans.</a:t>
            </a:r>
          </a:p>
          <a:p>
            <a:endParaRPr lang="en-US" sz="1600" dirty="0"/>
          </a:p>
        </p:txBody>
      </p:sp>
      <p:grpSp>
        <p:nvGrpSpPr>
          <p:cNvPr id="17" name="Group 16">
            <a:extLst>
              <a:ext uri="{FF2B5EF4-FFF2-40B4-BE49-F238E27FC236}">
                <a16:creationId xmlns:a16="http://schemas.microsoft.com/office/drawing/2014/main" id="{454A6ACB-54FF-44BC-B34D-9CF96DDE4C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8" name="Oval 17">
              <a:extLst>
                <a:ext uri="{FF2B5EF4-FFF2-40B4-BE49-F238E27FC236}">
                  <a16:creationId xmlns:a16="http://schemas.microsoft.com/office/drawing/2014/main" id="{9FAED6AC-6318-487B-BA63-219A94BF5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2">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AD7E0217-8C8E-44A9-9E1A-4BC08FDB70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10461263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84ACB6"/>
      </a:dk2>
      <a:lt2>
        <a:srgbClr val="EBE9DD"/>
      </a:lt2>
      <a:accent1>
        <a:srgbClr val="6F8183"/>
      </a:accent1>
      <a:accent2>
        <a:srgbClr val="967E96"/>
      </a:accent2>
      <a:accent3>
        <a:srgbClr val="CCC893"/>
      </a:accent3>
      <a:accent4>
        <a:srgbClr val="A54D74"/>
      </a:accent4>
      <a:accent5>
        <a:srgbClr val="949C6B"/>
      </a:accent5>
      <a:accent6>
        <a:srgbClr val="766A50"/>
      </a:accent6>
      <a:hlink>
        <a:srgbClr val="CC6600"/>
      </a:hlink>
      <a:folHlink>
        <a:srgbClr val="777777"/>
      </a:folHlink>
    </a:clrScheme>
    <a:fontScheme name="Wood 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man Old Style" panose="02050604050505020204"/>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8E89CD47-BF55-4DDE-B823-2283AA7E7695}"/>
    </a:ext>
  </a:extLst>
</a:theme>
</file>

<file path=docProps/app.xml><?xml version="1.0" encoding="utf-8"?>
<Properties xmlns="http://schemas.openxmlformats.org/officeDocument/2006/extended-properties" xmlns:vt="http://schemas.openxmlformats.org/officeDocument/2006/docPropsVTypes">
  <Template>TM03090434[[fn=Wood Type]]</Template>
  <TotalTime>750</TotalTime>
  <Words>947</Words>
  <Application>Microsoft Office PowerPoint</Application>
  <PresentationFormat>Widescreen</PresentationFormat>
  <Paragraphs>45</Paragraphs>
  <Slides>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Bookman Old Style</vt:lpstr>
      <vt:lpstr>Calibri</vt:lpstr>
      <vt:lpstr>Century Gothic</vt:lpstr>
      <vt:lpstr>Rockwell Extra Bold</vt:lpstr>
      <vt:lpstr>Wingdings</vt:lpstr>
      <vt:lpstr>Wood Type</vt:lpstr>
      <vt:lpstr>Ocala CRA Revitalizing Our Community Annual Report – Fiscal Year 2019</vt:lpstr>
      <vt:lpstr>Design Philosophy</vt:lpstr>
      <vt:lpstr>Pride in Local History</vt:lpstr>
      <vt:lpstr>Ocala CRA:  The Big Picture</vt:lpstr>
      <vt:lpstr>Highlighting our Accomplishments</vt:lpstr>
      <vt:lpstr>Educating on Redevelopment</vt:lpstr>
      <vt:lpstr>Participating in the Planning Process</vt:lpstr>
      <vt:lpstr>Accessible Planning Process</vt:lpstr>
      <vt:lpstr>Reporting Requirements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Ocala CRA Annual Report – Fiscal Year 2019</dc:title>
  <dc:creator>Ian M. Rynex</dc:creator>
  <cp:lastModifiedBy>Gus Gianikas</cp:lastModifiedBy>
  <cp:revision>43</cp:revision>
  <dcterms:created xsi:type="dcterms:W3CDTF">2020-04-15T14:18:04Z</dcterms:created>
  <dcterms:modified xsi:type="dcterms:W3CDTF">2020-05-06T12:42:27Z</dcterms:modified>
</cp:coreProperties>
</file>