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56" r:id="rId2"/>
    <p:sldId id="258" r:id="rId3"/>
    <p:sldId id="261" r:id="rId4"/>
    <p:sldId id="259" r:id="rId5"/>
    <p:sldId id="260" r:id="rId6"/>
    <p:sldId id="271" r:id="rId7"/>
    <p:sldId id="272" r:id="rId8"/>
    <p:sldId id="262" r:id="rId9"/>
    <p:sldId id="263" r:id="rId10"/>
    <p:sldId id="264" r:id="rId11"/>
    <p:sldId id="265" r:id="rId12"/>
    <p:sldId id="273" r:id="rId13"/>
    <p:sldId id="266" r:id="rId14"/>
    <p:sldId id="267" r:id="rId15"/>
    <p:sldId id="268" r:id="rId16"/>
    <p:sldId id="270" r:id="rId17"/>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30A229-354F-45B9-9381-7AD38AD14B6F}" v="1" dt="2020-05-18T17:45:53.193"/>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74" autoAdjust="0"/>
    <p:restoredTop sz="94697"/>
  </p:normalViewPr>
  <p:slideViewPr>
    <p:cSldViewPr snapToGrid="0" snapToObjects="1">
      <p:cViewPr varScale="1">
        <p:scale>
          <a:sx n="84" d="100"/>
          <a:sy n="84" d="100"/>
        </p:scale>
        <p:origin x="216" y="-2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4" name="Shape 94"/>
          <p:cNvSpPr>
            <a:spLocks noGrp="1" noRot="1" noChangeAspect="1"/>
          </p:cNvSpPr>
          <p:nvPr>
            <p:ph type="sldImg"/>
          </p:nvPr>
        </p:nvSpPr>
        <p:spPr>
          <a:xfrm>
            <a:off x="1143000" y="685800"/>
            <a:ext cx="4572000" cy="3429000"/>
          </a:xfrm>
          <a:prstGeom prst="rect">
            <a:avLst/>
          </a:prstGeom>
        </p:spPr>
        <p:txBody>
          <a:bodyPr/>
          <a:lstStyle/>
          <a:p>
            <a:endParaRPr/>
          </a:p>
        </p:txBody>
      </p:sp>
      <p:sp>
        <p:nvSpPr>
          <p:cNvPr id="95" name="Shape 9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7077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6" name="Title Text"/>
          <p:cNvSpPr txBox="1">
            <a:spLocks noGrp="1"/>
          </p:cNvSpPr>
          <p:nvPr>
            <p:ph type="title"/>
          </p:nvPr>
        </p:nvSpPr>
        <p:spPr>
          <a:xfrm>
            <a:off x="1524000" y="1122362"/>
            <a:ext cx="9144000" cy="2387601"/>
          </a:xfrm>
          <a:prstGeom prst="rect">
            <a:avLst/>
          </a:prstGeom>
        </p:spPr>
        <p:txBody>
          <a:bodyPr anchor="b"/>
          <a:lstStyle>
            <a:lvl1pPr algn="ctr">
              <a:lnSpc>
                <a:spcPct val="90000"/>
              </a:lnSpc>
              <a:defRPr sz="6000">
                <a:solidFill>
                  <a:srgbClr val="000000"/>
                </a:solidFill>
                <a:latin typeface="Calibri Light"/>
                <a:ea typeface="Calibri Light"/>
                <a:cs typeface="Calibri Light"/>
                <a:sym typeface="Calibri Light"/>
              </a:defRPr>
            </a:lvl1pPr>
          </a:lstStyle>
          <a:p>
            <a:r>
              <a:t>Title Text</a:t>
            </a:r>
          </a:p>
        </p:txBody>
      </p:sp>
      <p:sp>
        <p:nvSpPr>
          <p:cNvPr id="17"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8" name="Slide Number"/>
          <p:cNvSpPr txBox="1">
            <a:spLocks noGrp="1"/>
          </p:cNvSpPr>
          <p:nvPr>
            <p:ph type="sldNum" sz="quarter" idx="2"/>
          </p:nvPr>
        </p:nvSpPr>
        <p:spPr>
          <a:xfrm>
            <a:off x="11095176" y="6414760"/>
            <a:ext cx="258624" cy="248305"/>
          </a:xfrm>
          <a:prstGeom prst="rect">
            <a:avLst/>
          </a:prstGeom>
        </p:spPr>
        <p:txBody>
          <a:bodyPr/>
          <a:lstStyle>
            <a:lvl1pPr algn="r">
              <a:defRPr sz="1200">
                <a:solidFill>
                  <a:srgbClr val="888888"/>
                </a:solidFill>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32" name="Title Text"/>
          <p:cNvSpPr txBox="1">
            <a:spLocks noGrp="1"/>
          </p:cNvSpPr>
          <p:nvPr>
            <p:ph type="title"/>
          </p:nvPr>
        </p:nvSpPr>
        <p:spPr>
          <a:xfrm>
            <a:off x="831850" y="1709738"/>
            <a:ext cx="10515600" cy="2852737"/>
          </a:xfrm>
          <a:prstGeom prst="rect">
            <a:avLst/>
          </a:prstGeom>
        </p:spPr>
        <p:txBody>
          <a:bodyPr anchor="b"/>
          <a:lstStyle>
            <a:lvl1pPr>
              <a:lnSpc>
                <a:spcPct val="90000"/>
              </a:lnSpc>
              <a:defRPr sz="6000">
                <a:solidFill>
                  <a:srgbClr val="000000"/>
                </a:solidFill>
                <a:latin typeface="Calibri Light"/>
                <a:ea typeface="Calibri Light"/>
                <a:cs typeface="Calibri Light"/>
                <a:sym typeface="Calibri Light"/>
              </a:defRPr>
            </a:lvl1pPr>
          </a:lstStyle>
          <a:p>
            <a:r>
              <a:t>Title Text</a:t>
            </a:r>
          </a:p>
        </p:txBody>
      </p:sp>
      <p:sp>
        <p:nvSpPr>
          <p:cNvPr id="33"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4" name="Slide Number"/>
          <p:cNvSpPr txBox="1">
            <a:spLocks noGrp="1"/>
          </p:cNvSpPr>
          <p:nvPr>
            <p:ph type="sldNum" sz="quarter" idx="2"/>
          </p:nvPr>
        </p:nvSpPr>
        <p:spPr>
          <a:xfrm>
            <a:off x="11095176" y="6414760"/>
            <a:ext cx="258624" cy="248305"/>
          </a:xfrm>
          <a:prstGeom prst="rect">
            <a:avLst/>
          </a:prstGeom>
        </p:spPr>
        <p:txBody>
          <a:bodyPr/>
          <a:lstStyle>
            <a:lvl1pPr algn="r">
              <a:defRPr sz="1200">
                <a:solidFill>
                  <a:srgbClr val="888888"/>
                </a:solidFill>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41" name="Title Text"/>
          <p:cNvSpPr txBox="1">
            <a:spLocks noGrp="1"/>
          </p:cNvSpPr>
          <p:nvPr>
            <p:ph type="title"/>
          </p:nvPr>
        </p:nvSpPr>
        <p:spPr>
          <a:prstGeom prst="rect">
            <a:avLst/>
          </a:prstGeom>
        </p:spPr>
        <p:txBody>
          <a:bodyPr/>
          <a:lstStyle/>
          <a:p>
            <a:r>
              <a:t>Title Text</a:t>
            </a:r>
          </a:p>
        </p:txBody>
      </p:sp>
      <p:sp>
        <p:nvSpPr>
          <p:cNvPr id="42"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3" name="Slide Number"/>
          <p:cNvSpPr txBox="1">
            <a:spLocks noGrp="1"/>
          </p:cNvSpPr>
          <p:nvPr>
            <p:ph type="sldNum" sz="quarter" idx="2"/>
          </p:nvPr>
        </p:nvSpPr>
        <p:spPr>
          <a:xfrm>
            <a:off x="11095176" y="6414760"/>
            <a:ext cx="258624" cy="248305"/>
          </a:xfrm>
          <a:prstGeom prst="rect">
            <a:avLst/>
          </a:prstGeom>
        </p:spPr>
        <p:txBody>
          <a:bodyPr/>
          <a:lstStyle>
            <a:lvl1pPr algn="r">
              <a:defRPr sz="1200">
                <a:solidFill>
                  <a:srgbClr val="888888"/>
                </a:solidFill>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50"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51"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2" name="Text Placeholder 4"/>
          <p:cNvSpPr>
            <a:spLocks noGrp="1"/>
          </p:cNvSpPr>
          <p:nvPr>
            <p:ph type="body" sz="quarter" idx="13"/>
          </p:nvPr>
        </p:nvSpPr>
        <p:spPr>
          <a:xfrm>
            <a:off x="6172200" y="1681163"/>
            <a:ext cx="5183188" cy="823913"/>
          </a:xfrm>
          <a:prstGeom prst="rect">
            <a:avLst/>
          </a:prstGeom>
        </p:spPr>
        <p:txBody>
          <a:bodyPr anchor="b"/>
          <a:lstStyle/>
          <a:p>
            <a:pPr marL="0" indent="0">
              <a:buSzTx/>
              <a:buFontTx/>
              <a:buNone/>
              <a:defRPr sz="2400" b="1"/>
            </a:pPr>
            <a:endParaRPr/>
          </a:p>
        </p:txBody>
      </p:sp>
      <p:sp>
        <p:nvSpPr>
          <p:cNvPr id="53" name="Slide Number"/>
          <p:cNvSpPr txBox="1">
            <a:spLocks noGrp="1"/>
          </p:cNvSpPr>
          <p:nvPr>
            <p:ph type="sldNum" sz="quarter" idx="2"/>
          </p:nvPr>
        </p:nvSpPr>
        <p:spPr>
          <a:xfrm>
            <a:off x="11095176" y="6414760"/>
            <a:ext cx="258624" cy="248305"/>
          </a:xfrm>
          <a:prstGeom prst="rect">
            <a:avLst/>
          </a:prstGeom>
        </p:spPr>
        <p:txBody>
          <a:bodyPr/>
          <a:lstStyle>
            <a:lvl1pPr algn="r">
              <a:defRPr sz="1200">
                <a:solidFill>
                  <a:srgbClr val="888888"/>
                </a:solidFill>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60" name="Title Text"/>
          <p:cNvSpPr txBox="1">
            <a:spLocks noGrp="1"/>
          </p:cNvSpPr>
          <p:nvPr>
            <p:ph type="title"/>
          </p:nvPr>
        </p:nvSpPr>
        <p:spPr>
          <a:prstGeom prst="rect">
            <a:avLst/>
          </a:prstGeom>
        </p:spPr>
        <p:txBody>
          <a:bodyPr/>
          <a:lstStyle/>
          <a:p>
            <a:r>
              <a:t>Title Text</a:t>
            </a:r>
          </a:p>
        </p:txBody>
      </p:sp>
      <p:sp>
        <p:nvSpPr>
          <p:cNvPr id="61" name="Slide Number"/>
          <p:cNvSpPr txBox="1">
            <a:spLocks noGrp="1"/>
          </p:cNvSpPr>
          <p:nvPr>
            <p:ph type="sldNum" sz="quarter" idx="2"/>
          </p:nvPr>
        </p:nvSpPr>
        <p:spPr>
          <a:xfrm>
            <a:off x="11095176" y="6414760"/>
            <a:ext cx="258624" cy="248305"/>
          </a:xfrm>
          <a:prstGeom prst="rect">
            <a:avLst/>
          </a:prstGeom>
        </p:spPr>
        <p:txBody>
          <a:bodyPr/>
          <a:lstStyle>
            <a:lvl1pPr algn="r">
              <a:defRPr sz="1200">
                <a:solidFill>
                  <a:srgbClr val="888888"/>
                </a:solidFill>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68" name="Slide Number"/>
          <p:cNvSpPr txBox="1">
            <a:spLocks noGrp="1"/>
          </p:cNvSpPr>
          <p:nvPr>
            <p:ph type="sldNum" sz="quarter" idx="2"/>
          </p:nvPr>
        </p:nvSpPr>
        <p:spPr>
          <a:xfrm>
            <a:off x="11095176" y="6414760"/>
            <a:ext cx="258624" cy="248305"/>
          </a:xfrm>
          <a:prstGeom prst="rect">
            <a:avLst/>
          </a:prstGeom>
        </p:spPr>
        <p:txBody>
          <a:bodyPr/>
          <a:lstStyle>
            <a:lvl1pPr algn="r">
              <a:defRPr sz="1200">
                <a:solidFill>
                  <a:srgbClr val="888888"/>
                </a:solidFill>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75" name="Title Text"/>
          <p:cNvSpPr txBox="1">
            <a:spLocks noGrp="1"/>
          </p:cNvSpPr>
          <p:nvPr>
            <p:ph type="title"/>
          </p:nvPr>
        </p:nvSpPr>
        <p:spPr>
          <a:xfrm>
            <a:off x="839787" y="457200"/>
            <a:ext cx="3932239" cy="1600200"/>
          </a:xfrm>
          <a:prstGeom prst="rect">
            <a:avLst/>
          </a:prstGeom>
        </p:spPr>
        <p:txBody>
          <a:bodyPr anchor="b"/>
          <a:lstStyle>
            <a:lvl1pPr>
              <a:lnSpc>
                <a:spcPct val="90000"/>
              </a:lnSpc>
              <a:defRPr sz="3200">
                <a:solidFill>
                  <a:srgbClr val="000000"/>
                </a:solidFill>
                <a:latin typeface="Calibri Light"/>
                <a:ea typeface="Calibri Light"/>
                <a:cs typeface="Calibri Light"/>
                <a:sym typeface="Calibri Light"/>
              </a:defRPr>
            </a:lvl1pPr>
          </a:lstStyle>
          <a:p>
            <a:r>
              <a:t>Title Text</a:t>
            </a:r>
          </a:p>
        </p:txBody>
      </p:sp>
      <p:sp>
        <p:nvSpPr>
          <p:cNvPr id="76"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7" name="Text Placeholder 3"/>
          <p:cNvSpPr>
            <a:spLocks noGrp="1"/>
          </p:cNvSpPr>
          <p:nvPr>
            <p:ph type="body" sz="quarter" idx="13"/>
          </p:nvPr>
        </p:nvSpPr>
        <p:spPr>
          <a:xfrm>
            <a:off x="839787" y="2057400"/>
            <a:ext cx="3932238" cy="3811588"/>
          </a:xfrm>
          <a:prstGeom prst="rect">
            <a:avLst/>
          </a:prstGeom>
        </p:spPr>
        <p:txBody>
          <a:bodyPr/>
          <a:lstStyle/>
          <a:p>
            <a:pPr marL="0" indent="0">
              <a:buSzTx/>
              <a:buFontTx/>
              <a:buNone/>
              <a:defRPr sz="1600"/>
            </a:pPr>
            <a:endParaRPr/>
          </a:p>
        </p:txBody>
      </p:sp>
      <p:sp>
        <p:nvSpPr>
          <p:cNvPr id="78" name="Slide Number"/>
          <p:cNvSpPr txBox="1">
            <a:spLocks noGrp="1"/>
          </p:cNvSpPr>
          <p:nvPr>
            <p:ph type="sldNum" sz="quarter" idx="2"/>
          </p:nvPr>
        </p:nvSpPr>
        <p:spPr>
          <a:xfrm>
            <a:off x="11095176" y="6414760"/>
            <a:ext cx="258624" cy="248305"/>
          </a:xfrm>
          <a:prstGeom prst="rect">
            <a:avLst/>
          </a:prstGeom>
        </p:spPr>
        <p:txBody>
          <a:bodyPr/>
          <a:lstStyle>
            <a:lvl1pPr algn="r">
              <a:defRPr sz="1200">
                <a:solidFill>
                  <a:srgbClr val="888888"/>
                </a:solidFill>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85" name="Title Text"/>
          <p:cNvSpPr txBox="1">
            <a:spLocks noGrp="1"/>
          </p:cNvSpPr>
          <p:nvPr>
            <p:ph type="title"/>
          </p:nvPr>
        </p:nvSpPr>
        <p:spPr>
          <a:xfrm>
            <a:off x="839787" y="457200"/>
            <a:ext cx="3932239" cy="1600200"/>
          </a:xfrm>
          <a:prstGeom prst="rect">
            <a:avLst/>
          </a:prstGeom>
        </p:spPr>
        <p:txBody>
          <a:bodyPr anchor="b"/>
          <a:lstStyle>
            <a:lvl1pPr>
              <a:lnSpc>
                <a:spcPct val="90000"/>
              </a:lnSpc>
              <a:defRPr sz="3200">
                <a:solidFill>
                  <a:srgbClr val="000000"/>
                </a:solidFill>
                <a:latin typeface="Calibri Light"/>
                <a:ea typeface="Calibri Light"/>
                <a:cs typeface="Calibri Light"/>
                <a:sym typeface="Calibri Light"/>
              </a:defRPr>
            </a:lvl1pPr>
          </a:lstStyle>
          <a:p>
            <a:r>
              <a:t>Title Text</a:t>
            </a:r>
          </a:p>
        </p:txBody>
      </p:sp>
      <p:sp>
        <p:nvSpPr>
          <p:cNvPr id="86" name="Picture Placeholder 2"/>
          <p:cNvSpPr>
            <a:spLocks noGrp="1"/>
          </p:cNvSpPr>
          <p:nvPr>
            <p:ph type="pic" sz="half" idx="13"/>
          </p:nvPr>
        </p:nvSpPr>
        <p:spPr>
          <a:xfrm>
            <a:off x="5183187" y="987425"/>
            <a:ext cx="6172201" cy="4873625"/>
          </a:xfrm>
          <a:prstGeom prst="rect">
            <a:avLst/>
          </a:prstGeom>
        </p:spPr>
        <p:txBody>
          <a:bodyPr lIns="91439" rIns="91439">
            <a:noAutofit/>
          </a:bodyPr>
          <a:lstStyle/>
          <a:p>
            <a:endParaRPr/>
          </a:p>
        </p:txBody>
      </p:sp>
      <p:sp>
        <p:nvSpPr>
          <p:cNvPr id="87" name="Body Level One…"/>
          <p:cNvSpPr txBox="1">
            <a:spLocks noGrp="1"/>
          </p:cNvSpPr>
          <p:nvPr>
            <p:ph type="body" sz="quarter" idx="1"/>
          </p:nvPr>
        </p:nvSpPr>
        <p:spPr>
          <a:xfrm>
            <a:off x="839787" y="2057400"/>
            <a:ext cx="3932239" cy="3811588"/>
          </a:xfrm>
          <a:prstGeom prst="rect">
            <a:avLst/>
          </a:prstGeom>
        </p:spPr>
        <p:txBody>
          <a:bodyPr/>
          <a:lstStyle>
            <a:lvl1pPr marL="0" indent="0">
              <a:lnSpc>
                <a:spcPct val="120000"/>
              </a:lnSpc>
              <a:buSzTx/>
              <a:buFontTx/>
              <a:buNone/>
              <a:defRPr sz="1200">
                <a:latin typeface="Open Sans"/>
                <a:ea typeface="Open Sans"/>
                <a:cs typeface="Open Sans"/>
                <a:sym typeface="Open Sans"/>
              </a:defRPr>
            </a:lvl1pPr>
            <a:lvl2pPr marL="0" indent="457200">
              <a:lnSpc>
                <a:spcPct val="120000"/>
              </a:lnSpc>
              <a:buSzTx/>
              <a:buFontTx/>
              <a:buNone/>
              <a:defRPr sz="1200">
                <a:latin typeface="Open Sans"/>
                <a:ea typeface="Open Sans"/>
                <a:cs typeface="Open Sans"/>
                <a:sym typeface="Open Sans"/>
              </a:defRPr>
            </a:lvl2pPr>
            <a:lvl3pPr marL="0" indent="914400">
              <a:lnSpc>
                <a:spcPct val="120000"/>
              </a:lnSpc>
              <a:buSzTx/>
              <a:buFontTx/>
              <a:buNone/>
              <a:defRPr sz="1200">
                <a:latin typeface="Open Sans"/>
                <a:ea typeface="Open Sans"/>
                <a:cs typeface="Open Sans"/>
                <a:sym typeface="Open Sans"/>
              </a:defRPr>
            </a:lvl3pPr>
            <a:lvl4pPr marL="0" indent="1371600">
              <a:lnSpc>
                <a:spcPct val="120000"/>
              </a:lnSpc>
              <a:buSzTx/>
              <a:buFontTx/>
              <a:buNone/>
              <a:defRPr sz="1200">
                <a:latin typeface="Open Sans"/>
                <a:ea typeface="Open Sans"/>
                <a:cs typeface="Open Sans"/>
                <a:sym typeface="Open Sans"/>
              </a:defRPr>
            </a:lvl4pPr>
            <a:lvl5pPr marL="0" indent="1828800">
              <a:lnSpc>
                <a:spcPct val="120000"/>
              </a:lnSpc>
              <a:buSzTx/>
              <a:buFontTx/>
              <a:buNone/>
              <a:defRPr sz="1200">
                <a:latin typeface="Open Sans"/>
                <a:ea typeface="Open Sans"/>
                <a:cs typeface="Open Sans"/>
                <a:sym typeface="Open Sans"/>
              </a:defRPr>
            </a:lvl5pPr>
          </a:lstStyle>
          <a:p>
            <a:r>
              <a:t>Body Level One</a:t>
            </a:r>
          </a:p>
          <a:p>
            <a:pPr lvl="1"/>
            <a:r>
              <a:t>Body Level Two</a:t>
            </a:r>
          </a:p>
          <a:p>
            <a:pPr lvl="2"/>
            <a:r>
              <a:t>Body Level Three</a:t>
            </a:r>
          </a:p>
          <a:p>
            <a:pPr lvl="3"/>
            <a:r>
              <a:t>Body Level Four</a:t>
            </a:r>
          </a:p>
          <a:p>
            <a:pPr lvl="4"/>
            <a:r>
              <a:t>Body Level Five</a:t>
            </a:r>
          </a:p>
        </p:txBody>
      </p:sp>
      <p:sp>
        <p:nvSpPr>
          <p:cNvPr id="88" name="Slide Number"/>
          <p:cNvSpPr txBox="1">
            <a:spLocks noGrp="1"/>
          </p:cNvSpPr>
          <p:nvPr>
            <p:ph type="sldNum" sz="quarter" idx="2"/>
          </p:nvPr>
        </p:nvSpPr>
        <p:spPr>
          <a:xfrm>
            <a:off x="11095176" y="6414760"/>
            <a:ext cx="258624" cy="248305"/>
          </a:xfrm>
          <a:prstGeom prst="rect">
            <a:avLst/>
          </a:prstGeom>
        </p:spPr>
        <p:txBody>
          <a:bodyPr/>
          <a:lstStyle>
            <a:lvl1pPr algn="r">
              <a:defRPr sz="1200">
                <a:solidFill>
                  <a:srgbClr val="888888"/>
                </a:solidFill>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p:cNvSpPr/>
          <p:nvPr/>
        </p:nvSpPr>
        <p:spPr>
          <a:xfrm>
            <a:off x="-4498" y="6410612"/>
            <a:ext cx="12200996" cy="454868"/>
          </a:xfrm>
          <a:prstGeom prst="rect">
            <a:avLst/>
          </a:prstGeom>
          <a:solidFill>
            <a:srgbClr val="CF3A6F"/>
          </a:solidFill>
          <a:ln w="12700">
            <a:miter lim="400000"/>
          </a:ln>
        </p:spPr>
        <p:txBody>
          <a:bodyPr lIns="45719" rIns="45719" anchor="ctr"/>
          <a:lstStyle/>
          <a:p>
            <a:endParaRPr/>
          </a:p>
        </p:txBody>
      </p:sp>
      <p:sp>
        <p:nvSpPr>
          <p:cNvPr id="3" name="Shape"/>
          <p:cNvSpPr/>
          <p:nvPr/>
        </p:nvSpPr>
        <p:spPr>
          <a:xfrm>
            <a:off x="-1396419" y="5008322"/>
            <a:ext cx="2715767" cy="281716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E1913E"/>
          </a:solidFill>
          <a:ln w="12700">
            <a:miter lim="400000"/>
          </a:ln>
        </p:spPr>
        <p:txBody>
          <a:bodyPr lIns="45719" rIns="45719" anchor="ctr"/>
          <a:lstStyle/>
          <a:p>
            <a:endParaRPr/>
          </a:p>
        </p:txBody>
      </p:sp>
      <p:sp>
        <p:nvSpPr>
          <p:cNvPr id="4" name="Square"/>
          <p:cNvSpPr/>
          <p:nvPr/>
        </p:nvSpPr>
        <p:spPr>
          <a:xfrm>
            <a:off x="11389999" y="6189472"/>
            <a:ext cx="454868" cy="454868"/>
          </a:xfrm>
          <a:prstGeom prst="rect">
            <a:avLst/>
          </a:prstGeom>
          <a:solidFill>
            <a:srgbClr val="973191"/>
          </a:solidFill>
          <a:ln w="12700">
            <a:miter lim="400000"/>
          </a:ln>
        </p:spPr>
        <p:txBody>
          <a:bodyPr lIns="45719" rIns="45719" anchor="ctr"/>
          <a:lstStyle/>
          <a:p>
            <a:endParaRPr/>
          </a:p>
        </p:txBody>
      </p:sp>
      <p:sp>
        <p:nvSpPr>
          <p:cNvPr id="5" name="Slide Number"/>
          <p:cNvSpPr txBox="1">
            <a:spLocks noGrp="1"/>
          </p:cNvSpPr>
          <p:nvPr>
            <p:ph type="sldNum" sz="quarter" idx="2"/>
          </p:nvPr>
        </p:nvSpPr>
        <p:spPr>
          <a:xfrm>
            <a:off x="11471451" y="6244186"/>
            <a:ext cx="321988" cy="345441"/>
          </a:xfrm>
          <a:prstGeom prst="rect">
            <a:avLst/>
          </a:prstGeom>
          <a:ln w="12700">
            <a:miter lim="400000"/>
          </a:ln>
        </p:spPr>
        <p:txBody>
          <a:bodyPr wrap="none" lIns="45719" rIns="45719" anchor="ctr">
            <a:spAutoFit/>
          </a:bodyPr>
          <a:lstStyle>
            <a:lvl1pPr algn="ctr">
              <a:defRPr sz="1500">
                <a:solidFill>
                  <a:srgbClr val="FFFFFF"/>
                </a:solidFill>
                <a:latin typeface="Open Sans"/>
                <a:ea typeface="Open Sans"/>
                <a:cs typeface="Open Sans"/>
                <a:sym typeface="Open Sans"/>
              </a:defRPr>
            </a:lvl1pPr>
          </a:lstStyle>
          <a:p>
            <a:fld id="{86CB4B4D-7CA3-9044-876B-883B54F8677D}" type="slidenum">
              <a:t>‹#›</a:t>
            </a:fld>
            <a:endParaRPr/>
          </a:p>
        </p:txBody>
      </p:sp>
      <p:sp>
        <p:nvSpPr>
          <p:cNvPr id="6" name="Rounded Rectangle"/>
          <p:cNvSpPr/>
          <p:nvPr/>
        </p:nvSpPr>
        <p:spPr>
          <a:xfrm>
            <a:off x="499533" y="6292753"/>
            <a:ext cx="3880975" cy="248306"/>
          </a:xfrm>
          <a:prstGeom prst="roundRect">
            <a:avLst>
              <a:gd name="adj" fmla="val 50000"/>
            </a:avLst>
          </a:prstGeom>
          <a:solidFill>
            <a:srgbClr val="0192B2"/>
          </a:solidFill>
          <a:ln w="12700">
            <a:miter lim="400000"/>
          </a:ln>
        </p:spPr>
        <p:txBody>
          <a:bodyPr lIns="45719" rIns="45719" anchor="ctr"/>
          <a:lstStyle/>
          <a:p>
            <a:endParaRPr/>
          </a:p>
        </p:txBody>
      </p:sp>
      <p:pic>
        <p:nvPicPr>
          <p:cNvPr id="7" name="hallandalebeach-logo.png" descr="hallandalebeach-logo.png"/>
          <p:cNvPicPr>
            <a:picLocks noChangeAspect="1"/>
          </p:cNvPicPr>
          <p:nvPr/>
        </p:nvPicPr>
        <p:blipFill>
          <a:blip r:embed="rId11"/>
          <a:stretch>
            <a:fillRect/>
          </a:stretch>
        </p:blipFill>
        <p:spPr>
          <a:xfrm>
            <a:off x="11096937" y="269279"/>
            <a:ext cx="633693" cy="587433"/>
          </a:xfrm>
          <a:prstGeom prst="rect">
            <a:avLst/>
          </a:prstGeom>
          <a:ln w="12700">
            <a:miter lim="400000"/>
          </a:ln>
        </p:spPr>
      </p:pic>
      <p:sp>
        <p:nvSpPr>
          <p:cNvPr id="8"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9"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914400" rtl="0" latinLnBrk="0">
        <a:lnSpc>
          <a:spcPct val="80000"/>
        </a:lnSpc>
        <a:spcBef>
          <a:spcPts val="0"/>
        </a:spcBef>
        <a:spcAft>
          <a:spcPts val="0"/>
        </a:spcAft>
        <a:buClrTx/>
        <a:buSzTx/>
        <a:buFontTx/>
        <a:buNone/>
        <a:tabLst/>
        <a:defRPr sz="3000" b="0" i="0" u="none" strike="noStrike" cap="none" spc="0" baseline="0">
          <a:solidFill>
            <a:srgbClr val="408FAF"/>
          </a:solidFill>
          <a:uFillTx/>
          <a:latin typeface="Oswald Regular"/>
          <a:ea typeface="Oswald Regular"/>
          <a:cs typeface="Oswald Regular"/>
          <a:sym typeface="Oswald Regular"/>
        </a:defRPr>
      </a:lvl1pPr>
      <a:lvl2pPr marL="0" marR="0" indent="0" algn="l" defTabSz="914400" rtl="0" latinLnBrk="0">
        <a:lnSpc>
          <a:spcPct val="80000"/>
        </a:lnSpc>
        <a:spcBef>
          <a:spcPts val="0"/>
        </a:spcBef>
        <a:spcAft>
          <a:spcPts val="0"/>
        </a:spcAft>
        <a:buClrTx/>
        <a:buSzTx/>
        <a:buFontTx/>
        <a:buNone/>
        <a:tabLst/>
        <a:defRPr sz="3000" b="0" i="0" u="none" strike="noStrike" cap="none" spc="0" baseline="0">
          <a:solidFill>
            <a:srgbClr val="408FAF"/>
          </a:solidFill>
          <a:uFillTx/>
          <a:latin typeface="Oswald Regular"/>
          <a:ea typeface="Oswald Regular"/>
          <a:cs typeface="Oswald Regular"/>
          <a:sym typeface="Oswald Regular"/>
        </a:defRPr>
      </a:lvl2pPr>
      <a:lvl3pPr marL="0" marR="0" indent="0" algn="l" defTabSz="914400" rtl="0" latinLnBrk="0">
        <a:lnSpc>
          <a:spcPct val="80000"/>
        </a:lnSpc>
        <a:spcBef>
          <a:spcPts val="0"/>
        </a:spcBef>
        <a:spcAft>
          <a:spcPts val="0"/>
        </a:spcAft>
        <a:buClrTx/>
        <a:buSzTx/>
        <a:buFontTx/>
        <a:buNone/>
        <a:tabLst/>
        <a:defRPr sz="3000" b="0" i="0" u="none" strike="noStrike" cap="none" spc="0" baseline="0">
          <a:solidFill>
            <a:srgbClr val="408FAF"/>
          </a:solidFill>
          <a:uFillTx/>
          <a:latin typeface="Oswald Regular"/>
          <a:ea typeface="Oswald Regular"/>
          <a:cs typeface="Oswald Regular"/>
          <a:sym typeface="Oswald Regular"/>
        </a:defRPr>
      </a:lvl3pPr>
      <a:lvl4pPr marL="0" marR="0" indent="0" algn="l" defTabSz="914400" rtl="0" latinLnBrk="0">
        <a:lnSpc>
          <a:spcPct val="80000"/>
        </a:lnSpc>
        <a:spcBef>
          <a:spcPts val="0"/>
        </a:spcBef>
        <a:spcAft>
          <a:spcPts val="0"/>
        </a:spcAft>
        <a:buClrTx/>
        <a:buSzTx/>
        <a:buFontTx/>
        <a:buNone/>
        <a:tabLst/>
        <a:defRPr sz="3000" b="0" i="0" u="none" strike="noStrike" cap="none" spc="0" baseline="0">
          <a:solidFill>
            <a:srgbClr val="408FAF"/>
          </a:solidFill>
          <a:uFillTx/>
          <a:latin typeface="Oswald Regular"/>
          <a:ea typeface="Oswald Regular"/>
          <a:cs typeface="Oswald Regular"/>
          <a:sym typeface="Oswald Regular"/>
        </a:defRPr>
      </a:lvl4pPr>
      <a:lvl5pPr marL="0" marR="0" indent="0" algn="l" defTabSz="914400" rtl="0" latinLnBrk="0">
        <a:lnSpc>
          <a:spcPct val="80000"/>
        </a:lnSpc>
        <a:spcBef>
          <a:spcPts val="0"/>
        </a:spcBef>
        <a:spcAft>
          <a:spcPts val="0"/>
        </a:spcAft>
        <a:buClrTx/>
        <a:buSzTx/>
        <a:buFontTx/>
        <a:buNone/>
        <a:tabLst/>
        <a:defRPr sz="3000" b="0" i="0" u="none" strike="noStrike" cap="none" spc="0" baseline="0">
          <a:solidFill>
            <a:srgbClr val="408FAF"/>
          </a:solidFill>
          <a:uFillTx/>
          <a:latin typeface="Oswald Regular"/>
          <a:ea typeface="Oswald Regular"/>
          <a:cs typeface="Oswald Regular"/>
          <a:sym typeface="Oswald Regular"/>
        </a:defRPr>
      </a:lvl5pPr>
      <a:lvl6pPr marL="0" marR="0" indent="0" algn="l" defTabSz="914400" rtl="0" latinLnBrk="0">
        <a:lnSpc>
          <a:spcPct val="80000"/>
        </a:lnSpc>
        <a:spcBef>
          <a:spcPts val="0"/>
        </a:spcBef>
        <a:spcAft>
          <a:spcPts val="0"/>
        </a:spcAft>
        <a:buClrTx/>
        <a:buSzTx/>
        <a:buFontTx/>
        <a:buNone/>
        <a:tabLst/>
        <a:defRPr sz="3000" b="0" i="0" u="none" strike="noStrike" cap="none" spc="0" baseline="0">
          <a:solidFill>
            <a:srgbClr val="408FAF"/>
          </a:solidFill>
          <a:uFillTx/>
          <a:latin typeface="Oswald Regular"/>
          <a:ea typeface="Oswald Regular"/>
          <a:cs typeface="Oswald Regular"/>
          <a:sym typeface="Oswald Regular"/>
        </a:defRPr>
      </a:lvl6pPr>
      <a:lvl7pPr marL="0" marR="0" indent="0" algn="l" defTabSz="914400" rtl="0" latinLnBrk="0">
        <a:lnSpc>
          <a:spcPct val="80000"/>
        </a:lnSpc>
        <a:spcBef>
          <a:spcPts val="0"/>
        </a:spcBef>
        <a:spcAft>
          <a:spcPts val="0"/>
        </a:spcAft>
        <a:buClrTx/>
        <a:buSzTx/>
        <a:buFontTx/>
        <a:buNone/>
        <a:tabLst/>
        <a:defRPr sz="3000" b="0" i="0" u="none" strike="noStrike" cap="none" spc="0" baseline="0">
          <a:solidFill>
            <a:srgbClr val="408FAF"/>
          </a:solidFill>
          <a:uFillTx/>
          <a:latin typeface="Oswald Regular"/>
          <a:ea typeface="Oswald Regular"/>
          <a:cs typeface="Oswald Regular"/>
          <a:sym typeface="Oswald Regular"/>
        </a:defRPr>
      </a:lvl7pPr>
      <a:lvl8pPr marL="0" marR="0" indent="0" algn="l" defTabSz="914400" rtl="0" latinLnBrk="0">
        <a:lnSpc>
          <a:spcPct val="80000"/>
        </a:lnSpc>
        <a:spcBef>
          <a:spcPts val="0"/>
        </a:spcBef>
        <a:spcAft>
          <a:spcPts val="0"/>
        </a:spcAft>
        <a:buClrTx/>
        <a:buSzTx/>
        <a:buFontTx/>
        <a:buNone/>
        <a:tabLst/>
        <a:defRPr sz="3000" b="0" i="0" u="none" strike="noStrike" cap="none" spc="0" baseline="0">
          <a:solidFill>
            <a:srgbClr val="408FAF"/>
          </a:solidFill>
          <a:uFillTx/>
          <a:latin typeface="Oswald Regular"/>
          <a:ea typeface="Oswald Regular"/>
          <a:cs typeface="Oswald Regular"/>
          <a:sym typeface="Oswald Regular"/>
        </a:defRPr>
      </a:lvl8pPr>
      <a:lvl9pPr marL="0" marR="0" indent="0" algn="l" defTabSz="914400" rtl="0" latinLnBrk="0">
        <a:lnSpc>
          <a:spcPct val="80000"/>
        </a:lnSpc>
        <a:spcBef>
          <a:spcPts val="0"/>
        </a:spcBef>
        <a:spcAft>
          <a:spcPts val="0"/>
        </a:spcAft>
        <a:buClrTx/>
        <a:buSzTx/>
        <a:buFontTx/>
        <a:buNone/>
        <a:tabLst/>
        <a:defRPr sz="3000" b="0" i="0" u="none" strike="noStrike" cap="none" spc="0" baseline="0">
          <a:solidFill>
            <a:srgbClr val="408FAF"/>
          </a:solidFill>
          <a:uFillTx/>
          <a:latin typeface="Oswald Regular"/>
          <a:ea typeface="Oswald Regular"/>
          <a:cs typeface="Oswald Regular"/>
          <a:sym typeface="Oswald Regular"/>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p:bodyStyle>
    <p:otherStyle>
      <a:lvl1pPr marL="0" marR="0" indent="0" algn="ctr" defTabSz="91440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Open Sans"/>
        </a:defRPr>
      </a:lvl1pPr>
      <a:lvl2pPr marL="0" marR="0" indent="457200" algn="ctr" defTabSz="91440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Open Sans"/>
        </a:defRPr>
      </a:lvl2pPr>
      <a:lvl3pPr marL="0" marR="0" indent="914400" algn="ctr" defTabSz="91440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Open Sans"/>
        </a:defRPr>
      </a:lvl3pPr>
      <a:lvl4pPr marL="0" marR="0" indent="1371600" algn="ctr" defTabSz="91440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Open Sans"/>
        </a:defRPr>
      </a:lvl4pPr>
      <a:lvl5pPr marL="0" marR="0" indent="1828800" algn="ctr" defTabSz="91440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Open Sans"/>
        </a:defRPr>
      </a:lvl5pPr>
      <a:lvl6pPr marL="0" marR="0" indent="2286000" algn="ctr" defTabSz="91440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Open Sans"/>
        </a:defRPr>
      </a:lvl6pPr>
      <a:lvl7pPr marL="0" marR="0" indent="2743200" algn="ctr" defTabSz="91440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Open Sans"/>
        </a:defRPr>
      </a:lvl7pPr>
      <a:lvl8pPr marL="0" marR="0" indent="3200400" algn="ctr" defTabSz="91440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Open Sans"/>
        </a:defRPr>
      </a:lvl8pPr>
      <a:lvl9pPr marL="0" marR="0" indent="3657600" algn="ctr" defTabSz="91440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Open San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slideLayout" Target="../slideLayouts/slideLayout2.xml"/><Relationship Id="rId7" Type="http://schemas.openxmlformats.org/officeDocument/2006/relationships/image" Target="../media/image30.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hyperlink" Target="https://www.youtube.com/playlist?list=PLRPIsi4oNnnhLu2nF7zxd9PirOpOiKrVd"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youtu.be/_HE42HlX0Gc"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www.sobewff.org/hallandale"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Slide Number"/>
          <p:cNvSpPr txBox="1">
            <a:spLocks noGrp="1"/>
          </p:cNvSpPr>
          <p:nvPr>
            <p:ph type="sldNum" sz="quarter" idx="2"/>
          </p:nvPr>
        </p:nvSpPr>
        <p:spPr>
          <a:xfrm>
            <a:off x="11525913" y="6244186"/>
            <a:ext cx="213064" cy="3454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a:t>
            </a:fld>
            <a:endParaRPr/>
          </a:p>
        </p:txBody>
      </p:sp>
      <p:sp>
        <p:nvSpPr>
          <p:cNvPr id="98" name="2020 Florida…"/>
          <p:cNvSpPr txBox="1"/>
          <p:nvPr/>
        </p:nvSpPr>
        <p:spPr>
          <a:xfrm>
            <a:off x="888312" y="650074"/>
            <a:ext cx="5589024" cy="1808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457200">
              <a:lnSpc>
                <a:spcPct val="80000"/>
              </a:lnSpc>
              <a:defRPr sz="3500" cap="all">
                <a:solidFill>
                  <a:srgbClr val="4191B1"/>
                </a:solidFill>
                <a:latin typeface="Oswald Regular"/>
                <a:ea typeface="Oswald Regular"/>
                <a:cs typeface="Oswald Regular"/>
                <a:sym typeface="Oswald Regular"/>
              </a:defRPr>
            </a:pPr>
            <a:r>
              <a:rPr dirty="0"/>
              <a:t>2020 Florida </a:t>
            </a:r>
          </a:p>
          <a:p>
            <a:pPr defTabSz="457200">
              <a:lnSpc>
                <a:spcPct val="80000"/>
              </a:lnSpc>
              <a:defRPr sz="3500" cap="all">
                <a:solidFill>
                  <a:srgbClr val="4191B1"/>
                </a:solidFill>
                <a:latin typeface="Oswald Regular"/>
                <a:ea typeface="Oswald Regular"/>
                <a:cs typeface="Oswald Regular"/>
                <a:sym typeface="Oswald Regular"/>
              </a:defRPr>
            </a:pPr>
            <a:r>
              <a:rPr dirty="0"/>
              <a:t>Redevelopment Association </a:t>
            </a:r>
          </a:p>
          <a:p>
            <a:pPr defTabSz="457200">
              <a:lnSpc>
                <a:spcPct val="80000"/>
              </a:lnSpc>
              <a:defRPr sz="3500" cap="all">
                <a:solidFill>
                  <a:srgbClr val="4191B1"/>
                </a:solidFill>
                <a:latin typeface="Oswald Regular"/>
                <a:ea typeface="Oswald Regular"/>
                <a:cs typeface="Oswald Regular"/>
                <a:sym typeface="Oswald Regular"/>
              </a:defRPr>
            </a:pPr>
            <a:r>
              <a:rPr dirty="0"/>
              <a:t>Roy F. Kenzie Awards</a:t>
            </a:r>
          </a:p>
        </p:txBody>
      </p:sp>
      <p:pic>
        <p:nvPicPr>
          <p:cNvPr id="99" name="AdobeStock_165115463.jpeg" descr="AdobeStock_165115463.jpeg"/>
          <p:cNvPicPr>
            <a:picLocks noChangeAspect="1"/>
          </p:cNvPicPr>
          <p:nvPr/>
        </p:nvPicPr>
        <p:blipFill>
          <a:blip r:embed="rId2"/>
          <a:srcRect l="26483" r="27411"/>
          <a:stretch>
            <a:fillRect/>
          </a:stretch>
        </p:blipFill>
        <p:spPr>
          <a:xfrm>
            <a:off x="7457112" y="-28034"/>
            <a:ext cx="4781465" cy="6913930"/>
          </a:xfrm>
          <a:prstGeom prst="rect">
            <a:avLst/>
          </a:prstGeom>
          <a:ln w="12700">
            <a:miter lim="400000"/>
          </a:ln>
        </p:spPr>
      </p:pic>
      <p:sp>
        <p:nvSpPr>
          <p:cNvPr id="100" name="Submitted by…"/>
          <p:cNvSpPr txBox="1"/>
          <p:nvPr/>
        </p:nvSpPr>
        <p:spPr>
          <a:xfrm>
            <a:off x="888312" y="3646339"/>
            <a:ext cx="5005535" cy="11872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nSpc>
                <a:spcPct val="120000"/>
              </a:lnSpc>
              <a:defRPr sz="1000">
                <a:solidFill>
                  <a:srgbClr val="535353"/>
                </a:solidFill>
                <a:latin typeface="Open Sans"/>
                <a:ea typeface="Open Sans"/>
                <a:cs typeface="Open Sans"/>
                <a:sym typeface="Open Sans"/>
              </a:defRPr>
            </a:pPr>
            <a:r>
              <a:rPr dirty="0"/>
              <a:t>Submitted by</a:t>
            </a:r>
          </a:p>
          <a:p>
            <a:pPr>
              <a:lnSpc>
                <a:spcPct val="120000"/>
              </a:lnSpc>
              <a:defRPr sz="1000" b="1">
                <a:solidFill>
                  <a:srgbClr val="535353"/>
                </a:solidFill>
                <a:latin typeface="Open Sans"/>
                <a:ea typeface="Open Sans"/>
                <a:cs typeface="Open Sans"/>
                <a:sym typeface="Open Sans"/>
              </a:defRPr>
            </a:pPr>
            <a:r>
              <a:rPr dirty="0"/>
              <a:t>Hallandale Beach Community Redevelopment Agency</a:t>
            </a:r>
          </a:p>
          <a:p>
            <a:pPr>
              <a:lnSpc>
                <a:spcPct val="120000"/>
              </a:lnSpc>
              <a:defRPr sz="1000">
                <a:solidFill>
                  <a:srgbClr val="535353"/>
                </a:solidFill>
                <a:latin typeface="Open Sans"/>
                <a:ea typeface="Open Sans"/>
                <a:cs typeface="Open Sans"/>
                <a:sym typeface="Open Sans"/>
              </a:defRPr>
            </a:pPr>
            <a:r>
              <a:rPr dirty="0"/>
              <a:t>Jeremy Earle, Ph.D., AICP, FRA-RA │ Assistant City Manager/CRA Executive Director</a:t>
            </a:r>
          </a:p>
          <a:p>
            <a:pPr>
              <a:lnSpc>
                <a:spcPct val="120000"/>
              </a:lnSpc>
              <a:defRPr sz="1000">
                <a:solidFill>
                  <a:srgbClr val="535353"/>
                </a:solidFill>
                <a:latin typeface="Open Sans"/>
                <a:ea typeface="Open Sans"/>
                <a:cs typeface="Open Sans"/>
                <a:sym typeface="Open Sans"/>
              </a:defRPr>
            </a:pPr>
            <a:r>
              <a:rPr dirty="0"/>
              <a:t>City of Hallandale Beach</a:t>
            </a:r>
          </a:p>
          <a:p>
            <a:pPr>
              <a:lnSpc>
                <a:spcPct val="120000"/>
              </a:lnSpc>
              <a:defRPr sz="1000">
                <a:solidFill>
                  <a:srgbClr val="535353"/>
                </a:solidFill>
                <a:latin typeface="Open Sans"/>
                <a:ea typeface="Open Sans"/>
                <a:cs typeface="Open Sans"/>
                <a:sym typeface="Open Sans"/>
              </a:defRPr>
            </a:pPr>
            <a:r>
              <a:rPr dirty="0"/>
              <a:t>400 South Federal Highway</a:t>
            </a:r>
          </a:p>
          <a:p>
            <a:pPr>
              <a:lnSpc>
                <a:spcPct val="120000"/>
              </a:lnSpc>
              <a:defRPr sz="1000">
                <a:solidFill>
                  <a:srgbClr val="535353"/>
                </a:solidFill>
                <a:latin typeface="Open Sans"/>
                <a:ea typeface="Open Sans"/>
                <a:cs typeface="Open Sans"/>
                <a:sym typeface="Open Sans"/>
              </a:defRPr>
            </a:pPr>
            <a:r>
              <a:rPr dirty="0"/>
              <a:t>Hallandale Beach, FL, 33009</a:t>
            </a:r>
            <a:endParaRPr lang="en-US" dirty="0"/>
          </a:p>
        </p:txBody>
      </p:sp>
      <p:sp>
        <p:nvSpPr>
          <p:cNvPr id="101" name="Rectangle"/>
          <p:cNvSpPr/>
          <p:nvPr/>
        </p:nvSpPr>
        <p:spPr>
          <a:xfrm>
            <a:off x="942084" y="3428931"/>
            <a:ext cx="1138352" cy="117836"/>
          </a:xfrm>
          <a:prstGeom prst="rect">
            <a:avLst/>
          </a:prstGeom>
          <a:solidFill>
            <a:srgbClr val="973191"/>
          </a:solidFill>
          <a:ln w="12700">
            <a:miter lim="400000"/>
          </a:ln>
        </p:spPr>
        <p:txBody>
          <a:bodyPr lIns="45719" rIns="45719" anchor="ctr"/>
          <a:lstStyle/>
          <a:p>
            <a:endParaRPr/>
          </a:p>
        </p:txBody>
      </p:sp>
      <p:sp>
        <p:nvSpPr>
          <p:cNvPr id="102" name="Circle"/>
          <p:cNvSpPr/>
          <p:nvPr/>
        </p:nvSpPr>
        <p:spPr>
          <a:xfrm>
            <a:off x="10260211" y="-281168"/>
            <a:ext cx="2155193" cy="2155193"/>
          </a:xfrm>
          <a:prstGeom prst="ellipse">
            <a:avLst/>
          </a:prstGeom>
          <a:solidFill>
            <a:srgbClr val="FFFFFF"/>
          </a:solidFill>
          <a:ln w="12700">
            <a:miter lim="400000"/>
          </a:ln>
        </p:spPr>
        <p:txBody>
          <a:bodyPr lIns="45719" rIns="45719" anchor="ctr"/>
          <a:lstStyle/>
          <a:p>
            <a:endParaRPr/>
          </a:p>
        </p:txBody>
      </p:sp>
      <p:pic>
        <p:nvPicPr>
          <p:cNvPr id="103" name="hallandalebeach-logo.png" descr="hallandalebeach-logo.png"/>
          <p:cNvPicPr>
            <a:picLocks noChangeAspect="1"/>
          </p:cNvPicPr>
          <p:nvPr/>
        </p:nvPicPr>
        <p:blipFill>
          <a:blip r:embed="rId3"/>
          <a:stretch>
            <a:fillRect/>
          </a:stretch>
        </p:blipFill>
        <p:spPr>
          <a:xfrm>
            <a:off x="10768632" y="335640"/>
            <a:ext cx="1138352" cy="1055253"/>
          </a:xfrm>
          <a:prstGeom prst="rect">
            <a:avLst/>
          </a:prstGeom>
          <a:ln w="12700">
            <a:miter lim="400000"/>
          </a:ln>
        </p:spPr>
      </p:pic>
      <p:sp>
        <p:nvSpPr>
          <p:cNvPr id="9" name="The Hallandale Beach Arts and Culture in Public Places Program">
            <a:extLst>
              <a:ext uri="{FF2B5EF4-FFF2-40B4-BE49-F238E27FC236}">
                <a16:creationId xmlns:a16="http://schemas.microsoft.com/office/drawing/2014/main" id="{DADBC07C-F6B6-9740-A202-27C5744D76D4}"/>
              </a:ext>
            </a:extLst>
          </p:cNvPr>
          <p:cNvSpPr txBox="1"/>
          <p:nvPr/>
        </p:nvSpPr>
        <p:spPr>
          <a:xfrm>
            <a:off x="888312" y="2681151"/>
            <a:ext cx="6116870"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spcBef>
                <a:spcPts val="1000"/>
              </a:spcBef>
              <a:defRPr sz="1400" b="1">
                <a:solidFill>
                  <a:srgbClr val="973191"/>
                </a:solidFill>
                <a:latin typeface="Open Sans"/>
                <a:ea typeface="Open Sans"/>
                <a:cs typeface="Open Sans"/>
                <a:sym typeface="Open Sans"/>
              </a:defRPr>
            </a:lvl1pPr>
          </a:lstStyle>
          <a:p>
            <a:pPr>
              <a:spcBef>
                <a:spcPts val="0"/>
              </a:spcBef>
            </a:pPr>
            <a:r>
              <a:rPr lang="en-US" dirty="0"/>
              <a:t>The Hallandale Beach Food &amp; Groove Festival </a:t>
            </a:r>
          </a:p>
          <a:p>
            <a:pPr>
              <a:spcBef>
                <a:spcPts val="0"/>
              </a:spcBef>
            </a:pPr>
            <a:r>
              <a:rPr lang="en-US" dirty="0"/>
              <a:t>and Foodie Movie Nights </a:t>
            </a:r>
            <a:endParaRPr dirty="0"/>
          </a:p>
        </p:txBody>
      </p:sp>
      <p:sp>
        <p:nvSpPr>
          <p:cNvPr id="4" name="Rectangle 3">
            <a:extLst>
              <a:ext uri="{FF2B5EF4-FFF2-40B4-BE49-F238E27FC236}">
                <a16:creationId xmlns:a16="http://schemas.microsoft.com/office/drawing/2014/main" id="{CD7EC6BD-8BF6-EA4F-9613-AC285EF9B431}"/>
              </a:ext>
            </a:extLst>
          </p:cNvPr>
          <p:cNvSpPr/>
          <p:nvPr/>
        </p:nvSpPr>
        <p:spPr>
          <a:xfrm>
            <a:off x="841491" y="5145793"/>
            <a:ext cx="5464958" cy="307777"/>
          </a:xfrm>
          <a:prstGeom prst="rect">
            <a:avLst/>
          </a:prstGeom>
        </p:spPr>
        <p:txBody>
          <a:bodyPr wrap="none">
            <a:spAutoFit/>
          </a:bodyPr>
          <a:lstStyle/>
          <a:p>
            <a:r>
              <a:rPr lang="en-US" sz="1400" b="1" dirty="0">
                <a:solidFill>
                  <a:schemeClr val="accent5">
                    <a:lumMod val="75000"/>
                  </a:schemeClr>
                </a:solidFill>
              </a:rPr>
              <a:t>Award Entry Category: Management Programs &amp; Creative Partnerships </a:t>
            </a:r>
          </a:p>
        </p:txBody>
      </p:sp>
      <p:sp>
        <p:nvSpPr>
          <p:cNvPr id="11" name="Award Entry Category: Annual Report">
            <a:extLst>
              <a:ext uri="{FF2B5EF4-FFF2-40B4-BE49-F238E27FC236}">
                <a16:creationId xmlns:a16="http://schemas.microsoft.com/office/drawing/2014/main" id="{0D35CE69-BC9F-401D-B886-6928F8CBB21A}"/>
              </a:ext>
            </a:extLst>
          </p:cNvPr>
          <p:cNvSpPr txBox="1"/>
          <p:nvPr/>
        </p:nvSpPr>
        <p:spPr>
          <a:xfrm>
            <a:off x="888312" y="2007662"/>
            <a:ext cx="4749055"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457200">
              <a:defRPr sz="1600">
                <a:solidFill>
                  <a:srgbClr val="973191"/>
                </a:solidFill>
                <a:latin typeface="Open Sans"/>
                <a:ea typeface="Open Sans"/>
                <a:cs typeface="Open Sans"/>
                <a:sym typeface="Open Sans"/>
              </a:defRPr>
            </a:pPr>
            <a:r>
              <a:rPr b="1" dirty="0"/>
              <a:t>Award Entry Category:</a:t>
            </a:r>
            <a:r>
              <a:rPr dirty="0"/>
              <a:t> </a:t>
            </a:r>
            <a:r>
              <a:rPr lang="en-US" sz="1600" dirty="0">
                <a:sym typeface="Open Sans"/>
              </a:rPr>
              <a:t>Management Programs </a:t>
            </a:r>
          </a:p>
          <a:p>
            <a:pPr defTabSz="457200">
              <a:defRPr sz="1600">
                <a:solidFill>
                  <a:srgbClr val="973191"/>
                </a:solidFill>
                <a:latin typeface="Open Sans"/>
                <a:ea typeface="Open Sans"/>
                <a:cs typeface="Open Sans"/>
                <a:sym typeface="Open Sans"/>
              </a:defRPr>
            </a:pPr>
            <a:r>
              <a:rPr lang="en-US" sz="1600" dirty="0">
                <a:sym typeface="Open Sans"/>
              </a:rPr>
              <a:t>&amp; Creative Partnerships</a:t>
            </a:r>
          </a:p>
          <a:p>
            <a:pPr defTabSz="457200">
              <a:defRPr sz="1600">
                <a:solidFill>
                  <a:srgbClr val="973191"/>
                </a:solidFill>
                <a:latin typeface="Open Sans"/>
                <a:ea typeface="Open Sans"/>
                <a:cs typeface="Open Sans"/>
                <a:sym typeface="Open Sans"/>
              </a:defRPr>
            </a:pPr>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lide Number"/>
          <p:cNvSpPr txBox="1">
            <a:spLocks noGrp="1"/>
          </p:cNvSpPr>
          <p:nvPr>
            <p:ph type="sldNum" sz="quarter" idx="2"/>
          </p:nvPr>
        </p:nvSpPr>
        <p:spPr>
          <a:xfrm>
            <a:off x="11525913" y="6244186"/>
            <a:ext cx="213064" cy="3454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a:t>
            </a:fld>
            <a:endParaRPr/>
          </a:p>
        </p:txBody>
      </p:sp>
      <p:sp>
        <p:nvSpPr>
          <p:cNvPr id="161" name="Radio Advertising"/>
          <p:cNvSpPr txBox="1"/>
          <p:nvPr/>
        </p:nvSpPr>
        <p:spPr>
          <a:xfrm>
            <a:off x="1052090" y="639023"/>
            <a:ext cx="2521586" cy="662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nSpc>
                <a:spcPct val="80000"/>
              </a:lnSpc>
              <a:defRPr sz="3000">
                <a:solidFill>
                  <a:srgbClr val="408FAF"/>
                </a:solidFill>
                <a:latin typeface="Oswald Regular"/>
                <a:ea typeface="Oswald Regular"/>
                <a:cs typeface="Oswald Regular"/>
                <a:sym typeface="Oswald Regular"/>
              </a:defRPr>
            </a:lvl1pPr>
          </a:lstStyle>
          <a:p>
            <a:r>
              <a:t>Radio Advertising</a:t>
            </a:r>
          </a:p>
        </p:txBody>
      </p:sp>
      <p:pic>
        <p:nvPicPr>
          <p:cNvPr id="162" name="Image" descr="Image"/>
          <p:cNvPicPr>
            <a:picLocks noChangeAspect="1"/>
          </p:cNvPicPr>
          <p:nvPr/>
        </p:nvPicPr>
        <p:blipFill>
          <a:blip r:embed="rId4"/>
          <a:stretch>
            <a:fillRect/>
          </a:stretch>
        </p:blipFill>
        <p:spPr>
          <a:xfrm>
            <a:off x="992220" y="1614642"/>
            <a:ext cx="3599878" cy="3457778"/>
          </a:xfrm>
          <a:prstGeom prst="rect">
            <a:avLst/>
          </a:prstGeom>
          <a:ln w="12700">
            <a:miter lim="400000"/>
          </a:ln>
        </p:spPr>
      </p:pic>
      <p:sp>
        <p:nvSpPr>
          <p:cNvPr id="163" name="HBCRA promoted the Inaugural Food &amp; Groove Festival on Hot 105.1  One of South Florida’s premiere radio stations."/>
          <p:cNvSpPr txBox="1"/>
          <p:nvPr/>
        </p:nvSpPr>
        <p:spPr>
          <a:xfrm>
            <a:off x="5069691" y="1723305"/>
            <a:ext cx="3599878" cy="1173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20000"/>
              </a:lnSpc>
              <a:spcBef>
                <a:spcPts val="1000"/>
              </a:spcBef>
              <a:defRPr sz="1200">
                <a:latin typeface="Open Sans"/>
                <a:ea typeface="Open Sans"/>
                <a:cs typeface="Open Sans"/>
                <a:sym typeface="Open Sans"/>
              </a:defRPr>
            </a:pPr>
            <a:r>
              <a:t>HBCRA promoted the Inaugural Food &amp; Groove Festival on Hot 105.1  One of South Florida’s premiere radio stations. </a:t>
            </a:r>
            <a:endParaRPr>
              <a:latin typeface="Times Roman"/>
              <a:ea typeface="Times Roman"/>
              <a:cs typeface="Times Roman"/>
              <a:sym typeface="Times Roman"/>
            </a:endParaRPr>
          </a:p>
          <a:p>
            <a:pPr>
              <a:lnSpc>
                <a:spcPct val="120000"/>
              </a:lnSpc>
              <a:spcBef>
                <a:spcPts val="1000"/>
              </a:spcBef>
              <a:defRPr sz="1200">
                <a:latin typeface="Open Sans"/>
                <a:ea typeface="Open Sans"/>
                <a:cs typeface="Open Sans"/>
                <a:sym typeface="Open Sans"/>
              </a:defRPr>
            </a:pPr>
            <a:r>
              <a:rPr>
                <a:latin typeface="Times Roman"/>
                <a:ea typeface="Times Roman"/>
                <a:cs typeface="Times Roman"/>
                <a:sym typeface="Times Roman"/>
              </a:rPr>
              <a:t> </a:t>
            </a:r>
          </a:p>
        </p:txBody>
      </p:sp>
      <p:pic>
        <p:nvPicPr>
          <p:cNvPr id="6" name="Mosaic_Group_The_Feb_22_Food_And_Groove_This_Sat_Rev_1_So-Be_COM-1102a.wav" descr="Mosaic_Group_The_Feb_22_Food_And_Groove_This_Sat_Rev_1_So-Be_COM-1102a.wav">
            <a:hlinkClick r:id="" action="ppaction://media"/>
            <a:extLst>
              <a:ext uri="{FF2B5EF4-FFF2-40B4-BE49-F238E27FC236}">
                <a16:creationId xmlns:a16="http://schemas.microsoft.com/office/drawing/2014/main" id="{A48E2DF4-C16C-5746-96A0-E49C2E0A96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83586" y="2825586"/>
            <a:ext cx="1550786" cy="1550786"/>
          </a:xfrm>
          <a:prstGeom prst="rect">
            <a:avLst/>
          </a:prstGeom>
        </p:spPr>
      </p:pic>
      <p:pic>
        <p:nvPicPr>
          <p:cNvPr id="7" name="Picture 6" descr="A drawing of a face&#10;&#10;Description automatically generated">
            <a:extLst>
              <a:ext uri="{FF2B5EF4-FFF2-40B4-BE49-F238E27FC236}">
                <a16:creationId xmlns:a16="http://schemas.microsoft.com/office/drawing/2014/main" id="{675D1057-6D5B-7644-B218-F08348681F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09597" y="1328854"/>
            <a:ext cx="1149349" cy="1409699"/>
          </a:xfrm>
          <a:prstGeom prst="rect">
            <a:avLst/>
          </a:prstGeom>
        </p:spPr>
      </p:pic>
      <p:pic>
        <p:nvPicPr>
          <p:cNvPr id="8" name="Picture 7" descr="A close up of a logo&#10;&#10;Description automatically generated">
            <a:extLst>
              <a:ext uri="{FF2B5EF4-FFF2-40B4-BE49-F238E27FC236}">
                <a16:creationId xmlns:a16="http://schemas.microsoft.com/office/drawing/2014/main" id="{AEF6D3E3-F99F-C540-8038-BF6A166FD3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79421" y="2987360"/>
            <a:ext cx="1409699" cy="1409699"/>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9AECC93D-B93E-6042-B6B6-2C661202A0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39178" y="4765846"/>
            <a:ext cx="1690183" cy="684692"/>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a:t>
            </a:fld>
            <a:endParaRPr/>
          </a:p>
        </p:txBody>
      </p:sp>
      <p:sp>
        <p:nvSpPr>
          <p:cNvPr id="166" name="Promotional Videos"/>
          <p:cNvSpPr txBox="1"/>
          <p:nvPr/>
        </p:nvSpPr>
        <p:spPr>
          <a:xfrm>
            <a:off x="463511" y="1268176"/>
            <a:ext cx="2775713" cy="662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nSpc>
                <a:spcPct val="80000"/>
              </a:lnSpc>
              <a:defRPr sz="3000">
                <a:solidFill>
                  <a:srgbClr val="408FAF"/>
                </a:solidFill>
                <a:latin typeface="Oswald Regular"/>
                <a:ea typeface="Oswald Regular"/>
                <a:cs typeface="Oswald Regular"/>
                <a:sym typeface="Oswald Regular"/>
              </a:defRPr>
            </a:lvl1pPr>
          </a:lstStyle>
          <a:p>
            <a:r>
              <a:rPr dirty="0"/>
              <a:t>Promotional Videos</a:t>
            </a:r>
          </a:p>
        </p:txBody>
      </p:sp>
      <p:sp>
        <p:nvSpPr>
          <p:cNvPr id="167" name="HBCRA created promotional videos for 13 of the featured Food &amp; Groove Festival  restaurants.…"/>
          <p:cNvSpPr txBox="1"/>
          <p:nvPr/>
        </p:nvSpPr>
        <p:spPr>
          <a:xfrm>
            <a:off x="463511" y="1933745"/>
            <a:ext cx="3015413" cy="1760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nSpc>
                <a:spcPct val="120000"/>
              </a:lnSpc>
              <a:spcBef>
                <a:spcPts val="1000"/>
              </a:spcBef>
              <a:defRPr sz="1200">
                <a:latin typeface="Open Sans"/>
                <a:ea typeface="Open Sans"/>
                <a:cs typeface="Open Sans"/>
                <a:sym typeface="Open Sans"/>
              </a:defRPr>
            </a:pPr>
            <a:r>
              <a:rPr dirty="0"/>
              <a:t>HBCRA created promotional videos for 13 of the featured Food &amp; Groove Festival  restaurants.</a:t>
            </a:r>
            <a:endParaRPr dirty="0">
              <a:latin typeface="Times Roman"/>
              <a:ea typeface="Times Roman"/>
              <a:cs typeface="Times Roman"/>
              <a:sym typeface="Times Roman"/>
            </a:endParaRPr>
          </a:p>
          <a:p>
            <a:pPr>
              <a:lnSpc>
                <a:spcPct val="120000"/>
              </a:lnSpc>
              <a:spcBef>
                <a:spcPts val="1000"/>
              </a:spcBef>
              <a:defRPr sz="1200">
                <a:latin typeface="Open Sans"/>
                <a:ea typeface="Open Sans"/>
                <a:cs typeface="Open Sans"/>
                <a:sym typeface="Open Sans"/>
              </a:defRPr>
            </a:pPr>
            <a:r>
              <a:rPr dirty="0"/>
              <a:t> The goal was to not  only draw patrons to the event but also encourage residents patronize these businesses post event. </a:t>
            </a:r>
            <a:endParaRPr dirty="0">
              <a:latin typeface="Times Roman"/>
              <a:ea typeface="Times Roman"/>
              <a:cs typeface="Times Roman"/>
              <a:sym typeface="Times Roman"/>
            </a:endParaRPr>
          </a:p>
        </p:txBody>
      </p:sp>
      <p:sp>
        <p:nvSpPr>
          <p:cNvPr id="168" name="Link to  All Food &amp; Groove Promotional Videos…"/>
          <p:cNvSpPr txBox="1"/>
          <p:nvPr/>
        </p:nvSpPr>
        <p:spPr>
          <a:xfrm>
            <a:off x="4496465" y="1931117"/>
            <a:ext cx="6350146" cy="1753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nSpc>
                <a:spcPct val="120000"/>
              </a:lnSpc>
              <a:spcBef>
                <a:spcPts val="1000"/>
              </a:spcBef>
              <a:defRPr sz="1200" b="1">
                <a:latin typeface="Open Sans"/>
                <a:ea typeface="Open Sans"/>
                <a:cs typeface="Open Sans"/>
                <a:sym typeface="Open Sans"/>
              </a:defRPr>
            </a:pPr>
            <a:r>
              <a:rPr sz="2500" dirty="0">
                <a:latin typeface="Calibri" panose="020F0502020204030204" pitchFamily="34" charset="0"/>
                <a:cs typeface="Calibri" panose="020F0502020204030204" pitchFamily="34" charset="0"/>
              </a:rPr>
              <a:t>Link to  All Food &amp; Groove Promotional Videos </a:t>
            </a:r>
            <a:endParaRPr sz="2500" dirty="0">
              <a:latin typeface="Calibri" panose="020F0502020204030204" pitchFamily="34" charset="0"/>
              <a:ea typeface="Times Roman"/>
              <a:cs typeface="Calibri" panose="020F0502020204030204" pitchFamily="34" charset="0"/>
              <a:sym typeface="Times Roman"/>
            </a:endParaRPr>
          </a:p>
          <a:p>
            <a:pPr>
              <a:lnSpc>
                <a:spcPct val="120000"/>
              </a:lnSpc>
              <a:spcBef>
                <a:spcPts val="1000"/>
              </a:spcBef>
              <a:defRPr sz="1200">
                <a:latin typeface="Open Sans"/>
                <a:ea typeface="Open Sans"/>
                <a:cs typeface="Open Sans"/>
                <a:sym typeface="Open Sans"/>
              </a:defRPr>
            </a:pPr>
            <a:r>
              <a:rPr sz="3000" u="sng" dirty="0">
                <a:solidFill>
                  <a:srgbClr val="0563C1"/>
                </a:solidFill>
                <a:uFill>
                  <a:solidFill>
                    <a:srgbClr val="0563C1"/>
                  </a:solidFill>
                </a:uFill>
                <a:latin typeface="Calibri" panose="020F0502020204030204" pitchFamily="34" charset="0"/>
                <a:cs typeface="Calibri" panose="020F0502020204030204" pitchFamily="34" charset="0"/>
                <a:hlinkClick r:id="rId2"/>
              </a:rPr>
              <a:t>https://www.youtube.com/playlist?list=PLRPIsi4oNnnhLu2nF7zxd9PirOpOiKrVd</a:t>
            </a:r>
            <a:endParaRPr sz="3000" dirty="0">
              <a:latin typeface="Calibri" panose="020F0502020204030204" pitchFamily="34" charset="0"/>
              <a:ea typeface="Times Roman"/>
              <a:cs typeface="Calibri" panose="020F0502020204030204" pitchFamily="34" charset="0"/>
              <a:sym typeface="Times Roman"/>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12</a:t>
            </a:fld>
            <a:endParaRPr/>
          </a:p>
        </p:txBody>
      </p:sp>
      <p:sp>
        <p:nvSpPr>
          <p:cNvPr id="166" name="Promotional Videos"/>
          <p:cNvSpPr txBox="1"/>
          <p:nvPr/>
        </p:nvSpPr>
        <p:spPr>
          <a:xfrm>
            <a:off x="463511" y="1268176"/>
            <a:ext cx="2775713" cy="662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nSpc>
                <a:spcPct val="80000"/>
              </a:lnSpc>
              <a:defRPr sz="3000">
                <a:solidFill>
                  <a:srgbClr val="408FAF"/>
                </a:solidFill>
                <a:latin typeface="Oswald Regular"/>
                <a:ea typeface="Oswald Regular"/>
                <a:cs typeface="Oswald Regular"/>
                <a:sym typeface="Oswald Regular"/>
              </a:defRPr>
            </a:lvl1pPr>
          </a:lstStyle>
          <a:p>
            <a:r>
              <a:rPr dirty="0"/>
              <a:t>Promotional Videos</a:t>
            </a:r>
          </a:p>
        </p:txBody>
      </p:sp>
      <p:sp>
        <p:nvSpPr>
          <p:cNvPr id="167" name="HBCRA created promotional videos for 13 of the featured Food &amp; Groove Festival  restaurants.…"/>
          <p:cNvSpPr txBox="1"/>
          <p:nvPr/>
        </p:nvSpPr>
        <p:spPr>
          <a:xfrm>
            <a:off x="463511" y="1933745"/>
            <a:ext cx="3015413" cy="16327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nSpc>
                <a:spcPct val="120000"/>
              </a:lnSpc>
              <a:spcBef>
                <a:spcPts val="1000"/>
              </a:spcBef>
              <a:defRPr sz="1200">
                <a:latin typeface="Open Sans"/>
                <a:ea typeface="Open Sans"/>
                <a:cs typeface="Open Sans"/>
                <a:sym typeface="Open Sans"/>
              </a:defRPr>
            </a:pPr>
            <a:r>
              <a:rPr dirty="0"/>
              <a:t>HBCRA created </a:t>
            </a:r>
            <a:r>
              <a:rPr lang="en-US" dirty="0"/>
              <a:t>a recap video encompassing all Hallandale Foodie Weekend events. The goal was to continue building anticipation for future events as well as provide on going promotion for the participating restaurants. </a:t>
            </a:r>
            <a:endParaRPr dirty="0">
              <a:latin typeface="Times Roman"/>
              <a:ea typeface="Times Roman"/>
              <a:cs typeface="Times Roman"/>
              <a:sym typeface="Times Roman"/>
            </a:endParaRPr>
          </a:p>
        </p:txBody>
      </p:sp>
      <p:sp>
        <p:nvSpPr>
          <p:cNvPr id="4" name="Rectangle 3">
            <a:extLst>
              <a:ext uri="{FF2B5EF4-FFF2-40B4-BE49-F238E27FC236}">
                <a16:creationId xmlns:a16="http://schemas.microsoft.com/office/drawing/2014/main" id="{2C9A8796-C701-1341-88B4-6F2AAB38AF17}"/>
              </a:ext>
            </a:extLst>
          </p:cNvPr>
          <p:cNvSpPr/>
          <p:nvPr/>
        </p:nvSpPr>
        <p:spPr>
          <a:xfrm>
            <a:off x="4419600" y="2628202"/>
            <a:ext cx="6096000" cy="1291636"/>
          </a:xfrm>
          <a:prstGeom prst="rect">
            <a:avLst/>
          </a:prstGeom>
        </p:spPr>
        <p:txBody>
          <a:bodyPr>
            <a:spAutoFit/>
          </a:bodyPr>
          <a:lstStyle/>
          <a:p>
            <a:pPr>
              <a:lnSpc>
                <a:spcPct val="120000"/>
              </a:lnSpc>
              <a:spcBef>
                <a:spcPts val="1000"/>
              </a:spcBef>
              <a:defRPr sz="1200" b="1">
                <a:latin typeface="Open Sans"/>
                <a:ea typeface="Open Sans"/>
                <a:cs typeface="Open Sans"/>
                <a:sym typeface="Open Sans"/>
              </a:defRPr>
            </a:pPr>
            <a:r>
              <a:rPr lang="en-US" sz="3000" dirty="0">
                <a:latin typeface="Calibri" panose="020F0502020204030204" pitchFamily="34" charset="0"/>
                <a:cs typeface="Calibri" panose="020F0502020204030204" pitchFamily="34" charset="0"/>
              </a:rPr>
              <a:t>Link to Foodie Weekend Recap Video</a:t>
            </a:r>
          </a:p>
          <a:p>
            <a:pPr>
              <a:lnSpc>
                <a:spcPct val="120000"/>
              </a:lnSpc>
              <a:spcBef>
                <a:spcPts val="1000"/>
              </a:spcBef>
              <a:defRPr sz="1200" b="1">
                <a:latin typeface="Open Sans"/>
                <a:ea typeface="Open Sans"/>
                <a:cs typeface="Open Sans"/>
                <a:sym typeface="Open Sans"/>
              </a:defRPr>
            </a:pPr>
            <a:r>
              <a:rPr lang="en-US" sz="3000" dirty="0">
                <a:latin typeface="Calibri" panose="020F0502020204030204" pitchFamily="34" charset="0"/>
                <a:ea typeface="Times Roman"/>
                <a:cs typeface="Calibri" panose="020F0502020204030204" pitchFamily="34" charset="0"/>
                <a:sym typeface="Times Roman"/>
                <a:hlinkClick r:id="rId2"/>
              </a:rPr>
              <a:t>https://</a:t>
            </a:r>
            <a:r>
              <a:rPr lang="en-US" sz="3000" dirty="0" err="1">
                <a:latin typeface="Calibri" panose="020F0502020204030204" pitchFamily="34" charset="0"/>
                <a:ea typeface="Times Roman"/>
                <a:cs typeface="Calibri" panose="020F0502020204030204" pitchFamily="34" charset="0"/>
                <a:sym typeface="Times Roman"/>
                <a:hlinkClick r:id="rId2"/>
              </a:rPr>
              <a:t>youtu.be</a:t>
            </a:r>
            <a:r>
              <a:rPr lang="en-US" sz="3000" dirty="0">
                <a:latin typeface="Calibri" panose="020F0502020204030204" pitchFamily="34" charset="0"/>
                <a:ea typeface="Times Roman"/>
                <a:cs typeface="Calibri" panose="020F0502020204030204" pitchFamily="34" charset="0"/>
                <a:sym typeface="Times Roman"/>
                <a:hlinkClick r:id="rId2"/>
              </a:rPr>
              <a:t>/_HE42HlX0Gc</a:t>
            </a:r>
            <a:endParaRPr lang="en-US" sz="3000" dirty="0">
              <a:latin typeface="Calibri" panose="020F0502020204030204" pitchFamily="34" charset="0"/>
              <a:ea typeface="Times Roman"/>
              <a:cs typeface="Calibri" panose="020F0502020204030204" pitchFamily="34" charset="0"/>
              <a:sym typeface="Times Roman"/>
            </a:endParaRPr>
          </a:p>
        </p:txBody>
      </p:sp>
    </p:spTree>
    <p:extLst>
      <p:ext uri="{BB962C8B-B14F-4D97-AF65-F5344CB8AC3E}">
        <p14:creationId xmlns:p14="http://schemas.microsoft.com/office/powerpoint/2010/main" val="218350526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13</a:t>
            </a:fld>
            <a:endParaRPr/>
          </a:p>
        </p:txBody>
      </p:sp>
      <p:sp>
        <p:nvSpPr>
          <p:cNvPr id="171" name="Event Photos"/>
          <p:cNvSpPr txBox="1"/>
          <p:nvPr/>
        </p:nvSpPr>
        <p:spPr>
          <a:xfrm>
            <a:off x="1052090" y="639023"/>
            <a:ext cx="1874267" cy="662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nSpc>
                <a:spcPct val="80000"/>
              </a:lnSpc>
              <a:defRPr sz="3000">
                <a:solidFill>
                  <a:srgbClr val="408FAF"/>
                </a:solidFill>
                <a:latin typeface="Oswald Regular"/>
                <a:ea typeface="Oswald Regular"/>
                <a:cs typeface="Oswald Regular"/>
                <a:sym typeface="Oswald Regular"/>
              </a:defRPr>
            </a:lvl1pPr>
          </a:lstStyle>
          <a:p>
            <a:r>
              <a:t>Event Photos</a:t>
            </a:r>
          </a:p>
        </p:txBody>
      </p:sp>
      <p:grpSp>
        <p:nvGrpSpPr>
          <p:cNvPr id="174" name="Image"/>
          <p:cNvGrpSpPr/>
          <p:nvPr/>
        </p:nvGrpSpPr>
        <p:grpSpPr>
          <a:xfrm>
            <a:off x="1023465" y="1343159"/>
            <a:ext cx="3552855" cy="4623942"/>
            <a:chOff x="0" y="0"/>
            <a:chExt cx="3552854" cy="4623941"/>
          </a:xfrm>
        </p:grpSpPr>
        <p:pic>
          <p:nvPicPr>
            <p:cNvPr id="173" name="Image" descr="Image"/>
            <p:cNvPicPr>
              <a:picLocks noChangeAspect="1"/>
            </p:cNvPicPr>
            <p:nvPr/>
          </p:nvPicPr>
          <p:blipFill>
            <a:blip r:embed="rId2"/>
            <a:stretch>
              <a:fillRect/>
            </a:stretch>
          </p:blipFill>
          <p:spPr>
            <a:xfrm>
              <a:off x="203200" y="203200"/>
              <a:ext cx="3146455" cy="4179442"/>
            </a:xfrm>
            <a:prstGeom prst="rect">
              <a:avLst/>
            </a:prstGeom>
            <a:ln>
              <a:noFill/>
            </a:ln>
            <a:effectLst/>
          </p:spPr>
        </p:pic>
        <p:pic>
          <p:nvPicPr>
            <p:cNvPr id="172" name="Image" descr="Image"/>
            <p:cNvPicPr>
              <a:picLocks/>
            </p:cNvPicPr>
            <p:nvPr/>
          </p:nvPicPr>
          <p:blipFill>
            <a:blip r:embed="rId3"/>
            <a:stretch>
              <a:fillRect/>
            </a:stretch>
          </p:blipFill>
          <p:spPr>
            <a:xfrm>
              <a:off x="-1" y="0"/>
              <a:ext cx="3552856" cy="4623942"/>
            </a:xfrm>
            <a:prstGeom prst="rect">
              <a:avLst/>
            </a:prstGeom>
            <a:effectLst/>
          </p:spPr>
        </p:pic>
      </p:grpSp>
      <p:grpSp>
        <p:nvGrpSpPr>
          <p:cNvPr id="177" name="Image"/>
          <p:cNvGrpSpPr/>
          <p:nvPr/>
        </p:nvGrpSpPr>
        <p:grpSpPr>
          <a:xfrm>
            <a:off x="4663912" y="1338324"/>
            <a:ext cx="3552856" cy="4623942"/>
            <a:chOff x="0" y="0"/>
            <a:chExt cx="3552854" cy="4623941"/>
          </a:xfrm>
        </p:grpSpPr>
        <p:pic>
          <p:nvPicPr>
            <p:cNvPr id="176" name="Image" descr="Image"/>
            <p:cNvPicPr>
              <a:picLocks noChangeAspect="1"/>
            </p:cNvPicPr>
            <p:nvPr/>
          </p:nvPicPr>
          <p:blipFill>
            <a:blip r:embed="rId4"/>
            <a:stretch>
              <a:fillRect/>
            </a:stretch>
          </p:blipFill>
          <p:spPr>
            <a:xfrm>
              <a:off x="203200" y="203200"/>
              <a:ext cx="3146455" cy="4179442"/>
            </a:xfrm>
            <a:prstGeom prst="rect">
              <a:avLst/>
            </a:prstGeom>
            <a:ln>
              <a:noFill/>
            </a:ln>
            <a:effectLst/>
          </p:spPr>
        </p:pic>
        <p:pic>
          <p:nvPicPr>
            <p:cNvPr id="175" name="Image" descr="Image"/>
            <p:cNvPicPr>
              <a:picLocks/>
            </p:cNvPicPr>
            <p:nvPr/>
          </p:nvPicPr>
          <p:blipFill>
            <a:blip r:embed="rId3"/>
            <a:stretch>
              <a:fillRect/>
            </a:stretch>
          </p:blipFill>
          <p:spPr>
            <a:xfrm>
              <a:off x="-1" y="0"/>
              <a:ext cx="3552856" cy="4623942"/>
            </a:xfrm>
            <a:prstGeom prst="rect">
              <a:avLst/>
            </a:prstGeom>
            <a:effectLst/>
          </p:spPr>
        </p:pic>
      </p:grpSp>
      <p:grpSp>
        <p:nvGrpSpPr>
          <p:cNvPr id="180" name="Image"/>
          <p:cNvGrpSpPr/>
          <p:nvPr/>
        </p:nvGrpSpPr>
        <p:grpSpPr>
          <a:xfrm>
            <a:off x="8304360" y="1343893"/>
            <a:ext cx="3545589" cy="4622474"/>
            <a:chOff x="0" y="0"/>
            <a:chExt cx="3545587" cy="4622472"/>
          </a:xfrm>
        </p:grpSpPr>
        <p:pic>
          <p:nvPicPr>
            <p:cNvPr id="179" name="Image" descr="Image"/>
            <p:cNvPicPr>
              <a:picLocks noChangeAspect="1"/>
            </p:cNvPicPr>
            <p:nvPr/>
          </p:nvPicPr>
          <p:blipFill>
            <a:blip r:embed="rId5"/>
            <a:stretch>
              <a:fillRect/>
            </a:stretch>
          </p:blipFill>
          <p:spPr>
            <a:xfrm>
              <a:off x="203200" y="203200"/>
              <a:ext cx="3139188" cy="4177973"/>
            </a:xfrm>
            <a:prstGeom prst="rect">
              <a:avLst/>
            </a:prstGeom>
            <a:ln>
              <a:noFill/>
            </a:ln>
            <a:effectLst/>
          </p:spPr>
        </p:pic>
        <p:pic>
          <p:nvPicPr>
            <p:cNvPr id="178" name="Image" descr="Image"/>
            <p:cNvPicPr>
              <a:picLocks/>
            </p:cNvPicPr>
            <p:nvPr/>
          </p:nvPicPr>
          <p:blipFill>
            <a:blip r:embed="rId6"/>
            <a:stretch>
              <a:fillRect/>
            </a:stretch>
          </p:blipFill>
          <p:spPr>
            <a:xfrm>
              <a:off x="0" y="0"/>
              <a:ext cx="3545588" cy="4622473"/>
            </a:xfrm>
            <a:prstGeom prst="rect">
              <a:avLst/>
            </a:prstGeom>
            <a:effectLst/>
          </p:spPr>
        </p:pic>
      </p:gr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14</a:t>
            </a:fld>
            <a:endParaRPr/>
          </a:p>
        </p:txBody>
      </p:sp>
      <p:sp>
        <p:nvSpPr>
          <p:cNvPr id="183" name="Event Photos"/>
          <p:cNvSpPr txBox="1"/>
          <p:nvPr/>
        </p:nvSpPr>
        <p:spPr>
          <a:xfrm>
            <a:off x="1052090" y="639023"/>
            <a:ext cx="1874267" cy="662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nSpc>
                <a:spcPct val="80000"/>
              </a:lnSpc>
              <a:defRPr sz="3000">
                <a:solidFill>
                  <a:srgbClr val="408FAF"/>
                </a:solidFill>
                <a:latin typeface="Oswald Regular"/>
                <a:ea typeface="Oswald Regular"/>
                <a:cs typeface="Oswald Regular"/>
                <a:sym typeface="Oswald Regular"/>
              </a:defRPr>
            </a:lvl1pPr>
          </a:lstStyle>
          <a:p>
            <a:r>
              <a:t>Event Photos</a:t>
            </a:r>
          </a:p>
        </p:txBody>
      </p:sp>
      <p:grpSp>
        <p:nvGrpSpPr>
          <p:cNvPr id="186" name="Image"/>
          <p:cNvGrpSpPr/>
          <p:nvPr/>
        </p:nvGrpSpPr>
        <p:grpSpPr>
          <a:xfrm>
            <a:off x="1098480" y="1733707"/>
            <a:ext cx="4876801" cy="3429001"/>
            <a:chOff x="0" y="0"/>
            <a:chExt cx="4876800" cy="3429000"/>
          </a:xfrm>
        </p:grpSpPr>
        <p:pic>
          <p:nvPicPr>
            <p:cNvPr id="185" name="Image" descr="Image"/>
            <p:cNvPicPr>
              <a:picLocks noChangeAspect="1"/>
            </p:cNvPicPr>
            <p:nvPr/>
          </p:nvPicPr>
          <p:blipFill>
            <a:blip r:embed="rId2"/>
            <a:stretch>
              <a:fillRect/>
            </a:stretch>
          </p:blipFill>
          <p:spPr>
            <a:xfrm>
              <a:off x="203200" y="203200"/>
              <a:ext cx="4470400" cy="2984500"/>
            </a:xfrm>
            <a:prstGeom prst="rect">
              <a:avLst/>
            </a:prstGeom>
            <a:ln>
              <a:noFill/>
            </a:ln>
            <a:effectLst/>
          </p:spPr>
        </p:pic>
        <p:pic>
          <p:nvPicPr>
            <p:cNvPr id="184" name="Image" descr="Image"/>
            <p:cNvPicPr>
              <a:picLocks/>
            </p:cNvPicPr>
            <p:nvPr/>
          </p:nvPicPr>
          <p:blipFill>
            <a:blip r:embed="rId3"/>
            <a:stretch>
              <a:fillRect/>
            </a:stretch>
          </p:blipFill>
          <p:spPr>
            <a:xfrm>
              <a:off x="0" y="0"/>
              <a:ext cx="4876800" cy="3429000"/>
            </a:xfrm>
            <a:prstGeom prst="rect">
              <a:avLst/>
            </a:prstGeom>
            <a:effectLst/>
          </p:spPr>
        </p:pic>
      </p:grpSp>
      <p:grpSp>
        <p:nvGrpSpPr>
          <p:cNvPr id="189" name="Image"/>
          <p:cNvGrpSpPr/>
          <p:nvPr/>
        </p:nvGrpSpPr>
        <p:grpSpPr>
          <a:xfrm>
            <a:off x="4934224" y="817815"/>
            <a:ext cx="5384162" cy="3767567"/>
            <a:chOff x="0" y="0"/>
            <a:chExt cx="5384160" cy="3767565"/>
          </a:xfrm>
        </p:grpSpPr>
        <p:pic>
          <p:nvPicPr>
            <p:cNvPr id="188" name="Image" descr="Image"/>
            <p:cNvPicPr>
              <a:picLocks noChangeAspect="1"/>
            </p:cNvPicPr>
            <p:nvPr/>
          </p:nvPicPr>
          <p:blipFill>
            <a:blip r:embed="rId4"/>
            <a:stretch>
              <a:fillRect/>
            </a:stretch>
          </p:blipFill>
          <p:spPr>
            <a:xfrm>
              <a:off x="203200" y="203200"/>
              <a:ext cx="4977761" cy="3323066"/>
            </a:xfrm>
            <a:prstGeom prst="rect">
              <a:avLst/>
            </a:prstGeom>
            <a:ln>
              <a:noFill/>
            </a:ln>
            <a:effectLst/>
          </p:spPr>
        </p:pic>
        <p:pic>
          <p:nvPicPr>
            <p:cNvPr id="187" name="Image" descr="Image"/>
            <p:cNvPicPr>
              <a:picLocks/>
            </p:cNvPicPr>
            <p:nvPr/>
          </p:nvPicPr>
          <p:blipFill>
            <a:blip r:embed="rId5"/>
            <a:stretch>
              <a:fillRect/>
            </a:stretch>
          </p:blipFill>
          <p:spPr>
            <a:xfrm>
              <a:off x="0" y="0"/>
              <a:ext cx="5384161" cy="3767566"/>
            </a:xfrm>
            <a:prstGeom prst="rect">
              <a:avLst/>
            </a:prstGeom>
            <a:effectLst/>
          </p:spPr>
        </p:pic>
      </p:grpSp>
      <p:grpSp>
        <p:nvGrpSpPr>
          <p:cNvPr id="192" name="Image"/>
          <p:cNvGrpSpPr/>
          <p:nvPr/>
        </p:nvGrpSpPr>
        <p:grpSpPr>
          <a:xfrm>
            <a:off x="4829081" y="3055863"/>
            <a:ext cx="4315123" cy="3042913"/>
            <a:chOff x="0" y="0"/>
            <a:chExt cx="4315122" cy="3042912"/>
          </a:xfrm>
        </p:grpSpPr>
        <p:pic>
          <p:nvPicPr>
            <p:cNvPr id="191" name="Image" descr="Image"/>
            <p:cNvPicPr>
              <a:picLocks noChangeAspect="1"/>
            </p:cNvPicPr>
            <p:nvPr/>
          </p:nvPicPr>
          <p:blipFill>
            <a:blip r:embed="rId6"/>
            <a:stretch>
              <a:fillRect/>
            </a:stretch>
          </p:blipFill>
          <p:spPr>
            <a:xfrm>
              <a:off x="203200" y="203199"/>
              <a:ext cx="3908723" cy="2598414"/>
            </a:xfrm>
            <a:prstGeom prst="rect">
              <a:avLst/>
            </a:prstGeom>
            <a:ln>
              <a:noFill/>
            </a:ln>
            <a:effectLst/>
          </p:spPr>
        </p:pic>
        <p:pic>
          <p:nvPicPr>
            <p:cNvPr id="190" name="Image" descr="Image"/>
            <p:cNvPicPr>
              <a:picLocks/>
            </p:cNvPicPr>
            <p:nvPr/>
          </p:nvPicPr>
          <p:blipFill>
            <a:blip r:embed="rId7"/>
            <a:stretch>
              <a:fillRect/>
            </a:stretch>
          </p:blipFill>
          <p:spPr>
            <a:xfrm>
              <a:off x="0" y="-1"/>
              <a:ext cx="4315123" cy="3042914"/>
            </a:xfrm>
            <a:prstGeom prst="rect">
              <a:avLst/>
            </a:prstGeom>
            <a:effectLst/>
          </p:spPr>
        </p:pic>
      </p:gr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15</a:t>
            </a:fld>
            <a:endParaRPr/>
          </a:p>
        </p:txBody>
      </p:sp>
      <p:sp>
        <p:nvSpPr>
          <p:cNvPr id="195" name="Event Photos"/>
          <p:cNvSpPr txBox="1"/>
          <p:nvPr/>
        </p:nvSpPr>
        <p:spPr>
          <a:xfrm>
            <a:off x="1052090" y="639023"/>
            <a:ext cx="1874267" cy="662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nSpc>
                <a:spcPct val="80000"/>
              </a:lnSpc>
              <a:defRPr sz="3000">
                <a:solidFill>
                  <a:srgbClr val="408FAF"/>
                </a:solidFill>
                <a:latin typeface="Oswald Regular"/>
                <a:ea typeface="Oswald Regular"/>
                <a:cs typeface="Oswald Regular"/>
                <a:sym typeface="Oswald Regular"/>
              </a:defRPr>
            </a:lvl1pPr>
          </a:lstStyle>
          <a:p>
            <a:r>
              <a:t>Event Photos</a:t>
            </a:r>
          </a:p>
        </p:txBody>
      </p:sp>
      <p:grpSp>
        <p:nvGrpSpPr>
          <p:cNvPr id="16" name="Image">
            <a:extLst>
              <a:ext uri="{FF2B5EF4-FFF2-40B4-BE49-F238E27FC236}">
                <a16:creationId xmlns:a16="http://schemas.microsoft.com/office/drawing/2014/main" id="{264813C5-C995-D548-A758-1F61B360D36A}"/>
              </a:ext>
            </a:extLst>
          </p:cNvPr>
          <p:cNvGrpSpPr/>
          <p:nvPr/>
        </p:nvGrpSpPr>
        <p:grpSpPr>
          <a:xfrm>
            <a:off x="781771" y="1108750"/>
            <a:ext cx="6957972" cy="4442203"/>
            <a:chOff x="0" y="0"/>
            <a:chExt cx="5489014" cy="3829459"/>
          </a:xfrm>
        </p:grpSpPr>
        <p:pic>
          <p:nvPicPr>
            <p:cNvPr id="17" name="Image" descr="Image">
              <a:extLst>
                <a:ext uri="{FF2B5EF4-FFF2-40B4-BE49-F238E27FC236}">
                  <a16:creationId xmlns:a16="http://schemas.microsoft.com/office/drawing/2014/main" id="{C1B5BC87-EBBB-C943-BACD-AFF3280A6AB6}"/>
                </a:ext>
              </a:extLst>
            </p:cNvPr>
            <p:cNvPicPr>
              <a:picLocks noChangeAspect="1"/>
            </p:cNvPicPr>
            <p:nvPr/>
          </p:nvPicPr>
          <p:blipFill>
            <a:blip r:embed="rId2"/>
            <a:stretch>
              <a:fillRect/>
            </a:stretch>
          </p:blipFill>
          <p:spPr>
            <a:xfrm>
              <a:off x="203200" y="203200"/>
              <a:ext cx="5082615" cy="3384960"/>
            </a:xfrm>
            <a:prstGeom prst="rect">
              <a:avLst/>
            </a:prstGeom>
            <a:ln>
              <a:noFill/>
            </a:ln>
            <a:effectLst/>
          </p:spPr>
        </p:pic>
        <p:pic>
          <p:nvPicPr>
            <p:cNvPr id="18" name="Image" descr="Image">
              <a:extLst>
                <a:ext uri="{FF2B5EF4-FFF2-40B4-BE49-F238E27FC236}">
                  <a16:creationId xmlns:a16="http://schemas.microsoft.com/office/drawing/2014/main" id="{DD43A4CC-8072-C14D-9F61-81775802BEBF}"/>
                </a:ext>
              </a:extLst>
            </p:cNvPr>
            <p:cNvPicPr>
              <a:picLocks/>
            </p:cNvPicPr>
            <p:nvPr/>
          </p:nvPicPr>
          <p:blipFill>
            <a:blip r:embed="rId3"/>
            <a:stretch>
              <a:fillRect/>
            </a:stretch>
          </p:blipFill>
          <p:spPr>
            <a:xfrm>
              <a:off x="0" y="0"/>
              <a:ext cx="5489015" cy="3829460"/>
            </a:xfrm>
            <a:prstGeom prst="rect">
              <a:avLst/>
            </a:prstGeom>
            <a:effectLst/>
          </p:spPr>
        </p:pic>
      </p:grpSp>
      <p:grpSp>
        <p:nvGrpSpPr>
          <p:cNvPr id="201" name="Image"/>
          <p:cNvGrpSpPr/>
          <p:nvPr/>
        </p:nvGrpSpPr>
        <p:grpSpPr>
          <a:xfrm>
            <a:off x="5331703" y="2098153"/>
            <a:ext cx="5707286" cy="3967748"/>
            <a:chOff x="0" y="0"/>
            <a:chExt cx="5707285" cy="3967746"/>
          </a:xfrm>
        </p:grpSpPr>
        <p:pic>
          <p:nvPicPr>
            <p:cNvPr id="200" name="Image" descr="Image"/>
            <p:cNvPicPr>
              <a:picLocks noChangeAspect="1"/>
            </p:cNvPicPr>
            <p:nvPr/>
          </p:nvPicPr>
          <p:blipFill>
            <a:blip r:embed="rId4"/>
            <a:stretch>
              <a:fillRect/>
            </a:stretch>
          </p:blipFill>
          <p:spPr>
            <a:xfrm>
              <a:off x="203200" y="203200"/>
              <a:ext cx="5300886" cy="3523247"/>
            </a:xfrm>
            <a:prstGeom prst="rect">
              <a:avLst/>
            </a:prstGeom>
            <a:ln>
              <a:noFill/>
            </a:ln>
            <a:effectLst/>
          </p:spPr>
        </p:pic>
        <p:pic>
          <p:nvPicPr>
            <p:cNvPr id="199" name="Image" descr="Image"/>
            <p:cNvPicPr>
              <a:picLocks/>
            </p:cNvPicPr>
            <p:nvPr/>
          </p:nvPicPr>
          <p:blipFill>
            <a:blip r:embed="rId5"/>
            <a:stretch>
              <a:fillRect/>
            </a:stretch>
          </p:blipFill>
          <p:spPr>
            <a:xfrm>
              <a:off x="0" y="0"/>
              <a:ext cx="5707286" cy="3967747"/>
            </a:xfrm>
            <a:prstGeom prst="rect">
              <a:avLst/>
            </a:prstGeom>
            <a:effectLst/>
          </p:spPr>
        </p:pic>
      </p:grpSp>
      <p:grpSp>
        <p:nvGrpSpPr>
          <p:cNvPr id="204" name="Image"/>
          <p:cNvGrpSpPr/>
          <p:nvPr/>
        </p:nvGrpSpPr>
        <p:grpSpPr>
          <a:xfrm>
            <a:off x="6185688" y="389834"/>
            <a:ext cx="3960749" cy="2817169"/>
            <a:chOff x="0" y="0"/>
            <a:chExt cx="3960748" cy="2817167"/>
          </a:xfrm>
        </p:grpSpPr>
        <p:pic>
          <p:nvPicPr>
            <p:cNvPr id="203" name="Image" descr="Image"/>
            <p:cNvPicPr>
              <a:picLocks noChangeAspect="1"/>
            </p:cNvPicPr>
            <p:nvPr/>
          </p:nvPicPr>
          <p:blipFill>
            <a:blip r:embed="rId6"/>
            <a:stretch>
              <a:fillRect/>
            </a:stretch>
          </p:blipFill>
          <p:spPr>
            <a:xfrm>
              <a:off x="203200" y="203200"/>
              <a:ext cx="3554349" cy="2372668"/>
            </a:xfrm>
            <a:prstGeom prst="rect">
              <a:avLst/>
            </a:prstGeom>
            <a:ln>
              <a:noFill/>
            </a:ln>
            <a:effectLst/>
          </p:spPr>
        </p:pic>
        <p:pic>
          <p:nvPicPr>
            <p:cNvPr id="202" name="Image" descr="Image"/>
            <p:cNvPicPr>
              <a:picLocks/>
            </p:cNvPicPr>
            <p:nvPr/>
          </p:nvPicPr>
          <p:blipFill>
            <a:blip r:embed="rId7"/>
            <a:stretch>
              <a:fillRect/>
            </a:stretch>
          </p:blipFill>
          <p:spPr>
            <a:xfrm>
              <a:off x="0" y="0"/>
              <a:ext cx="3960749" cy="2817168"/>
            </a:xfrm>
            <a:prstGeom prst="rect">
              <a:avLst/>
            </a:prstGeom>
            <a:effectLst/>
          </p:spPr>
        </p:pic>
      </p:gr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16</a:t>
            </a:fld>
            <a:endParaRPr/>
          </a:p>
        </p:txBody>
      </p:sp>
      <p:sp>
        <p:nvSpPr>
          <p:cNvPr id="216" name="Event Photos"/>
          <p:cNvSpPr txBox="1"/>
          <p:nvPr/>
        </p:nvSpPr>
        <p:spPr>
          <a:xfrm>
            <a:off x="1052090" y="639023"/>
            <a:ext cx="1874267" cy="662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nSpc>
                <a:spcPct val="80000"/>
              </a:lnSpc>
              <a:defRPr sz="3000">
                <a:solidFill>
                  <a:srgbClr val="408FAF"/>
                </a:solidFill>
                <a:latin typeface="Oswald Regular"/>
                <a:ea typeface="Oswald Regular"/>
                <a:cs typeface="Oswald Regular"/>
                <a:sym typeface="Oswald Regular"/>
              </a:defRPr>
            </a:lvl1pPr>
          </a:lstStyle>
          <a:p>
            <a:r>
              <a:t>Event Photos</a:t>
            </a:r>
          </a:p>
        </p:txBody>
      </p:sp>
      <p:grpSp>
        <p:nvGrpSpPr>
          <p:cNvPr id="219" name="Image"/>
          <p:cNvGrpSpPr/>
          <p:nvPr/>
        </p:nvGrpSpPr>
        <p:grpSpPr>
          <a:xfrm>
            <a:off x="1021800" y="1359698"/>
            <a:ext cx="5934161" cy="4587435"/>
            <a:chOff x="0" y="0"/>
            <a:chExt cx="5934159" cy="4587434"/>
          </a:xfrm>
        </p:grpSpPr>
        <p:pic>
          <p:nvPicPr>
            <p:cNvPr id="218" name="Image" descr="Image"/>
            <p:cNvPicPr>
              <a:picLocks noChangeAspect="1"/>
            </p:cNvPicPr>
            <p:nvPr/>
          </p:nvPicPr>
          <p:blipFill>
            <a:blip r:embed="rId2"/>
            <a:stretch>
              <a:fillRect/>
            </a:stretch>
          </p:blipFill>
          <p:spPr>
            <a:xfrm>
              <a:off x="203200" y="203200"/>
              <a:ext cx="5527760" cy="4142935"/>
            </a:xfrm>
            <a:prstGeom prst="rect">
              <a:avLst/>
            </a:prstGeom>
            <a:ln>
              <a:noFill/>
            </a:ln>
            <a:effectLst/>
          </p:spPr>
        </p:pic>
        <p:pic>
          <p:nvPicPr>
            <p:cNvPr id="217" name="Image" descr="Image"/>
            <p:cNvPicPr>
              <a:picLocks/>
            </p:cNvPicPr>
            <p:nvPr/>
          </p:nvPicPr>
          <p:blipFill>
            <a:blip r:embed="rId3"/>
            <a:stretch>
              <a:fillRect/>
            </a:stretch>
          </p:blipFill>
          <p:spPr>
            <a:xfrm>
              <a:off x="0" y="0"/>
              <a:ext cx="5934160" cy="4587435"/>
            </a:xfrm>
            <a:prstGeom prst="rect">
              <a:avLst/>
            </a:prstGeom>
            <a:effectLst/>
          </p:spPr>
        </p:pic>
      </p:grpSp>
      <p:grpSp>
        <p:nvGrpSpPr>
          <p:cNvPr id="222" name="Image"/>
          <p:cNvGrpSpPr/>
          <p:nvPr/>
        </p:nvGrpSpPr>
        <p:grpSpPr>
          <a:xfrm>
            <a:off x="7044807" y="1359698"/>
            <a:ext cx="3508598" cy="4587435"/>
            <a:chOff x="0" y="0"/>
            <a:chExt cx="3508597" cy="4587434"/>
          </a:xfrm>
        </p:grpSpPr>
        <p:pic>
          <p:nvPicPr>
            <p:cNvPr id="221" name="Image" descr="Image"/>
            <p:cNvPicPr>
              <a:picLocks noChangeAspect="1"/>
            </p:cNvPicPr>
            <p:nvPr/>
          </p:nvPicPr>
          <p:blipFill>
            <a:blip r:embed="rId4"/>
            <a:stretch>
              <a:fillRect/>
            </a:stretch>
          </p:blipFill>
          <p:spPr>
            <a:xfrm>
              <a:off x="203200" y="203200"/>
              <a:ext cx="3102198" cy="4142935"/>
            </a:xfrm>
            <a:prstGeom prst="rect">
              <a:avLst/>
            </a:prstGeom>
            <a:ln>
              <a:noFill/>
            </a:ln>
            <a:effectLst/>
          </p:spPr>
        </p:pic>
        <p:pic>
          <p:nvPicPr>
            <p:cNvPr id="220" name="Image" descr="Image"/>
            <p:cNvPicPr>
              <a:picLocks/>
            </p:cNvPicPr>
            <p:nvPr/>
          </p:nvPicPr>
          <p:blipFill>
            <a:blip r:embed="rId5"/>
            <a:stretch>
              <a:fillRect/>
            </a:stretch>
          </p:blipFill>
          <p:spPr>
            <a:xfrm>
              <a:off x="-1" y="0"/>
              <a:ext cx="3508599" cy="4587435"/>
            </a:xfrm>
            <a:prstGeom prst="rect">
              <a:avLst/>
            </a:prstGeom>
            <a:effectLst/>
          </p:spPr>
        </p:pic>
      </p:gr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Slide Number"/>
          <p:cNvSpPr txBox="1">
            <a:spLocks noGrp="1"/>
          </p:cNvSpPr>
          <p:nvPr>
            <p:ph type="sldNum" sz="quarter" idx="2"/>
          </p:nvPr>
        </p:nvSpPr>
        <p:spPr>
          <a:xfrm>
            <a:off x="11525913" y="6244186"/>
            <a:ext cx="213064" cy="3454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a:t>
            </a:fld>
            <a:endParaRPr/>
          </a:p>
        </p:txBody>
      </p:sp>
      <p:sp>
        <p:nvSpPr>
          <p:cNvPr id="110" name="Hallandale’s Foodie Weekend…"/>
          <p:cNvSpPr txBox="1"/>
          <p:nvPr/>
        </p:nvSpPr>
        <p:spPr>
          <a:xfrm>
            <a:off x="1258593" y="1508135"/>
            <a:ext cx="5368552" cy="46369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nSpc>
                <a:spcPct val="120000"/>
              </a:lnSpc>
              <a:spcBef>
                <a:spcPts val="1000"/>
              </a:spcBef>
              <a:defRPr sz="1200" b="1">
                <a:latin typeface="Open Sans"/>
                <a:ea typeface="Open Sans"/>
                <a:cs typeface="Open Sans"/>
                <a:sym typeface="Open Sans"/>
              </a:defRPr>
            </a:pPr>
            <a:r>
              <a:rPr dirty="0"/>
              <a:t>Hallandale’s Foodie Weekend </a:t>
            </a:r>
          </a:p>
          <a:p>
            <a:pPr>
              <a:lnSpc>
                <a:spcPct val="120000"/>
              </a:lnSpc>
              <a:spcBef>
                <a:spcPts val="1000"/>
              </a:spcBef>
              <a:defRPr sz="1200">
                <a:latin typeface="Open Sans"/>
                <a:ea typeface="Open Sans"/>
                <a:cs typeface="Open Sans"/>
                <a:sym typeface="Open Sans"/>
              </a:defRPr>
            </a:pPr>
            <a:r>
              <a:rPr dirty="0"/>
              <a:t>On August 15, 2019 the HBCRA held a teaser event called a Taste of Hallandale for the City employees. The purpose of the event was to celebrate Hallandale’s eateries and divine culinary creations and kick start a series of cultural events, which the HBCRA hopes will drive new tourism traffic to our restaurants and other businesses. This teaser event was the precursor to a larger scale event that would be open to the public that would not only promote economic development but also create brand awareness for the City of Hallandale Beach.</a:t>
            </a:r>
            <a:br>
              <a:rPr dirty="0"/>
            </a:br>
            <a:br>
              <a:rPr dirty="0"/>
            </a:br>
            <a:r>
              <a:rPr lang="en-US" dirty="0"/>
              <a:t>October 4, 2019, </a:t>
            </a:r>
            <a:r>
              <a:rPr lang="en-US" sz="1200" dirty="0">
                <a:sym typeface="Open Sans"/>
              </a:rPr>
              <a:t>HBCRA partnered with The Food Network &amp; Cooking Channel South Beach Wine &amp; Food Festival (SOBEWFF®)  to host three signature events - Foodie Movie Nights in the Park (2) and the Hallandale Beach Food &amp; Groove Festival. The sold-out events had 21 participating restaurants, 6 food trucks, live paintings curated by </a:t>
            </a:r>
            <a:r>
              <a:rPr lang="en-US" sz="1200" dirty="0" err="1">
                <a:sym typeface="Open Sans"/>
              </a:rPr>
              <a:t>ArtServe</a:t>
            </a:r>
            <a:r>
              <a:rPr lang="en-US" sz="1200" dirty="0">
                <a:sym typeface="Open Sans"/>
              </a:rPr>
              <a:t>, appearances by Food Network’s celebrity chefs including World Famous Chocolatier Jacques Torres and Food Network Star Valerie </a:t>
            </a:r>
            <a:r>
              <a:rPr lang="en-US" sz="1200" dirty="0" err="1">
                <a:sym typeface="Open Sans"/>
              </a:rPr>
              <a:t>Bertinelli</a:t>
            </a:r>
            <a:r>
              <a:rPr lang="en-US" sz="1200" dirty="0">
                <a:sym typeface="Open Sans"/>
              </a:rPr>
              <a:t>, and more than 800 participants over the weekend. These inaugural events were a first of their kind for the City of Hallandale Beach and garnered over 6.4 million unique media impressions.</a:t>
            </a:r>
            <a:endParaRPr dirty="0"/>
          </a:p>
        </p:txBody>
      </p:sp>
      <p:grpSp>
        <p:nvGrpSpPr>
          <p:cNvPr id="114" name="Image"/>
          <p:cNvGrpSpPr/>
          <p:nvPr/>
        </p:nvGrpSpPr>
        <p:grpSpPr>
          <a:xfrm>
            <a:off x="6830344" y="639023"/>
            <a:ext cx="2882257" cy="3817363"/>
            <a:chOff x="0" y="0"/>
            <a:chExt cx="2265552" cy="2923371"/>
          </a:xfrm>
        </p:grpSpPr>
        <p:pic>
          <p:nvPicPr>
            <p:cNvPr id="113" name="Image" descr="Image"/>
            <p:cNvPicPr>
              <a:picLocks noChangeAspect="1"/>
            </p:cNvPicPr>
            <p:nvPr/>
          </p:nvPicPr>
          <p:blipFill>
            <a:blip r:embed="rId3"/>
            <a:stretch>
              <a:fillRect/>
            </a:stretch>
          </p:blipFill>
          <p:spPr>
            <a:xfrm>
              <a:off x="203200" y="203200"/>
              <a:ext cx="1859153" cy="2478872"/>
            </a:xfrm>
            <a:prstGeom prst="rect">
              <a:avLst/>
            </a:prstGeom>
            <a:ln>
              <a:noFill/>
            </a:ln>
            <a:effectLst/>
          </p:spPr>
        </p:pic>
        <p:pic>
          <p:nvPicPr>
            <p:cNvPr id="112" name="Image" descr="Image"/>
            <p:cNvPicPr>
              <a:picLocks/>
            </p:cNvPicPr>
            <p:nvPr/>
          </p:nvPicPr>
          <p:blipFill>
            <a:blip r:embed="rId4"/>
            <a:stretch>
              <a:fillRect/>
            </a:stretch>
          </p:blipFill>
          <p:spPr>
            <a:xfrm>
              <a:off x="0" y="0"/>
              <a:ext cx="2265553" cy="2923372"/>
            </a:xfrm>
            <a:prstGeom prst="rect">
              <a:avLst/>
            </a:prstGeom>
            <a:effectLst/>
          </p:spPr>
        </p:pic>
      </p:grpSp>
      <p:grpSp>
        <p:nvGrpSpPr>
          <p:cNvPr id="117" name="Image"/>
          <p:cNvGrpSpPr/>
          <p:nvPr/>
        </p:nvGrpSpPr>
        <p:grpSpPr>
          <a:xfrm>
            <a:off x="8237257" y="2839758"/>
            <a:ext cx="3288656" cy="2603073"/>
            <a:chOff x="0" y="0"/>
            <a:chExt cx="3288655" cy="2603072"/>
          </a:xfrm>
        </p:grpSpPr>
        <p:pic>
          <p:nvPicPr>
            <p:cNvPr id="116" name="Image" descr="Image"/>
            <p:cNvPicPr>
              <a:picLocks noChangeAspect="1"/>
            </p:cNvPicPr>
            <p:nvPr/>
          </p:nvPicPr>
          <p:blipFill>
            <a:blip r:embed="rId5"/>
            <a:stretch>
              <a:fillRect/>
            </a:stretch>
          </p:blipFill>
          <p:spPr>
            <a:xfrm>
              <a:off x="203200" y="203200"/>
              <a:ext cx="2882256" cy="2158573"/>
            </a:xfrm>
            <a:prstGeom prst="rect">
              <a:avLst/>
            </a:prstGeom>
            <a:ln>
              <a:noFill/>
            </a:ln>
            <a:effectLst/>
          </p:spPr>
        </p:pic>
        <p:pic>
          <p:nvPicPr>
            <p:cNvPr id="115" name="Image" descr="Image"/>
            <p:cNvPicPr>
              <a:picLocks/>
            </p:cNvPicPr>
            <p:nvPr/>
          </p:nvPicPr>
          <p:blipFill>
            <a:blip r:embed="rId6"/>
            <a:stretch>
              <a:fillRect/>
            </a:stretch>
          </p:blipFill>
          <p:spPr>
            <a:xfrm>
              <a:off x="0" y="0"/>
              <a:ext cx="3288656" cy="2603073"/>
            </a:xfrm>
            <a:prstGeom prst="rect">
              <a:avLst/>
            </a:prstGeom>
            <a:effectLst/>
          </p:spPr>
        </p:pic>
      </p:grpSp>
      <p:sp>
        <p:nvSpPr>
          <p:cNvPr id="118" name="Event Website | www.sobewff.org/hallandale"/>
          <p:cNvSpPr txBox="1"/>
          <p:nvPr/>
        </p:nvSpPr>
        <p:spPr>
          <a:xfrm>
            <a:off x="8232154" y="5574267"/>
            <a:ext cx="2960896"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000" b="1">
                <a:solidFill>
                  <a:srgbClr val="973191"/>
                </a:solidFill>
                <a:latin typeface="Open Sans"/>
                <a:ea typeface="Open Sans"/>
                <a:cs typeface="Open Sans"/>
                <a:sym typeface="Open Sans"/>
              </a:defRPr>
            </a:pPr>
            <a:r>
              <a:t>Event Website | </a:t>
            </a:r>
            <a:r>
              <a:rPr u="sng">
                <a:uFill>
                  <a:solidFill>
                    <a:srgbClr val="0563C1"/>
                  </a:solidFill>
                </a:uFill>
                <a:hlinkClick r:id="rId7"/>
              </a:rPr>
              <a:t>www.sobewff.org/hallandale</a:t>
            </a:r>
          </a:p>
        </p:txBody>
      </p:sp>
      <p:sp>
        <p:nvSpPr>
          <p:cNvPr id="12" name="HBCRA  Food &amp; Groove Partnership with the…">
            <a:extLst>
              <a:ext uri="{FF2B5EF4-FFF2-40B4-BE49-F238E27FC236}">
                <a16:creationId xmlns:a16="http://schemas.microsoft.com/office/drawing/2014/main" id="{5EFB4BFE-3E14-4EDF-A772-9CE155FAB928}"/>
              </a:ext>
            </a:extLst>
          </p:cNvPr>
          <p:cNvSpPr txBox="1"/>
          <p:nvPr/>
        </p:nvSpPr>
        <p:spPr>
          <a:xfrm>
            <a:off x="1258593" y="674515"/>
            <a:ext cx="5188278" cy="8409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nSpc>
                <a:spcPct val="80000"/>
              </a:lnSpc>
              <a:defRPr sz="3000">
                <a:solidFill>
                  <a:srgbClr val="408FAF"/>
                </a:solidFill>
                <a:latin typeface="Oswald Regular"/>
                <a:ea typeface="Oswald Regular"/>
                <a:cs typeface="Oswald Regular"/>
                <a:sym typeface="Oswald Regular"/>
              </a:defRPr>
            </a:pPr>
            <a:r>
              <a:rPr dirty="0"/>
              <a:t>HBCRA  </a:t>
            </a:r>
            <a:r>
              <a:rPr lang="en-US" dirty="0"/>
              <a:t>Partners with </a:t>
            </a:r>
            <a:r>
              <a:rPr dirty="0"/>
              <a:t>South Beach</a:t>
            </a:r>
            <a:endParaRPr lang="en-US" dirty="0"/>
          </a:p>
          <a:p>
            <a:pPr>
              <a:lnSpc>
                <a:spcPct val="80000"/>
              </a:lnSpc>
              <a:defRPr sz="3000">
                <a:solidFill>
                  <a:srgbClr val="408FAF"/>
                </a:solidFill>
                <a:latin typeface="Oswald Regular"/>
                <a:ea typeface="Oswald Regular"/>
                <a:cs typeface="Oswald Regular"/>
                <a:sym typeface="Oswald Regular"/>
              </a:defRPr>
            </a:pPr>
            <a:r>
              <a:rPr dirty="0"/>
              <a:t>Food &amp; Wine Festival </a:t>
            </a:r>
            <a:r>
              <a:rPr lang="en-US" sz="3000" dirty="0">
                <a:sym typeface="Oswald Regular"/>
              </a:rPr>
              <a:t>(SOBEWFF®) </a:t>
            </a:r>
            <a:r>
              <a:rPr dirty="0"/>
              <a:t> </a:t>
            </a:r>
            <a:r>
              <a:rPr sz="1200" dirty="0">
                <a:solidFill>
                  <a:srgbClr val="000000"/>
                </a:solidFill>
                <a:latin typeface="Times Roman"/>
                <a:ea typeface="Times Roman"/>
                <a:cs typeface="Times Roman"/>
                <a:sym typeface="Times Roman"/>
              </a:rPr>
              <a:t> </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lide Number"/>
          <p:cNvSpPr txBox="1">
            <a:spLocks noGrp="1"/>
          </p:cNvSpPr>
          <p:nvPr>
            <p:ph type="sldNum" sz="quarter" idx="2"/>
          </p:nvPr>
        </p:nvSpPr>
        <p:spPr>
          <a:xfrm>
            <a:off x="11525913" y="6244186"/>
            <a:ext cx="213064" cy="3454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a:t>
            </a:fld>
            <a:endParaRPr/>
          </a:p>
        </p:txBody>
      </p:sp>
      <p:sp>
        <p:nvSpPr>
          <p:cNvPr id="136" name="Social Media Graphics"/>
          <p:cNvSpPr txBox="1"/>
          <p:nvPr/>
        </p:nvSpPr>
        <p:spPr>
          <a:xfrm>
            <a:off x="1103607" y="492219"/>
            <a:ext cx="3158237" cy="662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nSpc>
                <a:spcPct val="80000"/>
              </a:lnSpc>
              <a:defRPr sz="3000">
                <a:solidFill>
                  <a:srgbClr val="408FAF"/>
                </a:solidFill>
                <a:latin typeface="Oswald Regular"/>
                <a:ea typeface="Oswald Regular"/>
                <a:cs typeface="Oswald Regular"/>
                <a:sym typeface="Oswald Regular"/>
              </a:defRPr>
            </a:lvl1pPr>
          </a:lstStyle>
          <a:p>
            <a:r>
              <a:rPr dirty="0"/>
              <a:t>Social Media Graphics</a:t>
            </a:r>
          </a:p>
        </p:txBody>
      </p:sp>
      <p:pic>
        <p:nvPicPr>
          <p:cNvPr id="138" name="mediamodifier_image.jpg" descr="mediamodifier_image.jpg"/>
          <p:cNvPicPr>
            <a:picLocks noChangeAspect="1"/>
          </p:cNvPicPr>
          <p:nvPr/>
        </p:nvPicPr>
        <p:blipFill>
          <a:blip r:embed="rId2"/>
          <a:stretch>
            <a:fillRect/>
          </a:stretch>
        </p:blipFill>
        <p:spPr>
          <a:xfrm>
            <a:off x="2104723" y="1486630"/>
            <a:ext cx="3489838" cy="4254072"/>
          </a:xfrm>
          <a:prstGeom prst="rect">
            <a:avLst/>
          </a:prstGeom>
          <a:ln w="12700">
            <a:miter lim="400000"/>
          </a:ln>
          <a:effectLst>
            <a:outerShdw blurRad="254000" dist="56879" dir="16200000" rotWithShape="0">
              <a:srgbClr val="000000">
                <a:alpha val="32411"/>
              </a:srgbClr>
            </a:outerShdw>
          </a:effectLst>
        </p:spPr>
      </p:pic>
      <p:sp>
        <p:nvSpPr>
          <p:cNvPr id="2" name="Rectangle 1">
            <a:extLst>
              <a:ext uri="{FF2B5EF4-FFF2-40B4-BE49-F238E27FC236}">
                <a16:creationId xmlns:a16="http://schemas.microsoft.com/office/drawing/2014/main" id="{5D8E91B7-FDB5-5F47-AABB-809D09C33579}"/>
              </a:ext>
            </a:extLst>
          </p:cNvPr>
          <p:cNvSpPr/>
          <p:nvPr/>
        </p:nvSpPr>
        <p:spPr>
          <a:xfrm>
            <a:off x="3296515" y="1042916"/>
            <a:ext cx="965329" cy="369332"/>
          </a:xfrm>
          <a:prstGeom prst="rect">
            <a:avLst/>
          </a:prstGeom>
        </p:spPr>
        <p:txBody>
          <a:bodyPr wrap="none">
            <a:spAutoFit/>
          </a:bodyPr>
          <a:lstStyle/>
          <a:p>
            <a:pPr algn="ctr"/>
            <a:r>
              <a:rPr lang="en-US" b="1" dirty="0">
                <a:solidFill>
                  <a:srgbClr val="7030A0"/>
                </a:solidFill>
                <a:latin typeface="Open Sans" panose="020B0606030504020204" pitchFamily="34" charset="0"/>
                <a:ea typeface="Open Sans" panose="020B0606030504020204" pitchFamily="34" charset="0"/>
                <a:cs typeface="Open Sans" panose="020B0606030504020204" pitchFamily="34" charset="0"/>
              </a:rPr>
              <a:t>Before </a:t>
            </a:r>
          </a:p>
        </p:txBody>
      </p:sp>
      <p:pic>
        <p:nvPicPr>
          <p:cNvPr id="9" name="Image" descr="Image">
            <a:extLst>
              <a:ext uri="{FF2B5EF4-FFF2-40B4-BE49-F238E27FC236}">
                <a16:creationId xmlns:a16="http://schemas.microsoft.com/office/drawing/2014/main" id="{6F439095-9BCC-F340-87C9-52D1E3060721}"/>
              </a:ext>
            </a:extLst>
          </p:cNvPr>
          <p:cNvPicPr>
            <a:picLocks noChangeAspect="1"/>
          </p:cNvPicPr>
          <p:nvPr/>
        </p:nvPicPr>
        <p:blipFill>
          <a:blip r:embed="rId3"/>
          <a:stretch>
            <a:fillRect/>
          </a:stretch>
        </p:blipFill>
        <p:spPr>
          <a:xfrm>
            <a:off x="6191411" y="1486630"/>
            <a:ext cx="3489838" cy="4254072"/>
          </a:xfrm>
          <a:prstGeom prst="rect">
            <a:avLst/>
          </a:prstGeom>
          <a:ln w="12700">
            <a:miter lim="400000"/>
          </a:ln>
          <a:effectLst>
            <a:reflection stA="16000" endPos="40000" dir="5400000" sy="-100000" algn="bl" rotWithShape="0"/>
          </a:effectLst>
        </p:spPr>
      </p:pic>
      <p:sp>
        <p:nvSpPr>
          <p:cNvPr id="3" name="Rectangle 2">
            <a:extLst>
              <a:ext uri="{FF2B5EF4-FFF2-40B4-BE49-F238E27FC236}">
                <a16:creationId xmlns:a16="http://schemas.microsoft.com/office/drawing/2014/main" id="{4E14513D-E479-4543-942B-07DD25FA50FC}"/>
              </a:ext>
            </a:extLst>
          </p:cNvPr>
          <p:cNvSpPr/>
          <p:nvPr/>
        </p:nvSpPr>
        <p:spPr>
          <a:xfrm>
            <a:off x="7572528" y="1042916"/>
            <a:ext cx="715260" cy="369332"/>
          </a:xfrm>
          <a:prstGeom prst="rect">
            <a:avLst/>
          </a:prstGeom>
        </p:spPr>
        <p:txBody>
          <a:bodyPr wrap="none">
            <a:spAutoFit/>
          </a:bodyPr>
          <a:lstStyle/>
          <a:p>
            <a:pPr algn="ctr"/>
            <a:r>
              <a:rPr lang="en-US" b="1" dirty="0">
                <a:solidFill>
                  <a:srgbClr val="7030A0"/>
                </a:solidFill>
                <a:latin typeface="Open Sans" panose="020B0606030504020204" pitchFamily="34" charset="0"/>
                <a:ea typeface="Open Sans" panose="020B0606030504020204" pitchFamily="34" charset="0"/>
                <a:cs typeface="Open Sans" panose="020B0606030504020204" pitchFamily="34" charset="0"/>
              </a:rPr>
              <a:t>After</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lide Number"/>
          <p:cNvSpPr txBox="1">
            <a:spLocks noGrp="1"/>
          </p:cNvSpPr>
          <p:nvPr>
            <p:ph type="sldNum" sz="quarter" idx="2"/>
          </p:nvPr>
        </p:nvSpPr>
        <p:spPr>
          <a:xfrm>
            <a:off x="11525913" y="6244186"/>
            <a:ext cx="213064" cy="3454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a:t>
            </a:fld>
            <a:endParaRPr/>
          </a:p>
        </p:txBody>
      </p:sp>
      <p:sp>
        <p:nvSpPr>
          <p:cNvPr id="121" name="EVENT FLYERS"/>
          <p:cNvSpPr txBox="1"/>
          <p:nvPr/>
        </p:nvSpPr>
        <p:spPr>
          <a:xfrm>
            <a:off x="1258592" y="1183457"/>
            <a:ext cx="6415825" cy="307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120000"/>
              </a:lnSpc>
              <a:spcBef>
                <a:spcPts val="1000"/>
              </a:spcBef>
              <a:defRPr sz="1200" b="1">
                <a:latin typeface="Open Sans"/>
                <a:ea typeface="Open Sans"/>
                <a:cs typeface="Open Sans"/>
                <a:sym typeface="Open Sans"/>
              </a:defRPr>
            </a:lvl1pPr>
          </a:lstStyle>
          <a:p>
            <a:r>
              <a:t>EVENT FLYERS</a:t>
            </a:r>
          </a:p>
        </p:txBody>
      </p:sp>
      <p:sp>
        <p:nvSpPr>
          <p:cNvPr id="122" name="Collateral Material"/>
          <p:cNvSpPr txBox="1"/>
          <p:nvPr/>
        </p:nvSpPr>
        <p:spPr>
          <a:xfrm>
            <a:off x="1258592" y="639023"/>
            <a:ext cx="2680463" cy="662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nSpc>
                <a:spcPct val="80000"/>
              </a:lnSpc>
              <a:defRPr sz="3000">
                <a:solidFill>
                  <a:srgbClr val="408FAF"/>
                </a:solidFill>
                <a:latin typeface="Oswald Regular"/>
                <a:ea typeface="Oswald Regular"/>
                <a:cs typeface="Oswald Regular"/>
                <a:sym typeface="Oswald Regular"/>
              </a:defRPr>
            </a:lvl1pPr>
          </a:lstStyle>
          <a:p>
            <a:r>
              <a:t>Collateral Material</a:t>
            </a:r>
          </a:p>
        </p:txBody>
      </p:sp>
      <p:pic>
        <p:nvPicPr>
          <p:cNvPr id="123" name="Image" descr="Image"/>
          <p:cNvPicPr>
            <a:picLocks noChangeAspect="1"/>
          </p:cNvPicPr>
          <p:nvPr/>
        </p:nvPicPr>
        <p:blipFill>
          <a:blip r:embed="rId2"/>
          <a:stretch>
            <a:fillRect/>
          </a:stretch>
        </p:blipFill>
        <p:spPr>
          <a:xfrm>
            <a:off x="1296025" y="1686421"/>
            <a:ext cx="2715767" cy="3764615"/>
          </a:xfrm>
          <a:prstGeom prst="rect">
            <a:avLst/>
          </a:prstGeom>
          <a:ln w="12700">
            <a:miter lim="400000"/>
          </a:ln>
          <a:effectLst>
            <a:reflection stA="16000" endPos="40000" dir="5400000" sy="-100000" algn="bl" rotWithShape="0"/>
          </a:effectLst>
        </p:spPr>
      </p:pic>
      <p:pic>
        <p:nvPicPr>
          <p:cNvPr id="124" name="Image" descr="Image"/>
          <p:cNvPicPr>
            <a:picLocks noChangeAspect="1"/>
          </p:cNvPicPr>
          <p:nvPr/>
        </p:nvPicPr>
        <p:blipFill>
          <a:blip r:embed="rId3"/>
          <a:stretch>
            <a:fillRect/>
          </a:stretch>
        </p:blipFill>
        <p:spPr>
          <a:xfrm>
            <a:off x="4210049" y="1676189"/>
            <a:ext cx="2728566" cy="3785079"/>
          </a:xfrm>
          <a:prstGeom prst="rect">
            <a:avLst/>
          </a:prstGeom>
          <a:ln w="12700">
            <a:miter lim="400000"/>
          </a:ln>
          <a:effectLst>
            <a:reflection stA="16000" endPos="40000" dir="5400000" sy="-100000" algn="bl" rotWithShape="0"/>
          </a:effectLst>
        </p:spPr>
      </p:pic>
      <p:pic>
        <p:nvPicPr>
          <p:cNvPr id="125" name="Foodie Movie Night 2-banner.jpg" descr="Foodie Movie Night 2-banner.jpg"/>
          <p:cNvPicPr>
            <a:picLocks noChangeAspect="1"/>
          </p:cNvPicPr>
          <p:nvPr/>
        </p:nvPicPr>
        <p:blipFill>
          <a:blip r:embed="rId4"/>
          <a:stretch>
            <a:fillRect/>
          </a:stretch>
        </p:blipFill>
        <p:spPr>
          <a:xfrm>
            <a:off x="7136872" y="1666464"/>
            <a:ext cx="3602230" cy="1834136"/>
          </a:xfrm>
          <a:prstGeom prst="rect">
            <a:avLst/>
          </a:prstGeom>
          <a:ln w="12700">
            <a:miter lim="400000"/>
          </a:ln>
        </p:spPr>
      </p:pic>
      <p:pic>
        <p:nvPicPr>
          <p:cNvPr id="126" name="Foodie Move Night1-banner.jpg" descr="Foodie Move Night1-banner.jpg"/>
          <p:cNvPicPr>
            <a:picLocks noChangeAspect="1"/>
          </p:cNvPicPr>
          <p:nvPr/>
        </p:nvPicPr>
        <p:blipFill>
          <a:blip r:embed="rId5"/>
          <a:stretch>
            <a:fillRect/>
          </a:stretch>
        </p:blipFill>
        <p:spPr>
          <a:xfrm>
            <a:off x="7136872" y="3586339"/>
            <a:ext cx="3602231" cy="1834136"/>
          </a:xfrm>
          <a:prstGeom prst="rect">
            <a:avLst/>
          </a:prstGeom>
          <a:ln w="12700">
            <a:miter lim="400000"/>
          </a:ln>
          <a:effectLst>
            <a:reflection stA="50000" endPos="40000" dir="5400000" sy="-100000" algn="bl" rotWithShape="0"/>
          </a:effectLst>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lide Number"/>
          <p:cNvSpPr txBox="1">
            <a:spLocks noGrp="1"/>
          </p:cNvSpPr>
          <p:nvPr>
            <p:ph type="sldNum" sz="quarter" idx="2"/>
          </p:nvPr>
        </p:nvSpPr>
        <p:spPr>
          <a:xfrm>
            <a:off x="11525913" y="6244186"/>
            <a:ext cx="213064" cy="3454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a:t>
            </a:fld>
            <a:endParaRPr/>
          </a:p>
        </p:txBody>
      </p:sp>
      <p:sp>
        <p:nvSpPr>
          <p:cNvPr id="129" name="Printed Advertisements"/>
          <p:cNvSpPr txBox="1"/>
          <p:nvPr/>
        </p:nvSpPr>
        <p:spPr>
          <a:xfrm>
            <a:off x="1258592" y="639023"/>
            <a:ext cx="3336545" cy="662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nSpc>
                <a:spcPct val="80000"/>
              </a:lnSpc>
              <a:defRPr sz="3000">
                <a:solidFill>
                  <a:srgbClr val="408FAF"/>
                </a:solidFill>
                <a:latin typeface="Oswald Regular"/>
                <a:ea typeface="Oswald Regular"/>
                <a:cs typeface="Oswald Regular"/>
                <a:sym typeface="Oswald Regular"/>
              </a:defRPr>
            </a:lvl1pPr>
          </a:lstStyle>
          <a:p>
            <a:r>
              <a:t>Printed Advertisements</a:t>
            </a:r>
          </a:p>
        </p:txBody>
      </p:sp>
      <p:pic>
        <p:nvPicPr>
          <p:cNvPr id="131" name="Food and Groove - Poster-11x17.pdf" descr="Food and Groove - Poster-11x17.pdf"/>
          <p:cNvPicPr>
            <a:picLocks noChangeAspect="1"/>
          </p:cNvPicPr>
          <p:nvPr/>
        </p:nvPicPr>
        <p:blipFill>
          <a:blip r:embed="rId2"/>
          <a:stretch>
            <a:fillRect/>
          </a:stretch>
        </p:blipFill>
        <p:spPr>
          <a:xfrm>
            <a:off x="2738324" y="1387849"/>
            <a:ext cx="2868987" cy="4433889"/>
          </a:xfrm>
          <a:prstGeom prst="rect">
            <a:avLst/>
          </a:prstGeom>
          <a:ln w="12700">
            <a:miter lim="400000"/>
          </a:ln>
        </p:spPr>
      </p:pic>
      <p:pic>
        <p:nvPicPr>
          <p:cNvPr id="132" name="Foodie Movie Night - Door Hanger-4x11.pdf" descr="Foodie Movie Night - Door Hanger-4x11.pdf"/>
          <p:cNvPicPr>
            <a:picLocks noChangeAspect="1"/>
          </p:cNvPicPr>
          <p:nvPr/>
        </p:nvPicPr>
        <p:blipFill>
          <a:blip r:embed="rId3"/>
          <a:stretch>
            <a:fillRect/>
          </a:stretch>
        </p:blipFill>
        <p:spPr>
          <a:xfrm>
            <a:off x="6096000" y="1387849"/>
            <a:ext cx="1612323" cy="4433889"/>
          </a:xfrm>
          <a:prstGeom prst="rect">
            <a:avLst/>
          </a:prstGeom>
          <a:ln w="12700">
            <a:miter lim="400000"/>
          </a:ln>
        </p:spPr>
      </p:pic>
      <p:sp>
        <p:nvSpPr>
          <p:cNvPr id="133" name="Circle"/>
          <p:cNvSpPr/>
          <p:nvPr/>
        </p:nvSpPr>
        <p:spPr>
          <a:xfrm>
            <a:off x="6643595" y="1763706"/>
            <a:ext cx="517131" cy="517130"/>
          </a:xfrm>
          <a:prstGeom prst="ellipse">
            <a:avLst/>
          </a:prstGeom>
          <a:solidFill>
            <a:srgbClr val="FFFFFF"/>
          </a:solidFill>
          <a:ln w="12700">
            <a:solidFill>
              <a:schemeClr val="accent1"/>
            </a:solidFill>
            <a:miter/>
          </a:ln>
        </p:spPr>
        <p:txBody>
          <a:bodyPr lIns="45719" rIns="45719" anchor="ctr"/>
          <a:lstStyle/>
          <a:p>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lide Number"/>
          <p:cNvSpPr txBox="1">
            <a:spLocks noGrp="1"/>
          </p:cNvSpPr>
          <p:nvPr>
            <p:ph type="sldNum" sz="quarter" idx="2"/>
          </p:nvPr>
        </p:nvSpPr>
        <p:spPr>
          <a:xfrm>
            <a:off x="11525913" y="6244186"/>
            <a:ext cx="213064" cy="3454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a:p>
        </p:txBody>
      </p:sp>
      <p:sp>
        <p:nvSpPr>
          <p:cNvPr id="136" name="Social Media Graphics"/>
          <p:cNvSpPr txBox="1"/>
          <p:nvPr/>
        </p:nvSpPr>
        <p:spPr>
          <a:xfrm>
            <a:off x="1258592" y="639023"/>
            <a:ext cx="3158237" cy="662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nSpc>
                <a:spcPct val="80000"/>
              </a:lnSpc>
              <a:defRPr sz="3000">
                <a:solidFill>
                  <a:srgbClr val="408FAF"/>
                </a:solidFill>
                <a:latin typeface="Oswald Regular"/>
                <a:ea typeface="Oswald Regular"/>
                <a:cs typeface="Oswald Regular"/>
                <a:sym typeface="Oswald Regular"/>
              </a:defRPr>
            </a:lvl1pPr>
          </a:lstStyle>
          <a:p>
            <a:r>
              <a:t>Social Media Graphics</a:t>
            </a:r>
          </a:p>
        </p:txBody>
      </p:sp>
      <p:pic>
        <p:nvPicPr>
          <p:cNvPr id="137" name="iPhone XS – Feed1.jpg" descr="iPhone XS – Feed1.jpg"/>
          <p:cNvPicPr>
            <a:picLocks noChangeAspect="1"/>
          </p:cNvPicPr>
          <p:nvPr/>
        </p:nvPicPr>
        <p:blipFill>
          <a:blip r:embed="rId2"/>
          <a:stretch>
            <a:fillRect/>
          </a:stretch>
        </p:blipFill>
        <p:spPr>
          <a:xfrm>
            <a:off x="5692559" y="1529245"/>
            <a:ext cx="2016780" cy="4367001"/>
          </a:xfrm>
          <a:prstGeom prst="rect">
            <a:avLst/>
          </a:prstGeom>
          <a:ln w="12700">
            <a:miter lim="400000"/>
          </a:ln>
          <a:effectLst>
            <a:outerShdw blurRad="254000" dist="127000" dir="16200000" rotWithShape="0">
              <a:srgbClr val="000000">
                <a:alpha val="23130"/>
              </a:srgbClr>
            </a:outerShdw>
          </a:effectLst>
        </p:spPr>
      </p:pic>
      <p:pic>
        <p:nvPicPr>
          <p:cNvPr id="138" name="mediamodifier_image.jpg" descr="mediamodifier_image.jpg"/>
          <p:cNvPicPr>
            <a:picLocks noChangeAspect="1"/>
          </p:cNvPicPr>
          <p:nvPr/>
        </p:nvPicPr>
        <p:blipFill>
          <a:blip r:embed="rId3"/>
          <a:stretch>
            <a:fillRect/>
          </a:stretch>
        </p:blipFill>
        <p:spPr>
          <a:xfrm>
            <a:off x="1892452" y="1529245"/>
            <a:ext cx="3489838" cy="4367001"/>
          </a:xfrm>
          <a:prstGeom prst="rect">
            <a:avLst/>
          </a:prstGeom>
          <a:ln w="12700">
            <a:miter lim="400000"/>
          </a:ln>
          <a:effectLst>
            <a:outerShdw blurRad="254000" dist="56879" dir="16200000" rotWithShape="0">
              <a:srgbClr val="000000">
                <a:alpha val="32411"/>
              </a:srgbClr>
            </a:outerShdw>
          </a:effectLst>
        </p:spPr>
      </p:pic>
      <p:pic>
        <p:nvPicPr>
          <p:cNvPr id="139" name="Image" descr="Image"/>
          <p:cNvPicPr>
            <a:picLocks noChangeAspect="1"/>
          </p:cNvPicPr>
          <p:nvPr/>
        </p:nvPicPr>
        <p:blipFill>
          <a:blip r:embed="rId4"/>
          <a:stretch>
            <a:fillRect/>
          </a:stretch>
        </p:blipFill>
        <p:spPr>
          <a:xfrm>
            <a:off x="8078795" y="1537972"/>
            <a:ext cx="2016780" cy="2011224"/>
          </a:xfrm>
          <a:prstGeom prst="rect">
            <a:avLst/>
          </a:prstGeom>
          <a:ln w="12700">
            <a:miter lim="400000"/>
          </a:ln>
          <a:effectLst>
            <a:outerShdw blurRad="254000" dist="127000" dir="16200000" rotWithShape="0">
              <a:srgbClr val="000000">
                <a:alpha val="24757"/>
              </a:srgbClr>
            </a:outerShdw>
          </a:effectLst>
        </p:spPr>
      </p:pic>
      <p:pic>
        <p:nvPicPr>
          <p:cNvPr id="140" name="Image" descr="Image"/>
          <p:cNvPicPr>
            <a:picLocks noChangeAspect="1"/>
          </p:cNvPicPr>
          <p:nvPr/>
        </p:nvPicPr>
        <p:blipFill>
          <a:blip r:embed="rId5"/>
          <a:stretch>
            <a:fillRect/>
          </a:stretch>
        </p:blipFill>
        <p:spPr>
          <a:xfrm>
            <a:off x="8078795" y="3845373"/>
            <a:ext cx="2016781" cy="2011224"/>
          </a:xfrm>
          <a:prstGeom prst="rect">
            <a:avLst/>
          </a:prstGeom>
          <a:ln w="12700">
            <a:miter lim="400000"/>
          </a:ln>
          <a:effectLst>
            <a:outerShdw blurRad="254000" dist="127000" dir="16200000" rotWithShape="0">
              <a:srgbClr val="000000">
                <a:alpha val="24757"/>
              </a:srgbClr>
            </a:outerShdw>
          </a:effectLst>
        </p:spPr>
      </p:pic>
    </p:spTree>
    <p:extLst>
      <p:ext uri="{BB962C8B-B14F-4D97-AF65-F5344CB8AC3E}">
        <p14:creationId xmlns:p14="http://schemas.microsoft.com/office/powerpoint/2010/main" val="367458648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lide Number"/>
          <p:cNvSpPr txBox="1">
            <a:spLocks noGrp="1"/>
          </p:cNvSpPr>
          <p:nvPr>
            <p:ph type="sldNum" sz="quarter" idx="2"/>
          </p:nvPr>
        </p:nvSpPr>
        <p:spPr>
          <a:xfrm>
            <a:off x="11525913" y="6244186"/>
            <a:ext cx="213064" cy="3454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a:t>
            </a:fld>
            <a:endParaRPr/>
          </a:p>
        </p:txBody>
      </p:sp>
      <p:sp>
        <p:nvSpPr>
          <p:cNvPr id="136" name="Social Media Graphics"/>
          <p:cNvSpPr txBox="1"/>
          <p:nvPr/>
        </p:nvSpPr>
        <p:spPr>
          <a:xfrm>
            <a:off x="1258592" y="639023"/>
            <a:ext cx="3158237" cy="662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nSpc>
                <a:spcPct val="80000"/>
              </a:lnSpc>
              <a:defRPr sz="3000">
                <a:solidFill>
                  <a:srgbClr val="408FAF"/>
                </a:solidFill>
                <a:latin typeface="Oswald Regular"/>
                <a:ea typeface="Oswald Regular"/>
                <a:cs typeface="Oswald Regular"/>
                <a:sym typeface="Oswald Regular"/>
              </a:defRPr>
            </a:lvl1pPr>
          </a:lstStyle>
          <a:p>
            <a:r>
              <a:rPr dirty="0"/>
              <a:t>Social Media Graphics</a:t>
            </a:r>
          </a:p>
        </p:txBody>
      </p:sp>
      <p:pic>
        <p:nvPicPr>
          <p:cNvPr id="8" name="Picture 7" descr="A group of people posing for a photo&#10;&#10;Description automatically generated">
            <a:extLst>
              <a:ext uri="{FF2B5EF4-FFF2-40B4-BE49-F238E27FC236}">
                <a16:creationId xmlns:a16="http://schemas.microsoft.com/office/drawing/2014/main" id="{CDEE2F63-D5E5-0744-BD95-BEA6F1ED7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087" y="1368594"/>
            <a:ext cx="5876693" cy="388390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style>
          <a:lnRef idx="3">
            <a:schemeClr val="lt1"/>
          </a:lnRef>
          <a:fillRef idx="1">
            <a:schemeClr val="accent4"/>
          </a:fillRef>
          <a:effectRef idx="1">
            <a:schemeClr val="accent4"/>
          </a:effectRef>
          <a:fontRef idx="minor">
            <a:schemeClr val="lt1"/>
          </a:fontRef>
        </p:style>
      </p:pic>
      <p:pic>
        <p:nvPicPr>
          <p:cNvPr id="9" name="Picture 8" descr="A group of people posing for a photo&#10;&#10;Description automatically generated">
            <a:extLst>
              <a:ext uri="{FF2B5EF4-FFF2-40B4-BE49-F238E27FC236}">
                <a16:creationId xmlns:a16="http://schemas.microsoft.com/office/drawing/2014/main" id="{301329A6-467F-134C-BB4E-1C0B4F68CF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5562" y="1368594"/>
            <a:ext cx="4550351" cy="386282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style>
          <a:lnRef idx="1">
            <a:schemeClr val="accent3"/>
          </a:lnRef>
          <a:fillRef idx="3">
            <a:schemeClr val="accent3"/>
          </a:fillRef>
          <a:effectRef idx="2">
            <a:schemeClr val="accent3"/>
          </a:effectRef>
          <a:fontRef idx="minor">
            <a:schemeClr val="lt1"/>
          </a:fontRef>
        </p:style>
      </p:pic>
      <p:pic>
        <p:nvPicPr>
          <p:cNvPr id="10" name="Picture 9" descr="A close up of a sign&#10;&#10;Description automatically generated">
            <a:extLst>
              <a:ext uri="{FF2B5EF4-FFF2-40B4-BE49-F238E27FC236}">
                <a16:creationId xmlns:a16="http://schemas.microsoft.com/office/drawing/2014/main" id="{D22CBD3B-6E57-F94D-B619-8339379681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477" y="4020291"/>
            <a:ext cx="1076830" cy="1033894"/>
          </a:xfrm>
          <a:prstGeom prst="rect">
            <a:avLst/>
          </a:prstGeom>
        </p:spPr>
      </p:pic>
      <p:pic>
        <p:nvPicPr>
          <p:cNvPr id="11" name="Picture 10" descr="A close up of a sign&#10;&#10;Description automatically generated">
            <a:extLst>
              <a:ext uri="{FF2B5EF4-FFF2-40B4-BE49-F238E27FC236}">
                <a16:creationId xmlns:a16="http://schemas.microsoft.com/office/drawing/2014/main" id="{FF88EF2A-A64B-CC49-ABFD-74F6D55209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6662" y="4020291"/>
            <a:ext cx="1076830" cy="1033894"/>
          </a:xfrm>
          <a:prstGeom prst="rect">
            <a:avLst/>
          </a:prstGeom>
        </p:spPr>
      </p:pic>
    </p:spTree>
    <p:extLst>
      <p:ext uri="{BB962C8B-B14F-4D97-AF65-F5344CB8AC3E}">
        <p14:creationId xmlns:p14="http://schemas.microsoft.com/office/powerpoint/2010/main" val="48393764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xfrm>
            <a:off x="11525913" y="6244186"/>
            <a:ext cx="213064" cy="3454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a:t>
            </a:fld>
            <a:endParaRPr/>
          </a:p>
        </p:txBody>
      </p:sp>
      <p:sp>
        <p:nvSpPr>
          <p:cNvPr id="143" name="HBCRA engaged a grass roots  outreach community outreach team to deliver event flyers to local businesses, community partners &amp; residents."/>
          <p:cNvSpPr txBox="1"/>
          <p:nvPr/>
        </p:nvSpPr>
        <p:spPr>
          <a:xfrm>
            <a:off x="812447" y="1345972"/>
            <a:ext cx="7114704" cy="3046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lvl="1" indent="228600">
              <a:lnSpc>
                <a:spcPct val="120000"/>
              </a:lnSpc>
              <a:spcBef>
                <a:spcPts val="1000"/>
              </a:spcBef>
              <a:defRPr sz="1200">
                <a:latin typeface="Open Sans"/>
                <a:ea typeface="Open Sans"/>
                <a:cs typeface="Open Sans"/>
                <a:sym typeface="Open Sans"/>
              </a:defRPr>
            </a:pPr>
            <a:endParaRPr dirty="0">
              <a:latin typeface="Times Roman"/>
              <a:ea typeface="Times Roman"/>
              <a:cs typeface="Times Roman"/>
              <a:sym typeface="Times Roman"/>
            </a:endParaRPr>
          </a:p>
        </p:txBody>
      </p:sp>
      <p:sp>
        <p:nvSpPr>
          <p:cNvPr id="144" name="Public Outreach"/>
          <p:cNvSpPr txBox="1"/>
          <p:nvPr/>
        </p:nvSpPr>
        <p:spPr>
          <a:xfrm>
            <a:off x="1052090" y="639023"/>
            <a:ext cx="2304797" cy="662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nSpc>
                <a:spcPct val="80000"/>
              </a:lnSpc>
              <a:defRPr sz="3000">
                <a:solidFill>
                  <a:srgbClr val="408FAF"/>
                </a:solidFill>
                <a:latin typeface="Oswald Regular"/>
                <a:ea typeface="Oswald Regular"/>
                <a:cs typeface="Oswald Regular"/>
                <a:sym typeface="Oswald Regular"/>
              </a:defRPr>
            </a:lvl1pPr>
          </a:lstStyle>
          <a:p>
            <a:r>
              <a:t>Public Outreach</a:t>
            </a:r>
          </a:p>
        </p:txBody>
      </p:sp>
      <p:grpSp>
        <p:nvGrpSpPr>
          <p:cNvPr id="147" name="Image"/>
          <p:cNvGrpSpPr/>
          <p:nvPr/>
        </p:nvGrpSpPr>
        <p:grpSpPr>
          <a:xfrm>
            <a:off x="998536" y="2016146"/>
            <a:ext cx="4799576" cy="3730999"/>
            <a:chOff x="0" y="0"/>
            <a:chExt cx="4799575" cy="3730997"/>
          </a:xfrm>
        </p:grpSpPr>
        <p:pic>
          <p:nvPicPr>
            <p:cNvPr id="146" name="Image" descr="Image"/>
            <p:cNvPicPr>
              <a:picLocks noChangeAspect="1"/>
            </p:cNvPicPr>
            <p:nvPr/>
          </p:nvPicPr>
          <p:blipFill>
            <a:blip r:embed="rId2"/>
            <a:stretch>
              <a:fillRect/>
            </a:stretch>
          </p:blipFill>
          <p:spPr>
            <a:xfrm>
              <a:off x="203200" y="203200"/>
              <a:ext cx="4393176" cy="3286498"/>
            </a:xfrm>
            <a:prstGeom prst="rect">
              <a:avLst/>
            </a:prstGeom>
            <a:ln>
              <a:noFill/>
            </a:ln>
            <a:effectLst/>
          </p:spPr>
        </p:pic>
        <p:pic>
          <p:nvPicPr>
            <p:cNvPr id="145" name="Image" descr="Image"/>
            <p:cNvPicPr>
              <a:picLocks/>
            </p:cNvPicPr>
            <p:nvPr/>
          </p:nvPicPr>
          <p:blipFill>
            <a:blip r:embed="rId3"/>
            <a:stretch>
              <a:fillRect/>
            </a:stretch>
          </p:blipFill>
          <p:spPr>
            <a:xfrm>
              <a:off x="0" y="0"/>
              <a:ext cx="4799576" cy="3730998"/>
            </a:xfrm>
            <a:prstGeom prst="rect">
              <a:avLst/>
            </a:prstGeom>
            <a:effectLst/>
          </p:spPr>
        </p:pic>
      </p:grpSp>
      <p:grpSp>
        <p:nvGrpSpPr>
          <p:cNvPr id="150" name="Image"/>
          <p:cNvGrpSpPr/>
          <p:nvPr/>
        </p:nvGrpSpPr>
        <p:grpSpPr>
          <a:xfrm>
            <a:off x="5966375" y="2009252"/>
            <a:ext cx="4811969" cy="3744786"/>
            <a:chOff x="0" y="0"/>
            <a:chExt cx="4811968" cy="3744784"/>
          </a:xfrm>
        </p:grpSpPr>
        <p:pic>
          <p:nvPicPr>
            <p:cNvPr id="149" name="Image" descr="Image"/>
            <p:cNvPicPr>
              <a:picLocks noChangeAspect="1"/>
            </p:cNvPicPr>
            <p:nvPr/>
          </p:nvPicPr>
          <p:blipFill>
            <a:blip r:embed="rId4"/>
            <a:stretch>
              <a:fillRect/>
            </a:stretch>
          </p:blipFill>
          <p:spPr>
            <a:xfrm>
              <a:off x="203200" y="203200"/>
              <a:ext cx="4405569" cy="3300285"/>
            </a:xfrm>
            <a:prstGeom prst="rect">
              <a:avLst/>
            </a:prstGeom>
            <a:ln>
              <a:noFill/>
            </a:ln>
            <a:effectLst/>
          </p:spPr>
        </p:pic>
        <p:pic>
          <p:nvPicPr>
            <p:cNvPr id="148" name="Image" descr="Image"/>
            <p:cNvPicPr>
              <a:picLocks/>
            </p:cNvPicPr>
            <p:nvPr/>
          </p:nvPicPr>
          <p:blipFill>
            <a:blip r:embed="rId5"/>
            <a:stretch>
              <a:fillRect/>
            </a:stretch>
          </p:blipFill>
          <p:spPr>
            <a:xfrm>
              <a:off x="0" y="0"/>
              <a:ext cx="4811969" cy="3744785"/>
            </a:xfrm>
            <a:prstGeom prst="rect">
              <a:avLst/>
            </a:prstGeom>
            <a:effectLst/>
          </p:spPr>
        </p:pic>
      </p:grpSp>
      <p:grpSp>
        <p:nvGrpSpPr>
          <p:cNvPr id="153" name="Image"/>
          <p:cNvGrpSpPr/>
          <p:nvPr/>
        </p:nvGrpSpPr>
        <p:grpSpPr>
          <a:xfrm>
            <a:off x="4619992" y="3925746"/>
            <a:ext cx="2715767" cy="2174738"/>
            <a:chOff x="0" y="0"/>
            <a:chExt cx="2715766" cy="2174737"/>
          </a:xfrm>
        </p:grpSpPr>
        <p:pic>
          <p:nvPicPr>
            <p:cNvPr id="152" name="Image" descr="Image"/>
            <p:cNvPicPr>
              <a:picLocks noChangeAspect="1"/>
            </p:cNvPicPr>
            <p:nvPr/>
          </p:nvPicPr>
          <p:blipFill>
            <a:blip r:embed="rId6"/>
            <a:stretch>
              <a:fillRect/>
            </a:stretch>
          </p:blipFill>
          <p:spPr>
            <a:xfrm>
              <a:off x="203200" y="203200"/>
              <a:ext cx="2309367" cy="1730238"/>
            </a:xfrm>
            <a:prstGeom prst="rect">
              <a:avLst/>
            </a:prstGeom>
            <a:ln>
              <a:noFill/>
            </a:ln>
            <a:effectLst/>
          </p:spPr>
        </p:pic>
        <p:pic>
          <p:nvPicPr>
            <p:cNvPr id="151" name="Image" descr="Image"/>
            <p:cNvPicPr>
              <a:picLocks/>
            </p:cNvPicPr>
            <p:nvPr/>
          </p:nvPicPr>
          <p:blipFill>
            <a:blip r:embed="rId7"/>
            <a:stretch>
              <a:fillRect/>
            </a:stretch>
          </p:blipFill>
          <p:spPr>
            <a:xfrm>
              <a:off x="0" y="0"/>
              <a:ext cx="2715767" cy="2174738"/>
            </a:xfrm>
            <a:prstGeom prst="rect">
              <a:avLst/>
            </a:prstGeom>
            <a:effectLst/>
          </p:spPr>
        </p:pic>
      </p:grpSp>
      <p:sp>
        <p:nvSpPr>
          <p:cNvPr id="2" name="TextBox 1">
            <a:extLst>
              <a:ext uri="{FF2B5EF4-FFF2-40B4-BE49-F238E27FC236}">
                <a16:creationId xmlns:a16="http://schemas.microsoft.com/office/drawing/2014/main" id="{011CA2A1-F5CA-2649-8DC3-2731823F8A0F}"/>
              </a:ext>
            </a:extLst>
          </p:cNvPr>
          <p:cNvSpPr txBox="1"/>
          <p:nvPr/>
        </p:nvSpPr>
        <p:spPr>
          <a:xfrm>
            <a:off x="1052090" y="1267489"/>
            <a:ext cx="5601961"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HBCRA engaged a grass roots  outreach community outreach team to deliver event flyers to local businesses, community partners &amp; residents.  </a:t>
            </a:r>
            <a:endParaRPr lang="en-US" sz="1200" dirty="0">
              <a:latin typeface="Open Sans" panose="020B0606030504020204" pitchFamily="34" charset="0"/>
              <a:ea typeface="Open Sans" panose="020B0606030504020204" pitchFamily="34" charset="0"/>
              <a:cs typeface="Open Sans" panose="020B0606030504020204" pitchFamily="34" charset="0"/>
              <a:sym typeface="Times Roman"/>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lide Number"/>
          <p:cNvSpPr txBox="1">
            <a:spLocks noGrp="1"/>
          </p:cNvSpPr>
          <p:nvPr>
            <p:ph type="sldNum" sz="quarter" idx="2"/>
          </p:nvPr>
        </p:nvSpPr>
        <p:spPr>
          <a:xfrm>
            <a:off x="11525913" y="6244186"/>
            <a:ext cx="213064" cy="3454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9</a:t>
            </a:fld>
            <a:endParaRPr/>
          </a:p>
        </p:txBody>
      </p:sp>
      <p:sp>
        <p:nvSpPr>
          <p:cNvPr id="156" name="Media Outreach"/>
          <p:cNvSpPr txBox="1"/>
          <p:nvPr/>
        </p:nvSpPr>
        <p:spPr>
          <a:xfrm>
            <a:off x="1052090" y="639023"/>
            <a:ext cx="2282699" cy="662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nSpc>
                <a:spcPct val="80000"/>
              </a:lnSpc>
              <a:defRPr sz="3000">
                <a:solidFill>
                  <a:srgbClr val="408FAF"/>
                </a:solidFill>
                <a:latin typeface="Oswald Regular"/>
                <a:ea typeface="Oswald Regular"/>
                <a:cs typeface="Oswald Regular"/>
                <a:sym typeface="Oswald Regular"/>
              </a:defRPr>
            </a:lvl1pPr>
          </a:lstStyle>
          <a:p>
            <a:r>
              <a:t>Media Outreach</a:t>
            </a:r>
          </a:p>
        </p:txBody>
      </p:sp>
      <p:sp>
        <p:nvSpPr>
          <p:cNvPr id="157" name="PRESS RELEASE                                                                                       FOR IMMEDIATE RELEASE…"/>
          <p:cNvSpPr txBox="1"/>
          <p:nvPr/>
        </p:nvSpPr>
        <p:spPr>
          <a:xfrm>
            <a:off x="1079049" y="950307"/>
            <a:ext cx="9729765" cy="4714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457200">
              <a:defRPr sz="1000">
                <a:latin typeface="Open Sans"/>
                <a:ea typeface="Open Sans"/>
                <a:cs typeface="Open Sans"/>
                <a:sym typeface="Open Sans"/>
              </a:defRPr>
            </a:pPr>
            <a:endParaRPr/>
          </a:p>
          <a:p>
            <a:pPr defTabSz="457200">
              <a:defRPr sz="1000">
                <a:latin typeface="Open Sans"/>
                <a:ea typeface="Open Sans"/>
                <a:cs typeface="Open Sans"/>
                <a:sym typeface="Open Sans"/>
              </a:defRPr>
            </a:pPr>
            <a:endParaRPr/>
          </a:p>
          <a:p>
            <a:pPr defTabSz="457200">
              <a:defRPr sz="1000">
                <a:latin typeface="Open Sans"/>
                <a:ea typeface="Open Sans"/>
                <a:cs typeface="Open Sans"/>
                <a:sym typeface="Open Sans"/>
              </a:defRPr>
            </a:pPr>
            <a:endParaRPr/>
          </a:p>
          <a:p>
            <a:pPr defTabSz="457200">
              <a:defRPr sz="1000">
                <a:latin typeface="Open Sans"/>
                <a:ea typeface="Open Sans"/>
                <a:cs typeface="Open Sans"/>
                <a:sym typeface="Open Sans"/>
              </a:defRPr>
            </a:pPr>
            <a:endParaRPr/>
          </a:p>
          <a:p>
            <a:pPr algn="ctr" defTabSz="457200">
              <a:defRPr sz="1000">
                <a:latin typeface="Open Sans"/>
                <a:ea typeface="Open Sans"/>
                <a:cs typeface="Open Sans"/>
                <a:sym typeface="Open Sans"/>
              </a:defRPr>
            </a:pPr>
            <a:endParaRPr/>
          </a:p>
          <a:p>
            <a:pPr algn="ctr" defTabSz="457200">
              <a:defRPr sz="1000">
                <a:latin typeface="Open Sans"/>
                <a:ea typeface="Open Sans"/>
                <a:cs typeface="Open Sans"/>
                <a:sym typeface="Open Sans"/>
              </a:defRPr>
            </a:pPr>
            <a:endParaRPr/>
          </a:p>
          <a:p>
            <a:pPr algn="ctr" defTabSz="457200">
              <a:defRPr sz="1000" b="1">
                <a:solidFill>
                  <a:srgbClr val="002060"/>
                </a:solidFill>
                <a:latin typeface="Open Sans"/>
                <a:ea typeface="Open Sans"/>
                <a:cs typeface="Open Sans"/>
                <a:sym typeface="Open Sans"/>
              </a:defRPr>
            </a:pPr>
            <a:r>
              <a:rPr>
                <a:solidFill>
                  <a:srgbClr val="000000"/>
                </a:solidFill>
              </a:rPr>
              <a:t>PRESS RELEASE                                                                                       </a:t>
            </a:r>
            <a:r>
              <a:t>FOR IMMEDIATE RELEASE</a:t>
            </a:r>
            <a:endParaRPr b="0">
              <a:solidFill>
                <a:srgbClr val="000000"/>
              </a:solidFill>
            </a:endParaRPr>
          </a:p>
          <a:p>
            <a:pPr algn="ctr" defTabSz="457200">
              <a:defRPr sz="1000" b="1">
                <a:latin typeface="Open Sans"/>
                <a:ea typeface="Open Sans"/>
                <a:cs typeface="Open Sans"/>
                <a:sym typeface="Open Sans"/>
              </a:defRPr>
            </a:pPr>
            <a:r>
              <a:t> </a:t>
            </a:r>
            <a:endParaRPr b="0"/>
          </a:p>
          <a:p>
            <a:pPr algn="ctr" defTabSz="457200">
              <a:defRPr sz="1000" b="1">
                <a:latin typeface="Open Sans"/>
                <a:ea typeface="Open Sans"/>
                <a:cs typeface="Open Sans"/>
                <a:sym typeface="Open Sans"/>
              </a:defRPr>
            </a:pPr>
            <a:r>
              <a:t>Hallandale Beach Partners with SOBEWFF® for its First Foodie Takeover Weekend – February 21-22</a:t>
            </a:r>
            <a:endParaRPr b="0"/>
          </a:p>
          <a:p>
            <a:pPr defTabSz="457200">
              <a:defRPr sz="1000">
                <a:latin typeface="Open Sans"/>
                <a:ea typeface="Open Sans"/>
                <a:cs typeface="Open Sans"/>
                <a:sym typeface="Open Sans"/>
              </a:defRPr>
            </a:pPr>
            <a:endParaRPr b="0"/>
          </a:p>
          <a:p>
            <a:pPr defTabSz="457200">
              <a:defRPr sz="1000">
                <a:latin typeface="Open Sans"/>
                <a:ea typeface="Open Sans"/>
                <a:cs typeface="Open Sans"/>
                <a:sym typeface="Open Sans"/>
              </a:defRPr>
            </a:pPr>
            <a:r>
              <a:rPr b="1"/>
              <a:t>Hallandale Beach, FL – February 10, 2020 – </a:t>
            </a:r>
            <a:r>
              <a:t>The Hallandale Beach Community Redevelopment Agency (HBCRA) in partnership with The Food Network &amp; Cooking Channel South Beach Wine &amp; Food Festival presented by Capital One (SOBEWFF®) will host their inaugural “Foodie Takeover Weekend” Friday, February 21- Saturday, February 22. The weekend will consist of three events showcasing local eateries, wine samples, music, art, movies, celebrity guests &amp; more. </a:t>
            </a:r>
          </a:p>
          <a:p>
            <a:pPr defTabSz="457200">
              <a:defRPr sz="1000">
                <a:latin typeface="Open Sans"/>
                <a:ea typeface="Open Sans"/>
                <a:cs typeface="Open Sans"/>
                <a:sym typeface="Open Sans"/>
              </a:defRPr>
            </a:pPr>
            <a:r>
              <a:t> </a:t>
            </a:r>
          </a:p>
          <a:p>
            <a:pPr defTabSz="457200">
              <a:defRPr sz="1000">
                <a:latin typeface="Open Sans"/>
                <a:ea typeface="Open Sans"/>
                <a:cs typeface="Open Sans"/>
                <a:sym typeface="Open Sans"/>
              </a:defRPr>
            </a:pPr>
            <a:r>
              <a:t>Residents and visitors currently enjoy Hallandale’s beautiful beaches, comfortable hotels, world-class shopping, dining, entertainment, two of South Florida’s premier “racinos” - Gulfstream Park and Mardi Gras Casino, and sporting activities including tennis, golf, swimming, boating, and salt-water.   </a:t>
            </a:r>
          </a:p>
          <a:p>
            <a:pPr defTabSz="457200">
              <a:defRPr sz="1000">
                <a:latin typeface="Open Sans"/>
                <a:ea typeface="Open Sans"/>
                <a:cs typeface="Open Sans"/>
                <a:sym typeface="Open Sans"/>
              </a:defRPr>
            </a:pPr>
            <a:r>
              <a:t> </a:t>
            </a:r>
          </a:p>
          <a:p>
            <a:pPr defTabSz="457200">
              <a:defRPr sz="1000">
                <a:latin typeface="Open Sans"/>
                <a:ea typeface="Open Sans"/>
                <a:cs typeface="Open Sans"/>
                <a:sym typeface="Open Sans"/>
              </a:defRPr>
            </a:pPr>
            <a:r>
              <a:t>Hallandale Beach boasts more than 100 diverse restaurants, most family owned.  The Hallandale Beach Foodie Takeover Weekend was created as a result of the HBCRA’s commitment to support Hallandale’s local restaurants, highlight its diverse culture, and create fun filled events for the entire family.  The Foodie Takeover Weekend is set to become a premier annual event that will take center stage of what’s hot in Hallandale Beach. </a:t>
            </a:r>
          </a:p>
          <a:p>
            <a:pPr defTabSz="457200">
              <a:defRPr sz="1000">
                <a:latin typeface="Open Sans"/>
                <a:ea typeface="Open Sans"/>
                <a:cs typeface="Open Sans"/>
                <a:sym typeface="Open Sans"/>
              </a:defRPr>
            </a:pPr>
            <a:r>
              <a:t> </a:t>
            </a:r>
          </a:p>
          <a:p>
            <a:pPr defTabSz="457200">
              <a:defRPr sz="1000">
                <a:latin typeface="Open Sans"/>
                <a:ea typeface="Open Sans"/>
                <a:cs typeface="Open Sans"/>
                <a:sym typeface="Open Sans"/>
              </a:defRPr>
            </a:pPr>
            <a:r>
              <a:t>“Art and food have a unique ability to bridge cultural divides and bring communities together in a way that few other activities can,” said Assistant Manager &amp; HBCRA Executive Director Dr. Jeremy Earle. “Food is a tremendous vehicle for sharing one’s culture with people from different backgrounds, and art has the ability to tell stories that inspire reflections that can transcend personal or cultural differences.” </a:t>
            </a:r>
          </a:p>
          <a:p>
            <a:pPr defTabSz="457200">
              <a:defRPr sz="1000">
                <a:latin typeface="Open Sans"/>
                <a:ea typeface="Open Sans"/>
                <a:cs typeface="Open Sans"/>
                <a:sym typeface="Open Sans"/>
              </a:defRPr>
            </a:pPr>
            <a:r>
              <a:t> </a:t>
            </a:r>
          </a:p>
        </p:txBody>
      </p:sp>
      <p:pic>
        <p:nvPicPr>
          <p:cNvPr id="158" name="Image" descr="Image"/>
          <p:cNvPicPr>
            <a:picLocks noChangeAspect="1"/>
          </p:cNvPicPr>
          <p:nvPr/>
        </p:nvPicPr>
        <p:blipFill>
          <a:blip r:embed="rId2"/>
          <a:stretch>
            <a:fillRect/>
          </a:stretch>
        </p:blipFill>
        <p:spPr>
          <a:xfrm>
            <a:off x="5210358" y="950307"/>
            <a:ext cx="1170209" cy="1170209"/>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91</TotalTime>
  <Words>820</Words>
  <Application>Microsoft Macintosh PowerPoint</Application>
  <PresentationFormat>Widescreen</PresentationFormat>
  <Paragraphs>80</Paragraphs>
  <Slides>16</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Calibri Light</vt:lpstr>
      <vt:lpstr>Open Sans</vt:lpstr>
      <vt:lpstr>Oswald Regular</vt:lpstr>
      <vt:lpstr>Times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 Marie Sorrell</dc:creator>
  <cp:lastModifiedBy>Angela Perry</cp:lastModifiedBy>
  <cp:revision>8</cp:revision>
  <dcterms:modified xsi:type="dcterms:W3CDTF">2020-05-28T16:26:58Z</dcterms:modified>
</cp:coreProperties>
</file>