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7"/>
  </p:notes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2" r:id="rId15"/>
    <p:sldId id="273"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Oswald" panose="00000500000000000000" pitchFamily="50" charset="0"/>
      <p:regular r:id="rId26"/>
      <p:bold r:id="rId27"/>
    </p:embeddedFont>
    <p:embeddedFont>
      <p:font typeface="Times" panose="020206030504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76F9E-386B-47EA-AFFA-640AD68261D5}" v="13" dt="2020-05-21T15:52:21.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80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Marie Sorrell" userId="c6b3336a2f3e3521" providerId="LiveId" clId="{BB576F9E-386B-47EA-AFFA-640AD68261D5}"/>
    <pc:docChg chg="undo custSel addSld delSld modSld">
      <pc:chgData name="Ann Marie Sorrell" userId="c6b3336a2f3e3521" providerId="LiveId" clId="{BB576F9E-386B-47EA-AFFA-640AD68261D5}" dt="2020-05-21T16:04:56.199" v="512" actId="255"/>
      <pc:docMkLst>
        <pc:docMk/>
      </pc:docMkLst>
      <pc:sldChg chg="modSp mod modNotes">
        <pc:chgData name="Ann Marie Sorrell" userId="c6b3336a2f3e3521" providerId="LiveId" clId="{BB576F9E-386B-47EA-AFFA-640AD68261D5}" dt="2020-05-21T15:56:39.353" v="313" actId="20577"/>
        <pc:sldMkLst>
          <pc:docMk/>
          <pc:sldMk cId="0" sldId="257"/>
        </pc:sldMkLst>
        <pc:spChg chg="mod">
          <ac:chgData name="Ann Marie Sorrell" userId="c6b3336a2f3e3521" providerId="LiveId" clId="{BB576F9E-386B-47EA-AFFA-640AD68261D5}" dt="2020-05-21T15:56:39.353" v="313" actId="20577"/>
          <ac:spMkLst>
            <pc:docMk/>
            <pc:sldMk cId="0" sldId="257"/>
            <ac:spMk id="66" creationId="{00000000-0000-0000-0000-000000000000}"/>
          </ac:spMkLst>
        </pc:spChg>
        <pc:spChg chg="mod">
          <ac:chgData name="Ann Marie Sorrell" userId="c6b3336a2f3e3521" providerId="LiveId" clId="{BB576F9E-386B-47EA-AFFA-640AD68261D5}" dt="2020-05-21T15:55:08.146" v="218" actId="1076"/>
          <ac:spMkLst>
            <pc:docMk/>
            <pc:sldMk cId="0" sldId="257"/>
            <ac:spMk id="67" creationId="{00000000-0000-0000-0000-000000000000}"/>
          </ac:spMkLst>
        </pc:spChg>
      </pc:sldChg>
      <pc:sldChg chg="modSp mod">
        <pc:chgData name="Ann Marie Sorrell" userId="c6b3336a2f3e3521" providerId="LiveId" clId="{BB576F9E-386B-47EA-AFFA-640AD68261D5}" dt="2020-05-21T15:58:08.644" v="362" actId="6549"/>
        <pc:sldMkLst>
          <pc:docMk/>
          <pc:sldMk cId="0" sldId="258"/>
        </pc:sldMkLst>
        <pc:spChg chg="mod">
          <ac:chgData name="Ann Marie Sorrell" userId="c6b3336a2f3e3521" providerId="LiveId" clId="{BB576F9E-386B-47EA-AFFA-640AD68261D5}" dt="2020-05-21T15:58:08.644" v="362" actId="6549"/>
          <ac:spMkLst>
            <pc:docMk/>
            <pc:sldMk cId="0" sldId="258"/>
            <ac:spMk id="73" creationId="{00000000-0000-0000-0000-000000000000}"/>
          </ac:spMkLst>
        </pc:spChg>
      </pc:sldChg>
      <pc:sldChg chg="addSp modSp mod">
        <pc:chgData name="Ann Marie Sorrell" userId="c6b3336a2f3e3521" providerId="LiveId" clId="{BB576F9E-386B-47EA-AFFA-640AD68261D5}" dt="2020-05-21T16:01:33.773" v="481" actId="14100"/>
        <pc:sldMkLst>
          <pc:docMk/>
          <pc:sldMk cId="0" sldId="259"/>
        </pc:sldMkLst>
        <pc:spChg chg="add mod">
          <ac:chgData name="Ann Marie Sorrell" userId="c6b3336a2f3e3521" providerId="LiveId" clId="{BB576F9E-386B-47EA-AFFA-640AD68261D5}" dt="2020-05-21T16:01:27.647" v="480" actId="1076"/>
          <ac:spMkLst>
            <pc:docMk/>
            <pc:sldMk cId="0" sldId="259"/>
            <ac:spMk id="6" creationId="{556B97D2-2864-4A36-ACDD-AA6340B97A03}"/>
          </ac:spMkLst>
        </pc:spChg>
        <pc:spChg chg="mod">
          <ac:chgData name="Ann Marie Sorrell" userId="c6b3336a2f3e3521" providerId="LiveId" clId="{BB576F9E-386B-47EA-AFFA-640AD68261D5}" dt="2020-05-21T16:01:22.380" v="478" actId="14100"/>
          <ac:spMkLst>
            <pc:docMk/>
            <pc:sldMk cId="0" sldId="259"/>
            <ac:spMk id="82" creationId="{00000000-0000-0000-0000-000000000000}"/>
          </ac:spMkLst>
        </pc:spChg>
        <pc:spChg chg="mod">
          <ac:chgData name="Ann Marie Sorrell" userId="c6b3336a2f3e3521" providerId="LiveId" clId="{BB576F9E-386B-47EA-AFFA-640AD68261D5}" dt="2020-05-19T14:34:28.457" v="65" actId="1076"/>
          <ac:spMkLst>
            <pc:docMk/>
            <pc:sldMk cId="0" sldId="259"/>
            <ac:spMk id="83" creationId="{00000000-0000-0000-0000-000000000000}"/>
          </ac:spMkLst>
        </pc:spChg>
        <pc:picChg chg="mod">
          <ac:chgData name="Ann Marie Sorrell" userId="c6b3336a2f3e3521" providerId="LiveId" clId="{BB576F9E-386B-47EA-AFFA-640AD68261D5}" dt="2020-05-21T16:01:33.773" v="481" actId="14100"/>
          <ac:picMkLst>
            <pc:docMk/>
            <pc:sldMk cId="0" sldId="259"/>
            <ac:picMk id="84" creationId="{00000000-0000-0000-0000-000000000000}"/>
          </ac:picMkLst>
        </pc:picChg>
      </pc:sldChg>
      <pc:sldChg chg="del">
        <pc:chgData name="Ann Marie Sorrell" userId="c6b3336a2f3e3521" providerId="LiveId" clId="{BB576F9E-386B-47EA-AFFA-640AD68261D5}" dt="2020-05-19T14:34:36.549" v="66" actId="47"/>
        <pc:sldMkLst>
          <pc:docMk/>
          <pc:sldMk cId="0" sldId="260"/>
        </pc:sldMkLst>
      </pc:sldChg>
      <pc:sldChg chg="addSp modSp mod">
        <pc:chgData name="Ann Marie Sorrell" userId="c6b3336a2f3e3521" providerId="LiveId" clId="{BB576F9E-386B-47EA-AFFA-640AD68261D5}" dt="2020-05-21T16:04:56.199" v="512" actId="255"/>
        <pc:sldMkLst>
          <pc:docMk/>
          <pc:sldMk cId="0" sldId="261"/>
        </pc:sldMkLst>
        <pc:spChg chg="add mod">
          <ac:chgData name="Ann Marie Sorrell" userId="c6b3336a2f3e3521" providerId="LiveId" clId="{BB576F9E-386B-47EA-AFFA-640AD68261D5}" dt="2020-05-21T16:04:56.199" v="512" actId="255"/>
          <ac:spMkLst>
            <pc:docMk/>
            <pc:sldMk cId="0" sldId="261"/>
            <ac:spMk id="5" creationId="{4CE7A63F-A61B-4AFD-B8D0-0674B3498FDF}"/>
          </ac:spMkLst>
        </pc:spChg>
        <pc:spChg chg="add mod">
          <ac:chgData name="Ann Marie Sorrell" userId="c6b3336a2f3e3521" providerId="LiveId" clId="{BB576F9E-386B-47EA-AFFA-640AD68261D5}" dt="2020-05-19T14:28:49.578" v="34"/>
          <ac:spMkLst>
            <pc:docMk/>
            <pc:sldMk cId="0" sldId="261"/>
            <ac:spMk id="6" creationId="{D55C6B59-BBB6-4E3E-9000-DEF76A1481FE}"/>
          </ac:spMkLst>
        </pc:spChg>
        <pc:spChg chg="mod">
          <ac:chgData name="Ann Marie Sorrell" userId="c6b3336a2f3e3521" providerId="LiveId" clId="{BB576F9E-386B-47EA-AFFA-640AD68261D5}" dt="2020-05-21T16:03:52.039" v="500" actId="12"/>
          <ac:spMkLst>
            <pc:docMk/>
            <pc:sldMk cId="0" sldId="261"/>
            <ac:spMk id="98" creationId="{00000000-0000-0000-0000-000000000000}"/>
          </ac:spMkLst>
        </pc:spChg>
        <pc:spChg chg="mod">
          <ac:chgData name="Ann Marie Sorrell" userId="c6b3336a2f3e3521" providerId="LiveId" clId="{BB576F9E-386B-47EA-AFFA-640AD68261D5}" dt="2020-05-19T14:28:03.963" v="22" actId="255"/>
          <ac:spMkLst>
            <pc:docMk/>
            <pc:sldMk cId="0" sldId="261"/>
            <ac:spMk id="99" creationId="{00000000-0000-0000-0000-000000000000}"/>
          </ac:spMkLst>
        </pc:spChg>
      </pc:sldChg>
      <pc:sldChg chg="delSp add del mod">
        <pc:chgData name="Ann Marie Sorrell" userId="c6b3336a2f3e3521" providerId="LiveId" clId="{BB576F9E-386B-47EA-AFFA-640AD68261D5}" dt="2020-05-19T14:28:54.485" v="35" actId="47"/>
        <pc:sldMkLst>
          <pc:docMk/>
          <pc:sldMk cId="0" sldId="262"/>
        </pc:sldMkLst>
        <pc:spChg chg="del">
          <ac:chgData name="Ann Marie Sorrell" userId="c6b3336a2f3e3521" providerId="LiveId" clId="{BB576F9E-386B-47EA-AFFA-640AD68261D5}" dt="2020-05-19T14:27:18.958" v="13" actId="21"/>
          <ac:spMkLst>
            <pc:docMk/>
            <pc:sldMk cId="0" sldId="262"/>
            <ac:spMk id="105" creationId="{00000000-0000-0000-0000-000000000000}"/>
          </ac:spMkLst>
        </pc:spChg>
        <pc:spChg chg="del">
          <ac:chgData name="Ann Marie Sorrell" userId="c6b3336a2f3e3521" providerId="LiveId" clId="{BB576F9E-386B-47EA-AFFA-640AD68261D5}" dt="2020-05-19T14:28:13.188" v="23" actId="21"/>
          <ac:spMkLst>
            <pc:docMk/>
            <pc:sldMk cId="0" sldId="262"/>
            <ac:spMk id="106" creationId="{00000000-0000-0000-0000-000000000000}"/>
          </ac:spMkLst>
        </pc:spChg>
      </pc:sldChg>
      <pc:sldChg chg="modSp mod">
        <pc:chgData name="Ann Marie Sorrell" userId="c6b3336a2f3e3521" providerId="LiveId" clId="{BB576F9E-386B-47EA-AFFA-640AD68261D5}" dt="2020-05-19T14:24:23.582" v="2" actId="1076"/>
        <pc:sldMkLst>
          <pc:docMk/>
          <pc:sldMk cId="0" sldId="267"/>
        </pc:sldMkLst>
        <pc:picChg chg="mod">
          <ac:chgData name="Ann Marie Sorrell" userId="c6b3336a2f3e3521" providerId="LiveId" clId="{BB576F9E-386B-47EA-AFFA-640AD68261D5}" dt="2020-05-19T14:24:23.582" v="2" actId="1076"/>
          <ac:picMkLst>
            <pc:docMk/>
            <pc:sldMk cId="0" sldId="267"/>
            <ac:picMk id="153" creationId="{00000000-0000-0000-0000-000000000000}"/>
          </ac:picMkLst>
        </pc:picChg>
      </pc:sldChg>
      <pc:sldChg chg="del">
        <pc:chgData name="Ann Marie Sorrell" userId="c6b3336a2f3e3521" providerId="LiveId" clId="{BB576F9E-386B-47EA-AFFA-640AD68261D5}" dt="2020-05-19T14:23:36.308" v="0" actId="47"/>
        <pc:sldMkLst>
          <pc:docMk/>
          <pc:sldMk cId="0" sldId="271"/>
        </pc:sldMkLst>
      </pc:sldChg>
      <pc:sldChg chg="addSp modSp mod modNotes">
        <pc:chgData name="Ann Marie Sorrell" userId="c6b3336a2f3e3521" providerId="LiveId" clId="{BB576F9E-386B-47EA-AFFA-640AD68261D5}" dt="2020-05-19T14:26:17.395" v="7" actId="1076"/>
        <pc:sldMkLst>
          <pc:docMk/>
          <pc:sldMk cId="0" sldId="273"/>
        </pc:sldMkLst>
        <pc:picChg chg="add mod">
          <ac:chgData name="Ann Marie Sorrell" userId="c6b3336a2f3e3521" providerId="LiveId" clId="{BB576F9E-386B-47EA-AFFA-640AD68261D5}" dt="2020-05-19T14:26:17.395" v="7" actId="1076"/>
          <ac:picMkLst>
            <pc:docMk/>
            <pc:sldMk cId="0" sldId="273"/>
            <ac:picMk id="5" creationId="{CD6C8D85-2D5C-4F74-9634-F55E4A4AC6A7}"/>
          </ac:picMkLst>
        </pc:picChg>
      </pc:sldChg>
      <pc:sldChg chg="delSp modSp del mod">
        <pc:chgData name="Ann Marie Sorrell" userId="c6b3336a2f3e3521" providerId="LiveId" clId="{BB576F9E-386B-47EA-AFFA-640AD68261D5}" dt="2020-05-19T14:26:22.482" v="8" actId="47"/>
        <pc:sldMkLst>
          <pc:docMk/>
          <pc:sldMk cId="0" sldId="274"/>
        </pc:sldMkLst>
        <pc:picChg chg="del mod modCrop">
          <ac:chgData name="Ann Marie Sorrell" userId="c6b3336a2f3e3521" providerId="LiveId" clId="{BB576F9E-386B-47EA-AFFA-640AD68261D5}" dt="2020-05-19T14:26:04.896" v="5" actId="21"/>
          <ac:picMkLst>
            <pc:docMk/>
            <pc:sldMk cId="0" sldId="274"/>
            <ac:picMk id="2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6f1bd614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6f1bd614a_0_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4"/>
        <p:cNvGrpSpPr/>
        <p:nvPr/>
      </p:nvGrpSpPr>
      <p:grpSpPr>
        <a:xfrm>
          <a:off x="0" y="0"/>
          <a:ext cx="0" cy="0"/>
          <a:chOff x="0" y="0"/>
          <a:chExt cx="0" cy="0"/>
        </a:xfrm>
      </p:grpSpPr>
      <p:sp>
        <p:nvSpPr>
          <p:cNvPr id="15" name="Google Shape;15;p2"/>
          <p:cNvSpPr txBox="1">
            <a:spLocks noGrp="1"/>
          </p:cNvSpPr>
          <p:nvPr>
            <p:ph type="sldNum" idx="12"/>
          </p:nvPr>
        </p:nvSpPr>
        <p:spPr>
          <a:xfrm>
            <a:off x="11471451" y="6244186"/>
            <a:ext cx="321988" cy="345441"/>
          </a:xfrm>
          <a:prstGeom prst="rect">
            <a:avLst/>
          </a:prstGeom>
          <a:noFill/>
          <a:ln>
            <a:noFill/>
          </a:ln>
        </p:spPr>
        <p:txBody>
          <a:bodyPr spcFirstLastPara="1" wrap="square" lIns="45700" tIns="45700" rIns="45700" bIns="45700" anchor="ctr" anchorCtr="0">
            <a:noAutofit/>
          </a:bodyPr>
          <a:lstStyle>
            <a:lvl1pPr marL="0" lvl="0"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1pPr>
            <a:lvl2pPr marL="0" lvl="1"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2pPr>
            <a:lvl3pPr marL="0" lvl="2"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3pPr>
            <a:lvl4pPr marL="0" lvl="3"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4pPr>
            <a:lvl5pPr marL="0" lvl="4"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5pPr>
            <a:lvl6pPr marL="0" lvl="5"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6pPr>
            <a:lvl7pPr marL="0" lvl="6"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7pPr>
            <a:lvl8pPr marL="0" lvl="7"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8pPr>
            <a:lvl9pPr marL="0" lvl="8" indent="0" algn="ctr">
              <a:lnSpc>
                <a:spcPct val="100000"/>
              </a:lnSpc>
              <a:spcBef>
                <a:spcPts val="0"/>
              </a:spcBef>
              <a:spcAft>
                <a:spcPts val="0"/>
              </a:spcAft>
              <a:buClr>
                <a:srgbClr val="FFFFFF"/>
              </a:buClr>
              <a:buSzPts val="1500"/>
              <a:buFont typeface="Open Sans"/>
              <a:buNone/>
              <a:defRPr sz="1500">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Autofit/>
          </a:bodyPr>
          <a:lstStyle>
            <a:lvl1pPr lvl="0" algn="ctr">
              <a:lnSpc>
                <a:spcPct val="90000"/>
              </a:lnSpc>
              <a:spcBef>
                <a:spcPts val="0"/>
              </a:spcBef>
              <a:spcAft>
                <a:spcPts val="0"/>
              </a:spcAft>
              <a:buClr>
                <a:srgbClr val="000000"/>
              </a:buClr>
              <a:buSzPts val="6000"/>
              <a:buFont typeface="Calibri"/>
              <a:buNone/>
              <a:defRPr sz="6000">
                <a:solidFill>
                  <a:srgbClr val="000000"/>
                </a:solidFill>
                <a:latin typeface="Calibri"/>
                <a:ea typeface="Calibri"/>
                <a:cs typeface="Calibri"/>
                <a:sym typeface="Calibri"/>
              </a:defRPr>
            </a:lvl1pPr>
            <a:lvl2pPr lvl="1" algn="l">
              <a:lnSpc>
                <a:spcPct val="80000"/>
              </a:lnSpc>
              <a:spcBef>
                <a:spcPts val="0"/>
              </a:spcBef>
              <a:spcAft>
                <a:spcPts val="0"/>
              </a:spcAft>
              <a:buClr>
                <a:srgbClr val="408FAF"/>
              </a:buClr>
              <a:buSzPts val="1800"/>
              <a:buNone/>
              <a:defRPr/>
            </a:lvl2pPr>
            <a:lvl3pPr lvl="2" algn="l">
              <a:lnSpc>
                <a:spcPct val="80000"/>
              </a:lnSpc>
              <a:spcBef>
                <a:spcPts val="0"/>
              </a:spcBef>
              <a:spcAft>
                <a:spcPts val="0"/>
              </a:spcAft>
              <a:buClr>
                <a:srgbClr val="408FAF"/>
              </a:buClr>
              <a:buSzPts val="1800"/>
              <a:buNone/>
              <a:defRPr/>
            </a:lvl3pPr>
            <a:lvl4pPr lvl="3" algn="l">
              <a:lnSpc>
                <a:spcPct val="80000"/>
              </a:lnSpc>
              <a:spcBef>
                <a:spcPts val="0"/>
              </a:spcBef>
              <a:spcAft>
                <a:spcPts val="0"/>
              </a:spcAft>
              <a:buClr>
                <a:srgbClr val="408FAF"/>
              </a:buClr>
              <a:buSzPts val="1800"/>
              <a:buNone/>
              <a:defRPr/>
            </a:lvl4pPr>
            <a:lvl5pPr lvl="4" algn="l">
              <a:lnSpc>
                <a:spcPct val="80000"/>
              </a:lnSpc>
              <a:spcBef>
                <a:spcPts val="0"/>
              </a:spcBef>
              <a:spcAft>
                <a:spcPts val="0"/>
              </a:spcAft>
              <a:buClr>
                <a:srgbClr val="408FAF"/>
              </a:buClr>
              <a:buSzPts val="1800"/>
              <a:buNone/>
              <a:defRPr/>
            </a:lvl5pPr>
            <a:lvl6pPr lvl="5" algn="l">
              <a:lnSpc>
                <a:spcPct val="80000"/>
              </a:lnSpc>
              <a:spcBef>
                <a:spcPts val="0"/>
              </a:spcBef>
              <a:spcAft>
                <a:spcPts val="0"/>
              </a:spcAft>
              <a:buClr>
                <a:srgbClr val="408FAF"/>
              </a:buClr>
              <a:buSzPts val="1800"/>
              <a:buNone/>
              <a:defRPr/>
            </a:lvl6pPr>
            <a:lvl7pPr lvl="6" algn="l">
              <a:lnSpc>
                <a:spcPct val="80000"/>
              </a:lnSpc>
              <a:spcBef>
                <a:spcPts val="0"/>
              </a:spcBef>
              <a:spcAft>
                <a:spcPts val="0"/>
              </a:spcAft>
              <a:buClr>
                <a:srgbClr val="408FAF"/>
              </a:buClr>
              <a:buSzPts val="1800"/>
              <a:buNone/>
              <a:defRPr/>
            </a:lvl7pPr>
            <a:lvl8pPr lvl="7" algn="l">
              <a:lnSpc>
                <a:spcPct val="80000"/>
              </a:lnSpc>
              <a:spcBef>
                <a:spcPts val="0"/>
              </a:spcBef>
              <a:spcAft>
                <a:spcPts val="0"/>
              </a:spcAft>
              <a:buClr>
                <a:srgbClr val="408FAF"/>
              </a:buClr>
              <a:buSzPts val="1800"/>
              <a:buNone/>
              <a:defRPr/>
            </a:lvl8pPr>
            <a:lvl9pPr lvl="8" algn="l">
              <a:lnSpc>
                <a:spcPct val="80000"/>
              </a:lnSpc>
              <a:spcBef>
                <a:spcPts val="0"/>
              </a:spcBef>
              <a:spcAft>
                <a:spcPts val="0"/>
              </a:spcAft>
              <a:buClr>
                <a:srgbClr val="408FAF"/>
              </a:buClr>
              <a:buSzPts val="1800"/>
              <a:buNone/>
              <a:defRPr/>
            </a:lvl9pPr>
          </a:lstStyle>
          <a:p>
            <a:endParaRPr/>
          </a:p>
        </p:txBody>
      </p:sp>
      <p:sp>
        <p:nvSpPr>
          <p:cNvPr id="18" name="Google Shape;18;p3"/>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9" name="Google Shape;19;p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6000"/>
              <a:buFont typeface="Calibri"/>
              <a:buNone/>
              <a:defRPr sz="6000">
                <a:solidFill>
                  <a:srgbClr val="000000"/>
                </a:solidFill>
                <a:latin typeface="Calibri"/>
                <a:ea typeface="Calibri"/>
                <a:cs typeface="Calibri"/>
                <a:sym typeface="Calibri"/>
              </a:defRPr>
            </a:lvl1pPr>
            <a:lvl2pPr lvl="1" algn="l">
              <a:lnSpc>
                <a:spcPct val="80000"/>
              </a:lnSpc>
              <a:spcBef>
                <a:spcPts val="0"/>
              </a:spcBef>
              <a:spcAft>
                <a:spcPts val="0"/>
              </a:spcAft>
              <a:buClr>
                <a:srgbClr val="408FAF"/>
              </a:buClr>
              <a:buSzPts val="1800"/>
              <a:buNone/>
              <a:defRPr/>
            </a:lvl2pPr>
            <a:lvl3pPr lvl="2" algn="l">
              <a:lnSpc>
                <a:spcPct val="80000"/>
              </a:lnSpc>
              <a:spcBef>
                <a:spcPts val="0"/>
              </a:spcBef>
              <a:spcAft>
                <a:spcPts val="0"/>
              </a:spcAft>
              <a:buClr>
                <a:srgbClr val="408FAF"/>
              </a:buClr>
              <a:buSzPts val="1800"/>
              <a:buNone/>
              <a:defRPr/>
            </a:lvl3pPr>
            <a:lvl4pPr lvl="3" algn="l">
              <a:lnSpc>
                <a:spcPct val="80000"/>
              </a:lnSpc>
              <a:spcBef>
                <a:spcPts val="0"/>
              </a:spcBef>
              <a:spcAft>
                <a:spcPts val="0"/>
              </a:spcAft>
              <a:buClr>
                <a:srgbClr val="408FAF"/>
              </a:buClr>
              <a:buSzPts val="1800"/>
              <a:buNone/>
              <a:defRPr/>
            </a:lvl4pPr>
            <a:lvl5pPr lvl="4" algn="l">
              <a:lnSpc>
                <a:spcPct val="80000"/>
              </a:lnSpc>
              <a:spcBef>
                <a:spcPts val="0"/>
              </a:spcBef>
              <a:spcAft>
                <a:spcPts val="0"/>
              </a:spcAft>
              <a:buClr>
                <a:srgbClr val="408FAF"/>
              </a:buClr>
              <a:buSzPts val="1800"/>
              <a:buNone/>
              <a:defRPr/>
            </a:lvl5pPr>
            <a:lvl6pPr lvl="5" algn="l">
              <a:lnSpc>
                <a:spcPct val="80000"/>
              </a:lnSpc>
              <a:spcBef>
                <a:spcPts val="0"/>
              </a:spcBef>
              <a:spcAft>
                <a:spcPts val="0"/>
              </a:spcAft>
              <a:buClr>
                <a:srgbClr val="408FAF"/>
              </a:buClr>
              <a:buSzPts val="1800"/>
              <a:buNone/>
              <a:defRPr/>
            </a:lvl6pPr>
            <a:lvl7pPr lvl="6" algn="l">
              <a:lnSpc>
                <a:spcPct val="80000"/>
              </a:lnSpc>
              <a:spcBef>
                <a:spcPts val="0"/>
              </a:spcBef>
              <a:spcAft>
                <a:spcPts val="0"/>
              </a:spcAft>
              <a:buClr>
                <a:srgbClr val="408FAF"/>
              </a:buClr>
              <a:buSzPts val="1800"/>
              <a:buNone/>
              <a:defRPr/>
            </a:lvl7pPr>
            <a:lvl8pPr lvl="7" algn="l">
              <a:lnSpc>
                <a:spcPct val="80000"/>
              </a:lnSpc>
              <a:spcBef>
                <a:spcPts val="0"/>
              </a:spcBef>
              <a:spcAft>
                <a:spcPts val="0"/>
              </a:spcAft>
              <a:buClr>
                <a:srgbClr val="408FAF"/>
              </a:buClr>
              <a:buSzPts val="1800"/>
              <a:buNone/>
              <a:defRPr/>
            </a:lvl8pPr>
            <a:lvl9pPr lvl="8" algn="l">
              <a:lnSpc>
                <a:spcPct val="80000"/>
              </a:lnSpc>
              <a:spcBef>
                <a:spcPts val="0"/>
              </a:spcBef>
              <a:spcAft>
                <a:spcPts val="0"/>
              </a:spcAft>
              <a:buClr>
                <a:srgbClr val="408FAF"/>
              </a:buClr>
              <a:buSzPts val="1800"/>
              <a:buNone/>
              <a:defRPr/>
            </a:lvl9pPr>
          </a:lstStyle>
          <a:p>
            <a:endParaRPr/>
          </a:p>
        </p:txBody>
      </p:sp>
      <p:sp>
        <p:nvSpPr>
          <p:cNvPr id="22" name="Google Shape;22;p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3" name="Google Shape;23;p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80000"/>
              </a:lnSpc>
              <a:spcBef>
                <a:spcPts val="0"/>
              </a:spcBef>
              <a:spcAft>
                <a:spcPts val="0"/>
              </a:spcAft>
              <a:buClr>
                <a:srgbClr val="408FAF"/>
              </a:buClr>
              <a:buSzPts val="1800"/>
              <a:buNone/>
              <a:defRPr/>
            </a:lvl1pPr>
            <a:lvl2pPr lvl="1" algn="l">
              <a:lnSpc>
                <a:spcPct val="80000"/>
              </a:lnSpc>
              <a:spcBef>
                <a:spcPts val="0"/>
              </a:spcBef>
              <a:spcAft>
                <a:spcPts val="0"/>
              </a:spcAft>
              <a:buClr>
                <a:srgbClr val="408FAF"/>
              </a:buClr>
              <a:buSzPts val="1800"/>
              <a:buNone/>
              <a:defRPr/>
            </a:lvl2pPr>
            <a:lvl3pPr lvl="2" algn="l">
              <a:lnSpc>
                <a:spcPct val="80000"/>
              </a:lnSpc>
              <a:spcBef>
                <a:spcPts val="0"/>
              </a:spcBef>
              <a:spcAft>
                <a:spcPts val="0"/>
              </a:spcAft>
              <a:buClr>
                <a:srgbClr val="408FAF"/>
              </a:buClr>
              <a:buSzPts val="1800"/>
              <a:buNone/>
              <a:defRPr/>
            </a:lvl3pPr>
            <a:lvl4pPr lvl="3" algn="l">
              <a:lnSpc>
                <a:spcPct val="80000"/>
              </a:lnSpc>
              <a:spcBef>
                <a:spcPts val="0"/>
              </a:spcBef>
              <a:spcAft>
                <a:spcPts val="0"/>
              </a:spcAft>
              <a:buClr>
                <a:srgbClr val="408FAF"/>
              </a:buClr>
              <a:buSzPts val="1800"/>
              <a:buNone/>
              <a:defRPr/>
            </a:lvl4pPr>
            <a:lvl5pPr lvl="4" algn="l">
              <a:lnSpc>
                <a:spcPct val="80000"/>
              </a:lnSpc>
              <a:spcBef>
                <a:spcPts val="0"/>
              </a:spcBef>
              <a:spcAft>
                <a:spcPts val="0"/>
              </a:spcAft>
              <a:buClr>
                <a:srgbClr val="408FAF"/>
              </a:buClr>
              <a:buSzPts val="1800"/>
              <a:buNone/>
              <a:defRPr/>
            </a:lvl5pPr>
            <a:lvl6pPr lvl="5" algn="l">
              <a:lnSpc>
                <a:spcPct val="80000"/>
              </a:lnSpc>
              <a:spcBef>
                <a:spcPts val="0"/>
              </a:spcBef>
              <a:spcAft>
                <a:spcPts val="0"/>
              </a:spcAft>
              <a:buClr>
                <a:srgbClr val="408FAF"/>
              </a:buClr>
              <a:buSzPts val="1800"/>
              <a:buNone/>
              <a:defRPr/>
            </a:lvl6pPr>
            <a:lvl7pPr lvl="6" algn="l">
              <a:lnSpc>
                <a:spcPct val="80000"/>
              </a:lnSpc>
              <a:spcBef>
                <a:spcPts val="0"/>
              </a:spcBef>
              <a:spcAft>
                <a:spcPts val="0"/>
              </a:spcAft>
              <a:buClr>
                <a:srgbClr val="408FAF"/>
              </a:buClr>
              <a:buSzPts val="1800"/>
              <a:buNone/>
              <a:defRPr/>
            </a:lvl7pPr>
            <a:lvl8pPr lvl="7" algn="l">
              <a:lnSpc>
                <a:spcPct val="80000"/>
              </a:lnSpc>
              <a:spcBef>
                <a:spcPts val="0"/>
              </a:spcBef>
              <a:spcAft>
                <a:spcPts val="0"/>
              </a:spcAft>
              <a:buClr>
                <a:srgbClr val="408FAF"/>
              </a:buClr>
              <a:buSzPts val="1800"/>
              <a:buNone/>
              <a:defRPr/>
            </a:lvl8pPr>
            <a:lvl9pPr lvl="8" algn="l">
              <a:lnSpc>
                <a:spcPct val="80000"/>
              </a:lnSpc>
              <a:spcBef>
                <a:spcPts val="0"/>
              </a:spcBef>
              <a:spcAft>
                <a:spcPts val="0"/>
              </a:spcAft>
              <a:buClr>
                <a:srgbClr val="408FAF"/>
              </a:buClr>
              <a:buSzPts val="1800"/>
              <a:buNone/>
              <a:defRPr/>
            </a:lvl9pPr>
          </a:lstStyle>
          <a:p>
            <a:endParaRPr/>
          </a:p>
        </p:txBody>
      </p:sp>
      <p:sp>
        <p:nvSpPr>
          <p:cNvPr id="26" name="Google Shape;26;p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7" name="Google Shape;27;p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Autofit/>
          </a:bodyPr>
          <a:lstStyle>
            <a:lvl1pPr lvl="0" algn="l">
              <a:lnSpc>
                <a:spcPct val="80000"/>
              </a:lnSpc>
              <a:spcBef>
                <a:spcPts val="0"/>
              </a:spcBef>
              <a:spcAft>
                <a:spcPts val="0"/>
              </a:spcAft>
              <a:buClr>
                <a:srgbClr val="408FAF"/>
              </a:buClr>
              <a:buSzPts val="1800"/>
              <a:buNone/>
              <a:defRPr/>
            </a:lvl1pPr>
            <a:lvl2pPr lvl="1" algn="l">
              <a:lnSpc>
                <a:spcPct val="80000"/>
              </a:lnSpc>
              <a:spcBef>
                <a:spcPts val="0"/>
              </a:spcBef>
              <a:spcAft>
                <a:spcPts val="0"/>
              </a:spcAft>
              <a:buClr>
                <a:srgbClr val="408FAF"/>
              </a:buClr>
              <a:buSzPts val="1800"/>
              <a:buNone/>
              <a:defRPr/>
            </a:lvl2pPr>
            <a:lvl3pPr lvl="2" algn="l">
              <a:lnSpc>
                <a:spcPct val="80000"/>
              </a:lnSpc>
              <a:spcBef>
                <a:spcPts val="0"/>
              </a:spcBef>
              <a:spcAft>
                <a:spcPts val="0"/>
              </a:spcAft>
              <a:buClr>
                <a:srgbClr val="408FAF"/>
              </a:buClr>
              <a:buSzPts val="1800"/>
              <a:buNone/>
              <a:defRPr/>
            </a:lvl3pPr>
            <a:lvl4pPr lvl="3" algn="l">
              <a:lnSpc>
                <a:spcPct val="80000"/>
              </a:lnSpc>
              <a:spcBef>
                <a:spcPts val="0"/>
              </a:spcBef>
              <a:spcAft>
                <a:spcPts val="0"/>
              </a:spcAft>
              <a:buClr>
                <a:srgbClr val="408FAF"/>
              </a:buClr>
              <a:buSzPts val="1800"/>
              <a:buNone/>
              <a:defRPr/>
            </a:lvl4pPr>
            <a:lvl5pPr lvl="4" algn="l">
              <a:lnSpc>
                <a:spcPct val="80000"/>
              </a:lnSpc>
              <a:spcBef>
                <a:spcPts val="0"/>
              </a:spcBef>
              <a:spcAft>
                <a:spcPts val="0"/>
              </a:spcAft>
              <a:buClr>
                <a:srgbClr val="408FAF"/>
              </a:buClr>
              <a:buSzPts val="1800"/>
              <a:buNone/>
              <a:defRPr/>
            </a:lvl5pPr>
            <a:lvl6pPr lvl="5" algn="l">
              <a:lnSpc>
                <a:spcPct val="80000"/>
              </a:lnSpc>
              <a:spcBef>
                <a:spcPts val="0"/>
              </a:spcBef>
              <a:spcAft>
                <a:spcPts val="0"/>
              </a:spcAft>
              <a:buClr>
                <a:srgbClr val="408FAF"/>
              </a:buClr>
              <a:buSzPts val="1800"/>
              <a:buNone/>
              <a:defRPr/>
            </a:lvl6pPr>
            <a:lvl7pPr lvl="6" algn="l">
              <a:lnSpc>
                <a:spcPct val="80000"/>
              </a:lnSpc>
              <a:spcBef>
                <a:spcPts val="0"/>
              </a:spcBef>
              <a:spcAft>
                <a:spcPts val="0"/>
              </a:spcAft>
              <a:buClr>
                <a:srgbClr val="408FAF"/>
              </a:buClr>
              <a:buSzPts val="1800"/>
              <a:buNone/>
              <a:defRPr/>
            </a:lvl7pPr>
            <a:lvl8pPr lvl="7" algn="l">
              <a:lnSpc>
                <a:spcPct val="80000"/>
              </a:lnSpc>
              <a:spcBef>
                <a:spcPts val="0"/>
              </a:spcBef>
              <a:spcAft>
                <a:spcPts val="0"/>
              </a:spcAft>
              <a:buClr>
                <a:srgbClr val="408FAF"/>
              </a:buClr>
              <a:buSzPts val="1800"/>
              <a:buNone/>
              <a:defRPr/>
            </a:lvl8pPr>
            <a:lvl9pPr lvl="8" algn="l">
              <a:lnSpc>
                <a:spcPct val="80000"/>
              </a:lnSpc>
              <a:spcBef>
                <a:spcPts val="0"/>
              </a:spcBef>
              <a:spcAft>
                <a:spcPts val="0"/>
              </a:spcAft>
              <a:buClr>
                <a:srgbClr val="408FAF"/>
              </a:buClr>
              <a:buSzPts val="1800"/>
              <a:buNone/>
              <a:defRPr/>
            </a:lvl9pPr>
          </a:lstStyle>
          <a:p>
            <a:endParaRPr/>
          </a:p>
        </p:txBody>
      </p:sp>
      <p:sp>
        <p:nvSpPr>
          <p:cNvPr id="30" name="Google Shape;30;p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1" name="Google Shape;31;p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2" name="Google Shape;32;p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80000"/>
              </a:lnSpc>
              <a:spcBef>
                <a:spcPts val="0"/>
              </a:spcBef>
              <a:spcAft>
                <a:spcPts val="0"/>
              </a:spcAft>
              <a:buClr>
                <a:srgbClr val="408FAF"/>
              </a:buClr>
              <a:buSzPts val="1800"/>
              <a:buNone/>
              <a:defRPr/>
            </a:lvl1pPr>
            <a:lvl2pPr lvl="1" algn="l">
              <a:lnSpc>
                <a:spcPct val="80000"/>
              </a:lnSpc>
              <a:spcBef>
                <a:spcPts val="0"/>
              </a:spcBef>
              <a:spcAft>
                <a:spcPts val="0"/>
              </a:spcAft>
              <a:buClr>
                <a:srgbClr val="408FAF"/>
              </a:buClr>
              <a:buSzPts val="1800"/>
              <a:buNone/>
              <a:defRPr/>
            </a:lvl2pPr>
            <a:lvl3pPr lvl="2" algn="l">
              <a:lnSpc>
                <a:spcPct val="80000"/>
              </a:lnSpc>
              <a:spcBef>
                <a:spcPts val="0"/>
              </a:spcBef>
              <a:spcAft>
                <a:spcPts val="0"/>
              </a:spcAft>
              <a:buClr>
                <a:srgbClr val="408FAF"/>
              </a:buClr>
              <a:buSzPts val="1800"/>
              <a:buNone/>
              <a:defRPr/>
            </a:lvl3pPr>
            <a:lvl4pPr lvl="3" algn="l">
              <a:lnSpc>
                <a:spcPct val="80000"/>
              </a:lnSpc>
              <a:spcBef>
                <a:spcPts val="0"/>
              </a:spcBef>
              <a:spcAft>
                <a:spcPts val="0"/>
              </a:spcAft>
              <a:buClr>
                <a:srgbClr val="408FAF"/>
              </a:buClr>
              <a:buSzPts val="1800"/>
              <a:buNone/>
              <a:defRPr/>
            </a:lvl4pPr>
            <a:lvl5pPr lvl="4" algn="l">
              <a:lnSpc>
                <a:spcPct val="80000"/>
              </a:lnSpc>
              <a:spcBef>
                <a:spcPts val="0"/>
              </a:spcBef>
              <a:spcAft>
                <a:spcPts val="0"/>
              </a:spcAft>
              <a:buClr>
                <a:srgbClr val="408FAF"/>
              </a:buClr>
              <a:buSzPts val="1800"/>
              <a:buNone/>
              <a:defRPr/>
            </a:lvl5pPr>
            <a:lvl6pPr lvl="5" algn="l">
              <a:lnSpc>
                <a:spcPct val="80000"/>
              </a:lnSpc>
              <a:spcBef>
                <a:spcPts val="0"/>
              </a:spcBef>
              <a:spcAft>
                <a:spcPts val="0"/>
              </a:spcAft>
              <a:buClr>
                <a:srgbClr val="408FAF"/>
              </a:buClr>
              <a:buSzPts val="1800"/>
              <a:buNone/>
              <a:defRPr/>
            </a:lvl6pPr>
            <a:lvl7pPr lvl="6" algn="l">
              <a:lnSpc>
                <a:spcPct val="80000"/>
              </a:lnSpc>
              <a:spcBef>
                <a:spcPts val="0"/>
              </a:spcBef>
              <a:spcAft>
                <a:spcPts val="0"/>
              </a:spcAft>
              <a:buClr>
                <a:srgbClr val="408FAF"/>
              </a:buClr>
              <a:buSzPts val="1800"/>
              <a:buNone/>
              <a:defRPr/>
            </a:lvl7pPr>
            <a:lvl8pPr lvl="7" algn="l">
              <a:lnSpc>
                <a:spcPct val="80000"/>
              </a:lnSpc>
              <a:spcBef>
                <a:spcPts val="0"/>
              </a:spcBef>
              <a:spcAft>
                <a:spcPts val="0"/>
              </a:spcAft>
              <a:buClr>
                <a:srgbClr val="408FAF"/>
              </a:buClr>
              <a:buSzPts val="1800"/>
              <a:buNone/>
              <a:defRPr/>
            </a:lvl8pPr>
            <a:lvl9pPr lvl="8" algn="l">
              <a:lnSpc>
                <a:spcPct val="80000"/>
              </a:lnSpc>
              <a:spcBef>
                <a:spcPts val="0"/>
              </a:spcBef>
              <a:spcAft>
                <a:spcPts val="0"/>
              </a:spcAft>
              <a:buClr>
                <a:srgbClr val="408FAF"/>
              </a:buClr>
              <a:buSzPts val="1800"/>
              <a:buNone/>
              <a:defRPr/>
            </a:lvl9pPr>
          </a:lstStyle>
          <a:p>
            <a:endParaRPr/>
          </a:p>
        </p:txBody>
      </p:sp>
      <p:sp>
        <p:nvSpPr>
          <p:cNvPr id="35" name="Google Shape;35;p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3200"/>
              <a:buFont typeface="Calibri"/>
              <a:buNone/>
              <a:defRPr sz="3200">
                <a:solidFill>
                  <a:srgbClr val="000000"/>
                </a:solidFill>
                <a:latin typeface="Calibri"/>
                <a:ea typeface="Calibri"/>
                <a:cs typeface="Calibri"/>
                <a:sym typeface="Calibri"/>
              </a:defRPr>
            </a:lvl1pPr>
            <a:lvl2pPr lvl="1" algn="l">
              <a:lnSpc>
                <a:spcPct val="80000"/>
              </a:lnSpc>
              <a:spcBef>
                <a:spcPts val="0"/>
              </a:spcBef>
              <a:spcAft>
                <a:spcPts val="0"/>
              </a:spcAft>
              <a:buClr>
                <a:srgbClr val="408FAF"/>
              </a:buClr>
              <a:buSzPts val="1800"/>
              <a:buNone/>
              <a:defRPr/>
            </a:lvl2pPr>
            <a:lvl3pPr lvl="2" algn="l">
              <a:lnSpc>
                <a:spcPct val="80000"/>
              </a:lnSpc>
              <a:spcBef>
                <a:spcPts val="0"/>
              </a:spcBef>
              <a:spcAft>
                <a:spcPts val="0"/>
              </a:spcAft>
              <a:buClr>
                <a:srgbClr val="408FAF"/>
              </a:buClr>
              <a:buSzPts val="1800"/>
              <a:buNone/>
              <a:defRPr/>
            </a:lvl3pPr>
            <a:lvl4pPr lvl="3" algn="l">
              <a:lnSpc>
                <a:spcPct val="80000"/>
              </a:lnSpc>
              <a:spcBef>
                <a:spcPts val="0"/>
              </a:spcBef>
              <a:spcAft>
                <a:spcPts val="0"/>
              </a:spcAft>
              <a:buClr>
                <a:srgbClr val="408FAF"/>
              </a:buClr>
              <a:buSzPts val="1800"/>
              <a:buNone/>
              <a:defRPr/>
            </a:lvl4pPr>
            <a:lvl5pPr lvl="4" algn="l">
              <a:lnSpc>
                <a:spcPct val="80000"/>
              </a:lnSpc>
              <a:spcBef>
                <a:spcPts val="0"/>
              </a:spcBef>
              <a:spcAft>
                <a:spcPts val="0"/>
              </a:spcAft>
              <a:buClr>
                <a:srgbClr val="408FAF"/>
              </a:buClr>
              <a:buSzPts val="1800"/>
              <a:buNone/>
              <a:defRPr/>
            </a:lvl5pPr>
            <a:lvl6pPr lvl="5" algn="l">
              <a:lnSpc>
                <a:spcPct val="80000"/>
              </a:lnSpc>
              <a:spcBef>
                <a:spcPts val="0"/>
              </a:spcBef>
              <a:spcAft>
                <a:spcPts val="0"/>
              </a:spcAft>
              <a:buClr>
                <a:srgbClr val="408FAF"/>
              </a:buClr>
              <a:buSzPts val="1800"/>
              <a:buNone/>
              <a:defRPr/>
            </a:lvl6pPr>
            <a:lvl7pPr lvl="6" algn="l">
              <a:lnSpc>
                <a:spcPct val="80000"/>
              </a:lnSpc>
              <a:spcBef>
                <a:spcPts val="0"/>
              </a:spcBef>
              <a:spcAft>
                <a:spcPts val="0"/>
              </a:spcAft>
              <a:buClr>
                <a:srgbClr val="408FAF"/>
              </a:buClr>
              <a:buSzPts val="1800"/>
              <a:buNone/>
              <a:defRPr/>
            </a:lvl7pPr>
            <a:lvl8pPr lvl="7" algn="l">
              <a:lnSpc>
                <a:spcPct val="80000"/>
              </a:lnSpc>
              <a:spcBef>
                <a:spcPts val="0"/>
              </a:spcBef>
              <a:spcAft>
                <a:spcPts val="0"/>
              </a:spcAft>
              <a:buClr>
                <a:srgbClr val="408FAF"/>
              </a:buClr>
              <a:buSzPts val="1800"/>
              <a:buNone/>
              <a:defRPr/>
            </a:lvl8pPr>
            <a:lvl9pPr lvl="8" algn="l">
              <a:lnSpc>
                <a:spcPct val="80000"/>
              </a:lnSpc>
              <a:spcBef>
                <a:spcPts val="0"/>
              </a:spcBef>
              <a:spcAft>
                <a:spcPts val="0"/>
              </a:spcAft>
              <a:buClr>
                <a:srgbClr val="408FAF"/>
              </a:buClr>
              <a:buSzPts val="1800"/>
              <a:buNone/>
              <a:defRPr/>
            </a:lvl9pPr>
          </a:lstStyle>
          <a:p>
            <a:endParaRPr/>
          </a:p>
        </p:txBody>
      </p:sp>
      <p:sp>
        <p:nvSpPr>
          <p:cNvPr id="40" name="Google Shape;40;p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1" name="Google Shape;41;p9"/>
          <p:cNvSpPr txBox="1">
            <a:spLocks noGrp="1"/>
          </p:cNvSpPr>
          <p:nvPr>
            <p:ph type="body" idx="2"/>
          </p:nvPr>
        </p:nvSpPr>
        <p:spPr>
          <a:xfrm>
            <a:off x="839787" y="2057400"/>
            <a:ext cx="3932238" cy="3811588"/>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2" name="Google Shape;42;p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3200"/>
              <a:buFont typeface="Calibri"/>
              <a:buNone/>
              <a:defRPr sz="3200">
                <a:solidFill>
                  <a:srgbClr val="000000"/>
                </a:solidFill>
                <a:latin typeface="Calibri"/>
                <a:ea typeface="Calibri"/>
                <a:cs typeface="Calibri"/>
                <a:sym typeface="Calibri"/>
              </a:defRPr>
            </a:lvl1pPr>
            <a:lvl2pPr lvl="1" algn="l">
              <a:lnSpc>
                <a:spcPct val="80000"/>
              </a:lnSpc>
              <a:spcBef>
                <a:spcPts val="0"/>
              </a:spcBef>
              <a:spcAft>
                <a:spcPts val="0"/>
              </a:spcAft>
              <a:buClr>
                <a:srgbClr val="408FAF"/>
              </a:buClr>
              <a:buSzPts val="1800"/>
              <a:buNone/>
              <a:defRPr/>
            </a:lvl2pPr>
            <a:lvl3pPr lvl="2" algn="l">
              <a:lnSpc>
                <a:spcPct val="80000"/>
              </a:lnSpc>
              <a:spcBef>
                <a:spcPts val="0"/>
              </a:spcBef>
              <a:spcAft>
                <a:spcPts val="0"/>
              </a:spcAft>
              <a:buClr>
                <a:srgbClr val="408FAF"/>
              </a:buClr>
              <a:buSzPts val="1800"/>
              <a:buNone/>
              <a:defRPr/>
            </a:lvl3pPr>
            <a:lvl4pPr lvl="3" algn="l">
              <a:lnSpc>
                <a:spcPct val="80000"/>
              </a:lnSpc>
              <a:spcBef>
                <a:spcPts val="0"/>
              </a:spcBef>
              <a:spcAft>
                <a:spcPts val="0"/>
              </a:spcAft>
              <a:buClr>
                <a:srgbClr val="408FAF"/>
              </a:buClr>
              <a:buSzPts val="1800"/>
              <a:buNone/>
              <a:defRPr/>
            </a:lvl4pPr>
            <a:lvl5pPr lvl="4" algn="l">
              <a:lnSpc>
                <a:spcPct val="80000"/>
              </a:lnSpc>
              <a:spcBef>
                <a:spcPts val="0"/>
              </a:spcBef>
              <a:spcAft>
                <a:spcPts val="0"/>
              </a:spcAft>
              <a:buClr>
                <a:srgbClr val="408FAF"/>
              </a:buClr>
              <a:buSzPts val="1800"/>
              <a:buNone/>
              <a:defRPr/>
            </a:lvl5pPr>
            <a:lvl6pPr lvl="5" algn="l">
              <a:lnSpc>
                <a:spcPct val="80000"/>
              </a:lnSpc>
              <a:spcBef>
                <a:spcPts val="0"/>
              </a:spcBef>
              <a:spcAft>
                <a:spcPts val="0"/>
              </a:spcAft>
              <a:buClr>
                <a:srgbClr val="408FAF"/>
              </a:buClr>
              <a:buSzPts val="1800"/>
              <a:buNone/>
              <a:defRPr/>
            </a:lvl6pPr>
            <a:lvl7pPr lvl="6" algn="l">
              <a:lnSpc>
                <a:spcPct val="80000"/>
              </a:lnSpc>
              <a:spcBef>
                <a:spcPts val="0"/>
              </a:spcBef>
              <a:spcAft>
                <a:spcPts val="0"/>
              </a:spcAft>
              <a:buClr>
                <a:srgbClr val="408FAF"/>
              </a:buClr>
              <a:buSzPts val="1800"/>
              <a:buNone/>
              <a:defRPr/>
            </a:lvl7pPr>
            <a:lvl8pPr lvl="7" algn="l">
              <a:lnSpc>
                <a:spcPct val="80000"/>
              </a:lnSpc>
              <a:spcBef>
                <a:spcPts val="0"/>
              </a:spcBef>
              <a:spcAft>
                <a:spcPts val="0"/>
              </a:spcAft>
              <a:buClr>
                <a:srgbClr val="408FAF"/>
              </a:buClr>
              <a:buSzPts val="1800"/>
              <a:buNone/>
              <a:defRPr/>
            </a:lvl8pPr>
            <a:lvl9pPr lvl="8" algn="l">
              <a:lnSpc>
                <a:spcPct val="80000"/>
              </a:lnSpc>
              <a:spcBef>
                <a:spcPts val="0"/>
              </a:spcBef>
              <a:spcAft>
                <a:spcPts val="0"/>
              </a:spcAft>
              <a:buClr>
                <a:srgbClr val="408FAF"/>
              </a:buClr>
              <a:buSzPts val="1800"/>
              <a:buNone/>
              <a:defRPr/>
            </a:lvl9pPr>
          </a:lstStyle>
          <a:p>
            <a:endParaRPr/>
          </a:p>
        </p:txBody>
      </p:sp>
      <p:sp>
        <p:nvSpPr>
          <p:cNvPr id="45" name="Google Shape;45;p1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6" name="Google Shape;46;p1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Autofit/>
          </a:bodyPr>
          <a:lstStyle>
            <a:lvl1pPr marL="457200" lvl="0" indent="-228600" algn="l">
              <a:lnSpc>
                <a:spcPct val="120000"/>
              </a:lnSpc>
              <a:spcBef>
                <a:spcPts val="1000"/>
              </a:spcBef>
              <a:spcAft>
                <a:spcPts val="0"/>
              </a:spcAft>
              <a:buClr>
                <a:srgbClr val="000000"/>
              </a:buClr>
              <a:buSzPts val="1200"/>
              <a:buFont typeface="Open Sans"/>
              <a:buNone/>
              <a:defRPr sz="1200">
                <a:latin typeface="Open Sans"/>
                <a:ea typeface="Open Sans"/>
                <a:cs typeface="Open Sans"/>
                <a:sym typeface="Open Sans"/>
              </a:defRPr>
            </a:lvl1pPr>
            <a:lvl2pPr marL="914400" lvl="1" indent="-228600" algn="l">
              <a:lnSpc>
                <a:spcPct val="120000"/>
              </a:lnSpc>
              <a:spcBef>
                <a:spcPts val="1000"/>
              </a:spcBef>
              <a:spcAft>
                <a:spcPts val="0"/>
              </a:spcAft>
              <a:buClr>
                <a:srgbClr val="000000"/>
              </a:buClr>
              <a:buSzPts val="1200"/>
              <a:buFont typeface="Open Sans"/>
              <a:buNone/>
              <a:defRPr sz="1200">
                <a:latin typeface="Open Sans"/>
                <a:ea typeface="Open Sans"/>
                <a:cs typeface="Open Sans"/>
                <a:sym typeface="Open Sans"/>
              </a:defRPr>
            </a:lvl2pPr>
            <a:lvl3pPr marL="1371600" lvl="2" indent="-228600" algn="l">
              <a:lnSpc>
                <a:spcPct val="120000"/>
              </a:lnSpc>
              <a:spcBef>
                <a:spcPts val="1000"/>
              </a:spcBef>
              <a:spcAft>
                <a:spcPts val="0"/>
              </a:spcAft>
              <a:buClr>
                <a:srgbClr val="000000"/>
              </a:buClr>
              <a:buSzPts val="1200"/>
              <a:buFont typeface="Open Sans"/>
              <a:buNone/>
              <a:defRPr sz="1200">
                <a:latin typeface="Open Sans"/>
                <a:ea typeface="Open Sans"/>
                <a:cs typeface="Open Sans"/>
                <a:sym typeface="Open Sans"/>
              </a:defRPr>
            </a:lvl3pPr>
            <a:lvl4pPr marL="1828800" lvl="3" indent="-228600" algn="l">
              <a:lnSpc>
                <a:spcPct val="120000"/>
              </a:lnSpc>
              <a:spcBef>
                <a:spcPts val="1000"/>
              </a:spcBef>
              <a:spcAft>
                <a:spcPts val="0"/>
              </a:spcAft>
              <a:buClr>
                <a:srgbClr val="000000"/>
              </a:buClr>
              <a:buSzPts val="1200"/>
              <a:buFont typeface="Open Sans"/>
              <a:buNone/>
              <a:defRPr sz="1200">
                <a:latin typeface="Open Sans"/>
                <a:ea typeface="Open Sans"/>
                <a:cs typeface="Open Sans"/>
                <a:sym typeface="Open Sans"/>
              </a:defRPr>
            </a:lvl4pPr>
            <a:lvl5pPr marL="2286000" lvl="4" indent="-228600" algn="l">
              <a:lnSpc>
                <a:spcPct val="120000"/>
              </a:lnSpc>
              <a:spcBef>
                <a:spcPts val="1000"/>
              </a:spcBef>
              <a:spcAft>
                <a:spcPts val="0"/>
              </a:spcAft>
              <a:buClr>
                <a:srgbClr val="000000"/>
              </a:buClr>
              <a:buSzPts val="1200"/>
              <a:buFont typeface="Open Sans"/>
              <a:buNone/>
              <a:defRPr sz="1200">
                <a:latin typeface="Open Sans"/>
                <a:ea typeface="Open Sans"/>
                <a:cs typeface="Open Sans"/>
                <a:sym typeface="Open Sans"/>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1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4498" y="6410612"/>
            <a:ext cx="12200995" cy="454868"/>
          </a:xfrm>
          <a:prstGeom prst="rect">
            <a:avLst/>
          </a:prstGeom>
          <a:solidFill>
            <a:srgbClr val="CF3A6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7;p1"/>
          <p:cNvSpPr/>
          <p:nvPr/>
        </p:nvSpPr>
        <p:spPr>
          <a:xfrm>
            <a:off x="-1396419" y="5008322"/>
            <a:ext cx="2715767" cy="2817169"/>
          </a:xfrm>
          <a:custGeom>
            <a:avLst/>
            <a:gdLst/>
            <a:ahLst/>
            <a:cxnLst/>
            <a:rect l="l" t="t" r="r" b="b"/>
            <a:pathLst>
              <a:path w="21600" h="21600" extrusionOk="0">
                <a:moveTo>
                  <a:pt x="0" y="10800"/>
                </a:moveTo>
                <a:lnTo>
                  <a:pt x="10800" y="21600"/>
                </a:lnTo>
                <a:lnTo>
                  <a:pt x="21600" y="10800"/>
                </a:lnTo>
                <a:lnTo>
                  <a:pt x="10800" y="0"/>
                </a:lnTo>
                <a:close/>
              </a:path>
            </a:pathLst>
          </a:custGeom>
          <a:solidFill>
            <a:srgbClr val="E1913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 name="Google Shape;8;p1"/>
          <p:cNvSpPr/>
          <p:nvPr/>
        </p:nvSpPr>
        <p:spPr>
          <a:xfrm>
            <a:off x="11389999" y="6189472"/>
            <a:ext cx="454868" cy="454868"/>
          </a:xfrm>
          <a:prstGeom prst="rect">
            <a:avLst/>
          </a:prstGeom>
          <a:solidFill>
            <a:srgbClr val="97319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 name="Google Shape;9;p1"/>
          <p:cNvSpPr txBox="1">
            <a:spLocks noGrp="1"/>
          </p:cNvSpPr>
          <p:nvPr>
            <p:ph type="sldNum" idx="12"/>
          </p:nvPr>
        </p:nvSpPr>
        <p:spPr>
          <a:xfrm>
            <a:off x="11471451" y="6244186"/>
            <a:ext cx="321988" cy="345441"/>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1pPr>
            <a:lvl2pPr marL="0" marR="0" lvl="1"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2pPr>
            <a:lvl3pPr marL="0" marR="0" lvl="2"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3pPr>
            <a:lvl4pPr marL="0" marR="0" lvl="3"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4pPr>
            <a:lvl5pPr marL="0" marR="0" lvl="4"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5pPr>
            <a:lvl6pPr marL="0" marR="0" lvl="5"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6pPr>
            <a:lvl7pPr marL="0" marR="0" lvl="6"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7pPr>
            <a:lvl8pPr marL="0" marR="0" lvl="7"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8pPr>
            <a:lvl9pPr marL="0" marR="0" lvl="8" indent="0" algn="ctr" rtl="0">
              <a:lnSpc>
                <a:spcPct val="100000"/>
              </a:lnSpc>
              <a:spcBef>
                <a:spcPts val="0"/>
              </a:spcBef>
              <a:spcAft>
                <a:spcPts val="0"/>
              </a:spcAft>
              <a:buClr>
                <a:srgbClr val="FFFFFF"/>
              </a:buClr>
              <a:buSzPts val="1500"/>
              <a:buFont typeface="Open Sans"/>
              <a:buNone/>
              <a:defRPr sz="1500" b="0" i="0" u="none" strike="noStrike" cap="none">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1"/>
          <p:cNvSpPr/>
          <p:nvPr/>
        </p:nvSpPr>
        <p:spPr>
          <a:xfrm>
            <a:off x="499533" y="6292753"/>
            <a:ext cx="3880975" cy="248306"/>
          </a:xfrm>
          <a:prstGeom prst="roundRect">
            <a:avLst>
              <a:gd name="adj" fmla="val 50000"/>
            </a:avLst>
          </a:prstGeom>
          <a:solidFill>
            <a:srgbClr val="0192B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 name="Google Shape;11;p1" descr="hallandalebeach-logo.png"/>
          <p:cNvPicPr preferRelativeResize="0"/>
          <p:nvPr/>
        </p:nvPicPr>
        <p:blipFill rotWithShape="1">
          <a:blip r:embed="rId11">
            <a:alphaModFix/>
          </a:blip>
          <a:srcRect/>
          <a:stretch/>
        </p:blipFill>
        <p:spPr>
          <a:xfrm>
            <a:off x="11096937" y="269279"/>
            <a:ext cx="633693" cy="587433"/>
          </a:xfrm>
          <a:prstGeom prst="rect">
            <a:avLst/>
          </a:prstGeom>
          <a:noFill/>
          <a:ln>
            <a:noFill/>
          </a:ln>
        </p:spPr>
      </p:pic>
      <p:sp>
        <p:nvSpPr>
          <p:cNvPr id="12" name="Google Shape;12;p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marR="0" lvl="0"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1pPr>
            <a:lvl2pPr marR="0" lvl="1"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2pPr>
            <a:lvl3pPr marR="0" lvl="2"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3pPr>
            <a:lvl4pPr marR="0" lvl="3"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4pPr>
            <a:lvl5pPr marR="0" lvl="4"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5pPr>
            <a:lvl6pPr marR="0" lvl="5"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6pPr>
            <a:lvl7pPr marR="0" lvl="6"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7pPr>
            <a:lvl8pPr marR="0" lvl="7"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8pPr>
            <a:lvl9pPr marR="0" lvl="8" algn="l" rtl="0">
              <a:lnSpc>
                <a:spcPct val="80000"/>
              </a:lnSpc>
              <a:spcBef>
                <a:spcPts val="0"/>
              </a:spcBef>
              <a:spcAft>
                <a:spcPts val="0"/>
              </a:spcAft>
              <a:buClr>
                <a:srgbClr val="408FAF"/>
              </a:buClr>
              <a:buSzPts val="3000"/>
              <a:buFont typeface="Oswald"/>
              <a:buNone/>
              <a:defRPr sz="3000" b="0" i="0" u="none" strike="noStrike" cap="none">
                <a:solidFill>
                  <a:srgbClr val="408FAF"/>
                </a:solidFill>
                <a:latin typeface="Oswald"/>
                <a:ea typeface="Oswald"/>
                <a:cs typeface="Oswald"/>
                <a:sym typeface="Oswald"/>
              </a:defRPr>
            </a:lvl9pPr>
          </a:lstStyle>
          <a:p>
            <a:endParaRPr/>
          </a:p>
        </p:txBody>
      </p:sp>
      <p:sp>
        <p:nvSpPr>
          <p:cNvPr id="13" name="Google Shape;13;p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ohbcra.org/loa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sobewff.org/hallanda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ohbcra.org/2020/04/10/business-survival-material-apr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11"/>
          <p:cNvPicPr preferRelativeResize="0"/>
          <p:nvPr/>
        </p:nvPicPr>
        <p:blipFill>
          <a:blip r:embed="rId3">
            <a:alphaModFix/>
          </a:blip>
          <a:stretch>
            <a:fillRect/>
          </a:stretch>
        </p:blipFill>
        <p:spPr>
          <a:xfrm>
            <a:off x="6209825" y="961187"/>
            <a:ext cx="5656449" cy="4363199"/>
          </a:xfrm>
          <a:prstGeom prst="rect">
            <a:avLst/>
          </a:prstGeom>
          <a:noFill/>
          <a:ln>
            <a:noFill/>
          </a:ln>
        </p:spPr>
      </p:pic>
      <p:sp>
        <p:nvSpPr>
          <p:cNvPr id="53" name="Google Shape;53;p11"/>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1</a:t>
            </a:fld>
            <a:endParaRPr/>
          </a:p>
        </p:txBody>
      </p:sp>
      <p:sp>
        <p:nvSpPr>
          <p:cNvPr id="54" name="Google Shape;54;p11"/>
          <p:cNvSpPr txBox="1"/>
          <p:nvPr/>
        </p:nvSpPr>
        <p:spPr>
          <a:xfrm>
            <a:off x="841491" y="1097861"/>
            <a:ext cx="5589024" cy="1808481"/>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191B1"/>
              </a:buClr>
              <a:buSzPts val="3500"/>
              <a:buFont typeface="Oswald"/>
              <a:buNone/>
            </a:pPr>
            <a:r>
              <a:rPr lang="en-US" sz="3500" b="0" i="0" u="none" strike="noStrike" cap="none" dirty="0">
                <a:solidFill>
                  <a:srgbClr val="4191B1"/>
                </a:solidFill>
                <a:latin typeface="Oswald"/>
                <a:ea typeface="Oswald"/>
                <a:cs typeface="Oswald"/>
                <a:sym typeface="Oswald"/>
              </a:rPr>
              <a:t>2020 FLORIDA </a:t>
            </a:r>
            <a:endParaRPr dirty="0"/>
          </a:p>
          <a:p>
            <a:pPr marL="0" marR="0" lvl="0" indent="0" algn="l" rtl="0">
              <a:lnSpc>
                <a:spcPct val="80000"/>
              </a:lnSpc>
              <a:spcBef>
                <a:spcPts val="0"/>
              </a:spcBef>
              <a:spcAft>
                <a:spcPts val="0"/>
              </a:spcAft>
              <a:buClr>
                <a:srgbClr val="4191B1"/>
              </a:buClr>
              <a:buSzPts val="3500"/>
              <a:buFont typeface="Oswald"/>
              <a:buNone/>
            </a:pPr>
            <a:r>
              <a:rPr lang="en-US" sz="3500" b="0" i="0" u="none" strike="noStrike" cap="none" dirty="0">
                <a:solidFill>
                  <a:srgbClr val="4191B1"/>
                </a:solidFill>
                <a:latin typeface="Oswald"/>
                <a:ea typeface="Oswald"/>
                <a:cs typeface="Oswald"/>
                <a:sym typeface="Oswald"/>
              </a:rPr>
              <a:t>REDEVELOPMENT ASSOCIATION </a:t>
            </a:r>
            <a:endParaRPr dirty="0"/>
          </a:p>
          <a:p>
            <a:pPr marL="0" marR="0" lvl="0" indent="0" algn="l" rtl="0">
              <a:lnSpc>
                <a:spcPct val="80000"/>
              </a:lnSpc>
              <a:spcBef>
                <a:spcPts val="0"/>
              </a:spcBef>
              <a:spcAft>
                <a:spcPts val="0"/>
              </a:spcAft>
              <a:buClr>
                <a:srgbClr val="4191B1"/>
              </a:buClr>
              <a:buSzPts val="3500"/>
              <a:buFont typeface="Oswald"/>
              <a:buNone/>
            </a:pPr>
            <a:r>
              <a:rPr lang="en-US" sz="3500" b="0" i="0" u="none" strike="noStrike" cap="none" dirty="0">
                <a:solidFill>
                  <a:srgbClr val="4191B1"/>
                </a:solidFill>
                <a:latin typeface="Oswald"/>
                <a:ea typeface="Oswald"/>
                <a:cs typeface="Oswald"/>
                <a:sym typeface="Oswald"/>
              </a:rPr>
              <a:t>ROY F. KENZIE AWARDS</a:t>
            </a:r>
            <a:endParaRPr dirty="0"/>
          </a:p>
        </p:txBody>
      </p:sp>
      <p:sp>
        <p:nvSpPr>
          <p:cNvPr id="55" name="Google Shape;55;p11"/>
          <p:cNvSpPr txBox="1"/>
          <p:nvPr/>
        </p:nvSpPr>
        <p:spPr>
          <a:xfrm>
            <a:off x="888312" y="3646339"/>
            <a:ext cx="4949241" cy="1556569"/>
          </a:xfrm>
          <a:prstGeom prst="rect">
            <a:avLst/>
          </a:prstGeom>
          <a:noFill/>
          <a:ln>
            <a:noFill/>
          </a:ln>
        </p:spPr>
        <p:txBody>
          <a:bodyPr spcFirstLastPara="1" wrap="square" lIns="45700" tIns="45700" rIns="45700" bIns="45700" anchor="t" anchorCtr="0">
            <a:noAutofit/>
          </a:bodyPr>
          <a:lstStyle/>
          <a:p>
            <a:pPr marL="0" marR="0" lvl="0" indent="0" algn="l" rtl="0">
              <a:lnSpc>
                <a:spcPct val="120000"/>
              </a:lnSpc>
              <a:spcBef>
                <a:spcPts val="0"/>
              </a:spcBef>
              <a:spcAft>
                <a:spcPts val="0"/>
              </a:spcAft>
              <a:buClr>
                <a:srgbClr val="535353"/>
              </a:buClr>
              <a:buSzPts val="1000"/>
              <a:buFont typeface="Open Sans"/>
              <a:buNone/>
            </a:pPr>
            <a:r>
              <a:rPr lang="en-US" sz="1000" b="0" i="0" u="none" strike="noStrike" cap="none">
                <a:solidFill>
                  <a:srgbClr val="535353"/>
                </a:solidFill>
                <a:latin typeface="Open Sans"/>
                <a:ea typeface="Open Sans"/>
                <a:cs typeface="Open Sans"/>
                <a:sym typeface="Open Sans"/>
              </a:rPr>
              <a:t>Submitted by</a:t>
            </a:r>
            <a:endParaRPr/>
          </a:p>
          <a:p>
            <a:pPr marL="0" marR="0" lvl="0" indent="0" algn="l" rtl="0">
              <a:lnSpc>
                <a:spcPct val="120000"/>
              </a:lnSpc>
              <a:spcBef>
                <a:spcPts val="0"/>
              </a:spcBef>
              <a:spcAft>
                <a:spcPts val="0"/>
              </a:spcAft>
              <a:buClr>
                <a:srgbClr val="535353"/>
              </a:buClr>
              <a:buSzPts val="1000"/>
              <a:buFont typeface="Open Sans"/>
              <a:buNone/>
            </a:pPr>
            <a:r>
              <a:rPr lang="en-US" sz="1000" b="1" i="0" u="none" strike="noStrike" cap="none">
                <a:solidFill>
                  <a:srgbClr val="535353"/>
                </a:solidFill>
                <a:latin typeface="Open Sans"/>
                <a:ea typeface="Open Sans"/>
                <a:cs typeface="Open Sans"/>
                <a:sym typeface="Open Sans"/>
              </a:rPr>
              <a:t>Hallandale Beach Community Redevelopment Agency</a:t>
            </a:r>
            <a:endParaRPr/>
          </a:p>
          <a:p>
            <a:pPr marL="0" marR="0" lvl="0" indent="0" algn="l" rtl="0">
              <a:lnSpc>
                <a:spcPct val="120000"/>
              </a:lnSpc>
              <a:spcBef>
                <a:spcPts val="0"/>
              </a:spcBef>
              <a:spcAft>
                <a:spcPts val="0"/>
              </a:spcAft>
              <a:buClr>
                <a:srgbClr val="535353"/>
              </a:buClr>
              <a:buSzPts val="1000"/>
              <a:buFont typeface="Open Sans"/>
              <a:buNone/>
            </a:pPr>
            <a:r>
              <a:rPr lang="en-US" sz="1000" b="0" i="0" u="none" strike="noStrike" cap="none">
                <a:solidFill>
                  <a:srgbClr val="535353"/>
                </a:solidFill>
                <a:latin typeface="Open Sans"/>
                <a:ea typeface="Open Sans"/>
                <a:cs typeface="Open Sans"/>
                <a:sym typeface="Open Sans"/>
              </a:rPr>
              <a:t>Jeremy Earle, Ph.D., AICP, FRA-RA │ Assistant City Manager/CRA Executive Director</a:t>
            </a:r>
            <a:endParaRPr/>
          </a:p>
          <a:p>
            <a:pPr marL="0" marR="0" lvl="0" indent="0" algn="l" rtl="0">
              <a:lnSpc>
                <a:spcPct val="120000"/>
              </a:lnSpc>
              <a:spcBef>
                <a:spcPts val="0"/>
              </a:spcBef>
              <a:spcAft>
                <a:spcPts val="0"/>
              </a:spcAft>
              <a:buClr>
                <a:srgbClr val="535353"/>
              </a:buClr>
              <a:buSzPts val="1000"/>
              <a:buFont typeface="Open Sans"/>
              <a:buNone/>
            </a:pPr>
            <a:r>
              <a:rPr lang="en-US" sz="1000" b="0" i="0" u="none" strike="noStrike" cap="none">
                <a:solidFill>
                  <a:srgbClr val="535353"/>
                </a:solidFill>
                <a:latin typeface="Open Sans"/>
                <a:ea typeface="Open Sans"/>
                <a:cs typeface="Open Sans"/>
                <a:sym typeface="Open Sans"/>
              </a:rPr>
              <a:t>City of Hallandale Beach</a:t>
            </a:r>
            <a:endParaRPr/>
          </a:p>
          <a:p>
            <a:pPr marL="0" marR="0" lvl="0" indent="0" algn="l" rtl="0">
              <a:lnSpc>
                <a:spcPct val="120000"/>
              </a:lnSpc>
              <a:spcBef>
                <a:spcPts val="0"/>
              </a:spcBef>
              <a:spcAft>
                <a:spcPts val="0"/>
              </a:spcAft>
              <a:buClr>
                <a:srgbClr val="535353"/>
              </a:buClr>
              <a:buSzPts val="1000"/>
              <a:buFont typeface="Open Sans"/>
              <a:buNone/>
            </a:pPr>
            <a:r>
              <a:rPr lang="en-US" sz="1000" b="0" i="0" u="none" strike="noStrike" cap="none">
                <a:solidFill>
                  <a:srgbClr val="535353"/>
                </a:solidFill>
                <a:latin typeface="Open Sans"/>
                <a:ea typeface="Open Sans"/>
                <a:cs typeface="Open Sans"/>
                <a:sym typeface="Open Sans"/>
              </a:rPr>
              <a:t>400 South Federal Highway</a:t>
            </a:r>
            <a:endParaRPr/>
          </a:p>
          <a:p>
            <a:pPr marL="0" marR="0" lvl="0" indent="0" algn="l" rtl="0">
              <a:lnSpc>
                <a:spcPct val="120000"/>
              </a:lnSpc>
              <a:spcBef>
                <a:spcPts val="0"/>
              </a:spcBef>
              <a:spcAft>
                <a:spcPts val="0"/>
              </a:spcAft>
              <a:buClr>
                <a:srgbClr val="535353"/>
              </a:buClr>
              <a:buSzPts val="1000"/>
              <a:buFont typeface="Open Sans"/>
              <a:buNone/>
            </a:pPr>
            <a:r>
              <a:rPr lang="en-US" sz="1000" b="0" i="0" u="none" strike="noStrike" cap="none">
                <a:solidFill>
                  <a:srgbClr val="535353"/>
                </a:solidFill>
                <a:latin typeface="Open Sans"/>
                <a:ea typeface="Open Sans"/>
                <a:cs typeface="Open Sans"/>
                <a:sym typeface="Open Sans"/>
              </a:rPr>
              <a:t>Hallandale Beach, FL, 33009</a:t>
            </a:r>
            <a:endParaRPr/>
          </a:p>
        </p:txBody>
      </p:sp>
      <p:sp>
        <p:nvSpPr>
          <p:cNvPr id="56" name="Google Shape;56;p11"/>
          <p:cNvSpPr/>
          <p:nvPr/>
        </p:nvSpPr>
        <p:spPr>
          <a:xfrm>
            <a:off x="942084" y="3468893"/>
            <a:ext cx="1138352" cy="117836"/>
          </a:xfrm>
          <a:prstGeom prst="rect">
            <a:avLst/>
          </a:prstGeom>
          <a:solidFill>
            <a:srgbClr val="97319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 name="Google Shape;57;p11"/>
          <p:cNvSpPr/>
          <p:nvPr/>
        </p:nvSpPr>
        <p:spPr>
          <a:xfrm>
            <a:off x="10260211" y="-281168"/>
            <a:ext cx="2155193" cy="2155193"/>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8" name="Google Shape;58;p11" descr="hallandalebeach-logo.png"/>
          <p:cNvPicPr preferRelativeResize="0"/>
          <p:nvPr/>
        </p:nvPicPr>
        <p:blipFill rotWithShape="1">
          <a:blip r:embed="rId4">
            <a:alphaModFix/>
          </a:blip>
          <a:srcRect/>
          <a:stretch/>
        </p:blipFill>
        <p:spPr>
          <a:xfrm>
            <a:off x="10768632" y="335640"/>
            <a:ext cx="1138352" cy="1055253"/>
          </a:xfrm>
          <a:prstGeom prst="rect">
            <a:avLst/>
          </a:prstGeom>
          <a:noFill/>
          <a:ln>
            <a:noFill/>
          </a:ln>
        </p:spPr>
      </p:pic>
      <p:sp>
        <p:nvSpPr>
          <p:cNvPr id="59" name="Google Shape;59;p11"/>
          <p:cNvSpPr txBox="1"/>
          <p:nvPr/>
        </p:nvSpPr>
        <p:spPr>
          <a:xfrm>
            <a:off x="888312" y="2865887"/>
            <a:ext cx="5394641" cy="52322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973191"/>
              </a:buClr>
              <a:buSzPts val="1400"/>
              <a:buFont typeface="Open Sans"/>
              <a:buNone/>
            </a:pPr>
            <a:r>
              <a:rPr lang="en-US" sz="1400" b="1" i="0" u="none" strike="noStrike" cap="none" dirty="0">
                <a:solidFill>
                  <a:srgbClr val="973191"/>
                </a:solidFill>
                <a:latin typeface="Open Sans"/>
                <a:ea typeface="Open Sans"/>
                <a:cs typeface="Open Sans"/>
                <a:sym typeface="Open Sans"/>
              </a:rPr>
              <a:t>Hallandale Beach Community Redevelopment Agency</a:t>
            </a:r>
          </a:p>
          <a:p>
            <a:pPr marL="0" marR="0" lvl="0" indent="0" algn="l" rtl="0">
              <a:lnSpc>
                <a:spcPct val="100000"/>
              </a:lnSpc>
              <a:spcBef>
                <a:spcPts val="0"/>
              </a:spcBef>
              <a:spcAft>
                <a:spcPts val="0"/>
              </a:spcAft>
              <a:buClr>
                <a:srgbClr val="973191"/>
              </a:buClr>
              <a:buSzPts val="1400"/>
              <a:buFont typeface="Open Sans"/>
              <a:buNone/>
            </a:pPr>
            <a:r>
              <a:rPr lang="en-US" sz="1400" b="1" i="0" u="none" strike="noStrike" cap="none" dirty="0">
                <a:solidFill>
                  <a:srgbClr val="973191"/>
                </a:solidFill>
                <a:latin typeface="Open Sans"/>
                <a:ea typeface="Open Sans"/>
                <a:cs typeface="Open Sans"/>
                <a:sym typeface="Open Sans"/>
              </a:rPr>
              <a:t>COVID-19 Rapid Response Initiatives</a:t>
            </a:r>
            <a:endParaRPr dirty="0"/>
          </a:p>
        </p:txBody>
      </p:sp>
      <p:sp>
        <p:nvSpPr>
          <p:cNvPr id="60" name="Google Shape;60;p11"/>
          <p:cNvSpPr/>
          <p:nvPr/>
        </p:nvSpPr>
        <p:spPr>
          <a:xfrm>
            <a:off x="976097" y="5202908"/>
            <a:ext cx="60960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1" i="0" u="none" strike="noStrike" cap="none" dirty="0">
                <a:solidFill>
                  <a:srgbClr val="0070C0"/>
                </a:solidFill>
                <a:latin typeface="Calibri"/>
                <a:ea typeface="Calibri"/>
                <a:cs typeface="Calibri"/>
                <a:sym typeface="Calibri"/>
              </a:rPr>
              <a:t>Award Category: </a:t>
            </a:r>
            <a:r>
              <a:rPr lang="en-US" sz="1800" b="1" dirty="0">
                <a:solidFill>
                  <a:srgbClr val="0070C0"/>
                </a:solidFill>
                <a:latin typeface="Calibri"/>
                <a:ea typeface="Calibri"/>
                <a:cs typeface="Calibri"/>
                <a:sym typeface="Calibri"/>
              </a:rPr>
              <a:t>Out of The Box</a:t>
            </a:r>
            <a:r>
              <a:rPr lang="en-US" sz="1800" b="1" i="0" u="none" strike="noStrike" cap="none" dirty="0">
                <a:solidFill>
                  <a:srgbClr val="0070C0"/>
                </a:solidFill>
                <a:latin typeface="Calibri"/>
                <a:ea typeface="Calibri"/>
                <a:cs typeface="Calibri"/>
                <a:sym typeface="Calibri"/>
              </a:rPr>
              <a:t> </a:t>
            </a:r>
            <a:endParaRPr dirty="0"/>
          </a:p>
        </p:txBody>
      </p:sp>
      <p:sp>
        <p:nvSpPr>
          <p:cNvPr id="11" name="Award Entry Category: Annual Report">
            <a:extLst>
              <a:ext uri="{FF2B5EF4-FFF2-40B4-BE49-F238E27FC236}">
                <a16:creationId xmlns:a16="http://schemas.microsoft.com/office/drawing/2014/main" id="{A2B2A122-A2A3-489C-9222-88B6FB6DD551}"/>
              </a:ext>
            </a:extLst>
          </p:cNvPr>
          <p:cNvSpPr txBox="1"/>
          <p:nvPr/>
        </p:nvSpPr>
        <p:spPr>
          <a:xfrm>
            <a:off x="896936" y="2535501"/>
            <a:ext cx="3662219"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600">
                <a:solidFill>
                  <a:srgbClr val="973191"/>
                </a:solidFill>
                <a:latin typeface="Open Sans"/>
                <a:ea typeface="Open Sans"/>
                <a:cs typeface="Open Sans"/>
                <a:sym typeface="Open Sans"/>
              </a:defRPr>
            </a:pPr>
            <a:r>
              <a:rPr b="1" dirty="0"/>
              <a:t>Award Entry Category:</a:t>
            </a:r>
            <a:r>
              <a:rPr lang="en-US" b="1" dirty="0"/>
              <a:t> Out of the Box</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10</a:t>
            </a:fld>
            <a:endParaRPr/>
          </a:p>
        </p:txBody>
      </p:sp>
      <p:sp>
        <p:nvSpPr>
          <p:cNvPr id="148" name="Google Shape;148;p22"/>
          <p:cNvSpPr txBox="1"/>
          <p:nvPr/>
        </p:nvSpPr>
        <p:spPr>
          <a:xfrm>
            <a:off x="812447" y="1345972"/>
            <a:ext cx="7114704" cy="304699"/>
          </a:xfrm>
          <a:prstGeom prst="rect">
            <a:avLst/>
          </a:prstGeom>
          <a:noFill/>
          <a:ln>
            <a:noFill/>
          </a:ln>
        </p:spPr>
        <p:txBody>
          <a:bodyPr spcFirstLastPara="1" wrap="square" lIns="45700" tIns="45700" rIns="45700" bIns="45700" anchor="t" anchorCtr="0">
            <a:noAutofit/>
          </a:bodyPr>
          <a:lstStyle/>
          <a:p>
            <a:pPr marL="0" marR="0" lvl="1" indent="228600" algn="l" rtl="0">
              <a:lnSpc>
                <a:spcPct val="120000"/>
              </a:lnSpc>
              <a:spcBef>
                <a:spcPts val="0"/>
              </a:spcBef>
              <a:spcAft>
                <a:spcPts val="0"/>
              </a:spcAft>
              <a:buClr>
                <a:srgbClr val="000000"/>
              </a:buClr>
              <a:buSzPts val="1800"/>
              <a:buFont typeface="Open Sans"/>
              <a:buNone/>
            </a:pPr>
            <a:endParaRPr sz="1800" b="0" i="0" u="none" strike="noStrike" cap="none">
              <a:solidFill>
                <a:srgbClr val="000000"/>
              </a:solidFill>
              <a:latin typeface="Times"/>
              <a:ea typeface="Times"/>
              <a:cs typeface="Times"/>
              <a:sym typeface="Times"/>
            </a:endParaRPr>
          </a:p>
        </p:txBody>
      </p:sp>
      <p:sp>
        <p:nvSpPr>
          <p:cNvPr id="149" name="Google Shape;149;p22"/>
          <p:cNvSpPr txBox="1"/>
          <p:nvPr/>
        </p:nvSpPr>
        <p:spPr>
          <a:xfrm>
            <a:off x="289560" y="447352"/>
            <a:ext cx="1786706" cy="461665"/>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RESOURCES</a:t>
            </a:r>
            <a:endParaRPr sz="3000" b="0" i="0" u="none" strike="noStrike" cap="none">
              <a:solidFill>
                <a:srgbClr val="408FAF"/>
              </a:solidFill>
              <a:latin typeface="Oswald"/>
              <a:ea typeface="Oswald"/>
              <a:cs typeface="Oswald"/>
              <a:sym typeface="Oswald"/>
            </a:endParaRPr>
          </a:p>
        </p:txBody>
      </p:sp>
      <p:pic>
        <p:nvPicPr>
          <p:cNvPr id="150" name="Google Shape;150;p22"/>
          <p:cNvPicPr preferRelativeResize="0"/>
          <p:nvPr/>
        </p:nvPicPr>
        <p:blipFill rotWithShape="1">
          <a:blip r:embed="rId3">
            <a:alphaModFix/>
          </a:blip>
          <a:srcRect/>
          <a:stretch/>
        </p:blipFill>
        <p:spPr>
          <a:xfrm>
            <a:off x="5003705" y="267436"/>
            <a:ext cx="5846891" cy="5976750"/>
          </a:xfrm>
          <a:prstGeom prst="rect">
            <a:avLst/>
          </a:prstGeom>
          <a:noFill/>
          <a:ln>
            <a:noFill/>
          </a:ln>
        </p:spPr>
      </p:pic>
      <p:sp>
        <p:nvSpPr>
          <p:cNvPr id="151" name="Google Shape;151;p22"/>
          <p:cNvSpPr/>
          <p:nvPr/>
        </p:nvSpPr>
        <p:spPr>
          <a:xfrm>
            <a:off x="297180" y="1193623"/>
            <a:ext cx="4031208" cy="18158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2000"/>
              <a:buFont typeface="Calibri"/>
              <a:buNone/>
            </a:pPr>
            <a:r>
              <a:rPr lang="en-US" sz="2000" b="1" i="0" u="none" strike="noStrike" cap="none">
                <a:solidFill>
                  <a:srgbClr val="7030A0"/>
                </a:solidFill>
                <a:latin typeface="Calibri"/>
                <a:ea typeface="Calibri"/>
                <a:cs typeface="Calibri"/>
                <a:sym typeface="Calibri"/>
              </a:rPr>
              <a:t>BUSINESS SURVIVAL TIP</a:t>
            </a:r>
            <a:r>
              <a:rPr lang="en-US" sz="2000" b="1" i="0" u="none" strike="noStrike" cap="none">
                <a:solidFill>
                  <a:srgbClr val="7030A0"/>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000000"/>
              </a:buClr>
              <a:buSzPts val="1800"/>
              <a:buFont typeface="Open Sans"/>
              <a:buNone/>
            </a:pPr>
            <a:r>
              <a:rPr lang="en-US" sz="1800" b="0" i="0" u="none" strike="noStrike" cap="none">
                <a:solidFill>
                  <a:srgbClr val="000000"/>
                </a:solidFill>
                <a:latin typeface="Open Sans"/>
                <a:ea typeface="Open Sans"/>
                <a:cs typeface="Open Sans"/>
                <a:sym typeface="Open Sans"/>
              </a:rPr>
              <a:t>HBCRA created and distributed various resources to local businesses that provided business survival tools.  </a:t>
            </a:r>
            <a:endParaRPr/>
          </a:p>
          <a:p>
            <a:pPr marL="0" marR="0" lvl="0" indent="0" algn="l" rtl="0">
              <a:lnSpc>
                <a:spcPct val="100000"/>
              </a:lnSpc>
              <a:spcBef>
                <a:spcPts val="0"/>
              </a:spcBef>
              <a:spcAft>
                <a:spcPts val="0"/>
              </a:spcAft>
              <a:buClr>
                <a:srgbClr val="000000"/>
              </a:buClr>
              <a:buSzPts val="2000"/>
              <a:buFont typeface="Calibri"/>
              <a:buNone/>
            </a:pPr>
            <a:endParaRPr sz="2000" b="1" i="0" u="none" strike="noStrike" cap="none">
              <a:solidFill>
                <a:srgbClr val="7030A0"/>
              </a:solidFill>
              <a:latin typeface="Calibri"/>
              <a:ea typeface="Calibri"/>
              <a:cs typeface="Calibri"/>
              <a:sym typeface="Calibri"/>
            </a:endParaRPr>
          </a:p>
        </p:txBody>
      </p:sp>
      <p:sp>
        <p:nvSpPr>
          <p:cNvPr id="152" name="Google Shape;152;p22"/>
          <p:cNvSpPr/>
          <p:nvPr/>
        </p:nvSpPr>
        <p:spPr>
          <a:xfrm>
            <a:off x="289559" y="3085654"/>
            <a:ext cx="4236721" cy="12311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2000"/>
              <a:buFont typeface="Open Sans"/>
              <a:buNone/>
            </a:pPr>
            <a:r>
              <a:rPr lang="en-US" sz="2000" b="1" i="0" u="none" strike="noStrike" cap="none">
                <a:solidFill>
                  <a:srgbClr val="7030A0"/>
                </a:solidFill>
                <a:latin typeface="Open Sans"/>
                <a:ea typeface="Open Sans"/>
                <a:cs typeface="Open Sans"/>
                <a:sym typeface="Open Sans"/>
              </a:rPr>
              <a:t>COVID-19 HOTLINE </a:t>
            </a:r>
            <a:endParaRPr/>
          </a:p>
          <a:p>
            <a:pPr marL="0" marR="0" lvl="0" indent="0" algn="l" rtl="0">
              <a:lnSpc>
                <a:spcPct val="100000"/>
              </a:lnSpc>
              <a:spcBef>
                <a:spcPts val="0"/>
              </a:spcBef>
              <a:spcAft>
                <a:spcPts val="0"/>
              </a:spcAft>
              <a:buClr>
                <a:srgbClr val="000000"/>
              </a:buClr>
              <a:buSzPts val="1800"/>
              <a:buFont typeface="Open Sans"/>
              <a:buNone/>
            </a:pPr>
            <a:r>
              <a:rPr lang="en-US" sz="1800" b="0" i="0" u="none" strike="noStrike" cap="none">
                <a:solidFill>
                  <a:srgbClr val="000000"/>
                </a:solidFill>
                <a:latin typeface="Open Sans"/>
                <a:ea typeface="Open Sans"/>
                <a:cs typeface="Open Sans"/>
                <a:sym typeface="Open Sans"/>
              </a:rPr>
              <a:t>HBCRA created A COVID-19 HOTLINE </a:t>
            </a:r>
            <a:endParaRPr/>
          </a:p>
          <a:p>
            <a:pPr marL="0" marR="0" lvl="0" indent="0" algn="l" rtl="0">
              <a:lnSpc>
                <a:spcPct val="100000"/>
              </a:lnSpc>
              <a:spcBef>
                <a:spcPts val="0"/>
              </a:spcBef>
              <a:spcAft>
                <a:spcPts val="0"/>
              </a:spcAft>
              <a:buClr>
                <a:srgbClr val="000000"/>
              </a:buClr>
              <a:buSzPts val="1800"/>
              <a:buFont typeface="Open Sans"/>
              <a:buNone/>
            </a:pPr>
            <a:r>
              <a:rPr lang="en-US" sz="1800" b="0" i="0" u="none" strike="noStrike" cap="none">
                <a:solidFill>
                  <a:srgbClr val="000000"/>
                </a:solidFill>
                <a:latin typeface="Open Sans"/>
                <a:ea typeface="Open Sans"/>
                <a:cs typeface="Open Sans"/>
                <a:sym typeface="Open Sans"/>
              </a:rPr>
              <a:t>to answer pressing questions about</a:t>
            </a:r>
            <a:endParaRPr/>
          </a:p>
          <a:p>
            <a:pPr marL="0" marR="0" lvl="0" indent="0" algn="l" rtl="0">
              <a:lnSpc>
                <a:spcPct val="100000"/>
              </a:lnSpc>
              <a:spcBef>
                <a:spcPts val="0"/>
              </a:spcBef>
              <a:spcAft>
                <a:spcPts val="0"/>
              </a:spcAft>
              <a:buClr>
                <a:srgbClr val="000000"/>
              </a:buClr>
              <a:buSzPts val="1800"/>
              <a:buFont typeface="Open Sans"/>
              <a:buNone/>
            </a:pPr>
            <a:r>
              <a:rPr lang="en-US" sz="1800" b="0" i="0" u="none" strike="noStrike" cap="none">
                <a:solidFill>
                  <a:srgbClr val="000000"/>
                </a:solidFill>
                <a:latin typeface="Open Sans"/>
                <a:ea typeface="Open Sans"/>
                <a:cs typeface="Open Sans"/>
                <a:sym typeface="Open Sans"/>
              </a:rPr>
              <a:t> city initiatives &amp; resources. </a:t>
            </a:r>
            <a:endParaRPr/>
          </a:p>
        </p:txBody>
      </p:sp>
      <p:pic>
        <p:nvPicPr>
          <p:cNvPr id="153" name="Google Shape;153;p22"/>
          <p:cNvPicPr preferRelativeResize="0"/>
          <p:nvPr/>
        </p:nvPicPr>
        <p:blipFill rotWithShape="1">
          <a:blip r:embed="rId4">
            <a:alphaModFix/>
          </a:blip>
          <a:srcRect/>
          <a:stretch/>
        </p:blipFill>
        <p:spPr>
          <a:xfrm>
            <a:off x="297180" y="4598364"/>
            <a:ext cx="7924800" cy="774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11</a:t>
            </a:fld>
            <a:endParaRPr/>
          </a:p>
        </p:txBody>
      </p:sp>
      <p:sp>
        <p:nvSpPr>
          <p:cNvPr id="159" name="Google Shape;159;p23"/>
          <p:cNvSpPr txBox="1"/>
          <p:nvPr/>
        </p:nvSpPr>
        <p:spPr>
          <a:xfrm>
            <a:off x="812447" y="1345972"/>
            <a:ext cx="7114704" cy="304699"/>
          </a:xfrm>
          <a:prstGeom prst="rect">
            <a:avLst/>
          </a:prstGeom>
          <a:noFill/>
          <a:ln>
            <a:noFill/>
          </a:ln>
        </p:spPr>
        <p:txBody>
          <a:bodyPr spcFirstLastPara="1" wrap="square" lIns="45700" tIns="45700" rIns="45700" bIns="45700" anchor="t" anchorCtr="0">
            <a:noAutofit/>
          </a:bodyPr>
          <a:lstStyle/>
          <a:p>
            <a:pPr marL="0" marR="0" lvl="1" indent="228600" algn="l" rtl="0">
              <a:lnSpc>
                <a:spcPct val="120000"/>
              </a:lnSpc>
              <a:spcBef>
                <a:spcPts val="0"/>
              </a:spcBef>
              <a:spcAft>
                <a:spcPts val="0"/>
              </a:spcAft>
              <a:buClr>
                <a:srgbClr val="000000"/>
              </a:buClr>
              <a:buSzPts val="1800"/>
              <a:buFont typeface="Open Sans"/>
              <a:buNone/>
            </a:pPr>
            <a:endParaRPr sz="1800" b="0" i="0" u="none" strike="noStrike" cap="none">
              <a:solidFill>
                <a:srgbClr val="000000"/>
              </a:solidFill>
              <a:latin typeface="Times"/>
              <a:ea typeface="Times"/>
              <a:cs typeface="Times"/>
              <a:sym typeface="Times"/>
            </a:endParaRPr>
          </a:p>
        </p:txBody>
      </p:sp>
      <p:sp>
        <p:nvSpPr>
          <p:cNvPr id="160" name="Google Shape;160;p23"/>
          <p:cNvSpPr txBox="1"/>
          <p:nvPr/>
        </p:nvSpPr>
        <p:spPr>
          <a:xfrm>
            <a:off x="289560" y="716478"/>
            <a:ext cx="1786706" cy="461665"/>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RESOURCES</a:t>
            </a:r>
            <a:endParaRPr sz="3000" b="0" i="0" u="none" strike="noStrike" cap="none">
              <a:solidFill>
                <a:srgbClr val="408FAF"/>
              </a:solidFill>
              <a:latin typeface="Oswald"/>
              <a:ea typeface="Oswald"/>
              <a:cs typeface="Oswald"/>
              <a:sym typeface="Oswald"/>
            </a:endParaRPr>
          </a:p>
        </p:txBody>
      </p:sp>
      <p:sp>
        <p:nvSpPr>
          <p:cNvPr id="161" name="Google Shape;161;p23"/>
          <p:cNvSpPr/>
          <p:nvPr/>
        </p:nvSpPr>
        <p:spPr>
          <a:xfrm>
            <a:off x="289560" y="1345972"/>
            <a:ext cx="4935682" cy="3600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2000"/>
              <a:buFont typeface="Calibri"/>
              <a:buNone/>
            </a:pPr>
            <a:r>
              <a:rPr lang="en-US" sz="2000" b="1" i="0" u="none" strike="noStrike" cap="none">
                <a:solidFill>
                  <a:srgbClr val="7030A0"/>
                </a:solidFill>
                <a:latin typeface="Calibri"/>
                <a:ea typeface="Calibri"/>
                <a:cs typeface="Calibri"/>
                <a:sym typeface="Calibri"/>
              </a:rPr>
              <a:t>COVID-19 Business Survival Toolkit </a:t>
            </a:r>
            <a:endParaRPr/>
          </a:p>
          <a:p>
            <a:pPr marL="0" marR="0" lvl="0" indent="0" algn="l" rtl="0">
              <a:lnSpc>
                <a:spcPct val="100000"/>
              </a:lnSpc>
              <a:spcBef>
                <a:spcPts val="0"/>
              </a:spcBef>
              <a:spcAft>
                <a:spcPts val="0"/>
              </a:spcAft>
              <a:buClr>
                <a:srgbClr val="000000"/>
              </a:buClr>
              <a:buSzPts val="1800"/>
              <a:buFont typeface="Calibri"/>
              <a:buNone/>
            </a:pPr>
            <a:endParaRPr sz="1800" b="1" i="0" u="none" strike="noStrike" cap="none">
              <a:solidFill>
                <a:srgbClr val="7030A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Open Sans"/>
              <a:buNone/>
            </a:pPr>
            <a:r>
              <a:rPr lang="en-US" sz="1600" b="0" i="0" u="none" strike="noStrike" cap="none">
                <a:solidFill>
                  <a:schemeClr val="dk1"/>
                </a:solidFill>
                <a:latin typeface="Open Sans"/>
                <a:ea typeface="Open Sans"/>
                <a:cs typeface="Open Sans"/>
                <a:sym typeface="Open Sans"/>
              </a:rPr>
              <a:t>HBCRA created this toolkit which provided guidance on steps that businesses could take to mitigate some of the effects of the Coronavirus, potential resources at the Federal and State level that businesses could access in order to receive financial assistance. This information was emailed to over 2,000 business within the community via email from the CRA and the Hallandale Beach Chamber of Commerce, posters and packages dropped off to businesses by the CRA staff, directly mailed to businesses, and posted on the CRA website and social media channels. </a:t>
            </a:r>
            <a:endParaRPr/>
          </a:p>
        </p:txBody>
      </p:sp>
      <p:pic>
        <p:nvPicPr>
          <p:cNvPr id="162" name="Google Shape;162;p23" descr="A screenshot of a cell phone&#10;&#10;Description automatically generated"/>
          <p:cNvPicPr preferRelativeResize="0"/>
          <p:nvPr/>
        </p:nvPicPr>
        <p:blipFill rotWithShape="1">
          <a:blip r:embed="rId3">
            <a:alphaModFix/>
          </a:blip>
          <a:srcRect/>
          <a:stretch/>
        </p:blipFill>
        <p:spPr>
          <a:xfrm>
            <a:off x="5459310" y="1010314"/>
            <a:ext cx="4935682" cy="434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12</a:t>
            </a:fld>
            <a:endParaRPr/>
          </a:p>
        </p:txBody>
      </p:sp>
      <p:sp>
        <p:nvSpPr>
          <p:cNvPr id="168" name="Google Shape;168;p24"/>
          <p:cNvSpPr txBox="1"/>
          <p:nvPr/>
        </p:nvSpPr>
        <p:spPr>
          <a:xfrm>
            <a:off x="740433" y="1217602"/>
            <a:ext cx="4413290" cy="1065997"/>
          </a:xfrm>
          <a:prstGeom prst="rect">
            <a:avLst/>
          </a:prstGeom>
          <a:noFill/>
          <a:ln>
            <a:noFill/>
          </a:ln>
        </p:spPr>
        <p:txBody>
          <a:bodyPr spcFirstLastPara="1" wrap="square" lIns="45700" tIns="45700" rIns="45700" bIns="45700" anchor="t" anchorCtr="0">
            <a:noAutofit/>
          </a:bodyPr>
          <a:lstStyle/>
          <a:p>
            <a:pPr marL="0" marR="0" lvl="0" indent="0" algn="l" rtl="0">
              <a:lnSpc>
                <a:spcPct val="120000"/>
              </a:lnSpc>
              <a:spcBef>
                <a:spcPts val="0"/>
              </a:spcBef>
              <a:spcAft>
                <a:spcPts val="0"/>
              </a:spcAft>
              <a:buClr>
                <a:srgbClr val="000000"/>
              </a:buClr>
              <a:buSzPts val="1800"/>
              <a:buFont typeface="Open Sans"/>
              <a:buNone/>
            </a:pPr>
            <a:r>
              <a:rPr lang="en-US" sz="1800" b="0" i="0" u="none" strike="noStrike" cap="none">
                <a:solidFill>
                  <a:srgbClr val="000000"/>
                </a:solidFill>
                <a:latin typeface="Open Sans"/>
                <a:ea typeface="Open Sans"/>
                <a:cs typeface="Open Sans"/>
                <a:sym typeface="Open Sans"/>
              </a:rPr>
              <a:t>HBCRA provided resource information to Hallandale Beach, Tenants, Landlords, &amp; Homeowners.  </a:t>
            </a:r>
            <a:endParaRPr sz="1800" b="0" i="0" u="none" strike="noStrike" cap="none">
              <a:solidFill>
                <a:srgbClr val="000000"/>
              </a:solidFill>
              <a:latin typeface="Open Sans"/>
              <a:ea typeface="Open Sans"/>
              <a:cs typeface="Open Sans"/>
              <a:sym typeface="Open Sans"/>
            </a:endParaRPr>
          </a:p>
        </p:txBody>
      </p:sp>
      <p:sp>
        <p:nvSpPr>
          <p:cNvPr id="169" name="Google Shape;169;p24"/>
          <p:cNvSpPr txBox="1"/>
          <p:nvPr/>
        </p:nvSpPr>
        <p:spPr>
          <a:xfrm>
            <a:off x="740433" y="825316"/>
            <a:ext cx="1608772" cy="461665"/>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Resources </a:t>
            </a:r>
            <a:endParaRPr sz="3000" b="0" i="0" u="none" strike="noStrike" cap="none">
              <a:solidFill>
                <a:srgbClr val="408FAF"/>
              </a:solidFill>
              <a:latin typeface="Oswald"/>
              <a:ea typeface="Oswald"/>
              <a:cs typeface="Oswald"/>
              <a:sym typeface="Oswald"/>
            </a:endParaRPr>
          </a:p>
        </p:txBody>
      </p:sp>
      <p:pic>
        <p:nvPicPr>
          <p:cNvPr id="170" name="Google Shape;170;p24"/>
          <p:cNvPicPr preferRelativeResize="0"/>
          <p:nvPr/>
        </p:nvPicPr>
        <p:blipFill rotWithShape="1">
          <a:blip r:embed="rId3">
            <a:alphaModFix/>
          </a:blip>
          <a:srcRect/>
          <a:stretch/>
        </p:blipFill>
        <p:spPr>
          <a:xfrm>
            <a:off x="6498550" y="410606"/>
            <a:ext cx="4413290" cy="5711316"/>
          </a:xfrm>
          <a:prstGeom prst="rect">
            <a:avLst/>
          </a:prstGeom>
          <a:noFill/>
          <a:ln>
            <a:noFill/>
          </a:ln>
        </p:spPr>
      </p:pic>
      <p:pic>
        <p:nvPicPr>
          <p:cNvPr id="171" name="Google Shape;171;p24" descr="A close up of a sign&#10;&#10;Description automatically generated"/>
          <p:cNvPicPr preferRelativeResize="0"/>
          <p:nvPr/>
        </p:nvPicPr>
        <p:blipFill rotWithShape="1">
          <a:blip r:embed="rId4">
            <a:alphaModFix/>
          </a:blip>
          <a:srcRect/>
          <a:stretch/>
        </p:blipFill>
        <p:spPr>
          <a:xfrm>
            <a:off x="3343011" y="2148258"/>
            <a:ext cx="4002669" cy="39736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13</a:t>
            </a:fld>
            <a:endParaRPr/>
          </a:p>
        </p:txBody>
      </p:sp>
      <p:sp>
        <p:nvSpPr>
          <p:cNvPr id="177" name="Google Shape;177;p25"/>
          <p:cNvSpPr txBox="1"/>
          <p:nvPr/>
        </p:nvSpPr>
        <p:spPr>
          <a:xfrm>
            <a:off x="740433" y="1370002"/>
            <a:ext cx="2786979" cy="1730795"/>
          </a:xfrm>
          <a:prstGeom prst="rect">
            <a:avLst/>
          </a:prstGeom>
          <a:noFill/>
          <a:ln>
            <a:noFill/>
          </a:ln>
        </p:spPr>
        <p:txBody>
          <a:bodyPr spcFirstLastPara="1" wrap="square" lIns="45700" tIns="45700" rIns="45700" bIns="45700" anchor="t" anchorCtr="0">
            <a:noAutofit/>
          </a:bodyPr>
          <a:lstStyle/>
          <a:p>
            <a:pPr marL="0" marR="0" lvl="0" indent="0" algn="l" rtl="0">
              <a:lnSpc>
                <a:spcPct val="120000"/>
              </a:lnSpc>
              <a:spcBef>
                <a:spcPts val="0"/>
              </a:spcBef>
              <a:spcAft>
                <a:spcPts val="0"/>
              </a:spcAft>
              <a:buClr>
                <a:srgbClr val="000000"/>
              </a:buClr>
              <a:buSzPts val="1800"/>
              <a:buFont typeface="Open Sans"/>
              <a:buNone/>
            </a:pPr>
            <a:r>
              <a:rPr lang="en-US" sz="1800" b="0" i="0" u="none" strike="noStrike" cap="none">
                <a:solidFill>
                  <a:srgbClr val="000000"/>
                </a:solidFill>
                <a:latin typeface="Open Sans"/>
                <a:ea typeface="Open Sans"/>
                <a:cs typeface="Open Sans"/>
                <a:sym typeface="Open Sans"/>
              </a:rPr>
              <a:t>HBCRA mailed &amp; delivered a brochure displaying resources available to small  business owners. </a:t>
            </a:r>
            <a:endParaRPr sz="1800" b="0" i="0" u="none" strike="noStrike" cap="none">
              <a:solidFill>
                <a:srgbClr val="000000"/>
              </a:solidFill>
              <a:latin typeface="Open Sans"/>
              <a:ea typeface="Open Sans"/>
              <a:cs typeface="Open Sans"/>
              <a:sym typeface="Open Sans"/>
            </a:endParaRPr>
          </a:p>
        </p:txBody>
      </p:sp>
      <p:sp>
        <p:nvSpPr>
          <p:cNvPr id="178" name="Google Shape;178;p25"/>
          <p:cNvSpPr txBox="1"/>
          <p:nvPr/>
        </p:nvSpPr>
        <p:spPr>
          <a:xfrm>
            <a:off x="740433" y="825316"/>
            <a:ext cx="2786979" cy="461665"/>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Collateral Material </a:t>
            </a:r>
            <a:endParaRPr sz="3000" b="0" i="0" u="none" strike="noStrike" cap="none">
              <a:solidFill>
                <a:srgbClr val="408FAF"/>
              </a:solidFill>
              <a:latin typeface="Oswald"/>
              <a:ea typeface="Oswald"/>
              <a:cs typeface="Oswald"/>
              <a:sym typeface="Oswald"/>
            </a:endParaRPr>
          </a:p>
        </p:txBody>
      </p:sp>
      <p:pic>
        <p:nvPicPr>
          <p:cNvPr id="179" name="Google Shape;179;p25"/>
          <p:cNvPicPr preferRelativeResize="0"/>
          <p:nvPr/>
        </p:nvPicPr>
        <p:blipFill rotWithShape="1">
          <a:blip r:embed="rId3">
            <a:alphaModFix/>
          </a:blip>
          <a:srcRect/>
          <a:stretch/>
        </p:blipFill>
        <p:spPr>
          <a:xfrm>
            <a:off x="3814157" y="1053801"/>
            <a:ext cx="7341524" cy="47503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14</a:t>
            </a:fld>
            <a:endParaRPr/>
          </a:p>
        </p:txBody>
      </p:sp>
      <p:sp>
        <p:nvSpPr>
          <p:cNvPr id="193" name="Google Shape;193;p27"/>
          <p:cNvSpPr txBox="1"/>
          <p:nvPr/>
        </p:nvSpPr>
        <p:spPr>
          <a:xfrm>
            <a:off x="1258592" y="639023"/>
            <a:ext cx="3158237" cy="662941"/>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Social Media Graphics</a:t>
            </a:r>
            <a:endParaRPr/>
          </a:p>
        </p:txBody>
      </p:sp>
      <p:pic>
        <p:nvPicPr>
          <p:cNvPr id="194" name="Google Shape;194;p27"/>
          <p:cNvPicPr preferRelativeResize="0"/>
          <p:nvPr/>
        </p:nvPicPr>
        <p:blipFill>
          <a:blip r:embed="rId3">
            <a:alphaModFix/>
          </a:blip>
          <a:stretch>
            <a:fillRect/>
          </a:stretch>
        </p:blipFill>
        <p:spPr>
          <a:xfrm>
            <a:off x="1309701" y="1336442"/>
            <a:ext cx="2084303" cy="2084318"/>
          </a:xfrm>
          <a:prstGeom prst="rect">
            <a:avLst/>
          </a:prstGeom>
          <a:noFill/>
          <a:ln>
            <a:noFill/>
          </a:ln>
          <a:effectLst>
            <a:outerShdw blurRad="57150" dist="19050" dir="5400000" algn="bl" rotWithShape="0">
              <a:srgbClr val="000000">
                <a:alpha val="50000"/>
              </a:srgbClr>
            </a:outerShdw>
          </a:effectLst>
        </p:spPr>
      </p:pic>
      <p:pic>
        <p:nvPicPr>
          <p:cNvPr id="195" name="Google Shape;195;p27"/>
          <p:cNvPicPr preferRelativeResize="0"/>
          <p:nvPr/>
        </p:nvPicPr>
        <p:blipFill>
          <a:blip r:embed="rId4">
            <a:alphaModFix/>
          </a:blip>
          <a:stretch>
            <a:fillRect/>
          </a:stretch>
        </p:blipFill>
        <p:spPr>
          <a:xfrm>
            <a:off x="3624118" y="1336431"/>
            <a:ext cx="2084284" cy="2084336"/>
          </a:xfrm>
          <a:prstGeom prst="rect">
            <a:avLst/>
          </a:prstGeom>
          <a:noFill/>
          <a:ln>
            <a:noFill/>
          </a:ln>
          <a:effectLst>
            <a:outerShdw blurRad="57150" dist="19050" dir="5400000" algn="bl" rotWithShape="0">
              <a:srgbClr val="000000">
                <a:alpha val="50000"/>
              </a:srgbClr>
            </a:outerShdw>
          </a:effectLst>
        </p:spPr>
      </p:pic>
      <p:pic>
        <p:nvPicPr>
          <p:cNvPr id="196" name="Google Shape;196;p27"/>
          <p:cNvPicPr preferRelativeResize="0"/>
          <p:nvPr/>
        </p:nvPicPr>
        <p:blipFill>
          <a:blip r:embed="rId5">
            <a:alphaModFix/>
          </a:blip>
          <a:stretch>
            <a:fillRect/>
          </a:stretch>
        </p:blipFill>
        <p:spPr>
          <a:xfrm>
            <a:off x="5938539" y="1239500"/>
            <a:ext cx="2181248" cy="2181263"/>
          </a:xfrm>
          <a:prstGeom prst="rect">
            <a:avLst/>
          </a:prstGeom>
          <a:noFill/>
          <a:ln>
            <a:noFill/>
          </a:ln>
          <a:effectLst>
            <a:outerShdw blurRad="57150" dist="19050" dir="5400000" algn="bl" rotWithShape="0">
              <a:srgbClr val="000000">
                <a:alpha val="50000"/>
              </a:srgbClr>
            </a:outerShdw>
          </a:effectLst>
        </p:spPr>
      </p:pic>
      <p:pic>
        <p:nvPicPr>
          <p:cNvPr id="197" name="Google Shape;197;p27"/>
          <p:cNvPicPr preferRelativeResize="0"/>
          <p:nvPr/>
        </p:nvPicPr>
        <p:blipFill>
          <a:blip r:embed="rId6">
            <a:alphaModFix/>
          </a:blip>
          <a:stretch>
            <a:fillRect/>
          </a:stretch>
        </p:blipFill>
        <p:spPr>
          <a:xfrm>
            <a:off x="8349927" y="1239500"/>
            <a:ext cx="2181248" cy="2181263"/>
          </a:xfrm>
          <a:prstGeom prst="rect">
            <a:avLst/>
          </a:prstGeom>
          <a:noFill/>
          <a:ln>
            <a:noFill/>
          </a:ln>
          <a:effectLst>
            <a:outerShdw blurRad="57150" dist="19050" dir="5400000" algn="bl" rotWithShape="0">
              <a:srgbClr val="000000">
                <a:alpha val="50000"/>
              </a:srgbClr>
            </a:outerShdw>
          </a:effectLst>
        </p:spPr>
      </p:pic>
      <p:pic>
        <p:nvPicPr>
          <p:cNvPr id="198" name="Google Shape;198;p27"/>
          <p:cNvPicPr preferRelativeResize="0"/>
          <p:nvPr/>
        </p:nvPicPr>
        <p:blipFill>
          <a:blip r:embed="rId7">
            <a:alphaModFix/>
          </a:blip>
          <a:stretch>
            <a:fillRect/>
          </a:stretch>
        </p:blipFill>
        <p:spPr>
          <a:xfrm>
            <a:off x="1309675" y="3662075"/>
            <a:ext cx="2084276" cy="2084276"/>
          </a:xfrm>
          <a:prstGeom prst="rect">
            <a:avLst/>
          </a:prstGeom>
          <a:noFill/>
          <a:ln>
            <a:noFill/>
          </a:ln>
          <a:effectLst>
            <a:outerShdw blurRad="57150" dist="19050" dir="5400000" algn="bl" rotWithShape="0">
              <a:srgbClr val="000000">
                <a:alpha val="50000"/>
              </a:srgbClr>
            </a:outerShdw>
          </a:effectLst>
        </p:spPr>
      </p:pic>
      <p:pic>
        <p:nvPicPr>
          <p:cNvPr id="199" name="Google Shape;199;p27"/>
          <p:cNvPicPr preferRelativeResize="0"/>
          <p:nvPr/>
        </p:nvPicPr>
        <p:blipFill>
          <a:blip r:embed="rId8">
            <a:alphaModFix/>
          </a:blip>
          <a:stretch>
            <a:fillRect/>
          </a:stretch>
        </p:blipFill>
        <p:spPr>
          <a:xfrm>
            <a:off x="3624126" y="3662075"/>
            <a:ext cx="2084299" cy="2084299"/>
          </a:xfrm>
          <a:prstGeom prst="rect">
            <a:avLst/>
          </a:prstGeom>
          <a:noFill/>
          <a:ln>
            <a:noFill/>
          </a:ln>
          <a:effectLst>
            <a:outerShdw blurRad="57150" dist="19050" dir="5400000" algn="bl" rotWithShape="0">
              <a:srgbClr val="000000">
                <a:alpha val="50000"/>
              </a:srgbClr>
            </a:outerShdw>
          </a:effectLst>
        </p:spPr>
      </p:pic>
      <p:pic>
        <p:nvPicPr>
          <p:cNvPr id="200" name="Google Shape;200;p27"/>
          <p:cNvPicPr preferRelativeResize="0"/>
          <p:nvPr/>
        </p:nvPicPr>
        <p:blipFill>
          <a:blip r:embed="rId9">
            <a:alphaModFix/>
          </a:blip>
          <a:stretch>
            <a:fillRect/>
          </a:stretch>
        </p:blipFill>
        <p:spPr>
          <a:xfrm>
            <a:off x="5938600" y="3662075"/>
            <a:ext cx="2084299" cy="2084299"/>
          </a:xfrm>
          <a:prstGeom prst="rect">
            <a:avLst/>
          </a:prstGeom>
          <a:noFill/>
          <a:ln>
            <a:noFill/>
          </a:ln>
          <a:effectLst>
            <a:outerShdw blurRad="57150" dist="19050" dir="5400000" algn="bl" rotWithShape="0">
              <a:srgbClr val="000000">
                <a:alpha val="50000"/>
              </a:srgbClr>
            </a:outerShdw>
          </a:effectLst>
        </p:spPr>
      </p:pic>
      <p:pic>
        <p:nvPicPr>
          <p:cNvPr id="201" name="Google Shape;201;p27"/>
          <p:cNvPicPr preferRelativeResize="0"/>
          <p:nvPr/>
        </p:nvPicPr>
        <p:blipFill>
          <a:blip r:embed="rId10">
            <a:alphaModFix/>
          </a:blip>
          <a:stretch>
            <a:fillRect/>
          </a:stretch>
        </p:blipFill>
        <p:spPr>
          <a:xfrm>
            <a:off x="8349925" y="3662075"/>
            <a:ext cx="2181251" cy="20842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p:nvPr/>
        </p:nvSpPr>
        <p:spPr>
          <a:xfrm>
            <a:off x="620042" y="639023"/>
            <a:ext cx="3158100" cy="663000"/>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a:solidFill>
                  <a:srgbClr val="408FAF"/>
                </a:solidFill>
                <a:latin typeface="Oswald"/>
                <a:ea typeface="Oswald"/>
                <a:cs typeface="Oswald"/>
                <a:sym typeface="Oswald"/>
              </a:rPr>
              <a:t>Landing Page</a:t>
            </a:r>
            <a:endParaRPr/>
          </a:p>
        </p:txBody>
      </p:sp>
      <p:pic>
        <p:nvPicPr>
          <p:cNvPr id="207" name="Google Shape;207;p28" descr="A screenshot of a social media post&#10;&#10;Description automatically generated"/>
          <p:cNvPicPr preferRelativeResize="0"/>
          <p:nvPr/>
        </p:nvPicPr>
        <p:blipFill rotWithShape="1">
          <a:blip r:embed="rId3">
            <a:alphaModFix/>
          </a:blip>
          <a:srcRect b="50450"/>
          <a:stretch/>
        </p:blipFill>
        <p:spPr>
          <a:xfrm>
            <a:off x="2914425" y="393525"/>
            <a:ext cx="3506932" cy="5516847"/>
          </a:xfrm>
          <a:prstGeom prst="rect">
            <a:avLst/>
          </a:prstGeom>
          <a:noFill/>
          <a:ln>
            <a:noFill/>
          </a:ln>
          <a:effectLst>
            <a:outerShdw blurRad="393700" dist="12700" dir="16200000" rotWithShape="0">
              <a:srgbClr val="000000">
                <a:alpha val="40000"/>
              </a:srgbClr>
            </a:outerShdw>
          </a:effectLst>
        </p:spPr>
      </p:pic>
      <p:pic>
        <p:nvPicPr>
          <p:cNvPr id="208" name="Google Shape;208;p28" descr="A screenshot of a social media post&#10;&#10;Description automatically generated"/>
          <p:cNvPicPr preferRelativeResize="0"/>
          <p:nvPr/>
        </p:nvPicPr>
        <p:blipFill rotWithShape="1">
          <a:blip r:embed="rId3">
            <a:alphaModFix/>
          </a:blip>
          <a:srcRect t="49548"/>
          <a:stretch/>
        </p:blipFill>
        <p:spPr>
          <a:xfrm>
            <a:off x="6991815" y="393526"/>
            <a:ext cx="3444311" cy="5516847"/>
          </a:xfrm>
          <a:prstGeom prst="rect">
            <a:avLst/>
          </a:prstGeom>
          <a:noFill/>
          <a:ln>
            <a:noFill/>
          </a:ln>
          <a:effectLst>
            <a:outerShdw blurRad="393700" dist="12700" dir="16200000" rotWithShape="0">
              <a:srgbClr val="000000">
                <a:alpha val="40000"/>
              </a:srgbClr>
            </a:outerShdw>
          </a:effectLst>
        </p:spPr>
      </p:pic>
      <p:pic>
        <p:nvPicPr>
          <p:cNvPr id="5" name="Google Shape;214;p29" descr="A desktop computer sitting on top of a table&#10;&#10;Description automatically generated">
            <a:extLst>
              <a:ext uri="{FF2B5EF4-FFF2-40B4-BE49-F238E27FC236}">
                <a16:creationId xmlns:a16="http://schemas.microsoft.com/office/drawing/2014/main" id="{CD6C8D85-2D5C-4F74-9634-F55E4A4AC6A7}"/>
              </a:ext>
            </a:extLst>
          </p:cNvPr>
          <p:cNvPicPr preferRelativeResize="0"/>
          <p:nvPr/>
        </p:nvPicPr>
        <p:blipFill rotWithShape="1">
          <a:blip r:embed="rId4">
            <a:alphaModFix/>
          </a:blip>
          <a:srcRect l="44547" t="30576" r="44859" b="13269"/>
          <a:stretch/>
        </p:blipFill>
        <p:spPr>
          <a:xfrm>
            <a:off x="1136555" y="1111177"/>
            <a:ext cx="1207412" cy="42618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2"/>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2</a:t>
            </a:fld>
            <a:endParaRPr/>
          </a:p>
        </p:txBody>
      </p:sp>
      <p:sp>
        <p:nvSpPr>
          <p:cNvPr id="66" name="Google Shape;66;p12"/>
          <p:cNvSpPr txBox="1"/>
          <p:nvPr/>
        </p:nvSpPr>
        <p:spPr>
          <a:xfrm>
            <a:off x="533400" y="2313277"/>
            <a:ext cx="10835640" cy="2585323"/>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Open Sans"/>
              <a:buNone/>
            </a:pPr>
            <a:r>
              <a:rPr lang="en-US" sz="1800" b="0" i="0" u="none" strike="noStrike" cap="none" dirty="0">
                <a:solidFill>
                  <a:srgbClr val="000000"/>
                </a:solidFill>
                <a:latin typeface="Open Sans"/>
                <a:ea typeface="Open Sans"/>
                <a:cs typeface="Open Sans"/>
                <a:sym typeface="Open Sans"/>
              </a:rPr>
              <a:t>In response the COVID-19 pandemic, the HBCRA has developed an innovative and aggressive approach to providing relief for businesses and families including:</a:t>
            </a:r>
          </a:p>
          <a:p>
            <a:pPr marL="0" marR="0" lvl="0" indent="0" algn="l" rtl="0">
              <a:lnSpc>
                <a:spcPct val="100000"/>
              </a:lnSpc>
              <a:spcBef>
                <a:spcPts val="0"/>
              </a:spcBef>
              <a:spcAft>
                <a:spcPts val="0"/>
              </a:spcAft>
              <a:buClr>
                <a:srgbClr val="000000"/>
              </a:buClr>
              <a:buSzPts val="1800"/>
              <a:buFont typeface="Open Sans"/>
              <a:buNone/>
            </a:pPr>
            <a:endParaRPr lang="en-US" sz="1800" b="0" i="0" u="none" strike="noStrike" cap="none" dirty="0">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Development of the Business Rapid Response Program</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a:t>
            </a:r>
            <a:r>
              <a:rPr lang="en-US" sz="1800" dirty="0">
                <a:latin typeface="Open Sans"/>
                <a:ea typeface="Open Sans"/>
                <a:cs typeface="Open Sans"/>
                <a:sym typeface="Open Sans"/>
              </a:rPr>
              <a:t>500,000 Small Business Sustainability and Recovery Loan Program</a:t>
            </a:r>
            <a:endParaRPr lang="en-US" sz="1800" b="0" i="0" u="none" strike="noStrike" cap="none" dirty="0">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$300,000 Residential Rental and Mortgage Assistance Program</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$30,000 Senior Rental/Utility Assistance Program</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Creation of the Order-In promotional campaign for the sustainability of local restaurants</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Aggressive marketing of financial resources and information to the community</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dirty="0">
                <a:latin typeface="Open Sans"/>
                <a:ea typeface="Open Sans"/>
                <a:cs typeface="Open Sans"/>
                <a:sym typeface="Open Sans"/>
              </a:rPr>
              <a:t>S</a:t>
            </a:r>
            <a:r>
              <a:rPr lang="en-US" sz="1800" b="0" i="0" u="none" strike="noStrike" cap="none" dirty="0">
                <a:solidFill>
                  <a:srgbClr val="000000"/>
                </a:solidFill>
                <a:latin typeface="Open Sans"/>
                <a:ea typeface="Open Sans"/>
                <a:cs typeface="Open Sans"/>
                <a:sym typeface="Open Sans"/>
              </a:rPr>
              <a:t>trategic partnerships with SCORE, the Urban League of Broward County, and the Hallandale Beach Chamber of Commerce</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dirty="0">
                <a:latin typeface="Open Sans"/>
                <a:ea typeface="Open Sans"/>
                <a:cs typeface="Open Sans"/>
                <a:sym typeface="Open Sans"/>
              </a:rPr>
              <a:t>C</a:t>
            </a:r>
            <a:r>
              <a:rPr lang="en-US" sz="1800" b="0" i="0" u="none" strike="noStrike" cap="none" dirty="0">
                <a:solidFill>
                  <a:srgbClr val="000000"/>
                </a:solidFill>
                <a:latin typeface="Open Sans"/>
                <a:ea typeface="Open Sans"/>
                <a:cs typeface="Open Sans"/>
                <a:sym typeface="Open Sans"/>
              </a:rPr>
              <a:t>reation of a Banking and Lending Consortium</a:t>
            </a:r>
            <a:endParaRPr lang="en-US" dirty="0"/>
          </a:p>
        </p:txBody>
      </p:sp>
      <p:sp>
        <p:nvSpPr>
          <p:cNvPr id="67" name="Google Shape;67;p12"/>
          <p:cNvSpPr txBox="1"/>
          <p:nvPr/>
        </p:nvSpPr>
        <p:spPr>
          <a:xfrm>
            <a:off x="487932" y="1271484"/>
            <a:ext cx="8843124" cy="1569660"/>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dirty="0">
                <a:solidFill>
                  <a:srgbClr val="408FAF"/>
                </a:solidFill>
                <a:latin typeface="Oswald"/>
                <a:ea typeface="Oswald"/>
                <a:cs typeface="Oswald"/>
                <a:sym typeface="Oswald"/>
              </a:rPr>
              <a:t>Hallandale Beach Community Redevelopment Agency 	     </a:t>
            </a:r>
            <a:endParaRPr dirty="0"/>
          </a:p>
          <a:p>
            <a:pPr marL="0" marR="0" lvl="0" indent="0" algn="l" rtl="0">
              <a:lnSpc>
                <a:spcPct val="80000"/>
              </a:lnSpc>
              <a:spcBef>
                <a:spcPts val="0"/>
              </a:spcBef>
              <a:spcAft>
                <a:spcPts val="0"/>
              </a:spcAft>
              <a:buClr>
                <a:srgbClr val="408FAF"/>
              </a:buClr>
              <a:buSzPts val="3000"/>
              <a:buFont typeface="Oswald"/>
              <a:buNone/>
            </a:pPr>
            <a:r>
              <a:rPr lang="en-US" sz="3000" b="0" i="0" u="none" strike="noStrike" cap="none" dirty="0">
                <a:solidFill>
                  <a:srgbClr val="408FAF"/>
                </a:solidFill>
                <a:latin typeface="Oswald"/>
                <a:ea typeface="Oswald"/>
                <a:cs typeface="Oswald"/>
                <a:sym typeface="Oswald"/>
              </a:rPr>
              <a:t>COVID-19 Rapid Response Initiatives</a:t>
            </a:r>
            <a:endParaRPr dirty="0"/>
          </a:p>
          <a:p>
            <a:pPr marL="0" marR="0" lvl="0" indent="0" algn="l" rtl="0">
              <a:lnSpc>
                <a:spcPct val="80000"/>
              </a:lnSpc>
              <a:spcBef>
                <a:spcPts val="0"/>
              </a:spcBef>
              <a:spcAft>
                <a:spcPts val="0"/>
              </a:spcAft>
              <a:buClr>
                <a:srgbClr val="408FAF"/>
              </a:buClr>
              <a:buSzPts val="1800"/>
              <a:buFont typeface="Oswald"/>
              <a:buNone/>
            </a:pPr>
            <a:endParaRPr sz="1800" b="0" i="0" u="none" strike="noStrike" cap="none" dirty="0">
              <a:solidFill>
                <a:srgbClr val="000000"/>
              </a:solidFill>
              <a:latin typeface="Calibri"/>
              <a:ea typeface="Calibri"/>
              <a:cs typeface="Calibri"/>
              <a:sym typeface="Calibri"/>
            </a:endParaRPr>
          </a:p>
          <a:p>
            <a:pPr marL="0" marR="0" lvl="0" indent="0" algn="l" rtl="0">
              <a:lnSpc>
                <a:spcPct val="80000"/>
              </a:lnSpc>
              <a:spcBef>
                <a:spcPts val="0"/>
              </a:spcBef>
              <a:spcAft>
                <a:spcPts val="0"/>
              </a:spcAft>
              <a:buClr>
                <a:srgbClr val="408FAF"/>
              </a:buClr>
              <a:buSzPts val="3000"/>
              <a:buFont typeface="Oswald"/>
              <a:buNone/>
            </a:pPr>
            <a:r>
              <a:rPr lang="en-US" sz="3000" b="0" i="0" u="none" strike="noStrike" cap="none" dirty="0">
                <a:solidFill>
                  <a:srgbClr val="408FAF"/>
                </a:solidFill>
                <a:latin typeface="Oswald"/>
                <a:ea typeface="Oswald"/>
                <a:cs typeface="Oswald"/>
                <a:sym typeface="Oswald"/>
              </a:rPr>
              <a:t> </a:t>
            </a:r>
            <a:r>
              <a:rPr lang="en-US" sz="1200" b="0" i="0" u="none" strike="noStrike" cap="none" dirty="0">
                <a:solidFill>
                  <a:srgbClr val="000000"/>
                </a:solidFill>
                <a:latin typeface="Times"/>
                <a:ea typeface="Times"/>
                <a:cs typeface="Times"/>
                <a:sym typeface="Times"/>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3</a:t>
            </a:fld>
            <a:endParaRPr/>
          </a:p>
        </p:txBody>
      </p:sp>
      <p:sp>
        <p:nvSpPr>
          <p:cNvPr id="73" name="Google Shape;73;p13"/>
          <p:cNvSpPr txBox="1"/>
          <p:nvPr/>
        </p:nvSpPr>
        <p:spPr>
          <a:xfrm>
            <a:off x="335279" y="1100688"/>
            <a:ext cx="6550377" cy="4311950"/>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1400"/>
              <a:buFont typeface="Oswald"/>
              <a:buNone/>
            </a:pPr>
            <a:r>
              <a:rPr lang="en-US" sz="1400" b="0" i="0" u="none" strike="noStrike" cap="none" dirty="0">
                <a:solidFill>
                  <a:srgbClr val="408FAF"/>
                </a:solidFill>
                <a:latin typeface="Oswald"/>
                <a:ea typeface="Oswald"/>
                <a:cs typeface="Oswald"/>
                <a:sym typeface="Oswald"/>
              </a:rPr>
              <a:t>Hallandale Beach Community Redevelopment Agencies COVID-19 Rapid Response Initiatives</a:t>
            </a:r>
            <a:endParaRPr dirty="0"/>
          </a:p>
          <a:p>
            <a:pPr marL="0" marR="0" lvl="0" indent="0" algn="l" rtl="0">
              <a:lnSpc>
                <a:spcPct val="80000"/>
              </a:lnSpc>
              <a:spcBef>
                <a:spcPts val="0"/>
              </a:spcBef>
              <a:spcAft>
                <a:spcPts val="0"/>
              </a:spcAft>
              <a:buClr>
                <a:srgbClr val="408FAF"/>
              </a:buClr>
              <a:buSzPts val="1200"/>
              <a:buFont typeface="Oswald"/>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Open Sans"/>
              <a:buNone/>
            </a:pPr>
            <a:r>
              <a:rPr lang="en-US" sz="1500" b="0" i="0" u="none" strike="noStrike" cap="none" dirty="0">
                <a:solidFill>
                  <a:srgbClr val="000000"/>
                </a:solidFill>
                <a:latin typeface="Open Sans"/>
                <a:ea typeface="Open Sans"/>
                <a:cs typeface="Open Sans"/>
                <a:sym typeface="Open Sans"/>
              </a:rPr>
              <a:t>On March 9, 2020 the City of Hallandale Beach executed a declaration of emergency in response to the deadly Coronavirus/COVID-19 pandemic.</a:t>
            </a:r>
            <a:endParaRPr dirty="0"/>
          </a:p>
          <a:p>
            <a:pPr marL="0" marR="0" lvl="0" indent="0" algn="l" rtl="0">
              <a:lnSpc>
                <a:spcPct val="100000"/>
              </a:lnSpc>
              <a:spcBef>
                <a:spcPts val="0"/>
              </a:spcBef>
              <a:spcAft>
                <a:spcPts val="0"/>
              </a:spcAft>
              <a:buClr>
                <a:srgbClr val="000000"/>
              </a:buClr>
              <a:buSzPts val="1500"/>
              <a:buFont typeface="Open Sans"/>
              <a:buNone/>
            </a:pPr>
            <a:r>
              <a:rPr lang="en-US" sz="1500" b="0" i="0" u="none" strike="noStrike" cap="none" dirty="0">
                <a:solidFill>
                  <a:srgbClr val="000000"/>
                </a:solidFill>
                <a:latin typeface="Open Sans"/>
                <a:ea typeface="Open Sans"/>
                <a:cs typeface="Open Sans"/>
                <a:sym typeface="Open Sans"/>
              </a:rPr>
              <a:t>Uncertain of the immediate and long-term impact the COVID-19 crisis would have on the local economy, businesses and residents, the HBCRA immediately assembled its Coronavirus Rapid Response team. The team immediately began outreach to local businesses, surveying their needs, providing updates about available resources, tips, and general information to keep them and their employees safe, healthy and informed. </a:t>
            </a:r>
            <a:endParaRPr dirty="0"/>
          </a:p>
          <a:p>
            <a:pPr marL="0" marR="0" lvl="0" indent="0" algn="l" rtl="0">
              <a:lnSpc>
                <a:spcPct val="100000"/>
              </a:lnSpc>
              <a:spcBef>
                <a:spcPts val="0"/>
              </a:spcBef>
              <a:spcAft>
                <a:spcPts val="0"/>
              </a:spcAft>
              <a:buClr>
                <a:srgbClr val="000000"/>
              </a:buClr>
              <a:buSzPts val="1500"/>
              <a:buFont typeface="Calibri"/>
              <a:buNone/>
            </a:pPr>
            <a:endParaRPr sz="15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Open Sans"/>
              <a:buNone/>
            </a:pPr>
            <a:r>
              <a:rPr lang="en-US" sz="1500" b="0" i="0" u="none" strike="noStrike" cap="none" dirty="0">
                <a:solidFill>
                  <a:srgbClr val="000000"/>
                </a:solidFill>
                <a:latin typeface="Open Sans"/>
                <a:ea typeface="Open Sans"/>
                <a:cs typeface="Open Sans"/>
                <a:sym typeface="Open Sans"/>
              </a:rPr>
              <a:t>Within the first few weeks of the pandemic, the HBCRA established a hotline for businesses to call in and receive information and reached out to thousands of local businesses within the community through phone calls, emails, and actual business visitations in order to hand deliver important materials that could help save their business. The team was committed to ensuring businesses could not only be safe, informed, and healthy during these uncertain times, but to also provide information regarding financial, or mentoring assistance. </a:t>
            </a:r>
            <a:endParaRPr dirty="0"/>
          </a:p>
        </p:txBody>
      </p:sp>
      <p:sp>
        <p:nvSpPr>
          <p:cNvPr id="74" name="Google Shape;74;p13"/>
          <p:cNvSpPr txBox="1"/>
          <p:nvPr/>
        </p:nvSpPr>
        <p:spPr>
          <a:xfrm>
            <a:off x="335279" y="456881"/>
            <a:ext cx="2333329" cy="461665"/>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Program Details</a:t>
            </a:r>
            <a:endParaRPr/>
          </a:p>
        </p:txBody>
      </p:sp>
      <p:sp>
        <p:nvSpPr>
          <p:cNvPr id="75" name="Google Shape;75;p13"/>
          <p:cNvSpPr txBox="1"/>
          <p:nvPr/>
        </p:nvSpPr>
        <p:spPr>
          <a:xfrm>
            <a:off x="8232154" y="5574267"/>
            <a:ext cx="3090560" cy="553998"/>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973191"/>
              </a:buClr>
              <a:buSzPts val="1000"/>
              <a:buFont typeface="Open Sans"/>
              <a:buNone/>
            </a:pPr>
            <a:r>
              <a:rPr lang="en-US" sz="1000" b="1" i="0" u="none" strike="noStrike" cap="none">
                <a:solidFill>
                  <a:srgbClr val="973191"/>
                </a:solidFill>
                <a:latin typeface="Open Sans"/>
                <a:ea typeface="Open Sans"/>
                <a:cs typeface="Open Sans"/>
                <a:sym typeface="Open Sans"/>
              </a:rPr>
              <a:t>Resource Website |www.cohbra.org.corona</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973191"/>
              </a:buClr>
              <a:buSzPts val="1000"/>
              <a:buFont typeface="Open Sans"/>
              <a:buNone/>
            </a:pPr>
            <a:r>
              <a:rPr lang="en-US" sz="1000" b="1" i="0" u="none" strike="noStrike" cap="none">
                <a:solidFill>
                  <a:srgbClr val="973191"/>
                </a:solidFill>
                <a:latin typeface="Open Sans"/>
                <a:ea typeface="Open Sans"/>
                <a:cs typeface="Open Sans"/>
                <a:sym typeface="Open Sans"/>
              </a:rPr>
              <a:t>Loan Website | </a:t>
            </a:r>
            <a:r>
              <a:rPr lang="en-US" sz="1000" b="1" i="0" u="sng" strike="noStrike" cap="none">
                <a:solidFill>
                  <a:schemeClr val="hlink"/>
                </a:solidFill>
                <a:latin typeface="Open Sans"/>
                <a:ea typeface="Open Sans"/>
                <a:cs typeface="Open Sans"/>
                <a:sym typeface="Open Sans"/>
                <a:hlinkClick r:id="rId3"/>
              </a:rPr>
              <a:t>www.cohbcra.org/loan</a:t>
            </a:r>
            <a:r>
              <a:rPr lang="en-US" sz="1000" b="1" i="0" u="none" strike="noStrike" cap="none">
                <a:solidFill>
                  <a:srgbClr val="973191"/>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973191"/>
              </a:buClr>
              <a:buSzPts val="1800"/>
              <a:buFont typeface="Open Sans"/>
              <a:buNone/>
            </a:pPr>
            <a:endParaRPr sz="1800" b="0" i="0" u="sng" strike="noStrike" cap="none">
              <a:solidFill>
                <a:schemeClr val="hlink"/>
              </a:solidFill>
              <a:latin typeface="Calibri"/>
              <a:ea typeface="Calibri"/>
              <a:cs typeface="Calibri"/>
              <a:sym typeface="Calibri"/>
              <a:hlinkClick r:id="rId4"/>
            </a:endParaRPr>
          </a:p>
        </p:txBody>
      </p:sp>
      <p:pic>
        <p:nvPicPr>
          <p:cNvPr id="76" name="Google Shape;76;p13" descr="A close up of a sign&#10;&#10;Description automatically generated"/>
          <p:cNvPicPr preferRelativeResize="0"/>
          <p:nvPr/>
        </p:nvPicPr>
        <p:blipFill rotWithShape="1">
          <a:blip r:embed="rId5">
            <a:alphaModFix/>
          </a:blip>
          <a:srcRect/>
          <a:stretch/>
        </p:blipFill>
        <p:spPr>
          <a:xfrm>
            <a:off x="7460098" y="1418669"/>
            <a:ext cx="3675987" cy="3675987"/>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4</a:t>
            </a:fld>
            <a:endParaRPr/>
          </a:p>
        </p:txBody>
      </p:sp>
      <p:sp>
        <p:nvSpPr>
          <p:cNvPr id="82" name="Google Shape;82;p14"/>
          <p:cNvSpPr txBox="1"/>
          <p:nvPr/>
        </p:nvSpPr>
        <p:spPr>
          <a:xfrm>
            <a:off x="579121" y="1089409"/>
            <a:ext cx="7079610" cy="201247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b="1" i="0" u="none" strike="noStrike" cap="none" dirty="0">
                <a:solidFill>
                  <a:srgbClr val="0070C0"/>
                </a:solidFill>
                <a:latin typeface="Calibri"/>
                <a:ea typeface="Calibri"/>
                <a:cs typeface="Calibri"/>
                <a:sym typeface="Calibri"/>
              </a:rPr>
              <a:t>BUSINESS EMPLOYMENT BRIDGE LOAN</a:t>
            </a:r>
            <a:endParaRPr lang="en-US" dirty="0"/>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dirty="0">
                <a:latin typeface="Open Sans"/>
                <a:ea typeface="Open Sans"/>
                <a:cs typeface="Open Sans"/>
                <a:sym typeface="Open Sans"/>
              </a:rPr>
              <a:t>A</a:t>
            </a:r>
            <a:r>
              <a:rPr lang="en-US" b="0" i="0" u="none" strike="noStrike" cap="none" dirty="0">
                <a:solidFill>
                  <a:srgbClr val="000000"/>
                </a:solidFill>
                <a:latin typeface="Open Sans"/>
                <a:ea typeface="Open Sans"/>
                <a:cs typeface="Open Sans"/>
                <a:sym typeface="Open Sans"/>
              </a:rPr>
              <a:t> forgivable bridge loan designed to work in conjunction with other federal and state programs in order to provide a direct cash incentive for small businesses to keep their workers on the payroll.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dirty="0">
                <a:latin typeface="Open Sans"/>
                <a:ea typeface="Open Sans"/>
                <a:cs typeface="Open Sans"/>
                <a:sym typeface="Open Sans"/>
              </a:rPr>
              <a:t>B</a:t>
            </a:r>
            <a:r>
              <a:rPr lang="en-US" b="0" i="0" u="none" strike="noStrike" cap="none" dirty="0">
                <a:solidFill>
                  <a:srgbClr val="000000"/>
                </a:solidFill>
                <a:latin typeface="Open Sans"/>
                <a:ea typeface="Open Sans"/>
                <a:cs typeface="Open Sans"/>
                <a:sym typeface="Open Sans"/>
              </a:rPr>
              <a:t>usinesses are encouraged to rehire those that they may have previously laid off. </a:t>
            </a:r>
            <a:endParaRPr lang="en-US" dirty="0">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b="0" i="0" u="none" strike="noStrike" cap="none" dirty="0">
                <a:solidFill>
                  <a:srgbClr val="000000"/>
                </a:solidFill>
                <a:latin typeface="Open Sans"/>
                <a:ea typeface="Open Sans"/>
                <a:cs typeface="Open Sans"/>
                <a:sym typeface="Open Sans"/>
              </a:rPr>
              <a:t>Provides a bridge loan of up to $50,000, and is available to qualified for-profit small businesses including, sole proprietors, partnerships, corporations, and limited liability companies, that as of March 9, 2020 had been in business within the CRA for at least one year.</a:t>
            </a:r>
            <a:endParaRPr b="0" i="0" u="none" strike="noStrike" cap="none" dirty="0">
              <a:solidFill>
                <a:srgbClr val="000000"/>
              </a:solidFill>
              <a:latin typeface="Open Sans"/>
              <a:ea typeface="Open Sans"/>
              <a:cs typeface="Open Sans"/>
              <a:sym typeface="Open Sans"/>
            </a:endParaRPr>
          </a:p>
        </p:txBody>
      </p:sp>
      <p:sp>
        <p:nvSpPr>
          <p:cNvPr id="83" name="Google Shape;83;p14"/>
          <p:cNvSpPr txBox="1"/>
          <p:nvPr/>
        </p:nvSpPr>
        <p:spPr>
          <a:xfrm>
            <a:off x="533654" y="280735"/>
            <a:ext cx="10347900" cy="11850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7030A0"/>
              </a:buClr>
              <a:buSzPts val="2300"/>
              <a:buFont typeface="Oswald"/>
              <a:buNone/>
            </a:pPr>
            <a:r>
              <a:rPr lang="en-US" sz="2300" b="1" i="0" u="none" strike="noStrike" cap="none" dirty="0">
                <a:solidFill>
                  <a:srgbClr val="7030A0"/>
                </a:solidFill>
                <a:latin typeface="Oswald"/>
                <a:ea typeface="Oswald"/>
                <a:cs typeface="Oswald"/>
                <a:sym typeface="Oswald"/>
              </a:rPr>
              <a:t>HBCRA Coronavirus Small Business Sustainability and Recovery Loan Program</a:t>
            </a:r>
            <a:endParaRPr sz="2300" b="0" i="0" u="none" strike="noStrike" cap="none" dirty="0">
              <a:solidFill>
                <a:srgbClr val="7030A0"/>
              </a:solidFill>
              <a:latin typeface="Oswald"/>
              <a:ea typeface="Oswald"/>
              <a:cs typeface="Oswald"/>
              <a:sym typeface="Oswald"/>
            </a:endParaRPr>
          </a:p>
          <a:p>
            <a:pPr marL="0" marR="0" lvl="0" indent="0" algn="l" rtl="0">
              <a:lnSpc>
                <a:spcPct val="80000"/>
              </a:lnSpc>
              <a:spcBef>
                <a:spcPts val="0"/>
              </a:spcBef>
              <a:spcAft>
                <a:spcPts val="0"/>
              </a:spcAft>
              <a:buClr>
                <a:srgbClr val="408FAF"/>
              </a:buClr>
              <a:buSzPts val="1800"/>
              <a:buFont typeface="Oswald"/>
              <a:buNone/>
            </a:pPr>
            <a:endParaRPr sz="1800" b="0" i="0" u="none" strike="noStrike" cap="none" dirty="0">
              <a:solidFill>
                <a:srgbClr val="000000"/>
              </a:solidFill>
              <a:latin typeface="Calibri"/>
              <a:ea typeface="Calibri"/>
              <a:cs typeface="Calibri"/>
              <a:sym typeface="Calibri"/>
            </a:endParaRPr>
          </a:p>
          <a:p>
            <a:pPr marL="0" marR="0" lvl="0" indent="0" algn="l" rtl="0">
              <a:lnSpc>
                <a:spcPct val="80000"/>
              </a:lnSpc>
              <a:spcBef>
                <a:spcPts val="0"/>
              </a:spcBef>
              <a:spcAft>
                <a:spcPts val="0"/>
              </a:spcAft>
              <a:buClr>
                <a:srgbClr val="408FAF"/>
              </a:buClr>
              <a:buSzPts val="3000"/>
              <a:buFont typeface="Oswald"/>
              <a:buNone/>
            </a:pPr>
            <a:r>
              <a:rPr lang="en-US" sz="3000" b="0" i="0" u="none" strike="noStrike" cap="none" dirty="0">
                <a:solidFill>
                  <a:srgbClr val="408FAF"/>
                </a:solidFill>
                <a:latin typeface="Oswald"/>
                <a:ea typeface="Oswald"/>
                <a:cs typeface="Oswald"/>
                <a:sym typeface="Oswald"/>
              </a:rPr>
              <a:t> </a:t>
            </a:r>
            <a:r>
              <a:rPr lang="en-US" sz="1200" b="0" i="0" u="none" strike="noStrike" cap="none" dirty="0">
                <a:solidFill>
                  <a:srgbClr val="000000"/>
                </a:solidFill>
                <a:latin typeface="Times"/>
                <a:ea typeface="Times"/>
                <a:cs typeface="Times"/>
                <a:sym typeface="Times"/>
              </a:rPr>
              <a:t> </a:t>
            </a:r>
            <a:endParaRPr dirty="0"/>
          </a:p>
        </p:txBody>
      </p:sp>
      <p:pic>
        <p:nvPicPr>
          <p:cNvPr id="84" name="Google Shape;84;p14" descr="A screenshot of a cell phone&#10;&#10;Description automatically generated"/>
          <p:cNvPicPr preferRelativeResize="0"/>
          <p:nvPr/>
        </p:nvPicPr>
        <p:blipFill rotWithShape="1">
          <a:blip r:embed="rId3">
            <a:alphaModFix/>
          </a:blip>
          <a:srcRect/>
          <a:stretch/>
        </p:blipFill>
        <p:spPr>
          <a:xfrm>
            <a:off x="7840602" y="984376"/>
            <a:ext cx="4058370" cy="4330257"/>
          </a:xfrm>
          <a:prstGeom prst="rect">
            <a:avLst/>
          </a:prstGeom>
          <a:noFill/>
          <a:ln>
            <a:noFill/>
          </a:ln>
        </p:spPr>
      </p:pic>
      <p:sp>
        <p:nvSpPr>
          <p:cNvPr id="6" name="Google Shape;90;p15">
            <a:extLst>
              <a:ext uri="{FF2B5EF4-FFF2-40B4-BE49-F238E27FC236}">
                <a16:creationId xmlns:a16="http://schemas.microsoft.com/office/drawing/2014/main" id="{556B97D2-2864-4A36-ACDD-AA6340B97A03}"/>
              </a:ext>
            </a:extLst>
          </p:cNvPr>
          <p:cNvSpPr txBox="1"/>
          <p:nvPr/>
        </p:nvSpPr>
        <p:spPr>
          <a:xfrm>
            <a:off x="513646" y="2996570"/>
            <a:ext cx="7145085" cy="458587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endParaRPr lang="en-US" b="1" i="0" u="none" strike="noStrike" cap="none"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70C0"/>
              </a:buClr>
              <a:buSzPts val="1800"/>
              <a:buFont typeface="Calibri"/>
              <a:buNone/>
            </a:pPr>
            <a:endParaRPr lang="en-US" b="1"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70C0"/>
              </a:buClr>
              <a:buSzPts val="1800"/>
              <a:buFont typeface="Calibri"/>
              <a:buNone/>
            </a:pPr>
            <a:r>
              <a:rPr lang="en-US" b="1" i="0" u="none" strike="noStrike" cap="none" dirty="0">
                <a:solidFill>
                  <a:srgbClr val="0070C0"/>
                </a:solidFill>
                <a:latin typeface="Calibri"/>
                <a:ea typeface="Calibri"/>
                <a:cs typeface="Calibri"/>
                <a:sym typeface="Calibri"/>
              </a:rPr>
              <a:t>EMERGENCY CASH INFUSION LOAN </a:t>
            </a:r>
            <a:endParaRPr dirty="0"/>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b="0" i="0" u="none" strike="noStrike" cap="none" dirty="0">
                <a:solidFill>
                  <a:srgbClr val="000000"/>
                </a:solidFill>
                <a:latin typeface="Open Sans"/>
                <a:ea typeface="Open Sans"/>
                <a:cs typeface="Open Sans"/>
                <a:sym typeface="Open Sans"/>
              </a:rPr>
              <a:t>A partially forgivable bridge loan, designed to work in conjunction with other federal and state programs in order to provide a direct cash incentive for small businesses to help them through this challenging period associated with the Coronavirus pandemic. </a:t>
            </a: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dirty="0">
                <a:latin typeface="Open Sans"/>
                <a:ea typeface="Open Sans"/>
                <a:cs typeface="Open Sans"/>
                <a:sym typeface="Open Sans"/>
              </a:rPr>
              <a:t>P</a:t>
            </a:r>
            <a:r>
              <a:rPr lang="en-US" b="0" i="0" u="none" strike="noStrike" cap="none" dirty="0">
                <a:solidFill>
                  <a:srgbClr val="000000"/>
                </a:solidFill>
                <a:latin typeface="Open Sans"/>
                <a:ea typeface="Open Sans"/>
                <a:cs typeface="Open Sans"/>
                <a:sym typeface="Open Sans"/>
              </a:rPr>
              <a:t>rovides funds up to $15,000 and is available to qualified for-profit small businesses including, sole proprietors, partnerships, corporations, and limited liability companies, that as of March 9, 2020 had been in business within the CRA for at least one year. </a:t>
            </a: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b="0" i="0" u="none" strike="noStrike" cap="none" dirty="0">
                <a:solidFill>
                  <a:srgbClr val="000000"/>
                </a:solidFill>
                <a:latin typeface="Open Sans"/>
                <a:ea typeface="Open Sans"/>
                <a:cs typeface="Open Sans"/>
                <a:sym typeface="Open Sans"/>
              </a:rPr>
              <a:t>Qualified small business applicants must be an employer business with between 2 to 100 employees.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5</a:t>
            </a:fld>
            <a:endParaRPr/>
          </a:p>
        </p:txBody>
      </p:sp>
      <p:sp>
        <p:nvSpPr>
          <p:cNvPr id="98" name="Google Shape;98;p16"/>
          <p:cNvSpPr txBox="1"/>
          <p:nvPr/>
        </p:nvSpPr>
        <p:spPr>
          <a:xfrm>
            <a:off x="792480" y="1331966"/>
            <a:ext cx="5931643" cy="467820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70C0"/>
              </a:buClr>
              <a:buSzPts val="2000"/>
              <a:buFont typeface="Open Sans"/>
              <a:buNone/>
            </a:pPr>
            <a:r>
              <a:rPr lang="en-US" sz="2000" b="1" i="0" u="none" strike="noStrike" cap="none" dirty="0">
                <a:solidFill>
                  <a:srgbClr val="0070C0"/>
                </a:solidFill>
                <a:latin typeface="Open Sans"/>
                <a:ea typeface="Open Sans"/>
                <a:cs typeface="Open Sans"/>
                <a:sym typeface="Open Sans"/>
              </a:rPr>
              <a:t>Program Details </a:t>
            </a:r>
            <a:endParaRPr dirty="0"/>
          </a:p>
          <a:p>
            <a:pPr marL="0" marR="0" lvl="0" indent="0" algn="l" rtl="0">
              <a:lnSpc>
                <a:spcPct val="100000"/>
              </a:lnSpc>
              <a:spcBef>
                <a:spcPts val="0"/>
              </a:spcBef>
              <a:spcAft>
                <a:spcPts val="0"/>
              </a:spcAft>
              <a:buClr>
                <a:srgbClr val="000000"/>
              </a:buClr>
              <a:buSzPts val="2000"/>
              <a:buFont typeface="Calibri"/>
              <a:buNone/>
            </a:pPr>
            <a:endParaRPr sz="2000" b="0" i="0" u="none" strike="noStrike" cap="none" dirty="0">
              <a:solidFill>
                <a:srgbClr val="0070C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20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$300,000 Coronavirus Neighborhood and Housing Stabilization Program created to address the serious danger of the CRA (76% of the City) reverting to a slum and blighted condition if aggressive actions are not taken to stabilize the economy as well as housing. </a:t>
            </a:r>
          </a:p>
          <a:p>
            <a:pPr marL="285750" marR="0" lvl="0" indent="-285750" algn="l" rtl="0">
              <a:lnSpc>
                <a:spcPct val="100000"/>
              </a:lnSpc>
              <a:spcBef>
                <a:spcPts val="0"/>
              </a:spcBef>
              <a:spcAft>
                <a:spcPts val="0"/>
              </a:spcAft>
              <a:buClr>
                <a:srgbClr val="000000"/>
              </a:buClr>
              <a:buSzPts val="20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Program is designed to assist families unable to make rental, utility, and mortgage payments. </a:t>
            </a:r>
          </a:p>
          <a:p>
            <a:pPr marL="285750" marR="0" lvl="0" indent="-285750" algn="l" rtl="0">
              <a:lnSpc>
                <a:spcPct val="100000"/>
              </a:lnSpc>
              <a:spcBef>
                <a:spcPts val="0"/>
              </a:spcBef>
              <a:spcAft>
                <a:spcPts val="0"/>
              </a:spcAft>
              <a:buClr>
                <a:srgbClr val="000000"/>
              </a:buClr>
              <a:buSzPts val="2000"/>
              <a:buFont typeface="Arial" panose="020B0604020202020204" pitchFamily="34" charset="0"/>
              <a:buChar char="•"/>
            </a:pPr>
            <a:r>
              <a:rPr lang="en-US" sz="1800" dirty="0">
                <a:latin typeface="Open Sans"/>
                <a:ea typeface="Open Sans"/>
                <a:cs typeface="Open Sans"/>
                <a:sym typeface="Open Sans"/>
              </a:rPr>
              <a:t>T</a:t>
            </a:r>
            <a:r>
              <a:rPr lang="en-US" sz="1800" b="0" i="0" u="none" strike="noStrike" cap="none" dirty="0">
                <a:solidFill>
                  <a:srgbClr val="000000"/>
                </a:solidFill>
                <a:latin typeface="Open Sans"/>
                <a:ea typeface="Open Sans"/>
                <a:cs typeface="Open Sans"/>
                <a:sym typeface="Open Sans"/>
              </a:rPr>
              <a:t>hree separate grants, all of which are available only to those residents living within the Hallandale Beach Community Redevelopment Area (CRA) in accordance with Florida Statute 163 Part III. </a:t>
            </a:r>
          </a:p>
          <a:p>
            <a:pPr marL="285750" marR="0" lvl="0" indent="-285750" algn="l" rtl="0">
              <a:lnSpc>
                <a:spcPct val="100000"/>
              </a:lnSpc>
              <a:spcBef>
                <a:spcPts val="0"/>
              </a:spcBef>
              <a:spcAft>
                <a:spcPts val="0"/>
              </a:spcAft>
              <a:buClr>
                <a:srgbClr val="000000"/>
              </a:buClr>
              <a:buSzPts val="20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Applicants can only select one of the three programs.</a:t>
            </a:r>
            <a:endParaRPr sz="1800" dirty="0"/>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70C0"/>
              </a:solidFill>
              <a:latin typeface="Calibri"/>
              <a:ea typeface="Calibri"/>
              <a:cs typeface="Calibri"/>
              <a:sym typeface="Calibri"/>
            </a:endParaRPr>
          </a:p>
        </p:txBody>
      </p:sp>
      <p:sp>
        <p:nvSpPr>
          <p:cNvPr id="99" name="Google Shape;99;p16"/>
          <p:cNvSpPr txBox="1"/>
          <p:nvPr/>
        </p:nvSpPr>
        <p:spPr>
          <a:xfrm>
            <a:off x="792481" y="608691"/>
            <a:ext cx="6052889" cy="1446550"/>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7030A0"/>
              </a:buClr>
              <a:buSzPts val="2500"/>
              <a:buFont typeface="Oswald"/>
              <a:buNone/>
            </a:pPr>
            <a:r>
              <a:rPr lang="en-US" sz="2000" b="1" i="0" u="none" strike="noStrike" cap="none" dirty="0">
                <a:solidFill>
                  <a:srgbClr val="7030A0"/>
                </a:solidFill>
                <a:latin typeface="Oswald"/>
                <a:ea typeface="Oswald"/>
                <a:cs typeface="Oswald"/>
                <a:sym typeface="Oswald"/>
              </a:rPr>
              <a:t>$300,000 CORONAVIRUS RESIDENTIAL </a:t>
            </a:r>
            <a:endParaRPr sz="2000" dirty="0"/>
          </a:p>
          <a:p>
            <a:pPr marL="0" marR="0" lvl="0" indent="0" algn="l" rtl="0">
              <a:lnSpc>
                <a:spcPct val="80000"/>
              </a:lnSpc>
              <a:spcBef>
                <a:spcPts val="0"/>
              </a:spcBef>
              <a:spcAft>
                <a:spcPts val="0"/>
              </a:spcAft>
              <a:buClr>
                <a:srgbClr val="7030A0"/>
              </a:buClr>
              <a:buSzPts val="2500"/>
              <a:buFont typeface="Oswald"/>
              <a:buNone/>
            </a:pPr>
            <a:r>
              <a:rPr lang="en-US" sz="2000" b="1" i="0" u="none" strike="noStrike" cap="none" dirty="0">
                <a:solidFill>
                  <a:srgbClr val="7030A0"/>
                </a:solidFill>
                <a:latin typeface="Oswald"/>
                <a:ea typeface="Oswald"/>
                <a:cs typeface="Oswald"/>
                <a:sym typeface="Oswald"/>
              </a:rPr>
              <a:t>RENTAL AND MORTGAGE ASSISTANCE PROGRAM</a:t>
            </a:r>
            <a:endParaRPr sz="2000" b="0" i="0" u="none" strike="noStrike" cap="none" dirty="0">
              <a:solidFill>
                <a:srgbClr val="7030A0"/>
              </a:solidFill>
              <a:latin typeface="Calibri"/>
              <a:ea typeface="Calibri"/>
              <a:cs typeface="Calibri"/>
              <a:sym typeface="Calibri"/>
            </a:endParaRPr>
          </a:p>
          <a:p>
            <a:pPr marL="0" marR="0" lvl="0" indent="0" algn="l" rtl="0">
              <a:lnSpc>
                <a:spcPct val="80000"/>
              </a:lnSpc>
              <a:spcBef>
                <a:spcPts val="0"/>
              </a:spcBef>
              <a:spcAft>
                <a:spcPts val="0"/>
              </a:spcAft>
              <a:buClr>
                <a:srgbClr val="408FAF"/>
              </a:buClr>
              <a:buSzPts val="1800"/>
              <a:buFont typeface="Oswald"/>
              <a:buNone/>
            </a:pPr>
            <a:endParaRPr sz="1800" b="0" i="0" u="none" strike="noStrike" cap="none" dirty="0">
              <a:solidFill>
                <a:srgbClr val="000000"/>
              </a:solidFill>
              <a:latin typeface="Calibri"/>
              <a:ea typeface="Calibri"/>
              <a:cs typeface="Calibri"/>
              <a:sym typeface="Calibri"/>
            </a:endParaRPr>
          </a:p>
          <a:p>
            <a:pPr marL="0" marR="0" lvl="0" indent="0" algn="l" rtl="0">
              <a:lnSpc>
                <a:spcPct val="80000"/>
              </a:lnSpc>
              <a:spcBef>
                <a:spcPts val="0"/>
              </a:spcBef>
              <a:spcAft>
                <a:spcPts val="0"/>
              </a:spcAft>
              <a:buClr>
                <a:srgbClr val="408FAF"/>
              </a:buClr>
              <a:buSzPts val="3000"/>
              <a:buFont typeface="Oswald"/>
              <a:buNone/>
            </a:pPr>
            <a:r>
              <a:rPr lang="en-US" sz="3000" b="0" i="0" u="none" strike="noStrike" cap="none" dirty="0">
                <a:solidFill>
                  <a:srgbClr val="408FAF"/>
                </a:solidFill>
                <a:latin typeface="Oswald"/>
                <a:ea typeface="Oswald"/>
                <a:cs typeface="Oswald"/>
                <a:sym typeface="Oswald"/>
              </a:rPr>
              <a:t> </a:t>
            </a:r>
            <a:r>
              <a:rPr lang="en-US" sz="1200" b="0" i="0" u="none" strike="noStrike" cap="none" dirty="0">
                <a:solidFill>
                  <a:srgbClr val="000000"/>
                </a:solidFill>
                <a:latin typeface="Times"/>
                <a:ea typeface="Times"/>
                <a:cs typeface="Times"/>
                <a:sym typeface="Times"/>
              </a:rPr>
              <a:t> </a:t>
            </a:r>
            <a:endParaRPr dirty="0"/>
          </a:p>
        </p:txBody>
      </p:sp>
      <p:sp>
        <p:nvSpPr>
          <p:cNvPr id="5" name="Google Shape;105;p17">
            <a:extLst>
              <a:ext uri="{FF2B5EF4-FFF2-40B4-BE49-F238E27FC236}">
                <a16:creationId xmlns:a16="http://schemas.microsoft.com/office/drawing/2014/main" id="{4CE7A63F-A61B-4AFD-B8D0-0674B3498FDF}"/>
              </a:ext>
            </a:extLst>
          </p:cNvPr>
          <p:cNvSpPr txBox="1"/>
          <p:nvPr/>
        </p:nvSpPr>
        <p:spPr>
          <a:xfrm>
            <a:off x="7118175" y="1391962"/>
            <a:ext cx="4481065" cy="252376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70C0"/>
              </a:buClr>
              <a:buSzPts val="2000"/>
              <a:buFont typeface="Open Sans"/>
              <a:buNone/>
            </a:pPr>
            <a:r>
              <a:rPr lang="en-US" sz="2000" b="1" i="0" u="none" strike="noStrike" cap="none" dirty="0">
                <a:solidFill>
                  <a:srgbClr val="0070C0"/>
                </a:solidFill>
                <a:latin typeface="Open Sans"/>
                <a:ea typeface="Open Sans"/>
                <a:cs typeface="Open Sans"/>
                <a:sym typeface="Open Sans"/>
              </a:rPr>
              <a:t>Program Details </a:t>
            </a:r>
            <a:endParaRPr dirty="0"/>
          </a:p>
          <a:p>
            <a:pPr marL="0" marR="0" lvl="0" indent="0" algn="l" rtl="0">
              <a:lnSpc>
                <a:spcPct val="100000"/>
              </a:lnSpc>
              <a:spcBef>
                <a:spcPts val="0"/>
              </a:spcBef>
              <a:spcAft>
                <a:spcPts val="0"/>
              </a:spcAft>
              <a:buClr>
                <a:srgbClr val="000000"/>
              </a:buClr>
              <a:buSzPts val="2000"/>
              <a:buFont typeface="Calibri"/>
              <a:buNone/>
            </a:pPr>
            <a:endParaRPr sz="2000" b="0" i="0" u="none" strike="noStrike" cap="none" dirty="0">
              <a:solidFill>
                <a:srgbClr val="0070C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Assist struggling individuals (62 years old and older). </a:t>
            </a: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1800" dirty="0">
                <a:latin typeface="Open Sans"/>
                <a:ea typeface="Open Sans"/>
                <a:cs typeface="Open Sans"/>
                <a:sym typeface="Open Sans"/>
              </a:rPr>
              <a:t>H</a:t>
            </a:r>
            <a:r>
              <a:rPr lang="en-US" sz="1800" b="0" i="0" u="none" strike="noStrike" cap="none" dirty="0">
                <a:solidFill>
                  <a:srgbClr val="000000"/>
                </a:solidFill>
                <a:latin typeface="Open Sans"/>
                <a:ea typeface="Open Sans"/>
                <a:cs typeface="Open Sans"/>
                <a:sym typeface="Open Sans"/>
              </a:rPr>
              <a:t>elp low-income families facing eviction or utility shut-off. </a:t>
            </a: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1800" b="0" i="0" u="none" strike="noStrike" cap="none" dirty="0">
                <a:solidFill>
                  <a:srgbClr val="000000"/>
                </a:solidFill>
                <a:latin typeface="Open Sans"/>
                <a:ea typeface="Open Sans"/>
                <a:cs typeface="Open Sans"/>
                <a:sym typeface="Open Sans"/>
              </a:rPr>
              <a:t>Families will have access to emergency financial assistance for paying rent and utility expenses. </a:t>
            </a:r>
            <a:endParaRPr sz="1800" dirty="0"/>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70C0"/>
              </a:solidFill>
              <a:latin typeface="Calibri"/>
              <a:ea typeface="Calibri"/>
              <a:cs typeface="Calibri"/>
              <a:sym typeface="Calibri"/>
            </a:endParaRPr>
          </a:p>
        </p:txBody>
      </p:sp>
      <p:sp>
        <p:nvSpPr>
          <p:cNvPr id="6" name="Google Shape;106;p17">
            <a:extLst>
              <a:ext uri="{FF2B5EF4-FFF2-40B4-BE49-F238E27FC236}">
                <a16:creationId xmlns:a16="http://schemas.microsoft.com/office/drawing/2014/main" id="{D55C6B59-BBB6-4E3E-9000-DEF76A1481FE}"/>
              </a:ext>
            </a:extLst>
          </p:cNvPr>
          <p:cNvSpPr txBox="1"/>
          <p:nvPr/>
        </p:nvSpPr>
        <p:spPr>
          <a:xfrm>
            <a:off x="6724123" y="560965"/>
            <a:ext cx="3639077" cy="830997"/>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7030A0"/>
              </a:buClr>
              <a:buSzPts val="3000"/>
              <a:buFont typeface="Oswald"/>
              <a:buNone/>
            </a:pPr>
            <a:r>
              <a:rPr lang="en-US" sz="2000" b="1" i="0" u="none" strike="noStrike" cap="none" dirty="0">
                <a:solidFill>
                  <a:srgbClr val="7030A0"/>
                </a:solidFill>
                <a:latin typeface="Oswald"/>
                <a:ea typeface="Oswald"/>
                <a:cs typeface="Oswald"/>
                <a:sym typeface="Oswald"/>
              </a:rPr>
              <a:t>$30,000 SENIOR RENTAL/UTILITY ASSISTANCE PROGRAM</a:t>
            </a:r>
            <a:endParaRPr lang="en-US" sz="2000" b="0" i="0" u="none" strike="noStrike" cap="none" dirty="0">
              <a:solidFill>
                <a:srgbClr val="7030A0"/>
              </a:solidFill>
              <a:latin typeface="Calibri"/>
              <a:ea typeface="Calibri"/>
              <a:cs typeface="Calibri"/>
              <a:sym typeface="Calibri"/>
            </a:endParaRPr>
          </a:p>
          <a:p>
            <a:pPr marL="0" marR="0" lvl="0" indent="0" algn="l" rtl="0">
              <a:lnSpc>
                <a:spcPct val="80000"/>
              </a:lnSpc>
              <a:spcBef>
                <a:spcPts val="0"/>
              </a:spcBef>
              <a:spcAft>
                <a:spcPts val="0"/>
              </a:spcAft>
              <a:buClr>
                <a:srgbClr val="408FAF"/>
              </a:buClr>
              <a:buSzPts val="3000"/>
              <a:buFont typeface="Oswald"/>
              <a:buNone/>
            </a:pPr>
            <a:r>
              <a:rPr lang="en-US" sz="3000" b="0" i="0" u="none" strike="noStrike" cap="none" dirty="0">
                <a:solidFill>
                  <a:srgbClr val="408FAF"/>
                </a:solidFill>
                <a:latin typeface="Oswald"/>
                <a:ea typeface="Oswald"/>
                <a:cs typeface="Oswald"/>
                <a:sym typeface="Oswald"/>
              </a:rPr>
              <a:t> </a:t>
            </a:r>
            <a:r>
              <a:rPr lang="en-US" sz="1200" b="0" i="0" u="none" strike="noStrike" cap="none" dirty="0">
                <a:solidFill>
                  <a:srgbClr val="000000"/>
                </a:solidFill>
                <a:latin typeface="Times"/>
                <a:ea typeface="Times"/>
                <a:cs typeface="Times"/>
                <a:sym typeface="Times"/>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6</a:t>
            </a:fld>
            <a:endParaRPr/>
          </a:p>
        </p:txBody>
      </p:sp>
      <p:sp>
        <p:nvSpPr>
          <p:cNvPr id="112" name="Google Shape;112;p18"/>
          <p:cNvSpPr txBox="1"/>
          <p:nvPr/>
        </p:nvSpPr>
        <p:spPr>
          <a:xfrm>
            <a:off x="812447" y="1345972"/>
            <a:ext cx="7114704" cy="304699"/>
          </a:xfrm>
          <a:prstGeom prst="rect">
            <a:avLst/>
          </a:prstGeom>
          <a:noFill/>
          <a:ln>
            <a:noFill/>
          </a:ln>
        </p:spPr>
        <p:txBody>
          <a:bodyPr spcFirstLastPara="1" wrap="square" lIns="45700" tIns="45700" rIns="45700" bIns="45700" anchor="t" anchorCtr="0">
            <a:noAutofit/>
          </a:bodyPr>
          <a:lstStyle/>
          <a:p>
            <a:pPr marL="0" marR="0" lvl="1" indent="228600" algn="l" rtl="0">
              <a:lnSpc>
                <a:spcPct val="120000"/>
              </a:lnSpc>
              <a:spcBef>
                <a:spcPts val="0"/>
              </a:spcBef>
              <a:spcAft>
                <a:spcPts val="0"/>
              </a:spcAft>
              <a:buClr>
                <a:srgbClr val="000000"/>
              </a:buClr>
              <a:buSzPts val="1800"/>
              <a:buFont typeface="Open Sans"/>
              <a:buNone/>
            </a:pPr>
            <a:endParaRPr sz="1800" b="0" i="0" u="none" strike="noStrike" cap="none">
              <a:solidFill>
                <a:srgbClr val="000000"/>
              </a:solidFill>
              <a:latin typeface="Times"/>
              <a:ea typeface="Times"/>
              <a:cs typeface="Times"/>
              <a:sym typeface="Times"/>
            </a:endParaRPr>
          </a:p>
        </p:txBody>
      </p:sp>
      <p:sp>
        <p:nvSpPr>
          <p:cNvPr id="113" name="Google Shape;113;p18"/>
          <p:cNvSpPr txBox="1"/>
          <p:nvPr/>
        </p:nvSpPr>
        <p:spPr>
          <a:xfrm>
            <a:off x="868680" y="501125"/>
            <a:ext cx="2248500" cy="461700"/>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PARTNERSHIPS</a:t>
            </a:r>
            <a:endParaRPr sz="3000" b="0" i="0" u="none" strike="noStrike" cap="none">
              <a:solidFill>
                <a:srgbClr val="408FAF"/>
              </a:solidFill>
              <a:latin typeface="Oswald"/>
              <a:ea typeface="Oswald"/>
              <a:cs typeface="Oswald"/>
              <a:sym typeface="Oswald"/>
            </a:endParaRPr>
          </a:p>
        </p:txBody>
      </p:sp>
      <p:sp>
        <p:nvSpPr>
          <p:cNvPr id="114" name="Google Shape;114;p18"/>
          <p:cNvSpPr/>
          <p:nvPr/>
        </p:nvSpPr>
        <p:spPr>
          <a:xfrm>
            <a:off x="841466" y="962790"/>
            <a:ext cx="6484620" cy="55861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1700"/>
              <a:buFont typeface="Calibri"/>
              <a:buNone/>
            </a:pPr>
            <a:r>
              <a:rPr lang="en-US" sz="1700" b="1" i="0" u="none" strike="noStrike" cap="none">
                <a:solidFill>
                  <a:srgbClr val="7030A0"/>
                </a:solidFill>
                <a:latin typeface="Calibri"/>
                <a:ea typeface="Calibri"/>
                <a:cs typeface="Calibri"/>
                <a:sym typeface="Calibri"/>
              </a:rPr>
              <a:t>WORKFORCE AND SMALL BUSINESS DEVELOPMENT PARTNERSHIP WITH THE URBAN LEAGUE OF BROWARD COUNTY (ULBC)</a:t>
            </a:r>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7030A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Open Sans"/>
              <a:buNone/>
            </a:pPr>
            <a:r>
              <a:rPr lang="en-US" sz="1400" b="0" i="0" u="none" strike="noStrike" cap="none">
                <a:solidFill>
                  <a:srgbClr val="000000"/>
                </a:solidFill>
                <a:latin typeface="Open Sans"/>
                <a:ea typeface="Open Sans"/>
                <a:cs typeface="Open Sans"/>
                <a:sym typeface="Open Sans"/>
              </a:rPr>
              <a:t>The Hallandale Beach Community Redevelopment Agency (HBCRA) launched a new workforce and small business development partnership with the Urban League of Broward County (ULBC). The partnership kicked off on Thursday, April 30th at 11am with a Workforce &amp; Small Business Webinar aimed to inform and connect residents and business owners in Hallandale Beach and northeast Broward County to the numerous resources including emergency assistance for rent, mortgage, utilities, small business funding, employment training, business technical assistance and more.</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Open Sans"/>
              <a:buNone/>
            </a:pPr>
            <a:r>
              <a:rPr lang="en-US" sz="1400" b="0" i="0" u="none" strike="noStrike" cap="none">
                <a:solidFill>
                  <a:srgbClr val="000000"/>
                </a:solidFill>
                <a:latin typeface="Open Sans"/>
                <a:ea typeface="Open Sans"/>
                <a:cs typeface="Open Sans"/>
                <a:sym typeface="Open Sans"/>
              </a:rPr>
              <a:t>The HBCRA Board approved the $111,792 ULBC Workforce &amp; Small Business Development partnership on January 13, 2020. This partnership seeks to create a feeder system that ensures small business owners are connected to a deep labor talent pool and equipped with knowledge and resources to help their companies flourish. The goal of ULBC’s Workforce and Small Business Development Program is to provide employers with a skilled and trained workforce while building Hallandale Beach as one of the best cities to start, develop and expand a business. </a:t>
            </a:r>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br>
              <a:rPr lang="en-US"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p:txBody>
      </p:sp>
      <p:pic>
        <p:nvPicPr>
          <p:cNvPr id="115" name="Google Shape;115;p18" descr="A screenshot of a cell phone&#10;&#10;Description automatically generated"/>
          <p:cNvPicPr preferRelativeResize="0"/>
          <p:nvPr/>
        </p:nvPicPr>
        <p:blipFill rotWithShape="1">
          <a:blip r:embed="rId3">
            <a:alphaModFix/>
          </a:blip>
          <a:srcRect/>
          <a:stretch/>
        </p:blipFill>
        <p:spPr>
          <a:xfrm>
            <a:off x="7249886" y="1225689"/>
            <a:ext cx="4489091" cy="42863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7</a:t>
            </a:fld>
            <a:endParaRPr/>
          </a:p>
        </p:txBody>
      </p:sp>
      <p:sp>
        <p:nvSpPr>
          <p:cNvPr id="121" name="Google Shape;121;p19"/>
          <p:cNvSpPr txBox="1"/>
          <p:nvPr/>
        </p:nvSpPr>
        <p:spPr>
          <a:xfrm>
            <a:off x="812447" y="1345972"/>
            <a:ext cx="7114704" cy="304699"/>
          </a:xfrm>
          <a:prstGeom prst="rect">
            <a:avLst/>
          </a:prstGeom>
          <a:noFill/>
          <a:ln>
            <a:noFill/>
          </a:ln>
        </p:spPr>
        <p:txBody>
          <a:bodyPr spcFirstLastPara="1" wrap="square" lIns="45700" tIns="45700" rIns="45700" bIns="45700" anchor="t" anchorCtr="0">
            <a:noAutofit/>
          </a:bodyPr>
          <a:lstStyle/>
          <a:p>
            <a:pPr marL="0" marR="0" lvl="1" indent="228600" algn="l" rtl="0">
              <a:lnSpc>
                <a:spcPct val="120000"/>
              </a:lnSpc>
              <a:spcBef>
                <a:spcPts val="0"/>
              </a:spcBef>
              <a:spcAft>
                <a:spcPts val="0"/>
              </a:spcAft>
              <a:buClr>
                <a:srgbClr val="000000"/>
              </a:buClr>
              <a:buSzPts val="1800"/>
              <a:buFont typeface="Open Sans"/>
              <a:buNone/>
            </a:pPr>
            <a:endParaRPr sz="1800" b="0" i="0" u="none" strike="noStrike" cap="none">
              <a:solidFill>
                <a:srgbClr val="000000"/>
              </a:solidFill>
              <a:latin typeface="Times"/>
              <a:ea typeface="Times"/>
              <a:cs typeface="Times"/>
              <a:sym typeface="Times"/>
            </a:endParaRPr>
          </a:p>
        </p:txBody>
      </p:sp>
      <p:sp>
        <p:nvSpPr>
          <p:cNvPr id="122" name="Google Shape;122;p19"/>
          <p:cNvSpPr txBox="1"/>
          <p:nvPr/>
        </p:nvSpPr>
        <p:spPr>
          <a:xfrm>
            <a:off x="868680" y="501125"/>
            <a:ext cx="2248500" cy="461700"/>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PARTNERSHIPS</a:t>
            </a:r>
            <a:endParaRPr sz="3000" b="0" i="0" u="none" strike="noStrike" cap="none">
              <a:solidFill>
                <a:srgbClr val="408FAF"/>
              </a:solidFill>
              <a:latin typeface="Oswald"/>
              <a:ea typeface="Oswald"/>
              <a:cs typeface="Oswald"/>
              <a:sym typeface="Oswald"/>
            </a:endParaRPr>
          </a:p>
        </p:txBody>
      </p:sp>
      <p:sp>
        <p:nvSpPr>
          <p:cNvPr id="123" name="Google Shape;123;p19"/>
          <p:cNvSpPr/>
          <p:nvPr/>
        </p:nvSpPr>
        <p:spPr>
          <a:xfrm>
            <a:off x="812447" y="1961525"/>
            <a:ext cx="4445353" cy="39549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7030A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Open Sans"/>
              <a:buNone/>
            </a:pPr>
            <a:r>
              <a:rPr lang="en-US" sz="1800" b="0" i="0" u="none" strike="noStrike" cap="none">
                <a:solidFill>
                  <a:srgbClr val="000000"/>
                </a:solidFill>
                <a:latin typeface="Open Sans"/>
                <a:ea typeface="Open Sans"/>
                <a:cs typeface="Open Sans"/>
                <a:sym typeface="Open Sans"/>
              </a:rPr>
              <a:t>HBCRA Partnered with </a:t>
            </a:r>
            <a:r>
              <a:rPr lang="en-US" sz="1800" b="1" i="0" u="none" strike="noStrike" cap="none">
                <a:solidFill>
                  <a:srgbClr val="000000"/>
                </a:solidFill>
                <a:latin typeface="Open Sans"/>
                <a:ea typeface="Open Sans"/>
                <a:cs typeface="Open Sans"/>
                <a:sym typeface="Open Sans"/>
              </a:rPr>
              <a:t>SCORE</a:t>
            </a:r>
            <a:r>
              <a:rPr lang="en-US" sz="1800" b="0" i="0" u="none" strike="noStrike" cap="none">
                <a:solidFill>
                  <a:srgbClr val="000000"/>
                </a:solidFill>
                <a:latin typeface="Open Sans"/>
                <a:ea typeface="Open Sans"/>
                <a:cs typeface="Open Sans"/>
                <a:sym typeface="Open Sans"/>
              </a:rPr>
              <a:t> to provide business assistance training and mentorship.</a:t>
            </a:r>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Open Sans"/>
              <a:buNone/>
            </a:pPr>
            <a:r>
              <a:rPr lang="en-US" sz="1800" b="0" i="0" u="none" strike="noStrike" cap="none">
                <a:solidFill>
                  <a:srgbClr val="000000"/>
                </a:solidFill>
                <a:latin typeface="Open Sans"/>
                <a:ea typeface="Open Sans"/>
                <a:cs typeface="Open Sans"/>
                <a:sym typeface="Open Sans"/>
              </a:rPr>
              <a:t>Several Virtual </a:t>
            </a:r>
            <a:r>
              <a:rPr lang="en-US" sz="1800" b="1" i="0" u="none" strike="noStrike" cap="none">
                <a:solidFill>
                  <a:srgbClr val="000000"/>
                </a:solidFill>
                <a:latin typeface="Open Sans"/>
                <a:ea typeface="Open Sans"/>
                <a:cs typeface="Open Sans"/>
                <a:sym typeface="Open Sans"/>
              </a:rPr>
              <a:t>Business Survival Workshops</a:t>
            </a:r>
            <a:r>
              <a:rPr lang="en-US" sz="1800" b="0" i="0" u="none" strike="noStrike" cap="none">
                <a:solidFill>
                  <a:srgbClr val="000000"/>
                </a:solidFill>
                <a:latin typeface="Open Sans"/>
                <a:ea typeface="Open Sans"/>
                <a:cs typeface="Open Sans"/>
                <a:sym typeface="Open Sans"/>
              </a:rPr>
              <a:t> were held for businesses. </a:t>
            </a:r>
            <a:endParaRPr/>
          </a:p>
          <a:p>
            <a:pPr marL="0" marR="0" lvl="0" indent="0" algn="l" rtl="0">
              <a:lnSpc>
                <a:spcPct val="100000"/>
              </a:lnSpc>
              <a:spcBef>
                <a:spcPts val="0"/>
              </a:spcBef>
              <a:spcAft>
                <a:spcPts val="0"/>
              </a:spcAft>
              <a:buClr>
                <a:srgbClr val="000000"/>
              </a:buClr>
              <a:buSzPts val="1800"/>
              <a:buFont typeface="Calibri"/>
              <a:buNone/>
            </a:pPr>
            <a:endParaRPr sz="18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Open Sans"/>
              <a:buNone/>
            </a:pPr>
            <a:r>
              <a:rPr lang="en-US" sz="1800" b="1" i="0" u="none" strike="noStrike" cap="none">
                <a:solidFill>
                  <a:srgbClr val="000000"/>
                </a:solidFill>
                <a:latin typeface="Open Sans"/>
                <a:ea typeface="Open Sans"/>
                <a:cs typeface="Open Sans"/>
                <a:sym typeface="Open Sans"/>
              </a:rPr>
              <a:t>Post Seminar Tools: </a:t>
            </a:r>
            <a:r>
              <a:rPr lang="en-US" sz="1800" b="0" i="0" u="sng" strike="noStrike" cap="none">
                <a:solidFill>
                  <a:schemeClr val="hlink"/>
                </a:solidFill>
                <a:latin typeface="Open Sans"/>
                <a:ea typeface="Open Sans"/>
                <a:cs typeface="Open Sans"/>
                <a:sym typeface="Open Sans"/>
                <a:hlinkClick r:id="rId3"/>
              </a:rPr>
              <a:t>https://cohbcra.org/2020/04/10/business-survival-material-apr9/</a:t>
            </a: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Calibri"/>
              <a:buNone/>
            </a:pPr>
            <a:br>
              <a:rPr lang="en-US" sz="1800" b="0" i="0" u="none" strike="noStrike" cap="none">
                <a:solidFill>
                  <a:srgbClr val="000000"/>
                </a:solidFill>
                <a:latin typeface="Calibri"/>
                <a:ea typeface="Calibri"/>
                <a:cs typeface="Calibri"/>
                <a:sym typeface="Calibri"/>
              </a:rPr>
            </a:br>
            <a:br>
              <a:rPr lang="en-US"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p:txBody>
      </p:sp>
      <p:sp>
        <p:nvSpPr>
          <p:cNvPr id="124" name="Google Shape;124;p19"/>
          <p:cNvSpPr/>
          <p:nvPr/>
        </p:nvSpPr>
        <p:spPr>
          <a:xfrm>
            <a:off x="812447" y="945862"/>
            <a:ext cx="4624967"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2000"/>
              <a:buFont typeface="Calibri"/>
              <a:buNone/>
            </a:pPr>
            <a:r>
              <a:rPr lang="en-US" sz="2000" b="1" i="0" u="none" strike="noStrike" cap="none">
                <a:solidFill>
                  <a:srgbClr val="7030A0"/>
                </a:solidFill>
                <a:latin typeface="Calibri"/>
                <a:ea typeface="Calibri"/>
                <a:cs typeface="Calibri"/>
                <a:sym typeface="Calibri"/>
              </a:rPr>
              <a:t>WORKFORCE AND SMALL BUSINESS </a:t>
            </a:r>
            <a:endParaRPr/>
          </a:p>
          <a:p>
            <a:pPr marL="0" marR="0" lvl="0" indent="0" algn="l" rtl="0">
              <a:lnSpc>
                <a:spcPct val="100000"/>
              </a:lnSpc>
              <a:spcBef>
                <a:spcPts val="0"/>
              </a:spcBef>
              <a:spcAft>
                <a:spcPts val="0"/>
              </a:spcAft>
              <a:buClr>
                <a:srgbClr val="7030A0"/>
              </a:buClr>
              <a:buSzPts val="2000"/>
              <a:buFont typeface="Calibri"/>
              <a:buNone/>
            </a:pPr>
            <a:r>
              <a:rPr lang="en-US" sz="2000" b="1" i="0" u="none" strike="noStrike" cap="none">
                <a:solidFill>
                  <a:srgbClr val="7030A0"/>
                </a:solidFill>
                <a:latin typeface="Calibri"/>
                <a:ea typeface="Calibri"/>
                <a:cs typeface="Calibri"/>
                <a:sym typeface="Calibri"/>
              </a:rPr>
              <a:t>DEVELOPMENT PARTNERSHIP WITH SCORE BROWARD </a:t>
            </a:r>
            <a:endParaRPr/>
          </a:p>
        </p:txBody>
      </p:sp>
      <p:pic>
        <p:nvPicPr>
          <p:cNvPr id="125" name="Google Shape;125;p19" descr="A screenshot of a social media post&#10;&#10;Description automatically generated"/>
          <p:cNvPicPr preferRelativeResize="0"/>
          <p:nvPr/>
        </p:nvPicPr>
        <p:blipFill rotWithShape="1">
          <a:blip r:embed="rId4">
            <a:alphaModFix/>
          </a:blip>
          <a:srcRect/>
          <a:stretch/>
        </p:blipFill>
        <p:spPr>
          <a:xfrm>
            <a:off x="5624247" y="731957"/>
            <a:ext cx="4870674" cy="4876458"/>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8</a:t>
            </a:fld>
            <a:endParaRPr/>
          </a:p>
        </p:txBody>
      </p:sp>
      <p:sp>
        <p:nvSpPr>
          <p:cNvPr id="131" name="Google Shape;131;p20"/>
          <p:cNvSpPr txBox="1"/>
          <p:nvPr/>
        </p:nvSpPr>
        <p:spPr>
          <a:xfrm>
            <a:off x="600893" y="1569301"/>
            <a:ext cx="3679901" cy="406265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70C0"/>
              </a:buClr>
              <a:buSzPts val="2000"/>
              <a:buFont typeface="Open Sans"/>
              <a:buNone/>
            </a:pPr>
            <a:r>
              <a:rPr lang="en-US" sz="2000" b="1" i="0" u="none" strike="noStrike" cap="none">
                <a:solidFill>
                  <a:srgbClr val="0070C0"/>
                </a:solidFill>
                <a:latin typeface="Open Sans"/>
                <a:ea typeface="Open Sans"/>
                <a:cs typeface="Open Sans"/>
                <a:sym typeface="Open Sans"/>
              </a:rPr>
              <a:t>Campaign Details </a:t>
            </a:r>
            <a:endParaRPr/>
          </a:p>
          <a:p>
            <a:pPr marL="0" marR="0" lvl="0" indent="0" algn="l" rtl="0">
              <a:lnSpc>
                <a:spcPct val="100000"/>
              </a:lnSpc>
              <a:spcBef>
                <a:spcPts val="0"/>
              </a:spcBef>
              <a:spcAft>
                <a:spcPts val="0"/>
              </a:spcAft>
              <a:buClr>
                <a:srgbClr val="000000"/>
              </a:buClr>
              <a:buSzPts val="2000"/>
              <a:buFont typeface="Calibri"/>
              <a:buNone/>
            </a:pPr>
            <a:endParaRPr sz="2000" b="0" i="0" u="none" strike="noStrike" cap="none">
              <a:solidFill>
                <a:srgbClr val="0070C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Open Sans"/>
              <a:buNone/>
            </a:pPr>
            <a:r>
              <a:rPr lang="en-US" sz="2000" b="0" i="0" u="none" strike="noStrike" cap="none">
                <a:solidFill>
                  <a:srgbClr val="000000"/>
                </a:solidFill>
                <a:latin typeface="Open Sans"/>
                <a:ea typeface="Open Sans"/>
                <a:cs typeface="Open Sans"/>
                <a:sym typeface="Open Sans"/>
              </a:rPr>
              <a:t>HBCRA created Hallandale’s Order-In Hallandale Beach promotional campaign to assist local restaurants during the crisis. Restaurants were able to set up deliver mechanisms and residents were encouraged to order food from the participating restaurants. </a:t>
            </a:r>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70C0"/>
              </a:solidFill>
              <a:latin typeface="Calibri"/>
              <a:ea typeface="Calibri"/>
              <a:cs typeface="Calibri"/>
              <a:sym typeface="Calibri"/>
            </a:endParaRPr>
          </a:p>
        </p:txBody>
      </p:sp>
      <p:sp>
        <p:nvSpPr>
          <p:cNvPr id="132" name="Google Shape;132;p20"/>
          <p:cNvSpPr txBox="1"/>
          <p:nvPr/>
        </p:nvSpPr>
        <p:spPr>
          <a:xfrm>
            <a:off x="579122" y="775289"/>
            <a:ext cx="9570600" cy="831000"/>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7030A0"/>
              </a:buClr>
              <a:buSzPts val="3000"/>
              <a:buFont typeface="Oswald"/>
              <a:buNone/>
            </a:pPr>
            <a:r>
              <a:rPr lang="en-US" sz="3000" b="1" i="0" u="none" strike="noStrike" cap="none">
                <a:solidFill>
                  <a:srgbClr val="7030A0"/>
                </a:solidFill>
                <a:latin typeface="Oswald"/>
                <a:ea typeface="Oswald"/>
                <a:cs typeface="Oswald"/>
                <a:sym typeface="Oswald"/>
              </a:rPr>
              <a:t>Order In Hallandale Beach Campaign</a:t>
            </a:r>
            <a:endParaRPr sz="1800" b="0" i="0" u="none" strike="noStrike" cap="none">
              <a:solidFill>
                <a:srgbClr val="7030A0"/>
              </a:solidFill>
              <a:latin typeface="Calibri"/>
              <a:ea typeface="Calibri"/>
              <a:cs typeface="Calibri"/>
              <a:sym typeface="Calibri"/>
            </a:endParaRPr>
          </a:p>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 </a:t>
            </a:r>
            <a:r>
              <a:rPr lang="en-US" sz="1200" b="0" i="0" u="none" strike="noStrike" cap="none">
                <a:solidFill>
                  <a:srgbClr val="000000"/>
                </a:solidFill>
                <a:latin typeface="Times"/>
                <a:ea typeface="Times"/>
                <a:cs typeface="Times"/>
                <a:sym typeface="Times"/>
              </a:rPr>
              <a:t> </a:t>
            </a:r>
            <a:endParaRPr/>
          </a:p>
        </p:txBody>
      </p:sp>
      <p:pic>
        <p:nvPicPr>
          <p:cNvPr id="133" name="Google Shape;133;p20" descr="A plate of food on a table&#10;&#10;Description automatically generated"/>
          <p:cNvPicPr preferRelativeResize="0"/>
          <p:nvPr/>
        </p:nvPicPr>
        <p:blipFill rotWithShape="1">
          <a:blip r:embed="rId3">
            <a:alphaModFix/>
          </a:blip>
          <a:srcRect/>
          <a:stretch/>
        </p:blipFill>
        <p:spPr>
          <a:xfrm>
            <a:off x="7591520" y="1126878"/>
            <a:ext cx="4343400" cy="43434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134" name="Google Shape;134;p20" descr="A close up of food&#10;&#10;Description automatically generated"/>
          <p:cNvPicPr preferRelativeResize="0"/>
          <p:nvPr/>
        </p:nvPicPr>
        <p:blipFill rotWithShape="1">
          <a:blip r:embed="rId4">
            <a:alphaModFix/>
          </a:blip>
          <a:srcRect/>
          <a:stretch/>
        </p:blipFill>
        <p:spPr>
          <a:xfrm>
            <a:off x="4411423" y="1621765"/>
            <a:ext cx="4109357" cy="4109357"/>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sldNum" idx="12"/>
          </p:nvPr>
        </p:nvSpPr>
        <p:spPr>
          <a:xfrm>
            <a:off x="11525913" y="6244186"/>
            <a:ext cx="213064" cy="34544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FFFFFF"/>
              </a:buClr>
              <a:buSzPts val="1500"/>
              <a:buFont typeface="Open Sans"/>
              <a:buNone/>
            </a:pPr>
            <a:fld id="{00000000-1234-1234-1234-123412341234}" type="slidenum">
              <a:rPr lang="en-US" sz="1500">
                <a:solidFill>
                  <a:srgbClr val="FFFFFF"/>
                </a:solidFill>
                <a:latin typeface="Open Sans"/>
                <a:ea typeface="Open Sans"/>
                <a:cs typeface="Open Sans"/>
                <a:sym typeface="Open Sans"/>
              </a:rPr>
              <a:t>9</a:t>
            </a:fld>
            <a:endParaRPr/>
          </a:p>
        </p:txBody>
      </p:sp>
      <p:sp>
        <p:nvSpPr>
          <p:cNvPr id="140" name="Google Shape;140;p21"/>
          <p:cNvSpPr txBox="1"/>
          <p:nvPr/>
        </p:nvSpPr>
        <p:spPr>
          <a:xfrm>
            <a:off x="731522" y="1606286"/>
            <a:ext cx="4602478" cy="160043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70C0"/>
              </a:buClr>
              <a:buSzPts val="2000"/>
              <a:buFont typeface="Open Sans"/>
              <a:buNone/>
            </a:pPr>
            <a:r>
              <a:rPr lang="en-US" sz="2000" b="1" i="0" u="none" strike="noStrike" cap="none">
                <a:solidFill>
                  <a:srgbClr val="0070C0"/>
                </a:solidFill>
                <a:latin typeface="Open Sans"/>
                <a:ea typeface="Open Sans"/>
                <a:cs typeface="Open Sans"/>
                <a:sym typeface="Open Sans"/>
              </a:rPr>
              <a:t>Campaign Details </a:t>
            </a:r>
            <a:endParaRPr/>
          </a:p>
          <a:p>
            <a:pPr marL="0" marR="0" lvl="0" indent="0" algn="l" rtl="0">
              <a:lnSpc>
                <a:spcPct val="100000"/>
              </a:lnSpc>
              <a:spcBef>
                <a:spcPts val="0"/>
              </a:spcBef>
              <a:spcAft>
                <a:spcPts val="0"/>
              </a:spcAft>
              <a:buClr>
                <a:srgbClr val="000000"/>
              </a:buClr>
              <a:buSzPts val="2000"/>
              <a:buFont typeface="Calibri"/>
              <a:buNone/>
            </a:pPr>
            <a:endParaRPr sz="2000" b="0" i="0" u="none" strike="noStrike" cap="none">
              <a:solidFill>
                <a:srgbClr val="0070C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HBCRA assisted in the promotion </a:t>
            </a:r>
            <a:endParaRPr/>
          </a:p>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of </a:t>
            </a:r>
            <a:r>
              <a:rPr lang="en-US" sz="2000" b="1" i="0" u="none" strike="noStrike" cap="none">
                <a:solidFill>
                  <a:srgbClr val="000000"/>
                </a:solidFill>
                <a:latin typeface="Calibri"/>
                <a:ea typeface="Calibri"/>
                <a:cs typeface="Calibri"/>
                <a:sym typeface="Calibri"/>
              </a:rPr>
              <a:t>Senior Shopping Hours</a:t>
            </a:r>
            <a:r>
              <a:rPr lang="en-US" sz="2000" b="0" i="0" u="none" strike="noStrike" cap="none">
                <a:solidFill>
                  <a:srgbClr val="000000"/>
                </a:solidFill>
                <a:latin typeface="Calibri"/>
                <a:ea typeface="Calibri"/>
                <a:cs typeface="Calibri"/>
                <a:sym typeface="Calibri"/>
              </a:rPr>
              <a:t> at local retailers</a:t>
            </a:r>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70C0"/>
              </a:solidFill>
              <a:latin typeface="Calibri"/>
              <a:ea typeface="Calibri"/>
              <a:cs typeface="Calibri"/>
              <a:sym typeface="Calibri"/>
            </a:endParaRPr>
          </a:p>
        </p:txBody>
      </p:sp>
      <p:sp>
        <p:nvSpPr>
          <p:cNvPr id="141" name="Google Shape;141;p21"/>
          <p:cNvSpPr txBox="1"/>
          <p:nvPr/>
        </p:nvSpPr>
        <p:spPr>
          <a:xfrm>
            <a:off x="731522" y="775289"/>
            <a:ext cx="9570719" cy="830997"/>
          </a:xfrm>
          <a:prstGeom prst="rect">
            <a:avLst/>
          </a:prstGeom>
          <a:noFill/>
          <a:ln>
            <a:noFill/>
          </a:ln>
        </p:spPr>
        <p:txBody>
          <a:bodyPr spcFirstLastPara="1" wrap="square" lIns="45700" tIns="45700" rIns="45700" bIns="45700" anchor="t" anchorCtr="0">
            <a:noAutofit/>
          </a:bodyPr>
          <a:lstStyle/>
          <a:p>
            <a:pPr marL="0" marR="0" lvl="0" indent="0" algn="l" rtl="0">
              <a:lnSpc>
                <a:spcPct val="80000"/>
              </a:lnSpc>
              <a:spcBef>
                <a:spcPts val="0"/>
              </a:spcBef>
              <a:spcAft>
                <a:spcPts val="0"/>
              </a:spcAft>
              <a:buClr>
                <a:srgbClr val="7030A0"/>
              </a:buClr>
              <a:buSzPts val="3000"/>
              <a:buFont typeface="Oswald"/>
              <a:buNone/>
            </a:pPr>
            <a:r>
              <a:rPr lang="en-US" sz="3000" b="1" i="0" u="none" strike="noStrike" cap="none">
                <a:solidFill>
                  <a:srgbClr val="7030A0"/>
                </a:solidFill>
                <a:latin typeface="Oswald"/>
                <a:ea typeface="Oswald"/>
                <a:cs typeface="Oswald"/>
                <a:sym typeface="Oswald"/>
              </a:rPr>
              <a:t>Senior Shopping Hour Campaign</a:t>
            </a:r>
            <a:endParaRPr sz="1800" b="0" i="0" u="none" strike="noStrike" cap="none">
              <a:solidFill>
                <a:srgbClr val="7030A0"/>
              </a:solidFill>
              <a:latin typeface="Calibri"/>
              <a:ea typeface="Calibri"/>
              <a:cs typeface="Calibri"/>
              <a:sym typeface="Calibri"/>
            </a:endParaRPr>
          </a:p>
          <a:p>
            <a:pPr marL="0" marR="0" lvl="0" indent="0" algn="l" rtl="0">
              <a:lnSpc>
                <a:spcPct val="80000"/>
              </a:lnSpc>
              <a:spcBef>
                <a:spcPts val="0"/>
              </a:spcBef>
              <a:spcAft>
                <a:spcPts val="0"/>
              </a:spcAft>
              <a:buClr>
                <a:srgbClr val="408FAF"/>
              </a:buClr>
              <a:buSzPts val="3000"/>
              <a:buFont typeface="Oswald"/>
              <a:buNone/>
            </a:pPr>
            <a:r>
              <a:rPr lang="en-US" sz="3000" b="0" i="0" u="none" strike="noStrike" cap="none">
                <a:solidFill>
                  <a:srgbClr val="408FAF"/>
                </a:solidFill>
                <a:latin typeface="Oswald"/>
                <a:ea typeface="Oswald"/>
                <a:cs typeface="Oswald"/>
                <a:sym typeface="Oswald"/>
              </a:rPr>
              <a:t> </a:t>
            </a:r>
            <a:r>
              <a:rPr lang="en-US" sz="1200" b="0" i="0" u="none" strike="noStrike" cap="none">
                <a:solidFill>
                  <a:srgbClr val="000000"/>
                </a:solidFill>
                <a:latin typeface="Times"/>
                <a:ea typeface="Times"/>
                <a:cs typeface="Times"/>
                <a:sym typeface="Times"/>
              </a:rPr>
              <a:t> </a:t>
            </a:r>
            <a:endParaRPr/>
          </a:p>
        </p:txBody>
      </p:sp>
      <p:pic>
        <p:nvPicPr>
          <p:cNvPr id="142" name="Google Shape;142;p21" descr="A screenshot of a cell phone&#10;&#10;Description automatically generated"/>
          <p:cNvPicPr preferRelativeResize="0"/>
          <p:nvPr/>
        </p:nvPicPr>
        <p:blipFill rotWithShape="1">
          <a:blip r:embed="rId3">
            <a:alphaModFix/>
          </a:blip>
          <a:srcRect/>
          <a:stretch/>
        </p:blipFill>
        <p:spPr>
          <a:xfrm>
            <a:off x="5631181" y="1459963"/>
            <a:ext cx="5511473" cy="4622748"/>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1270</Words>
  <Application>Microsoft Office PowerPoint</Application>
  <PresentationFormat>Widescreen</PresentationFormat>
  <Paragraphs>125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vt:lpstr>
      <vt:lpstr>Open Sans</vt:lpstr>
      <vt:lpstr>Oswald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Marie Sorrell</dc:creator>
  <cp:lastModifiedBy>Mary Rhaburn</cp:lastModifiedBy>
  <cp:revision>4</cp:revision>
  <dcterms:modified xsi:type="dcterms:W3CDTF">2020-05-28T16:27:14Z</dcterms:modified>
</cp:coreProperties>
</file>