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256" r:id="rId2"/>
    <p:sldId id="258" r:id="rId3"/>
    <p:sldId id="257" r:id="rId4"/>
    <p:sldId id="259" r:id="rId5"/>
    <p:sldId id="260" r:id="rId6"/>
    <p:sldId id="261" r:id="rId7"/>
    <p:sldId id="262" r:id="rId8"/>
    <p:sldId id="263" r:id="rId9"/>
    <p:sldId id="264" r:id="rId10"/>
    <p:sldId id="265" r:id="rId11"/>
    <p:sldId id="266" r:id="rId1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0"/>
    <p:restoredTop sz="94697"/>
  </p:normalViewPr>
  <p:slideViewPr>
    <p:cSldViewPr snapToGrid="0" snapToObjects="1">
      <p:cViewPr varScale="1">
        <p:scale>
          <a:sx n="85" d="100"/>
          <a:sy n="85" d="100"/>
        </p:scale>
        <p:origin x="1344" y="-3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4" name="Shape 94"/>
          <p:cNvSpPr>
            <a:spLocks noGrp="1" noRot="1" noChangeAspect="1"/>
          </p:cNvSpPr>
          <p:nvPr>
            <p:ph type="sldImg"/>
          </p:nvPr>
        </p:nvSpPr>
        <p:spPr>
          <a:xfrm>
            <a:off x="1143000" y="685800"/>
            <a:ext cx="4572000" cy="3429000"/>
          </a:xfrm>
          <a:prstGeom prst="rect">
            <a:avLst/>
          </a:prstGeom>
        </p:spPr>
        <p:txBody>
          <a:bodyPr/>
          <a:lstStyle/>
          <a:p>
            <a:endParaRPr/>
          </a:p>
        </p:txBody>
      </p:sp>
      <p:sp>
        <p:nvSpPr>
          <p:cNvPr id="95" name="Shape 9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6" name="Title Text"/>
          <p:cNvSpPr txBox="1">
            <a:spLocks noGrp="1"/>
          </p:cNvSpPr>
          <p:nvPr>
            <p:ph type="title"/>
          </p:nvPr>
        </p:nvSpPr>
        <p:spPr>
          <a:xfrm>
            <a:off x="1524000" y="1122362"/>
            <a:ext cx="9144000" cy="2387601"/>
          </a:xfrm>
          <a:prstGeom prst="rect">
            <a:avLst/>
          </a:prstGeom>
        </p:spPr>
        <p:txBody>
          <a:bodyPr anchor="b"/>
          <a:lstStyle>
            <a:lvl1pPr algn="ctr">
              <a:lnSpc>
                <a:spcPct val="90000"/>
              </a:lnSpc>
              <a:defRPr sz="6000">
                <a:solidFill>
                  <a:srgbClr val="000000"/>
                </a:solidFill>
                <a:latin typeface="Calibri Light"/>
                <a:ea typeface="Calibri Light"/>
                <a:cs typeface="Calibri Light"/>
                <a:sym typeface="Calibri Light"/>
              </a:defRPr>
            </a:lvl1pPr>
          </a:lstStyle>
          <a:p>
            <a:r>
              <a:t>Title Text</a:t>
            </a:r>
          </a:p>
        </p:txBody>
      </p:sp>
      <p:sp>
        <p:nvSpPr>
          <p:cNvPr id="17"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8" name="Slide Number"/>
          <p:cNvSpPr txBox="1">
            <a:spLocks noGrp="1"/>
          </p:cNvSpPr>
          <p:nvPr>
            <p:ph type="sldNum" sz="quarter" idx="2"/>
          </p:nvPr>
        </p:nvSpPr>
        <p:spPr>
          <a:xfrm>
            <a:off x="11095176" y="6414760"/>
            <a:ext cx="258624" cy="248305"/>
          </a:xfrm>
          <a:prstGeom prst="rect">
            <a:avLst/>
          </a:prstGeom>
        </p:spPr>
        <p:txBody>
          <a:bodyPr/>
          <a:lstStyle>
            <a:lvl1pPr algn="r">
              <a:defRPr sz="1200">
                <a:solidFill>
                  <a:srgbClr val="888888"/>
                </a:solidFill>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32" name="Title Text"/>
          <p:cNvSpPr txBox="1">
            <a:spLocks noGrp="1"/>
          </p:cNvSpPr>
          <p:nvPr>
            <p:ph type="title"/>
          </p:nvPr>
        </p:nvSpPr>
        <p:spPr>
          <a:xfrm>
            <a:off x="831850" y="1709738"/>
            <a:ext cx="10515600" cy="2852737"/>
          </a:xfrm>
          <a:prstGeom prst="rect">
            <a:avLst/>
          </a:prstGeom>
        </p:spPr>
        <p:txBody>
          <a:bodyPr anchor="b"/>
          <a:lstStyle>
            <a:lvl1pPr>
              <a:lnSpc>
                <a:spcPct val="90000"/>
              </a:lnSpc>
              <a:defRPr sz="6000">
                <a:solidFill>
                  <a:srgbClr val="000000"/>
                </a:solidFill>
                <a:latin typeface="Calibri Light"/>
                <a:ea typeface="Calibri Light"/>
                <a:cs typeface="Calibri Light"/>
                <a:sym typeface="Calibri Light"/>
              </a:defRPr>
            </a:lvl1pPr>
          </a:lstStyle>
          <a:p>
            <a:r>
              <a:t>Title Text</a:t>
            </a:r>
          </a:p>
        </p:txBody>
      </p:sp>
      <p:sp>
        <p:nvSpPr>
          <p:cNvPr id="33"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4" name="Slide Number"/>
          <p:cNvSpPr txBox="1">
            <a:spLocks noGrp="1"/>
          </p:cNvSpPr>
          <p:nvPr>
            <p:ph type="sldNum" sz="quarter" idx="2"/>
          </p:nvPr>
        </p:nvSpPr>
        <p:spPr>
          <a:xfrm>
            <a:off x="11095176" y="6414760"/>
            <a:ext cx="258624" cy="248305"/>
          </a:xfrm>
          <a:prstGeom prst="rect">
            <a:avLst/>
          </a:prstGeom>
        </p:spPr>
        <p:txBody>
          <a:bodyPr/>
          <a:lstStyle>
            <a:lvl1pPr algn="r">
              <a:defRPr sz="1200">
                <a:solidFill>
                  <a:srgbClr val="888888"/>
                </a:solidFill>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41" name="Title Text"/>
          <p:cNvSpPr txBox="1">
            <a:spLocks noGrp="1"/>
          </p:cNvSpPr>
          <p:nvPr>
            <p:ph type="title"/>
          </p:nvPr>
        </p:nvSpPr>
        <p:spPr>
          <a:prstGeom prst="rect">
            <a:avLst/>
          </a:prstGeom>
        </p:spPr>
        <p:txBody>
          <a:bodyPr/>
          <a:lstStyle/>
          <a:p>
            <a:r>
              <a:t>Title Text</a:t>
            </a:r>
          </a:p>
        </p:txBody>
      </p:sp>
      <p:sp>
        <p:nvSpPr>
          <p:cNvPr id="42"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3" name="Slide Number"/>
          <p:cNvSpPr txBox="1">
            <a:spLocks noGrp="1"/>
          </p:cNvSpPr>
          <p:nvPr>
            <p:ph type="sldNum" sz="quarter" idx="2"/>
          </p:nvPr>
        </p:nvSpPr>
        <p:spPr>
          <a:xfrm>
            <a:off x="11095176" y="6414760"/>
            <a:ext cx="258624" cy="248305"/>
          </a:xfrm>
          <a:prstGeom prst="rect">
            <a:avLst/>
          </a:prstGeom>
        </p:spPr>
        <p:txBody>
          <a:bodyPr/>
          <a:lstStyle>
            <a:lvl1pPr algn="r">
              <a:defRPr sz="1200">
                <a:solidFill>
                  <a:srgbClr val="888888"/>
                </a:solidFill>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50"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51"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2" name="Text Placeholder 4"/>
          <p:cNvSpPr>
            <a:spLocks noGrp="1"/>
          </p:cNvSpPr>
          <p:nvPr>
            <p:ph type="body" sz="quarter" idx="13"/>
          </p:nvPr>
        </p:nvSpPr>
        <p:spPr>
          <a:xfrm>
            <a:off x="6172200" y="1681163"/>
            <a:ext cx="5183188" cy="823913"/>
          </a:xfrm>
          <a:prstGeom prst="rect">
            <a:avLst/>
          </a:prstGeom>
        </p:spPr>
        <p:txBody>
          <a:bodyPr anchor="b"/>
          <a:lstStyle/>
          <a:p>
            <a:pPr marL="0" indent="0">
              <a:buSzTx/>
              <a:buFontTx/>
              <a:buNone/>
              <a:defRPr sz="2400" b="1"/>
            </a:pPr>
            <a:endParaRPr/>
          </a:p>
        </p:txBody>
      </p:sp>
      <p:sp>
        <p:nvSpPr>
          <p:cNvPr id="53" name="Slide Number"/>
          <p:cNvSpPr txBox="1">
            <a:spLocks noGrp="1"/>
          </p:cNvSpPr>
          <p:nvPr>
            <p:ph type="sldNum" sz="quarter" idx="2"/>
          </p:nvPr>
        </p:nvSpPr>
        <p:spPr>
          <a:xfrm>
            <a:off x="11095176" y="6414760"/>
            <a:ext cx="258624" cy="248305"/>
          </a:xfrm>
          <a:prstGeom prst="rect">
            <a:avLst/>
          </a:prstGeom>
        </p:spPr>
        <p:txBody>
          <a:bodyPr/>
          <a:lstStyle>
            <a:lvl1pPr algn="r">
              <a:defRPr sz="1200">
                <a:solidFill>
                  <a:srgbClr val="888888"/>
                </a:solidFill>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60" name="Title Text"/>
          <p:cNvSpPr txBox="1">
            <a:spLocks noGrp="1"/>
          </p:cNvSpPr>
          <p:nvPr>
            <p:ph type="title"/>
          </p:nvPr>
        </p:nvSpPr>
        <p:spPr>
          <a:prstGeom prst="rect">
            <a:avLst/>
          </a:prstGeom>
        </p:spPr>
        <p:txBody>
          <a:bodyPr/>
          <a:lstStyle/>
          <a:p>
            <a:r>
              <a:t>Title Text</a:t>
            </a:r>
          </a:p>
        </p:txBody>
      </p:sp>
      <p:sp>
        <p:nvSpPr>
          <p:cNvPr id="61" name="Slide Number"/>
          <p:cNvSpPr txBox="1">
            <a:spLocks noGrp="1"/>
          </p:cNvSpPr>
          <p:nvPr>
            <p:ph type="sldNum" sz="quarter" idx="2"/>
          </p:nvPr>
        </p:nvSpPr>
        <p:spPr>
          <a:xfrm>
            <a:off x="11095176" y="6414760"/>
            <a:ext cx="258624" cy="248305"/>
          </a:xfrm>
          <a:prstGeom prst="rect">
            <a:avLst/>
          </a:prstGeom>
        </p:spPr>
        <p:txBody>
          <a:bodyPr/>
          <a:lstStyle>
            <a:lvl1pPr algn="r">
              <a:defRPr sz="1200">
                <a:solidFill>
                  <a:srgbClr val="888888"/>
                </a:solidFill>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68" name="Slide Number"/>
          <p:cNvSpPr txBox="1">
            <a:spLocks noGrp="1"/>
          </p:cNvSpPr>
          <p:nvPr>
            <p:ph type="sldNum" sz="quarter" idx="2"/>
          </p:nvPr>
        </p:nvSpPr>
        <p:spPr>
          <a:xfrm>
            <a:off x="11095176" y="6414760"/>
            <a:ext cx="258624" cy="248305"/>
          </a:xfrm>
          <a:prstGeom prst="rect">
            <a:avLst/>
          </a:prstGeom>
        </p:spPr>
        <p:txBody>
          <a:bodyPr/>
          <a:lstStyle>
            <a:lvl1pPr algn="r">
              <a:defRPr sz="1200">
                <a:solidFill>
                  <a:srgbClr val="888888"/>
                </a:solidFill>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75" name="Title Text"/>
          <p:cNvSpPr txBox="1">
            <a:spLocks noGrp="1"/>
          </p:cNvSpPr>
          <p:nvPr>
            <p:ph type="title"/>
          </p:nvPr>
        </p:nvSpPr>
        <p:spPr>
          <a:xfrm>
            <a:off x="839787" y="457200"/>
            <a:ext cx="3932239" cy="1600200"/>
          </a:xfrm>
          <a:prstGeom prst="rect">
            <a:avLst/>
          </a:prstGeom>
        </p:spPr>
        <p:txBody>
          <a:bodyPr anchor="b"/>
          <a:lstStyle>
            <a:lvl1pPr>
              <a:lnSpc>
                <a:spcPct val="90000"/>
              </a:lnSpc>
              <a:defRPr sz="3200">
                <a:solidFill>
                  <a:srgbClr val="000000"/>
                </a:solidFill>
                <a:latin typeface="Calibri Light"/>
                <a:ea typeface="Calibri Light"/>
                <a:cs typeface="Calibri Light"/>
                <a:sym typeface="Calibri Light"/>
              </a:defRPr>
            </a:lvl1pPr>
          </a:lstStyle>
          <a:p>
            <a:r>
              <a:t>Title Text</a:t>
            </a:r>
          </a:p>
        </p:txBody>
      </p:sp>
      <p:sp>
        <p:nvSpPr>
          <p:cNvPr id="76"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7" name="Text Placeholder 3"/>
          <p:cNvSpPr>
            <a:spLocks noGrp="1"/>
          </p:cNvSpPr>
          <p:nvPr>
            <p:ph type="body" sz="quarter" idx="13"/>
          </p:nvPr>
        </p:nvSpPr>
        <p:spPr>
          <a:xfrm>
            <a:off x="839787" y="2057400"/>
            <a:ext cx="3932238" cy="3811588"/>
          </a:xfrm>
          <a:prstGeom prst="rect">
            <a:avLst/>
          </a:prstGeom>
        </p:spPr>
        <p:txBody>
          <a:bodyPr/>
          <a:lstStyle/>
          <a:p>
            <a:pPr marL="0" indent="0">
              <a:buSzTx/>
              <a:buFontTx/>
              <a:buNone/>
              <a:defRPr sz="1600"/>
            </a:pPr>
            <a:endParaRPr/>
          </a:p>
        </p:txBody>
      </p:sp>
      <p:sp>
        <p:nvSpPr>
          <p:cNvPr id="78" name="Slide Number"/>
          <p:cNvSpPr txBox="1">
            <a:spLocks noGrp="1"/>
          </p:cNvSpPr>
          <p:nvPr>
            <p:ph type="sldNum" sz="quarter" idx="2"/>
          </p:nvPr>
        </p:nvSpPr>
        <p:spPr>
          <a:xfrm>
            <a:off x="11095176" y="6414760"/>
            <a:ext cx="258624" cy="248305"/>
          </a:xfrm>
          <a:prstGeom prst="rect">
            <a:avLst/>
          </a:prstGeom>
        </p:spPr>
        <p:txBody>
          <a:bodyPr/>
          <a:lstStyle>
            <a:lvl1pPr algn="r">
              <a:defRPr sz="1200">
                <a:solidFill>
                  <a:srgbClr val="888888"/>
                </a:solidFill>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85" name="Title Text"/>
          <p:cNvSpPr txBox="1">
            <a:spLocks noGrp="1"/>
          </p:cNvSpPr>
          <p:nvPr>
            <p:ph type="title"/>
          </p:nvPr>
        </p:nvSpPr>
        <p:spPr>
          <a:xfrm>
            <a:off x="839787" y="457200"/>
            <a:ext cx="3932239" cy="1600200"/>
          </a:xfrm>
          <a:prstGeom prst="rect">
            <a:avLst/>
          </a:prstGeom>
        </p:spPr>
        <p:txBody>
          <a:bodyPr anchor="b"/>
          <a:lstStyle>
            <a:lvl1pPr>
              <a:lnSpc>
                <a:spcPct val="90000"/>
              </a:lnSpc>
              <a:defRPr sz="3200">
                <a:solidFill>
                  <a:srgbClr val="000000"/>
                </a:solidFill>
                <a:latin typeface="Calibri Light"/>
                <a:ea typeface="Calibri Light"/>
                <a:cs typeface="Calibri Light"/>
                <a:sym typeface="Calibri Light"/>
              </a:defRPr>
            </a:lvl1pPr>
          </a:lstStyle>
          <a:p>
            <a:r>
              <a:t>Title Text</a:t>
            </a:r>
          </a:p>
        </p:txBody>
      </p:sp>
      <p:sp>
        <p:nvSpPr>
          <p:cNvPr id="86" name="Picture Placeholder 2"/>
          <p:cNvSpPr>
            <a:spLocks noGrp="1"/>
          </p:cNvSpPr>
          <p:nvPr>
            <p:ph type="pic" sz="half" idx="13"/>
          </p:nvPr>
        </p:nvSpPr>
        <p:spPr>
          <a:xfrm>
            <a:off x="5183187" y="987425"/>
            <a:ext cx="6172201" cy="4873625"/>
          </a:xfrm>
          <a:prstGeom prst="rect">
            <a:avLst/>
          </a:prstGeom>
        </p:spPr>
        <p:txBody>
          <a:bodyPr lIns="91439" rIns="91439">
            <a:noAutofit/>
          </a:bodyPr>
          <a:lstStyle/>
          <a:p>
            <a:endParaRPr/>
          </a:p>
        </p:txBody>
      </p:sp>
      <p:sp>
        <p:nvSpPr>
          <p:cNvPr id="87" name="Body Level One…"/>
          <p:cNvSpPr txBox="1">
            <a:spLocks noGrp="1"/>
          </p:cNvSpPr>
          <p:nvPr>
            <p:ph type="body" sz="quarter" idx="1"/>
          </p:nvPr>
        </p:nvSpPr>
        <p:spPr>
          <a:xfrm>
            <a:off x="839787" y="2057400"/>
            <a:ext cx="3932239" cy="3811588"/>
          </a:xfrm>
          <a:prstGeom prst="rect">
            <a:avLst/>
          </a:prstGeom>
        </p:spPr>
        <p:txBody>
          <a:bodyPr/>
          <a:lstStyle>
            <a:lvl1pPr marL="0" indent="0">
              <a:lnSpc>
                <a:spcPct val="120000"/>
              </a:lnSpc>
              <a:buSzTx/>
              <a:buFontTx/>
              <a:buNone/>
              <a:defRPr sz="1200">
                <a:latin typeface="Open Sans"/>
                <a:ea typeface="Open Sans"/>
                <a:cs typeface="Open Sans"/>
                <a:sym typeface="Open Sans"/>
              </a:defRPr>
            </a:lvl1pPr>
            <a:lvl2pPr marL="0" indent="457200">
              <a:lnSpc>
                <a:spcPct val="120000"/>
              </a:lnSpc>
              <a:buSzTx/>
              <a:buFontTx/>
              <a:buNone/>
              <a:defRPr sz="1200">
                <a:latin typeface="Open Sans"/>
                <a:ea typeface="Open Sans"/>
                <a:cs typeface="Open Sans"/>
                <a:sym typeface="Open Sans"/>
              </a:defRPr>
            </a:lvl2pPr>
            <a:lvl3pPr marL="0" indent="914400">
              <a:lnSpc>
                <a:spcPct val="120000"/>
              </a:lnSpc>
              <a:buSzTx/>
              <a:buFontTx/>
              <a:buNone/>
              <a:defRPr sz="1200">
                <a:latin typeface="Open Sans"/>
                <a:ea typeface="Open Sans"/>
                <a:cs typeface="Open Sans"/>
                <a:sym typeface="Open Sans"/>
              </a:defRPr>
            </a:lvl3pPr>
            <a:lvl4pPr marL="0" indent="1371600">
              <a:lnSpc>
                <a:spcPct val="120000"/>
              </a:lnSpc>
              <a:buSzTx/>
              <a:buFontTx/>
              <a:buNone/>
              <a:defRPr sz="1200">
                <a:latin typeface="Open Sans"/>
                <a:ea typeface="Open Sans"/>
                <a:cs typeface="Open Sans"/>
                <a:sym typeface="Open Sans"/>
              </a:defRPr>
            </a:lvl4pPr>
            <a:lvl5pPr marL="0" indent="1828800">
              <a:lnSpc>
                <a:spcPct val="120000"/>
              </a:lnSpc>
              <a:buSzTx/>
              <a:buFontTx/>
              <a:buNone/>
              <a:defRPr sz="1200">
                <a:latin typeface="Open Sans"/>
                <a:ea typeface="Open Sans"/>
                <a:cs typeface="Open Sans"/>
                <a:sym typeface="Open Sans"/>
              </a:defRPr>
            </a:lvl5pPr>
          </a:lstStyle>
          <a:p>
            <a:r>
              <a:t>Body Level One</a:t>
            </a:r>
          </a:p>
          <a:p>
            <a:pPr lvl="1"/>
            <a:r>
              <a:t>Body Level Two</a:t>
            </a:r>
          </a:p>
          <a:p>
            <a:pPr lvl="2"/>
            <a:r>
              <a:t>Body Level Three</a:t>
            </a:r>
          </a:p>
          <a:p>
            <a:pPr lvl="3"/>
            <a:r>
              <a:t>Body Level Four</a:t>
            </a:r>
          </a:p>
          <a:p>
            <a:pPr lvl="4"/>
            <a:r>
              <a:t>Body Level Five</a:t>
            </a:r>
          </a:p>
        </p:txBody>
      </p:sp>
      <p:sp>
        <p:nvSpPr>
          <p:cNvPr id="88" name="Slide Number"/>
          <p:cNvSpPr txBox="1">
            <a:spLocks noGrp="1"/>
          </p:cNvSpPr>
          <p:nvPr>
            <p:ph type="sldNum" sz="quarter" idx="2"/>
          </p:nvPr>
        </p:nvSpPr>
        <p:spPr>
          <a:xfrm>
            <a:off x="11095176" y="6414760"/>
            <a:ext cx="258624" cy="248305"/>
          </a:xfrm>
          <a:prstGeom prst="rect">
            <a:avLst/>
          </a:prstGeom>
        </p:spPr>
        <p:txBody>
          <a:bodyPr/>
          <a:lstStyle>
            <a:lvl1pPr algn="r">
              <a:defRPr sz="1200">
                <a:solidFill>
                  <a:srgbClr val="888888"/>
                </a:solidFill>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p:cNvSpPr/>
          <p:nvPr/>
        </p:nvSpPr>
        <p:spPr>
          <a:xfrm>
            <a:off x="-4498" y="6410612"/>
            <a:ext cx="12200996" cy="454868"/>
          </a:xfrm>
          <a:prstGeom prst="rect">
            <a:avLst/>
          </a:prstGeom>
          <a:solidFill>
            <a:srgbClr val="CF3A6F"/>
          </a:solidFill>
          <a:ln w="12700">
            <a:miter lim="400000"/>
          </a:ln>
        </p:spPr>
        <p:txBody>
          <a:bodyPr lIns="45719" rIns="45719" anchor="ctr"/>
          <a:lstStyle/>
          <a:p>
            <a:endParaRPr/>
          </a:p>
        </p:txBody>
      </p:sp>
      <p:sp>
        <p:nvSpPr>
          <p:cNvPr id="3" name="Shape"/>
          <p:cNvSpPr/>
          <p:nvPr/>
        </p:nvSpPr>
        <p:spPr>
          <a:xfrm>
            <a:off x="-1396419" y="5008322"/>
            <a:ext cx="2715767" cy="281716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E1913E"/>
          </a:solidFill>
          <a:ln w="12700">
            <a:miter lim="400000"/>
          </a:ln>
        </p:spPr>
        <p:txBody>
          <a:bodyPr lIns="45719" rIns="45719" anchor="ctr"/>
          <a:lstStyle/>
          <a:p>
            <a:endParaRPr/>
          </a:p>
        </p:txBody>
      </p:sp>
      <p:sp>
        <p:nvSpPr>
          <p:cNvPr id="4" name="Square"/>
          <p:cNvSpPr/>
          <p:nvPr/>
        </p:nvSpPr>
        <p:spPr>
          <a:xfrm>
            <a:off x="11389999" y="6189472"/>
            <a:ext cx="454868" cy="454868"/>
          </a:xfrm>
          <a:prstGeom prst="rect">
            <a:avLst/>
          </a:prstGeom>
          <a:solidFill>
            <a:srgbClr val="973191"/>
          </a:solidFill>
          <a:ln w="12700">
            <a:miter lim="400000"/>
          </a:ln>
        </p:spPr>
        <p:txBody>
          <a:bodyPr lIns="45719" rIns="45719" anchor="ctr"/>
          <a:lstStyle/>
          <a:p>
            <a:endParaRPr/>
          </a:p>
        </p:txBody>
      </p:sp>
      <p:sp>
        <p:nvSpPr>
          <p:cNvPr id="5" name="Slide Number"/>
          <p:cNvSpPr txBox="1">
            <a:spLocks noGrp="1"/>
          </p:cNvSpPr>
          <p:nvPr>
            <p:ph type="sldNum" sz="quarter" idx="2"/>
          </p:nvPr>
        </p:nvSpPr>
        <p:spPr>
          <a:xfrm>
            <a:off x="11471451" y="6244186"/>
            <a:ext cx="321988" cy="345441"/>
          </a:xfrm>
          <a:prstGeom prst="rect">
            <a:avLst/>
          </a:prstGeom>
          <a:ln w="12700">
            <a:miter lim="400000"/>
          </a:ln>
        </p:spPr>
        <p:txBody>
          <a:bodyPr wrap="none" lIns="45719" rIns="45719" anchor="ctr">
            <a:spAutoFit/>
          </a:bodyPr>
          <a:lstStyle>
            <a:lvl1pPr algn="ctr">
              <a:defRPr sz="1500">
                <a:solidFill>
                  <a:srgbClr val="FFFFFF"/>
                </a:solidFill>
                <a:latin typeface="Open Sans"/>
                <a:ea typeface="Open Sans"/>
                <a:cs typeface="Open Sans"/>
                <a:sym typeface="Open Sans"/>
              </a:defRPr>
            </a:lvl1pPr>
          </a:lstStyle>
          <a:p>
            <a:fld id="{86CB4B4D-7CA3-9044-876B-883B54F8677D}" type="slidenum">
              <a:t>‹#›</a:t>
            </a:fld>
            <a:endParaRPr/>
          </a:p>
        </p:txBody>
      </p:sp>
      <p:sp>
        <p:nvSpPr>
          <p:cNvPr id="6" name="Rounded Rectangle"/>
          <p:cNvSpPr/>
          <p:nvPr/>
        </p:nvSpPr>
        <p:spPr>
          <a:xfrm>
            <a:off x="499533" y="6292753"/>
            <a:ext cx="3880975" cy="248306"/>
          </a:xfrm>
          <a:prstGeom prst="roundRect">
            <a:avLst>
              <a:gd name="adj" fmla="val 50000"/>
            </a:avLst>
          </a:prstGeom>
          <a:solidFill>
            <a:srgbClr val="0192B2"/>
          </a:solidFill>
          <a:ln w="12700">
            <a:miter lim="400000"/>
          </a:ln>
        </p:spPr>
        <p:txBody>
          <a:bodyPr lIns="45719" rIns="45719" anchor="ctr"/>
          <a:lstStyle/>
          <a:p>
            <a:endParaRPr/>
          </a:p>
        </p:txBody>
      </p:sp>
      <p:pic>
        <p:nvPicPr>
          <p:cNvPr id="7" name="hallandalebeach-logo.png" descr="hallandalebeach-logo.png"/>
          <p:cNvPicPr>
            <a:picLocks noChangeAspect="1"/>
          </p:cNvPicPr>
          <p:nvPr/>
        </p:nvPicPr>
        <p:blipFill>
          <a:blip r:embed="rId11"/>
          <a:stretch>
            <a:fillRect/>
          </a:stretch>
        </p:blipFill>
        <p:spPr>
          <a:xfrm>
            <a:off x="11096937" y="269279"/>
            <a:ext cx="633693" cy="587433"/>
          </a:xfrm>
          <a:prstGeom prst="rect">
            <a:avLst/>
          </a:prstGeom>
          <a:ln w="12700">
            <a:miter lim="400000"/>
          </a:ln>
        </p:spPr>
      </p:pic>
      <p:sp>
        <p:nvSpPr>
          <p:cNvPr id="8"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9"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914400" rtl="0" latinLnBrk="0">
        <a:lnSpc>
          <a:spcPct val="80000"/>
        </a:lnSpc>
        <a:spcBef>
          <a:spcPts val="0"/>
        </a:spcBef>
        <a:spcAft>
          <a:spcPts val="0"/>
        </a:spcAft>
        <a:buClrTx/>
        <a:buSzTx/>
        <a:buFontTx/>
        <a:buNone/>
        <a:tabLst/>
        <a:defRPr sz="3000" b="0" i="0" u="none" strike="noStrike" cap="none" spc="0" baseline="0">
          <a:solidFill>
            <a:srgbClr val="408FAF"/>
          </a:solidFill>
          <a:uFillTx/>
          <a:latin typeface="Oswald Regular"/>
          <a:ea typeface="Oswald Regular"/>
          <a:cs typeface="Oswald Regular"/>
          <a:sym typeface="Oswald Regular"/>
        </a:defRPr>
      </a:lvl1pPr>
      <a:lvl2pPr marL="0" marR="0" indent="0" algn="l" defTabSz="914400" rtl="0" latinLnBrk="0">
        <a:lnSpc>
          <a:spcPct val="80000"/>
        </a:lnSpc>
        <a:spcBef>
          <a:spcPts val="0"/>
        </a:spcBef>
        <a:spcAft>
          <a:spcPts val="0"/>
        </a:spcAft>
        <a:buClrTx/>
        <a:buSzTx/>
        <a:buFontTx/>
        <a:buNone/>
        <a:tabLst/>
        <a:defRPr sz="3000" b="0" i="0" u="none" strike="noStrike" cap="none" spc="0" baseline="0">
          <a:solidFill>
            <a:srgbClr val="408FAF"/>
          </a:solidFill>
          <a:uFillTx/>
          <a:latin typeface="Oswald Regular"/>
          <a:ea typeface="Oswald Regular"/>
          <a:cs typeface="Oswald Regular"/>
          <a:sym typeface="Oswald Regular"/>
        </a:defRPr>
      </a:lvl2pPr>
      <a:lvl3pPr marL="0" marR="0" indent="0" algn="l" defTabSz="914400" rtl="0" latinLnBrk="0">
        <a:lnSpc>
          <a:spcPct val="80000"/>
        </a:lnSpc>
        <a:spcBef>
          <a:spcPts val="0"/>
        </a:spcBef>
        <a:spcAft>
          <a:spcPts val="0"/>
        </a:spcAft>
        <a:buClrTx/>
        <a:buSzTx/>
        <a:buFontTx/>
        <a:buNone/>
        <a:tabLst/>
        <a:defRPr sz="3000" b="0" i="0" u="none" strike="noStrike" cap="none" spc="0" baseline="0">
          <a:solidFill>
            <a:srgbClr val="408FAF"/>
          </a:solidFill>
          <a:uFillTx/>
          <a:latin typeface="Oswald Regular"/>
          <a:ea typeface="Oswald Regular"/>
          <a:cs typeface="Oswald Regular"/>
          <a:sym typeface="Oswald Regular"/>
        </a:defRPr>
      </a:lvl3pPr>
      <a:lvl4pPr marL="0" marR="0" indent="0" algn="l" defTabSz="914400" rtl="0" latinLnBrk="0">
        <a:lnSpc>
          <a:spcPct val="80000"/>
        </a:lnSpc>
        <a:spcBef>
          <a:spcPts val="0"/>
        </a:spcBef>
        <a:spcAft>
          <a:spcPts val="0"/>
        </a:spcAft>
        <a:buClrTx/>
        <a:buSzTx/>
        <a:buFontTx/>
        <a:buNone/>
        <a:tabLst/>
        <a:defRPr sz="3000" b="0" i="0" u="none" strike="noStrike" cap="none" spc="0" baseline="0">
          <a:solidFill>
            <a:srgbClr val="408FAF"/>
          </a:solidFill>
          <a:uFillTx/>
          <a:latin typeface="Oswald Regular"/>
          <a:ea typeface="Oswald Regular"/>
          <a:cs typeface="Oswald Regular"/>
          <a:sym typeface="Oswald Regular"/>
        </a:defRPr>
      </a:lvl4pPr>
      <a:lvl5pPr marL="0" marR="0" indent="0" algn="l" defTabSz="914400" rtl="0" latinLnBrk="0">
        <a:lnSpc>
          <a:spcPct val="80000"/>
        </a:lnSpc>
        <a:spcBef>
          <a:spcPts val="0"/>
        </a:spcBef>
        <a:spcAft>
          <a:spcPts val="0"/>
        </a:spcAft>
        <a:buClrTx/>
        <a:buSzTx/>
        <a:buFontTx/>
        <a:buNone/>
        <a:tabLst/>
        <a:defRPr sz="3000" b="0" i="0" u="none" strike="noStrike" cap="none" spc="0" baseline="0">
          <a:solidFill>
            <a:srgbClr val="408FAF"/>
          </a:solidFill>
          <a:uFillTx/>
          <a:latin typeface="Oswald Regular"/>
          <a:ea typeface="Oswald Regular"/>
          <a:cs typeface="Oswald Regular"/>
          <a:sym typeface="Oswald Regular"/>
        </a:defRPr>
      </a:lvl5pPr>
      <a:lvl6pPr marL="0" marR="0" indent="0" algn="l" defTabSz="914400" rtl="0" latinLnBrk="0">
        <a:lnSpc>
          <a:spcPct val="80000"/>
        </a:lnSpc>
        <a:spcBef>
          <a:spcPts val="0"/>
        </a:spcBef>
        <a:spcAft>
          <a:spcPts val="0"/>
        </a:spcAft>
        <a:buClrTx/>
        <a:buSzTx/>
        <a:buFontTx/>
        <a:buNone/>
        <a:tabLst/>
        <a:defRPr sz="3000" b="0" i="0" u="none" strike="noStrike" cap="none" spc="0" baseline="0">
          <a:solidFill>
            <a:srgbClr val="408FAF"/>
          </a:solidFill>
          <a:uFillTx/>
          <a:latin typeface="Oswald Regular"/>
          <a:ea typeface="Oswald Regular"/>
          <a:cs typeface="Oswald Regular"/>
          <a:sym typeface="Oswald Regular"/>
        </a:defRPr>
      </a:lvl6pPr>
      <a:lvl7pPr marL="0" marR="0" indent="0" algn="l" defTabSz="914400" rtl="0" latinLnBrk="0">
        <a:lnSpc>
          <a:spcPct val="80000"/>
        </a:lnSpc>
        <a:spcBef>
          <a:spcPts val="0"/>
        </a:spcBef>
        <a:spcAft>
          <a:spcPts val="0"/>
        </a:spcAft>
        <a:buClrTx/>
        <a:buSzTx/>
        <a:buFontTx/>
        <a:buNone/>
        <a:tabLst/>
        <a:defRPr sz="3000" b="0" i="0" u="none" strike="noStrike" cap="none" spc="0" baseline="0">
          <a:solidFill>
            <a:srgbClr val="408FAF"/>
          </a:solidFill>
          <a:uFillTx/>
          <a:latin typeface="Oswald Regular"/>
          <a:ea typeface="Oswald Regular"/>
          <a:cs typeface="Oswald Regular"/>
          <a:sym typeface="Oswald Regular"/>
        </a:defRPr>
      </a:lvl7pPr>
      <a:lvl8pPr marL="0" marR="0" indent="0" algn="l" defTabSz="914400" rtl="0" latinLnBrk="0">
        <a:lnSpc>
          <a:spcPct val="80000"/>
        </a:lnSpc>
        <a:spcBef>
          <a:spcPts val="0"/>
        </a:spcBef>
        <a:spcAft>
          <a:spcPts val="0"/>
        </a:spcAft>
        <a:buClrTx/>
        <a:buSzTx/>
        <a:buFontTx/>
        <a:buNone/>
        <a:tabLst/>
        <a:defRPr sz="3000" b="0" i="0" u="none" strike="noStrike" cap="none" spc="0" baseline="0">
          <a:solidFill>
            <a:srgbClr val="408FAF"/>
          </a:solidFill>
          <a:uFillTx/>
          <a:latin typeface="Oswald Regular"/>
          <a:ea typeface="Oswald Regular"/>
          <a:cs typeface="Oswald Regular"/>
          <a:sym typeface="Oswald Regular"/>
        </a:defRPr>
      </a:lvl8pPr>
      <a:lvl9pPr marL="0" marR="0" indent="0" algn="l" defTabSz="914400" rtl="0" latinLnBrk="0">
        <a:lnSpc>
          <a:spcPct val="80000"/>
        </a:lnSpc>
        <a:spcBef>
          <a:spcPts val="0"/>
        </a:spcBef>
        <a:spcAft>
          <a:spcPts val="0"/>
        </a:spcAft>
        <a:buClrTx/>
        <a:buSzTx/>
        <a:buFontTx/>
        <a:buNone/>
        <a:tabLst/>
        <a:defRPr sz="3000" b="0" i="0" u="none" strike="noStrike" cap="none" spc="0" baseline="0">
          <a:solidFill>
            <a:srgbClr val="408FAF"/>
          </a:solidFill>
          <a:uFillTx/>
          <a:latin typeface="Oswald Regular"/>
          <a:ea typeface="Oswald Regular"/>
          <a:cs typeface="Oswald Regular"/>
          <a:sym typeface="Oswald Regular"/>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p:bodyStyle>
    <p:otherStyle>
      <a:lvl1pPr marL="0" marR="0" indent="0" algn="ctr" defTabSz="91440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Open Sans"/>
        </a:defRPr>
      </a:lvl1pPr>
      <a:lvl2pPr marL="0" marR="0" indent="457200" algn="ctr" defTabSz="91440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Open Sans"/>
        </a:defRPr>
      </a:lvl2pPr>
      <a:lvl3pPr marL="0" marR="0" indent="914400" algn="ctr" defTabSz="91440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Open Sans"/>
        </a:defRPr>
      </a:lvl3pPr>
      <a:lvl4pPr marL="0" marR="0" indent="1371600" algn="ctr" defTabSz="91440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Open Sans"/>
        </a:defRPr>
      </a:lvl4pPr>
      <a:lvl5pPr marL="0" marR="0" indent="1828800" algn="ctr" defTabSz="91440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Open Sans"/>
        </a:defRPr>
      </a:lvl5pPr>
      <a:lvl6pPr marL="0" marR="0" indent="2286000" algn="ctr" defTabSz="91440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Open Sans"/>
        </a:defRPr>
      </a:lvl6pPr>
      <a:lvl7pPr marL="0" marR="0" indent="2743200" algn="ctr" defTabSz="91440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Open Sans"/>
        </a:defRPr>
      </a:lvl7pPr>
      <a:lvl8pPr marL="0" marR="0" indent="3200400" algn="ctr" defTabSz="91440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Open Sans"/>
        </a:defRPr>
      </a:lvl8pPr>
      <a:lvl9pPr marL="0" marR="0" indent="3657600" algn="ctr" defTabSz="91440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Open San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hyperlink" Target="https://youtu.be/RWnOK0KvF3o"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5C83EAAB-C3D3-1345-97E8-4AE52D3E2E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144" r="45830"/>
          <a:stretch/>
        </p:blipFill>
        <p:spPr bwMode="auto">
          <a:xfrm>
            <a:off x="7039994" y="0"/>
            <a:ext cx="5254509" cy="6881826"/>
          </a:xfrm>
          <a:prstGeom prst="rect">
            <a:avLst/>
          </a:prstGeom>
          <a:noFill/>
          <a:extLst>
            <a:ext uri="{909E8E84-426E-40DD-AFC4-6F175D3DCCD1}">
              <a14:hiddenFill xmlns:a14="http://schemas.microsoft.com/office/drawing/2010/main">
                <a:solidFill>
                  <a:srgbClr val="FFFFFF"/>
                </a:solidFill>
              </a14:hiddenFill>
            </a:ext>
          </a:extLst>
        </p:spPr>
      </p:pic>
      <p:sp>
        <p:nvSpPr>
          <p:cNvPr id="97" name="Slide Number"/>
          <p:cNvSpPr txBox="1">
            <a:spLocks noGrp="1"/>
          </p:cNvSpPr>
          <p:nvPr>
            <p:ph type="sldNum" sz="quarter" idx="2"/>
          </p:nvPr>
        </p:nvSpPr>
        <p:spPr>
          <a:xfrm>
            <a:off x="11530976" y="6255324"/>
            <a:ext cx="202939" cy="32316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a:t>1</a:t>
            </a:r>
            <a:endParaRPr dirty="0"/>
          </a:p>
        </p:txBody>
      </p:sp>
      <p:sp>
        <p:nvSpPr>
          <p:cNvPr id="98" name="2020 Florida…"/>
          <p:cNvSpPr txBox="1"/>
          <p:nvPr/>
        </p:nvSpPr>
        <p:spPr>
          <a:xfrm>
            <a:off x="841491" y="969784"/>
            <a:ext cx="5589024" cy="18084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457200">
              <a:lnSpc>
                <a:spcPct val="80000"/>
              </a:lnSpc>
              <a:defRPr sz="3500" cap="all">
                <a:solidFill>
                  <a:srgbClr val="4191B1"/>
                </a:solidFill>
                <a:latin typeface="Oswald Regular"/>
                <a:ea typeface="Oswald Regular"/>
                <a:cs typeface="Oswald Regular"/>
                <a:sym typeface="Oswald Regular"/>
              </a:defRPr>
            </a:pPr>
            <a:r>
              <a:rPr dirty="0"/>
              <a:t>2020 Florida </a:t>
            </a:r>
          </a:p>
          <a:p>
            <a:pPr defTabSz="457200">
              <a:lnSpc>
                <a:spcPct val="80000"/>
              </a:lnSpc>
              <a:defRPr sz="3500" cap="all">
                <a:solidFill>
                  <a:srgbClr val="4191B1"/>
                </a:solidFill>
                <a:latin typeface="Oswald Regular"/>
                <a:ea typeface="Oswald Regular"/>
                <a:cs typeface="Oswald Regular"/>
                <a:sym typeface="Oswald Regular"/>
              </a:defRPr>
            </a:pPr>
            <a:r>
              <a:rPr dirty="0"/>
              <a:t>Redevelopment Association </a:t>
            </a:r>
          </a:p>
          <a:p>
            <a:pPr defTabSz="457200">
              <a:lnSpc>
                <a:spcPct val="80000"/>
              </a:lnSpc>
              <a:defRPr sz="3500" cap="all">
                <a:solidFill>
                  <a:srgbClr val="4191B1"/>
                </a:solidFill>
                <a:latin typeface="Oswald Regular"/>
                <a:ea typeface="Oswald Regular"/>
                <a:cs typeface="Oswald Regular"/>
                <a:sym typeface="Oswald Regular"/>
              </a:defRPr>
            </a:pPr>
            <a:r>
              <a:rPr dirty="0"/>
              <a:t>Roy F. Kenzie Awards</a:t>
            </a:r>
          </a:p>
        </p:txBody>
      </p:sp>
      <p:sp>
        <p:nvSpPr>
          <p:cNvPr id="100" name="Submitted by…"/>
          <p:cNvSpPr txBox="1"/>
          <p:nvPr/>
        </p:nvSpPr>
        <p:spPr>
          <a:xfrm>
            <a:off x="888312" y="3825131"/>
            <a:ext cx="4949241" cy="15565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nSpc>
                <a:spcPct val="120000"/>
              </a:lnSpc>
              <a:defRPr sz="1000">
                <a:solidFill>
                  <a:srgbClr val="535353"/>
                </a:solidFill>
                <a:latin typeface="Open Sans"/>
                <a:ea typeface="Open Sans"/>
                <a:cs typeface="Open Sans"/>
                <a:sym typeface="Open Sans"/>
              </a:defRPr>
            </a:pPr>
            <a:r>
              <a:rPr dirty="0"/>
              <a:t>Submitted by</a:t>
            </a:r>
          </a:p>
          <a:p>
            <a:pPr>
              <a:lnSpc>
                <a:spcPct val="120000"/>
              </a:lnSpc>
              <a:defRPr sz="1000" b="1">
                <a:solidFill>
                  <a:srgbClr val="535353"/>
                </a:solidFill>
                <a:latin typeface="Open Sans"/>
                <a:ea typeface="Open Sans"/>
                <a:cs typeface="Open Sans"/>
                <a:sym typeface="Open Sans"/>
              </a:defRPr>
            </a:pPr>
            <a:r>
              <a:rPr dirty="0"/>
              <a:t>Hallandale Beach Community Redevelopment Agency</a:t>
            </a:r>
          </a:p>
          <a:p>
            <a:pPr>
              <a:lnSpc>
                <a:spcPct val="120000"/>
              </a:lnSpc>
              <a:defRPr sz="1000">
                <a:solidFill>
                  <a:srgbClr val="535353"/>
                </a:solidFill>
                <a:latin typeface="Open Sans"/>
                <a:ea typeface="Open Sans"/>
                <a:cs typeface="Open Sans"/>
                <a:sym typeface="Open Sans"/>
              </a:defRPr>
            </a:pPr>
            <a:r>
              <a:rPr dirty="0"/>
              <a:t>Jeremy Earle, Ph.D., AICP, FRA-RA │ Assistant City Manager/CRA Executive Director</a:t>
            </a:r>
          </a:p>
          <a:p>
            <a:pPr>
              <a:lnSpc>
                <a:spcPct val="120000"/>
              </a:lnSpc>
              <a:defRPr sz="1000">
                <a:solidFill>
                  <a:srgbClr val="535353"/>
                </a:solidFill>
                <a:latin typeface="Open Sans"/>
                <a:ea typeface="Open Sans"/>
                <a:cs typeface="Open Sans"/>
                <a:sym typeface="Open Sans"/>
              </a:defRPr>
            </a:pPr>
            <a:r>
              <a:rPr dirty="0"/>
              <a:t>City of Hallandale Beach</a:t>
            </a:r>
          </a:p>
          <a:p>
            <a:pPr>
              <a:lnSpc>
                <a:spcPct val="120000"/>
              </a:lnSpc>
              <a:defRPr sz="1000">
                <a:solidFill>
                  <a:srgbClr val="535353"/>
                </a:solidFill>
                <a:latin typeface="Open Sans"/>
                <a:ea typeface="Open Sans"/>
                <a:cs typeface="Open Sans"/>
                <a:sym typeface="Open Sans"/>
              </a:defRPr>
            </a:pPr>
            <a:r>
              <a:rPr dirty="0"/>
              <a:t>400 South Federal Highway</a:t>
            </a:r>
          </a:p>
          <a:p>
            <a:pPr>
              <a:lnSpc>
                <a:spcPct val="120000"/>
              </a:lnSpc>
              <a:defRPr sz="1000">
                <a:solidFill>
                  <a:srgbClr val="535353"/>
                </a:solidFill>
                <a:latin typeface="Open Sans"/>
                <a:ea typeface="Open Sans"/>
                <a:cs typeface="Open Sans"/>
                <a:sym typeface="Open Sans"/>
              </a:defRPr>
            </a:pPr>
            <a:r>
              <a:rPr dirty="0"/>
              <a:t>Hallandale Beach, FL, 33009</a:t>
            </a:r>
          </a:p>
        </p:txBody>
      </p:sp>
      <p:sp>
        <p:nvSpPr>
          <p:cNvPr id="101" name="Rectangle"/>
          <p:cNvSpPr/>
          <p:nvPr/>
        </p:nvSpPr>
        <p:spPr>
          <a:xfrm>
            <a:off x="942084" y="3395089"/>
            <a:ext cx="1138352" cy="117836"/>
          </a:xfrm>
          <a:prstGeom prst="rect">
            <a:avLst/>
          </a:prstGeom>
          <a:solidFill>
            <a:srgbClr val="973191"/>
          </a:solidFill>
          <a:ln w="12700">
            <a:miter lim="400000"/>
          </a:ln>
        </p:spPr>
        <p:txBody>
          <a:bodyPr lIns="45719" rIns="45719" anchor="ctr"/>
          <a:lstStyle/>
          <a:p>
            <a:endParaRPr/>
          </a:p>
        </p:txBody>
      </p:sp>
      <p:sp>
        <p:nvSpPr>
          <p:cNvPr id="102" name="Circle"/>
          <p:cNvSpPr/>
          <p:nvPr/>
        </p:nvSpPr>
        <p:spPr>
          <a:xfrm>
            <a:off x="10260211" y="-281168"/>
            <a:ext cx="2155193" cy="2155193"/>
          </a:xfrm>
          <a:prstGeom prst="ellipse">
            <a:avLst/>
          </a:prstGeom>
          <a:solidFill>
            <a:srgbClr val="FFFFFF"/>
          </a:solidFill>
          <a:ln w="12700">
            <a:miter lim="400000"/>
          </a:ln>
        </p:spPr>
        <p:txBody>
          <a:bodyPr lIns="45719" rIns="45719" anchor="ctr"/>
          <a:lstStyle/>
          <a:p>
            <a:endParaRPr/>
          </a:p>
        </p:txBody>
      </p:sp>
      <p:pic>
        <p:nvPicPr>
          <p:cNvPr id="103" name="hallandalebeach-logo.png" descr="hallandalebeach-logo.png"/>
          <p:cNvPicPr>
            <a:picLocks noChangeAspect="1"/>
          </p:cNvPicPr>
          <p:nvPr/>
        </p:nvPicPr>
        <p:blipFill>
          <a:blip r:embed="rId3"/>
          <a:stretch>
            <a:fillRect/>
          </a:stretch>
        </p:blipFill>
        <p:spPr>
          <a:xfrm>
            <a:off x="10768632" y="335640"/>
            <a:ext cx="1138352" cy="1055253"/>
          </a:xfrm>
          <a:prstGeom prst="rect">
            <a:avLst/>
          </a:prstGeom>
          <a:ln w="12700">
            <a:miter lim="400000"/>
          </a:ln>
        </p:spPr>
      </p:pic>
      <p:sp>
        <p:nvSpPr>
          <p:cNvPr id="104" name="The Hallandale Beach Arts and Culture in Public Places Program"/>
          <p:cNvSpPr txBox="1"/>
          <p:nvPr/>
        </p:nvSpPr>
        <p:spPr>
          <a:xfrm>
            <a:off x="869000" y="2728978"/>
            <a:ext cx="3324106"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spcBef>
                <a:spcPts val="1000"/>
              </a:spcBef>
              <a:defRPr sz="1400" b="1">
                <a:solidFill>
                  <a:srgbClr val="973191"/>
                </a:solidFill>
                <a:latin typeface="Open Sans"/>
                <a:ea typeface="Open Sans"/>
                <a:cs typeface="Open Sans"/>
                <a:sym typeface="Open Sans"/>
              </a:defRPr>
            </a:lvl1pPr>
          </a:lstStyle>
          <a:p>
            <a:r>
              <a:rPr dirty="0"/>
              <a:t>The Hallandale Beach Arts and Culture in Public Places Program </a:t>
            </a:r>
          </a:p>
        </p:txBody>
      </p:sp>
      <p:sp>
        <p:nvSpPr>
          <p:cNvPr id="11" name="Google Shape;55;p1">
            <a:extLst>
              <a:ext uri="{FF2B5EF4-FFF2-40B4-BE49-F238E27FC236}">
                <a16:creationId xmlns:a16="http://schemas.microsoft.com/office/drawing/2014/main" id="{CFEA8297-B6EF-4CA7-9CD7-FB3A8EC0A4B7}"/>
              </a:ext>
            </a:extLst>
          </p:cNvPr>
          <p:cNvSpPr txBox="1"/>
          <p:nvPr/>
        </p:nvSpPr>
        <p:spPr>
          <a:xfrm>
            <a:off x="888310" y="2339868"/>
            <a:ext cx="4764803" cy="338514"/>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973191"/>
              </a:buClr>
              <a:buSzPts val="1600"/>
              <a:buFont typeface="Open Sans"/>
              <a:buNone/>
            </a:pPr>
            <a:r>
              <a:rPr lang="en-US" sz="1600" b="1" i="0" u="none" strike="noStrike" cap="none" dirty="0">
                <a:solidFill>
                  <a:srgbClr val="973191"/>
                </a:solidFill>
                <a:latin typeface="Open Sans"/>
                <a:ea typeface="Open Sans"/>
                <a:cs typeface="Open Sans"/>
                <a:sym typeface="Open Sans"/>
              </a:rPr>
              <a:t>Award Entry Category:</a:t>
            </a:r>
            <a:r>
              <a:rPr lang="en-US" sz="1600" b="0" i="0" u="none" strike="noStrike" cap="none" dirty="0">
                <a:solidFill>
                  <a:srgbClr val="973191"/>
                </a:solidFill>
                <a:latin typeface="Open Sans"/>
                <a:ea typeface="Open Sans"/>
                <a:cs typeface="Open Sans"/>
                <a:sym typeface="Open Sans"/>
              </a:rPr>
              <a:t> Cultural Enhancement</a:t>
            </a:r>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sp>
        <p:nvSpPr>
          <p:cNvPr id="196" name="Media Outreach"/>
          <p:cNvSpPr txBox="1"/>
          <p:nvPr/>
        </p:nvSpPr>
        <p:spPr>
          <a:xfrm>
            <a:off x="879495" y="525500"/>
            <a:ext cx="2282699" cy="662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nSpc>
                <a:spcPct val="80000"/>
              </a:lnSpc>
              <a:defRPr sz="3000">
                <a:solidFill>
                  <a:srgbClr val="408FAF"/>
                </a:solidFill>
                <a:latin typeface="Oswald Regular"/>
                <a:ea typeface="Oswald Regular"/>
                <a:cs typeface="Oswald Regular"/>
                <a:sym typeface="Oswald Regular"/>
              </a:defRPr>
            </a:lvl1pPr>
          </a:lstStyle>
          <a:p>
            <a:r>
              <a:t>Media Outreach</a:t>
            </a:r>
          </a:p>
        </p:txBody>
      </p:sp>
      <p:grpSp>
        <p:nvGrpSpPr>
          <p:cNvPr id="199" name="Image"/>
          <p:cNvGrpSpPr/>
          <p:nvPr/>
        </p:nvGrpSpPr>
        <p:grpSpPr>
          <a:xfrm>
            <a:off x="3974384" y="1281031"/>
            <a:ext cx="3763270" cy="4484123"/>
            <a:chOff x="0" y="0"/>
            <a:chExt cx="3763268" cy="4484121"/>
          </a:xfrm>
        </p:grpSpPr>
        <p:pic>
          <p:nvPicPr>
            <p:cNvPr id="198" name="Image" descr="Image"/>
            <p:cNvPicPr>
              <a:picLocks noChangeAspect="1"/>
            </p:cNvPicPr>
            <p:nvPr/>
          </p:nvPicPr>
          <p:blipFill>
            <a:blip r:embed="rId2"/>
            <a:stretch>
              <a:fillRect/>
            </a:stretch>
          </p:blipFill>
          <p:spPr>
            <a:xfrm>
              <a:off x="203200" y="203200"/>
              <a:ext cx="3356869" cy="4039622"/>
            </a:xfrm>
            <a:prstGeom prst="rect">
              <a:avLst/>
            </a:prstGeom>
            <a:ln>
              <a:noFill/>
            </a:ln>
            <a:effectLst/>
          </p:spPr>
        </p:pic>
        <p:pic>
          <p:nvPicPr>
            <p:cNvPr id="197" name="Image" descr="Image"/>
            <p:cNvPicPr>
              <a:picLocks/>
            </p:cNvPicPr>
            <p:nvPr/>
          </p:nvPicPr>
          <p:blipFill>
            <a:blip r:embed="rId3"/>
            <a:stretch>
              <a:fillRect/>
            </a:stretch>
          </p:blipFill>
          <p:spPr>
            <a:xfrm>
              <a:off x="0" y="0"/>
              <a:ext cx="3763269" cy="4484122"/>
            </a:xfrm>
            <a:prstGeom prst="rect">
              <a:avLst/>
            </a:prstGeom>
            <a:effectLst/>
          </p:spPr>
        </p:pic>
      </p:grpSp>
      <p:grpSp>
        <p:nvGrpSpPr>
          <p:cNvPr id="202" name="Image"/>
          <p:cNvGrpSpPr/>
          <p:nvPr/>
        </p:nvGrpSpPr>
        <p:grpSpPr>
          <a:xfrm>
            <a:off x="7020382" y="2041268"/>
            <a:ext cx="4757644" cy="3184788"/>
            <a:chOff x="0" y="0"/>
            <a:chExt cx="4757643" cy="3184786"/>
          </a:xfrm>
        </p:grpSpPr>
        <p:pic>
          <p:nvPicPr>
            <p:cNvPr id="201" name="Image" descr="Image"/>
            <p:cNvPicPr>
              <a:picLocks noChangeAspect="1"/>
            </p:cNvPicPr>
            <p:nvPr/>
          </p:nvPicPr>
          <p:blipFill>
            <a:blip r:embed="rId4"/>
            <a:stretch>
              <a:fillRect/>
            </a:stretch>
          </p:blipFill>
          <p:spPr>
            <a:xfrm>
              <a:off x="203200" y="203200"/>
              <a:ext cx="4351244" cy="2740287"/>
            </a:xfrm>
            <a:prstGeom prst="rect">
              <a:avLst/>
            </a:prstGeom>
            <a:ln>
              <a:noFill/>
            </a:ln>
            <a:effectLst/>
          </p:spPr>
        </p:pic>
        <p:pic>
          <p:nvPicPr>
            <p:cNvPr id="200" name="Image" descr="Image"/>
            <p:cNvPicPr>
              <a:picLocks/>
            </p:cNvPicPr>
            <p:nvPr/>
          </p:nvPicPr>
          <p:blipFill>
            <a:blip r:embed="rId5"/>
            <a:stretch>
              <a:fillRect/>
            </a:stretch>
          </p:blipFill>
          <p:spPr>
            <a:xfrm>
              <a:off x="0" y="0"/>
              <a:ext cx="4757644" cy="3184787"/>
            </a:xfrm>
            <a:prstGeom prst="rect">
              <a:avLst/>
            </a:prstGeom>
            <a:effectLst/>
          </p:spPr>
        </p:pic>
      </p:grpSp>
      <p:grpSp>
        <p:nvGrpSpPr>
          <p:cNvPr id="205" name="Image"/>
          <p:cNvGrpSpPr/>
          <p:nvPr/>
        </p:nvGrpSpPr>
        <p:grpSpPr>
          <a:xfrm>
            <a:off x="905490" y="1281031"/>
            <a:ext cx="3136886" cy="4484123"/>
            <a:chOff x="0" y="0"/>
            <a:chExt cx="3136884" cy="4484121"/>
          </a:xfrm>
        </p:grpSpPr>
        <p:pic>
          <p:nvPicPr>
            <p:cNvPr id="204" name="Image" descr="Image"/>
            <p:cNvPicPr>
              <a:picLocks noChangeAspect="1"/>
            </p:cNvPicPr>
            <p:nvPr/>
          </p:nvPicPr>
          <p:blipFill>
            <a:blip r:embed="rId6"/>
            <a:stretch>
              <a:fillRect/>
            </a:stretch>
          </p:blipFill>
          <p:spPr>
            <a:xfrm>
              <a:off x="203200" y="203200"/>
              <a:ext cx="2730485" cy="4039622"/>
            </a:xfrm>
            <a:prstGeom prst="rect">
              <a:avLst/>
            </a:prstGeom>
            <a:ln>
              <a:noFill/>
            </a:ln>
            <a:effectLst/>
          </p:spPr>
        </p:pic>
        <p:pic>
          <p:nvPicPr>
            <p:cNvPr id="203" name="Image" descr="Image"/>
            <p:cNvPicPr>
              <a:picLocks/>
            </p:cNvPicPr>
            <p:nvPr/>
          </p:nvPicPr>
          <p:blipFill>
            <a:blip r:embed="rId7"/>
            <a:stretch>
              <a:fillRect/>
            </a:stretch>
          </p:blipFill>
          <p:spPr>
            <a:xfrm>
              <a:off x="0" y="0"/>
              <a:ext cx="3136885" cy="4484122"/>
            </a:xfrm>
            <a:prstGeom prst="rect">
              <a:avLst/>
            </a:prstGeom>
            <a:effectLst/>
          </p:spPr>
        </p:pic>
      </p:gr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sp>
        <p:nvSpPr>
          <p:cNvPr id="208" name="Promotional Video"/>
          <p:cNvSpPr txBox="1"/>
          <p:nvPr/>
        </p:nvSpPr>
        <p:spPr>
          <a:xfrm>
            <a:off x="879495" y="525500"/>
            <a:ext cx="2633219" cy="662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nSpc>
                <a:spcPct val="80000"/>
              </a:lnSpc>
              <a:defRPr sz="3000">
                <a:solidFill>
                  <a:srgbClr val="408FAF"/>
                </a:solidFill>
                <a:latin typeface="Oswald Regular"/>
                <a:ea typeface="Oswald Regular"/>
                <a:cs typeface="Oswald Regular"/>
                <a:sym typeface="Oswald Regular"/>
              </a:defRPr>
            </a:lvl1pPr>
          </a:lstStyle>
          <a:p>
            <a:r>
              <a:t>Promotional Video</a:t>
            </a:r>
          </a:p>
        </p:txBody>
      </p:sp>
      <p:sp>
        <p:nvSpPr>
          <p:cNvPr id="2" name="Rectangle 1">
            <a:extLst>
              <a:ext uri="{FF2B5EF4-FFF2-40B4-BE49-F238E27FC236}">
                <a16:creationId xmlns:a16="http://schemas.microsoft.com/office/drawing/2014/main" id="{846A6C84-CFA7-4662-8512-5C0917F98CBD}"/>
              </a:ext>
            </a:extLst>
          </p:cNvPr>
          <p:cNvSpPr/>
          <p:nvPr/>
        </p:nvSpPr>
        <p:spPr>
          <a:xfrm>
            <a:off x="3512714" y="2690335"/>
            <a:ext cx="6096000" cy="553998"/>
          </a:xfrm>
          <a:prstGeom prst="rect">
            <a:avLst/>
          </a:prstGeom>
        </p:spPr>
        <p:txBody>
          <a:bodyPr>
            <a:spAutoFit/>
          </a:bodyPr>
          <a:lstStyle/>
          <a:p>
            <a:r>
              <a:rPr lang="en-US" sz="1200" b="1" dirty="0">
                <a:latin typeface="Open Sans" panose="020B0606030504020204" pitchFamily="34" charset="0"/>
              </a:rPr>
              <a:t>Link to Promotional Video</a:t>
            </a:r>
          </a:p>
          <a:p>
            <a:r>
              <a:rPr lang="en-US" dirty="0">
                <a:hlinkClick r:id="rId2"/>
              </a:rPr>
              <a:t>https://youtu.be/RWnOK0KvF3o</a:t>
            </a:r>
            <a:endParaRPr lang="en-US" sz="1200" dirty="0">
              <a:latin typeface="Open Sans" panose="020B0606030504020204" pitchFamily="34" charset="0"/>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xfrm>
            <a:off x="11525913" y="6244186"/>
            <a:ext cx="213064" cy="3454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sp>
        <p:nvSpPr>
          <p:cNvPr id="111" name="The Hallandale Beach Arts and Culture in Public Places Program  is comprised of:…"/>
          <p:cNvSpPr txBox="1"/>
          <p:nvPr/>
        </p:nvSpPr>
        <p:spPr>
          <a:xfrm>
            <a:off x="1258592" y="1174265"/>
            <a:ext cx="8862112" cy="43347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120000"/>
              </a:lnSpc>
              <a:spcBef>
                <a:spcPts val="1000"/>
              </a:spcBef>
              <a:defRPr sz="1200" b="1">
                <a:solidFill>
                  <a:srgbClr val="973191"/>
                </a:solidFill>
                <a:latin typeface="Open Sans"/>
                <a:ea typeface="Open Sans"/>
                <a:cs typeface="Open Sans"/>
                <a:sym typeface="Open Sans"/>
              </a:defRPr>
            </a:pPr>
            <a:r>
              <a:rPr sz="1400" dirty="0"/>
              <a:t>The Hallandale Beach Arts and Culture in Public Places Program</a:t>
            </a:r>
            <a:endParaRPr lang="en-US" sz="1400" dirty="0"/>
          </a:p>
          <a:p>
            <a:pPr>
              <a:lnSpc>
                <a:spcPct val="120000"/>
              </a:lnSpc>
              <a:spcBef>
                <a:spcPts val="1000"/>
              </a:spcBef>
              <a:defRPr sz="1200">
                <a:latin typeface="Open Sans"/>
                <a:ea typeface="Open Sans"/>
                <a:cs typeface="Open Sans"/>
                <a:sym typeface="Open Sans"/>
              </a:defRPr>
            </a:pPr>
            <a:r>
              <a:rPr lang="en-US" sz="1400" dirty="0"/>
              <a:t>The HBCRA developed a multi-tiered approach to infusing art into its economic development initiatives by creating the Arts and Culture in Public Places Program. The program includes:</a:t>
            </a:r>
          </a:p>
          <a:p>
            <a:pPr marL="171450" indent="-171450">
              <a:lnSpc>
                <a:spcPct val="120000"/>
              </a:lnSpc>
              <a:spcBef>
                <a:spcPts val="1000"/>
              </a:spcBef>
              <a:buFont typeface="Wingdings" panose="05000000000000000000" pitchFamily="2" charset="2"/>
              <a:buChar char="Ø"/>
              <a:defRPr sz="1200">
                <a:latin typeface="Open Sans"/>
                <a:ea typeface="Open Sans"/>
                <a:cs typeface="Open Sans"/>
                <a:sym typeface="Open Sans"/>
              </a:defRPr>
            </a:pPr>
            <a:r>
              <a:rPr lang="en-US" sz="1400" dirty="0"/>
              <a:t>A partnership with the City of Hallandale Beach for the creation of a Cultural Arts Initiative</a:t>
            </a:r>
          </a:p>
          <a:p>
            <a:pPr marL="171450" indent="-171450">
              <a:lnSpc>
                <a:spcPct val="120000"/>
              </a:lnSpc>
              <a:spcBef>
                <a:spcPts val="1000"/>
              </a:spcBef>
              <a:buFont typeface="Wingdings" panose="05000000000000000000" pitchFamily="2" charset="2"/>
              <a:buChar char="Ø"/>
              <a:defRPr sz="1200">
                <a:latin typeface="Open Sans"/>
                <a:ea typeface="Open Sans"/>
                <a:cs typeface="Open Sans"/>
                <a:sym typeface="Open Sans"/>
              </a:defRPr>
            </a:pPr>
            <a:r>
              <a:rPr lang="en-US" sz="1400" dirty="0"/>
              <a:t>The development of an Arts and Culture in Public Places Ordinance to include a creative funding structure including establishing an irrevocable Cultural Art Fund, generating revenue from a 0.125% percent for art fee on all development, redevelopment, renovation and repair of public, residential and private development projects in Hallandale Beach. The ordinance will also establish a Cultural Arts Committee to assist with the development of a Cultural Arts Master Plan and the selection of public art pieces and cultural art programming per the guidelines provided for in the Master Plan.  </a:t>
            </a:r>
          </a:p>
          <a:p>
            <a:pPr marL="171450" indent="-171450">
              <a:lnSpc>
                <a:spcPct val="120000"/>
              </a:lnSpc>
              <a:spcBef>
                <a:spcPts val="1000"/>
              </a:spcBef>
              <a:buFont typeface="Wingdings" panose="05000000000000000000" pitchFamily="2" charset="2"/>
              <a:buChar char="Ø"/>
              <a:defRPr sz="1200">
                <a:latin typeface="Open Sans"/>
                <a:ea typeface="Open Sans"/>
                <a:cs typeface="Open Sans"/>
                <a:sym typeface="Open Sans"/>
              </a:defRPr>
            </a:pPr>
            <a:r>
              <a:rPr lang="en-US" sz="1400" dirty="0"/>
              <a:t>Strategic partnerships such as the engagement with </a:t>
            </a:r>
            <a:r>
              <a:rPr lang="en-US" sz="1400" dirty="0" err="1"/>
              <a:t>ArtServe</a:t>
            </a:r>
            <a:r>
              <a:rPr lang="en-US" sz="1400" dirty="0"/>
              <a:t> to create, manage and promote arts programming such as the 12 Months of Art. </a:t>
            </a:r>
          </a:p>
          <a:p>
            <a:pPr marL="171450" indent="-171450">
              <a:lnSpc>
                <a:spcPct val="120000"/>
              </a:lnSpc>
              <a:spcBef>
                <a:spcPts val="1000"/>
              </a:spcBef>
              <a:buFont typeface="Wingdings" panose="05000000000000000000" pitchFamily="2" charset="2"/>
              <a:buChar char="Ø"/>
              <a:defRPr sz="1200">
                <a:latin typeface="Open Sans"/>
                <a:ea typeface="Open Sans"/>
                <a:cs typeface="Open Sans"/>
                <a:sym typeface="Open Sans"/>
              </a:defRPr>
            </a:pPr>
            <a:r>
              <a:rPr lang="en-US" sz="1400" dirty="0"/>
              <a:t>Beautification initiatives such as the Commercial Business Mural Program and the Neighborhood Enhanced Paint Program (Paint The Town). </a:t>
            </a:r>
          </a:p>
        </p:txBody>
      </p:sp>
      <p:sp>
        <p:nvSpPr>
          <p:cNvPr id="112" name="Program Details"/>
          <p:cNvSpPr txBox="1"/>
          <p:nvPr/>
        </p:nvSpPr>
        <p:spPr>
          <a:xfrm>
            <a:off x="1258592" y="639023"/>
            <a:ext cx="2325752" cy="662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nSpc>
                <a:spcPct val="80000"/>
              </a:lnSpc>
              <a:defRPr sz="3000">
                <a:solidFill>
                  <a:srgbClr val="408FAF"/>
                </a:solidFill>
                <a:latin typeface="Oswald Regular"/>
                <a:ea typeface="Oswald Regular"/>
                <a:cs typeface="Oswald Regular"/>
                <a:sym typeface="Oswald Regular"/>
              </a:defRPr>
            </a:lvl1pPr>
          </a:lstStyle>
          <a:p>
            <a:r>
              <a:t>Program Details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lide Number"/>
          <p:cNvSpPr txBox="1">
            <a:spLocks noGrp="1"/>
          </p:cNvSpPr>
          <p:nvPr>
            <p:ph type="sldNum" sz="quarter" idx="2"/>
          </p:nvPr>
        </p:nvSpPr>
        <p:spPr>
          <a:xfrm>
            <a:off x="11525913" y="6244186"/>
            <a:ext cx="213064" cy="3454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
        <p:nvSpPr>
          <p:cNvPr id="107" name="The City’s Cultural Arts &amp; Cultural in Public Places, spearheaded by the HBCRA in conjunction with assistance and funding from the City for the areas outside of the HBCRA boundaries, was designed to serve the community through the implementation of cultu"/>
          <p:cNvSpPr txBox="1"/>
          <p:nvPr/>
        </p:nvSpPr>
        <p:spPr>
          <a:xfrm>
            <a:off x="1258592" y="1322157"/>
            <a:ext cx="8862112" cy="44843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120000"/>
              </a:lnSpc>
              <a:spcBef>
                <a:spcPts val="1000"/>
              </a:spcBef>
              <a:defRPr sz="1200" b="1" u="sng">
                <a:latin typeface="Open Sans"/>
                <a:ea typeface="Open Sans"/>
                <a:cs typeface="Open Sans"/>
                <a:sym typeface="Open Sans"/>
              </a:defRPr>
            </a:pPr>
            <a:r>
              <a:rPr lang="en-US" sz="1400" dirty="0">
                <a:latin typeface="Open Sans" panose="020B0606030504020204" pitchFamily="34" charset="0"/>
                <a:ea typeface="Open Sans" panose="020B0606030504020204" pitchFamily="34" charset="0"/>
                <a:cs typeface="Open Sans" panose="020B0606030504020204" pitchFamily="34" charset="0"/>
              </a:rPr>
              <a:t>The 12 Months of Art Program </a:t>
            </a:r>
            <a:endParaRPr lang="en-US" sz="1400" dirty="0">
              <a:latin typeface="Open Sans" panose="020B0606030504020204" pitchFamily="34" charset="0"/>
              <a:ea typeface="Open Sans" panose="020B0606030504020204" pitchFamily="34" charset="0"/>
              <a:cs typeface="Open Sans" panose="020B0606030504020204" pitchFamily="34" charset="0"/>
              <a:sym typeface="Times Roman"/>
            </a:endParaRPr>
          </a:p>
          <a:p>
            <a:pPr>
              <a:defRPr sz="1200">
                <a:latin typeface="Open Sans"/>
                <a:ea typeface="Open Sans"/>
                <a:cs typeface="Open Sans"/>
                <a:sym typeface="Open Sans"/>
              </a:defRPr>
            </a:pPr>
            <a:r>
              <a:rPr lang="en-US" sz="1400" dirty="0">
                <a:latin typeface="Open Sans" panose="020B0606030504020204" pitchFamily="34" charset="0"/>
                <a:ea typeface="Open Sans" panose="020B0606030504020204" pitchFamily="34" charset="0"/>
                <a:cs typeface="Open Sans" panose="020B0606030504020204" pitchFamily="34" charset="0"/>
              </a:rPr>
              <a:t>In 2019, the HBCRA continued to work diligently with community partner </a:t>
            </a:r>
            <a:r>
              <a:rPr lang="en-US" sz="1400" dirty="0" err="1">
                <a:latin typeface="Open Sans" panose="020B0606030504020204" pitchFamily="34" charset="0"/>
                <a:ea typeface="Open Sans" panose="020B0606030504020204" pitchFamily="34" charset="0"/>
                <a:cs typeface="Open Sans" panose="020B0606030504020204" pitchFamily="34" charset="0"/>
              </a:rPr>
              <a:t>ArtServe</a:t>
            </a:r>
            <a:r>
              <a:rPr lang="en-US" sz="1400" dirty="0">
                <a:latin typeface="Open Sans" panose="020B0606030504020204" pitchFamily="34" charset="0"/>
                <a:ea typeface="Open Sans" panose="020B0606030504020204" pitchFamily="34" charset="0"/>
                <a:cs typeface="Open Sans" panose="020B0606030504020204" pitchFamily="34" charset="0"/>
              </a:rPr>
              <a:t> to create monthly programming of art and culture activities for the City of Hallandale Beach. 12 Months of Art not only brought the entire diverse community of Hallandale Beach together through live paintings of 35 fire hydrants, transformation of a local park through vibrant, beautiful murals painted by 5 local artists, and the attendance of over 300 residents who attended a series of movie nights in the park, but has created a new cultural experience that is rebranding and reshaping the community as told through numerous news stories garnered from these efforts</a:t>
            </a:r>
          </a:p>
          <a:p>
            <a:pPr>
              <a:lnSpc>
                <a:spcPct val="120000"/>
              </a:lnSpc>
              <a:spcBef>
                <a:spcPts val="1000"/>
              </a:spcBef>
              <a:defRPr sz="1200" b="1" u="sng">
                <a:latin typeface="Open Sans"/>
                <a:ea typeface="Open Sans"/>
                <a:cs typeface="Open Sans"/>
                <a:sym typeface="Open Sans"/>
              </a:defRPr>
            </a:pPr>
            <a:r>
              <a:rPr lang="en-US" sz="1400" dirty="0">
                <a:latin typeface="Open Sans" panose="020B0606030504020204" pitchFamily="34" charset="0"/>
                <a:ea typeface="Open Sans" panose="020B0606030504020204" pitchFamily="34" charset="0"/>
                <a:cs typeface="Open Sans" panose="020B0606030504020204" pitchFamily="34" charset="0"/>
              </a:rPr>
              <a:t>The Commercial Business Mural Program</a:t>
            </a:r>
            <a:endParaRPr lang="en-US" sz="1400" dirty="0">
              <a:latin typeface="Open Sans" panose="020B0606030504020204" pitchFamily="34" charset="0"/>
              <a:ea typeface="Open Sans" panose="020B0606030504020204" pitchFamily="34" charset="0"/>
              <a:cs typeface="Open Sans" panose="020B0606030504020204" pitchFamily="34" charset="0"/>
              <a:sym typeface="Times Roman"/>
            </a:endParaRPr>
          </a:p>
          <a:p>
            <a:pPr>
              <a:defRPr sz="1200">
                <a:latin typeface="Open Sans"/>
                <a:ea typeface="Open Sans"/>
                <a:cs typeface="Open Sans"/>
                <a:sym typeface="Open Sans"/>
              </a:defRPr>
            </a:pPr>
            <a:r>
              <a:rPr lang="en-US" sz="1400" dirty="0">
                <a:latin typeface="Open Sans" panose="020B0606030504020204" pitchFamily="34" charset="0"/>
                <a:ea typeface="Open Sans" panose="020B0606030504020204" pitchFamily="34" charset="0"/>
                <a:cs typeface="Open Sans" panose="020B0606030504020204" pitchFamily="34" charset="0"/>
              </a:rPr>
              <a:t>The HBCRA Commercial Business Mural Program was created to curate contemporary outdoor murals at key locations to enhance and enrich the existing cultural fabric of our community to attract more art related activities, increase business retention and events. </a:t>
            </a:r>
          </a:p>
          <a:p>
            <a:pPr>
              <a:lnSpc>
                <a:spcPct val="120000"/>
              </a:lnSpc>
              <a:spcBef>
                <a:spcPts val="1000"/>
              </a:spcBef>
              <a:defRPr sz="1200" b="1" u="sng">
                <a:latin typeface="Open Sans"/>
                <a:ea typeface="Open Sans"/>
                <a:cs typeface="Open Sans"/>
                <a:sym typeface="Open Sans"/>
              </a:defRPr>
            </a:pPr>
            <a:r>
              <a:rPr lang="en-US" sz="1400" dirty="0">
                <a:latin typeface="Open Sans" panose="020B0606030504020204" pitchFamily="34" charset="0"/>
                <a:ea typeface="Open Sans" panose="020B0606030504020204" pitchFamily="34" charset="0"/>
                <a:cs typeface="Open Sans" panose="020B0606030504020204" pitchFamily="34" charset="0"/>
              </a:rPr>
              <a:t>The Neighborhood Enhanced Paint Program (Paint The Town) </a:t>
            </a:r>
            <a:endParaRPr lang="en-US" sz="1400" dirty="0">
              <a:latin typeface="Open Sans" panose="020B0606030504020204" pitchFamily="34" charset="0"/>
              <a:ea typeface="Open Sans" panose="020B0606030504020204" pitchFamily="34" charset="0"/>
              <a:cs typeface="Open Sans" panose="020B0606030504020204" pitchFamily="34" charset="0"/>
              <a:sym typeface="Times Roman"/>
            </a:endParaRPr>
          </a:p>
          <a:p>
            <a:r>
              <a:rPr lang="en-US" sz="1400" dirty="0">
                <a:latin typeface="Open Sans" panose="020B0606030504020204" pitchFamily="34" charset="0"/>
                <a:ea typeface="Open Sans" panose="020B0606030504020204" pitchFamily="34" charset="0"/>
                <a:cs typeface="Open Sans" panose="020B0606030504020204" pitchFamily="34" charset="0"/>
              </a:rPr>
              <a:t>The Enhanced Paint Program (EPP) Beautification Project officially known as “Paint the Town (PTT)” is the only initiative of its kind in the State of Florida. The objective of this beautification program is to eliminate slum and blighted conditions by addressing the appearance of all dilapidated or substandard housing in the CRA. To date, 61 single and multi-family homes have been selected and have undergone beautification.  This initiative was provided to homeowners free of charge. </a:t>
            </a:r>
          </a:p>
        </p:txBody>
      </p:sp>
      <p:sp>
        <p:nvSpPr>
          <p:cNvPr id="108" name="Program Details"/>
          <p:cNvSpPr txBox="1"/>
          <p:nvPr/>
        </p:nvSpPr>
        <p:spPr>
          <a:xfrm>
            <a:off x="1258592" y="639023"/>
            <a:ext cx="2786979" cy="4716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nSpc>
                <a:spcPct val="80000"/>
              </a:lnSpc>
              <a:defRPr sz="3000">
                <a:solidFill>
                  <a:srgbClr val="408FAF"/>
                </a:solidFill>
                <a:latin typeface="Oswald Regular"/>
                <a:ea typeface="Oswald Regular"/>
                <a:cs typeface="Oswald Regular"/>
                <a:sym typeface="Oswald Regular"/>
              </a:defRPr>
            </a:lvl1pPr>
          </a:lstStyle>
          <a:p>
            <a:r>
              <a:rPr dirty="0"/>
              <a:t>Program </a:t>
            </a:r>
            <a:r>
              <a:rPr lang="en-US" dirty="0"/>
              <a:t>Highlights</a:t>
            </a:r>
            <a:endParaRPr dirty="0"/>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lide Number"/>
          <p:cNvSpPr txBox="1">
            <a:spLocks noGrp="1"/>
          </p:cNvSpPr>
          <p:nvPr>
            <p:ph type="sldNum" sz="quarter" idx="2"/>
          </p:nvPr>
        </p:nvSpPr>
        <p:spPr>
          <a:xfrm>
            <a:off x="11525913" y="6244186"/>
            <a:ext cx="213064" cy="3454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
        <p:nvSpPr>
          <p:cNvPr id="115" name="Foster Park Mural…"/>
          <p:cNvSpPr txBox="1"/>
          <p:nvPr/>
        </p:nvSpPr>
        <p:spPr>
          <a:xfrm>
            <a:off x="5703280" y="4538707"/>
            <a:ext cx="5326620" cy="1312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120000"/>
              </a:lnSpc>
              <a:spcBef>
                <a:spcPts val="1000"/>
              </a:spcBef>
              <a:defRPr sz="1200" b="1">
                <a:latin typeface="Open Sans"/>
                <a:ea typeface="Open Sans"/>
                <a:cs typeface="Open Sans"/>
                <a:sym typeface="Open Sans"/>
              </a:defRPr>
            </a:pPr>
            <a:r>
              <a:rPr dirty="0"/>
              <a:t>Foster Park Mural</a:t>
            </a:r>
          </a:p>
          <a:p>
            <a:pPr>
              <a:lnSpc>
                <a:spcPct val="120000"/>
              </a:lnSpc>
              <a:spcBef>
                <a:spcPts val="1000"/>
              </a:spcBef>
              <a:defRPr sz="1200">
                <a:latin typeface="Open Sans"/>
                <a:ea typeface="Open Sans"/>
                <a:cs typeface="Open Sans"/>
                <a:sym typeface="Open Sans"/>
              </a:defRPr>
            </a:pPr>
            <a:r>
              <a:rPr dirty="0"/>
              <a:t>The HBCRA </a:t>
            </a:r>
            <a:r>
              <a:rPr lang="en-US" dirty="0"/>
              <a:t>12 Months of Art Mural Program brought together 5 local artists to transform Forster Park with vibrant, beautiful murals which creates a greater sense of place for residents and family who gather in the park. </a:t>
            </a:r>
            <a:endParaRPr dirty="0"/>
          </a:p>
        </p:txBody>
      </p:sp>
      <p:sp>
        <p:nvSpPr>
          <p:cNvPr id="116" name="The Commercial Business Mural Program"/>
          <p:cNvSpPr txBox="1"/>
          <p:nvPr/>
        </p:nvSpPr>
        <p:spPr>
          <a:xfrm>
            <a:off x="918147" y="525500"/>
            <a:ext cx="5769992" cy="662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nSpc>
                <a:spcPct val="80000"/>
              </a:lnSpc>
              <a:defRPr sz="3000">
                <a:solidFill>
                  <a:srgbClr val="408FAF"/>
                </a:solidFill>
                <a:latin typeface="Oswald Regular"/>
                <a:ea typeface="Oswald Regular"/>
                <a:cs typeface="Oswald Regular"/>
                <a:sym typeface="Oswald Regular"/>
              </a:defRPr>
            </a:lvl1pPr>
          </a:lstStyle>
          <a:p>
            <a:r>
              <a:t>The Commercial Business Mural Program</a:t>
            </a:r>
          </a:p>
        </p:txBody>
      </p:sp>
      <p:grpSp>
        <p:nvGrpSpPr>
          <p:cNvPr id="119" name="Image"/>
          <p:cNvGrpSpPr/>
          <p:nvPr/>
        </p:nvGrpSpPr>
        <p:grpSpPr>
          <a:xfrm>
            <a:off x="897767" y="1333014"/>
            <a:ext cx="3856938" cy="3034291"/>
            <a:chOff x="0" y="0"/>
            <a:chExt cx="3856937" cy="3034290"/>
          </a:xfrm>
        </p:grpSpPr>
        <p:pic>
          <p:nvPicPr>
            <p:cNvPr id="118" name="Image" descr="Image"/>
            <p:cNvPicPr>
              <a:picLocks noChangeAspect="1"/>
            </p:cNvPicPr>
            <p:nvPr/>
          </p:nvPicPr>
          <p:blipFill>
            <a:blip r:embed="rId2"/>
            <a:stretch>
              <a:fillRect/>
            </a:stretch>
          </p:blipFill>
          <p:spPr>
            <a:xfrm>
              <a:off x="203200" y="203200"/>
              <a:ext cx="3450538" cy="2589791"/>
            </a:xfrm>
            <a:prstGeom prst="rect">
              <a:avLst/>
            </a:prstGeom>
            <a:ln>
              <a:noFill/>
            </a:ln>
            <a:effectLst/>
          </p:spPr>
        </p:pic>
        <p:pic>
          <p:nvPicPr>
            <p:cNvPr id="117" name="Image" descr="Image"/>
            <p:cNvPicPr>
              <a:picLocks/>
            </p:cNvPicPr>
            <p:nvPr/>
          </p:nvPicPr>
          <p:blipFill>
            <a:blip r:embed="rId3"/>
            <a:stretch>
              <a:fillRect/>
            </a:stretch>
          </p:blipFill>
          <p:spPr>
            <a:xfrm>
              <a:off x="0" y="0"/>
              <a:ext cx="3856938" cy="3034291"/>
            </a:xfrm>
            <a:prstGeom prst="rect">
              <a:avLst/>
            </a:prstGeom>
            <a:effectLst/>
          </p:spPr>
        </p:pic>
      </p:grpSp>
      <p:grpSp>
        <p:nvGrpSpPr>
          <p:cNvPr id="122" name="Image"/>
          <p:cNvGrpSpPr/>
          <p:nvPr/>
        </p:nvGrpSpPr>
        <p:grpSpPr>
          <a:xfrm>
            <a:off x="4854071" y="1328792"/>
            <a:ext cx="3906485" cy="3069564"/>
            <a:chOff x="0" y="0"/>
            <a:chExt cx="3906483" cy="3069562"/>
          </a:xfrm>
        </p:grpSpPr>
        <p:pic>
          <p:nvPicPr>
            <p:cNvPr id="121" name="Image" descr="Image"/>
            <p:cNvPicPr>
              <a:picLocks noChangeAspect="1"/>
            </p:cNvPicPr>
            <p:nvPr/>
          </p:nvPicPr>
          <p:blipFill>
            <a:blip r:embed="rId4"/>
            <a:stretch>
              <a:fillRect/>
            </a:stretch>
          </p:blipFill>
          <p:spPr>
            <a:xfrm>
              <a:off x="203200" y="203200"/>
              <a:ext cx="3500084" cy="2625063"/>
            </a:xfrm>
            <a:prstGeom prst="rect">
              <a:avLst/>
            </a:prstGeom>
            <a:ln>
              <a:noFill/>
            </a:ln>
            <a:effectLst/>
          </p:spPr>
        </p:pic>
        <p:pic>
          <p:nvPicPr>
            <p:cNvPr id="120" name="Image" descr="Image"/>
            <p:cNvPicPr>
              <a:picLocks/>
            </p:cNvPicPr>
            <p:nvPr/>
          </p:nvPicPr>
          <p:blipFill>
            <a:blip r:embed="rId5"/>
            <a:stretch>
              <a:fillRect/>
            </a:stretch>
          </p:blipFill>
          <p:spPr>
            <a:xfrm>
              <a:off x="0" y="0"/>
              <a:ext cx="3906484" cy="3069563"/>
            </a:xfrm>
            <a:prstGeom prst="rect">
              <a:avLst/>
            </a:prstGeom>
            <a:effectLst/>
          </p:spPr>
        </p:pic>
      </p:grpSp>
      <p:grpSp>
        <p:nvGrpSpPr>
          <p:cNvPr id="125" name="Image"/>
          <p:cNvGrpSpPr/>
          <p:nvPr/>
        </p:nvGrpSpPr>
        <p:grpSpPr>
          <a:xfrm>
            <a:off x="8859922" y="1321573"/>
            <a:ext cx="2434311" cy="3084003"/>
            <a:chOff x="0" y="0"/>
            <a:chExt cx="2434309" cy="3084002"/>
          </a:xfrm>
        </p:grpSpPr>
        <p:pic>
          <p:nvPicPr>
            <p:cNvPr id="124" name="Image" descr="Image"/>
            <p:cNvPicPr>
              <a:picLocks noChangeAspect="1"/>
            </p:cNvPicPr>
            <p:nvPr/>
          </p:nvPicPr>
          <p:blipFill>
            <a:blip r:embed="rId6"/>
            <a:stretch>
              <a:fillRect/>
            </a:stretch>
          </p:blipFill>
          <p:spPr>
            <a:xfrm>
              <a:off x="203200" y="203200"/>
              <a:ext cx="2027910" cy="2639503"/>
            </a:xfrm>
            <a:prstGeom prst="rect">
              <a:avLst/>
            </a:prstGeom>
            <a:ln>
              <a:noFill/>
            </a:ln>
            <a:effectLst/>
          </p:spPr>
        </p:pic>
        <p:pic>
          <p:nvPicPr>
            <p:cNvPr id="123" name="Image" descr="Image"/>
            <p:cNvPicPr>
              <a:picLocks/>
            </p:cNvPicPr>
            <p:nvPr/>
          </p:nvPicPr>
          <p:blipFill>
            <a:blip r:embed="rId7"/>
            <a:stretch>
              <a:fillRect/>
            </a:stretch>
          </p:blipFill>
          <p:spPr>
            <a:xfrm>
              <a:off x="0" y="0"/>
              <a:ext cx="2434310" cy="3084003"/>
            </a:xfrm>
            <a:prstGeom prst="rect">
              <a:avLst/>
            </a:prstGeom>
            <a:effectLst/>
          </p:spPr>
        </p:pic>
      </p:grpSp>
      <p:grpSp>
        <p:nvGrpSpPr>
          <p:cNvPr id="128" name="Image"/>
          <p:cNvGrpSpPr/>
          <p:nvPr/>
        </p:nvGrpSpPr>
        <p:grpSpPr>
          <a:xfrm>
            <a:off x="2060540" y="3553356"/>
            <a:ext cx="3485207" cy="2503112"/>
            <a:chOff x="0" y="0"/>
            <a:chExt cx="3485206" cy="2503110"/>
          </a:xfrm>
        </p:grpSpPr>
        <p:pic>
          <p:nvPicPr>
            <p:cNvPr id="127" name="Image" descr="Image"/>
            <p:cNvPicPr>
              <a:picLocks noChangeAspect="1"/>
            </p:cNvPicPr>
            <p:nvPr/>
          </p:nvPicPr>
          <p:blipFill>
            <a:blip r:embed="rId8"/>
            <a:stretch>
              <a:fillRect/>
            </a:stretch>
          </p:blipFill>
          <p:spPr>
            <a:xfrm>
              <a:off x="203200" y="203200"/>
              <a:ext cx="3078807" cy="2058611"/>
            </a:xfrm>
            <a:prstGeom prst="rect">
              <a:avLst/>
            </a:prstGeom>
            <a:ln>
              <a:noFill/>
            </a:ln>
            <a:effectLst/>
          </p:spPr>
        </p:pic>
        <p:pic>
          <p:nvPicPr>
            <p:cNvPr id="126" name="Image" descr="Image"/>
            <p:cNvPicPr>
              <a:picLocks/>
            </p:cNvPicPr>
            <p:nvPr/>
          </p:nvPicPr>
          <p:blipFill>
            <a:blip r:embed="rId9"/>
            <a:stretch>
              <a:fillRect/>
            </a:stretch>
          </p:blipFill>
          <p:spPr>
            <a:xfrm>
              <a:off x="0" y="0"/>
              <a:ext cx="3485207" cy="2503111"/>
            </a:xfrm>
            <a:prstGeom prst="rect">
              <a:avLst/>
            </a:prstGeom>
            <a:effectLst/>
          </p:spPr>
        </p:pic>
      </p:gr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lide Number"/>
          <p:cNvSpPr txBox="1">
            <a:spLocks noGrp="1"/>
          </p:cNvSpPr>
          <p:nvPr>
            <p:ph type="sldNum" sz="quarter" idx="2"/>
          </p:nvPr>
        </p:nvSpPr>
        <p:spPr>
          <a:xfrm>
            <a:off x="11525913" y="6244186"/>
            <a:ext cx="213064" cy="3454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sp>
        <p:nvSpPr>
          <p:cNvPr id="131" name="The 12 Months of Art Program"/>
          <p:cNvSpPr txBox="1"/>
          <p:nvPr/>
        </p:nvSpPr>
        <p:spPr>
          <a:xfrm>
            <a:off x="562548" y="525500"/>
            <a:ext cx="4245611" cy="662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nSpc>
                <a:spcPct val="80000"/>
              </a:lnSpc>
              <a:defRPr sz="3000">
                <a:solidFill>
                  <a:srgbClr val="408FAF"/>
                </a:solidFill>
                <a:latin typeface="Oswald Regular"/>
                <a:ea typeface="Oswald Regular"/>
                <a:cs typeface="Oswald Regular"/>
                <a:sym typeface="Oswald Regular"/>
              </a:defRPr>
            </a:lvl1pPr>
          </a:lstStyle>
          <a:p>
            <a:r>
              <a:t>The 12 Months of Art Program</a:t>
            </a:r>
          </a:p>
        </p:txBody>
      </p:sp>
      <p:grpSp>
        <p:nvGrpSpPr>
          <p:cNvPr id="134" name="Image"/>
          <p:cNvGrpSpPr/>
          <p:nvPr/>
        </p:nvGrpSpPr>
        <p:grpSpPr>
          <a:xfrm>
            <a:off x="546020" y="1140732"/>
            <a:ext cx="5975877" cy="3951995"/>
            <a:chOff x="0" y="0"/>
            <a:chExt cx="5975875" cy="3951994"/>
          </a:xfrm>
        </p:grpSpPr>
        <p:pic>
          <p:nvPicPr>
            <p:cNvPr id="133" name="Image" descr="Image"/>
            <p:cNvPicPr>
              <a:picLocks noChangeAspect="1"/>
            </p:cNvPicPr>
            <p:nvPr/>
          </p:nvPicPr>
          <p:blipFill>
            <a:blip r:embed="rId2"/>
            <a:stretch>
              <a:fillRect/>
            </a:stretch>
          </p:blipFill>
          <p:spPr>
            <a:xfrm>
              <a:off x="203200" y="203200"/>
              <a:ext cx="5569476" cy="3507495"/>
            </a:xfrm>
            <a:prstGeom prst="rect">
              <a:avLst/>
            </a:prstGeom>
            <a:ln>
              <a:noFill/>
            </a:ln>
            <a:effectLst/>
          </p:spPr>
        </p:pic>
        <p:pic>
          <p:nvPicPr>
            <p:cNvPr id="132" name="Image" descr="Image"/>
            <p:cNvPicPr>
              <a:picLocks/>
            </p:cNvPicPr>
            <p:nvPr/>
          </p:nvPicPr>
          <p:blipFill>
            <a:blip r:embed="rId3"/>
            <a:stretch>
              <a:fillRect/>
            </a:stretch>
          </p:blipFill>
          <p:spPr>
            <a:xfrm>
              <a:off x="0" y="0"/>
              <a:ext cx="5975876" cy="3951995"/>
            </a:xfrm>
            <a:prstGeom prst="rect">
              <a:avLst/>
            </a:prstGeom>
            <a:effectLst/>
          </p:spPr>
        </p:pic>
      </p:grpSp>
      <p:grpSp>
        <p:nvGrpSpPr>
          <p:cNvPr id="137" name="Image"/>
          <p:cNvGrpSpPr/>
          <p:nvPr/>
        </p:nvGrpSpPr>
        <p:grpSpPr>
          <a:xfrm>
            <a:off x="972004" y="3510202"/>
            <a:ext cx="4072572" cy="2527960"/>
            <a:chOff x="0" y="0"/>
            <a:chExt cx="4072571" cy="2527958"/>
          </a:xfrm>
        </p:grpSpPr>
        <p:pic>
          <p:nvPicPr>
            <p:cNvPr id="136" name="Image" descr="Image"/>
            <p:cNvPicPr>
              <a:picLocks noChangeAspect="1"/>
            </p:cNvPicPr>
            <p:nvPr/>
          </p:nvPicPr>
          <p:blipFill>
            <a:blip r:embed="rId4"/>
            <a:stretch>
              <a:fillRect/>
            </a:stretch>
          </p:blipFill>
          <p:spPr>
            <a:xfrm>
              <a:off x="203200" y="203200"/>
              <a:ext cx="3666172" cy="2083459"/>
            </a:xfrm>
            <a:prstGeom prst="rect">
              <a:avLst/>
            </a:prstGeom>
            <a:ln>
              <a:noFill/>
            </a:ln>
            <a:effectLst/>
          </p:spPr>
        </p:pic>
        <p:pic>
          <p:nvPicPr>
            <p:cNvPr id="135" name="Image" descr="Image"/>
            <p:cNvPicPr>
              <a:picLocks/>
            </p:cNvPicPr>
            <p:nvPr/>
          </p:nvPicPr>
          <p:blipFill>
            <a:blip r:embed="rId5"/>
            <a:stretch>
              <a:fillRect/>
            </a:stretch>
          </p:blipFill>
          <p:spPr>
            <a:xfrm>
              <a:off x="0" y="0"/>
              <a:ext cx="4072572" cy="2527959"/>
            </a:xfrm>
            <a:prstGeom prst="rect">
              <a:avLst/>
            </a:prstGeom>
            <a:effectLst/>
          </p:spPr>
        </p:pic>
      </p:grpSp>
      <p:grpSp>
        <p:nvGrpSpPr>
          <p:cNvPr id="140" name="Image"/>
          <p:cNvGrpSpPr/>
          <p:nvPr/>
        </p:nvGrpSpPr>
        <p:grpSpPr>
          <a:xfrm>
            <a:off x="6627796" y="1149638"/>
            <a:ext cx="2936734" cy="3951995"/>
            <a:chOff x="0" y="0"/>
            <a:chExt cx="2936733" cy="3951994"/>
          </a:xfrm>
        </p:grpSpPr>
        <p:pic>
          <p:nvPicPr>
            <p:cNvPr id="139" name="Image" descr="Image"/>
            <p:cNvPicPr>
              <a:picLocks noChangeAspect="1"/>
            </p:cNvPicPr>
            <p:nvPr/>
          </p:nvPicPr>
          <p:blipFill>
            <a:blip r:embed="rId6"/>
            <a:stretch>
              <a:fillRect/>
            </a:stretch>
          </p:blipFill>
          <p:spPr>
            <a:xfrm>
              <a:off x="203200" y="203200"/>
              <a:ext cx="2530334" cy="3507495"/>
            </a:xfrm>
            <a:prstGeom prst="rect">
              <a:avLst/>
            </a:prstGeom>
            <a:ln>
              <a:noFill/>
            </a:ln>
            <a:effectLst/>
          </p:spPr>
        </p:pic>
        <p:pic>
          <p:nvPicPr>
            <p:cNvPr id="138" name="Image" descr="Image"/>
            <p:cNvPicPr>
              <a:picLocks/>
            </p:cNvPicPr>
            <p:nvPr/>
          </p:nvPicPr>
          <p:blipFill>
            <a:blip r:embed="rId7"/>
            <a:stretch>
              <a:fillRect/>
            </a:stretch>
          </p:blipFill>
          <p:spPr>
            <a:xfrm>
              <a:off x="0" y="0"/>
              <a:ext cx="2936734" cy="3951995"/>
            </a:xfrm>
            <a:prstGeom prst="rect">
              <a:avLst/>
            </a:prstGeom>
            <a:effectLst/>
          </p:spPr>
        </p:pic>
      </p:grpSp>
      <p:sp>
        <p:nvSpPr>
          <p:cNvPr id="141" name="In 2019 the HBCRA continued to work diligently with community partner ArtServe to create monthly programming of art and culture activities for the City of Hallandale Beach."/>
          <p:cNvSpPr txBox="1"/>
          <p:nvPr/>
        </p:nvSpPr>
        <p:spPr>
          <a:xfrm>
            <a:off x="9670429" y="1245546"/>
            <a:ext cx="2086244" cy="2209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120000"/>
              </a:lnSpc>
              <a:spcBef>
                <a:spcPts val="1000"/>
              </a:spcBef>
              <a:defRPr sz="1200">
                <a:latin typeface="Open Sans"/>
                <a:ea typeface="Open Sans"/>
                <a:cs typeface="Open Sans"/>
                <a:sym typeface="Open Sans"/>
              </a:defRPr>
            </a:pPr>
            <a:r>
              <a:t>In</a:t>
            </a:r>
            <a:r>
              <a:rPr b="1"/>
              <a:t> </a:t>
            </a:r>
            <a:r>
              <a:t>2019 the HBCRA continued to work diligently with community partner ArtServe to create monthly programming of art and culture activities for the City of Hallandale Beach.</a:t>
            </a:r>
            <a:endParaRPr>
              <a:latin typeface="Times Roman"/>
              <a:ea typeface="Times Roman"/>
              <a:cs typeface="Times Roman"/>
              <a:sym typeface="Times Roman"/>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Slide Number"/>
          <p:cNvSpPr txBox="1">
            <a:spLocks noGrp="1"/>
          </p:cNvSpPr>
          <p:nvPr>
            <p:ph type="sldNum" sz="quarter" idx="2"/>
          </p:nvPr>
        </p:nvSpPr>
        <p:spPr>
          <a:xfrm>
            <a:off x="11525913" y="6244186"/>
            <a:ext cx="213064" cy="3454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sp>
        <p:nvSpPr>
          <p:cNvPr id="144" name="The 12 Months of Art Program"/>
          <p:cNvSpPr txBox="1"/>
          <p:nvPr/>
        </p:nvSpPr>
        <p:spPr>
          <a:xfrm>
            <a:off x="833113" y="525500"/>
            <a:ext cx="4245611" cy="662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nSpc>
                <a:spcPct val="80000"/>
              </a:lnSpc>
              <a:defRPr sz="3000">
                <a:solidFill>
                  <a:srgbClr val="408FAF"/>
                </a:solidFill>
                <a:latin typeface="Oswald Regular"/>
                <a:ea typeface="Oswald Regular"/>
                <a:cs typeface="Oswald Regular"/>
                <a:sym typeface="Oswald Regular"/>
              </a:defRPr>
            </a:lvl1pPr>
          </a:lstStyle>
          <a:p>
            <a:r>
              <a:t>The 12 Months of Art Program</a:t>
            </a:r>
          </a:p>
        </p:txBody>
      </p:sp>
      <p:grpSp>
        <p:nvGrpSpPr>
          <p:cNvPr id="147" name="Image"/>
          <p:cNvGrpSpPr/>
          <p:nvPr/>
        </p:nvGrpSpPr>
        <p:grpSpPr>
          <a:xfrm>
            <a:off x="802750" y="1195002"/>
            <a:ext cx="3581401" cy="4673601"/>
            <a:chOff x="0" y="0"/>
            <a:chExt cx="3581400" cy="4673600"/>
          </a:xfrm>
        </p:grpSpPr>
        <p:pic>
          <p:nvPicPr>
            <p:cNvPr id="146" name="Image" descr="Image"/>
            <p:cNvPicPr>
              <a:picLocks noChangeAspect="1"/>
            </p:cNvPicPr>
            <p:nvPr/>
          </p:nvPicPr>
          <p:blipFill>
            <a:blip r:embed="rId2"/>
            <a:stretch>
              <a:fillRect/>
            </a:stretch>
          </p:blipFill>
          <p:spPr>
            <a:xfrm>
              <a:off x="203200" y="203200"/>
              <a:ext cx="3175000" cy="4229100"/>
            </a:xfrm>
            <a:prstGeom prst="rect">
              <a:avLst/>
            </a:prstGeom>
            <a:ln>
              <a:noFill/>
            </a:ln>
            <a:effectLst/>
          </p:spPr>
        </p:pic>
        <p:pic>
          <p:nvPicPr>
            <p:cNvPr id="145" name="Image" descr="Image"/>
            <p:cNvPicPr>
              <a:picLocks/>
            </p:cNvPicPr>
            <p:nvPr/>
          </p:nvPicPr>
          <p:blipFill>
            <a:blip r:embed="rId3"/>
            <a:stretch>
              <a:fillRect/>
            </a:stretch>
          </p:blipFill>
          <p:spPr>
            <a:xfrm>
              <a:off x="0" y="0"/>
              <a:ext cx="3581400" cy="4673600"/>
            </a:xfrm>
            <a:prstGeom prst="rect">
              <a:avLst/>
            </a:prstGeom>
            <a:effectLst/>
          </p:spPr>
        </p:pic>
      </p:grpSp>
      <p:grpSp>
        <p:nvGrpSpPr>
          <p:cNvPr id="150" name="Image"/>
          <p:cNvGrpSpPr/>
          <p:nvPr/>
        </p:nvGrpSpPr>
        <p:grpSpPr>
          <a:xfrm>
            <a:off x="4416922" y="1195002"/>
            <a:ext cx="3276147" cy="4673601"/>
            <a:chOff x="0" y="0"/>
            <a:chExt cx="3276146" cy="4673600"/>
          </a:xfrm>
        </p:grpSpPr>
        <p:pic>
          <p:nvPicPr>
            <p:cNvPr id="149" name="Image" descr="Image"/>
            <p:cNvPicPr>
              <a:picLocks noChangeAspect="1"/>
            </p:cNvPicPr>
            <p:nvPr/>
          </p:nvPicPr>
          <p:blipFill>
            <a:blip r:embed="rId4"/>
            <a:stretch>
              <a:fillRect/>
            </a:stretch>
          </p:blipFill>
          <p:spPr>
            <a:xfrm>
              <a:off x="203200" y="203200"/>
              <a:ext cx="2869747" cy="4229100"/>
            </a:xfrm>
            <a:prstGeom prst="rect">
              <a:avLst/>
            </a:prstGeom>
            <a:ln>
              <a:noFill/>
            </a:ln>
            <a:effectLst/>
          </p:spPr>
        </p:pic>
        <p:pic>
          <p:nvPicPr>
            <p:cNvPr id="148" name="Image" descr="Image"/>
            <p:cNvPicPr>
              <a:picLocks/>
            </p:cNvPicPr>
            <p:nvPr/>
          </p:nvPicPr>
          <p:blipFill>
            <a:blip r:embed="rId5"/>
            <a:stretch>
              <a:fillRect/>
            </a:stretch>
          </p:blipFill>
          <p:spPr>
            <a:xfrm>
              <a:off x="0" y="0"/>
              <a:ext cx="3276147" cy="4673600"/>
            </a:xfrm>
            <a:prstGeom prst="rect">
              <a:avLst/>
            </a:prstGeom>
            <a:effectLst/>
          </p:spPr>
        </p:pic>
      </p:grpSp>
      <p:grpSp>
        <p:nvGrpSpPr>
          <p:cNvPr id="153" name="Image"/>
          <p:cNvGrpSpPr/>
          <p:nvPr/>
        </p:nvGrpSpPr>
        <p:grpSpPr>
          <a:xfrm>
            <a:off x="7725840" y="1195002"/>
            <a:ext cx="3663410" cy="4673601"/>
            <a:chOff x="0" y="0"/>
            <a:chExt cx="3663408" cy="4673600"/>
          </a:xfrm>
        </p:grpSpPr>
        <p:pic>
          <p:nvPicPr>
            <p:cNvPr id="152" name="Image" descr="Image"/>
            <p:cNvPicPr>
              <a:picLocks noChangeAspect="1"/>
            </p:cNvPicPr>
            <p:nvPr/>
          </p:nvPicPr>
          <p:blipFill>
            <a:blip r:embed="rId6"/>
            <a:stretch>
              <a:fillRect/>
            </a:stretch>
          </p:blipFill>
          <p:spPr>
            <a:xfrm>
              <a:off x="203200" y="203200"/>
              <a:ext cx="3257009" cy="4229100"/>
            </a:xfrm>
            <a:prstGeom prst="rect">
              <a:avLst/>
            </a:prstGeom>
            <a:ln>
              <a:noFill/>
            </a:ln>
            <a:effectLst/>
          </p:spPr>
        </p:pic>
        <p:pic>
          <p:nvPicPr>
            <p:cNvPr id="151" name="Image" descr="Image"/>
            <p:cNvPicPr>
              <a:picLocks/>
            </p:cNvPicPr>
            <p:nvPr/>
          </p:nvPicPr>
          <p:blipFill>
            <a:blip r:embed="rId7"/>
            <a:stretch>
              <a:fillRect/>
            </a:stretch>
          </p:blipFill>
          <p:spPr>
            <a:xfrm>
              <a:off x="0" y="0"/>
              <a:ext cx="3663409" cy="4673600"/>
            </a:xfrm>
            <a:prstGeom prst="rect">
              <a:avLst/>
            </a:prstGeom>
            <a:effectLst/>
          </p:spPr>
        </p:pic>
      </p:gr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lide Number"/>
          <p:cNvSpPr txBox="1">
            <a:spLocks noGrp="1"/>
          </p:cNvSpPr>
          <p:nvPr>
            <p:ph type="sldNum" sz="quarter" idx="2"/>
          </p:nvPr>
        </p:nvSpPr>
        <p:spPr>
          <a:xfrm>
            <a:off x="11525913" y="6244186"/>
            <a:ext cx="213064" cy="3454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sp>
        <p:nvSpPr>
          <p:cNvPr id="156" name="The Neighborhood Enhanced Paint Program (Paint The Town)"/>
          <p:cNvSpPr txBox="1"/>
          <p:nvPr/>
        </p:nvSpPr>
        <p:spPr>
          <a:xfrm>
            <a:off x="833113" y="525500"/>
            <a:ext cx="8548244" cy="662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nSpc>
                <a:spcPct val="80000"/>
              </a:lnSpc>
              <a:defRPr sz="3000">
                <a:solidFill>
                  <a:srgbClr val="408FAF"/>
                </a:solidFill>
                <a:latin typeface="Oswald Regular"/>
                <a:ea typeface="Oswald Regular"/>
                <a:cs typeface="Oswald Regular"/>
                <a:sym typeface="Oswald Regular"/>
              </a:defRPr>
            </a:pPr>
            <a:r>
              <a:t>The Neighborhood Enhanced Paint Program (Paint The Town) </a:t>
            </a:r>
            <a:r>
              <a:rPr sz="1200">
                <a:solidFill>
                  <a:srgbClr val="000000"/>
                </a:solidFill>
                <a:latin typeface="Times Roman"/>
                <a:ea typeface="Times Roman"/>
                <a:cs typeface="Times Roman"/>
                <a:sym typeface="Times Roman"/>
              </a:rPr>
              <a:t> </a:t>
            </a:r>
          </a:p>
        </p:txBody>
      </p:sp>
      <p:sp>
        <p:nvSpPr>
          <p:cNvPr id="157" name="Under the Paint Voucher Program HBCRA  provided qualified residents a paint voucher, from a selected vendor, worth up to $500, to be used towards the purchase of A-100 exterior paint and supplies for a residential property that is being painted for by th"/>
          <p:cNvSpPr txBox="1"/>
          <p:nvPr/>
        </p:nvSpPr>
        <p:spPr>
          <a:xfrm>
            <a:off x="838077" y="1291198"/>
            <a:ext cx="7221927" cy="5191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120000"/>
              </a:lnSpc>
              <a:spcBef>
                <a:spcPts val="1000"/>
              </a:spcBef>
              <a:defRPr sz="1200">
                <a:latin typeface="Open Sans"/>
                <a:ea typeface="Open Sans"/>
                <a:cs typeface="Open Sans"/>
                <a:sym typeface="Open Sans"/>
              </a:defRPr>
            </a:pPr>
            <a:r>
              <a:rPr lang="en-US" dirty="0"/>
              <a:t>To date, </a:t>
            </a:r>
            <a:r>
              <a:rPr lang="en-US" sz="1200" dirty="0">
                <a:latin typeface="Open Sans" panose="020B0606030504020204" pitchFamily="34" charset="0"/>
                <a:ea typeface="Open Sans" panose="020B0606030504020204" pitchFamily="34" charset="0"/>
                <a:cs typeface="Open Sans" panose="020B0606030504020204" pitchFamily="34" charset="0"/>
              </a:rPr>
              <a:t>61 single and multi-family homes have been selected and have undergone beautification.  This initiative was provided to homeowners free of charge. </a:t>
            </a:r>
            <a:r>
              <a:rPr dirty="0"/>
              <a:t> </a:t>
            </a:r>
            <a:r>
              <a:rPr b="1" dirty="0"/>
              <a:t> </a:t>
            </a:r>
            <a:endParaRPr dirty="0">
              <a:latin typeface="Times Roman"/>
              <a:ea typeface="Times Roman"/>
              <a:cs typeface="Times Roman"/>
              <a:sym typeface="Times Roman"/>
            </a:endParaRPr>
          </a:p>
        </p:txBody>
      </p:sp>
      <p:grpSp>
        <p:nvGrpSpPr>
          <p:cNvPr id="160" name="Image"/>
          <p:cNvGrpSpPr/>
          <p:nvPr/>
        </p:nvGrpSpPr>
        <p:grpSpPr>
          <a:xfrm>
            <a:off x="818276" y="2262168"/>
            <a:ext cx="4648646" cy="3272664"/>
            <a:chOff x="0" y="0"/>
            <a:chExt cx="4648645" cy="3272663"/>
          </a:xfrm>
        </p:grpSpPr>
        <p:pic>
          <p:nvPicPr>
            <p:cNvPr id="159" name="Image" descr="Image"/>
            <p:cNvPicPr>
              <a:picLocks noChangeAspect="1"/>
            </p:cNvPicPr>
            <p:nvPr/>
          </p:nvPicPr>
          <p:blipFill>
            <a:blip r:embed="rId2"/>
            <a:stretch>
              <a:fillRect/>
            </a:stretch>
          </p:blipFill>
          <p:spPr>
            <a:xfrm>
              <a:off x="203200" y="203200"/>
              <a:ext cx="4242246" cy="2828164"/>
            </a:xfrm>
            <a:prstGeom prst="rect">
              <a:avLst/>
            </a:prstGeom>
            <a:ln>
              <a:noFill/>
            </a:ln>
            <a:effectLst/>
          </p:spPr>
        </p:pic>
        <p:pic>
          <p:nvPicPr>
            <p:cNvPr id="158" name="Image" descr="Image"/>
            <p:cNvPicPr>
              <a:picLocks/>
            </p:cNvPicPr>
            <p:nvPr/>
          </p:nvPicPr>
          <p:blipFill>
            <a:blip r:embed="rId3"/>
            <a:stretch>
              <a:fillRect/>
            </a:stretch>
          </p:blipFill>
          <p:spPr>
            <a:xfrm>
              <a:off x="0" y="0"/>
              <a:ext cx="4648646" cy="3272664"/>
            </a:xfrm>
            <a:prstGeom prst="rect">
              <a:avLst/>
            </a:prstGeom>
            <a:effectLst/>
          </p:spPr>
        </p:pic>
      </p:grpSp>
      <p:grpSp>
        <p:nvGrpSpPr>
          <p:cNvPr id="163" name="Image"/>
          <p:cNvGrpSpPr/>
          <p:nvPr/>
        </p:nvGrpSpPr>
        <p:grpSpPr>
          <a:xfrm>
            <a:off x="4260797" y="3202830"/>
            <a:ext cx="2715767" cy="2862863"/>
            <a:chOff x="0" y="0"/>
            <a:chExt cx="2715766" cy="2862862"/>
          </a:xfrm>
        </p:grpSpPr>
        <p:pic>
          <p:nvPicPr>
            <p:cNvPr id="162" name="Image" descr="Image"/>
            <p:cNvPicPr>
              <a:picLocks noChangeAspect="1"/>
            </p:cNvPicPr>
            <p:nvPr/>
          </p:nvPicPr>
          <p:blipFill>
            <a:blip r:embed="rId4"/>
            <a:stretch>
              <a:fillRect/>
            </a:stretch>
          </p:blipFill>
          <p:spPr>
            <a:xfrm>
              <a:off x="203200" y="203199"/>
              <a:ext cx="2309367" cy="2418364"/>
            </a:xfrm>
            <a:prstGeom prst="rect">
              <a:avLst/>
            </a:prstGeom>
            <a:ln>
              <a:noFill/>
            </a:ln>
            <a:effectLst/>
          </p:spPr>
        </p:pic>
        <p:pic>
          <p:nvPicPr>
            <p:cNvPr id="161" name="Image" descr="Image"/>
            <p:cNvPicPr>
              <a:picLocks/>
            </p:cNvPicPr>
            <p:nvPr/>
          </p:nvPicPr>
          <p:blipFill>
            <a:blip r:embed="rId5"/>
            <a:stretch>
              <a:fillRect/>
            </a:stretch>
          </p:blipFill>
          <p:spPr>
            <a:xfrm>
              <a:off x="0" y="-1"/>
              <a:ext cx="2715767" cy="2862864"/>
            </a:xfrm>
            <a:prstGeom prst="rect">
              <a:avLst/>
            </a:prstGeom>
            <a:effectLst/>
          </p:spPr>
        </p:pic>
      </p:grpSp>
      <p:grpSp>
        <p:nvGrpSpPr>
          <p:cNvPr id="166" name="Image"/>
          <p:cNvGrpSpPr/>
          <p:nvPr/>
        </p:nvGrpSpPr>
        <p:grpSpPr>
          <a:xfrm>
            <a:off x="6603719" y="2001450"/>
            <a:ext cx="5133881" cy="3596154"/>
            <a:chOff x="0" y="0"/>
            <a:chExt cx="5133880" cy="3596152"/>
          </a:xfrm>
        </p:grpSpPr>
        <p:pic>
          <p:nvPicPr>
            <p:cNvPr id="165" name="Image" descr="Image"/>
            <p:cNvPicPr>
              <a:picLocks noChangeAspect="1"/>
            </p:cNvPicPr>
            <p:nvPr/>
          </p:nvPicPr>
          <p:blipFill>
            <a:blip r:embed="rId6"/>
            <a:stretch>
              <a:fillRect/>
            </a:stretch>
          </p:blipFill>
          <p:spPr>
            <a:xfrm>
              <a:off x="203200" y="203200"/>
              <a:ext cx="4727481" cy="3151653"/>
            </a:xfrm>
            <a:prstGeom prst="rect">
              <a:avLst/>
            </a:prstGeom>
            <a:ln>
              <a:noFill/>
            </a:ln>
            <a:effectLst/>
          </p:spPr>
        </p:pic>
        <p:pic>
          <p:nvPicPr>
            <p:cNvPr id="164" name="Image" descr="Image"/>
            <p:cNvPicPr>
              <a:picLocks/>
            </p:cNvPicPr>
            <p:nvPr/>
          </p:nvPicPr>
          <p:blipFill>
            <a:blip r:embed="rId7"/>
            <a:stretch>
              <a:fillRect/>
            </a:stretch>
          </p:blipFill>
          <p:spPr>
            <a:xfrm>
              <a:off x="0" y="0"/>
              <a:ext cx="5133881" cy="3596153"/>
            </a:xfrm>
            <a:prstGeom prst="rect">
              <a:avLst/>
            </a:prstGeom>
            <a:effectLst/>
          </p:spPr>
        </p:pic>
      </p:grpSp>
      <p:grpSp>
        <p:nvGrpSpPr>
          <p:cNvPr id="169" name="Image"/>
          <p:cNvGrpSpPr/>
          <p:nvPr/>
        </p:nvGrpSpPr>
        <p:grpSpPr>
          <a:xfrm>
            <a:off x="6490939" y="4660630"/>
            <a:ext cx="2138244" cy="1628536"/>
            <a:chOff x="0" y="0"/>
            <a:chExt cx="2138243" cy="1628534"/>
          </a:xfrm>
        </p:grpSpPr>
        <p:pic>
          <p:nvPicPr>
            <p:cNvPr id="168" name="Image" descr="Image"/>
            <p:cNvPicPr>
              <a:picLocks noChangeAspect="1"/>
            </p:cNvPicPr>
            <p:nvPr/>
          </p:nvPicPr>
          <p:blipFill>
            <a:blip r:embed="rId8"/>
            <a:srcRect b="47378"/>
            <a:stretch>
              <a:fillRect/>
            </a:stretch>
          </p:blipFill>
          <p:spPr>
            <a:xfrm>
              <a:off x="203199" y="203200"/>
              <a:ext cx="1731845" cy="1184035"/>
            </a:xfrm>
            <a:prstGeom prst="rect">
              <a:avLst/>
            </a:prstGeom>
            <a:ln>
              <a:noFill/>
            </a:ln>
            <a:effectLst/>
          </p:spPr>
        </p:pic>
        <p:pic>
          <p:nvPicPr>
            <p:cNvPr id="167" name="Image" descr="Image"/>
            <p:cNvPicPr>
              <a:picLocks/>
            </p:cNvPicPr>
            <p:nvPr/>
          </p:nvPicPr>
          <p:blipFill>
            <a:blip r:embed="rId9"/>
            <a:stretch>
              <a:fillRect/>
            </a:stretch>
          </p:blipFill>
          <p:spPr>
            <a:xfrm>
              <a:off x="-1" y="-1"/>
              <a:ext cx="2138245" cy="1628536"/>
            </a:xfrm>
            <a:prstGeom prst="rect">
              <a:avLst/>
            </a:prstGeom>
            <a:effectLst/>
          </p:spPr>
        </p:pic>
      </p:gr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lide Number"/>
          <p:cNvSpPr txBox="1">
            <a:spLocks noGrp="1"/>
          </p:cNvSpPr>
          <p:nvPr>
            <p:ph type="sldNum" sz="quarter" idx="2"/>
          </p:nvPr>
        </p:nvSpPr>
        <p:spPr>
          <a:xfrm>
            <a:off x="11525913" y="6244186"/>
            <a:ext cx="213064" cy="3454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sp>
        <p:nvSpPr>
          <p:cNvPr id="172" name="The Neighborhood Enhanced Paint Program (Paint The Town)"/>
          <p:cNvSpPr txBox="1"/>
          <p:nvPr/>
        </p:nvSpPr>
        <p:spPr>
          <a:xfrm>
            <a:off x="975058" y="525500"/>
            <a:ext cx="8548244" cy="662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nSpc>
                <a:spcPct val="80000"/>
              </a:lnSpc>
              <a:defRPr sz="3000">
                <a:solidFill>
                  <a:srgbClr val="408FAF"/>
                </a:solidFill>
                <a:latin typeface="Oswald Regular"/>
                <a:ea typeface="Oswald Regular"/>
                <a:cs typeface="Oswald Regular"/>
                <a:sym typeface="Oswald Regular"/>
              </a:defRPr>
            </a:pPr>
            <a:r>
              <a:t>The Neighborhood Enhanced Paint Program (Paint The Town) </a:t>
            </a:r>
            <a:r>
              <a:rPr sz="1200">
                <a:solidFill>
                  <a:srgbClr val="000000"/>
                </a:solidFill>
                <a:latin typeface="Times Roman"/>
                <a:ea typeface="Times Roman"/>
                <a:cs typeface="Times Roman"/>
                <a:sym typeface="Times Roman"/>
              </a:rPr>
              <a:t> </a:t>
            </a:r>
          </a:p>
        </p:txBody>
      </p:sp>
      <p:pic>
        <p:nvPicPr>
          <p:cNvPr id="174" name="Image" descr="Image"/>
          <p:cNvPicPr>
            <a:picLocks noChangeAspect="1"/>
          </p:cNvPicPr>
          <p:nvPr/>
        </p:nvPicPr>
        <p:blipFill>
          <a:blip r:embed="rId2"/>
          <a:stretch>
            <a:fillRect/>
          </a:stretch>
        </p:blipFill>
        <p:spPr>
          <a:xfrm>
            <a:off x="1035793" y="2488580"/>
            <a:ext cx="4481056" cy="3183096"/>
          </a:xfrm>
          <a:prstGeom prst="rect">
            <a:avLst/>
          </a:prstGeom>
          <a:ln w="12700">
            <a:miter lim="400000"/>
          </a:ln>
        </p:spPr>
      </p:pic>
      <p:pic>
        <p:nvPicPr>
          <p:cNvPr id="175" name="Image" descr="Image"/>
          <p:cNvPicPr>
            <a:picLocks noChangeAspect="1"/>
          </p:cNvPicPr>
          <p:nvPr/>
        </p:nvPicPr>
        <p:blipFill>
          <a:blip r:embed="rId3"/>
          <a:stretch>
            <a:fillRect/>
          </a:stretch>
        </p:blipFill>
        <p:spPr>
          <a:xfrm>
            <a:off x="5664106" y="2488580"/>
            <a:ext cx="4779793" cy="3183096"/>
          </a:xfrm>
          <a:prstGeom prst="rect">
            <a:avLst/>
          </a:prstGeom>
          <a:ln w="12700">
            <a:miter lim="400000"/>
          </a:ln>
        </p:spPr>
      </p:pic>
      <p:sp>
        <p:nvSpPr>
          <p:cNvPr id="176" name="Rectangle"/>
          <p:cNvSpPr/>
          <p:nvPr/>
        </p:nvSpPr>
        <p:spPr>
          <a:xfrm>
            <a:off x="831304" y="2311622"/>
            <a:ext cx="1330123" cy="345441"/>
          </a:xfrm>
          <a:prstGeom prst="rect">
            <a:avLst/>
          </a:prstGeom>
          <a:solidFill>
            <a:srgbClr val="0592B2"/>
          </a:solidFill>
          <a:ln w="12700">
            <a:miter lim="400000"/>
          </a:ln>
        </p:spPr>
        <p:txBody>
          <a:bodyPr lIns="45719" rIns="45719" anchor="ctr"/>
          <a:lstStyle/>
          <a:p>
            <a:endParaRPr/>
          </a:p>
        </p:txBody>
      </p:sp>
      <p:sp>
        <p:nvSpPr>
          <p:cNvPr id="177" name="Rectangle"/>
          <p:cNvSpPr/>
          <p:nvPr/>
        </p:nvSpPr>
        <p:spPr>
          <a:xfrm>
            <a:off x="5616436" y="2311622"/>
            <a:ext cx="1716298" cy="345441"/>
          </a:xfrm>
          <a:prstGeom prst="rect">
            <a:avLst/>
          </a:prstGeom>
          <a:solidFill>
            <a:srgbClr val="0592B2"/>
          </a:solidFill>
          <a:ln w="12700">
            <a:miter lim="400000"/>
          </a:ln>
        </p:spPr>
        <p:txBody>
          <a:bodyPr lIns="45719" rIns="45719" anchor="ctr"/>
          <a:lstStyle/>
          <a:p>
            <a:endParaRPr/>
          </a:p>
        </p:txBody>
      </p:sp>
      <p:sp>
        <p:nvSpPr>
          <p:cNvPr id="178" name="BEFORE"/>
          <p:cNvSpPr txBox="1"/>
          <p:nvPr/>
        </p:nvSpPr>
        <p:spPr>
          <a:xfrm>
            <a:off x="1024581" y="2392457"/>
            <a:ext cx="751143"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80000"/>
              </a:lnSpc>
              <a:defRPr sz="1200">
                <a:solidFill>
                  <a:srgbClr val="FFFFFF"/>
                </a:solidFill>
                <a:latin typeface="Oswald Regular"/>
                <a:ea typeface="Oswald Regular"/>
                <a:cs typeface="Oswald Regular"/>
                <a:sym typeface="Oswald Regular"/>
              </a:defRPr>
            </a:lvl1pPr>
          </a:lstStyle>
          <a:p>
            <a:r>
              <a:rPr dirty="0"/>
              <a:t>BEFORE</a:t>
            </a:r>
          </a:p>
        </p:txBody>
      </p:sp>
      <p:sp>
        <p:nvSpPr>
          <p:cNvPr id="179" name="AFTER"/>
          <p:cNvSpPr txBox="1"/>
          <p:nvPr/>
        </p:nvSpPr>
        <p:spPr>
          <a:xfrm>
            <a:off x="5877079" y="2396578"/>
            <a:ext cx="1716298"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80000"/>
              </a:lnSpc>
              <a:defRPr sz="1200">
                <a:solidFill>
                  <a:srgbClr val="FFFFFF"/>
                </a:solidFill>
                <a:latin typeface="Oswald Regular"/>
                <a:ea typeface="Oswald Regular"/>
                <a:cs typeface="Oswald Regular"/>
                <a:sym typeface="Oswald Regular"/>
              </a:defRPr>
            </a:lvl1pPr>
          </a:lstStyle>
          <a:p>
            <a:r>
              <a:rPr dirty="0"/>
              <a:t>AFTER</a:t>
            </a:r>
          </a:p>
        </p:txBody>
      </p:sp>
      <p:sp>
        <p:nvSpPr>
          <p:cNvPr id="180" name="Line"/>
          <p:cNvSpPr/>
          <p:nvPr/>
        </p:nvSpPr>
        <p:spPr>
          <a:xfrm>
            <a:off x="1734935" y="2484342"/>
            <a:ext cx="3209684" cy="1"/>
          </a:xfrm>
          <a:prstGeom prst="line">
            <a:avLst/>
          </a:prstGeom>
          <a:ln w="38100">
            <a:solidFill>
              <a:srgbClr val="FBD81F"/>
            </a:solidFill>
            <a:miter/>
          </a:ln>
        </p:spPr>
        <p:txBody>
          <a:bodyPr lIns="45719" rIns="45719"/>
          <a:lstStyle/>
          <a:p>
            <a:endParaRPr/>
          </a:p>
        </p:txBody>
      </p:sp>
      <p:sp>
        <p:nvSpPr>
          <p:cNvPr id="181" name="Line"/>
          <p:cNvSpPr/>
          <p:nvPr/>
        </p:nvSpPr>
        <p:spPr>
          <a:xfrm>
            <a:off x="6449161" y="2484342"/>
            <a:ext cx="3209683" cy="1"/>
          </a:xfrm>
          <a:prstGeom prst="line">
            <a:avLst/>
          </a:prstGeom>
          <a:ln w="38100">
            <a:solidFill>
              <a:srgbClr val="FBD81F"/>
            </a:solidFill>
            <a:miter/>
          </a:ln>
        </p:spPr>
        <p:txBody>
          <a:bodyPr lIns="45719" rIns="45719"/>
          <a:lstStyle/>
          <a:p>
            <a:endParaRPr/>
          </a:p>
        </p:txBody>
      </p:sp>
      <p:sp>
        <p:nvSpPr>
          <p:cNvPr id="13" name="Under the Paint Voucher Program HBCRA  provided qualified residents a paint voucher, from a selected vendor, worth up to $500, to be used towards the purchase of A-100 exterior paint and supplies for a residential property that is being painted for by th">
            <a:extLst>
              <a:ext uri="{FF2B5EF4-FFF2-40B4-BE49-F238E27FC236}">
                <a16:creationId xmlns:a16="http://schemas.microsoft.com/office/drawing/2014/main" id="{1146B90D-7731-464D-8ABF-A14F55299D9D}"/>
              </a:ext>
            </a:extLst>
          </p:cNvPr>
          <p:cNvSpPr txBox="1"/>
          <p:nvPr/>
        </p:nvSpPr>
        <p:spPr>
          <a:xfrm>
            <a:off x="838077" y="1291198"/>
            <a:ext cx="7221927" cy="5191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120000"/>
              </a:lnSpc>
              <a:spcBef>
                <a:spcPts val="1000"/>
              </a:spcBef>
              <a:defRPr sz="1200">
                <a:latin typeface="Open Sans"/>
                <a:ea typeface="Open Sans"/>
                <a:cs typeface="Open Sans"/>
                <a:sym typeface="Open Sans"/>
              </a:defRPr>
            </a:pPr>
            <a:r>
              <a:rPr lang="en-US" dirty="0"/>
              <a:t>To date, </a:t>
            </a:r>
            <a:r>
              <a:rPr lang="en-US" sz="1200" dirty="0">
                <a:latin typeface="Open Sans" panose="020B0606030504020204" pitchFamily="34" charset="0"/>
                <a:ea typeface="Open Sans" panose="020B0606030504020204" pitchFamily="34" charset="0"/>
                <a:cs typeface="Open Sans" panose="020B0606030504020204" pitchFamily="34" charset="0"/>
              </a:rPr>
              <a:t>61 single and multi-family homes have been selected and have undergone beautification.  This initiative was provided to homeowners free of charge. </a:t>
            </a:r>
            <a:r>
              <a:rPr dirty="0"/>
              <a:t> </a:t>
            </a:r>
            <a:r>
              <a:rPr b="1" dirty="0"/>
              <a:t> </a:t>
            </a:r>
            <a:endParaRPr dirty="0">
              <a:latin typeface="Times Roman"/>
              <a:ea typeface="Times Roman"/>
              <a:cs typeface="Times Roman"/>
              <a:sym typeface="Times Roman"/>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lide Number"/>
          <p:cNvSpPr txBox="1">
            <a:spLocks noGrp="1"/>
          </p:cNvSpPr>
          <p:nvPr>
            <p:ph type="sldNum" sz="quarter" idx="2"/>
          </p:nvPr>
        </p:nvSpPr>
        <p:spPr>
          <a:xfrm>
            <a:off x="11525913" y="6244186"/>
            <a:ext cx="213064" cy="3454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sp>
        <p:nvSpPr>
          <p:cNvPr id="184" name="The Neighborhood Enhanced Paint Program (Paint The Town)"/>
          <p:cNvSpPr txBox="1"/>
          <p:nvPr/>
        </p:nvSpPr>
        <p:spPr>
          <a:xfrm>
            <a:off x="975058" y="525500"/>
            <a:ext cx="8548244" cy="662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nSpc>
                <a:spcPct val="80000"/>
              </a:lnSpc>
              <a:defRPr sz="3000">
                <a:solidFill>
                  <a:srgbClr val="408FAF"/>
                </a:solidFill>
                <a:latin typeface="Oswald Regular"/>
                <a:ea typeface="Oswald Regular"/>
                <a:cs typeface="Oswald Regular"/>
                <a:sym typeface="Oswald Regular"/>
              </a:defRPr>
            </a:pPr>
            <a:r>
              <a:t>The Neighborhood Enhanced Paint Program (Paint The Town) </a:t>
            </a:r>
            <a:r>
              <a:rPr sz="1200">
                <a:solidFill>
                  <a:srgbClr val="000000"/>
                </a:solidFill>
                <a:latin typeface="Times Roman"/>
                <a:ea typeface="Times Roman"/>
                <a:cs typeface="Times Roman"/>
                <a:sym typeface="Times Roman"/>
              </a:rPr>
              <a:t> </a:t>
            </a:r>
          </a:p>
        </p:txBody>
      </p:sp>
      <p:pic>
        <p:nvPicPr>
          <p:cNvPr id="186" name="Picture3.png" descr="Picture3.png"/>
          <p:cNvPicPr>
            <a:picLocks noChangeAspect="1"/>
          </p:cNvPicPr>
          <p:nvPr/>
        </p:nvPicPr>
        <p:blipFill>
          <a:blip r:embed="rId2"/>
          <a:srcRect l="3074" r="3074"/>
          <a:stretch>
            <a:fillRect/>
          </a:stretch>
        </p:blipFill>
        <p:spPr>
          <a:xfrm>
            <a:off x="1035793" y="2488580"/>
            <a:ext cx="4481056" cy="3183096"/>
          </a:xfrm>
          <a:prstGeom prst="rect">
            <a:avLst/>
          </a:prstGeom>
          <a:ln w="12700">
            <a:miter lim="400000"/>
          </a:ln>
        </p:spPr>
      </p:pic>
      <p:pic>
        <p:nvPicPr>
          <p:cNvPr id="187" name="Picture4.png" descr="Picture4.png"/>
          <p:cNvPicPr>
            <a:picLocks noChangeAspect="1"/>
          </p:cNvPicPr>
          <p:nvPr/>
        </p:nvPicPr>
        <p:blipFill>
          <a:blip r:embed="rId3"/>
          <a:srcRect t="53" b="53"/>
          <a:stretch>
            <a:fillRect/>
          </a:stretch>
        </p:blipFill>
        <p:spPr>
          <a:xfrm>
            <a:off x="5664106" y="2488580"/>
            <a:ext cx="4779793" cy="3183096"/>
          </a:xfrm>
          <a:prstGeom prst="rect">
            <a:avLst/>
          </a:prstGeom>
          <a:ln w="12700">
            <a:miter lim="400000"/>
          </a:ln>
        </p:spPr>
      </p:pic>
      <p:sp>
        <p:nvSpPr>
          <p:cNvPr id="188" name="Rectangle"/>
          <p:cNvSpPr/>
          <p:nvPr/>
        </p:nvSpPr>
        <p:spPr>
          <a:xfrm>
            <a:off x="831304" y="2311622"/>
            <a:ext cx="1330123" cy="345441"/>
          </a:xfrm>
          <a:prstGeom prst="rect">
            <a:avLst/>
          </a:prstGeom>
          <a:solidFill>
            <a:srgbClr val="0592B2"/>
          </a:solidFill>
          <a:ln w="12700">
            <a:miter lim="400000"/>
          </a:ln>
        </p:spPr>
        <p:txBody>
          <a:bodyPr lIns="45719" rIns="45719" anchor="ctr"/>
          <a:lstStyle/>
          <a:p>
            <a:endParaRPr/>
          </a:p>
        </p:txBody>
      </p:sp>
      <p:sp>
        <p:nvSpPr>
          <p:cNvPr id="189" name="Rectangle"/>
          <p:cNvSpPr/>
          <p:nvPr/>
        </p:nvSpPr>
        <p:spPr>
          <a:xfrm>
            <a:off x="5616436" y="2311622"/>
            <a:ext cx="1716298" cy="345442"/>
          </a:xfrm>
          <a:prstGeom prst="rect">
            <a:avLst/>
          </a:prstGeom>
          <a:solidFill>
            <a:srgbClr val="0592B2"/>
          </a:solidFill>
          <a:ln w="12700">
            <a:miter lim="400000"/>
          </a:ln>
        </p:spPr>
        <p:txBody>
          <a:bodyPr lIns="45719" rIns="45719" anchor="ctr"/>
          <a:lstStyle/>
          <a:p>
            <a:endParaRPr/>
          </a:p>
        </p:txBody>
      </p:sp>
      <p:sp>
        <p:nvSpPr>
          <p:cNvPr id="190" name="BEFORE"/>
          <p:cNvSpPr txBox="1"/>
          <p:nvPr/>
        </p:nvSpPr>
        <p:spPr>
          <a:xfrm>
            <a:off x="1024581" y="2392457"/>
            <a:ext cx="751143"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80000"/>
              </a:lnSpc>
              <a:defRPr sz="1200">
                <a:solidFill>
                  <a:srgbClr val="FFFFFF"/>
                </a:solidFill>
                <a:latin typeface="Oswald Regular"/>
                <a:ea typeface="Oswald Regular"/>
                <a:cs typeface="Oswald Regular"/>
                <a:sym typeface="Oswald Regular"/>
              </a:defRPr>
            </a:lvl1pPr>
          </a:lstStyle>
          <a:p>
            <a:r>
              <a:t>BEFORE</a:t>
            </a:r>
          </a:p>
        </p:txBody>
      </p:sp>
      <p:sp>
        <p:nvSpPr>
          <p:cNvPr id="191" name="AFTER"/>
          <p:cNvSpPr txBox="1"/>
          <p:nvPr/>
        </p:nvSpPr>
        <p:spPr>
          <a:xfrm>
            <a:off x="5877079" y="2396578"/>
            <a:ext cx="1716298"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80000"/>
              </a:lnSpc>
              <a:defRPr sz="1200">
                <a:solidFill>
                  <a:srgbClr val="FFFFFF"/>
                </a:solidFill>
                <a:latin typeface="Oswald Regular"/>
                <a:ea typeface="Oswald Regular"/>
                <a:cs typeface="Oswald Regular"/>
                <a:sym typeface="Oswald Regular"/>
              </a:defRPr>
            </a:lvl1pPr>
          </a:lstStyle>
          <a:p>
            <a:r>
              <a:rPr dirty="0"/>
              <a:t>AFTER</a:t>
            </a:r>
          </a:p>
        </p:txBody>
      </p:sp>
      <p:sp>
        <p:nvSpPr>
          <p:cNvPr id="192" name="Line"/>
          <p:cNvSpPr/>
          <p:nvPr/>
        </p:nvSpPr>
        <p:spPr>
          <a:xfrm>
            <a:off x="1734935" y="2484342"/>
            <a:ext cx="3209684" cy="1"/>
          </a:xfrm>
          <a:prstGeom prst="line">
            <a:avLst/>
          </a:prstGeom>
          <a:ln w="38100">
            <a:solidFill>
              <a:srgbClr val="FBD81F"/>
            </a:solidFill>
            <a:miter/>
          </a:ln>
        </p:spPr>
        <p:txBody>
          <a:bodyPr lIns="45719" rIns="45719"/>
          <a:lstStyle/>
          <a:p>
            <a:endParaRPr/>
          </a:p>
        </p:txBody>
      </p:sp>
      <p:sp>
        <p:nvSpPr>
          <p:cNvPr id="193" name="Line"/>
          <p:cNvSpPr/>
          <p:nvPr/>
        </p:nvSpPr>
        <p:spPr>
          <a:xfrm>
            <a:off x="6449161" y="2484342"/>
            <a:ext cx="3209683" cy="1"/>
          </a:xfrm>
          <a:prstGeom prst="line">
            <a:avLst/>
          </a:prstGeom>
          <a:ln w="38100">
            <a:solidFill>
              <a:srgbClr val="FBD81F"/>
            </a:solidFill>
            <a:miter/>
          </a:ln>
        </p:spPr>
        <p:txBody>
          <a:bodyPr lIns="45719" rIns="45719"/>
          <a:lstStyle/>
          <a:p>
            <a:endParaRPr/>
          </a:p>
        </p:txBody>
      </p:sp>
      <p:sp>
        <p:nvSpPr>
          <p:cNvPr id="13" name="Under the Paint Voucher Program HBCRA  provided qualified residents a paint voucher, from a selected vendor, worth up to $500, to be used towards the purchase of A-100 exterior paint and supplies for a residential property that is being painted for by th">
            <a:extLst>
              <a:ext uri="{FF2B5EF4-FFF2-40B4-BE49-F238E27FC236}">
                <a16:creationId xmlns:a16="http://schemas.microsoft.com/office/drawing/2014/main" id="{D6E7F020-BE3E-4F94-8B2B-88AFA3030F54}"/>
              </a:ext>
            </a:extLst>
          </p:cNvPr>
          <p:cNvSpPr txBox="1"/>
          <p:nvPr/>
        </p:nvSpPr>
        <p:spPr>
          <a:xfrm>
            <a:off x="838077" y="1291198"/>
            <a:ext cx="7221927" cy="5191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120000"/>
              </a:lnSpc>
              <a:spcBef>
                <a:spcPts val="1000"/>
              </a:spcBef>
              <a:defRPr sz="1200">
                <a:latin typeface="Open Sans"/>
                <a:ea typeface="Open Sans"/>
                <a:cs typeface="Open Sans"/>
                <a:sym typeface="Open Sans"/>
              </a:defRPr>
            </a:pPr>
            <a:r>
              <a:rPr lang="en-US" dirty="0"/>
              <a:t>To date, </a:t>
            </a:r>
            <a:r>
              <a:rPr lang="en-US" sz="1200" dirty="0">
                <a:latin typeface="Open Sans" panose="020B0606030504020204" pitchFamily="34" charset="0"/>
                <a:ea typeface="Open Sans" panose="020B0606030504020204" pitchFamily="34" charset="0"/>
                <a:cs typeface="Open Sans" panose="020B0606030504020204" pitchFamily="34" charset="0"/>
              </a:rPr>
              <a:t>61 single and multi-family homes have been selected and have undergone beautification.  This initiative was provided to homeowners free of charge. </a:t>
            </a:r>
            <a:r>
              <a:rPr dirty="0"/>
              <a:t> </a:t>
            </a:r>
            <a:r>
              <a:rPr b="1" dirty="0"/>
              <a:t> </a:t>
            </a:r>
            <a:endParaRPr dirty="0">
              <a:latin typeface="Times Roman"/>
              <a:ea typeface="Times Roman"/>
              <a:cs typeface="Times Roman"/>
              <a:sym typeface="Times Roman"/>
            </a:endParaRP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1256</TotalTime>
  <Words>745</Words>
  <Application>Microsoft Macintosh PowerPoint</Application>
  <PresentationFormat>Widescreen</PresentationFormat>
  <Paragraphs>56</Paragraphs>
  <Slides>11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Calibri</vt:lpstr>
      <vt:lpstr>Calibri Light</vt:lpstr>
      <vt:lpstr>Open Sans</vt:lpstr>
      <vt:lpstr>Oswald Regular</vt:lpstr>
      <vt:lpstr>Times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 Marie Sorrell</dc:creator>
  <cp:lastModifiedBy>Angela Perry</cp:lastModifiedBy>
  <cp:revision>5</cp:revision>
  <dcterms:modified xsi:type="dcterms:W3CDTF">2020-05-28T17:09:11Z</dcterms:modified>
</cp:coreProperties>
</file>