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495" r:id="rId2"/>
    <p:sldId id="496" r:id="rId3"/>
    <p:sldId id="257" r:id="rId4"/>
    <p:sldId id="321" r:id="rId5"/>
    <p:sldId id="497" r:id="rId6"/>
    <p:sldId id="371" r:id="rId7"/>
    <p:sldId id="523" r:id="rId8"/>
    <p:sldId id="488" r:id="rId9"/>
    <p:sldId id="527" r:id="rId10"/>
    <p:sldId id="505" r:id="rId11"/>
    <p:sldId id="524" r:id="rId12"/>
    <p:sldId id="526" r:id="rId13"/>
  </p:sldIdLst>
  <p:sldSz cx="12192000" cy="6858000"/>
  <p:notesSz cx="6858000" cy="9144000"/>
  <p:custDataLst>
    <p:tags r:id="rId15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7C8CA"/>
    <a:srgbClr val="519CBA"/>
    <a:srgbClr val="9DC652"/>
    <a:srgbClr val="33CC33"/>
    <a:srgbClr val="D10000"/>
    <a:srgbClr val="007100"/>
    <a:srgbClr val="DB732D"/>
    <a:srgbClr val="7B0000"/>
    <a:srgbClr val="732600"/>
    <a:srgbClr val="CC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632" autoAdjust="0"/>
    <p:restoredTop sz="94660"/>
  </p:normalViewPr>
  <p:slideViewPr>
    <p:cSldViewPr snapToGrid="0">
      <p:cViewPr varScale="1">
        <p:scale>
          <a:sx n="59" d="100"/>
          <a:sy n="59" d="100"/>
        </p:scale>
        <p:origin x="84" y="354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-2086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EE8B3D-0969-4511-AC29-C612AC319CE1}" type="datetimeFigureOut">
              <a:rPr lang="en-US" smtClean="0"/>
              <a:t>5/19/2020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460540-A8CA-423E-A79C-031522A203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99445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F5C6C1-2E93-463E-95F8-7BE9FB43272A}" type="slidenum">
              <a:rPr lang="en-US" altLang="en-US" smtClean="0"/>
              <a:pPr>
                <a:defRPr/>
              </a:pPr>
              <a:t>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665780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35413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2F5C6C1-2E93-463E-95F8-7BE9FB43272A}" type="slidenum">
              <a:rPr kumimoji="0" lang="en-US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135413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70336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35413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2F5C6C1-2E93-463E-95F8-7BE9FB43272A}" type="slidenum">
              <a:rPr kumimoji="0" lang="en-US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135413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50893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F5C6C1-2E93-463E-95F8-7BE9FB43272A}" type="slidenum">
              <a:rPr lang="en-US" altLang="en-US" smtClean="0"/>
              <a:pPr>
                <a:defRPr/>
              </a:pPr>
              <a:t>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890055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35413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2F5C6C1-2E93-463E-95F8-7BE9FB43272A}" type="slidenum">
              <a:rPr kumimoji="0" lang="en-US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135413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25830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35413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2F5C6C1-2E93-463E-95F8-7BE9FB43272A}" type="slidenum">
              <a:rPr kumimoji="0" lang="en-US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135413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84791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779D941-2768-40D0-8460-8416A6012D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65D6E983-ECC0-4197-ACFA-955886F88C9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9E1D88D-20F4-44EA-B20E-F375149916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D032B-4583-41B5-A684-E418C20C8C77}" type="datetimeFigureOut">
              <a:rPr lang="en-US" smtClean="0"/>
              <a:t>5/19/2020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82F8A66-7831-4F74-BAEC-96B5E84CD7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B9DA203-6F14-4471-B0CC-E58846DA01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3EF2C-69EE-47A6-BC08-952484B040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05306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CA8EDB7-F220-479D-B26A-A4D5A7595E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80C0E737-8238-4AEB-857C-1EC2CFE76E3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16188A5-9C9D-46E3-AF78-395A3C7B14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D032B-4583-41B5-A684-E418C20C8C77}" type="datetimeFigureOut">
              <a:rPr lang="en-US" smtClean="0"/>
              <a:t>5/19/2020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B07BBF7-1910-4E71-A66A-D84DF7E3F4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BE6D4E9-86B3-432D-AAB4-7C51FBE332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3EF2C-69EE-47A6-BC08-952484B040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4073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9066F32D-D416-42B4-8BBE-9617A2E0346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4C08B6EC-07DA-41F2-8265-A9712663F49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5F5D4A4-A99B-4E48-A577-FFED618132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D032B-4583-41B5-A684-E418C20C8C77}" type="datetimeFigureOut">
              <a:rPr lang="en-US" smtClean="0"/>
              <a:t>5/19/2020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7A585AD-0F65-4901-BE8C-6C1BCEEB8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9CDFE8B-EE43-4BB7-97AE-F897B8F2D8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3EF2C-69EE-47A6-BC08-952484B040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68706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044DEF1-9587-4FB4-86D9-85578E802C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EFA6CD46-B911-482A-AF51-FD7756F7C56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FB03130-BD3E-46A2-A66A-6B3A71ACFC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D032B-4583-41B5-A684-E418C20C8C77}" type="datetimeFigureOut">
              <a:rPr lang="en-US" smtClean="0"/>
              <a:t>5/19/2020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E79D1DF-2BBD-420D-9E9F-FB3BBD0B1F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5918429-0738-4A0A-B115-FAF95002E8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3EF2C-69EE-47A6-BC08-952484B040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60994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D1E69BB-BE5C-4104-95F9-6A3C4F2049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D83BB5A-3DF3-41A3-A22E-F801AC5E86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425FC36-59CF-46B1-B1B3-1E4FCD0825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D032B-4583-41B5-A684-E418C20C8C77}" type="datetimeFigureOut">
              <a:rPr lang="en-US" smtClean="0"/>
              <a:t>5/19/2020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83CADCC-55D5-4840-A58A-4873889E71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F05BABE-E827-4BE8-9927-00C91B900E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3EF2C-69EE-47A6-BC08-952484B040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36807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611E4C2-6DC7-458B-A2BF-C850B7E5B1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7BD3E0AF-1F48-4754-81D3-34C11539D3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93FC00D-D87E-4246-B107-D8445CF0A2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D032B-4583-41B5-A684-E418C20C8C77}" type="datetimeFigureOut">
              <a:rPr lang="en-US" smtClean="0"/>
              <a:t>5/19/2020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C4AC6B7-3E4D-4732-B324-EC99A066D5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27D7B7C-EC88-4AD5-AF64-33D7CEF273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3EF2C-69EE-47A6-BC08-952484B040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35524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CC57C16-E295-4E61-BCDE-8C91862B5E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8E77E2C-3CBD-4C2D-94E3-19A2F89334E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92618B5A-A05C-4987-A7A2-1F294BC86B0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C7D9A195-FFFE-4988-B43C-F6E14F0988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D032B-4583-41B5-A684-E418C20C8C77}" type="datetimeFigureOut">
              <a:rPr lang="en-US" smtClean="0"/>
              <a:t>5/19/2020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0F5EFCF4-C3F0-4411-9358-945D2DD188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5159040-B885-401A-A9A2-E9474C31B2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3EF2C-69EE-47A6-BC08-952484B040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53612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34D1645-BC19-4644-93DD-05891DC42C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E114406C-AC09-498A-B281-7054B6F097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CA3C96A5-971D-4EAE-AD49-D9121CC569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3CD9F057-C811-460D-A795-4F2C7E496AC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D65E36D9-A79A-4B37-8114-585C0FE7163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3BE03996-7E7F-4720-B576-446A7F6B91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D032B-4583-41B5-A684-E418C20C8C77}" type="datetimeFigureOut">
              <a:rPr lang="en-US" smtClean="0"/>
              <a:t>5/19/2020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A053AAF8-0BA5-4554-86F3-E645E40E1B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3FB41CBA-FFC4-4533-9563-2577BAD776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3EF2C-69EE-47A6-BC08-952484B040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45578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1B4E345-DF9B-47DB-A2D4-47B226C6AB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36F1B709-513A-4209-BBD8-8AE2E461C8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D032B-4583-41B5-A684-E418C20C8C77}" type="datetimeFigureOut">
              <a:rPr lang="en-US" smtClean="0"/>
              <a:t>5/19/2020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F6D8CAFF-7C37-4E61-9037-21A058F3ED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1DDDAC6C-01B5-4B18-9670-FE1EE7EEFF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3EF2C-69EE-47A6-BC08-952484B040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49228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F5F8085B-D51D-46CB-BE7B-A7B41E9055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D032B-4583-41B5-A684-E418C20C8C77}" type="datetimeFigureOut">
              <a:rPr lang="en-US" smtClean="0"/>
              <a:t>5/19/2020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7702F76D-FE52-4190-BFD1-C4F4333973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C7089F10-5B23-4570-A17B-FB688EFDD8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3EF2C-69EE-47A6-BC08-952484B040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03859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00640E2-2223-475D-9461-7198328692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17A0C29-D987-469D-BA49-DC404F1ECF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E37854D9-90BB-494F-84D7-7E29026940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9A04F1DF-3BCF-43F2-9AE1-5420687B63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D032B-4583-41B5-A684-E418C20C8C77}" type="datetimeFigureOut">
              <a:rPr lang="en-US" smtClean="0"/>
              <a:t>5/19/2020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DF51FFB3-B6B5-4F21-A9C7-F6160A5BF9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965736A-7D3D-44AF-8531-DA0058EB9C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3EF2C-69EE-47A6-BC08-952484B040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38483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B4F6539-EBCF-4EA9-906A-B57425BD75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886EC5F0-4C4B-42E7-8C5E-0635D22F4C8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155CA247-6291-450D-B89B-122DA01C69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ACDAA4A-CC14-4C77-9A98-F001ED475D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D032B-4583-41B5-A684-E418C20C8C77}" type="datetimeFigureOut">
              <a:rPr lang="en-US" smtClean="0"/>
              <a:t>5/19/2020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A251F2C-819D-4697-9758-47CCBC14A3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631ABB1-F0E1-438E-A27D-67E6CA76EB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3EF2C-69EE-47A6-BC08-952484B040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89096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A40EFAE0-1CF3-4210-B956-A673DAFC82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219C4665-435B-4F97-865A-78C3EF5429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89CA549-02D5-49CF-B49B-38E0BE57633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9D032B-4583-41B5-A684-E418C20C8C77}" type="datetimeFigureOut">
              <a:rPr lang="en-US" smtClean="0"/>
              <a:t>5/19/2020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FF6BEA9-3117-4C23-8650-BAA80864446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E27773F-840A-4317-82E9-21CA6214B21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83EF2C-69EE-47A6-BC08-952484B040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16656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38.jpeg"/><Relationship Id="rId4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g"/><Relationship Id="rId5" Type="http://schemas.openxmlformats.org/officeDocument/2006/relationships/image" Target="../media/image10.jpg"/><Relationship Id="rId4" Type="http://schemas.openxmlformats.org/officeDocument/2006/relationships/image" Target="../media/image12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4.jpg"/><Relationship Id="rId7" Type="http://schemas.openxmlformats.org/officeDocument/2006/relationships/image" Target="../media/image1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28.jpeg"/><Relationship Id="rId7" Type="http://schemas.openxmlformats.org/officeDocument/2006/relationships/image" Target="../media/image31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hyperlink" Target="https://mail.google.com/mail/u/0?ui=2&amp;ik=fe2d1248dd&amp;attid=0.3&amp;permmsgid=msg-f:1662982863352695755&amp;th=17141a1a75b30bcb&amp;view=att&amp;disp=safe" TargetMode="External"/><Relationship Id="rId4" Type="http://schemas.openxmlformats.org/officeDocument/2006/relationships/image" Target="../media/image29.jpg"/><Relationship Id="rId9" Type="http://schemas.openxmlformats.org/officeDocument/2006/relationships/image" Target="../media/image3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xmlns="" id="{FD55F7AF-5B0A-4349-9EAB-DB969E8182A4}"/>
              </a:ext>
            </a:extLst>
          </p:cNvPr>
          <p:cNvCxnSpPr>
            <a:cxnSpLocks/>
          </p:cNvCxnSpPr>
          <p:nvPr/>
        </p:nvCxnSpPr>
        <p:spPr>
          <a:xfrm>
            <a:off x="0" y="2261091"/>
            <a:ext cx="1219200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xmlns="" id="{50B3B4BE-AA66-48CA-B6D2-A8ADDE7FEC1B}"/>
              </a:ext>
            </a:extLst>
          </p:cNvPr>
          <p:cNvCxnSpPr>
            <a:cxnSpLocks/>
          </p:cNvCxnSpPr>
          <p:nvPr/>
        </p:nvCxnSpPr>
        <p:spPr>
          <a:xfrm>
            <a:off x="0" y="3244863"/>
            <a:ext cx="12274296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16C9AF8B-E76D-49D4-9AA1-D586987D4923}"/>
              </a:ext>
            </a:extLst>
          </p:cNvPr>
          <p:cNvSpPr txBox="1"/>
          <p:nvPr/>
        </p:nvSpPr>
        <p:spPr>
          <a:xfrm>
            <a:off x="82296" y="2329800"/>
            <a:ext cx="12192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519CBA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CLEMATIS STREETSCAPE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47DBCCEF-1AF0-471B-B920-82A46EEAA1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799" y="4540756"/>
            <a:ext cx="2896555" cy="231724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F0E708C3-8ABC-455B-9592-C526307E7A8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3647" y="5443080"/>
            <a:ext cx="2819400" cy="89593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1589E3E8-293A-474E-AC97-692678D16C62}"/>
              </a:ext>
            </a:extLst>
          </p:cNvPr>
          <p:cNvSpPr/>
          <p:nvPr/>
        </p:nvSpPr>
        <p:spPr>
          <a:xfrm>
            <a:off x="2106268" y="3836761"/>
            <a:ext cx="79794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spc="3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FLORIDA REDEVELOPMENT ASSOCIATION AWARDS </a:t>
            </a:r>
            <a:r>
              <a:rPr lang="en-US" b="1" spc="300" dirty="0">
                <a:solidFill>
                  <a:schemeClr val="tx1">
                    <a:lumMod val="50000"/>
                    <a:lumOff val="50000"/>
                  </a:schemeClr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2020</a:t>
            </a:r>
          </a:p>
          <a:p>
            <a:pPr algn="ctr"/>
            <a:r>
              <a:rPr lang="en-US" spc="3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CATEGORY: </a:t>
            </a:r>
            <a:r>
              <a:rPr lang="en-US" spc="3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CAPITAL PROJECT AND INFRASTRUCTURE</a:t>
            </a:r>
            <a:endParaRPr lang="en-US" spc="300" dirty="0">
              <a:solidFill>
                <a:schemeClr val="tx1">
                  <a:lumMod val="50000"/>
                  <a:lumOff val="50000"/>
                </a:schemeClr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BFB816F-15EF-8F45-B8E8-B2597089F333}"/>
              </a:ext>
            </a:extLst>
          </p:cNvPr>
          <p:cNvSpPr txBox="1"/>
          <p:nvPr/>
        </p:nvSpPr>
        <p:spPr>
          <a:xfrm>
            <a:off x="0" y="1140225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TRANSFORMING THE CITY’S MOST ICONIC DOWNTOWN STREET…</a:t>
            </a:r>
          </a:p>
        </p:txBody>
      </p:sp>
    </p:spTree>
    <p:extLst>
      <p:ext uri="{BB962C8B-B14F-4D97-AF65-F5344CB8AC3E}">
        <p14:creationId xmlns:p14="http://schemas.microsoft.com/office/powerpoint/2010/main" val="39913717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D577F08-6741-BF44-9A78-3CAFA4D8F1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786" y="354803"/>
            <a:ext cx="11491866" cy="594768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3A737A9E-F359-604C-992E-7BD2F7F124A3}"/>
              </a:ext>
            </a:extLst>
          </p:cNvPr>
          <p:cNvSpPr/>
          <p:nvPr/>
        </p:nvSpPr>
        <p:spPr>
          <a:xfrm>
            <a:off x="617673" y="484024"/>
            <a:ext cx="5251422" cy="245469"/>
          </a:xfrm>
          <a:prstGeom prst="rect">
            <a:avLst/>
          </a:prstGeom>
          <a:solidFill>
            <a:srgbClr val="C7C8CA"/>
          </a:solidFill>
          <a:ln>
            <a:solidFill>
              <a:srgbClr val="C7C8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2211F40F-BE76-5642-9032-03F99BE5A986}"/>
              </a:ext>
            </a:extLst>
          </p:cNvPr>
          <p:cNvSpPr/>
          <p:nvPr/>
        </p:nvSpPr>
        <p:spPr>
          <a:xfrm>
            <a:off x="6468403" y="502044"/>
            <a:ext cx="4502495" cy="245469"/>
          </a:xfrm>
          <a:prstGeom prst="rect">
            <a:avLst/>
          </a:prstGeom>
          <a:solidFill>
            <a:srgbClr val="C7C8CA"/>
          </a:solidFill>
          <a:ln>
            <a:solidFill>
              <a:srgbClr val="C7C8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C9E76472-28A4-6F4A-BAD0-C0E89208E5AE}"/>
              </a:ext>
            </a:extLst>
          </p:cNvPr>
          <p:cNvSpPr txBox="1"/>
          <p:nvPr/>
        </p:nvSpPr>
        <p:spPr>
          <a:xfrm>
            <a:off x="1264915" y="459180"/>
            <a:ext cx="33974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BEFORE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8B47AD7A-87FC-4747-A6A5-0C1D4BD913A3}"/>
              </a:ext>
            </a:extLst>
          </p:cNvPr>
          <p:cNvSpPr txBox="1"/>
          <p:nvPr/>
        </p:nvSpPr>
        <p:spPr>
          <a:xfrm>
            <a:off x="7350623" y="482355"/>
            <a:ext cx="33974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NOW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xmlns="" id="{5239909F-45BF-CD44-AEA7-FCB953092CD3}"/>
              </a:ext>
            </a:extLst>
          </p:cNvPr>
          <p:cNvCxnSpPr>
            <a:cxnSpLocks/>
          </p:cNvCxnSpPr>
          <p:nvPr/>
        </p:nvCxnSpPr>
        <p:spPr>
          <a:xfrm>
            <a:off x="247650" y="6503736"/>
            <a:ext cx="11118850" cy="0"/>
          </a:xfrm>
          <a:prstGeom prst="line">
            <a:avLst/>
          </a:prstGeom>
          <a:ln>
            <a:solidFill>
              <a:srgbClr val="00539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5">
            <a:extLst>
              <a:ext uri="{FF2B5EF4-FFF2-40B4-BE49-F238E27FC236}">
                <a16:creationId xmlns:a16="http://schemas.microsoft.com/office/drawing/2014/main" xmlns="" id="{9323A5B0-D93F-6544-B2E7-AC39FC964A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503736"/>
            <a:ext cx="12192000" cy="569708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/>
        </p:spPr>
        <p:txBody>
          <a:bodyPr wrap="square" lIns="92075" tIns="91440" rIns="92075" bIns="46038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en-US" altLang="en-US" sz="1400" cap="all" spc="500" dirty="0">
                <a:solidFill>
                  <a:srgbClr val="00539B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THE CLEMATIS STREETSCAPE PROJECT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en-US" altLang="en-US" sz="1400" cap="all" spc="500" dirty="0">
              <a:solidFill>
                <a:srgbClr val="00539B"/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4961343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sitting, small, rug, cat&#10;&#10;Description automatically generated">
            <a:extLst>
              <a:ext uri="{FF2B5EF4-FFF2-40B4-BE49-F238E27FC236}">
                <a16:creationId xmlns:a16="http://schemas.microsoft.com/office/drawing/2014/main" xmlns="" id="{FCBBE0F2-F734-4649-BC84-36CD4F3405F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50" y="3690957"/>
            <a:ext cx="6675916" cy="2877111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F880E2D3-1076-4442-BD8F-A516B7A067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450" y="87358"/>
            <a:ext cx="5174545" cy="342899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AE225FE-2804-F74F-8B5E-79753EE17C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94767" y="87358"/>
            <a:ext cx="6675916" cy="4441780"/>
          </a:xfrm>
          <a:prstGeom prst="rect">
            <a:avLst/>
          </a:prstGeom>
        </p:spPr>
      </p:pic>
      <p:pic>
        <p:nvPicPr>
          <p:cNvPr id="9" name="Picture 8" descr="An orange sign that is on the side of a road&#10;&#10;Description automatically generated">
            <a:extLst>
              <a:ext uri="{FF2B5EF4-FFF2-40B4-BE49-F238E27FC236}">
                <a16:creationId xmlns:a16="http://schemas.microsoft.com/office/drawing/2014/main" xmlns="" id="{C5C0F013-16A5-1F41-88A6-D60C5990DB7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7157" y="4656092"/>
            <a:ext cx="2518331" cy="1911976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1804C548-7ABD-4449-B8B2-8A9487B1819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96961" y="4656092"/>
            <a:ext cx="2350013" cy="191197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164408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B414718-3F17-1141-9F60-9EDFDDD6BE4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534" r="9799"/>
          <a:stretch/>
        </p:blipFill>
        <p:spPr>
          <a:xfrm>
            <a:off x="20" y="10"/>
            <a:ext cx="6095980" cy="685799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04C440AE-A49D-4348-835D-428A68F3A58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62" r="19771"/>
          <a:stretch/>
        </p:blipFill>
        <p:spPr>
          <a:xfrm>
            <a:off x="6096000" y="10"/>
            <a:ext cx="609600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0899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xmlns="" id="{A214BCB2-45AE-4E97-9E31-5C3FF9742DC7}"/>
              </a:ext>
            </a:extLst>
          </p:cNvPr>
          <p:cNvCxnSpPr>
            <a:cxnSpLocks/>
          </p:cNvCxnSpPr>
          <p:nvPr/>
        </p:nvCxnSpPr>
        <p:spPr>
          <a:xfrm>
            <a:off x="247650" y="6503736"/>
            <a:ext cx="11118850" cy="0"/>
          </a:xfrm>
          <a:prstGeom prst="line">
            <a:avLst/>
          </a:prstGeom>
          <a:ln>
            <a:solidFill>
              <a:srgbClr val="00539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04DC3890-93DE-4FD6-9BA9-6AE535A0CAD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48" t="10373" r="248" b="9963"/>
          <a:stretch/>
        </p:blipFill>
        <p:spPr>
          <a:xfrm>
            <a:off x="0" y="10"/>
            <a:ext cx="12251913" cy="6503723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ED1C802C-1210-49E9-8A61-2FC4C5701599}"/>
              </a:ext>
            </a:extLst>
          </p:cNvPr>
          <p:cNvSpPr/>
          <p:nvPr/>
        </p:nvSpPr>
        <p:spPr>
          <a:xfrm>
            <a:off x="1729126" y="3349911"/>
            <a:ext cx="8181930" cy="489702"/>
          </a:xfrm>
          <a:prstGeom prst="rect">
            <a:avLst/>
          </a:prstGeom>
          <a:solidFill>
            <a:srgbClr val="9DC652">
              <a:alpha val="65000"/>
            </a:srgbClr>
          </a:solidFill>
          <a:ln w="38100">
            <a:solidFill>
              <a:srgbClr val="9DC6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254B517D-15C9-44A9-B1FC-E5491F43DEF0}"/>
              </a:ext>
            </a:extLst>
          </p:cNvPr>
          <p:cNvSpPr txBox="1"/>
          <p:nvPr/>
        </p:nvSpPr>
        <p:spPr>
          <a:xfrm>
            <a:off x="8797308" y="3429000"/>
            <a:ext cx="10227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200 Block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68725E6F-6C0A-487A-80DD-C293B067AD8E}"/>
              </a:ext>
            </a:extLst>
          </p:cNvPr>
          <p:cNvSpPr txBox="1"/>
          <p:nvPr/>
        </p:nvSpPr>
        <p:spPr>
          <a:xfrm>
            <a:off x="7311589" y="3440873"/>
            <a:ext cx="10227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300 Block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FCA2BFAF-56DF-4E51-B607-F6D566FFDD2C}"/>
              </a:ext>
            </a:extLst>
          </p:cNvPr>
          <p:cNvSpPr txBox="1"/>
          <p:nvPr/>
        </p:nvSpPr>
        <p:spPr>
          <a:xfrm>
            <a:off x="5669858" y="3440873"/>
            <a:ext cx="10227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400 Block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48DDDCDA-8B91-43D4-830C-988E9A7D7707}"/>
              </a:ext>
            </a:extLst>
          </p:cNvPr>
          <p:cNvSpPr txBox="1"/>
          <p:nvPr/>
        </p:nvSpPr>
        <p:spPr>
          <a:xfrm>
            <a:off x="3709947" y="3428999"/>
            <a:ext cx="10227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500 Block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F16980C7-A4EB-431A-B2A5-BB525656C537}"/>
              </a:ext>
            </a:extLst>
          </p:cNvPr>
          <p:cNvSpPr txBox="1"/>
          <p:nvPr/>
        </p:nvSpPr>
        <p:spPr>
          <a:xfrm>
            <a:off x="2068216" y="3422497"/>
            <a:ext cx="10227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600 Block</a:t>
            </a:r>
          </a:p>
        </p:txBody>
      </p:sp>
      <p:sp>
        <p:nvSpPr>
          <p:cNvPr id="13" name="Rectangle 5">
            <a:extLst>
              <a:ext uri="{FF2B5EF4-FFF2-40B4-BE49-F238E27FC236}">
                <a16:creationId xmlns:a16="http://schemas.microsoft.com/office/drawing/2014/main" xmlns="" id="{B1496389-8782-9941-88CD-A6F535FA8C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503736"/>
            <a:ext cx="12192000" cy="569708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/>
        </p:spPr>
        <p:txBody>
          <a:bodyPr wrap="square" lIns="92075" tIns="91440" rIns="92075" bIns="46038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en-US" altLang="en-US" sz="1400" cap="all" spc="500" dirty="0">
                <a:solidFill>
                  <a:srgbClr val="00539B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THE CLEMATIS STREETSCAPE PROJECT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en-US" altLang="en-US" sz="1400" cap="all" spc="500" dirty="0">
              <a:solidFill>
                <a:srgbClr val="00539B"/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AA70F2E3-59D8-C14C-95A2-71439A324AC8}"/>
              </a:ext>
            </a:extLst>
          </p:cNvPr>
          <p:cNvSpPr/>
          <p:nvPr/>
        </p:nvSpPr>
        <p:spPr>
          <a:xfrm rot="19320052">
            <a:off x="9657466" y="2975531"/>
            <a:ext cx="1251121" cy="413437"/>
          </a:xfrm>
          <a:prstGeom prst="rect">
            <a:avLst/>
          </a:prstGeom>
          <a:solidFill>
            <a:srgbClr val="9DC652">
              <a:alpha val="65000"/>
            </a:srgbClr>
          </a:solidFill>
          <a:ln w="38100">
            <a:solidFill>
              <a:srgbClr val="9DC6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A9163583-0882-C742-96AC-A3A500AA7D75}"/>
              </a:ext>
            </a:extLst>
          </p:cNvPr>
          <p:cNvSpPr/>
          <p:nvPr/>
        </p:nvSpPr>
        <p:spPr>
          <a:xfrm rot="1927027">
            <a:off x="9754081" y="3840290"/>
            <a:ext cx="1251121" cy="413437"/>
          </a:xfrm>
          <a:prstGeom prst="rect">
            <a:avLst/>
          </a:prstGeom>
          <a:solidFill>
            <a:srgbClr val="9DC652">
              <a:alpha val="65000"/>
            </a:srgbClr>
          </a:solidFill>
          <a:ln w="38100">
            <a:solidFill>
              <a:srgbClr val="9DC6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FB95BA6A-77E4-B243-B6C3-D61A2BB8565D}"/>
              </a:ext>
            </a:extLst>
          </p:cNvPr>
          <p:cNvSpPr txBox="1"/>
          <p:nvPr/>
        </p:nvSpPr>
        <p:spPr>
          <a:xfrm rot="2057652">
            <a:off x="9829692" y="3867742"/>
            <a:ext cx="10227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100 Block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7A9AB3CB-2D1E-7344-A932-652E5D7A36D9}"/>
              </a:ext>
            </a:extLst>
          </p:cNvPr>
          <p:cNvSpPr txBox="1"/>
          <p:nvPr/>
        </p:nvSpPr>
        <p:spPr>
          <a:xfrm rot="19315689">
            <a:off x="9739728" y="3056431"/>
            <a:ext cx="10227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100 Block</a:t>
            </a:r>
          </a:p>
        </p:txBody>
      </p:sp>
    </p:spTree>
    <p:extLst>
      <p:ext uri="{BB962C8B-B14F-4D97-AF65-F5344CB8AC3E}">
        <p14:creationId xmlns:p14="http://schemas.microsoft.com/office/powerpoint/2010/main" val="3301660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5">
            <a:extLst>
              <a:ext uri="{FF2B5EF4-FFF2-40B4-BE49-F238E27FC236}">
                <a16:creationId xmlns:a16="http://schemas.microsoft.com/office/drawing/2014/main" xmlns="" id="{248F5B98-15DB-48B2-86E6-E5AA404DD5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503736"/>
            <a:ext cx="12192000" cy="569708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/>
        </p:spPr>
        <p:txBody>
          <a:bodyPr wrap="square" lIns="92075" tIns="91440" rIns="92075" bIns="46038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en-US" altLang="en-US" sz="1400" cap="all" spc="500" dirty="0">
                <a:solidFill>
                  <a:srgbClr val="00539B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THE CLEMATIS STREETSCAPE PROJECT - before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en-US" altLang="en-US" sz="1400" cap="all" spc="500" dirty="0">
              <a:solidFill>
                <a:srgbClr val="00539B"/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xmlns="" id="{54DA6BCA-EB93-4D9B-801A-C8459070A34E}"/>
              </a:ext>
            </a:extLst>
          </p:cNvPr>
          <p:cNvCxnSpPr>
            <a:cxnSpLocks/>
          </p:cNvCxnSpPr>
          <p:nvPr/>
        </p:nvCxnSpPr>
        <p:spPr>
          <a:xfrm>
            <a:off x="247650" y="6503736"/>
            <a:ext cx="11118850" cy="0"/>
          </a:xfrm>
          <a:prstGeom prst="line">
            <a:avLst/>
          </a:prstGeom>
          <a:ln>
            <a:solidFill>
              <a:srgbClr val="00539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4032EA3-2DD6-4591-AC26-C202F337C08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" t="20181" r="-129" b="-241"/>
          <a:stretch/>
        </p:blipFill>
        <p:spPr>
          <a:xfrm>
            <a:off x="167467" y="138114"/>
            <a:ext cx="5822646" cy="309609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50DADE7-A4BD-4FA7-A8C7-0CA12F2B90D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" t="11880" r="-92" b="8251"/>
          <a:stretch/>
        </p:blipFill>
        <p:spPr>
          <a:xfrm>
            <a:off x="6205558" y="147412"/>
            <a:ext cx="5818975" cy="30868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8540919A-16FF-4A5A-B12E-3D9CC946AEC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197" b="4117"/>
          <a:stretch/>
        </p:blipFill>
        <p:spPr>
          <a:xfrm>
            <a:off x="6206387" y="3428999"/>
            <a:ext cx="5817316" cy="291678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EFA192F1-D1E1-4841-81CF-BCA0102356E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67" b="14841"/>
          <a:stretch/>
        </p:blipFill>
        <p:spPr>
          <a:xfrm>
            <a:off x="172797" y="3428999"/>
            <a:ext cx="5817316" cy="2916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45295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4">
            <a:extLst>
              <a:ext uri="{FF2B5EF4-FFF2-40B4-BE49-F238E27FC236}">
                <a16:creationId xmlns:a16="http://schemas.microsoft.com/office/drawing/2014/main" xmlns="" id="{E445A65B-136C-420E-B6DD-35FD7DE651A9}"/>
              </a:ext>
            </a:extLst>
          </p:cNvPr>
          <p:cNvSpPr txBox="1">
            <a:spLocks/>
          </p:cNvSpPr>
          <p:nvPr/>
        </p:nvSpPr>
        <p:spPr>
          <a:xfrm>
            <a:off x="172797" y="3083561"/>
            <a:ext cx="4723053" cy="910294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kern="1200" cap="all" spc="200" baseline="0">
                <a:solidFill>
                  <a:schemeClr val="bg1"/>
                </a:solidFill>
                <a:latin typeface="Dubai" panose="020B0503030403030204" pitchFamily="34" charset="-78"/>
                <a:ea typeface="+mn-ea"/>
                <a:cs typeface="Dubai" panose="020B0503030403030204" pitchFamily="34" charset="-78"/>
              </a:defRPr>
            </a:lvl1pPr>
            <a:lvl2pPr marL="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bg1"/>
                </a:solidFill>
                <a:latin typeface="Arial Nova Light" panose="020B0304020202020204" pitchFamily="34" charset="0"/>
                <a:ea typeface="+mn-ea"/>
                <a:cs typeface="Arial Nova Light" panose="020B03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200" dirty="0">
                <a:solidFill>
                  <a:srgbClr val="00539B"/>
                </a:solidFill>
              </a:rPr>
              <a:t>A HISTORY OF CHANGE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539B"/>
              </a:solidFill>
              <a:effectLst/>
              <a:uLnTx/>
              <a:uFillTx/>
              <a:latin typeface="Arial Nova Light" panose="020B0304020202020204" pitchFamily="34" charset="0"/>
              <a:ea typeface="+mn-ea"/>
              <a:cs typeface="Arial Nova Light" panose="020B0304020202020204" pitchFamily="34" charset="0"/>
            </a:endParaRPr>
          </a:p>
        </p:txBody>
      </p:sp>
      <p:sp>
        <p:nvSpPr>
          <p:cNvPr id="14" name="Rectangle 9">
            <a:extLst>
              <a:ext uri="{FF2B5EF4-FFF2-40B4-BE49-F238E27FC236}">
                <a16:creationId xmlns:a16="http://schemas.microsoft.com/office/drawing/2014/main" xmlns="" id="{B35A9002-E6D5-4CD8-8B6D-C2BEF34167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2797" y="162560"/>
            <a:ext cx="4723294" cy="2747859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i="1" dirty="0">
                <a:solidFill>
                  <a:schemeClr val="bg1">
                    <a:lumMod val="65000"/>
                  </a:schemeClr>
                </a:solidFill>
                <a:latin typeface="Gill Sans MT" panose="020B0502020104020203" pitchFamily="34" charset="0"/>
              </a:rPr>
              <a:t>Landscape-format picture</a:t>
            </a:r>
          </a:p>
        </p:txBody>
      </p:sp>
      <p:sp>
        <p:nvSpPr>
          <p:cNvPr id="15" name="Rectangle 9">
            <a:extLst>
              <a:ext uri="{FF2B5EF4-FFF2-40B4-BE49-F238E27FC236}">
                <a16:creationId xmlns:a16="http://schemas.microsoft.com/office/drawing/2014/main" xmlns="" id="{E4A09FAB-EB48-46F3-B019-4C71DE5D8C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2797" y="4166997"/>
            <a:ext cx="4723294" cy="2188084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i="1" dirty="0">
                <a:solidFill>
                  <a:schemeClr val="bg1">
                    <a:lumMod val="65000"/>
                  </a:schemeClr>
                </a:solidFill>
                <a:latin typeface="Gill Sans MT" panose="020B0502020104020203" pitchFamily="34" charset="0"/>
              </a:rPr>
              <a:t>Landscape-format picture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FF78DDD7-F44B-48CD-80F2-4FADDCE4EDB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" b="11321"/>
          <a:stretch/>
        </p:blipFill>
        <p:spPr>
          <a:xfrm>
            <a:off x="172797" y="162559"/>
            <a:ext cx="4723578" cy="274785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13A45A15-A58D-4FEE-AA79-7C3766A1E66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0"/>
          <a:stretch/>
        </p:blipFill>
        <p:spPr>
          <a:xfrm>
            <a:off x="5067300" y="163986"/>
            <a:ext cx="8270953" cy="6191095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F27F66C3-59B4-48A7-9BCC-AEDB638333ED}"/>
              </a:ext>
            </a:extLst>
          </p:cNvPr>
          <p:cNvSpPr txBox="1"/>
          <p:nvPr/>
        </p:nvSpPr>
        <p:spPr>
          <a:xfrm>
            <a:off x="9202776" y="223458"/>
            <a:ext cx="393623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latin typeface="Dubai" panose="020B0503030403030204" pitchFamily="34" charset="-78"/>
                <a:cs typeface="Dubai" panose="020B0503030403030204" pitchFamily="34" charset="-78"/>
              </a:rPr>
              <a:t>PHOTOS COURTESY OF STATE ARCHIVES OF FLORIDA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31F64411-CC77-4D62-8B2D-F973BA1D9855}"/>
              </a:ext>
            </a:extLst>
          </p:cNvPr>
          <p:cNvCxnSpPr>
            <a:cxnSpLocks/>
          </p:cNvCxnSpPr>
          <p:nvPr/>
        </p:nvCxnSpPr>
        <p:spPr>
          <a:xfrm>
            <a:off x="247650" y="6503736"/>
            <a:ext cx="11118850" cy="0"/>
          </a:xfrm>
          <a:prstGeom prst="line">
            <a:avLst/>
          </a:prstGeom>
          <a:ln>
            <a:solidFill>
              <a:srgbClr val="00539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DB81571A-49A6-47DF-8134-2453C4BB045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848"/>
          <a:stretch/>
        </p:blipFill>
        <p:spPr>
          <a:xfrm>
            <a:off x="172797" y="4166998"/>
            <a:ext cx="4723053" cy="2188083"/>
          </a:xfrm>
          <a:prstGeom prst="rect">
            <a:avLst/>
          </a:prstGeom>
        </p:spPr>
      </p:pic>
      <p:sp>
        <p:nvSpPr>
          <p:cNvPr id="18" name="Rectangle 5">
            <a:extLst>
              <a:ext uri="{FF2B5EF4-FFF2-40B4-BE49-F238E27FC236}">
                <a16:creationId xmlns:a16="http://schemas.microsoft.com/office/drawing/2014/main" xmlns="" id="{21F30406-F9BC-8B46-9D5A-995A006F2F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503736"/>
            <a:ext cx="12192000" cy="569708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/>
        </p:spPr>
        <p:txBody>
          <a:bodyPr wrap="square" lIns="92075" tIns="91440" rIns="92075" bIns="46038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en-US" altLang="en-US" sz="1400" cap="all" spc="500" dirty="0">
                <a:solidFill>
                  <a:srgbClr val="00539B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THE CLEMATIS STREETSCAPE PROJECT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en-US" altLang="en-US" sz="1400" cap="all" spc="500" dirty="0">
              <a:solidFill>
                <a:srgbClr val="00539B"/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212089157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2">
            <a:extLst>
              <a:ext uri="{FF2B5EF4-FFF2-40B4-BE49-F238E27FC236}">
                <a16:creationId xmlns:a16="http://schemas.microsoft.com/office/drawing/2014/main" xmlns="" id="{1F56104D-D869-47F4-B254-107C60ADC049}"/>
              </a:ext>
            </a:extLst>
          </p:cNvPr>
          <p:cNvSpPr txBox="1">
            <a:spLocks/>
          </p:cNvSpPr>
          <p:nvPr/>
        </p:nvSpPr>
        <p:spPr>
          <a:xfrm>
            <a:off x="172797" y="3382867"/>
            <a:ext cx="5822647" cy="2962916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kern="1200" cap="all" spc="200" baseline="0">
                <a:solidFill>
                  <a:schemeClr val="bg1"/>
                </a:solidFill>
                <a:latin typeface="Dubai" panose="020B0503030403030204" pitchFamily="34" charset="-78"/>
                <a:ea typeface="+mn-ea"/>
                <a:cs typeface="Dubai" panose="020B0503030403030204" pitchFamily="34" charset="-78"/>
              </a:defRPr>
            </a:lvl1pPr>
            <a:lvl2pPr marL="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bg1"/>
                </a:solidFill>
                <a:latin typeface="Arial Nova Light" panose="020B0304020202020204" pitchFamily="34" charset="0"/>
                <a:ea typeface="+mn-ea"/>
                <a:cs typeface="Arial Nova Light" panose="020B03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1" i="0" u="none" strike="noStrike" kern="1200" cap="all" spc="200" normalizeH="0" baseline="0" noProof="0" dirty="0">
                <a:ln>
                  <a:noFill/>
                </a:ln>
                <a:solidFill>
                  <a:srgbClr val="00539B"/>
                </a:solidFill>
                <a:effectLst/>
                <a:uLnTx/>
                <a:uFillTx/>
                <a:latin typeface="Dubai" panose="020B0503030403030204" pitchFamily="34" charset="-78"/>
                <a:ea typeface="+mn-ea"/>
                <a:cs typeface="Dubai" panose="020B0503030403030204" pitchFamily="34" charset="-78"/>
              </a:rPr>
              <a:t>LINCOLN NE</a:t>
            </a:r>
          </a:p>
          <a:p>
            <a:pPr marL="0" marR="0" lvl="1" indent="0" algn="ctr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539B"/>
                </a:solidFill>
                <a:effectLst/>
                <a:uLnTx/>
                <a:uFillTx/>
                <a:latin typeface="Arial Nova Light" panose="020B0304020202020204" pitchFamily="34" charset="0"/>
                <a:ea typeface="+mn-ea"/>
                <a:cs typeface="Arial Nova Light" panose="020B0304020202020204" pitchFamily="34" charset="0"/>
              </a:rPr>
              <a:t>RDG Projects in Lincoln Ne </a:t>
            </a:r>
          </a:p>
        </p:txBody>
      </p:sp>
      <p:sp>
        <p:nvSpPr>
          <p:cNvPr id="12" name="Rectangle 9">
            <a:extLst>
              <a:ext uri="{FF2B5EF4-FFF2-40B4-BE49-F238E27FC236}">
                <a16:creationId xmlns:a16="http://schemas.microsoft.com/office/drawing/2014/main" xmlns="" id="{5727C443-9F76-4BDE-A564-02050DAD32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2797" y="138113"/>
            <a:ext cx="5822646" cy="3096099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Landscape-format picture</a:t>
            </a:r>
          </a:p>
        </p:txBody>
      </p:sp>
      <p:sp>
        <p:nvSpPr>
          <p:cNvPr id="13" name="Rectangle 9">
            <a:extLst>
              <a:ext uri="{FF2B5EF4-FFF2-40B4-BE49-F238E27FC236}">
                <a16:creationId xmlns:a16="http://schemas.microsoft.com/office/drawing/2014/main" xmlns="" id="{5296C475-44EA-4D59-83C8-DBD11506C2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96557" y="138113"/>
            <a:ext cx="5822646" cy="3096099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Landscape-format picture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22F34E83-B6D5-489F-AA0B-220C83B7E56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495" r="388" b="172"/>
          <a:stretch/>
        </p:blipFill>
        <p:spPr>
          <a:xfrm>
            <a:off x="165286" y="138113"/>
            <a:ext cx="5822646" cy="309609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C3AE27B4-F456-41BF-88DC-1A264E79EE9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28" b="5836"/>
          <a:stretch/>
        </p:blipFill>
        <p:spPr>
          <a:xfrm>
            <a:off x="6196556" y="138112"/>
            <a:ext cx="5830158" cy="309609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27ADF5DC-1231-46B0-B278-EC51D606EF9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359" b="8936"/>
          <a:stretch/>
        </p:blipFill>
        <p:spPr>
          <a:xfrm>
            <a:off x="165285" y="3392162"/>
            <a:ext cx="5819713" cy="295362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ADEB17A8-97E8-460B-89E3-16D0E935CF6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" t="18343" r="-180" b="4132"/>
          <a:stretch/>
        </p:blipFill>
        <p:spPr>
          <a:xfrm>
            <a:off x="6196556" y="3382867"/>
            <a:ext cx="5805406" cy="2962916"/>
          </a:xfrm>
          <a:prstGeom prst="rect">
            <a:avLst/>
          </a:prstGeom>
        </p:spPr>
      </p:pic>
      <p:sp>
        <p:nvSpPr>
          <p:cNvPr id="15" name="Rectangle 5">
            <a:extLst>
              <a:ext uri="{FF2B5EF4-FFF2-40B4-BE49-F238E27FC236}">
                <a16:creationId xmlns:a16="http://schemas.microsoft.com/office/drawing/2014/main" xmlns="" id="{D2F8A23B-2580-2946-9132-CE143C7C65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503736"/>
            <a:ext cx="12192000" cy="569708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/>
        </p:spPr>
        <p:txBody>
          <a:bodyPr wrap="square" lIns="92075" tIns="91440" rIns="92075" bIns="46038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en-US" altLang="en-US" sz="1400" cap="all" spc="500" dirty="0">
                <a:solidFill>
                  <a:srgbClr val="00539B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THE CLEMATIS STREETSCAPE PROJECT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en-US" altLang="en-US" sz="1400" cap="all" spc="500" dirty="0">
              <a:solidFill>
                <a:srgbClr val="00539B"/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2130601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4">
            <a:extLst>
              <a:ext uri="{FF2B5EF4-FFF2-40B4-BE49-F238E27FC236}">
                <a16:creationId xmlns:a16="http://schemas.microsoft.com/office/drawing/2014/main" xmlns="" id="{36F30DAD-4D13-48BA-A80C-F93448A720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0762" y="1649605"/>
            <a:ext cx="2890205" cy="46166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 dirty="0">
              <a:solidFill>
                <a:schemeClr val="tx1">
                  <a:lumMod val="50000"/>
                  <a:lumOff val="50000"/>
                </a:schemeClr>
              </a:solidFill>
              <a:latin typeface="Arial Nova Light" panose="020B0304020202020204" pitchFamily="34" charset="0"/>
              <a:cs typeface="Arial Nova Light" panose="020B03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AFCF05A-B3EA-4742-8CC2-303DC138615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816"/>
          <a:stretch/>
        </p:blipFill>
        <p:spPr>
          <a:xfrm>
            <a:off x="-84713" y="0"/>
            <a:ext cx="6569998" cy="686379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C80E02C-7210-164E-A3A4-6C692A8FA7A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6" t="7250" r="196" b="13122"/>
          <a:stretch/>
        </p:blipFill>
        <p:spPr>
          <a:xfrm flipH="1">
            <a:off x="6455965" y="201440"/>
            <a:ext cx="2766093" cy="146290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71E1D92F-F01D-9D41-8737-5BFA108AB8B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38" t="7378" r="238" b="16737"/>
          <a:stretch/>
        </p:blipFill>
        <p:spPr>
          <a:xfrm flipH="1">
            <a:off x="9408020" y="5422911"/>
            <a:ext cx="2643656" cy="133244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831038BC-30B9-EF4F-A446-231E7B531A4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8" t="12122" r="1565" b="10719"/>
          <a:stretch/>
        </p:blipFill>
        <p:spPr>
          <a:xfrm flipH="1">
            <a:off x="9315173" y="201440"/>
            <a:ext cx="2736503" cy="144816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3D50751D-F634-2A47-A6CC-AB96043FF65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17" b="13009"/>
          <a:stretch/>
        </p:blipFill>
        <p:spPr>
          <a:xfrm flipH="1">
            <a:off x="6578400" y="5433644"/>
            <a:ext cx="2643657" cy="132171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688AE55A-72F3-C74D-856A-EB07220AB21C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572" b="4464"/>
          <a:stretch/>
        </p:blipFill>
        <p:spPr>
          <a:xfrm>
            <a:off x="6578400" y="2060511"/>
            <a:ext cx="5514431" cy="2976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9269903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6F808B1-E0D9-4FA5-9812-27EF69ABDDF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225991" cy="481732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C3163A49-C772-8E43-A03E-E443AB0E23C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79"/>
          <a:stretch/>
        </p:blipFill>
        <p:spPr>
          <a:xfrm>
            <a:off x="7289961" y="89575"/>
            <a:ext cx="4854498" cy="360147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764CE68-73F7-B04D-BB60-CDBAD4F29C6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15"/>
          <a:stretch/>
        </p:blipFill>
        <p:spPr>
          <a:xfrm>
            <a:off x="7289959" y="3880623"/>
            <a:ext cx="4854499" cy="287964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3A0B40FD-9ED5-794A-A09F-A54DF5C6BD6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1408"/>
          <a:stretch/>
        </p:blipFill>
        <p:spPr>
          <a:xfrm>
            <a:off x="47541" y="4817327"/>
            <a:ext cx="2967122" cy="194294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90E0810F-D47D-464D-88D1-03576A91932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48" t="15213" b="11409"/>
          <a:stretch/>
        </p:blipFill>
        <p:spPr>
          <a:xfrm>
            <a:off x="3144088" y="4817327"/>
            <a:ext cx="4016446" cy="1942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90769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970CBFD-BA0E-43D3-973D-046457BDB93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472" y="1849908"/>
            <a:ext cx="4210910" cy="315818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9CCC5A3A-B0A2-466A-9E37-37BF720EC1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7217" y="903825"/>
            <a:ext cx="6645512" cy="4984134"/>
          </a:xfrm>
          <a:prstGeom prst="rect">
            <a:avLst/>
          </a:prstGeom>
        </p:spPr>
      </p:pic>
      <p:sp>
        <p:nvSpPr>
          <p:cNvPr id="8" name="Rectangle 5">
            <a:extLst>
              <a:ext uri="{FF2B5EF4-FFF2-40B4-BE49-F238E27FC236}">
                <a16:creationId xmlns:a16="http://schemas.microsoft.com/office/drawing/2014/main" xmlns="" id="{81A18ABA-4404-47CC-92D6-B2841AF887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503736"/>
            <a:ext cx="12192000" cy="569708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/>
        </p:spPr>
        <p:txBody>
          <a:bodyPr wrap="square" lIns="92075" tIns="91440" rIns="92075" bIns="46038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en-US" altLang="en-US" sz="1400" cap="all" spc="500" dirty="0">
                <a:solidFill>
                  <a:srgbClr val="00539B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THE CLEMATIS STREETSCAPE PROJECT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en-US" altLang="en-US" sz="1400" cap="all" spc="500" dirty="0">
              <a:solidFill>
                <a:srgbClr val="00539B"/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xmlns="" id="{69347A7C-02E0-4957-A133-8560C8809295}"/>
              </a:ext>
            </a:extLst>
          </p:cNvPr>
          <p:cNvCxnSpPr>
            <a:cxnSpLocks/>
          </p:cNvCxnSpPr>
          <p:nvPr/>
        </p:nvCxnSpPr>
        <p:spPr>
          <a:xfrm>
            <a:off x="247650" y="6503736"/>
            <a:ext cx="11118850" cy="0"/>
          </a:xfrm>
          <a:prstGeom prst="line">
            <a:avLst/>
          </a:prstGeom>
          <a:ln>
            <a:solidFill>
              <a:srgbClr val="00539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xmlns="" id="{AD3D8627-7B55-4916-86CF-B628C50361EA}"/>
              </a:ext>
            </a:extLst>
          </p:cNvPr>
          <p:cNvCxnSpPr>
            <a:cxnSpLocks/>
          </p:cNvCxnSpPr>
          <p:nvPr/>
        </p:nvCxnSpPr>
        <p:spPr>
          <a:xfrm flipV="1">
            <a:off x="4753303" y="1031065"/>
            <a:ext cx="0" cy="4729655"/>
          </a:xfrm>
          <a:prstGeom prst="line">
            <a:avLst/>
          </a:prstGeom>
          <a:ln>
            <a:solidFill>
              <a:srgbClr val="00539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5A62A785-CA45-4283-8FB4-255BA3A99F89}"/>
              </a:ext>
            </a:extLst>
          </p:cNvPr>
          <p:cNvSpPr txBox="1"/>
          <p:nvPr/>
        </p:nvSpPr>
        <p:spPr>
          <a:xfrm>
            <a:off x="5148606" y="347651"/>
            <a:ext cx="22137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After: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C29818A3-7F07-4ACB-B9F5-BF88E2665073}"/>
              </a:ext>
            </a:extLst>
          </p:cNvPr>
          <p:cNvSpPr txBox="1"/>
          <p:nvPr/>
        </p:nvSpPr>
        <p:spPr>
          <a:xfrm>
            <a:off x="391212" y="1315040"/>
            <a:ext cx="11312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Before:</a:t>
            </a:r>
          </a:p>
        </p:txBody>
      </p:sp>
    </p:spTree>
    <p:extLst>
      <p:ext uri="{BB962C8B-B14F-4D97-AF65-F5344CB8AC3E}">
        <p14:creationId xmlns:p14="http://schemas.microsoft.com/office/powerpoint/2010/main" val="3085242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32BC26D8-82FB-445E-AA49-62A77D7C1EE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957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CB44330D-EA18-4254-AA95-EB49948539B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55B96965-C95B-0640-A28C-1D4D8AD9048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213" y="1693863"/>
            <a:ext cx="3443288" cy="168116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BBE980C-9D5B-6E40-AB31-6A7051B67BF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6765" y="1693863"/>
            <a:ext cx="2139950" cy="125253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7B6FA306-1675-E347-BB54-3FAE1AD3ED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213" y="3455988"/>
            <a:ext cx="3443288" cy="1708150"/>
          </a:xfrm>
          <a:prstGeom prst="rect">
            <a:avLst/>
          </a:prstGeom>
        </p:spPr>
      </p:pic>
      <p:sp>
        <p:nvSpPr>
          <p:cNvPr id="6" name="AutoShape 2">
            <a:hlinkClick r:id="rId5"/>
            <a:extLst>
              <a:ext uri="{FF2B5EF4-FFF2-40B4-BE49-F238E27FC236}">
                <a16:creationId xmlns:a16="http://schemas.microsoft.com/office/drawing/2014/main" xmlns="" id="{816BE38C-D10F-9348-996F-C12629C9AC8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27000" y="-609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DFEA3C60-704C-4743-BF5B-88F0BFFD27D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55072" y="3028949"/>
            <a:ext cx="2139950" cy="2135188"/>
          </a:xfrm>
          <a:prstGeom prst="rect">
            <a:avLst/>
          </a:prstGeom>
        </p:spPr>
      </p:pic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xmlns="" id="{60B212FB-47EB-7C47-8EDF-B3043086812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0050" y="1693863"/>
            <a:ext cx="1638300" cy="347027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3959CF6A-F291-DE41-A6A4-2F02604EB4F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9313" y="1693863"/>
            <a:ext cx="1636713" cy="3470275"/>
          </a:xfrm>
          <a:prstGeom prst="rect">
            <a:avLst/>
          </a:prstGeom>
        </p:spPr>
      </p:pic>
      <p:pic>
        <p:nvPicPr>
          <p:cNvPr id="13" name="Picture 12" descr="A close up of a logo&#10;&#10;Description automatically generated">
            <a:extLst>
              <a:ext uri="{FF2B5EF4-FFF2-40B4-BE49-F238E27FC236}">
                <a16:creationId xmlns:a16="http://schemas.microsoft.com/office/drawing/2014/main" xmlns="" id="{23F1AB9E-6FA1-7B45-9D29-DE0CC513FF1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0086" y="1693863"/>
            <a:ext cx="1636713" cy="3470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3907354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WASPOLLED" val="CB41A5E5917443F18C85363C98FB13DF"/>
  <p:tag name="TPVERSION" val="5"/>
  <p:tag name="TPFULLVERSION" val="5.4.1.2"/>
  <p:tag name="PPTVERSION" val="16"/>
  <p:tag name="TPOS" val="2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</TotalTime>
  <Words>99</Words>
  <Application>Microsoft Office PowerPoint</Application>
  <PresentationFormat>Widescreen</PresentationFormat>
  <Paragraphs>35</Paragraphs>
  <Slides>12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2" baseType="lpstr">
      <vt:lpstr>Arial</vt:lpstr>
      <vt:lpstr>Arial Nova Light</vt:lpstr>
      <vt:lpstr>Calibri</vt:lpstr>
      <vt:lpstr>Calibri Light</vt:lpstr>
      <vt:lpstr>Century Gothic</vt:lpstr>
      <vt:lpstr>Dubai</vt:lpstr>
      <vt:lpstr>Gill Sans MT</vt:lpstr>
      <vt:lpstr>Times New Roman</vt:lpstr>
      <vt:lpstr>Verdana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Sarah Blake</dc:creator>
  <cp:lastModifiedBy>Sarah Blake</cp:lastModifiedBy>
  <cp:revision>3</cp:revision>
  <dcterms:created xsi:type="dcterms:W3CDTF">2020-04-03T20:13:30Z</dcterms:created>
  <dcterms:modified xsi:type="dcterms:W3CDTF">2020-05-19T13:24:33Z</dcterms:modified>
</cp:coreProperties>
</file>