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60" r:id="rId2"/>
    <p:sldId id="263" r:id="rId3"/>
    <p:sldId id="266" r:id="rId4"/>
    <p:sldId id="257" r:id="rId5"/>
    <p:sldId id="267" r:id="rId6"/>
    <p:sldId id="268" r:id="rId7"/>
    <p:sldId id="269" r:id="rId8"/>
    <p:sldId id="271" r:id="rId9"/>
    <p:sldId id="270" r:id="rId10"/>
    <p:sldId id="272"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Nicklien, Bonnie" initials="NB" lastIdx="11" clrIdx="0">
    <p:extLst>
      <p:ext uri="{19B8F6BF-5375-455C-9EA6-DF929625EA0E}">
        <p15:presenceInfo xmlns:p15="http://schemas.microsoft.com/office/powerpoint/2012/main" userId="S-1-5-21-790525478-926492609-839522115-2118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119" d="100"/>
          <a:sy n="119" d="100"/>
        </p:scale>
        <p:origin x="120" y="9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346FA6-616E-497B-A72C-4A9806573D6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941D952-4FCD-4DAB-ADA4-D165E364051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821B32E-4575-4A49-8866-C1350F43696C}"/>
              </a:ext>
            </a:extLst>
          </p:cNvPr>
          <p:cNvSpPr>
            <a:spLocks noGrp="1"/>
          </p:cNvSpPr>
          <p:nvPr>
            <p:ph type="dt" sz="half" idx="10"/>
          </p:nvPr>
        </p:nvSpPr>
        <p:spPr/>
        <p:txBody>
          <a:bodyPr/>
          <a:lstStyle/>
          <a:p>
            <a:fld id="{29AEA525-0CE5-48AB-A3C6-A6CE686E2DBE}" type="datetimeFigureOut">
              <a:rPr lang="en-US" smtClean="0"/>
              <a:t>5/29/2020</a:t>
            </a:fld>
            <a:endParaRPr lang="en-US" dirty="0"/>
          </a:p>
        </p:txBody>
      </p:sp>
      <p:sp>
        <p:nvSpPr>
          <p:cNvPr id="5" name="Footer Placeholder 4">
            <a:extLst>
              <a:ext uri="{FF2B5EF4-FFF2-40B4-BE49-F238E27FC236}">
                <a16:creationId xmlns:a16="http://schemas.microsoft.com/office/drawing/2014/main" id="{756A4185-2BE0-44EB-BB34-BB8F155A7E4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B7FFBAE-29E7-45B6-B532-DFEF7B4B6312}"/>
              </a:ext>
            </a:extLst>
          </p:cNvPr>
          <p:cNvSpPr>
            <a:spLocks noGrp="1"/>
          </p:cNvSpPr>
          <p:nvPr>
            <p:ph type="sldNum" sz="quarter" idx="12"/>
          </p:nvPr>
        </p:nvSpPr>
        <p:spPr/>
        <p:txBody>
          <a:bodyPr/>
          <a:lstStyle/>
          <a:p>
            <a:fld id="{067110C8-D3CA-4E9A-9ECA-DA89B8375B0D}" type="slidenum">
              <a:rPr lang="en-US" smtClean="0"/>
              <a:t>‹#›</a:t>
            </a:fld>
            <a:endParaRPr lang="en-US" dirty="0"/>
          </a:p>
        </p:txBody>
      </p:sp>
    </p:spTree>
    <p:extLst>
      <p:ext uri="{BB962C8B-B14F-4D97-AF65-F5344CB8AC3E}">
        <p14:creationId xmlns:p14="http://schemas.microsoft.com/office/powerpoint/2010/main" val="5015886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C65542-9F87-4A49-ACB4-0146E074EFC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A34E9E6-2B62-43B3-86E7-27251282C1ED}"/>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C4E5FAB-877F-416E-8D5F-C763AA70153A}"/>
              </a:ext>
            </a:extLst>
          </p:cNvPr>
          <p:cNvSpPr>
            <a:spLocks noGrp="1"/>
          </p:cNvSpPr>
          <p:nvPr>
            <p:ph type="dt" sz="half" idx="10"/>
          </p:nvPr>
        </p:nvSpPr>
        <p:spPr/>
        <p:txBody>
          <a:bodyPr/>
          <a:lstStyle/>
          <a:p>
            <a:fld id="{29AEA525-0CE5-48AB-A3C6-A6CE686E2DBE}" type="datetimeFigureOut">
              <a:rPr lang="en-US" smtClean="0"/>
              <a:t>5/29/2020</a:t>
            </a:fld>
            <a:endParaRPr lang="en-US" dirty="0"/>
          </a:p>
        </p:txBody>
      </p:sp>
      <p:sp>
        <p:nvSpPr>
          <p:cNvPr id="5" name="Footer Placeholder 4">
            <a:extLst>
              <a:ext uri="{FF2B5EF4-FFF2-40B4-BE49-F238E27FC236}">
                <a16:creationId xmlns:a16="http://schemas.microsoft.com/office/drawing/2014/main" id="{86A02562-D060-4F47-8C0E-DB039B571B2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32DE40FA-EC85-4630-82D4-D7920CDCD5B0}"/>
              </a:ext>
            </a:extLst>
          </p:cNvPr>
          <p:cNvSpPr>
            <a:spLocks noGrp="1"/>
          </p:cNvSpPr>
          <p:nvPr>
            <p:ph type="sldNum" sz="quarter" idx="12"/>
          </p:nvPr>
        </p:nvSpPr>
        <p:spPr/>
        <p:txBody>
          <a:bodyPr/>
          <a:lstStyle/>
          <a:p>
            <a:fld id="{067110C8-D3CA-4E9A-9ECA-DA89B8375B0D}" type="slidenum">
              <a:rPr lang="en-US" smtClean="0"/>
              <a:t>‹#›</a:t>
            </a:fld>
            <a:endParaRPr lang="en-US" dirty="0"/>
          </a:p>
        </p:txBody>
      </p:sp>
    </p:spTree>
    <p:extLst>
      <p:ext uri="{BB962C8B-B14F-4D97-AF65-F5344CB8AC3E}">
        <p14:creationId xmlns:p14="http://schemas.microsoft.com/office/powerpoint/2010/main" val="24430221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BD943E0-A0E6-423A-A1F0-5E8B9105E6A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F3D5CE5-009C-4869-BCAC-4ADEC666AB0C}"/>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634F67-6AC8-46F4-8B07-FFECD1DB913A}"/>
              </a:ext>
            </a:extLst>
          </p:cNvPr>
          <p:cNvSpPr>
            <a:spLocks noGrp="1"/>
          </p:cNvSpPr>
          <p:nvPr>
            <p:ph type="dt" sz="half" idx="10"/>
          </p:nvPr>
        </p:nvSpPr>
        <p:spPr/>
        <p:txBody>
          <a:bodyPr/>
          <a:lstStyle/>
          <a:p>
            <a:fld id="{29AEA525-0CE5-48AB-A3C6-A6CE686E2DBE}" type="datetimeFigureOut">
              <a:rPr lang="en-US" smtClean="0"/>
              <a:t>5/29/2020</a:t>
            </a:fld>
            <a:endParaRPr lang="en-US" dirty="0"/>
          </a:p>
        </p:txBody>
      </p:sp>
      <p:sp>
        <p:nvSpPr>
          <p:cNvPr id="5" name="Footer Placeholder 4">
            <a:extLst>
              <a:ext uri="{FF2B5EF4-FFF2-40B4-BE49-F238E27FC236}">
                <a16:creationId xmlns:a16="http://schemas.microsoft.com/office/drawing/2014/main" id="{CE068555-1FC4-4620-A430-2AC5C97D830F}"/>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063CDD9C-4D21-4DE8-A719-F57305DFCBA3}"/>
              </a:ext>
            </a:extLst>
          </p:cNvPr>
          <p:cNvSpPr>
            <a:spLocks noGrp="1"/>
          </p:cNvSpPr>
          <p:nvPr>
            <p:ph type="sldNum" sz="quarter" idx="12"/>
          </p:nvPr>
        </p:nvSpPr>
        <p:spPr/>
        <p:txBody>
          <a:bodyPr/>
          <a:lstStyle/>
          <a:p>
            <a:fld id="{067110C8-D3CA-4E9A-9ECA-DA89B8375B0D}" type="slidenum">
              <a:rPr lang="en-US" smtClean="0"/>
              <a:t>‹#›</a:t>
            </a:fld>
            <a:endParaRPr lang="en-US" dirty="0"/>
          </a:p>
        </p:txBody>
      </p:sp>
    </p:spTree>
    <p:extLst>
      <p:ext uri="{BB962C8B-B14F-4D97-AF65-F5344CB8AC3E}">
        <p14:creationId xmlns:p14="http://schemas.microsoft.com/office/powerpoint/2010/main" val="38751807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36B32F-48FF-4B7F-BC07-B190C95013B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727303E-CC98-4321-92C5-6E709F7E419F}"/>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5590AF9-79EF-4415-B134-54BB902913B0}"/>
              </a:ext>
            </a:extLst>
          </p:cNvPr>
          <p:cNvSpPr>
            <a:spLocks noGrp="1"/>
          </p:cNvSpPr>
          <p:nvPr>
            <p:ph type="dt" sz="half" idx="10"/>
          </p:nvPr>
        </p:nvSpPr>
        <p:spPr/>
        <p:txBody>
          <a:bodyPr/>
          <a:lstStyle/>
          <a:p>
            <a:fld id="{29AEA525-0CE5-48AB-A3C6-A6CE686E2DBE}" type="datetimeFigureOut">
              <a:rPr lang="en-US" smtClean="0"/>
              <a:t>5/29/2020</a:t>
            </a:fld>
            <a:endParaRPr lang="en-US" dirty="0"/>
          </a:p>
        </p:txBody>
      </p:sp>
      <p:sp>
        <p:nvSpPr>
          <p:cNvPr id="5" name="Footer Placeholder 4">
            <a:extLst>
              <a:ext uri="{FF2B5EF4-FFF2-40B4-BE49-F238E27FC236}">
                <a16:creationId xmlns:a16="http://schemas.microsoft.com/office/drawing/2014/main" id="{EA9C9D04-620E-4052-AC48-34AD78324C5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4AA832FF-7F36-402D-A6F9-9666259D65A6}"/>
              </a:ext>
            </a:extLst>
          </p:cNvPr>
          <p:cNvSpPr>
            <a:spLocks noGrp="1"/>
          </p:cNvSpPr>
          <p:nvPr>
            <p:ph type="sldNum" sz="quarter" idx="12"/>
          </p:nvPr>
        </p:nvSpPr>
        <p:spPr/>
        <p:txBody>
          <a:bodyPr/>
          <a:lstStyle/>
          <a:p>
            <a:fld id="{067110C8-D3CA-4E9A-9ECA-DA89B8375B0D}" type="slidenum">
              <a:rPr lang="en-US" smtClean="0"/>
              <a:t>‹#›</a:t>
            </a:fld>
            <a:endParaRPr lang="en-US" dirty="0"/>
          </a:p>
        </p:txBody>
      </p:sp>
    </p:spTree>
    <p:extLst>
      <p:ext uri="{BB962C8B-B14F-4D97-AF65-F5344CB8AC3E}">
        <p14:creationId xmlns:p14="http://schemas.microsoft.com/office/powerpoint/2010/main" val="24094896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B80456-86A7-47AE-A940-F294AA013C0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F135855-0B6C-463E-990D-4EDE0F36FA7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E75F7F0C-2EE9-483C-BEFF-3B69A30A668A}"/>
              </a:ext>
            </a:extLst>
          </p:cNvPr>
          <p:cNvSpPr>
            <a:spLocks noGrp="1"/>
          </p:cNvSpPr>
          <p:nvPr>
            <p:ph type="dt" sz="half" idx="10"/>
          </p:nvPr>
        </p:nvSpPr>
        <p:spPr/>
        <p:txBody>
          <a:bodyPr/>
          <a:lstStyle/>
          <a:p>
            <a:fld id="{29AEA525-0CE5-48AB-A3C6-A6CE686E2DBE}" type="datetimeFigureOut">
              <a:rPr lang="en-US" smtClean="0"/>
              <a:t>5/29/2020</a:t>
            </a:fld>
            <a:endParaRPr lang="en-US" dirty="0"/>
          </a:p>
        </p:txBody>
      </p:sp>
      <p:sp>
        <p:nvSpPr>
          <p:cNvPr id="5" name="Footer Placeholder 4">
            <a:extLst>
              <a:ext uri="{FF2B5EF4-FFF2-40B4-BE49-F238E27FC236}">
                <a16:creationId xmlns:a16="http://schemas.microsoft.com/office/drawing/2014/main" id="{EC1273B8-DF02-452F-A300-186E2DCB2FF8}"/>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D67E50D6-7213-463B-B56C-9EC5D5A3A39A}"/>
              </a:ext>
            </a:extLst>
          </p:cNvPr>
          <p:cNvSpPr>
            <a:spLocks noGrp="1"/>
          </p:cNvSpPr>
          <p:nvPr>
            <p:ph type="sldNum" sz="quarter" idx="12"/>
          </p:nvPr>
        </p:nvSpPr>
        <p:spPr/>
        <p:txBody>
          <a:bodyPr/>
          <a:lstStyle/>
          <a:p>
            <a:fld id="{067110C8-D3CA-4E9A-9ECA-DA89B8375B0D}" type="slidenum">
              <a:rPr lang="en-US" smtClean="0"/>
              <a:t>‹#›</a:t>
            </a:fld>
            <a:endParaRPr lang="en-US" dirty="0"/>
          </a:p>
        </p:txBody>
      </p:sp>
    </p:spTree>
    <p:extLst>
      <p:ext uri="{BB962C8B-B14F-4D97-AF65-F5344CB8AC3E}">
        <p14:creationId xmlns:p14="http://schemas.microsoft.com/office/powerpoint/2010/main" val="39536888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3267A7-5347-4A06-8B10-0B9C8A608F1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1A7700C-015A-4E1D-A112-87E937046F96}"/>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9B485BF-E0F0-44AD-A6D6-4FE415178682}"/>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28105FD-59B6-4AB1-B7F4-01CBE7E1F20F}"/>
              </a:ext>
            </a:extLst>
          </p:cNvPr>
          <p:cNvSpPr>
            <a:spLocks noGrp="1"/>
          </p:cNvSpPr>
          <p:nvPr>
            <p:ph type="dt" sz="half" idx="10"/>
          </p:nvPr>
        </p:nvSpPr>
        <p:spPr/>
        <p:txBody>
          <a:bodyPr/>
          <a:lstStyle/>
          <a:p>
            <a:fld id="{29AEA525-0CE5-48AB-A3C6-A6CE686E2DBE}" type="datetimeFigureOut">
              <a:rPr lang="en-US" smtClean="0"/>
              <a:t>5/29/2020</a:t>
            </a:fld>
            <a:endParaRPr lang="en-US" dirty="0"/>
          </a:p>
        </p:txBody>
      </p:sp>
      <p:sp>
        <p:nvSpPr>
          <p:cNvPr id="6" name="Footer Placeholder 5">
            <a:extLst>
              <a:ext uri="{FF2B5EF4-FFF2-40B4-BE49-F238E27FC236}">
                <a16:creationId xmlns:a16="http://schemas.microsoft.com/office/drawing/2014/main" id="{8E922909-763A-4D7F-AE31-9E9C3D697E6C}"/>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DE3DE7E1-8B05-40C6-9A87-893AC8681091}"/>
              </a:ext>
            </a:extLst>
          </p:cNvPr>
          <p:cNvSpPr>
            <a:spLocks noGrp="1"/>
          </p:cNvSpPr>
          <p:nvPr>
            <p:ph type="sldNum" sz="quarter" idx="12"/>
          </p:nvPr>
        </p:nvSpPr>
        <p:spPr/>
        <p:txBody>
          <a:bodyPr/>
          <a:lstStyle/>
          <a:p>
            <a:fld id="{067110C8-D3CA-4E9A-9ECA-DA89B8375B0D}" type="slidenum">
              <a:rPr lang="en-US" smtClean="0"/>
              <a:t>‹#›</a:t>
            </a:fld>
            <a:endParaRPr lang="en-US" dirty="0"/>
          </a:p>
        </p:txBody>
      </p:sp>
    </p:spTree>
    <p:extLst>
      <p:ext uri="{BB962C8B-B14F-4D97-AF65-F5344CB8AC3E}">
        <p14:creationId xmlns:p14="http://schemas.microsoft.com/office/powerpoint/2010/main" val="16515581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6E1413-889C-4E1D-92BD-785D7F9A27F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91A2FC8-DDF9-4B6F-A9BE-DFC9B70F406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6923B647-7890-433D-B5C7-24F8A3C9CF7F}"/>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0B35F01-678C-4A38-9B2A-2097B2A242D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5AB56366-F697-405B-9D2E-6E3DD314C3F5}"/>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52DA711-D2A3-4920-90F5-A28A85C88B99}"/>
              </a:ext>
            </a:extLst>
          </p:cNvPr>
          <p:cNvSpPr>
            <a:spLocks noGrp="1"/>
          </p:cNvSpPr>
          <p:nvPr>
            <p:ph type="dt" sz="half" idx="10"/>
          </p:nvPr>
        </p:nvSpPr>
        <p:spPr/>
        <p:txBody>
          <a:bodyPr/>
          <a:lstStyle/>
          <a:p>
            <a:fld id="{29AEA525-0CE5-48AB-A3C6-A6CE686E2DBE}" type="datetimeFigureOut">
              <a:rPr lang="en-US" smtClean="0"/>
              <a:t>5/29/2020</a:t>
            </a:fld>
            <a:endParaRPr lang="en-US" dirty="0"/>
          </a:p>
        </p:txBody>
      </p:sp>
      <p:sp>
        <p:nvSpPr>
          <p:cNvPr id="8" name="Footer Placeholder 7">
            <a:extLst>
              <a:ext uri="{FF2B5EF4-FFF2-40B4-BE49-F238E27FC236}">
                <a16:creationId xmlns:a16="http://schemas.microsoft.com/office/drawing/2014/main" id="{FAE85613-ABE3-4A19-9370-DA7304493D23}"/>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439DE0FD-4312-4D5B-9FB3-11701A5B30BC}"/>
              </a:ext>
            </a:extLst>
          </p:cNvPr>
          <p:cNvSpPr>
            <a:spLocks noGrp="1"/>
          </p:cNvSpPr>
          <p:nvPr>
            <p:ph type="sldNum" sz="quarter" idx="12"/>
          </p:nvPr>
        </p:nvSpPr>
        <p:spPr/>
        <p:txBody>
          <a:bodyPr/>
          <a:lstStyle/>
          <a:p>
            <a:fld id="{067110C8-D3CA-4E9A-9ECA-DA89B8375B0D}" type="slidenum">
              <a:rPr lang="en-US" smtClean="0"/>
              <a:t>‹#›</a:t>
            </a:fld>
            <a:endParaRPr lang="en-US" dirty="0"/>
          </a:p>
        </p:txBody>
      </p:sp>
    </p:spTree>
    <p:extLst>
      <p:ext uri="{BB962C8B-B14F-4D97-AF65-F5344CB8AC3E}">
        <p14:creationId xmlns:p14="http://schemas.microsoft.com/office/powerpoint/2010/main" val="6527911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72E4F7-01C8-45C3-8490-7584B30A100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23B9C9E-D97A-487B-B77E-3939216A28E6}"/>
              </a:ext>
            </a:extLst>
          </p:cNvPr>
          <p:cNvSpPr>
            <a:spLocks noGrp="1"/>
          </p:cNvSpPr>
          <p:nvPr>
            <p:ph type="dt" sz="half" idx="10"/>
          </p:nvPr>
        </p:nvSpPr>
        <p:spPr/>
        <p:txBody>
          <a:bodyPr/>
          <a:lstStyle/>
          <a:p>
            <a:fld id="{29AEA525-0CE5-48AB-A3C6-A6CE686E2DBE}" type="datetimeFigureOut">
              <a:rPr lang="en-US" smtClean="0"/>
              <a:t>5/29/2020</a:t>
            </a:fld>
            <a:endParaRPr lang="en-US" dirty="0"/>
          </a:p>
        </p:txBody>
      </p:sp>
      <p:sp>
        <p:nvSpPr>
          <p:cNvPr id="4" name="Footer Placeholder 3">
            <a:extLst>
              <a:ext uri="{FF2B5EF4-FFF2-40B4-BE49-F238E27FC236}">
                <a16:creationId xmlns:a16="http://schemas.microsoft.com/office/drawing/2014/main" id="{FC755D29-2048-4B94-AC0D-D056E6B210E8}"/>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74761C2A-4B0B-4831-BBDC-E73B4B7EE053}"/>
              </a:ext>
            </a:extLst>
          </p:cNvPr>
          <p:cNvSpPr>
            <a:spLocks noGrp="1"/>
          </p:cNvSpPr>
          <p:nvPr>
            <p:ph type="sldNum" sz="quarter" idx="12"/>
          </p:nvPr>
        </p:nvSpPr>
        <p:spPr/>
        <p:txBody>
          <a:bodyPr/>
          <a:lstStyle/>
          <a:p>
            <a:fld id="{067110C8-D3CA-4E9A-9ECA-DA89B8375B0D}" type="slidenum">
              <a:rPr lang="en-US" smtClean="0"/>
              <a:t>‹#›</a:t>
            </a:fld>
            <a:endParaRPr lang="en-US" dirty="0"/>
          </a:p>
        </p:txBody>
      </p:sp>
    </p:spTree>
    <p:extLst>
      <p:ext uri="{BB962C8B-B14F-4D97-AF65-F5344CB8AC3E}">
        <p14:creationId xmlns:p14="http://schemas.microsoft.com/office/powerpoint/2010/main" val="15641671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463FEB7-11E8-4D81-BD47-867B4F851A03}"/>
              </a:ext>
            </a:extLst>
          </p:cNvPr>
          <p:cNvSpPr>
            <a:spLocks noGrp="1"/>
          </p:cNvSpPr>
          <p:nvPr>
            <p:ph type="dt" sz="half" idx="10"/>
          </p:nvPr>
        </p:nvSpPr>
        <p:spPr/>
        <p:txBody>
          <a:bodyPr/>
          <a:lstStyle/>
          <a:p>
            <a:fld id="{29AEA525-0CE5-48AB-A3C6-A6CE686E2DBE}" type="datetimeFigureOut">
              <a:rPr lang="en-US" smtClean="0"/>
              <a:t>5/29/2020</a:t>
            </a:fld>
            <a:endParaRPr lang="en-US" dirty="0"/>
          </a:p>
        </p:txBody>
      </p:sp>
      <p:sp>
        <p:nvSpPr>
          <p:cNvPr id="3" name="Footer Placeholder 2">
            <a:extLst>
              <a:ext uri="{FF2B5EF4-FFF2-40B4-BE49-F238E27FC236}">
                <a16:creationId xmlns:a16="http://schemas.microsoft.com/office/drawing/2014/main" id="{26394F34-D12E-4B62-981E-6A33818DA527}"/>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B8CC5267-C9F2-47F3-B65E-37AD30A55F18}"/>
              </a:ext>
            </a:extLst>
          </p:cNvPr>
          <p:cNvSpPr>
            <a:spLocks noGrp="1"/>
          </p:cNvSpPr>
          <p:nvPr>
            <p:ph type="sldNum" sz="quarter" idx="12"/>
          </p:nvPr>
        </p:nvSpPr>
        <p:spPr/>
        <p:txBody>
          <a:bodyPr/>
          <a:lstStyle/>
          <a:p>
            <a:fld id="{067110C8-D3CA-4E9A-9ECA-DA89B8375B0D}" type="slidenum">
              <a:rPr lang="en-US" smtClean="0"/>
              <a:t>‹#›</a:t>
            </a:fld>
            <a:endParaRPr lang="en-US" dirty="0"/>
          </a:p>
        </p:txBody>
      </p:sp>
    </p:spTree>
    <p:extLst>
      <p:ext uri="{BB962C8B-B14F-4D97-AF65-F5344CB8AC3E}">
        <p14:creationId xmlns:p14="http://schemas.microsoft.com/office/powerpoint/2010/main" val="42704892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BF590E-5793-48E9-90FE-3D5CFE93C8C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20690C4-1C94-4939-877E-37C1018DCA1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7F7F44E-3BF3-489E-BDF9-ED50BA66086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07192D5D-7973-42D7-AD6B-5EC80AB7C26A}"/>
              </a:ext>
            </a:extLst>
          </p:cNvPr>
          <p:cNvSpPr>
            <a:spLocks noGrp="1"/>
          </p:cNvSpPr>
          <p:nvPr>
            <p:ph type="dt" sz="half" idx="10"/>
          </p:nvPr>
        </p:nvSpPr>
        <p:spPr/>
        <p:txBody>
          <a:bodyPr/>
          <a:lstStyle/>
          <a:p>
            <a:fld id="{29AEA525-0CE5-48AB-A3C6-A6CE686E2DBE}" type="datetimeFigureOut">
              <a:rPr lang="en-US" smtClean="0"/>
              <a:t>5/29/2020</a:t>
            </a:fld>
            <a:endParaRPr lang="en-US" dirty="0"/>
          </a:p>
        </p:txBody>
      </p:sp>
      <p:sp>
        <p:nvSpPr>
          <p:cNvPr id="6" name="Footer Placeholder 5">
            <a:extLst>
              <a:ext uri="{FF2B5EF4-FFF2-40B4-BE49-F238E27FC236}">
                <a16:creationId xmlns:a16="http://schemas.microsoft.com/office/drawing/2014/main" id="{13C7FC30-D394-4BB4-8515-C74F4455D387}"/>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207680A0-2D10-425F-B11E-DE94BD09B04E}"/>
              </a:ext>
            </a:extLst>
          </p:cNvPr>
          <p:cNvSpPr>
            <a:spLocks noGrp="1"/>
          </p:cNvSpPr>
          <p:nvPr>
            <p:ph type="sldNum" sz="quarter" idx="12"/>
          </p:nvPr>
        </p:nvSpPr>
        <p:spPr/>
        <p:txBody>
          <a:bodyPr/>
          <a:lstStyle/>
          <a:p>
            <a:fld id="{067110C8-D3CA-4E9A-9ECA-DA89B8375B0D}" type="slidenum">
              <a:rPr lang="en-US" smtClean="0"/>
              <a:t>‹#›</a:t>
            </a:fld>
            <a:endParaRPr lang="en-US" dirty="0"/>
          </a:p>
        </p:txBody>
      </p:sp>
    </p:spTree>
    <p:extLst>
      <p:ext uri="{BB962C8B-B14F-4D97-AF65-F5344CB8AC3E}">
        <p14:creationId xmlns:p14="http://schemas.microsoft.com/office/powerpoint/2010/main" val="25626629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ABECE9-55DE-4DAB-9E7E-D77E9353E04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2AADF04-4E78-4109-B1B5-661B111F127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8E661DFE-FD09-4918-9828-CD3DC45D578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09A76CB8-40FF-42FB-8FED-D9C922BB503B}"/>
              </a:ext>
            </a:extLst>
          </p:cNvPr>
          <p:cNvSpPr>
            <a:spLocks noGrp="1"/>
          </p:cNvSpPr>
          <p:nvPr>
            <p:ph type="dt" sz="half" idx="10"/>
          </p:nvPr>
        </p:nvSpPr>
        <p:spPr/>
        <p:txBody>
          <a:bodyPr/>
          <a:lstStyle/>
          <a:p>
            <a:fld id="{29AEA525-0CE5-48AB-A3C6-A6CE686E2DBE}" type="datetimeFigureOut">
              <a:rPr lang="en-US" smtClean="0"/>
              <a:t>5/29/2020</a:t>
            </a:fld>
            <a:endParaRPr lang="en-US" dirty="0"/>
          </a:p>
        </p:txBody>
      </p:sp>
      <p:sp>
        <p:nvSpPr>
          <p:cNvPr id="6" name="Footer Placeholder 5">
            <a:extLst>
              <a:ext uri="{FF2B5EF4-FFF2-40B4-BE49-F238E27FC236}">
                <a16:creationId xmlns:a16="http://schemas.microsoft.com/office/drawing/2014/main" id="{57361272-35D9-4364-95B5-BA80B2B6F3BA}"/>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0CE560BF-6D38-4733-B334-4006C2BDD725}"/>
              </a:ext>
            </a:extLst>
          </p:cNvPr>
          <p:cNvSpPr>
            <a:spLocks noGrp="1"/>
          </p:cNvSpPr>
          <p:nvPr>
            <p:ph type="sldNum" sz="quarter" idx="12"/>
          </p:nvPr>
        </p:nvSpPr>
        <p:spPr/>
        <p:txBody>
          <a:bodyPr/>
          <a:lstStyle/>
          <a:p>
            <a:fld id="{067110C8-D3CA-4E9A-9ECA-DA89B8375B0D}" type="slidenum">
              <a:rPr lang="en-US" smtClean="0"/>
              <a:t>‹#›</a:t>
            </a:fld>
            <a:endParaRPr lang="en-US" dirty="0"/>
          </a:p>
        </p:txBody>
      </p:sp>
    </p:spTree>
    <p:extLst>
      <p:ext uri="{BB962C8B-B14F-4D97-AF65-F5344CB8AC3E}">
        <p14:creationId xmlns:p14="http://schemas.microsoft.com/office/powerpoint/2010/main" val="42630938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6028495-C19C-4AF4-B1E4-A58685DDF8C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D577F62-301F-41A0-8D7A-D2206D4505D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32FC2D3-80FA-430B-BB77-AFE293C668F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9AEA525-0CE5-48AB-A3C6-A6CE686E2DBE}" type="datetimeFigureOut">
              <a:rPr lang="en-US" smtClean="0"/>
              <a:t>5/29/2020</a:t>
            </a:fld>
            <a:endParaRPr lang="en-US" dirty="0"/>
          </a:p>
        </p:txBody>
      </p:sp>
      <p:sp>
        <p:nvSpPr>
          <p:cNvPr id="5" name="Footer Placeholder 4">
            <a:extLst>
              <a:ext uri="{FF2B5EF4-FFF2-40B4-BE49-F238E27FC236}">
                <a16:creationId xmlns:a16="http://schemas.microsoft.com/office/drawing/2014/main" id="{2C9A716E-9016-4C8E-A07B-650A600CCB8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63413904-F971-4FCA-BA04-A32B9FEBF4C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67110C8-D3CA-4E9A-9ECA-DA89B8375B0D}" type="slidenum">
              <a:rPr lang="en-US" smtClean="0"/>
              <a:t>‹#›</a:t>
            </a:fld>
            <a:endParaRPr lang="en-US" dirty="0"/>
          </a:p>
        </p:txBody>
      </p:sp>
    </p:spTree>
    <p:extLst>
      <p:ext uri="{BB962C8B-B14F-4D97-AF65-F5344CB8AC3E}">
        <p14:creationId xmlns:p14="http://schemas.microsoft.com/office/powerpoint/2010/main" val="228128630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4.xml"/><Relationship Id="rId5" Type="http://schemas.openxmlformats.org/officeDocument/2006/relationships/image" Target="../media/image3.pn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8" Type="http://schemas.openxmlformats.org/officeDocument/2006/relationships/image" Target="../media/image15.jpeg"/><Relationship Id="rId3" Type="http://schemas.microsoft.com/office/2007/relationships/hdphoto" Target="../media/hdphoto1.wdp"/><Relationship Id="rId7" Type="http://schemas.openxmlformats.org/officeDocument/2006/relationships/image" Target="../media/image14.jpe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4.png"/><Relationship Id="rId9" Type="http://schemas.openxmlformats.org/officeDocument/2006/relationships/image" Target="../media/image16.jpeg"/></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6.jpe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5.jpeg"/><Relationship Id="rId5" Type="http://schemas.openxmlformats.org/officeDocument/2006/relationships/image" Target="../media/image4.png"/><Relationship Id="rId4" Type="http://schemas.openxmlformats.org/officeDocument/2006/relationships/hyperlink" Target="https://www.surveymonkey.com/r/6ZSVPB9" TargetMode="External"/></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7.JP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4.xml"/><Relationship Id="rId5" Type="http://schemas.openxmlformats.org/officeDocument/2006/relationships/image" Target="../media/image4.png"/><Relationship Id="rId4" Type="http://schemas.openxmlformats.org/officeDocument/2006/relationships/image" Target="../media/image8.jpeg"/></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9.jpeg"/><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10.jpeg"/><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11.jpeg"/><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hqprint">
            <a:duotone>
              <a:schemeClr val="bg2">
                <a:shade val="45000"/>
                <a:satMod val="135000"/>
              </a:schemeClr>
              <a:prstClr val="white"/>
            </a:duotone>
            <a:extLst>
              <a:ext uri="{BEBA8EAE-BF5A-486C-A8C5-ECC9F3942E4B}">
                <a14:imgProps xmlns:a14="http://schemas.microsoft.com/office/drawing/2010/main">
                  <a14:imgLayer r:embed="rId3">
                    <a14:imgEffect>
                      <a14:sharpenSoften amount="8000"/>
                    </a14:imgEffect>
                    <a14:imgEffect>
                      <a14:brightnessContrast bright="-2000"/>
                    </a14:imgEffect>
                  </a14:imgLayer>
                </a14:imgProps>
              </a:ext>
              <a:ext uri="{28A0092B-C50C-407E-A947-70E740481C1C}">
                <a14:useLocalDpi xmlns:a14="http://schemas.microsoft.com/office/drawing/2010/main" val="0"/>
              </a:ext>
            </a:extLst>
          </a:blip>
          <a:stretch>
            <a:fillRect/>
          </a:stretch>
        </p:blipFill>
        <p:spPr>
          <a:xfrm>
            <a:off x="0" y="39685"/>
            <a:ext cx="12192000" cy="6858000"/>
          </a:xfrm>
          <a:prstGeom prst="rect">
            <a:avLst/>
          </a:prstGeom>
          <a:ln>
            <a:noFill/>
          </a:ln>
          <a:effectLst>
            <a:outerShdw blurRad="190500" dist="228600" dir="2700000" algn="ctr">
              <a:srgbClr val="000000">
                <a:alpha val="47000"/>
              </a:srgbClr>
            </a:outerShdw>
          </a:effectLst>
          <a:scene3d>
            <a:camera prst="orthographicFront">
              <a:rot lat="0" lon="0" rev="0"/>
            </a:camera>
            <a:lightRig rig="glow" dir="t">
              <a:rot lat="0" lon="0" rev="4800000"/>
            </a:lightRig>
          </a:scene3d>
          <a:sp3d prstMaterial="matte">
            <a:bevelT w="127000" h="63500"/>
          </a:sp3d>
        </p:spPr>
      </p:pic>
      <p:sp>
        <p:nvSpPr>
          <p:cNvPr id="2" name="Title 1"/>
          <p:cNvSpPr>
            <a:spLocks noGrp="1"/>
          </p:cNvSpPr>
          <p:nvPr>
            <p:ph type="title"/>
          </p:nvPr>
        </p:nvSpPr>
        <p:spPr>
          <a:xfrm>
            <a:off x="319616" y="363849"/>
            <a:ext cx="11552766" cy="5591933"/>
          </a:xfrm>
        </p:spPr>
        <p:txBody>
          <a:bodyPr>
            <a:normAutofit fontScale="90000"/>
          </a:bodyPr>
          <a:lstStyle/>
          <a:p>
            <a:pPr algn="ctr"/>
            <a:r>
              <a:rPr lang="en-US" b="1" dirty="0">
                <a:solidFill>
                  <a:schemeClr val="bg1"/>
                </a:solidFill>
              </a:rPr>
              <a:t>2020 FRA AWARDS</a:t>
            </a:r>
            <a:br>
              <a:rPr lang="en-US" b="1" dirty="0">
                <a:solidFill>
                  <a:schemeClr val="bg1"/>
                </a:solidFill>
              </a:rPr>
            </a:br>
            <a:r>
              <a:rPr lang="en-US" b="1">
                <a:solidFill>
                  <a:schemeClr val="bg1"/>
                </a:solidFill>
              </a:rPr>
              <a:t>CREATIVE ORGANIZATIONAL DEVELOPMENT &amp; FUNDING </a:t>
            </a:r>
            <a:br>
              <a:rPr lang="en-US" sz="800" b="1" dirty="0">
                <a:solidFill>
                  <a:schemeClr val="bg1"/>
                </a:solidFill>
              </a:rPr>
            </a:br>
            <a:br>
              <a:rPr lang="en-US" sz="800" b="1" dirty="0">
                <a:solidFill>
                  <a:schemeClr val="bg1"/>
                </a:solidFill>
              </a:rPr>
            </a:br>
            <a:br>
              <a:rPr lang="en-US" sz="800" b="1" dirty="0">
                <a:solidFill>
                  <a:schemeClr val="bg1"/>
                </a:solidFill>
              </a:rPr>
            </a:br>
            <a:br>
              <a:rPr lang="en-US" sz="800" b="1" dirty="0">
                <a:solidFill>
                  <a:schemeClr val="bg1"/>
                </a:solidFill>
              </a:rPr>
            </a:br>
            <a:br>
              <a:rPr lang="en-US" sz="800" b="1" dirty="0">
                <a:solidFill>
                  <a:schemeClr val="bg1"/>
                </a:solidFill>
              </a:rPr>
            </a:br>
            <a:br>
              <a:rPr lang="en-US" sz="800" b="1" dirty="0">
                <a:solidFill>
                  <a:schemeClr val="bg1"/>
                </a:solidFill>
              </a:rPr>
            </a:br>
            <a:br>
              <a:rPr lang="en-US" sz="800" b="1" dirty="0">
                <a:solidFill>
                  <a:schemeClr val="bg1"/>
                </a:solidFill>
              </a:rPr>
            </a:br>
            <a:br>
              <a:rPr lang="en-US" sz="800" b="1" dirty="0">
                <a:solidFill>
                  <a:schemeClr val="bg1"/>
                </a:solidFill>
              </a:rPr>
            </a:br>
            <a:br>
              <a:rPr lang="en-US" sz="800" b="1" dirty="0">
                <a:solidFill>
                  <a:schemeClr val="bg1"/>
                </a:solidFill>
              </a:rPr>
            </a:br>
            <a:br>
              <a:rPr lang="en-US" sz="800" b="1" dirty="0">
                <a:solidFill>
                  <a:schemeClr val="bg1"/>
                </a:solidFill>
              </a:rPr>
            </a:br>
            <a:br>
              <a:rPr lang="en-US" sz="800" b="1" dirty="0">
                <a:solidFill>
                  <a:schemeClr val="bg1"/>
                </a:solidFill>
              </a:rPr>
            </a:br>
            <a:br>
              <a:rPr lang="en-US" sz="800" b="1" dirty="0">
                <a:solidFill>
                  <a:schemeClr val="bg1"/>
                </a:solidFill>
              </a:rPr>
            </a:br>
            <a:br>
              <a:rPr lang="en-US" sz="800" b="1" dirty="0">
                <a:solidFill>
                  <a:schemeClr val="bg1"/>
                </a:solidFill>
              </a:rPr>
            </a:br>
            <a:br>
              <a:rPr lang="en-US" sz="800" b="1" dirty="0">
                <a:solidFill>
                  <a:schemeClr val="bg1"/>
                </a:solidFill>
              </a:rPr>
            </a:br>
            <a:br>
              <a:rPr lang="en-US" sz="800" b="1" dirty="0">
                <a:solidFill>
                  <a:schemeClr val="bg1"/>
                </a:solidFill>
              </a:rPr>
            </a:br>
            <a:br>
              <a:rPr lang="en-US" sz="800" b="1" dirty="0">
                <a:solidFill>
                  <a:schemeClr val="bg1"/>
                </a:solidFill>
              </a:rPr>
            </a:br>
            <a:br>
              <a:rPr lang="en-US" sz="800" b="1" dirty="0">
                <a:solidFill>
                  <a:schemeClr val="bg1"/>
                </a:solidFill>
              </a:rPr>
            </a:br>
            <a:br>
              <a:rPr lang="en-US" sz="800" b="1" dirty="0">
                <a:solidFill>
                  <a:schemeClr val="bg1"/>
                </a:solidFill>
              </a:rPr>
            </a:br>
            <a:br>
              <a:rPr lang="en-US" sz="800" b="1" dirty="0">
                <a:solidFill>
                  <a:schemeClr val="bg1"/>
                </a:solidFill>
              </a:rPr>
            </a:br>
            <a:br>
              <a:rPr lang="en-US" sz="800" b="1" dirty="0">
                <a:solidFill>
                  <a:schemeClr val="bg1"/>
                </a:solidFill>
              </a:rPr>
            </a:br>
            <a:br>
              <a:rPr lang="en-US" sz="800" b="1" dirty="0">
                <a:solidFill>
                  <a:schemeClr val="bg1"/>
                </a:solidFill>
              </a:rPr>
            </a:br>
            <a:br>
              <a:rPr lang="en-US" sz="800" b="1" dirty="0">
                <a:solidFill>
                  <a:schemeClr val="bg1"/>
                </a:solidFill>
              </a:rPr>
            </a:br>
            <a:br>
              <a:rPr lang="en-US" sz="800" b="1" dirty="0">
                <a:solidFill>
                  <a:schemeClr val="bg1"/>
                </a:solidFill>
              </a:rPr>
            </a:br>
            <a:br>
              <a:rPr lang="en-US" sz="800" b="1" dirty="0">
                <a:solidFill>
                  <a:schemeClr val="bg1"/>
                </a:solidFill>
              </a:rPr>
            </a:br>
            <a:br>
              <a:rPr lang="en-US" sz="800" b="1" dirty="0">
                <a:solidFill>
                  <a:schemeClr val="bg1"/>
                </a:solidFill>
              </a:rPr>
            </a:br>
            <a:br>
              <a:rPr lang="en-US" sz="800" b="1" dirty="0">
                <a:solidFill>
                  <a:schemeClr val="bg1"/>
                </a:solidFill>
              </a:rPr>
            </a:br>
            <a:br>
              <a:rPr lang="en-US" sz="800" b="1" dirty="0">
                <a:solidFill>
                  <a:schemeClr val="bg1"/>
                </a:solidFill>
              </a:rPr>
            </a:br>
            <a:br>
              <a:rPr lang="en-US" sz="800" b="1" dirty="0">
                <a:solidFill>
                  <a:schemeClr val="bg1"/>
                </a:solidFill>
              </a:rPr>
            </a:br>
            <a:br>
              <a:rPr lang="en-US" sz="800" b="1" dirty="0">
                <a:solidFill>
                  <a:schemeClr val="bg1"/>
                </a:solidFill>
              </a:rPr>
            </a:br>
            <a:br>
              <a:rPr lang="en-US" sz="800" b="1" dirty="0">
                <a:solidFill>
                  <a:schemeClr val="bg1"/>
                </a:solidFill>
              </a:rPr>
            </a:br>
            <a:br>
              <a:rPr lang="en-US" sz="800" b="1" dirty="0">
                <a:solidFill>
                  <a:schemeClr val="bg1"/>
                </a:solidFill>
              </a:rPr>
            </a:br>
            <a:r>
              <a:rPr lang="en-US" sz="4900" b="1" dirty="0"/>
              <a:t>SMALL BUSINESS DISASTER RELIEF </a:t>
            </a:r>
            <a:br>
              <a:rPr lang="en-US" sz="4900" b="1" dirty="0"/>
            </a:br>
            <a:r>
              <a:rPr lang="en-US" sz="4900" b="1" dirty="0"/>
              <a:t>FORGIVABLE LOAN PROGRAM (SBDRFLP)</a:t>
            </a:r>
            <a:br>
              <a:rPr lang="en-US" b="1" dirty="0"/>
            </a:br>
            <a:endParaRPr lang="en-US" b="1" dirty="0"/>
          </a:p>
        </p:txBody>
      </p:sp>
      <p:pic>
        <p:nvPicPr>
          <p:cNvPr id="5" name="Picture 2" descr="C:\Users\QD\Desktop\teamwork-up-cliff-silouhettes-760.jpg">
            <a:extLst>
              <a:ext uri="{FF2B5EF4-FFF2-40B4-BE49-F238E27FC236}">
                <a16:creationId xmlns:a16="http://schemas.microsoft.com/office/drawing/2014/main" id="{3DEC5538-E60F-46F0-B758-A5D746A922F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65831" y="1496779"/>
            <a:ext cx="4660337" cy="2698090"/>
          </a:xfrm>
          <a:prstGeom prst="rect">
            <a:avLst/>
          </a:prstGeom>
          <a:noFill/>
          <a:ln w="38100">
            <a:solidFill>
              <a:schemeClr val="bg2">
                <a:lumMod val="25000"/>
              </a:schemeClr>
            </a:solidFill>
          </a:ln>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6826A1D5-F151-44EA-896F-A9C7FCF2AC1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93043" y="5277735"/>
            <a:ext cx="3205912" cy="1356094"/>
          </a:xfrm>
          <a:prstGeom prst="rect">
            <a:avLst/>
          </a:prstGeom>
        </p:spPr>
      </p:pic>
    </p:spTree>
    <p:extLst>
      <p:ext uri="{BB962C8B-B14F-4D97-AF65-F5344CB8AC3E}">
        <p14:creationId xmlns:p14="http://schemas.microsoft.com/office/powerpoint/2010/main" val="15039725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hqprint">
            <a:duotone>
              <a:schemeClr val="bg2">
                <a:shade val="45000"/>
                <a:satMod val="135000"/>
              </a:schemeClr>
              <a:prstClr val="white"/>
            </a:duotone>
            <a:extLst>
              <a:ext uri="{BEBA8EAE-BF5A-486C-A8C5-ECC9F3942E4B}">
                <a14:imgProps xmlns:a14="http://schemas.microsoft.com/office/drawing/2010/main">
                  <a14:imgLayer r:embed="rId3">
                    <a14:imgEffect>
                      <a14:sharpenSoften amount="8000"/>
                    </a14:imgEffect>
                    <a14:imgEffect>
                      <a14:brightnessContrast bright="-2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a:ln>
            <a:noFill/>
          </a:ln>
          <a:effectLst>
            <a:outerShdw blurRad="190500" dist="228600" dir="2700000" algn="ctr">
              <a:srgbClr val="000000">
                <a:alpha val="47000"/>
              </a:srgbClr>
            </a:outerShdw>
          </a:effectLst>
          <a:scene3d>
            <a:camera prst="orthographicFront">
              <a:rot lat="0" lon="0" rev="0"/>
            </a:camera>
            <a:lightRig rig="glow" dir="t">
              <a:rot lat="0" lon="0" rev="4800000"/>
            </a:lightRig>
          </a:scene3d>
          <a:sp3d prstMaterial="matte">
            <a:bevelT w="127000" h="63500"/>
          </a:sp3d>
        </p:spPr>
      </p:pic>
      <p:sp>
        <p:nvSpPr>
          <p:cNvPr id="2" name="Title 1"/>
          <p:cNvSpPr>
            <a:spLocks noGrp="1"/>
          </p:cNvSpPr>
          <p:nvPr>
            <p:ph type="title"/>
          </p:nvPr>
        </p:nvSpPr>
        <p:spPr>
          <a:xfrm>
            <a:off x="838200" y="-4595"/>
            <a:ext cx="10515600" cy="1325563"/>
          </a:xfrm>
        </p:spPr>
        <p:txBody>
          <a:bodyPr/>
          <a:lstStyle/>
          <a:p>
            <a:pPr algn="ctr"/>
            <a:r>
              <a:rPr lang="en-US" b="1" dirty="0"/>
              <a:t>100+ TOTAL PROGRAM RECIPIENTS</a:t>
            </a:r>
          </a:p>
        </p:txBody>
      </p:sp>
      <p:pic>
        <p:nvPicPr>
          <p:cNvPr id="8" name="Picture 7"/>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9878696" y="5816368"/>
            <a:ext cx="2178341" cy="921434"/>
          </a:xfrm>
          <a:prstGeom prst="rect">
            <a:avLst/>
          </a:prstGeom>
        </p:spPr>
      </p:pic>
      <p:sp>
        <p:nvSpPr>
          <p:cNvPr id="22" name="Rectangle 21">
            <a:extLst>
              <a:ext uri="{FF2B5EF4-FFF2-40B4-BE49-F238E27FC236}">
                <a16:creationId xmlns:a16="http://schemas.microsoft.com/office/drawing/2014/main" id="{78979449-575C-49C3-B390-EAECD7C6B8B8}"/>
              </a:ext>
            </a:extLst>
          </p:cNvPr>
          <p:cNvSpPr/>
          <p:nvPr/>
        </p:nvSpPr>
        <p:spPr>
          <a:xfrm>
            <a:off x="269622" y="884975"/>
            <a:ext cx="3327103" cy="369332"/>
          </a:xfrm>
          <a:prstGeom prst="rect">
            <a:avLst/>
          </a:prstGeom>
        </p:spPr>
        <p:txBody>
          <a:bodyPr wrap="square">
            <a:spAutoFit/>
          </a:bodyPr>
          <a:lstStyle/>
          <a:p>
            <a:r>
              <a:rPr lang="en-US" dirty="0"/>
              <a:t>1</a:t>
            </a:r>
            <a:r>
              <a:rPr lang="en-US" baseline="30000" dirty="0"/>
              <a:t>st</a:t>
            </a:r>
            <a:r>
              <a:rPr lang="en-US" dirty="0"/>
              <a:t> Round - 50 Program Recipients</a:t>
            </a:r>
          </a:p>
        </p:txBody>
      </p:sp>
      <p:pic>
        <p:nvPicPr>
          <p:cNvPr id="10" name="Picture 9">
            <a:extLst>
              <a:ext uri="{FF2B5EF4-FFF2-40B4-BE49-F238E27FC236}">
                <a16:creationId xmlns:a16="http://schemas.microsoft.com/office/drawing/2014/main" id="{01F81FCD-180B-44AE-962C-DE0C75C8BFBC}"/>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48768" y="1242115"/>
            <a:ext cx="3676283" cy="5585686"/>
          </a:xfrm>
          <a:prstGeom prst="rect">
            <a:avLst/>
          </a:prstGeom>
          <a:ln w="38100">
            <a:solidFill>
              <a:schemeClr val="bg2">
                <a:lumMod val="25000"/>
              </a:schemeClr>
            </a:solidFill>
          </a:ln>
        </p:spPr>
      </p:pic>
      <p:pic>
        <p:nvPicPr>
          <p:cNvPr id="17" name="Picture 16">
            <a:extLst>
              <a:ext uri="{FF2B5EF4-FFF2-40B4-BE49-F238E27FC236}">
                <a16:creationId xmlns:a16="http://schemas.microsoft.com/office/drawing/2014/main" id="{D5425688-3B8A-49B6-84DF-A253616BEC9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96000" y="1242115"/>
            <a:ext cx="6062500" cy="2803657"/>
          </a:xfrm>
          <a:prstGeom prst="rect">
            <a:avLst/>
          </a:prstGeom>
          <a:ln w="38100">
            <a:solidFill>
              <a:schemeClr val="bg1"/>
            </a:solidFill>
          </a:ln>
        </p:spPr>
      </p:pic>
      <p:pic>
        <p:nvPicPr>
          <p:cNvPr id="15" name="Picture 14">
            <a:extLst>
              <a:ext uri="{FF2B5EF4-FFF2-40B4-BE49-F238E27FC236}">
                <a16:creationId xmlns:a16="http://schemas.microsoft.com/office/drawing/2014/main" id="{22A830CF-37A1-463B-95A1-DE8BDD70E41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152783" y="3554557"/>
            <a:ext cx="3005717" cy="2254287"/>
          </a:xfrm>
          <a:prstGeom prst="rect">
            <a:avLst/>
          </a:prstGeom>
          <a:ln w="38100">
            <a:solidFill>
              <a:schemeClr val="bg1"/>
            </a:solidFill>
          </a:ln>
        </p:spPr>
      </p:pic>
      <p:pic>
        <p:nvPicPr>
          <p:cNvPr id="19" name="Picture 18">
            <a:extLst>
              <a:ext uri="{FF2B5EF4-FFF2-40B4-BE49-F238E27FC236}">
                <a16:creationId xmlns:a16="http://schemas.microsoft.com/office/drawing/2014/main" id="{0E8F3AE3-9C5C-44CD-AB8F-89548244152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813642" y="1242115"/>
            <a:ext cx="2655894" cy="3599083"/>
          </a:xfrm>
          <a:prstGeom prst="rect">
            <a:avLst/>
          </a:prstGeom>
          <a:ln w="38100">
            <a:solidFill>
              <a:schemeClr val="bg1"/>
            </a:solidFill>
          </a:ln>
        </p:spPr>
      </p:pic>
      <p:pic>
        <p:nvPicPr>
          <p:cNvPr id="12" name="Picture 11">
            <a:extLst>
              <a:ext uri="{FF2B5EF4-FFF2-40B4-BE49-F238E27FC236}">
                <a16:creationId xmlns:a16="http://schemas.microsoft.com/office/drawing/2014/main" id="{020A8434-85E8-4767-A0D9-16E7A9A3C21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804356" y="4098224"/>
            <a:ext cx="5554567" cy="2701812"/>
          </a:xfrm>
          <a:prstGeom prst="rect">
            <a:avLst/>
          </a:prstGeom>
          <a:ln w="38100">
            <a:solidFill>
              <a:schemeClr val="bg1"/>
            </a:solidFill>
          </a:ln>
        </p:spPr>
      </p:pic>
    </p:spTree>
    <p:extLst>
      <p:ext uri="{BB962C8B-B14F-4D97-AF65-F5344CB8AC3E}">
        <p14:creationId xmlns:p14="http://schemas.microsoft.com/office/powerpoint/2010/main" val="21943697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hqprint">
            <a:duotone>
              <a:schemeClr val="bg2">
                <a:shade val="45000"/>
                <a:satMod val="135000"/>
              </a:schemeClr>
              <a:prstClr val="white"/>
            </a:duotone>
            <a:extLst>
              <a:ext uri="{BEBA8EAE-BF5A-486C-A8C5-ECC9F3942E4B}">
                <a14:imgProps xmlns:a14="http://schemas.microsoft.com/office/drawing/2010/main">
                  <a14:imgLayer r:embed="rId3">
                    <a14:imgEffect>
                      <a14:sharpenSoften amount="8000"/>
                    </a14:imgEffect>
                    <a14:imgEffect>
                      <a14:brightnessContrast bright="-2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a:ln>
            <a:noFill/>
          </a:ln>
          <a:effectLst>
            <a:outerShdw blurRad="190500" dist="228600" dir="2700000" algn="ctr">
              <a:srgbClr val="000000">
                <a:alpha val="47000"/>
              </a:srgbClr>
            </a:outerShdw>
          </a:effectLst>
          <a:scene3d>
            <a:camera prst="orthographicFront">
              <a:rot lat="0" lon="0" rev="0"/>
            </a:camera>
            <a:lightRig rig="glow" dir="t">
              <a:rot lat="0" lon="0" rev="4800000"/>
            </a:lightRig>
          </a:scene3d>
          <a:sp3d prstMaterial="matte">
            <a:bevelT w="127000" h="63500"/>
          </a:sp3d>
        </p:spPr>
      </p:pic>
      <p:sp>
        <p:nvSpPr>
          <p:cNvPr id="2" name="Title 1"/>
          <p:cNvSpPr>
            <a:spLocks noGrp="1"/>
          </p:cNvSpPr>
          <p:nvPr>
            <p:ph type="title"/>
          </p:nvPr>
        </p:nvSpPr>
        <p:spPr>
          <a:xfrm>
            <a:off x="838200" y="18153"/>
            <a:ext cx="10515600" cy="1325563"/>
          </a:xfrm>
        </p:spPr>
        <p:txBody>
          <a:bodyPr>
            <a:normAutofit/>
          </a:bodyPr>
          <a:lstStyle/>
          <a:p>
            <a:pPr algn="ctr"/>
            <a:r>
              <a:rPr lang="en-US" sz="4000" b="1" dirty="0"/>
              <a:t>WE WANT TO KNOW HOW TO BETTER ASSIST YOU!</a:t>
            </a:r>
          </a:p>
        </p:txBody>
      </p:sp>
      <p:sp>
        <p:nvSpPr>
          <p:cNvPr id="3" name="Content Placeholder 2"/>
          <p:cNvSpPr>
            <a:spLocks noGrp="1"/>
          </p:cNvSpPr>
          <p:nvPr>
            <p:ph idx="1"/>
          </p:nvPr>
        </p:nvSpPr>
        <p:spPr>
          <a:xfrm>
            <a:off x="501259" y="1041632"/>
            <a:ext cx="11189482" cy="1552624"/>
          </a:xfrm>
        </p:spPr>
        <p:txBody>
          <a:bodyPr>
            <a:normAutofit fontScale="85000" lnSpcReduction="20000"/>
          </a:bodyPr>
          <a:lstStyle/>
          <a:p>
            <a:pPr algn="just"/>
            <a:r>
              <a:rPr lang="en-US" dirty="0"/>
              <a:t>Small Business Disaster Relief Forgivable Loan Program (SBDRFLP) was based on results of BBCRA Small Business Survey distributed mid-April and research of Payroll Protection Program (PPP) and Florida Small Business Emergency Bridge Loan Program (FSBEBLP)</a:t>
            </a:r>
          </a:p>
          <a:p>
            <a:r>
              <a:rPr lang="en-US" dirty="0">
                <a:hlinkClick r:id="rId4"/>
              </a:rPr>
              <a:t>https://www.surveymonkey.com/r/6ZSVPB9</a:t>
            </a:r>
            <a:endParaRPr lang="en-US" dirty="0"/>
          </a:p>
        </p:txBody>
      </p:sp>
      <p:pic>
        <p:nvPicPr>
          <p:cNvPr id="7" name="Picture 6"/>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9878696" y="5816368"/>
            <a:ext cx="2178341" cy="921434"/>
          </a:xfrm>
          <a:prstGeom prst="rect">
            <a:avLst/>
          </a:prstGeom>
        </p:spPr>
      </p:pic>
      <p:pic>
        <p:nvPicPr>
          <p:cNvPr id="11" name="Picture 10">
            <a:extLst>
              <a:ext uri="{FF2B5EF4-FFF2-40B4-BE49-F238E27FC236}">
                <a16:creationId xmlns:a16="http://schemas.microsoft.com/office/drawing/2014/main" id="{AE630284-E94B-41C8-8490-31CB619E8A3C}"/>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501259" y="3330372"/>
            <a:ext cx="5186752" cy="2888332"/>
          </a:xfrm>
          <a:prstGeom prst="rect">
            <a:avLst/>
          </a:prstGeom>
          <a:ln w="38100">
            <a:solidFill>
              <a:schemeClr val="bg2">
                <a:lumMod val="25000"/>
              </a:schemeClr>
            </a:solidFill>
          </a:ln>
        </p:spPr>
      </p:pic>
      <p:sp>
        <p:nvSpPr>
          <p:cNvPr id="12" name="Rectangle 11">
            <a:extLst>
              <a:ext uri="{FF2B5EF4-FFF2-40B4-BE49-F238E27FC236}">
                <a16:creationId xmlns:a16="http://schemas.microsoft.com/office/drawing/2014/main" id="{C244BE27-48DF-4B04-949B-FD3EF34555D7}"/>
              </a:ext>
            </a:extLst>
          </p:cNvPr>
          <p:cNvSpPr/>
          <p:nvPr/>
        </p:nvSpPr>
        <p:spPr>
          <a:xfrm>
            <a:off x="501259" y="2601411"/>
            <a:ext cx="5516414" cy="646331"/>
          </a:xfrm>
          <a:prstGeom prst="rect">
            <a:avLst/>
          </a:prstGeom>
        </p:spPr>
        <p:txBody>
          <a:bodyPr wrap="square">
            <a:spAutoFit/>
          </a:bodyPr>
          <a:lstStyle/>
          <a:p>
            <a:pPr marL="285750" indent="-285750">
              <a:buSzPct val="125000"/>
              <a:buFont typeface="Arial" panose="020B0604020202020204" pitchFamily="34" charset="0"/>
              <a:buChar char="•"/>
            </a:pPr>
            <a:r>
              <a:rPr lang="en-US" dirty="0"/>
              <a:t>Rent, utilities, payroll, inventory are top three needs to sustain businesses over the next three months</a:t>
            </a:r>
          </a:p>
        </p:txBody>
      </p:sp>
      <p:pic>
        <p:nvPicPr>
          <p:cNvPr id="16" name="Picture 15">
            <a:extLst>
              <a:ext uri="{FF2B5EF4-FFF2-40B4-BE49-F238E27FC236}">
                <a16:creationId xmlns:a16="http://schemas.microsoft.com/office/drawing/2014/main" id="{CF793067-D4D1-4810-98E9-78D047D5FFA3}"/>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6681882" y="2410476"/>
            <a:ext cx="5008859" cy="3405892"/>
          </a:xfrm>
          <a:prstGeom prst="rect">
            <a:avLst/>
          </a:prstGeom>
          <a:ln w="38100">
            <a:solidFill>
              <a:schemeClr val="bg2">
                <a:lumMod val="25000"/>
              </a:schemeClr>
            </a:solidFill>
          </a:ln>
        </p:spPr>
      </p:pic>
    </p:spTree>
    <p:extLst>
      <p:ext uri="{BB962C8B-B14F-4D97-AF65-F5344CB8AC3E}">
        <p14:creationId xmlns:p14="http://schemas.microsoft.com/office/powerpoint/2010/main" val="42370935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hqprint">
            <a:duotone>
              <a:schemeClr val="bg2">
                <a:shade val="45000"/>
                <a:satMod val="135000"/>
              </a:schemeClr>
              <a:prstClr val="white"/>
            </a:duotone>
            <a:extLst>
              <a:ext uri="{BEBA8EAE-BF5A-486C-A8C5-ECC9F3942E4B}">
                <a14:imgProps xmlns:a14="http://schemas.microsoft.com/office/drawing/2010/main">
                  <a14:imgLayer r:embed="rId3">
                    <a14:imgEffect>
                      <a14:sharpenSoften amount="8000"/>
                    </a14:imgEffect>
                    <a14:imgEffect>
                      <a14:brightnessContrast bright="-2000"/>
                    </a14:imgEffect>
                  </a14:imgLayer>
                </a14:imgProps>
              </a:ext>
              <a:ext uri="{28A0092B-C50C-407E-A947-70E740481C1C}">
                <a14:useLocalDpi xmlns:a14="http://schemas.microsoft.com/office/drawing/2010/main" val="0"/>
              </a:ext>
            </a:extLst>
          </a:blip>
          <a:stretch>
            <a:fillRect/>
          </a:stretch>
        </p:blipFill>
        <p:spPr>
          <a:xfrm>
            <a:off x="0" y="-11495"/>
            <a:ext cx="12192000" cy="6858000"/>
          </a:xfrm>
          <a:prstGeom prst="rect">
            <a:avLst/>
          </a:prstGeom>
          <a:ln>
            <a:noFill/>
          </a:ln>
          <a:effectLst>
            <a:outerShdw blurRad="190500" dist="228600" dir="2700000" algn="ctr">
              <a:srgbClr val="000000">
                <a:alpha val="47000"/>
              </a:srgbClr>
            </a:outerShdw>
          </a:effectLst>
          <a:scene3d>
            <a:camera prst="orthographicFront">
              <a:rot lat="0" lon="0" rev="0"/>
            </a:camera>
            <a:lightRig rig="glow" dir="t">
              <a:rot lat="0" lon="0" rev="4800000"/>
            </a:lightRig>
          </a:scene3d>
          <a:sp3d prstMaterial="matte">
            <a:bevelT w="127000" h="63500"/>
          </a:sp3d>
        </p:spPr>
      </p:pic>
      <p:sp>
        <p:nvSpPr>
          <p:cNvPr id="2" name="Title 1"/>
          <p:cNvSpPr>
            <a:spLocks noGrp="1"/>
          </p:cNvSpPr>
          <p:nvPr>
            <p:ph type="title"/>
          </p:nvPr>
        </p:nvSpPr>
        <p:spPr>
          <a:xfrm>
            <a:off x="838200" y="11495"/>
            <a:ext cx="10515600" cy="1325563"/>
          </a:xfrm>
        </p:spPr>
        <p:txBody>
          <a:bodyPr/>
          <a:lstStyle/>
          <a:p>
            <a:pPr algn="ctr"/>
            <a:r>
              <a:rPr lang="en-US" b="1" dirty="0"/>
              <a:t>INNOVATION</a:t>
            </a:r>
          </a:p>
        </p:txBody>
      </p:sp>
      <p:sp>
        <p:nvSpPr>
          <p:cNvPr id="3" name="Content Placeholder 2"/>
          <p:cNvSpPr>
            <a:spLocks noGrp="1"/>
          </p:cNvSpPr>
          <p:nvPr>
            <p:ph idx="1"/>
          </p:nvPr>
        </p:nvSpPr>
        <p:spPr>
          <a:xfrm>
            <a:off x="4604363" y="1526075"/>
            <a:ext cx="7162033" cy="4614279"/>
          </a:xfrm>
        </p:spPr>
        <p:txBody>
          <a:bodyPr>
            <a:normAutofit fontScale="77500" lnSpcReduction="20000"/>
          </a:bodyPr>
          <a:lstStyle/>
          <a:p>
            <a:pPr algn="just">
              <a:buSzPct val="125000"/>
            </a:pPr>
            <a:r>
              <a:rPr lang="en-US" dirty="0"/>
              <a:t>Grant model is similar to affordable housing programs where Agency dollars are used to provide down payment, land costs, or gap funding assistance up-front instead of as a reimbursement</a:t>
            </a:r>
          </a:p>
          <a:p>
            <a:pPr algn="just">
              <a:buSzPct val="125000"/>
            </a:pPr>
            <a:r>
              <a:rPr lang="en-US" dirty="0"/>
              <a:t>Existing COVID-19 relief programs such as the PPP (initial $349 Billion) and Florida Emergency Bridge Loan Program was either depleted or had limitations on expenditures and eligibility criteria preventing Boynton small businesses from applying or take full advantage of the program during mandatory closure</a:t>
            </a:r>
          </a:p>
          <a:p>
            <a:pPr algn="just">
              <a:buSzPct val="125000"/>
            </a:pPr>
            <a:r>
              <a:rPr lang="en-US" dirty="0"/>
              <a:t>Eligible expenses up to $10,000 per business associated with payroll support, inventory purchases, and/or utility expenses (no min/max limitation for each of three categories)</a:t>
            </a:r>
          </a:p>
          <a:p>
            <a:pPr algn="just">
              <a:buSzPct val="125000"/>
            </a:pPr>
            <a:r>
              <a:rPr lang="en-US" dirty="0"/>
              <a:t>1-yr interest free loan (secured by a Promissory Note) forgivable if documentation of eligible expenditures are submitted to the BBCRA</a:t>
            </a:r>
          </a:p>
          <a:p>
            <a:pPr marL="0" indent="0">
              <a:buNone/>
            </a:pPr>
            <a:endParaRPr lang="en-US" dirty="0"/>
          </a:p>
        </p:txBody>
      </p:sp>
      <p:pic>
        <p:nvPicPr>
          <p:cNvPr id="8" name="Picture 7"/>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9878696" y="5816368"/>
            <a:ext cx="2178341" cy="921434"/>
          </a:xfrm>
          <a:prstGeom prst="rect">
            <a:avLst/>
          </a:prstGeom>
        </p:spPr>
      </p:pic>
      <p:pic>
        <p:nvPicPr>
          <p:cNvPr id="5" name="Picture 4">
            <a:extLst>
              <a:ext uri="{FF2B5EF4-FFF2-40B4-BE49-F238E27FC236}">
                <a16:creationId xmlns:a16="http://schemas.microsoft.com/office/drawing/2014/main" id="{2A933E9C-03BE-4ED8-89B1-F8C8C4E0AC4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5604" y="1120797"/>
            <a:ext cx="4114474" cy="5156288"/>
          </a:xfrm>
          <a:prstGeom prst="rect">
            <a:avLst/>
          </a:prstGeom>
          <a:ln w="38100">
            <a:solidFill>
              <a:schemeClr val="bg2">
                <a:lumMod val="25000"/>
              </a:schemeClr>
            </a:solidFill>
          </a:ln>
        </p:spPr>
      </p:pic>
    </p:spTree>
    <p:extLst>
      <p:ext uri="{BB962C8B-B14F-4D97-AF65-F5344CB8AC3E}">
        <p14:creationId xmlns:p14="http://schemas.microsoft.com/office/powerpoint/2010/main" val="34987611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hqprint">
            <a:duotone>
              <a:schemeClr val="bg2">
                <a:shade val="45000"/>
                <a:satMod val="135000"/>
              </a:schemeClr>
              <a:prstClr val="white"/>
            </a:duotone>
            <a:extLst>
              <a:ext uri="{BEBA8EAE-BF5A-486C-A8C5-ECC9F3942E4B}">
                <a14:imgProps xmlns:a14="http://schemas.microsoft.com/office/drawing/2010/main">
                  <a14:imgLayer r:embed="rId3">
                    <a14:imgEffect>
                      <a14:sharpenSoften amount="8000"/>
                    </a14:imgEffect>
                    <a14:imgEffect>
                      <a14:brightnessContrast bright="-2000"/>
                    </a14:imgEffect>
                  </a14:imgLayer>
                </a14:imgProps>
              </a:ext>
              <a:ext uri="{28A0092B-C50C-407E-A947-70E740481C1C}">
                <a14:useLocalDpi xmlns:a14="http://schemas.microsoft.com/office/drawing/2010/main" val="0"/>
              </a:ext>
            </a:extLst>
          </a:blip>
          <a:stretch>
            <a:fillRect/>
          </a:stretch>
        </p:blipFill>
        <p:spPr>
          <a:xfrm>
            <a:off x="-76200" y="85383"/>
            <a:ext cx="12192000" cy="6858000"/>
          </a:xfrm>
          <a:prstGeom prst="rect">
            <a:avLst/>
          </a:prstGeom>
          <a:ln>
            <a:noFill/>
          </a:ln>
          <a:effectLst>
            <a:outerShdw blurRad="190500" dist="228600" dir="2700000" algn="ctr">
              <a:srgbClr val="000000">
                <a:alpha val="47000"/>
              </a:srgbClr>
            </a:outerShdw>
          </a:effectLst>
          <a:scene3d>
            <a:camera prst="orthographicFront">
              <a:rot lat="0" lon="0" rev="0"/>
            </a:camera>
            <a:lightRig rig="glow" dir="t">
              <a:rot lat="0" lon="0" rev="4800000"/>
            </a:lightRig>
          </a:scene3d>
          <a:sp3d prstMaterial="matte">
            <a:bevelT w="127000" h="63500"/>
          </a:sp3d>
        </p:spPr>
      </p:pic>
      <p:sp>
        <p:nvSpPr>
          <p:cNvPr id="2" name="Title 1">
            <a:extLst>
              <a:ext uri="{FF2B5EF4-FFF2-40B4-BE49-F238E27FC236}">
                <a16:creationId xmlns:a16="http://schemas.microsoft.com/office/drawing/2014/main" id="{B3459460-DBEB-422F-A7F5-DD2688301A6A}"/>
              </a:ext>
            </a:extLst>
          </p:cNvPr>
          <p:cNvSpPr>
            <a:spLocks noGrp="1"/>
          </p:cNvSpPr>
          <p:nvPr>
            <p:ph type="title"/>
          </p:nvPr>
        </p:nvSpPr>
        <p:spPr>
          <a:xfrm>
            <a:off x="838200" y="0"/>
            <a:ext cx="5334000" cy="1325563"/>
          </a:xfrm>
        </p:spPr>
        <p:txBody>
          <a:bodyPr/>
          <a:lstStyle/>
          <a:p>
            <a:pPr algn="ctr"/>
            <a:r>
              <a:rPr lang="en-US" b="1" dirty="0"/>
              <a:t>FUNDING ELIGIBILTY REQUIREMENTS</a:t>
            </a:r>
          </a:p>
        </p:txBody>
      </p:sp>
      <p:sp>
        <p:nvSpPr>
          <p:cNvPr id="3" name="Content Placeholder 2">
            <a:extLst>
              <a:ext uri="{FF2B5EF4-FFF2-40B4-BE49-F238E27FC236}">
                <a16:creationId xmlns:a16="http://schemas.microsoft.com/office/drawing/2014/main" id="{8062E665-FD92-41AD-A167-5D5BA4744EE3}"/>
              </a:ext>
            </a:extLst>
          </p:cNvPr>
          <p:cNvSpPr>
            <a:spLocks noGrp="1"/>
          </p:cNvSpPr>
          <p:nvPr>
            <p:ph sz="half" idx="1"/>
          </p:nvPr>
        </p:nvSpPr>
        <p:spPr>
          <a:xfrm>
            <a:off x="506135" y="1499845"/>
            <a:ext cx="5455753" cy="4351338"/>
          </a:xfrm>
        </p:spPr>
        <p:txBody>
          <a:bodyPr>
            <a:normAutofit/>
          </a:bodyPr>
          <a:lstStyle/>
          <a:p>
            <a:pPr algn="just"/>
            <a:r>
              <a:rPr lang="en-US" dirty="0"/>
              <a:t>Operational prior to September 30, 2020</a:t>
            </a:r>
          </a:p>
          <a:p>
            <a:pPr algn="just"/>
            <a:r>
              <a:rPr lang="en-US" dirty="0"/>
              <a:t>Must be a for-profit, privately held business or sole proprietor with no more than 50 employees</a:t>
            </a:r>
          </a:p>
          <a:p>
            <a:pPr algn="just"/>
            <a:r>
              <a:rPr lang="en-US" dirty="0"/>
              <a:t>Commercial businesses located within the BBCRA area</a:t>
            </a:r>
          </a:p>
          <a:p>
            <a:pPr algn="just"/>
            <a:r>
              <a:rPr lang="en-US" dirty="0"/>
              <a:t>Current City of Boynton Beach and Palm Beach County Business Tax Receipts</a:t>
            </a:r>
          </a:p>
          <a:p>
            <a:endParaRPr lang="en-US" dirty="0"/>
          </a:p>
        </p:txBody>
      </p:sp>
      <p:pic>
        <p:nvPicPr>
          <p:cNvPr id="5" name="Picture 4">
            <a:extLst>
              <a:ext uri="{FF2B5EF4-FFF2-40B4-BE49-F238E27FC236}">
                <a16:creationId xmlns:a16="http://schemas.microsoft.com/office/drawing/2014/main" id="{944C531B-E081-42EA-8793-3DE2979A2FB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17569" y="299029"/>
            <a:ext cx="5068296" cy="6558971"/>
          </a:xfrm>
          <a:prstGeom prst="rect">
            <a:avLst/>
          </a:prstGeom>
        </p:spPr>
      </p:pic>
      <p:pic>
        <p:nvPicPr>
          <p:cNvPr id="7" name="Picture 6"/>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332065" y="5851183"/>
            <a:ext cx="2178341" cy="921434"/>
          </a:xfrm>
          <a:prstGeom prst="rect">
            <a:avLst/>
          </a:prstGeom>
        </p:spPr>
      </p:pic>
    </p:spTree>
    <p:extLst>
      <p:ext uri="{BB962C8B-B14F-4D97-AF65-F5344CB8AC3E}">
        <p14:creationId xmlns:p14="http://schemas.microsoft.com/office/powerpoint/2010/main" val="28604126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hqprint">
            <a:duotone>
              <a:schemeClr val="bg2">
                <a:shade val="45000"/>
                <a:satMod val="135000"/>
              </a:schemeClr>
              <a:prstClr val="white"/>
            </a:duotone>
            <a:extLst>
              <a:ext uri="{BEBA8EAE-BF5A-486C-A8C5-ECC9F3942E4B}">
                <a14:imgProps xmlns:a14="http://schemas.microsoft.com/office/drawing/2010/main">
                  <a14:imgLayer r:embed="rId3">
                    <a14:imgEffect>
                      <a14:sharpenSoften amount="8000"/>
                    </a14:imgEffect>
                    <a14:imgEffect>
                      <a14:brightnessContrast bright="-2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a:ln>
            <a:noFill/>
          </a:ln>
          <a:effectLst>
            <a:outerShdw blurRad="190500" dist="228600" dir="2700000" algn="ctr">
              <a:srgbClr val="000000">
                <a:alpha val="47000"/>
              </a:srgbClr>
            </a:outerShdw>
          </a:effectLst>
          <a:scene3d>
            <a:camera prst="orthographicFront">
              <a:rot lat="0" lon="0" rev="0"/>
            </a:camera>
            <a:lightRig rig="glow" dir="t">
              <a:rot lat="0" lon="0" rev="4800000"/>
            </a:lightRig>
          </a:scene3d>
          <a:sp3d prstMaterial="matte">
            <a:bevelT w="127000" h="63500"/>
          </a:sp3d>
        </p:spPr>
      </p:pic>
      <p:sp>
        <p:nvSpPr>
          <p:cNvPr id="2" name="Title 1"/>
          <p:cNvSpPr>
            <a:spLocks noGrp="1"/>
          </p:cNvSpPr>
          <p:nvPr>
            <p:ph type="title"/>
          </p:nvPr>
        </p:nvSpPr>
        <p:spPr>
          <a:xfrm>
            <a:off x="838200" y="0"/>
            <a:ext cx="10515600" cy="1325563"/>
          </a:xfrm>
        </p:spPr>
        <p:txBody>
          <a:bodyPr/>
          <a:lstStyle/>
          <a:p>
            <a:pPr algn="ctr"/>
            <a:r>
              <a:rPr lang="en-US" b="1" dirty="0"/>
              <a:t>COMMUNITY IMPACT</a:t>
            </a:r>
          </a:p>
        </p:txBody>
      </p:sp>
      <p:sp>
        <p:nvSpPr>
          <p:cNvPr id="3" name="Content Placeholder 2"/>
          <p:cNvSpPr>
            <a:spLocks noGrp="1"/>
          </p:cNvSpPr>
          <p:nvPr>
            <p:ph idx="1"/>
          </p:nvPr>
        </p:nvSpPr>
        <p:spPr>
          <a:xfrm>
            <a:off x="254643" y="1465030"/>
            <a:ext cx="11437485" cy="4351338"/>
          </a:xfrm>
        </p:spPr>
        <p:txBody>
          <a:bodyPr>
            <a:normAutofit fontScale="92500" lnSpcReduction="20000"/>
          </a:bodyPr>
          <a:lstStyle/>
          <a:p>
            <a:pPr algn="just"/>
            <a:r>
              <a:rPr lang="en-US" dirty="0"/>
              <a:t>$1 Million total (two $500,000 funding cycles) immediate cash flow into local businesses to use towards operational expenses (payroll, utilities, and/or inventory)</a:t>
            </a:r>
          </a:p>
          <a:p>
            <a:pPr algn="just"/>
            <a:r>
              <a:rPr lang="en-US" dirty="0"/>
              <a:t>Over 100+ Boynton small businesses assisted such as restaurants, bakeries, gourmet food markets, professional offices, fitness facilities, specialty retail, boutiques, personal services, and florists</a:t>
            </a:r>
          </a:p>
          <a:p>
            <a:pPr algn="just"/>
            <a:r>
              <a:rPr lang="en-US" dirty="0"/>
              <a:t>Preserve hundreds of jobs in the community</a:t>
            </a:r>
          </a:p>
          <a:p>
            <a:pPr algn="just"/>
            <a:r>
              <a:rPr lang="en-US" dirty="0"/>
              <a:t>Protect prior public investments (commercial improvement and rent assistance grant programs) </a:t>
            </a:r>
          </a:p>
          <a:p>
            <a:pPr algn="just"/>
            <a:r>
              <a:rPr lang="en-US" dirty="0"/>
              <a:t>Provide local small businesses access to customized funding and one-on-one support from BBCRA staff, unlike the PPP, EIDL, or Florida Emergency Bridge Loan Programs where individualized assistance is not readily available due to a larger pool of applicants. </a:t>
            </a:r>
          </a:p>
          <a:p>
            <a:pPr marL="0" indent="0" algn="just">
              <a:buNone/>
            </a:pPr>
            <a:endParaRPr lang="en-US" dirty="0"/>
          </a:p>
        </p:txBody>
      </p:sp>
      <p:pic>
        <p:nvPicPr>
          <p:cNvPr id="8" name="Picture 7"/>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9878696" y="5816368"/>
            <a:ext cx="2178341" cy="921434"/>
          </a:xfrm>
          <a:prstGeom prst="rect">
            <a:avLst/>
          </a:prstGeom>
        </p:spPr>
      </p:pic>
    </p:spTree>
    <p:extLst>
      <p:ext uri="{BB962C8B-B14F-4D97-AF65-F5344CB8AC3E}">
        <p14:creationId xmlns:p14="http://schemas.microsoft.com/office/powerpoint/2010/main" val="40144215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hqprint">
            <a:duotone>
              <a:schemeClr val="bg2">
                <a:shade val="45000"/>
                <a:satMod val="135000"/>
              </a:schemeClr>
              <a:prstClr val="white"/>
            </a:duotone>
            <a:extLst>
              <a:ext uri="{BEBA8EAE-BF5A-486C-A8C5-ECC9F3942E4B}">
                <a14:imgProps xmlns:a14="http://schemas.microsoft.com/office/drawing/2010/main">
                  <a14:imgLayer r:embed="rId3">
                    <a14:imgEffect>
                      <a14:sharpenSoften amount="8000"/>
                    </a14:imgEffect>
                    <a14:imgEffect>
                      <a14:brightnessContrast bright="-2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a:ln>
            <a:noFill/>
          </a:ln>
          <a:effectLst>
            <a:outerShdw blurRad="190500" dist="228600" dir="2700000" algn="ctr">
              <a:srgbClr val="000000">
                <a:alpha val="47000"/>
              </a:srgbClr>
            </a:outerShdw>
          </a:effectLst>
          <a:scene3d>
            <a:camera prst="orthographicFront">
              <a:rot lat="0" lon="0" rev="0"/>
            </a:camera>
            <a:lightRig rig="glow" dir="t">
              <a:rot lat="0" lon="0" rev="4800000"/>
            </a:lightRig>
          </a:scene3d>
          <a:sp3d prstMaterial="matte">
            <a:bevelT w="127000" h="63500"/>
          </a:sp3d>
        </p:spPr>
      </p:pic>
      <p:sp>
        <p:nvSpPr>
          <p:cNvPr id="2" name="Title 1"/>
          <p:cNvSpPr>
            <a:spLocks noGrp="1"/>
          </p:cNvSpPr>
          <p:nvPr>
            <p:ph type="title"/>
          </p:nvPr>
        </p:nvSpPr>
        <p:spPr>
          <a:xfrm>
            <a:off x="838200" y="0"/>
            <a:ext cx="10515600" cy="1325563"/>
          </a:xfrm>
        </p:spPr>
        <p:txBody>
          <a:bodyPr/>
          <a:lstStyle/>
          <a:p>
            <a:pPr algn="ctr"/>
            <a:r>
              <a:rPr lang="en-US" b="1" dirty="0"/>
              <a:t>FUNDING</a:t>
            </a:r>
          </a:p>
        </p:txBody>
      </p:sp>
      <p:sp>
        <p:nvSpPr>
          <p:cNvPr id="3" name="Content Placeholder 2"/>
          <p:cNvSpPr>
            <a:spLocks noGrp="1"/>
          </p:cNvSpPr>
          <p:nvPr>
            <p:ph idx="1"/>
          </p:nvPr>
        </p:nvSpPr>
        <p:spPr>
          <a:xfrm>
            <a:off x="250710" y="1124092"/>
            <a:ext cx="11549994" cy="5913578"/>
          </a:xfrm>
        </p:spPr>
        <p:txBody>
          <a:bodyPr>
            <a:normAutofit lnSpcReduction="10000"/>
          </a:bodyPr>
          <a:lstStyle/>
          <a:p>
            <a:pPr>
              <a:buSzPct val="125000"/>
            </a:pPr>
            <a:r>
              <a:rPr lang="en-US" dirty="0"/>
              <a:t>Provide leveraging with following COVID-19 funds:</a:t>
            </a:r>
          </a:p>
          <a:p>
            <a:pPr marL="463550" lvl="1" indent="-238125">
              <a:buFontTx/>
              <a:buChar char="-"/>
            </a:pPr>
            <a:r>
              <a:rPr lang="en-US" dirty="0"/>
              <a:t>BBCRA COVID-19 6-month extension of rent assistance for 45 grantees in past 5 years</a:t>
            </a:r>
          </a:p>
          <a:p>
            <a:pPr marL="463550" lvl="1" indent="-238125">
              <a:buFontTx/>
              <a:buChar char="-"/>
            </a:pPr>
            <a:r>
              <a:rPr lang="en-US" dirty="0"/>
              <a:t>BBCRA COVID-19 marina slip tenant rent abatement program (10 tenants leveraged)</a:t>
            </a:r>
          </a:p>
          <a:p>
            <a:pPr marL="463550" lvl="1" indent="-238125">
              <a:buFontTx/>
              <a:buChar char="-"/>
            </a:pPr>
            <a:r>
              <a:rPr lang="en-US" dirty="0"/>
              <a:t>Paycheck Protection Program (PPP)</a:t>
            </a:r>
          </a:p>
          <a:p>
            <a:pPr marL="463550" lvl="1" indent="-238125">
              <a:buFontTx/>
              <a:buChar char="-"/>
            </a:pPr>
            <a:r>
              <a:rPr lang="en-US" dirty="0"/>
              <a:t>Florida Small Business Emergency Bridge Loan (FSBEBL)</a:t>
            </a:r>
          </a:p>
          <a:p>
            <a:pPr marL="463550" lvl="1" indent="-238125">
              <a:buFontTx/>
              <a:buChar char="-"/>
            </a:pPr>
            <a:r>
              <a:rPr lang="en-US" dirty="0"/>
              <a:t>Economic Injury Disaster Loan (EIDL) and EIDL Advanced Programs</a:t>
            </a:r>
          </a:p>
          <a:p>
            <a:pPr marL="463550" lvl="1" indent="-238125">
              <a:buFontTx/>
              <a:buChar char="-"/>
            </a:pPr>
            <a:r>
              <a:rPr lang="en-US" dirty="0"/>
              <a:t>Palm Beach County Restart Small Business Grant Program (Launched on 5/22/2020) </a:t>
            </a:r>
          </a:p>
          <a:p>
            <a:pPr>
              <a:buSzPct val="125000"/>
            </a:pPr>
            <a:r>
              <a:rPr lang="en-US" dirty="0"/>
              <a:t>Provide flexible program criteria</a:t>
            </a:r>
          </a:p>
          <a:p>
            <a:pPr marL="463550" lvl="1" indent="-238125" algn="just">
              <a:buFontTx/>
              <a:buChar char="-"/>
            </a:pPr>
            <a:r>
              <a:rPr lang="en-US" dirty="0"/>
              <a:t>Streamlined application process (completed application includes State Corporate documents, County and City BTRs, sample of supportive documents for eligible expenses – payroll, utility bills, inventory)</a:t>
            </a:r>
          </a:p>
          <a:p>
            <a:pPr>
              <a:buSzPct val="125000"/>
            </a:pPr>
            <a:r>
              <a:rPr lang="en-US" dirty="0"/>
              <a:t>Provide immediate liquid capital and access to funding </a:t>
            </a:r>
          </a:p>
          <a:p>
            <a:pPr marL="463550" lvl="1" indent="-238125">
              <a:buFontTx/>
              <a:buChar char="-"/>
            </a:pPr>
            <a:r>
              <a:rPr lang="en-US" dirty="0"/>
              <a:t>Expedited review process (2-weeks turnaround from program creation </a:t>
            </a:r>
            <a:r>
              <a:rPr lang="en-US" baseline="30000" dirty="0"/>
              <a:t>  </a:t>
            </a:r>
          </a:p>
          <a:p>
            <a:pPr marL="457200" lvl="1" indent="0">
              <a:buNone/>
            </a:pPr>
            <a:r>
              <a:rPr lang="en-US" dirty="0"/>
              <a:t>mid-April to April 30</a:t>
            </a:r>
            <a:r>
              <a:rPr lang="en-US" baseline="30000" dirty="0"/>
              <a:t>th</a:t>
            </a:r>
            <a:r>
              <a:rPr lang="en-US" dirty="0"/>
              <a:t> disbursement)</a:t>
            </a:r>
          </a:p>
          <a:p>
            <a:pPr marL="0" indent="0">
              <a:buNone/>
            </a:pPr>
            <a:r>
              <a:rPr lang="en-US" dirty="0"/>
              <a:t> </a:t>
            </a:r>
          </a:p>
        </p:txBody>
      </p:sp>
      <p:pic>
        <p:nvPicPr>
          <p:cNvPr id="8" name="Picture 7"/>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9878696" y="5816368"/>
            <a:ext cx="2178341" cy="921434"/>
          </a:xfrm>
          <a:prstGeom prst="rect">
            <a:avLst/>
          </a:prstGeom>
        </p:spPr>
      </p:pic>
    </p:spTree>
    <p:extLst>
      <p:ext uri="{BB962C8B-B14F-4D97-AF65-F5344CB8AC3E}">
        <p14:creationId xmlns:p14="http://schemas.microsoft.com/office/powerpoint/2010/main" val="413495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hqprint">
            <a:duotone>
              <a:schemeClr val="bg2">
                <a:shade val="45000"/>
                <a:satMod val="135000"/>
              </a:schemeClr>
              <a:prstClr val="white"/>
            </a:duotone>
            <a:extLst>
              <a:ext uri="{BEBA8EAE-BF5A-486C-A8C5-ECC9F3942E4B}">
                <a14:imgProps xmlns:a14="http://schemas.microsoft.com/office/drawing/2010/main">
                  <a14:imgLayer r:embed="rId3">
                    <a14:imgEffect>
                      <a14:sharpenSoften amount="8000"/>
                    </a14:imgEffect>
                    <a14:imgEffect>
                      <a14:brightnessContrast bright="-2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a:ln>
            <a:noFill/>
          </a:ln>
          <a:effectLst>
            <a:outerShdw blurRad="190500" dist="228600" dir="2700000" algn="ctr">
              <a:srgbClr val="000000">
                <a:alpha val="47000"/>
              </a:srgbClr>
            </a:outerShdw>
          </a:effectLst>
          <a:scene3d>
            <a:camera prst="orthographicFront">
              <a:rot lat="0" lon="0" rev="0"/>
            </a:camera>
            <a:lightRig rig="glow" dir="t">
              <a:rot lat="0" lon="0" rev="4800000"/>
            </a:lightRig>
          </a:scene3d>
          <a:sp3d prstMaterial="matte">
            <a:bevelT w="127000" h="63500"/>
          </a:sp3d>
        </p:spPr>
      </p:pic>
      <p:sp>
        <p:nvSpPr>
          <p:cNvPr id="2" name="Title 1"/>
          <p:cNvSpPr>
            <a:spLocks noGrp="1"/>
          </p:cNvSpPr>
          <p:nvPr>
            <p:ph type="title"/>
          </p:nvPr>
        </p:nvSpPr>
        <p:spPr>
          <a:xfrm>
            <a:off x="419100" y="12192"/>
            <a:ext cx="10515600" cy="1325563"/>
          </a:xfrm>
        </p:spPr>
        <p:txBody>
          <a:bodyPr/>
          <a:lstStyle/>
          <a:p>
            <a:r>
              <a:rPr lang="en-US" b="1" dirty="0"/>
              <a:t>PROBLEM SOLVING</a:t>
            </a:r>
          </a:p>
        </p:txBody>
      </p:sp>
      <p:sp>
        <p:nvSpPr>
          <p:cNvPr id="3" name="Content Placeholder 2"/>
          <p:cNvSpPr>
            <a:spLocks noGrp="1"/>
          </p:cNvSpPr>
          <p:nvPr>
            <p:ph idx="1"/>
          </p:nvPr>
        </p:nvSpPr>
        <p:spPr>
          <a:xfrm>
            <a:off x="345286" y="1434704"/>
            <a:ext cx="11501428" cy="4672901"/>
          </a:xfrm>
        </p:spPr>
        <p:txBody>
          <a:bodyPr>
            <a:normAutofit fontScale="77500" lnSpcReduction="20000"/>
          </a:bodyPr>
          <a:lstStyle/>
          <a:p>
            <a:pPr algn="just">
              <a:buSzPct val="125000"/>
            </a:pPr>
            <a:r>
              <a:rPr lang="en-US" dirty="0"/>
              <a:t>Governor’s Executive Order in response to the COVID-19</a:t>
            </a:r>
          </a:p>
          <a:p>
            <a:pPr marL="0" indent="0" algn="just">
              <a:buNone/>
            </a:pPr>
            <a:r>
              <a:rPr lang="en-US" dirty="0"/>
              <a:t>   pandemic forced business closures and job loss</a:t>
            </a:r>
          </a:p>
          <a:p>
            <a:pPr algn="just">
              <a:buSzPct val="125000"/>
            </a:pPr>
            <a:r>
              <a:rPr lang="en-US" dirty="0"/>
              <a:t>1</a:t>
            </a:r>
            <a:r>
              <a:rPr lang="en-US" baseline="30000" dirty="0"/>
              <a:t>st</a:t>
            </a:r>
            <a:r>
              <a:rPr lang="en-US" dirty="0"/>
              <a:t> cycle of $349 Billion PPP funding was depleted on 4/16/20</a:t>
            </a:r>
          </a:p>
          <a:p>
            <a:pPr algn="just">
              <a:buSzPct val="125000"/>
            </a:pPr>
            <a:r>
              <a:rPr lang="en-US" dirty="0"/>
              <a:t>PPP was intended to keep money flowing to the employees but does not accomplish what is needed for the employers - provide financial assistance for operational expenses (rent, payroll, utilities, inventory) during mandatory closure</a:t>
            </a:r>
          </a:p>
          <a:p>
            <a:pPr algn="just">
              <a:buSzPct val="125000"/>
            </a:pPr>
            <a:r>
              <a:rPr lang="en-US" dirty="0"/>
              <a:t>Local businesses in BBCRA area were ineligible for the FL Small Business Emergency Bridge Loan (2-100 employee threshold, 12% interest) and could not effectively use PPP (75-25 rule, 4%  max. interest) </a:t>
            </a:r>
          </a:p>
          <a:p>
            <a:pPr algn="just">
              <a:buSzPct val="125000"/>
            </a:pPr>
            <a:r>
              <a:rPr lang="en-US" dirty="0"/>
              <a:t>No other programs were available in early April from the City of Boynton Beach and Palm Beach County that had as much flexibility or streamlined process</a:t>
            </a:r>
          </a:p>
          <a:p>
            <a:pPr algn="just">
              <a:buSzPct val="125000"/>
            </a:pPr>
            <a:r>
              <a:rPr lang="en-US" dirty="0"/>
              <a:t>The new SBDRFLP provided funds up-front to sustain the businesses for the initial two months of the “Safer-at-Home” order unlike the BBCRA’s other reimbursement grant programs</a:t>
            </a:r>
          </a:p>
          <a:p>
            <a:pPr algn="just">
              <a:buSzPct val="125000"/>
            </a:pPr>
            <a:r>
              <a:rPr lang="en-US" dirty="0"/>
              <a:t>SBDRFLP funding, when leveraged with the BBCRA’s 6-month extended rent assistance program, will help local businesses recover more quickly from this crisis </a:t>
            </a:r>
          </a:p>
        </p:txBody>
      </p:sp>
      <p:pic>
        <p:nvPicPr>
          <p:cNvPr id="8" name="Picture 7"/>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9878696" y="5816368"/>
            <a:ext cx="2178341" cy="921434"/>
          </a:xfrm>
          <a:prstGeom prst="rect">
            <a:avLst/>
          </a:prstGeom>
        </p:spPr>
      </p:pic>
      <p:pic>
        <p:nvPicPr>
          <p:cNvPr id="6" name="Picture 5" descr="https://www.cfodive.com/user_media/cache/44/5f/445f479d408ce7da74466e9e005a7e7c.jpg">
            <a:extLst>
              <a:ext uri="{FF2B5EF4-FFF2-40B4-BE49-F238E27FC236}">
                <a16:creationId xmlns:a16="http://schemas.microsoft.com/office/drawing/2014/main" id="{E75FAC3E-C151-4BE5-9BF1-171C05134D50}"/>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7900416" y="499872"/>
            <a:ext cx="3872484" cy="1865376"/>
          </a:xfrm>
          <a:prstGeom prst="rect">
            <a:avLst/>
          </a:prstGeom>
          <a:noFill/>
          <a:ln>
            <a:noFill/>
          </a:ln>
        </p:spPr>
      </p:pic>
    </p:spTree>
    <p:extLst>
      <p:ext uri="{BB962C8B-B14F-4D97-AF65-F5344CB8AC3E}">
        <p14:creationId xmlns:p14="http://schemas.microsoft.com/office/powerpoint/2010/main" val="20900473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hqprint">
            <a:duotone>
              <a:schemeClr val="bg2">
                <a:shade val="45000"/>
                <a:satMod val="135000"/>
              </a:schemeClr>
              <a:prstClr val="white"/>
            </a:duotone>
            <a:extLst>
              <a:ext uri="{BEBA8EAE-BF5A-486C-A8C5-ECC9F3942E4B}">
                <a14:imgProps xmlns:a14="http://schemas.microsoft.com/office/drawing/2010/main">
                  <a14:imgLayer r:embed="rId3">
                    <a14:imgEffect>
                      <a14:sharpenSoften amount="8000"/>
                    </a14:imgEffect>
                    <a14:imgEffect>
                      <a14:brightnessContrast bright="-2000"/>
                    </a14:imgEffect>
                  </a14:imgLayer>
                </a14:imgProps>
              </a:ext>
              <a:ext uri="{28A0092B-C50C-407E-A947-70E740481C1C}">
                <a14:useLocalDpi xmlns:a14="http://schemas.microsoft.com/office/drawing/2010/main" val="0"/>
              </a:ext>
            </a:extLst>
          </a:blip>
          <a:stretch>
            <a:fillRect/>
          </a:stretch>
        </p:blipFill>
        <p:spPr>
          <a:xfrm>
            <a:off x="0" y="-435666"/>
            <a:ext cx="12192000" cy="6858000"/>
          </a:xfrm>
          <a:prstGeom prst="rect">
            <a:avLst/>
          </a:prstGeom>
          <a:ln>
            <a:noFill/>
          </a:ln>
          <a:effectLst>
            <a:outerShdw blurRad="190500" dist="228600" dir="2700000" algn="ctr">
              <a:srgbClr val="000000">
                <a:alpha val="47000"/>
              </a:srgbClr>
            </a:outerShdw>
          </a:effectLst>
          <a:scene3d>
            <a:camera prst="orthographicFront">
              <a:rot lat="0" lon="0" rev="0"/>
            </a:camera>
            <a:lightRig rig="glow" dir="t">
              <a:rot lat="0" lon="0" rev="4800000"/>
            </a:lightRig>
          </a:scene3d>
          <a:sp3d prstMaterial="matte">
            <a:bevelT w="127000" h="63500"/>
          </a:sp3d>
        </p:spPr>
      </p:pic>
      <p:sp>
        <p:nvSpPr>
          <p:cNvPr id="2" name="Title 1"/>
          <p:cNvSpPr>
            <a:spLocks noGrp="1"/>
          </p:cNvSpPr>
          <p:nvPr>
            <p:ph type="title"/>
          </p:nvPr>
        </p:nvSpPr>
        <p:spPr>
          <a:xfrm>
            <a:off x="838200" y="-386898"/>
            <a:ext cx="10515600" cy="1325563"/>
          </a:xfrm>
        </p:spPr>
        <p:txBody>
          <a:bodyPr/>
          <a:lstStyle/>
          <a:p>
            <a:pPr algn="ctr"/>
            <a:r>
              <a:rPr lang="en-US" b="1" dirty="0"/>
              <a:t>APPLICABILITY TO OTHER COMMUNITIES</a:t>
            </a:r>
          </a:p>
        </p:txBody>
      </p:sp>
      <p:sp>
        <p:nvSpPr>
          <p:cNvPr id="3" name="Content Placeholder 2"/>
          <p:cNvSpPr>
            <a:spLocks noGrp="1"/>
          </p:cNvSpPr>
          <p:nvPr>
            <p:ph idx="1"/>
          </p:nvPr>
        </p:nvSpPr>
        <p:spPr>
          <a:xfrm>
            <a:off x="134963" y="771084"/>
            <a:ext cx="6865214" cy="5315831"/>
          </a:xfrm>
        </p:spPr>
        <p:txBody>
          <a:bodyPr>
            <a:normAutofit fontScale="92500" lnSpcReduction="10000"/>
          </a:bodyPr>
          <a:lstStyle/>
          <a:p>
            <a:pPr algn="just">
              <a:buSzPct val="150000"/>
            </a:pPr>
            <a:r>
              <a:rPr lang="en-US" sz="1800" dirty="0"/>
              <a:t>All communities across the US has been disrupted by the COVID-19 pandemic and safer-at-home orders</a:t>
            </a:r>
          </a:p>
          <a:p>
            <a:pPr algn="just">
              <a:buSzPct val="150000"/>
            </a:pPr>
            <a:r>
              <a:rPr lang="en-US" sz="1800" dirty="0"/>
              <a:t>Even though the business closures are temporary its devasting effect on small businesses across the globe is long term</a:t>
            </a:r>
          </a:p>
          <a:p>
            <a:pPr algn="just">
              <a:buSzPct val="150000"/>
            </a:pPr>
            <a:r>
              <a:rPr lang="en-US" sz="1800" dirty="0"/>
              <a:t>Most small businesses do not have access to liquid capital and is dependent on economic relief assistance</a:t>
            </a:r>
          </a:p>
          <a:p>
            <a:pPr algn="just">
              <a:buSzPct val="150000"/>
            </a:pPr>
            <a:r>
              <a:rPr lang="en-US" sz="1800" dirty="0"/>
              <a:t>The BBCRA SBDRFLP provided a solution to provide economic development assistance to recover from the crisis and return to full business operations</a:t>
            </a:r>
          </a:p>
          <a:p>
            <a:pPr algn="just">
              <a:buSzPct val="150000"/>
            </a:pPr>
            <a:r>
              <a:rPr lang="en-US" sz="1800" dirty="0"/>
              <a:t>As evidence to the program’s replicability in communities of all sizes, the BBCRA received calls from Boca Raton, Riviera Beach, Naples,  Delray Beach, and Coral Springs after the program’s launch</a:t>
            </a:r>
          </a:p>
          <a:p>
            <a:pPr marL="457200" lvl="1" algn="just">
              <a:buFontTx/>
              <a:buChar char="-"/>
            </a:pPr>
            <a:r>
              <a:rPr lang="en-US" sz="1800" dirty="0"/>
              <a:t>The City of Boca Raton approved on May 11, 2020 an almost identical program approving $500,000 in funding with maximum loans of $5,000 (3-25 employees)</a:t>
            </a:r>
          </a:p>
          <a:p>
            <a:pPr marL="457200" lvl="1" algn="just">
              <a:buFontTx/>
              <a:buChar char="-"/>
            </a:pPr>
            <a:r>
              <a:rPr lang="en-US" sz="1800" dirty="0"/>
              <a:t>The Riviera Beach CRA also approved an almost identical program in funding with maximum loans of $5,000 on May 22, 2020 (25 fewer employees)</a:t>
            </a:r>
          </a:p>
          <a:p>
            <a:pPr marL="457200" lvl="1" algn="just">
              <a:buFontTx/>
              <a:buChar char="-"/>
            </a:pPr>
            <a:r>
              <a:rPr lang="en-US" sz="1800" dirty="0"/>
              <a:t>Palm Beach County also launched its Restart Small Business Grant Program, a similar grant program launched on May 22, 2020 with $50 Million in funding for small businesses with maximum loans of $25,000</a:t>
            </a:r>
          </a:p>
        </p:txBody>
      </p:sp>
      <p:pic>
        <p:nvPicPr>
          <p:cNvPr id="8" name="Picture 7"/>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9878696" y="5816368"/>
            <a:ext cx="2178341" cy="921434"/>
          </a:xfrm>
          <a:prstGeom prst="rect">
            <a:avLst/>
          </a:prstGeom>
        </p:spPr>
      </p:pic>
      <p:pic>
        <p:nvPicPr>
          <p:cNvPr id="6" name="Picture 5">
            <a:extLst>
              <a:ext uri="{FF2B5EF4-FFF2-40B4-BE49-F238E27FC236}">
                <a16:creationId xmlns:a16="http://schemas.microsoft.com/office/drawing/2014/main" id="{33D41E93-1883-4025-8E95-DC7FDB16567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77957" y="1398053"/>
            <a:ext cx="4496248" cy="3746499"/>
          </a:xfrm>
          <a:prstGeom prst="rect">
            <a:avLst/>
          </a:prstGeom>
          <a:ln w="38100">
            <a:solidFill>
              <a:schemeClr val="bg2">
                <a:lumMod val="25000"/>
              </a:schemeClr>
            </a:solidFill>
          </a:ln>
        </p:spPr>
      </p:pic>
    </p:spTree>
    <p:extLst>
      <p:ext uri="{BB962C8B-B14F-4D97-AF65-F5344CB8AC3E}">
        <p14:creationId xmlns:p14="http://schemas.microsoft.com/office/powerpoint/2010/main" val="2943709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hqprint">
            <a:duotone>
              <a:schemeClr val="bg2">
                <a:shade val="45000"/>
                <a:satMod val="135000"/>
              </a:schemeClr>
              <a:prstClr val="white"/>
            </a:duotone>
            <a:extLst>
              <a:ext uri="{BEBA8EAE-BF5A-486C-A8C5-ECC9F3942E4B}">
                <a14:imgProps xmlns:a14="http://schemas.microsoft.com/office/drawing/2010/main">
                  <a14:imgLayer r:embed="rId3">
                    <a14:imgEffect>
                      <a14:sharpenSoften amount="8000"/>
                    </a14:imgEffect>
                    <a14:imgEffect>
                      <a14:brightnessContrast bright="-2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a:ln>
            <a:noFill/>
          </a:ln>
          <a:effectLst>
            <a:outerShdw blurRad="190500" dist="228600" dir="2700000" algn="ctr">
              <a:srgbClr val="000000">
                <a:alpha val="47000"/>
              </a:srgbClr>
            </a:outerShdw>
          </a:effectLst>
          <a:scene3d>
            <a:camera prst="orthographicFront">
              <a:rot lat="0" lon="0" rev="0"/>
            </a:camera>
            <a:lightRig rig="glow" dir="t">
              <a:rot lat="0" lon="0" rev="4800000"/>
            </a:lightRig>
          </a:scene3d>
          <a:sp3d prstMaterial="matte">
            <a:bevelT w="127000" h="63500"/>
          </a:sp3d>
        </p:spPr>
      </p:pic>
      <p:sp>
        <p:nvSpPr>
          <p:cNvPr id="2" name="Title 1"/>
          <p:cNvSpPr>
            <a:spLocks noGrp="1"/>
          </p:cNvSpPr>
          <p:nvPr>
            <p:ph type="title"/>
          </p:nvPr>
        </p:nvSpPr>
        <p:spPr>
          <a:xfrm>
            <a:off x="838200" y="2762"/>
            <a:ext cx="10515600" cy="1325563"/>
          </a:xfrm>
        </p:spPr>
        <p:txBody>
          <a:bodyPr/>
          <a:lstStyle/>
          <a:p>
            <a:pPr algn="ctr"/>
            <a:r>
              <a:rPr lang="en-US" b="1" dirty="0"/>
              <a:t>ADDITIONAL INFORMATION</a:t>
            </a:r>
          </a:p>
        </p:txBody>
      </p:sp>
      <p:sp>
        <p:nvSpPr>
          <p:cNvPr id="3" name="Content Placeholder 2"/>
          <p:cNvSpPr>
            <a:spLocks noGrp="1"/>
          </p:cNvSpPr>
          <p:nvPr>
            <p:ph idx="1"/>
          </p:nvPr>
        </p:nvSpPr>
        <p:spPr>
          <a:xfrm>
            <a:off x="134963" y="1127186"/>
            <a:ext cx="6242687" cy="5149899"/>
          </a:xfrm>
        </p:spPr>
        <p:txBody>
          <a:bodyPr>
            <a:noAutofit/>
          </a:bodyPr>
          <a:lstStyle/>
          <a:p>
            <a:pPr algn="just">
              <a:buSzPct val="125000"/>
            </a:pPr>
            <a:r>
              <a:rPr lang="en-US" sz="1800" dirty="0"/>
              <a:t>BBCRA’s SBDRFLP was the first of its kind with the most flexible and funding allocations fully funded by a CRA.</a:t>
            </a:r>
          </a:p>
          <a:p>
            <a:pPr algn="just">
              <a:buSzPct val="125000"/>
            </a:pPr>
            <a:r>
              <a:rPr lang="en-US" sz="1800" dirty="0"/>
              <a:t>BBCRA’s SBDRFLP application was simple with limited but important documentation, streamlined loan application review, and approval processes.</a:t>
            </a:r>
          </a:p>
          <a:p>
            <a:pPr algn="just">
              <a:buSzPct val="125000"/>
            </a:pPr>
            <a:r>
              <a:rPr lang="en-US" sz="1800" dirty="0"/>
              <a:t>Success was due to dedicated staff and experienced and cooperative legal counsel.</a:t>
            </a:r>
          </a:p>
          <a:p>
            <a:pPr algn="just">
              <a:buSzPct val="125000"/>
            </a:pPr>
            <a:r>
              <a:rPr lang="en-US" sz="1800" dirty="0"/>
              <a:t>BBCRA’s SBDRFLP was developed and implemented while staff was working remotely from home, utilizing readily available software and web-based applications and programs </a:t>
            </a:r>
          </a:p>
          <a:p>
            <a:pPr algn="just">
              <a:buSzPct val="125000"/>
            </a:pPr>
            <a:r>
              <a:rPr lang="en-US" sz="1800" dirty="0"/>
              <a:t>101 Applications consistently processed by BBCRA staff in a record setting 2-week period  </a:t>
            </a:r>
          </a:p>
          <a:p>
            <a:pPr algn="just">
              <a:buSzPct val="125000"/>
            </a:pPr>
            <a:r>
              <a:rPr lang="en-US" sz="1800" dirty="0"/>
              <a:t>Over $1.25 Million in combined BBCRA COVID-19 relief programs (SBDRFLP, 6-month extension rent assistance, and marina slip rent abatement) was disbursed</a:t>
            </a:r>
          </a:p>
          <a:p>
            <a:pPr algn="just">
              <a:buSzPct val="125000"/>
            </a:pPr>
            <a:r>
              <a:rPr lang="en-US" sz="1800" dirty="0"/>
              <a:t>BBCRA COVID-19 relief programs provided gap funding for local businesses in time of need since the CARES Act and relief funding addressed loss of potential income</a:t>
            </a:r>
          </a:p>
        </p:txBody>
      </p:sp>
      <p:pic>
        <p:nvPicPr>
          <p:cNvPr id="8" name="Picture 7"/>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9878696" y="5816368"/>
            <a:ext cx="2178341" cy="921434"/>
          </a:xfrm>
          <a:prstGeom prst="rect">
            <a:avLst/>
          </a:prstGeom>
        </p:spPr>
      </p:pic>
      <p:pic>
        <p:nvPicPr>
          <p:cNvPr id="5" name="Picture 4">
            <a:extLst>
              <a:ext uri="{FF2B5EF4-FFF2-40B4-BE49-F238E27FC236}">
                <a16:creationId xmlns:a16="http://schemas.microsoft.com/office/drawing/2014/main" id="{6EB1BCF8-5962-456C-8611-77D2714E205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12613" y="1965960"/>
            <a:ext cx="5398971" cy="3408550"/>
          </a:xfrm>
          <a:prstGeom prst="rect">
            <a:avLst/>
          </a:prstGeom>
          <a:ln w="38100">
            <a:solidFill>
              <a:schemeClr val="bg2">
                <a:lumMod val="25000"/>
              </a:schemeClr>
            </a:solidFill>
          </a:ln>
        </p:spPr>
      </p:pic>
    </p:spTree>
    <p:extLst>
      <p:ext uri="{BB962C8B-B14F-4D97-AF65-F5344CB8AC3E}">
        <p14:creationId xmlns:p14="http://schemas.microsoft.com/office/powerpoint/2010/main" val="419582217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1406</TotalTime>
  <Words>1124</Words>
  <Application>Microsoft Office PowerPoint</Application>
  <PresentationFormat>Widescreen</PresentationFormat>
  <Paragraphs>63</Paragraphs>
  <Slides>10</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10</vt:i4>
      </vt:variant>
    </vt:vector>
  </HeadingPairs>
  <TitlesOfParts>
    <vt:vector size="14" baseType="lpstr">
      <vt:lpstr>Arial</vt:lpstr>
      <vt:lpstr>Calibri</vt:lpstr>
      <vt:lpstr>Calibri Light</vt:lpstr>
      <vt:lpstr>Office Theme</vt:lpstr>
      <vt:lpstr>2020 FRA AWARDS CREATIVE ORGANIZATIONAL DEVELOPMENT &amp; FUNDING                                SMALL BUSINESS DISASTER RELIEF  FORGIVABLE LOAN PROGRAM (SBDRFLP) </vt:lpstr>
      <vt:lpstr>WE WANT TO KNOW HOW TO BETTER ASSIST YOU!</vt:lpstr>
      <vt:lpstr>INNOVATION</vt:lpstr>
      <vt:lpstr>FUNDING ELIGIBILTY REQUIREMENTS</vt:lpstr>
      <vt:lpstr>COMMUNITY IMPACT</vt:lpstr>
      <vt:lpstr>FUNDING</vt:lpstr>
      <vt:lpstr>PROBLEM SOLVING</vt:lpstr>
      <vt:lpstr>APPLICABILITY TO OTHER COMMUNITIES</vt:lpstr>
      <vt:lpstr>ADDITIONAL INFORMATION</vt:lpstr>
      <vt:lpstr>100+ TOTAL PROGRAM RECIPIENTS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SMALL BUSINESS DISASTER RELIEF FORGIVABLE LOAN PROGRAM</dc:title>
  <dc:creator>Nicklien, Bonnie</dc:creator>
  <cp:lastModifiedBy>Shutt, Thuy</cp:lastModifiedBy>
  <cp:revision>167</cp:revision>
  <dcterms:created xsi:type="dcterms:W3CDTF">2020-04-15T15:12:31Z</dcterms:created>
  <dcterms:modified xsi:type="dcterms:W3CDTF">2020-05-29T13:03:51Z</dcterms:modified>
</cp:coreProperties>
</file>