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25" r:id="rId3"/>
    <p:sldId id="349" r:id="rId4"/>
    <p:sldId id="351" r:id="rId5"/>
    <p:sldId id="345" r:id="rId6"/>
    <p:sldId id="354" r:id="rId7"/>
    <p:sldId id="353" r:id="rId8"/>
    <p:sldId id="346" r:id="rId9"/>
    <p:sldId id="347" r:id="rId10"/>
    <p:sldId id="348" r:id="rId11"/>
    <p:sldId id="350" r:id="rId12"/>
    <p:sldId id="355" r:id="rId13"/>
  </p:sldIdLst>
  <p:sldSz cx="9144000" cy="6858000" type="screen4x3"/>
  <p:notesSz cx="7315200" cy="9601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BC2D00"/>
    <a:srgbClr val="70BDD2"/>
    <a:srgbClr val="7FC4D7"/>
    <a:srgbClr val="6ABAD0"/>
    <a:srgbClr val="75A4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87914" autoAdjust="0"/>
  </p:normalViewPr>
  <p:slideViewPr>
    <p:cSldViewPr>
      <p:cViewPr varScale="1">
        <p:scale>
          <a:sx n="71" d="100"/>
          <a:sy n="71" d="100"/>
        </p:scale>
        <p:origin x="-114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25" d="100"/>
          <a:sy n="125" d="100"/>
        </p:scale>
        <p:origin x="-1956" y="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169920" cy="480389"/>
          </a:xfrm>
          <a:prstGeom prst="rect">
            <a:avLst/>
          </a:prstGeom>
        </p:spPr>
        <p:txBody>
          <a:bodyPr vert="horz" lIns="95154" tIns="47577" rIns="95154" bIns="4757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4"/>
            <a:ext cx="3169920" cy="480389"/>
          </a:xfrm>
          <a:prstGeom prst="rect">
            <a:avLst/>
          </a:prstGeom>
        </p:spPr>
        <p:txBody>
          <a:bodyPr vert="horz" lIns="95154" tIns="47577" rIns="95154" bIns="47577" rtlCol="0"/>
          <a:lstStyle>
            <a:lvl1pPr algn="r">
              <a:defRPr sz="1200"/>
            </a:lvl1pPr>
          </a:lstStyle>
          <a:p>
            <a:fld id="{D18A00C2-A78E-4867-BB6E-153EEA1CA71C}" type="datetimeFigureOut">
              <a:rPr lang="en-US" smtClean="0"/>
              <a:pPr/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6"/>
            <a:ext cx="3169920" cy="480389"/>
          </a:xfrm>
          <a:prstGeom prst="rect">
            <a:avLst/>
          </a:prstGeom>
        </p:spPr>
        <p:txBody>
          <a:bodyPr vert="horz" lIns="95154" tIns="47577" rIns="95154" bIns="4757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176"/>
            <a:ext cx="3169920" cy="480389"/>
          </a:xfrm>
          <a:prstGeom prst="rect">
            <a:avLst/>
          </a:prstGeom>
        </p:spPr>
        <p:txBody>
          <a:bodyPr vert="horz" lIns="95154" tIns="47577" rIns="95154" bIns="47577" rtlCol="0" anchor="b"/>
          <a:lstStyle>
            <a:lvl1pPr algn="r">
              <a:defRPr sz="1200"/>
            </a:lvl1pPr>
          </a:lstStyle>
          <a:p>
            <a:fld id="{231CF92D-8BCD-407B-9E42-C77981F43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490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02" tIns="48300" rIns="96602" bIns="4830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02" tIns="48300" rIns="96602" bIns="48300" rtlCol="0"/>
          <a:lstStyle>
            <a:lvl1pPr algn="r">
              <a:defRPr sz="1200"/>
            </a:lvl1pPr>
          </a:lstStyle>
          <a:p>
            <a:fld id="{F9904038-89E5-4680-85B4-B48BFDA94262}" type="datetimeFigureOut">
              <a:rPr lang="en-US" smtClean="0"/>
              <a:pPr/>
              <a:t>3/23/2020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2" tIns="48300" rIns="96602" bIns="4830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02" tIns="48300" rIns="96602" bIns="483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3"/>
            <a:ext cx="3169920" cy="480060"/>
          </a:xfrm>
          <a:prstGeom prst="rect">
            <a:avLst/>
          </a:prstGeom>
        </p:spPr>
        <p:txBody>
          <a:bodyPr vert="horz" lIns="96602" tIns="48300" rIns="96602" bIns="4830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3"/>
            <a:ext cx="3169920" cy="480060"/>
          </a:xfrm>
          <a:prstGeom prst="rect">
            <a:avLst/>
          </a:prstGeom>
        </p:spPr>
        <p:txBody>
          <a:bodyPr vert="horz" lIns="96602" tIns="48300" rIns="96602" bIns="48300" rtlCol="0" anchor="b"/>
          <a:lstStyle>
            <a:lvl1pPr algn="r">
              <a:defRPr sz="1200"/>
            </a:lvl1pPr>
          </a:lstStyle>
          <a:p>
            <a:fld id="{2F42F7D6-0CF7-45B6-9361-33D88E9805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935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2F7D6-0CF7-45B6-9361-33D88E98052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560571"/>
            <a:ext cx="2545081" cy="43205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2F7D6-0CF7-45B6-9361-33D88E98052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610099"/>
            <a:ext cx="3276599" cy="447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160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560571"/>
            <a:ext cx="2545081" cy="43205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2F7D6-0CF7-45B6-9361-33D88E98052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610099"/>
            <a:ext cx="3276599" cy="447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160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560571"/>
            <a:ext cx="2545081" cy="43205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2F7D6-0CF7-45B6-9361-33D88E98052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610099"/>
            <a:ext cx="3276599" cy="447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16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2F7D6-0CF7-45B6-9361-33D88E98052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09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2F7D6-0CF7-45B6-9361-33D88E98052C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560571"/>
            <a:ext cx="2545081" cy="43205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2F7D6-0CF7-45B6-9361-33D88E98052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610099"/>
            <a:ext cx="3276599" cy="447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160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560571"/>
            <a:ext cx="2697481" cy="4320540"/>
          </a:xfrm>
        </p:spPr>
        <p:txBody>
          <a:bodyPr/>
          <a:lstStyle/>
          <a:p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2F7D6-0CF7-45B6-9361-33D88E98052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48200"/>
            <a:ext cx="3208873" cy="439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31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560571"/>
            <a:ext cx="2697481" cy="4320540"/>
          </a:xfrm>
        </p:spPr>
        <p:txBody>
          <a:bodyPr/>
          <a:lstStyle/>
          <a:p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2F7D6-0CF7-45B6-9361-33D88E98052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48200"/>
            <a:ext cx="3208873" cy="439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31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560571"/>
            <a:ext cx="2697481" cy="4320540"/>
          </a:xfrm>
        </p:spPr>
        <p:txBody>
          <a:bodyPr/>
          <a:lstStyle/>
          <a:p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2F7D6-0CF7-45B6-9361-33D88E98052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48200"/>
            <a:ext cx="3208873" cy="439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319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560571"/>
            <a:ext cx="2621280" cy="4320540"/>
          </a:xfrm>
        </p:spPr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2F7D6-0CF7-45B6-9361-33D88E98052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4" y="4572000"/>
            <a:ext cx="3183423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914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560571"/>
            <a:ext cx="2621280" cy="4320540"/>
          </a:xfrm>
        </p:spPr>
        <p:txBody>
          <a:bodyPr/>
          <a:lstStyle/>
          <a:p>
            <a:pPr marL="171400" indent="-1714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2F7D6-0CF7-45B6-9361-33D88E98052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3" y="4572002"/>
            <a:ext cx="3242607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32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5BAB-C785-4BDF-8B3E-C367943F8CB4}" type="datetime1">
              <a:rPr lang="de-DE" smtClean="0"/>
              <a:pPr/>
              <a:t>23.03.2020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Rectangle 6"/>
          <p:cNvSpPr/>
          <p:nvPr userDrawn="1"/>
        </p:nvSpPr>
        <p:spPr>
          <a:xfrm>
            <a:off x="-8966" y="0"/>
            <a:ext cx="9166414" cy="990600"/>
          </a:xfrm>
          <a:prstGeom prst="rect">
            <a:avLst/>
          </a:prstGeom>
          <a:solidFill>
            <a:srgbClr val="70B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/>
          <p:cNvSpPr/>
          <p:nvPr userDrawn="1"/>
        </p:nvSpPr>
        <p:spPr>
          <a:xfrm>
            <a:off x="-8965" y="914400"/>
            <a:ext cx="9166414" cy="152400"/>
          </a:xfrm>
          <a:prstGeom prst="rect">
            <a:avLst/>
          </a:prstGeom>
          <a:solidFill>
            <a:srgbClr val="BC2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6" descr="http://upload.wikimedia.org/wikipedia/commons/8/82/Seal_of_Edgewater%2C_Volusia_County%2C_Florida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480" y="122903"/>
            <a:ext cx="1184591" cy="7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6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034BC-5BE1-4D83-833C-C1FE9F9A719C}" type="datetime1">
              <a:rPr lang="de-DE" smtClean="0"/>
              <a:pPr/>
              <a:t>23.03.2020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080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50FCC-8061-4E6F-8737-6192F89A80FC}" type="datetime1">
              <a:rPr lang="de-DE" smtClean="0"/>
              <a:pPr/>
              <a:t>23.03.2020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33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E256-9046-41B5-B842-1A384B36E836}" type="datetime1">
              <a:rPr lang="de-DE" smtClean="0"/>
              <a:pPr/>
              <a:t>23.03.2020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9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ED20-2586-43B9-B85F-B0ED130D5EF0}" type="datetime1">
              <a:rPr lang="de-DE" smtClean="0"/>
              <a:pPr/>
              <a:t>23.03.2020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41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310D-F5B1-46B2-8CC7-8FA67AD50304}" type="datetime1">
              <a:rPr lang="de-DE" smtClean="0"/>
              <a:pPr/>
              <a:t>23.03.2020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3402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ED0B-F657-4FA1-B733-EB731ACC66A0}" type="datetime1">
              <a:rPr lang="de-DE" smtClean="0"/>
              <a:pPr/>
              <a:t>23.03.2020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304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30AA-27DD-46AF-B0CD-74D9E5C74AEA}" type="datetime1">
              <a:rPr lang="de-DE" smtClean="0"/>
              <a:pPr/>
              <a:t>23.03.2020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71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F06F-77E0-4551-9D95-3D5F28F9DC28}" type="datetime1">
              <a:rPr lang="de-DE" smtClean="0"/>
              <a:pPr/>
              <a:t>23.03.2020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7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C380-AE05-43A1-8BC3-DCB7987B0B9E}" type="datetime1">
              <a:rPr lang="de-DE" smtClean="0"/>
              <a:pPr/>
              <a:t>23.03.2020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2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2203-ECAA-444C-92D5-20D015C3914A}" type="datetime1">
              <a:rPr lang="de-DE" smtClean="0"/>
              <a:pPr/>
              <a:t>23.03.2020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801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CF043-0B57-43C9-895A-E5DB24C53A33}" type="datetime1">
              <a:rPr lang="de-DE" smtClean="0"/>
              <a:pPr/>
              <a:t>23.03.2020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3D84E-CBB8-44CF-B2AE-A145096F0D2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40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59.jpeg"/><Relationship Id="rId3" Type="http://schemas.openxmlformats.org/officeDocument/2006/relationships/image" Target="../media/image18.jpg"/><Relationship Id="rId7" Type="http://schemas.openxmlformats.org/officeDocument/2006/relationships/image" Target="../media/image55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8.jpeg"/><Relationship Id="rId5" Type="http://schemas.openxmlformats.org/officeDocument/2006/relationships/image" Target="../media/image53.jpe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Relationship Id="rId1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28.png"/><Relationship Id="rId3" Type="http://schemas.openxmlformats.org/officeDocument/2006/relationships/image" Target="../media/image31.jp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4.emf"/><Relationship Id="rId10" Type="http://schemas.openxmlformats.org/officeDocument/2006/relationships/image" Target="../media/image36.jpeg"/><Relationship Id="rId4" Type="http://schemas.openxmlformats.org/officeDocument/2006/relationships/image" Target="../media/image18.jpg"/><Relationship Id="rId9" Type="http://schemas.openxmlformats.org/officeDocument/2006/relationships/image" Target="../media/image35.jpeg"/><Relationship Id="rId1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1.jp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1.png"/><Relationship Id="rId10" Type="http://schemas.openxmlformats.org/officeDocument/2006/relationships/image" Target="../media/image47.jpeg"/><Relationship Id="rId4" Type="http://schemas.openxmlformats.org/officeDocument/2006/relationships/image" Target="../media/image18.jpg"/><Relationship Id="rId9" Type="http://schemas.openxmlformats.org/officeDocument/2006/relationships/image" Target="../media/image46.jpe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9800"/>
            <a:ext cx="91440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1066800" y="1295400"/>
            <a:ext cx="693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City of Edgewater</a:t>
            </a:r>
          </a:p>
          <a:p>
            <a:pPr algn="ctr"/>
            <a:r>
              <a:rPr lang="en-US" sz="2800" b="1" dirty="0" smtClean="0"/>
              <a:t>Community Redevelopment Agency</a:t>
            </a:r>
          </a:p>
          <a:p>
            <a:pPr algn="ctr"/>
            <a:r>
              <a:rPr lang="en-US" sz="2800" b="1" dirty="0" smtClean="0"/>
              <a:t>Annual Report FY 2019</a:t>
            </a:r>
            <a:endParaRPr lang="de-DE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33900" y="6238845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March 31, 2020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1" y="3200399"/>
            <a:ext cx="956492" cy="2286001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50800" dist="254000" dir="2700000" sx="99000" sy="99000" algn="tl" rotWithShape="0">
              <a:srgbClr val="CC33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1944" y="3200400"/>
            <a:ext cx="1078083" cy="2286000"/>
          </a:xfrm>
          <a:prstGeom prst="rect">
            <a:avLst/>
          </a:prstGeom>
          <a:noFill/>
          <a:ln w="9525">
            <a:solidFill>
              <a:srgbClr val="BC2D00"/>
            </a:solidFill>
            <a:miter lim="800000"/>
            <a:headEnd/>
            <a:tailEnd/>
          </a:ln>
          <a:effectLst>
            <a:outerShdw blurRad="50800" dist="254000" dir="2700000" sx="99000" sy="99000" algn="tl" rotWithShape="0">
              <a:srgbClr val="CC33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email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1" r="3940" b="6347"/>
          <a:stretch/>
        </p:blipFill>
        <p:spPr bwMode="auto">
          <a:xfrm>
            <a:off x="3270993" y="3269816"/>
            <a:ext cx="2602014" cy="2216584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50800" dist="254000" dir="2700000" sx="99000" sy="99000" algn="tl" rotWithShape="0">
              <a:srgbClr val="CC33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384" r="11999"/>
          <a:stretch/>
        </p:blipFill>
        <p:spPr bwMode="auto">
          <a:xfrm>
            <a:off x="6238937" y="3261852"/>
            <a:ext cx="2590738" cy="2224548"/>
          </a:xfrm>
          <a:prstGeom prst="rect">
            <a:avLst/>
          </a:prstGeom>
          <a:noFill/>
          <a:ln w="9525">
            <a:solidFill>
              <a:srgbClr val="BC2D00"/>
            </a:solidFill>
            <a:miter lim="800000"/>
            <a:headEnd/>
            <a:tailEnd/>
          </a:ln>
          <a:effectLst>
            <a:outerShdw blurRad="50800" dist="254000" dir="2700000" sx="99000" sy="99000" algn="tl" rotWithShape="0">
              <a:srgbClr val="CC33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96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340" y="-76202"/>
            <a:ext cx="86253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CRA Plan – Area 4</a:t>
            </a:r>
          </a:p>
          <a:p>
            <a:pPr lvl="0"/>
            <a:r>
              <a:rPr lang="en-US" sz="2400" b="1" dirty="0">
                <a:solidFill>
                  <a:prstClr val="white"/>
                </a:solidFill>
              </a:rPr>
              <a:t>(Marion Avenue South</a:t>
            </a:r>
            <a:r>
              <a:rPr lang="en-US" sz="2400" b="1" dirty="0" smtClean="0">
                <a:solidFill>
                  <a:prstClr val="white"/>
                </a:solidFill>
              </a:rPr>
              <a:t>) (Page 48 – 49) </a:t>
            </a:r>
            <a:endParaRPr lang="de-DE" sz="2400" b="1" dirty="0">
              <a:solidFill>
                <a:prstClr val="white"/>
              </a:solidFill>
            </a:endParaRPr>
          </a:p>
          <a:p>
            <a:endParaRPr lang="de-DE" sz="4000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10</a:t>
            </a:fld>
            <a:endParaRPr lang="de-DE"/>
          </a:p>
        </p:txBody>
      </p:sp>
      <p:grpSp>
        <p:nvGrpSpPr>
          <p:cNvPr id="6" name="Group 5"/>
          <p:cNvGrpSpPr/>
          <p:nvPr/>
        </p:nvGrpSpPr>
        <p:grpSpPr>
          <a:xfrm>
            <a:off x="4745063" y="1310980"/>
            <a:ext cx="3651463" cy="4448461"/>
            <a:chOff x="4882824" y="1303260"/>
            <a:chExt cx="3651463" cy="44484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824" y="1303260"/>
              <a:ext cx="3651463" cy="444846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701" t="50000" r="42299" b="42882"/>
            <a:stretch/>
          </p:blipFill>
          <p:spPr>
            <a:xfrm>
              <a:off x="8100010" y="4895850"/>
              <a:ext cx="253415" cy="26416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555850" y="5812210"/>
            <a:ext cx="3881651" cy="843929"/>
            <a:chOff x="4457700" y="5804490"/>
            <a:chExt cx="3881651" cy="8439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2261" y="6033298"/>
              <a:ext cx="697090" cy="59770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4765" y="6033298"/>
              <a:ext cx="1082198" cy="59912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4371" y="6050711"/>
              <a:ext cx="696587" cy="59770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369" y="6033298"/>
              <a:ext cx="782718" cy="58703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57700" y="5804490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Blight Factors</a:t>
              </a:r>
              <a:endParaRPr lang="de-DE" sz="1200" b="1" dirty="0"/>
            </a:p>
          </p:txBody>
        </p:sp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5639" y="2426761"/>
            <a:ext cx="1566710" cy="9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9979" y="3665320"/>
            <a:ext cx="1343185" cy="90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2046" y="1176790"/>
            <a:ext cx="1264656" cy="98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www.jkr.co.uk/wp-content/uploads/2010/07/Barclays-Cycle-Hire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9979" y="4710197"/>
            <a:ext cx="1104069" cy="97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5063" y="1325728"/>
            <a:ext cx="487863" cy="101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2358" y="3120264"/>
            <a:ext cx="986612" cy="81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5599" y="5122504"/>
            <a:ext cx="1210389" cy="67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3239" y="4091957"/>
            <a:ext cx="628280" cy="96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/>
          <p:nvPr/>
        </p:nvCxnSpPr>
        <p:spPr>
          <a:xfrm>
            <a:off x="4403570" y="5812210"/>
            <a:ext cx="437261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0375" y="1325728"/>
            <a:ext cx="4572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Key Capital </a:t>
            </a:r>
            <a:r>
              <a:rPr lang="en-US" sz="2200" b="1" dirty="0"/>
              <a:t>Projects </a:t>
            </a:r>
            <a:r>
              <a:rPr lang="en-US" sz="2200" b="1" dirty="0" smtClean="0"/>
              <a:t>Include</a:t>
            </a:r>
            <a:r>
              <a:rPr lang="en-US" sz="2200" b="1" dirty="0"/>
              <a:t>:</a:t>
            </a:r>
          </a:p>
          <a:p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Enhanced Pedestrian Crosswalks (Including Ridgewood Avenue)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Enhanced Transit Stops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Improve Utilities (Including Ridgewood)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Ridgewood Avenue – Future Phase (Pedestrian Lighting, Traffic Lights, Signage)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err="1" smtClean="0"/>
              <a:t>Wayfinding</a:t>
            </a:r>
            <a:r>
              <a:rPr lang="en-US" dirty="0" smtClean="0"/>
              <a:t> Signage</a:t>
            </a:r>
          </a:p>
          <a:p>
            <a:endParaRPr lang="en-US" dirty="0"/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4302409"/>
            <a:ext cx="2634287" cy="205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54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561" y="0"/>
            <a:ext cx="8625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Financial Statement</a:t>
            </a:r>
            <a:endParaRPr lang="de-DE" sz="4000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11</a:t>
            </a:fld>
            <a:endParaRPr lang="de-DE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820133"/>
              </p:ext>
            </p:extLst>
          </p:nvPr>
        </p:nvGraphicFramePr>
        <p:xfrm>
          <a:off x="282561" y="1173481"/>
          <a:ext cx="8669881" cy="5480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5073"/>
                <a:gridCol w="1084210"/>
                <a:gridCol w="1084210"/>
                <a:gridCol w="1084210"/>
                <a:gridCol w="970082"/>
                <a:gridCol w="208280"/>
                <a:gridCol w="1026908"/>
                <a:gridCol w="1026908"/>
              </a:tblGrid>
              <a:tr h="39010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FY</a:t>
                      </a:r>
                      <a:r>
                        <a:rPr lang="en-US" baseline="0" dirty="0" smtClean="0"/>
                        <a:t>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FY 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FY 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FY 2016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FY 2015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FY 2014</a:t>
                      </a:r>
                    </a:p>
                  </a:txBody>
                  <a:tcPr/>
                </a:tc>
              </a:tr>
              <a:tr h="32191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Revenues: (TIF)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$154,233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$112,081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$41,146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$9,398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$0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$0</a:t>
                      </a:r>
                      <a:endParaRPr lang="en-US" sz="1600" dirty="0"/>
                    </a:p>
                  </a:txBody>
                  <a:tcPr/>
                </a:tc>
              </a:tr>
              <a:tr h="32191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  Investment Earnings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chemeClr val="tx1"/>
                          </a:solidFill>
                        </a:rPr>
                        <a:t>$408</a:t>
                      </a:r>
                      <a:endParaRPr lang="en-US" sz="1600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$187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$50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u="sng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u="sn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u="sng" dirty="0"/>
                    </a:p>
                  </a:txBody>
                  <a:tcPr/>
                </a:tc>
              </a:tr>
              <a:tr h="32191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Revenues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$154,641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$112,268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$41,196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 $9,398                      </a:t>
                      </a:r>
                      <a:endParaRPr lang="en-US" sz="1600" u="sng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$0</a:t>
                      </a:r>
                      <a:endParaRPr lang="en-US" sz="1600" u="sn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$0</a:t>
                      </a:r>
                      <a:endParaRPr lang="en-US" sz="1600" u="sng" dirty="0"/>
                    </a:p>
                  </a:txBody>
                  <a:tcPr/>
                </a:tc>
              </a:tr>
              <a:tr h="32191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Expenditures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2191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Community Development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$305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$306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$175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2191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Capital</a:t>
                      </a:r>
                      <a:r>
                        <a:rPr lang="en-US" sz="1600" baseline="0" dirty="0" smtClean="0"/>
                        <a:t> Outlay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$2,500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$6,900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2191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Expenditures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$305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$2,806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$7,075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2191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 Change in Fund Balances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$154,336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$109,462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$34,121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2191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Beginning Fund Balance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$152,981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$43,519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$9,398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2191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Ending</a:t>
                      </a:r>
                      <a:r>
                        <a:rPr lang="en-US" sz="1600" baseline="0" dirty="0" smtClean="0"/>
                        <a:t> Fund Balances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$307,317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$152,981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$43,519</a:t>
                      </a:r>
                      <a:endParaRPr lang="en-US" sz="16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2191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Number of Personnel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</a:tr>
              <a:tr h="32191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Debt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$0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$0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$0</a:t>
                      </a:r>
                      <a:endParaRPr lang="en-US" sz="1600" dirty="0"/>
                    </a:p>
                  </a:txBody>
                  <a:tcPr/>
                </a:tc>
              </a:tr>
              <a:tr h="499977">
                <a:tc gridSpan="5">
                  <a:txBody>
                    <a:bodyPr/>
                    <a:lstStyle/>
                    <a:p>
                      <a:r>
                        <a:rPr lang="en-US" sz="1600" dirty="0" smtClean="0"/>
                        <a:t>Focus:</a:t>
                      </a:r>
                      <a:r>
                        <a:rPr lang="en-US" sz="1600" baseline="0" dirty="0" smtClean="0"/>
                        <a:t> Land Acquisition, Wayfinding Signs, Capital Projects to encourage redevelopment, access and infrastructure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Base Year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795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561" y="0"/>
            <a:ext cx="8625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2019 Expense Detail</a:t>
            </a:r>
            <a:endParaRPr lang="de-DE" sz="4000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7392" y="1371600"/>
            <a:ext cx="1791978" cy="15240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626251"/>
              </p:ext>
            </p:extLst>
          </p:nvPr>
        </p:nvGraphicFramePr>
        <p:xfrm>
          <a:off x="282561" y="1173480"/>
          <a:ext cx="5965839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4239"/>
                <a:gridCol w="1371600"/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 2019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2019 Expenses Detail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DEO</a:t>
                      </a:r>
                      <a:r>
                        <a:rPr lang="en-US" baseline="0" dirty="0" smtClean="0"/>
                        <a:t> Special District Report &amp; Fee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$175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Legal Advertisement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u="sn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Expenses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smtClean="0"/>
                        <a:t>$305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Focus:</a:t>
                      </a:r>
                      <a:r>
                        <a:rPr lang="en-US" baseline="0" dirty="0" smtClean="0"/>
                        <a:t> Land Acquisition, Wayfinding Signs, </a:t>
                      </a:r>
                      <a:r>
                        <a:rPr lang="en-US" sz="1800" baseline="0" dirty="0" smtClean="0"/>
                        <a:t>Capital Projects to encourage redevelopment, access and infrastructure</a:t>
                      </a:r>
                      <a:endParaRPr lang="en-US" sz="1800" dirty="0" smtClean="0"/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498" y="4191000"/>
            <a:ext cx="2457886" cy="12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248400"/>
            <a:ext cx="91440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8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252" y="152400"/>
            <a:ext cx="8549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bg1"/>
                </a:solidFill>
              </a:rPr>
              <a:t>Redevelopment Area Boundaries</a:t>
            </a:r>
            <a:endParaRPr lang="de-DE" sz="4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152399" y="1257017"/>
            <a:ext cx="5181601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1313" lvl="1" indent="-34131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cs typeface="Arial" pitchFamily="34" charset="0"/>
              </a:rPr>
              <a:t>400 acres </a:t>
            </a:r>
          </a:p>
          <a:p>
            <a:pPr marL="341313" lvl="1" indent="-34131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cs typeface="Arial" pitchFamily="34" charset="0"/>
              </a:rPr>
              <a:t>2.8 % of total City area</a:t>
            </a:r>
          </a:p>
          <a:p>
            <a:pPr marL="341313" lvl="1" indent="-34131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cs typeface="Arial" pitchFamily="34" charset="0"/>
              </a:rPr>
              <a:t>Focus Ridgewood Avenue (US-1)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043166" y="2354064"/>
            <a:ext cx="3323867" cy="46482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395994" y="1447800"/>
            <a:ext cx="3443206" cy="4890344"/>
            <a:chOff x="6019799" y="1783448"/>
            <a:chExt cx="2757407" cy="3916312"/>
          </a:xfrm>
        </p:grpSpPr>
        <p:grpSp>
          <p:nvGrpSpPr>
            <p:cNvPr id="7" name="Group 6"/>
            <p:cNvGrpSpPr/>
            <p:nvPr/>
          </p:nvGrpSpPr>
          <p:grpSpPr>
            <a:xfrm>
              <a:off x="6019799" y="1783448"/>
              <a:ext cx="2757407" cy="3916312"/>
              <a:chOff x="6019799" y="1783448"/>
              <a:chExt cx="2757407" cy="3916312"/>
            </a:xfrm>
          </p:grpSpPr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655"/>
              <a:stretch/>
            </p:blipFill>
            <p:spPr bwMode="auto">
              <a:xfrm>
                <a:off x="6019799" y="1783448"/>
                <a:ext cx="2757407" cy="3916312"/>
              </a:xfrm>
              <a:prstGeom prst="rect">
                <a:avLst/>
              </a:prstGeom>
              <a:noFill/>
              <a:ln w="9525">
                <a:solidFill>
                  <a:srgbClr val="CC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8" name="Straight Connector 17"/>
              <p:cNvCxnSpPr/>
              <p:nvPr/>
            </p:nvCxnSpPr>
            <p:spPr>
              <a:xfrm flipV="1">
                <a:off x="6357934" y="2802733"/>
                <a:ext cx="283371" cy="119066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6641306" y="2802734"/>
                <a:ext cx="64294" cy="119066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6705600" y="2883695"/>
                <a:ext cx="111917" cy="38105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6923485" y="3457577"/>
                <a:ext cx="141686" cy="59533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7467600" y="4412455"/>
                <a:ext cx="150289" cy="59532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 rot="20324319">
              <a:off x="6595862" y="1914847"/>
              <a:ext cx="725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/>
                <a:t>Planning Area 1</a:t>
              </a:r>
              <a:endParaRPr lang="de-DE" sz="800" b="1" dirty="0"/>
            </a:p>
          </p:txBody>
        </p:sp>
        <p:sp>
          <p:nvSpPr>
            <p:cNvPr id="9" name="TextBox 8"/>
            <p:cNvSpPr txBox="1"/>
            <p:nvPr/>
          </p:nvSpPr>
          <p:spPr>
            <a:xfrm rot="20324319">
              <a:off x="7058587" y="3058619"/>
              <a:ext cx="725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/>
                <a:t>Planning Area 2</a:t>
              </a:r>
              <a:endParaRPr lang="de-DE" sz="8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 rot="20324319">
              <a:off x="7450466" y="3744919"/>
              <a:ext cx="725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/>
                <a:t>Planning Area 3</a:t>
              </a:r>
              <a:endParaRPr lang="de-DE" sz="8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 rot="20324319">
              <a:off x="8026889" y="4660262"/>
              <a:ext cx="725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/>
                <a:t>Planning Area 4</a:t>
              </a:r>
              <a:endParaRPr lang="de-DE" sz="800" b="1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6477000" y="2141295"/>
              <a:ext cx="164305" cy="504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6943725" y="3276600"/>
              <a:ext cx="164305" cy="504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316350" y="3962400"/>
              <a:ext cx="164305" cy="504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896586" y="4876800"/>
              <a:ext cx="164305" cy="504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48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302" y="169645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bg1"/>
                </a:solidFill>
              </a:rPr>
              <a:t>Process</a:t>
            </a:r>
            <a:endParaRPr lang="de-DE" sz="4000" b="1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642852" y="1225689"/>
            <a:ext cx="51957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lvl="0" indent="-46513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May 5, 2014 Resolution 2014-R-08 Finding of Necessity </a:t>
            </a:r>
          </a:p>
          <a:p>
            <a:pPr marL="465138" lvl="0" indent="-46513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November 20, 2014 Volusia County Council Resolution 2014-159</a:t>
            </a: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  <a:p>
            <a:pPr marL="465138" lvl="0" indent="-46513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January 14, 2015 Planning &amp; Zoning Board Community Redevelopment Plan consistent with Comprehensive Plan.</a:t>
            </a:r>
          </a:p>
          <a:p>
            <a:pPr marL="465138" lvl="0" indent="-46513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March 2, 2015 Resolution 2015-R-08 Create CRA (Agency)</a:t>
            </a:r>
          </a:p>
          <a:p>
            <a:pPr marL="465138" lvl="0" indent="-46513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March 2, 2015 Resolution 2015-R-09 Appoint Governing Body</a:t>
            </a:r>
          </a:p>
          <a:p>
            <a:pPr marL="465138" lvl="0" indent="-46513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March 2, 2015 Resolution 2015-R-10 Adopting CRA Plan</a:t>
            </a:r>
          </a:p>
          <a:p>
            <a:pPr marL="465138" lvl="0" indent="-46513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March 2, 2015 Ordinance 2015-O-04 Establish CRA Trust Fund (First Reading)</a:t>
            </a: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1219200"/>
            <a:ext cx="3203807" cy="5211532"/>
            <a:chOff x="5650633" y="1219200"/>
            <a:chExt cx="3203807" cy="5211532"/>
          </a:xfrm>
        </p:grpSpPr>
        <p:grpSp>
          <p:nvGrpSpPr>
            <p:cNvPr id="2" name="Group 1"/>
            <p:cNvGrpSpPr/>
            <p:nvPr/>
          </p:nvGrpSpPr>
          <p:grpSpPr>
            <a:xfrm>
              <a:off x="5650633" y="1219200"/>
              <a:ext cx="3203807" cy="3225433"/>
              <a:chOff x="5650633" y="1219200"/>
              <a:chExt cx="3203807" cy="3225433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650633" y="1219200"/>
                <a:ext cx="3185652" cy="1831258"/>
              </a:xfrm>
              <a:prstGeom prst="rect">
                <a:avLst/>
              </a:prstGeom>
              <a:noFill/>
              <a:ln w="9525">
                <a:solidFill>
                  <a:srgbClr val="CC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3548" y="3155196"/>
                <a:ext cx="3200892" cy="1289437"/>
              </a:xfrm>
              <a:prstGeom prst="rect">
                <a:avLst/>
              </a:prstGeom>
              <a:noFill/>
              <a:ln w="9525">
                <a:solidFill>
                  <a:srgbClr val="CC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53548" y="4572000"/>
              <a:ext cx="3182737" cy="1858732"/>
            </a:xfrm>
            <a:prstGeom prst="rect">
              <a:avLst/>
            </a:prstGeom>
            <a:noFill/>
            <a:ln w="952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20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561" y="-128661"/>
            <a:ext cx="86253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Governing Board</a:t>
            </a:r>
          </a:p>
          <a:p>
            <a:r>
              <a:rPr lang="de-DE" sz="2800" b="1" dirty="0" smtClean="0">
                <a:solidFill>
                  <a:schemeClr val="bg1"/>
                </a:solidFill>
              </a:rPr>
              <a:t>City Council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282560" y="4928943"/>
            <a:ext cx="4975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Governing Board Members:</a:t>
            </a:r>
          </a:p>
          <a:p>
            <a:r>
              <a:rPr lang="en-US" dirty="0" smtClean="0"/>
              <a:t>Back Row: Michael Thomas, Chair and Gary Conroy</a:t>
            </a:r>
          </a:p>
          <a:p>
            <a:r>
              <a:rPr lang="en-US" dirty="0" smtClean="0"/>
              <a:t>Front Row: </a:t>
            </a:r>
            <a:r>
              <a:rPr lang="en-US" dirty="0"/>
              <a:t>Kimberly </a:t>
            </a:r>
            <a:r>
              <a:rPr lang="en-US" dirty="0" smtClean="0"/>
              <a:t>Klein-</a:t>
            </a:r>
            <a:r>
              <a:rPr lang="en-US" dirty="0" err="1" smtClean="0"/>
              <a:t>Yaney</a:t>
            </a:r>
            <a:r>
              <a:rPr lang="en-US" dirty="0" smtClean="0"/>
              <a:t>, </a:t>
            </a:r>
            <a:r>
              <a:rPr lang="en-US" dirty="0"/>
              <a:t>Christine </a:t>
            </a:r>
            <a:r>
              <a:rPr lang="en-US" dirty="0" smtClean="0"/>
              <a:t>Power and Megan O’Keefe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305550"/>
            <a:ext cx="9144000" cy="1714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5415337" cy="184785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95235" y="3236073"/>
            <a:ext cx="43952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Contact: Samantha Bergeron</a:t>
            </a:r>
          </a:p>
          <a:p>
            <a:r>
              <a:rPr lang="en-US" sz="1400" dirty="0" smtClean="0"/>
              <a:t>Director Parks &amp; Recreation</a:t>
            </a:r>
            <a:br>
              <a:rPr lang="en-US" sz="1400" dirty="0" smtClean="0"/>
            </a:br>
            <a:r>
              <a:rPr lang="en-US" sz="1400" dirty="0" smtClean="0"/>
              <a:t>Economic Development / Redevelopment Coordinator</a:t>
            </a:r>
          </a:p>
          <a:p>
            <a:r>
              <a:rPr lang="en-US" sz="1400" dirty="0" smtClean="0"/>
              <a:t>City of Edgewater</a:t>
            </a:r>
            <a:endParaRPr lang="en-US" sz="1400" dirty="0"/>
          </a:p>
          <a:p>
            <a:r>
              <a:rPr lang="en-US" sz="1400" dirty="0" smtClean="0"/>
              <a:t>104 N. Riverside Drive, Edgewater, FL 32132</a:t>
            </a:r>
          </a:p>
          <a:p>
            <a:r>
              <a:rPr lang="en-US" sz="1400" dirty="0" smtClean="0"/>
              <a:t>Phone: 386-424-2400 ext. 7201</a:t>
            </a:r>
          </a:p>
          <a:p>
            <a:r>
              <a:rPr lang="en-US" sz="1400" dirty="0" smtClean="0"/>
              <a:t>Fax: 386-424-2469</a:t>
            </a:r>
          </a:p>
          <a:p>
            <a:r>
              <a:rPr lang="en-US" sz="1400" dirty="0" smtClean="0"/>
              <a:t>E-Mail: sbergeron@cityofedgewater.org</a:t>
            </a:r>
          </a:p>
          <a:p>
            <a:r>
              <a:rPr lang="en-US" sz="1400" dirty="0" smtClean="0"/>
              <a:t>URL: www.edgewatercra.org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" b="5676"/>
          <a:stretch/>
        </p:blipFill>
        <p:spPr bwMode="auto">
          <a:xfrm>
            <a:off x="457200" y="1460937"/>
            <a:ext cx="2463800" cy="325820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68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364" y="10656"/>
            <a:ext cx="8625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Primary Objectives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4038600" y="1588246"/>
            <a:ext cx="464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Primary Objectives: (pages 50 – 58)</a:t>
            </a: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 smtClean="0"/>
              <a:t>Road Network Infrastructure</a:t>
            </a:r>
          </a:p>
          <a:p>
            <a:pPr marL="457200" indent="-457200">
              <a:buAutoNum type="arabicPeriod"/>
            </a:pPr>
            <a:r>
              <a:rPr lang="en-US" sz="2000" b="1" dirty="0" smtClean="0"/>
              <a:t>Road Network Connectivity</a:t>
            </a:r>
          </a:p>
          <a:p>
            <a:pPr marL="457200" indent="-457200">
              <a:buAutoNum type="arabicPeriod"/>
            </a:pPr>
            <a:r>
              <a:rPr lang="en-US" sz="2000" b="1" dirty="0" err="1" smtClean="0"/>
              <a:t>Stormwater</a:t>
            </a:r>
            <a:r>
              <a:rPr lang="en-US" sz="2000" b="1" dirty="0" smtClean="0"/>
              <a:t> Management</a:t>
            </a:r>
          </a:p>
          <a:p>
            <a:pPr marL="457200" indent="-457200">
              <a:buAutoNum type="arabicPeriod"/>
            </a:pPr>
            <a:r>
              <a:rPr lang="en-US" sz="2000" b="1" dirty="0" smtClean="0"/>
              <a:t>Utilities</a:t>
            </a:r>
          </a:p>
          <a:p>
            <a:pPr marL="457200" lvl="0" indent="-457200">
              <a:buFontTx/>
              <a:buAutoNum type="arabicPeriod"/>
            </a:pPr>
            <a:r>
              <a:rPr lang="en-US" sz="2000" b="1" dirty="0" smtClean="0"/>
              <a:t>Parks and Open Spaces </a:t>
            </a:r>
          </a:p>
          <a:p>
            <a:pPr marL="457200" lvl="0" indent="-457200">
              <a:buFontTx/>
              <a:buAutoNum type="arabicPeriod"/>
            </a:pPr>
            <a:r>
              <a:rPr lang="en-US" sz="2000" b="1" dirty="0" smtClean="0"/>
              <a:t>Beautification</a:t>
            </a:r>
          </a:p>
          <a:p>
            <a:pPr marL="457200" indent="-457200">
              <a:buAutoNum type="arabicPeriod"/>
            </a:pPr>
            <a:r>
              <a:rPr lang="en-US" sz="2000" b="1" dirty="0" smtClean="0"/>
              <a:t>Infill Development </a:t>
            </a:r>
            <a:r>
              <a:rPr lang="en-US" sz="1200" dirty="0" smtClean="0"/>
              <a:t>(When Feasible Land Acquisition of Critical Properties to Facilitate Development)</a:t>
            </a:r>
            <a:endParaRPr lang="en-US" sz="1200" b="1" dirty="0" smtClean="0"/>
          </a:p>
          <a:p>
            <a:pPr marL="457200" indent="-457200">
              <a:buAutoNum type="arabicPeriod"/>
            </a:pPr>
            <a:r>
              <a:rPr lang="en-US" sz="2000" b="1" dirty="0" smtClean="0"/>
              <a:t>Historic Preservation </a:t>
            </a:r>
            <a:r>
              <a:rPr lang="en-US" sz="1200" dirty="0" smtClean="0"/>
              <a:t>(When Feasible Creation of Direct Plan for Purchasing Specific Buildings)</a:t>
            </a:r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en-US" sz="2000" b="1" dirty="0" smtClean="0"/>
              <a:t>Funding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8" y="1600200"/>
            <a:ext cx="2750001" cy="20428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48" y="3962399"/>
            <a:ext cx="2759526" cy="20696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05550"/>
            <a:ext cx="9144000" cy="1714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1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364" y="10656"/>
            <a:ext cx="8625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Primary Objectives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4162425" y="1350122"/>
            <a:ext cx="464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Community Objectives: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(pages 58 – 60)</a:t>
            </a:r>
          </a:p>
          <a:p>
            <a:pPr marL="457200" indent="-457200">
              <a:buAutoNum type="arabicPeriod"/>
            </a:pPr>
            <a:r>
              <a:rPr lang="en-US" sz="2000" b="1" dirty="0"/>
              <a:t>Code Enforcement and </a:t>
            </a:r>
            <a:r>
              <a:rPr lang="en-US" sz="2000" b="1" dirty="0" smtClean="0"/>
              <a:t>Maintenance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600" b="1" dirty="0" smtClean="0"/>
              <a:t>Encourage Neighborhood and Business Stabilization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600" b="1" dirty="0" smtClean="0"/>
              <a:t>Special Maintenance Standar</a:t>
            </a:r>
            <a:r>
              <a:rPr lang="en-US" sz="2000" b="1" dirty="0" smtClean="0"/>
              <a:t>ds</a:t>
            </a:r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/>
              <a:t>Business </a:t>
            </a:r>
            <a:r>
              <a:rPr lang="en-US" sz="2000" b="1" dirty="0" smtClean="0"/>
              <a:t>Support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600" b="1" dirty="0" smtClean="0"/>
              <a:t>Create Façade Grant Program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600" b="1" dirty="0" smtClean="0"/>
              <a:t>Target Strategic Development Projects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600" b="1" dirty="0" smtClean="0"/>
              <a:t>Job Support Programs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600" b="1" dirty="0" smtClean="0"/>
              <a:t>Purchase Required Land for Parking Lots in Coordination with Developing Public Spaces, New Developments</a:t>
            </a:r>
          </a:p>
          <a:p>
            <a:pPr marL="914400" lvl="1" indent="-457200">
              <a:buFont typeface="+mj-lt"/>
              <a:buAutoNum type="alphaLcPeriod"/>
            </a:pPr>
            <a:endParaRPr lang="en-US" sz="1600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8" y="1600200"/>
            <a:ext cx="2750001" cy="20428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48" y="3962399"/>
            <a:ext cx="2759526" cy="20696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05550"/>
            <a:ext cx="9144000" cy="1714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6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252" y="-122694"/>
            <a:ext cx="8625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CRA Plan – Area 1</a:t>
            </a:r>
          </a:p>
          <a:p>
            <a:r>
              <a:rPr lang="de-DE" sz="2400" b="1" dirty="0">
                <a:solidFill>
                  <a:prstClr val="white"/>
                </a:solidFill>
              </a:rPr>
              <a:t>(North Limit to Lamont Street</a:t>
            </a:r>
            <a:r>
              <a:rPr lang="de-DE" sz="2400" b="1" dirty="0" smtClean="0">
                <a:solidFill>
                  <a:prstClr val="white"/>
                </a:solidFill>
              </a:rPr>
              <a:t>) (Page 40-41)</a:t>
            </a:r>
            <a:endParaRPr lang="de-DE" sz="4000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7</a:t>
            </a:fld>
            <a:endParaRPr lang="de-DE"/>
          </a:p>
        </p:txBody>
      </p:sp>
      <p:grpSp>
        <p:nvGrpSpPr>
          <p:cNvPr id="5" name="Group 4"/>
          <p:cNvGrpSpPr/>
          <p:nvPr/>
        </p:nvGrpSpPr>
        <p:grpSpPr>
          <a:xfrm>
            <a:off x="4757712" y="1240028"/>
            <a:ext cx="3869444" cy="5344400"/>
            <a:chOff x="4848346" y="1295400"/>
            <a:chExt cx="3869444" cy="5344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8346" y="1295400"/>
              <a:ext cx="3869444" cy="5344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746" t="81351" r="4429" b="12742"/>
            <a:stretch/>
          </p:blipFill>
          <p:spPr>
            <a:xfrm>
              <a:off x="7600950" y="5277173"/>
              <a:ext cx="285750" cy="26277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45063" y="5752295"/>
            <a:ext cx="3793228" cy="993769"/>
            <a:chOff x="735697" y="5807667"/>
            <a:chExt cx="3793228" cy="9937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697" y="6161301"/>
              <a:ext cx="840600" cy="6304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3635451" y="5907963"/>
              <a:ext cx="946347" cy="8406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0859" y="6143555"/>
              <a:ext cx="840600" cy="62568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8225" y="6161301"/>
              <a:ext cx="840600" cy="6304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76297" y="5807667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Blight Factors</a:t>
              </a:r>
              <a:endParaRPr lang="de-DE" sz="1400" b="1" dirty="0"/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9602" y="3423671"/>
            <a:ext cx="1566710" cy="9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4312" y="1934850"/>
            <a:ext cx="1169125" cy="9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9913" y="1240028"/>
            <a:ext cx="1507244" cy="102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6038" y="3212293"/>
            <a:ext cx="1264656" cy="98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http://www.jkr.co.uk/wp-content/uploads/2010/07/Barclays-Cycle-Hire.jp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5767" y="4730481"/>
            <a:ext cx="895833" cy="791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43562" y="1106039"/>
            <a:ext cx="487863" cy="101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3979" y="1143611"/>
            <a:ext cx="708399" cy="59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7814" y="4397627"/>
            <a:ext cx="628280" cy="96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645063" y="5696927"/>
            <a:ext cx="3965057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15531" y="5692567"/>
            <a:ext cx="0" cy="1053498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8600" y="1529605"/>
            <a:ext cx="399571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Key </a:t>
            </a:r>
            <a:r>
              <a:rPr lang="en-US" sz="2200" b="1" dirty="0" smtClean="0"/>
              <a:t>Capital Projects Include: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Enhanced </a:t>
            </a:r>
            <a:r>
              <a:rPr lang="en-US" dirty="0"/>
              <a:t>Pedestrian Crosswalks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Enhanced Transit Stops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Improved Utilities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err="1"/>
              <a:t>Stormwater</a:t>
            </a:r>
            <a:r>
              <a:rPr lang="en-US" dirty="0"/>
              <a:t> Management Strategy &amp; Improvements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Pedestrian Lighting, </a:t>
            </a:r>
            <a:r>
              <a:rPr lang="en-US" dirty="0" smtClean="0"/>
              <a:t>Traffic Lights </a:t>
            </a:r>
            <a:r>
              <a:rPr lang="en-US" dirty="0"/>
              <a:t>&amp; </a:t>
            </a:r>
            <a:r>
              <a:rPr lang="en-US" dirty="0" smtClean="0"/>
              <a:t>Signage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 err="1"/>
              <a:t>Wayfinding</a:t>
            </a:r>
            <a:r>
              <a:rPr lang="en-US" dirty="0"/>
              <a:t> </a:t>
            </a:r>
            <a:r>
              <a:rPr lang="en-US" dirty="0" smtClean="0"/>
              <a:t>Signage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Downtown Edgewater Redevelopment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7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252" y="-121404"/>
            <a:ext cx="86253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CRA Plan – Area 2</a:t>
            </a:r>
          </a:p>
          <a:p>
            <a:pPr lvl="0"/>
            <a:r>
              <a:rPr lang="en-US" sz="2400" b="1" dirty="0">
                <a:solidFill>
                  <a:prstClr val="white"/>
                </a:solidFill>
              </a:rPr>
              <a:t>(Lamont Street to Ocean Avenue</a:t>
            </a:r>
            <a:r>
              <a:rPr lang="en-US" sz="2400" b="1" dirty="0" smtClean="0">
                <a:solidFill>
                  <a:prstClr val="white"/>
                </a:solidFill>
              </a:rPr>
              <a:t>) (Page 44 – 45)</a:t>
            </a:r>
            <a:endParaRPr lang="de-DE" sz="2400" b="1" dirty="0">
              <a:solidFill>
                <a:prstClr val="white"/>
              </a:solidFill>
            </a:endParaRPr>
          </a:p>
          <a:p>
            <a:endParaRPr lang="de-DE" sz="4000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5" name="Group 4"/>
          <p:cNvGrpSpPr/>
          <p:nvPr/>
        </p:nvGrpSpPr>
        <p:grpSpPr>
          <a:xfrm>
            <a:off x="4323046" y="2383414"/>
            <a:ext cx="4593714" cy="3367119"/>
            <a:chOff x="4397886" y="2347881"/>
            <a:chExt cx="4593714" cy="33671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7886" y="2347881"/>
              <a:ext cx="4593714" cy="336711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746" t="81351" r="4429" b="12742"/>
            <a:stretch/>
          </p:blipFill>
          <p:spPr>
            <a:xfrm>
              <a:off x="6267450" y="2709023"/>
              <a:ext cx="285750" cy="26277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 cstate="email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1" r="3940" b="6347"/>
          <a:stretch/>
        </p:blipFill>
        <p:spPr bwMode="auto">
          <a:xfrm>
            <a:off x="7537571" y="1178533"/>
            <a:ext cx="1384686" cy="117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44782" y="5743345"/>
            <a:ext cx="3827661" cy="955829"/>
            <a:chOff x="4619622" y="5707812"/>
            <a:chExt cx="3827661" cy="9558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4708" y="5939744"/>
              <a:ext cx="958844" cy="71913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5691" y="5944508"/>
              <a:ext cx="958844" cy="71913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8235" y="5939743"/>
              <a:ext cx="958844" cy="71913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9981" y="5939745"/>
              <a:ext cx="697302" cy="71913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619622" y="5707812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Blight Factors</a:t>
              </a:r>
              <a:endParaRPr lang="de-DE" sz="1400" b="1" dirty="0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474" y="4571719"/>
            <a:ext cx="1366686" cy="114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0907" y="1123950"/>
            <a:ext cx="2391185" cy="120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2306" y="3995022"/>
            <a:ext cx="1194619" cy="96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6341" y="1233413"/>
            <a:ext cx="487863" cy="101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6186" y="2550133"/>
            <a:ext cx="968435" cy="80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4323046" y="5791200"/>
            <a:ext cx="4599211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8598" y="1123950"/>
            <a:ext cx="40423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Key </a:t>
            </a:r>
            <a:r>
              <a:rPr lang="en-US" sz="2200" b="1" dirty="0" smtClean="0"/>
              <a:t>Capital </a:t>
            </a:r>
            <a:r>
              <a:rPr lang="en-US" sz="2200" b="1" dirty="0"/>
              <a:t>Projects Include: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Park Avenue Enhancement Plan (Network Connectivity, Median Landscaping, Intersection &amp; Public Realm Improvements, Joint Storm Water, Property Assemblage)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Enhanced Pedestrian Crosswalks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Extend East Central Florida Regional Rail Trail to the Indian River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err="1" smtClean="0"/>
              <a:t>Riverwalk</a:t>
            </a:r>
            <a:r>
              <a:rPr lang="en-US" dirty="0" smtClean="0"/>
              <a:t> Improvements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George R. Kennedy Memorial Park Improvements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Park Ave – (Cross Section Improvements, Landscape, Signage, &amp; Design Standards)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Gateway (Destinations &amp; Public Facilities)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err="1" smtClean="0"/>
              <a:t>Wayfinding</a:t>
            </a:r>
            <a:r>
              <a:rPr lang="en-US" dirty="0" smtClean="0"/>
              <a:t> Signage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Downtown Edgewater Redevelopment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1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252" y="-121404"/>
            <a:ext cx="86253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CRA Plan – Area 3</a:t>
            </a:r>
          </a:p>
          <a:p>
            <a:pPr lvl="0"/>
            <a:r>
              <a:rPr lang="en-US" sz="2400" b="1" dirty="0">
                <a:solidFill>
                  <a:prstClr val="white"/>
                </a:solidFill>
              </a:rPr>
              <a:t>(Ocean Avenue to Marion Avenue</a:t>
            </a:r>
            <a:r>
              <a:rPr lang="en-US" sz="2400" b="1" dirty="0" smtClean="0">
                <a:solidFill>
                  <a:prstClr val="white"/>
                </a:solidFill>
              </a:rPr>
              <a:t>) (Page 46 - 47)</a:t>
            </a:r>
            <a:endParaRPr lang="de-DE" sz="2400" b="1" dirty="0">
              <a:solidFill>
                <a:prstClr val="white"/>
              </a:solidFill>
            </a:endParaRPr>
          </a:p>
          <a:p>
            <a:endParaRPr lang="de-DE" sz="4000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3D84E-CBB8-44CF-B2AE-A145096F0D27}" type="slidenum">
              <a:rPr lang="de-DE" smtClean="0"/>
              <a:pPr/>
              <a:t>9</a:t>
            </a:fld>
            <a:endParaRPr lang="de-DE"/>
          </a:p>
        </p:txBody>
      </p:sp>
      <p:grpSp>
        <p:nvGrpSpPr>
          <p:cNvPr id="3" name="Group 2"/>
          <p:cNvGrpSpPr/>
          <p:nvPr/>
        </p:nvGrpSpPr>
        <p:grpSpPr>
          <a:xfrm>
            <a:off x="609600" y="1109619"/>
            <a:ext cx="8382000" cy="5530709"/>
            <a:chOff x="651692" y="1151078"/>
            <a:chExt cx="8382000" cy="5530709"/>
          </a:xfrm>
        </p:grpSpPr>
        <p:grpSp>
          <p:nvGrpSpPr>
            <p:cNvPr id="23" name="Group 22"/>
            <p:cNvGrpSpPr/>
            <p:nvPr/>
          </p:nvGrpSpPr>
          <p:grpSpPr>
            <a:xfrm>
              <a:off x="5029200" y="1622624"/>
              <a:ext cx="3352800" cy="4092376"/>
              <a:chOff x="5029200" y="1622624"/>
              <a:chExt cx="3352800" cy="409237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2436"/>
              <a:stretch/>
            </p:blipFill>
            <p:spPr>
              <a:xfrm>
                <a:off x="5029200" y="1622624"/>
                <a:ext cx="3352800" cy="409237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7746" t="81351" r="6385" b="12742"/>
              <a:stretch/>
            </p:blipFill>
            <p:spPr>
              <a:xfrm>
                <a:off x="6934200" y="3658943"/>
                <a:ext cx="171450" cy="210222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4705348" y="5717338"/>
              <a:ext cx="4170998" cy="964449"/>
              <a:chOff x="4705348" y="5717338"/>
              <a:chExt cx="4170998" cy="964449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68791" y="5950267"/>
                <a:ext cx="975361" cy="73152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00985" y="5948363"/>
                <a:ext cx="975361" cy="73152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35009" y="5943600"/>
                <a:ext cx="975361" cy="73152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2355" y="5950267"/>
                <a:ext cx="1038421" cy="724853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705348" y="5717338"/>
                <a:ext cx="1524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Blight Factors</a:t>
                </a:r>
                <a:endParaRPr lang="de-DE" sz="1200" b="1" dirty="0"/>
              </a:p>
            </p:txBody>
          </p:sp>
        </p:grpSp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30308" y="3133493"/>
              <a:ext cx="1303384" cy="1070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1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32946" y="1262540"/>
              <a:ext cx="2243400" cy="91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1692" y="4478866"/>
              <a:ext cx="3124199" cy="188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9933" y="4935521"/>
              <a:ext cx="1295400" cy="742443"/>
            </a:xfrm>
            <a:prstGeom prst="rect">
              <a:avLst/>
            </a:prstGeom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96417" y="4361420"/>
              <a:ext cx="579930" cy="120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60632" y="1151078"/>
              <a:ext cx="628280" cy="9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848" y="2936783"/>
            <a:ext cx="963612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573443" y="5713571"/>
            <a:ext cx="437261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3113" y="1221081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Key Capital Projects </a:t>
            </a:r>
            <a:r>
              <a:rPr lang="en-US" sz="2200" b="1" dirty="0"/>
              <a:t>Include:</a:t>
            </a:r>
          </a:p>
          <a:p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Enhanced Pedestrian Crosswalks (Including Ridgewood Avenue)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Enhanced Transit Stops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Improve Utilities (Including Ridgewood)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Ridgewood Avenue – Future Phase (Pedestrian Lighting, Traffic Lights, Signage)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err="1" smtClean="0"/>
              <a:t>Wayfinding</a:t>
            </a:r>
            <a:r>
              <a:rPr lang="en-US" dirty="0" smtClean="0"/>
              <a:t> Signage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2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4046</TotalTime>
  <Words>742</Words>
  <Application>Microsoft Office PowerPoint</Application>
  <PresentationFormat>On-screen Show (4:3)</PresentationFormat>
  <Paragraphs>207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Edge</dc:title>
  <dc:creator>Alex Law</dc:creator>
  <cp:lastModifiedBy>Samantha Bishop</cp:lastModifiedBy>
  <cp:revision>523</cp:revision>
  <cp:lastPrinted>2017-12-12T14:48:01Z</cp:lastPrinted>
  <dcterms:created xsi:type="dcterms:W3CDTF">2014-02-25T12:00:16Z</dcterms:created>
  <dcterms:modified xsi:type="dcterms:W3CDTF">2020-03-23T15:04:44Z</dcterms:modified>
</cp:coreProperties>
</file>