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10" r:id="rId2"/>
    <p:sldId id="892" r:id="rId3"/>
    <p:sldId id="893" r:id="rId4"/>
    <p:sldId id="895" r:id="rId5"/>
    <p:sldId id="896" r:id="rId6"/>
    <p:sldId id="897" r:id="rId7"/>
    <p:sldId id="898" r:id="rId8"/>
    <p:sldId id="894" r:id="rId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70919" autoAdjust="0"/>
  </p:normalViewPr>
  <p:slideViewPr>
    <p:cSldViewPr snapToGrid="0">
      <p:cViewPr>
        <p:scale>
          <a:sx n="58" d="100"/>
          <a:sy n="58" d="100"/>
        </p:scale>
        <p:origin x="2179" y="6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92" cy="465370"/>
          </a:xfrm>
          <a:prstGeom prst="rect">
            <a:avLst/>
          </a:prstGeom>
        </p:spPr>
        <p:txBody>
          <a:bodyPr vert="horz" lIns="89943" tIns="44971" rIns="89943" bIns="44971" rtlCol="0"/>
          <a:lstStyle>
            <a:lvl1pPr algn="l">
              <a:defRPr sz="1200"/>
            </a:lvl1pPr>
          </a:lstStyle>
          <a:p>
            <a:endParaRPr lang="en-US"/>
          </a:p>
        </p:txBody>
      </p:sp>
      <p:sp>
        <p:nvSpPr>
          <p:cNvPr id="3" name="Date Placeholder 2"/>
          <p:cNvSpPr>
            <a:spLocks noGrp="1"/>
          </p:cNvSpPr>
          <p:nvPr>
            <p:ph type="dt" sz="quarter" idx="1"/>
          </p:nvPr>
        </p:nvSpPr>
        <p:spPr>
          <a:xfrm>
            <a:off x="3970959" y="1"/>
            <a:ext cx="3037891" cy="465370"/>
          </a:xfrm>
          <a:prstGeom prst="rect">
            <a:avLst/>
          </a:prstGeom>
        </p:spPr>
        <p:txBody>
          <a:bodyPr vert="horz" lIns="89943" tIns="44971" rIns="89943" bIns="44971" rtlCol="0"/>
          <a:lstStyle>
            <a:lvl1pPr algn="r">
              <a:defRPr sz="1200"/>
            </a:lvl1pPr>
          </a:lstStyle>
          <a:p>
            <a:fld id="{DB76281D-1842-434D-8DAB-D0D99652B892}" type="datetimeFigureOut">
              <a:rPr lang="en-US" smtClean="0"/>
              <a:pPr/>
              <a:t>7/11/2018</a:t>
            </a:fld>
            <a:endParaRPr lang="en-US"/>
          </a:p>
        </p:txBody>
      </p:sp>
      <p:sp>
        <p:nvSpPr>
          <p:cNvPr id="4" name="Footer Placeholder 3"/>
          <p:cNvSpPr>
            <a:spLocks noGrp="1"/>
          </p:cNvSpPr>
          <p:nvPr>
            <p:ph type="ftr" sz="quarter" idx="2"/>
          </p:nvPr>
        </p:nvSpPr>
        <p:spPr>
          <a:xfrm>
            <a:off x="4" y="8829467"/>
            <a:ext cx="3037892" cy="465368"/>
          </a:xfrm>
          <a:prstGeom prst="rect">
            <a:avLst/>
          </a:prstGeom>
        </p:spPr>
        <p:txBody>
          <a:bodyPr vert="horz" lIns="89943" tIns="44971" rIns="89943" bIns="44971" rtlCol="0" anchor="b"/>
          <a:lstStyle>
            <a:lvl1pPr algn="l">
              <a:defRPr sz="1200"/>
            </a:lvl1pPr>
          </a:lstStyle>
          <a:p>
            <a:endParaRPr lang="en-US"/>
          </a:p>
        </p:txBody>
      </p:sp>
      <p:sp>
        <p:nvSpPr>
          <p:cNvPr id="5" name="Slide Number Placeholder 4"/>
          <p:cNvSpPr>
            <a:spLocks noGrp="1"/>
          </p:cNvSpPr>
          <p:nvPr>
            <p:ph type="sldNum" sz="quarter" idx="3"/>
          </p:nvPr>
        </p:nvSpPr>
        <p:spPr>
          <a:xfrm>
            <a:off x="3970959" y="8829467"/>
            <a:ext cx="3037891" cy="465368"/>
          </a:xfrm>
          <a:prstGeom prst="rect">
            <a:avLst/>
          </a:prstGeom>
        </p:spPr>
        <p:txBody>
          <a:bodyPr vert="horz" lIns="89943" tIns="44971" rIns="89943" bIns="44971" rtlCol="0" anchor="b"/>
          <a:lstStyle>
            <a:lvl1pPr algn="r">
              <a:defRPr sz="1200"/>
            </a:lvl1pPr>
          </a:lstStyle>
          <a:p>
            <a:fld id="{3D95CE24-B2E0-4B27-A942-46F664BBA455}" type="slidenum">
              <a:rPr lang="en-US" smtClean="0"/>
              <a:pPr/>
              <a:t>‹#›</a:t>
            </a:fld>
            <a:endParaRPr lang="en-US"/>
          </a:p>
        </p:txBody>
      </p:sp>
    </p:spTree>
    <p:extLst>
      <p:ext uri="{BB962C8B-B14F-4D97-AF65-F5344CB8AC3E}">
        <p14:creationId xmlns:p14="http://schemas.microsoft.com/office/powerpoint/2010/main" val="243706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820"/>
          </a:xfrm>
          <a:prstGeom prst="rect">
            <a:avLst/>
          </a:prstGeom>
        </p:spPr>
        <p:txBody>
          <a:bodyPr vert="horz" lIns="91513" tIns="45757" rIns="91513" bIns="45757" rtlCol="0"/>
          <a:lstStyle>
            <a:lvl1pPr algn="l">
              <a:defRPr sz="1200"/>
            </a:lvl1pPr>
          </a:lstStyle>
          <a:p>
            <a:endParaRPr lang="en-US"/>
          </a:p>
        </p:txBody>
      </p:sp>
      <p:sp>
        <p:nvSpPr>
          <p:cNvPr id="3" name="Date Placeholder 2"/>
          <p:cNvSpPr>
            <a:spLocks noGrp="1"/>
          </p:cNvSpPr>
          <p:nvPr>
            <p:ph type="dt" idx="1"/>
          </p:nvPr>
        </p:nvSpPr>
        <p:spPr>
          <a:xfrm>
            <a:off x="3971184" y="0"/>
            <a:ext cx="3037628" cy="464820"/>
          </a:xfrm>
          <a:prstGeom prst="rect">
            <a:avLst/>
          </a:prstGeom>
        </p:spPr>
        <p:txBody>
          <a:bodyPr vert="horz" lIns="91513" tIns="45757" rIns="91513" bIns="45757" rtlCol="0"/>
          <a:lstStyle>
            <a:lvl1pPr algn="r">
              <a:defRPr sz="1200"/>
            </a:lvl1pPr>
          </a:lstStyle>
          <a:p>
            <a:fld id="{BD4734D2-6F49-4E5B-8047-CE759FF215B1}" type="datetimeFigureOut">
              <a:rPr lang="en-US" smtClean="0"/>
              <a:pPr/>
              <a:t>7/11/2018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513" tIns="45757" rIns="91513" bIns="45757" rtlCol="0" anchor="ctr"/>
          <a:lstStyle/>
          <a:p>
            <a:endParaRPr lang="en-US"/>
          </a:p>
        </p:txBody>
      </p:sp>
      <p:sp>
        <p:nvSpPr>
          <p:cNvPr id="5" name="Notes Placeholder 4"/>
          <p:cNvSpPr>
            <a:spLocks noGrp="1"/>
          </p:cNvSpPr>
          <p:nvPr>
            <p:ph type="body" sz="quarter" idx="3"/>
          </p:nvPr>
        </p:nvSpPr>
        <p:spPr>
          <a:xfrm>
            <a:off x="701360" y="4415790"/>
            <a:ext cx="5607684" cy="4183380"/>
          </a:xfrm>
          <a:prstGeom prst="rect">
            <a:avLst/>
          </a:prstGeom>
        </p:spPr>
        <p:txBody>
          <a:bodyPr vert="horz" lIns="91513" tIns="45757" rIns="91513" bIns="457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89"/>
            <a:ext cx="3037628" cy="464820"/>
          </a:xfrm>
          <a:prstGeom prst="rect">
            <a:avLst/>
          </a:prstGeom>
        </p:spPr>
        <p:txBody>
          <a:bodyPr vert="horz" lIns="91513" tIns="45757" rIns="91513" bIns="45757" rtlCol="0" anchor="b"/>
          <a:lstStyle>
            <a:lvl1pPr algn="l">
              <a:defRPr sz="1200"/>
            </a:lvl1pPr>
          </a:lstStyle>
          <a:p>
            <a:endParaRPr lang="en-US"/>
          </a:p>
        </p:txBody>
      </p:sp>
      <p:sp>
        <p:nvSpPr>
          <p:cNvPr id="7" name="Slide Number Placeholder 6"/>
          <p:cNvSpPr>
            <a:spLocks noGrp="1"/>
          </p:cNvSpPr>
          <p:nvPr>
            <p:ph type="sldNum" sz="quarter" idx="5"/>
          </p:nvPr>
        </p:nvSpPr>
        <p:spPr>
          <a:xfrm>
            <a:off x="3971184" y="8829989"/>
            <a:ext cx="3037628" cy="464820"/>
          </a:xfrm>
          <a:prstGeom prst="rect">
            <a:avLst/>
          </a:prstGeom>
        </p:spPr>
        <p:txBody>
          <a:bodyPr vert="horz" lIns="91513" tIns="45757" rIns="91513" bIns="45757" rtlCol="0" anchor="b"/>
          <a:lstStyle>
            <a:lvl1pPr algn="r">
              <a:defRPr sz="1200"/>
            </a:lvl1pPr>
          </a:lstStyle>
          <a:p>
            <a:fld id="{9C2391C2-9AF2-4AC8-90C7-3A1A91F73B01}" type="slidenum">
              <a:rPr lang="en-US" smtClean="0"/>
              <a:pPr/>
              <a:t>‹#›</a:t>
            </a:fld>
            <a:endParaRPr lang="en-US"/>
          </a:p>
        </p:txBody>
      </p:sp>
    </p:spTree>
    <p:extLst>
      <p:ext uri="{BB962C8B-B14F-4D97-AF65-F5344CB8AC3E}">
        <p14:creationId xmlns:p14="http://schemas.microsoft.com/office/powerpoint/2010/main" val="181690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a:t>
            </a:fld>
            <a:endParaRPr lang="en-US"/>
          </a:p>
        </p:txBody>
      </p:sp>
    </p:spTree>
    <p:extLst>
      <p:ext uri="{BB962C8B-B14F-4D97-AF65-F5344CB8AC3E}">
        <p14:creationId xmlns:p14="http://schemas.microsoft.com/office/powerpoint/2010/main" val="243289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2</a:t>
            </a:fld>
            <a:endParaRPr lang="en-US"/>
          </a:p>
        </p:txBody>
      </p:sp>
    </p:spTree>
    <p:extLst>
      <p:ext uri="{BB962C8B-B14F-4D97-AF65-F5344CB8AC3E}">
        <p14:creationId xmlns:p14="http://schemas.microsoft.com/office/powerpoint/2010/main" val="170169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3</a:t>
            </a:fld>
            <a:endParaRPr lang="en-US"/>
          </a:p>
        </p:txBody>
      </p:sp>
    </p:spTree>
    <p:extLst>
      <p:ext uri="{BB962C8B-B14F-4D97-AF65-F5344CB8AC3E}">
        <p14:creationId xmlns:p14="http://schemas.microsoft.com/office/powerpoint/2010/main" val="391127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4</a:t>
            </a:fld>
            <a:endParaRPr lang="en-US"/>
          </a:p>
        </p:txBody>
      </p:sp>
    </p:spTree>
    <p:extLst>
      <p:ext uri="{BB962C8B-B14F-4D97-AF65-F5344CB8AC3E}">
        <p14:creationId xmlns:p14="http://schemas.microsoft.com/office/powerpoint/2010/main" val="357962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5</a:t>
            </a:fld>
            <a:endParaRPr lang="en-US"/>
          </a:p>
        </p:txBody>
      </p:sp>
    </p:spTree>
    <p:extLst>
      <p:ext uri="{BB962C8B-B14F-4D97-AF65-F5344CB8AC3E}">
        <p14:creationId xmlns:p14="http://schemas.microsoft.com/office/powerpoint/2010/main" val="375635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6</a:t>
            </a:fld>
            <a:endParaRPr lang="en-US"/>
          </a:p>
        </p:txBody>
      </p:sp>
    </p:spTree>
    <p:extLst>
      <p:ext uri="{BB962C8B-B14F-4D97-AF65-F5344CB8AC3E}">
        <p14:creationId xmlns:p14="http://schemas.microsoft.com/office/powerpoint/2010/main" val="303711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7</a:t>
            </a:fld>
            <a:endParaRPr lang="en-US"/>
          </a:p>
        </p:txBody>
      </p:sp>
    </p:spTree>
    <p:extLst>
      <p:ext uri="{BB962C8B-B14F-4D97-AF65-F5344CB8AC3E}">
        <p14:creationId xmlns:p14="http://schemas.microsoft.com/office/powerpoint/2010/main" val="222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8</a:t>
            </a:fld>
            <a:endParaRPr lang="en-US"/>
          </a:p>
        </p:txBody>
      </p:sp>
    </p:spTree>
    <p:extLst>
      <p:ext uri="{BB962C8B-B14F-4D97-AF65-F5344CB8AC3E}">
        <p14:creationId xmlns:p14="http://schemas.microsoft.com/office/powerpoint/2010/main" val="31571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4D47F2E-7016-49DC-974F-90D5DFF4890C}" type="datetime1">
              <a:rPr lang="en-US"/>
              <a:pPr/>
              <a:t>7/11/2018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C77A34-A7B9-4064-93D8-53921CDCA8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913D0B6-9F83-412A-A9F1-AAAB53902E0F}" type="datetime1">
              <a:rPr lang="en-US"/>
              <a:pPr/>
              <a:t>7/11/2018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0EB604-EC28-45B2-8C3C-7B3A2BDB09E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489C3DC-CA77-415A-B9D6-358336547BFB}" type="datetime1">
              <a:rPr lang="en-US"/>
              <a:pPr/>
              <a:t>7/11/2018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11DE64-F8D3-4645-82B5-52542D0CDCD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type="body" idx="11"/>
          </p:nvPr>
        </p:nvSpPr>
        <p:spPr>
          <a:xfrm>
            <a:off x="4648201" y="152400"/>
            <a:ext cx="4040188" cy="381000"/>
          </a:xfrm>
          <a:noFill/>
        </p:spPr>
        <p:txBody>
          <a:bodyPr anchor="b"/>
          <a:lstStyle>
            <a:lvl1pPr marL="0" indent="0" algn="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idx="1"/>
          </p:nvPr>
        </p:nvSpPr>
        <p:spPr>
          <a:xfrm>
            <a:off x="457200" y="1143000"/>
            <a:ext cx="8229600" cy="4876800"/>
          </a:xfrm>
        </p:spPr>
        <p:txBody>
          <a:bodyPr/>
          <a:lstStyle>
            <a:lvl1pPr>
              <a:buFont typeface="Arial" panose="020B0604020202020204" pitchFamily="34" charset="0"/>
              <a:buChar char="•"/>
              <a:defRPr/>
            </a:lvl1pPr>
            <a:lvl3pPr marL="800100" indent="-342900">
              <a:spcAft>
                <a:spcPts val="400"/>
              </a:spcAft>
              <a:buFont typeface="Courier New" panose="02070309020205020404" pitchFamily="49" charset="0"/>
              <a:buChar char="o"/>
              <a:defRPr sz="1800"/>
            </a:lvl3pPr>
            <a:lvl4pPr marL="1028700" indent="-342900">
              <a:buFont typeface="Wingdings" panose="05000000000000000000" pitchFamily="2" charset="2"/>
              <a:buChar char="v"/>
              <a:defRPr/>
            </a:lvl4pPr>
            <a:lvl5pPr marL="1257300" indent="-342900">
              <a:buFont typeface="Helvetica" panose="020B0604020202020204" pitchFamily="34" charset="0"/>
              <a:buChar char="−"/>
              <a:defRPr sz="1600"/>
            </a:lvl5pPr>
          </a:lstStyle>
          <a:p>
            <a:pPr lvl="0"/>
            <a:r>
              <a:rPr lang="en-US" dirty="0"/>
              <a:t>Click to edit Master text styles</a:t>
            </a:r>
          </a:p>
          <a:p>
            <a:pPr lvl="2"/>
            <a:r>
              <a:rPr lang="en-US" dirty="0"/>
              <a:t>Second level</a:t>
            </a:r>
          </a:p>
          <a:p>
            <a:pPr lvl="4"/>
            <a:r>
              <a:rPr lang="en-US" dirty="0"/>
              <a:t>Third level</a:t>
            </a:r>
          </a:p>
        </p:txBody>
      </p:sp>
      <p:sp>
        <p:nvSpPr>
          <p:cNvPr id="4" name="Rectangle 3"/>
          <p:cNvSpPr>
            <a:spLocks noGrp="1"/>
          </p:cNvSpPr>
          <p:nvPr>
            <p:ph type="sldNum" sz="quarter" idx="12"/>
          </p:nvPr>
        </p:nvSpPr>
        <p:spPr>
          <a:ln/>
        </p:spPr>
        <p:txBody>
          <a:bodyPr/>
          <a:lstStyle>
            <a:lvl1pPr>
              <a:defRPr/>
            </a:lvl1pPr>
          </a:lstStyle>
          <a:p>
            <a:pPr>
              <a:defRPr/>
            </a:pPr>
            <a:fld id="{03D1E74A-CFF4-4B5B-8F6D-CA9B630FE9D8}" type="slidenum">
              <a:rPr lang="en-US" altLang="en-US"/>
              <a:pPr>
                <a:defRPr/>
              </a:pPr>
              <a:t>‹#›</a:t>
            </a:fld>
            <a:endParaRPr lang="en-US" altLang="en-US" sz="120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239A0AA-7A04-4B2E-9525-FDC333EA4E57}" type="datetime1">
              <a:rPr lang="en-US"/>
              <a:pPr/>
              <a:t>7/11/2018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2366C8-A0A4-49DA-B224-4CFFF7A8CAF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58E97CE-98E1-4ABC-B151-6DDCA2A4FE50}" type="datetime1">
              <a:rPr lang="en-US"/>
              <a:pPr/>
              <a:t>7/11/2018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15C384-0DBB-44D9-93F6-E3718662481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1805315-169D-4D05-8138-1B342FFAA1F5}" type="datetime1">
              <a:rPr lang="en-US"/>
              <a:pPr/>
              <a:t>7/11/2018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2A138C3-9380-4E81-86EB-63EAEEBC59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F5F9443-8461-4F5F-A9FA-D90C6E8925CC}" type="datetime1">
              <a:rPr lang="en-US"/>
              <a:pPr/>
              <a:t>7/11/2018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71B9F36-4F8C-4B17-8052-3EED90D482A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7B06BAC-8BB8-482F-9848-80DCDEE8D29D}" type="datetime1">
              <a:rPr lang="en-US"/>
              <a:pPr/>
              <a:t>7/11/2018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F58529C-48D3-4492-9AD0-ED09B707A04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06CBE5-0A74-4AF8-A89D-0E18EDD72291}" type="datetime1">
              <a:rPr lang="en-US"/>
              <a:pPr/>
              <a:t>7/11/2018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EEA9134-5B7F-42AE-91AE-CFD642EE2F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348C922-BBF4-4F54-B8AF-20E9D36D0B2F}" type="datetime1">
              <a:rPr lang="en-US"/>
              <a:pPr/>
              <a:t>7/11/2018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4B67016-33F5-4EC7-AED9-E02C17E43D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7933721-838F-4487-9168-3470F0CF1880}" type="datetime1">
              <a:rPr lang="en-US"/>
              <a:pPr/>
              <a:t>7/11/2018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31448B9-9F69-4B9D-8D58-CFD28255518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CFCE5482-EEC5-4EE3-85D6-4C7EC0C42D0D}" type="datetime1">
              <a:rPr lang="en-US"/>
              <a:pPr/>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D1902F4-72EB-431F-BBA5-C5EF40FDFB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over.jpg"/>
          <p:cNvPicPr>
            <a:picLocks noChangeAspect="1"/>
          </p:cNvPicPr>
          <p:nvPr/>
        </p:nvPicPr>
        <p:blipFill>
          <a:blip r:embed="rId3"/>
          <a:srcRect r="34627"/>
          <a:stretch>
            <a:fillRect/>
          </a:stretch>
        </p:blipFill>
        <p:spPr bwMode="auto">
          <a:xfrm>
            <a:off x="-2074462" y="-112427"/>
            <a:ext cx="5977722" cy="7065963"/>
          </a:xfrm>
          <a:prstGeom prst="rect">
            <a:avLst/>
          </a:prstGeom>
          <a:noFill/>
          <a:ln w="9525">
            <a:noFill/>
            <a:miter lim="800000"/>
            <a:headEnd/>
            <a:tailEnd/>
          </a:ln>
        </p:spPr>
      </p:pic>
      <p:pic>
        <p:nvPicPr>
          <p:cNvPr id="13" name="Picture 3" descr="Cover.jpg"/>
          <p:cNvPicPr>
            <a:picLocks noChangeAspect="1"/>
          </p:cNvPicPr>
          <p:nvPr/>
        </p:nvPicPr>
        <p:blipFill>
          <a:blip r:embed="rId3"/>
          <a:srcRect l="65224" t="42525" b="42023"/>
          <a:stretch>
            <a:fillRect/>
          </a:stretch>
        </p:blipFill>
        <p:spPr bwMode="auto">
          <a:xfrm>
            <a:off x="6851187" y="5869269"/>
            <a:ext cx="2879677" cy="988731"/>
          </a:xfrm>
          <a:prstGeom prst="rect">
            <a:avLst/>
          </a:prstGeom>
          <a:noFill/>
          <a:ln w="9525">
            <a:noFill/>
            <a:miter lim="800000"/>
            <a:headEnd/>
            <a:tailEnd/>
          </a:ln>
        </p:spPr>
      </p:pic>
      <p:sp>
        <p:nvSpPr>
          <p:cNvPr id="6" name="TextBox 5"/>
          <p:cNvSpPr txBox="1"/>
          <p:nvPr/>
        </p:nvSpPr>
        <p:spPr>
          <a:xfrm>
            <a:off x="3317132" y="2644315"/>
            <a:ext cx="5826868" cy="2031325"/>
          </a:xfrm>
          <a:prstGeom prst="rect">
            <a:avLst/>
          </a:prstGeom>
          <a:noFill/>
        </p:spPr>
        <p:txBody>
          <a:bodyPr wrap="square">
            <a:spAutoFit/>
          </a:bodyPr>
          <a:lstStyle/>
          <a:p>
            <a:pPr algn="ctr"/>
            <a:r>
              <a:rPr lang="en-US" sz="2400" b="1" dirty="0"/>
              <a:t>FRA Awards 2018</a:t>
            </a:r>
          </a:p>
          <a:p>
            <a:pPr algn="ctr"/>
            <a:endParaRPr lang="en-US" sz="2400" b="1" dirty="0"/>
          </a:p>
          <a:p>
            <a:pPr algn="ctr"/>
            <a:r>
              <a:rPr lang="en-US" dirty="0"/>
              <a:t>Nighttime Economy: Creating a Role That Fosters Sociability, Safety and Growth</a:t>
            </a:r>
          </a:p>
          <a:p>
            <a:pPr algn="ctr"/>
            <a:r>
              <a:rPr lang="en-US" dirty="0"/>
              <a:t>Creative Organizational Development &amp; Funding</a:t>
            </a:r>
          </a:p>
          <a:p>
            <a:pPr algn="ctr"/>
            <a:r>
              <a:rPr lang="en-US" dirty="0"/>
              <a:t>City of Orlando, Community Redevelopment Agency</a:t>
            </a:r>
            <a:endParaRPr lang="en-US" sz="2400" dirty="0">
              <a:latin typeface="Arial" pitchFamily="34" charset="0"/>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179096" y="130597"/>
            <a:ext cx="7846682" cy="584775"/>
          </a:xfrm>
          <a:prstGeom prst="rect">
            <a:avLst/>
          </a:prstGeom>
          <a:noFill/>
        </p:spPr>
        <p:txBody>
          <a:bodyPr wrap="square" rtlCol="0">
            <a:spAutoFit/>
          </a:bodyPr>
          <a:lstStyle/>
          <a:p>
            <a:pPr algn="r"/>
            <a:r>
              <a:rPr lang="en-US" sz="3200" b="1" dirty="0">
                <a:solidFill>
                  <a:schemeClr val="bg1"/>
                </a:solidFill>
              </a:rPr>
              <a:t>Creating a New Role in Government </a:t>
            </a:r>
          </a:p>
        </p:txBody>
      </p:sp>
      <p:sp>
        <p:nvSpPr>
          <p:cNvPr id="3" name="TextBox 2"/>
          <p:cNvSpPr txBox="1"/>
          <p:nvPr/>
        </p:nvSpPr>
        <p:spPr>
          <a:xfrm>
            <a:off x="209550" y="902186"/>
            <a:ext cx="8724900" cy="6247864"/>
          </a:xfrm>
          <a:prstGeom prst="rect">
            <a:avLst/>
          </a:prstGeom>
          <a:noFill/>
        </p:spPr>
        <p:txBody>
          <a:bodyPr wrap="square" rtlCol="0">
            <a:spAutoFit/>
          </a:bodyPr>
          <a:lstStyle/>
          <a:p>
            <a:r>
              <a:rPr lang="en-US" sz="2400" b="1" dirty="0" smtClean="0"/>
              <a:t>The Nighttime </a:t>
            </a:r>
            <a:r>
              <a:rPr lang="en-US" sz="2400" b="1" dirty="0"/>
              <a:t>Economy is </a:t>
            </a:r>
            <a:r>
              <a:rPr lang="en-US" sz="2400" b="1" dirty="0" smtClean="0"/>
              <a:t>Incredibly </a:t>
            </a:r>
            <a:r>
              <a:rPr lang="en-US" sz="2400" b="1" dirty="0"/>
              <a:t>V</a:t>
            </a:r>
            <a:r>
              <a:rPr lang="en-US" sz="2400" b="1" dirty="0" smtClean="0"/>
              <a:t>aluable </a:t>
            </a:r>
            <a:endParaRPr lang="en-US" sz="2400" b="1" dirty="0"/>
          </a:p>
          <a:p>
            <a:endParaRPr lang="en-US" sz="2400" b="1" dirty="0"/>
          </a:p>
          <a:p>
            <a:pPr marL="285750" indent="-285750">
              <a:buFont typeface="Arial" panose="020B0604020202020204" pitchFamily="34" charset="0"/>
              <a:buChar char="•"/>
            </a:pPr>
            <a:r>
              <a:rPr lang="en-US" sz="2000" dirty="0"/>
              <a:t>The nighttime economy is a unique and trend-driven industry. </a:t>
            </a:r>
            <a:endParaRPr lang="en-US" sz="2000" dirty="0" smtClean="0"/>
          </a:p>
          <a:p>
            <a:pPr marL="285750" indent="-285750">
              <a:buFont typeface="Arial" panose="020B0604020202020204" pitchFamily="34" charset="0"/>
              <a:buChar char="•"/>
            </a:pPr>
            <a:r>
              <a:rPr lang="en-US" sz="2000" dirty="0" smtClean="0"/>
              <a:t>This </a:t>
            </a:r>
            <a:r>
              <a:rPr lang="en-US" sz="2000" dirty="0"/>
              <a:t>dynamic industry attracts visitors, residents, and fellow businesses to their respective downtown communities and downtown Orlando is no </a:t>
            </a:r>
            <a:r>
              <a:rPr lang="en-US" sz="2000" dirty="0" smtClean="0"/>
              <a:t>exception.</a:t>
            </a:r>
          </a:p>
          <a:p>
            <a:pPr marL="285750" indent="-285750">
              <a:buFont typeface="Arial" panose="020B0604020202020204" pitchFamily="34" charset="0"/>
              <a:buChar char="•"/>
            </a:pPr>
            <a:r>
              <a:rPr lang="en-US" sz="2000" dirty="0" smtClean="0"/>
              <a:t>Recognizing </a:t>
            </a:r>
            <a:r>
              <a:rPr lang="en-US" sz="2000" dirty="0"/>
              <a:t>the invaluable importance of their nighttime economy, the Community Redevelopment Agency of the City of Orlando hired a third party to study their nighttime economy and identify future challenges and </a:t>
            </a:r>
            <a:r>
              <a:rPr lang="en-US" sz="2000" dirty="0" smtClean="0"/>
              <a:t>opportunities.</a:t>
            </a:r>
          </a:p>
          <a:p>
            <a:pPr marL="285750" indent="-285750">
              <a:buFont typeface="Arial" panose="020B0604020202020204" pitchFamily="34" charset="0"/>
              <a:buChar char="•"/>
            </a:pPr>
            <a:r>
              <a:rPr lang="en-US" sz="2000" dirty="0" smtClean="0"/>
              <a:t>This </a:t>
            </a:r>
            <a:r>
              <a:rPr lang="en-US" sz="2000" dirty="0"/>
              <a:t>process successfully unified stakeholders, community leaders, residents and the city. One of the outcomes of the process included hiring a Nighttime Manager, being one of the first in the nation to do so. </a:t>
            </a:r>
          </a:p>
          <a:p>
            <a:endParaRPr lang="en-US" sz="2000" dirty="0"/>
          </a:p>
          <a:p>
            <a:endParaRPr lang="en-US" sz="2000" dirty="0"/>
          </a:p>
          <a:p>
            <a:r>
              <a:rPr lang="en-US" sz="2000" dirty="0"/>
              <a:t> </a:t>
            </a:r>
          </a:p>
          <a:p>
            <a:endParaRPr lang="en-US" sz="2400" b="1" dirty="0"/>
          </a:p>
          <a:p>
            <a:endParaRPr lang="en-US" sz="2400" b="1" dirty="0"/>
          </a:p>
          <a:p>
            <a:endParaRPr lang="en-US" sz="2400" b="1" dirty="0"/>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126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3280070" y="130597"/>
            <a:ext cx="5745707" cy="584775"/>
          </a:xfrm>
          <a:prstGeom prst="rect">
            <a:avLst/>
          </a:prstGeom>
          <a:noFill/>
        </p:spPr>
        <p:txBody>
          <a:bodyPr wrap="square" rtlCol="0">
            <a:spAutoFit/>
          </a:bodyPr>
          <a:lstStyle/>
          <a:p>
            <a:pPr algn="r"/>
            <a:r>
              <a:rPr lang="en-US" sz="3200" b="1" dirty="0">
                <a:solidFill>
                  <a:schemeClr val="bg1"/>
                </a:solidFill>
              </a:rPr>
              <a:t>Showcasing Innovation</a:t>
            </a:r>
          </a:p>
        </p:txBody>
      </p:sp>
      <p:sp>
        <p:nvSpPr>
          <p:cNvPr id="3" name="TextBox 2"/>
          <p:cNvSpPr txBox="1"/>
          <p:nvPr/>
        </p:nvSpPr>
        <p:spPr>
          <a:xfrm>
            <a:off x="209550" y="902186"/>
            <a:ext cx="8724900" cy="6555641"/>
          </a:xfrm>
          <a:prstGeom prst="rect">
            <a:avLst/>
          </a:prstGeom>
          <a:noFill/>
        </p:spPr>
        <p:txBody>
          <a:bodyPr wrap="square" rtlCol="0">
            <a:spAutoFit/>
          </a:bodyPr>
          <a:lstStyle/>
          <a:p>
            <a:r>
              <a:rPr lang="en-US" sz="2400" b="1" dirty="0"/>
              <a:t>First of its </a:t>
            </a:r>
            <a:r>
              <a:rPr lang="en-US" sz="2400" b="1" dirty="0" smtClean="0"/>
              <a:t>Kind</a:t>
            </a:r>
            <a:endParaRPr lang="en-US" sz="2400" b="1" dirty="0"/>
          </a:p>
          <a:p>
            <a:endParaRPr lang="en-US" sz="2400" b="1" dirty="0"/>
          </a:p>
          <a:p>
            <a:pPr marL="342900" indent="-342900">
              <a:buFont typeface="Arial" panose="020B0604020202020204" pitchFamily="34" charset="0"/>
              <a:buChar char="•"/>
            </a:pPr>
            <a:r>
              <a:rPr lang="en-US" sz="2000" dirty="0"/>
              <a:t>The formal management of nighttime economy in itself is an innovative movement. </a:t>
            </a:r>
            <a:endParaRPr lang="en-US" sz="2000" dirty="0" smtClean="0"/>
          </a:p>
          <a:p>
            <a:pPr marL="342900" indent="-342900">
              <a:buFont typeface="Arial" panose="020B0604020202020204" pitchFamily="34" charset="0"/>
              <a:buChar char="•"/>
            </a:pPr>
            <a:r>
              <a:rPr lang="en-US" sz="2000" dirty="0" smtClean="0"/>
              <a:t>This </a:t>
            </a:r>
            <a:r>
              <a:rPr lang="en-US" sz="2000" dirty="0"/>
              <a:t>is the first time in history that local governments are recognizing the true value of their city’s sociable offering such as bars, restaurants, clubs, event venues, and theaters and opting to allocate resources towards fostering and growing it. </a:t>
            </a:r>
            <a:endParaRPr lang="en-US" sz="2000" dirty="0" smtClean="0"/>
          </a:p>
          <a:p>
            <a:pPr marL="342900" indent="-342900">
              <a:buFont typeface="Arial" panose="020B0604020202020204" pitchFamily="34" charset="0"/>
              <a:buChar char="•"/>
            </a:pPr>
            <a:r>
              <a:rPr lang="en-US" sz="2000" dirty="0" smtClean="0"/>
              <a:t>The </a:t>
            </a:r>
            <a:r>
              <a:rPr lang="en-US" sz="2000" dirty="0"/>
              <a:t>nighttime economy has been branded as strictly “nightlife” and was often times treated with more and more enforcement. That approach, in turn, has damaged many cities by making it difficult to sustain as a small business that relies on customers interested in culture, music, food and beverage, art, sociability, and vibrancy. </a:t>
            </a:r>
            <a:endParaRPr lang="en-US" sz="2000" dirty="0" smtClean="0"/>
          </a:p>
          <a:p>
            <a:endParaRPr lang="en-US" sz="2000" dirty="0"/>
          </a:p>
          <a:p>
            <a:pPr algn="ctr"/>
            <a:r>
              <a:rPr lang="en-US" sz="2000" b="1" dirty="0" smtClean="0"/>
              <a:t>This </a:t>
            </a:r>
            <a:r>
              <a:rPr lang="en-US" sz="2000" b="1" dirty="0"/>
              <a:t>approach is innovative in that it’s a new way of thinking! </a:t>
            </a:r>
          </a:p>
          <a:p>
            <a:endParaRPr lang="en-US" sz="2000" dirty="0"/>
          </a:p>
          <a:p>
            <a:r>
              <a:rPr lang="en-US" sz="2000" dirty="0"/>
              <a:t> </a:t>
            </a:r>
          </a:p>
          <a:p>
            <a:endParaRPr lang="en-US" sz="2400" b="1" dirty="0"/>
          </a:p>
          <a:p>
            <a:endParaRPr lang="en-US" sz="2400" b="1" dirty="0"/>
          </a:p>
          <a:p>
            <a:endParaRPr lang="en-US" sz="2400" b="1" dirty="0"/>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313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975104" y="130597"/>
            <a:ext cx="7050673" cy="584775"/>
          </a:xfrm>
          <a:prstGeom prst="rect">
            <a:avLst/>
          </a:prstGeom>
          <a:noFill/>
        </p:spPr>
        <p:txBody>
          <a:bodyPr wrap="square" rtlCol="0">
            <a:spAutoFit/>
          </a:bodyPr>
          <a:lstStyle/>
          <a:p>
            <a:pPr algn="r"/>
            <a:r>
              <a:rPr lang="en-US" sz="3200" b="1" dirty="0">
                <a:solidFill>
                  <a:schemeClr val="bg1"/>
                </a:solidFill>
              </a:rPr>
              <a:t>Collaborating With the Community </a:t>
            </a:r>
          </a:p>
        </p:txBody>
      </p:sp>
      <p:sp>
        <p:nvSpPr>
          <p:cNvPr id="3" name="TextBox 2"/>
          <p:cNvSpPr txBox="1"/>
          <p:nvPr/>
        </p:nvSpPr>
        <p:spPr>
          <a:xfrm>
            <a:off x="209550" y="902186"/>
            <a:ext cx="8724900" cy="6555641"/>
          </a:xfrm>
          <a:prstGeom prst="rect">
            <a:avLst/>
          </a:prstGeom>
          <a:noFill/>
        </p:spPr>
        <p:txBody>
          <a:bodyPr wrap="square" rtlCol="0">
            <a:spAutoFit/>
          </a:bodyPr>
          <a:lstStyle/>
          <a:p>
            <a:r>
              <a:rPr lang="en-US" sz="2400" b="1" dirty="0"/>
              <a:t>Putting the </a:t>
            </a:r>
            <a:r>
              <a:rPr lang="en-US" sz="2400" b="1" i="1" dirty="0"/>
              <a:t>unity</a:t>
            </a:r>
            <a:r>
              <a:rPr lang="en-US" sz="2400" b="1" dirty="0"/>
              <a:t> in </a:t>
            </a:r>
            <a:r>
              <a:rPr lang="en-US" sz="2400" b="1" i="1" dirty="0" err="1"/>
              <a:t>commUNITY</a:t>
            </a:r>
            <a:endParaRPr lang="en-US" sz="2400" b="1" i="1" dirty="0"/>
          </a:p>
          <a:p>
            <a:endParaRPr lang="en-US" sz="2400" dirty="0"/>
          </a:p>
          <a:p>
            <a:pPr marL="342900" indent="-342900">
              <a:buFont typeface="Arial" panose="020B0604020202020204" pitchFamily="34" charset="0"/>
              <a:buChar char="•"/>
            </a:pPr>
            <a:r>
              <a:rPr lang="en-US" sz="2000" dirty="0"/>
              <a:t>Like any other city, town, downtown, or neighborhood, downtown Orlando is a place where people come to live, work, and play. </a:t>
            </a:r>
            <a:endParaRPr lang="en-US" sz="2000" dirty="0" smtClean="0"/>
          </a:p>
          <a:p>
            <a:pPr marL="342900" indent="-342900">
              <a:buFont typeface="Arial" panose="020B0604020202020204" pitchFamily="34" charset="0"/>
              <a:buChar char="•"/>
            </a:pPr>
            <a:r>
              <a:rPr lang="en-US" sz="2000" dirty="0" smtClean="0"/>
              <a:t>The </a:t>
            </a:r>
            <a:r>
              <a:rPr lang="en-US" sz="2000" dirty="0"/>
              <a:t>nighttime economy exists in each of those categories. As a home, workplace, playground or a mix of all three, people have showed interest in gaining a better understanding our local nighttime economy, its offerings, impact, potential, and its relation to them. </a:t>
            </a:r>
            <a:endParaRPr lang="en-US" sz="2000" dirty="0" smtClean="0"/>
          </a:p>
          <a:p>
            <a:pPr marL="342900" indent="-342900">
              <a:buFont typeface="Arial" panose="020B0604020202020204" pitchFamily="34" charset="0"/>
              <a:buChar char="•"/>
            </a:pPr>
            <a:r>
              <a:rPr lang="en-US" sz="2000" dirty="0" smtClean="0"/>
              <a:t>Introducing </a:t>
            </a:r>
            <a:r>
              <a:rPr lang="en-US" sz="2000" dirty="0"/>
              <a:t>the role of Nighttime Manager to the community has further increased the City of Orlando’s collaboration with residents, visitors, and local stakeholders.  </a:t>
            </a:r>
            <a:endParaRPr lang="en-US" sz="2000" dirty="0" smtClean="0"/>
          </a:p>
          <a:p>
            <a:pPr marL="342900" indent="-342900">
              <a:buFont typeface="Arial" panose="020B0604020202020204" pitchFamily="34" charset="0"/>
              <a:buChar char="•"/>
            </a:pPr>
            <a:r>
              <a:rPr lang="en-US" sz="2000" dirty="0" smtClean="0"/>
              <a:t>This </a:t>
            </a:r>
            <a:r>
              <a:rPr lang="en-US" sz="2000" dirty="0"/>
              <a:t>role serves as a liaison between these groups and approaches planning for new programs and solutions with an interest of all parties involved.</a:t>
            </a:r>
          </a:p>
          <a:p>
            <a:endParaRPr lang="en-US" sz="2000" dirty="0"/>
          </a:p>
          <a:p>
            <a:endParaRPr lang="en-US" sz="2000" dirty="0"/>
          </a:p>
          <a:p>
            <a:r>
              <a:rPr lang="en-US" sz="2000" dirty="0"/>
              <a:t> </a:t>
            </a:r>
          </a:p>
          <a:p>
            <a:endParaRPr lang="en-US" sz="2400" b="1" dirty="0"/>
          </a:p>
          <a:p>
            <a:endParaRPr lang="en-US" sz="2400" b="1" dirty="0"/>
          </a:p>
          <a:p>
            <a:endParaRPr lang="en-US" sz="2400" b="1" dirty="0"/>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042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975104" y="130597"/>
            <a:ext cx="7050673" cy="584775"/>
          </a:xfrm>
          <a:prstGeom prst="rect">
            <a:avLst/>
          </a:prstGeom>
          <a:noFill/>
        </p:spPr>
        <p:txBody>
          <a:bodyPr wrap="square" rtlCol="0">
            <a:spAutoFit/>
          </a:bodyPr>
          <a:lstStyle/>
          <a:p>
            <a:pPr algn="r"/>
            <a:r>
              <a:rPr lang="en-US" sz="3200" b="1" dirty="0" smtClean="0">
                <a:solidFill>
                  <a:schemeClr val="bg1"/>
                </a:solidFill>
              </a:rPr>
              <a:t>Improving Downtown</a:t>
            </a:r>
            <a:endParaRPr lang="en-US" sz="3200" b="1" dirty="0">
              <a:solidFill>
                <a:schemeClr val="bg1"/>
              </a:solidFill>
            </a:endParaRPr>
          </a:p>
        </p:txBody>
      </p:sp>
      <p:sp>
        <p:nvSpPr>
          <p:cNvPr id="3" name="TextBox 2"/>
          <p:cNvSpPr txBox="1"/>
          <p:nvPr/>
        </p:nvSpPr>
        <p:spPr>
          <a:xfrm>
            <a:off x="209550" y="902186"/>
            <a:ext cx="8724900" cy="4770537"/>
          </a:xfrm>
          <a:prstGeom prst="rect">
            <a:avLst/>
          </a:prstGeom>
          <a:noFill/>
        </p:spPr>
        <p:txBody>
          <a:bodyPr wrap="square" rtlCol="0">
            <a:spAutoFit/>
          </a:bodyPr>
          <a:lstStyle/>
          <a:p>
            <a:r>
              <a:rPr lang="en-US" sz="2400" b="1" dirty="0" smtClean="0"/>
              <a:t>Problem Solving </a:t>
            </a:r>
            <a:endParaRPr lang="en-US" sz="2400" b="1" i="1" dirty="0"/>
          </a:p>
          <a:p>
            <a:endParaRPr lang="en-US" sz="2000" dirty="0" smtClean="0"/>
          </a:p>
          <a:p>
            <a:r>
              <a:rPr lang="en-US" sz="2000" dirty="0" smtClean="0"/>
              <a:t>The </a:t>
            </a:r>
            <a:r>
              <a:rPr lang="en-US" sz="2000" dirty="0"/>
              <a:t>role has </a:t>
            </a:r>
            <a:r>
              <a:rPr lang="en-US" sz="2000" dirty="0" smtClean="0"/>
              <a:t>been </a:t>
            </a:r>
            <a:r>
              <a:rPr lang="en-US" sz="2000" dirty="0"/>
              <a:t>assigned various projects surrounding current and foreseen downtown related issues or areas of </a:t>
            </a:r>
            <a:r>
              <a:rPr lang="en-US" sz="2000" dirty="0" smtClean="0"/>
              <a:t>improvement. Some projects include: </a:t>
            </a:r>
          </a:p>
          <a:p>
            <a:pPr marL="800100" lvl="1" indent="-342900">
              <a:buFont typeface="Arial" panose="020B0604020202020204" pitchFamily="34" charset="0"/>
              <a:buChar char="•"/>
            </a:pPr>
            <a:r>
              <a:rPr lang="en-US" sz="2000" dirty="0" smtClean="0"/>
              <a:t>Addressing </a:t>
            </a:r>
            <a:r>
              <a:rPr lang="en-US" sz="2000" dirty="0"/>
              <a:t>parking and transportation issues and areas for </a:t>
            </a:r>
            <a:r>
              <a:rPr lang="en-US" sz="2000" dirty="0" smtClean="0"/>
              <a:t>improvement</a:t>
            </a:r>
          </a:p>
          <a:p>
            <a:pPr marL="800100" lvl="1" indent="-342900">
              <a:buFont typeface="Arial" panose="020B0604020202020204" pitchFamily="34" charset="0"/>
              <a:buChar char="•"/>
            </a:pPr>
            <a:r>
              <a:rPr lang="en-US" sz="2000" dirty="0" smtClean="0"/>
              <a:t>Identify </a:t>
            </a:r>
            <a:r>
              <a:rPr lang="en-US" sz="2000" dirty="0"/>
              <a:t>and quantify nighttime economy businesses including occupancy, scope of business, demographic, licenses, permits, and </a:t>
            </a:r>
            <a:r>
              <a:rPr lang="en-US" sz="2000" dirty="0" smtClean="0"/>
              <a:t>more</a:t>
            </a:r>
          </a:p>
          <a:p>
            <a:pPr marL="800100" lvl="1" indent="-342900">
              <a:buFont typeface="Arial" panose="020B0604020202020204" pitchFamily="34" charset="0"/>
              <a:buChar char="•"/>
            </a:pPr>
            <a:r>
              <a:rPr lang="en-US" sz="2000" dirty="0" smtClean="0"/>
              <a:t>Assist </a:t>
            </a:r>
            <a:r>
              <a:rPr lang="en-US" sz="2000" dirty="0"/>
              <a:t>with marketing and programming components as related to homelessness and panhandling efforts </a:t>
            </a:r>
            <a:endParaRPr lang="en-US" sz="2000" dirty="0" smtClean="0"/>
          </a:p>
          <a:p>
            <a:pPr marL="800100" lvl="1" indent="-342900">
              <a:buFont typeface="Arial" panose="020B0604020202020204" pitchFamily="34" charset="0"/>
              <a:buChar char="•"/>
            </a:pPr>
            <a:r>
              <a:rPr lang="en-US" sz="2000" dirty="0" smtClean="0"/>
              <a:t>Support </a:t>
            </a:r>
            <a:r>
              <a:rPr lang="en-US" sz="2000" dirty="0"/>
              <a:t>new </a:t>
            </a:r>
            <a:r>
              <a:rPr lang="en-US" sz="2000" dirty="0" smtClean="0"/>
              <a:t>businesses</a:t>
            </a:r>
          </a:p>
          <a:p>
            <a:pPr marL="800100" lvl="1" indent="-342900">
              <a:buFont typeface="Arial" panose="020B0604020202020204" pitchFamily="34" charset="0"/>
              <a:buChar char="•"/>
            </a:pPr>
            <a:r>
              <a:rPr lang="en-US" sz="2000" dirty="0" smtClean="0"/>
              <a:t>Assist </a:t>
            </a:r>
            <a:r>
              <a:rPr lang="en-US" sz="2000" dirty="0"/>
              <a:t>in coordinating internal efforts and logistics for large-scale events </a:t>
            </a:r>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4092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975104" y="130597"/>
            <a:ext cx="7050673" cy="584775"/>
          </a:xfrm>
          <a:prstGeom prst="rect">
            <a:avLst/>
          </a:prstGeom>
          <a:noFill/>
        </p:spPr>
        <p:txBody>
          <a:bodyPr wrap="square" rtlCol="0">
            <a:spAutoFit/>
          </a:bodyPr>
          <a:lstStyle/>
          <a:p>
            <a:pPr algn="r"/>
            <a:r>
              <a:rPr lang="en-US" sz="3200" b="1" dirty="0" smtClean="0">
                <a:solidFill>
                  <a:schemeClr val="bg1"/>
                </a:solidFill>
              </a:rPr>
              <a:t>Improving Downtown</a:t>
            </a:r>
            <a:endParaRPr lang="en-US" sz="3200" b="1" dirty="0">
              <a:solidFill>
                <a:schemeClr val="bg1"/>
              </a:solidFill>
            </a:endParaRPr>
          </a:p>
        </p:txBody>
      </p:sp>
      <p:sp>
        <p:nvSpPr>
          <p:cNvPr id="3" name="TextBox 2"/>
          <p:cNvSpPr txBox="1"/>
          <p:nvPr/>
        </p:nvSpPr>
        <p:spPr>
          <a:xfrm>
            <a:off x="209550" y="902186"/>
            <a:ext cx="8724900" cy="5386090"/>
          </a:xfrm>
          <a:prstGeom prst="rect">
            <a:avLst/>
          </a:prstGeom>
          <a:noFill/>
        </p:spPr>
        <p:txBody>
          <a:bodyPr wrap="square" rtlCol="0">
            <a:spAutoFit/>
          </a:bodyPr>
          <a:lstStyle/>
          <a:p>
            <a:r>
              <a:rPr lang="en-US" sz="2400" b="1" dirty="0" smtClean="0"/>
              <a:t>Problem Solving (</a:t>
            </a:r>
            <a:r>
              <a:rPr lang="en-US" sz="2400" b="1" dirty="0" err="1" smtClean="0"/>
              <a:t>con’t</a:t>
            </a:r>
            <a:r>
              <a:rPr lang="en-US" sz="2400" b="1" dirty="0" smtClean="0"/>
              <a:t>) </a:t>
            </a:r>
            <a:endParaRPr lang="en-US" sz="2400" b="1" i="1" dirty="0"/>
          </a:p>
          <a:p>
            <a:endParaRPr lang="en-US" sz="2000" dirty="0" smtClean="0"/>
          </a:p>
          <a:p>
            <a:r>
              <a:rPr lang="en-US" sz="2000" dirty="0" smtClean="0"/>
              <a:t>Accomplishments </a:t>
            </a:r>
            <a:r>
              <a:rPr lang="en-US" sz="2000" dirty="0"/>
              <a:t>to date </a:t>
            </a:r>
            <a:r>
              <a:rPr lang="en-US" sz="2000" dirty="0" smtClean="0"/>
              <a:t>include:</a:t>
            </a:r>
          </a:p>
          <a:p>
            <a:endParaRPr lang="en-US" sz="2000" dirty="0" smtClean="0"/>
          </a:p>
          <a:p>
            <a:pPr marL="342900" indent="-342900">
              <a:buFont typeface="Arial" panose="020B0604020202020204" pitchFamily="34" charset="0"/>
              <a:buChar char="•"/>
            </a:pPr>
            <a:r>
              <a:rPr lang="en-US" sz="2000" dirty="0" smtClean="0"/>
              <a:t>Creation </a:t>
            </a:r>
            <a:r>
              <a:rPr lang="en-US" sz="2000" dirty="0"/>
              <a:t>of ‘transportation hub’ model in partnership with taxi and transportation network company providers </a:t>
            </a:r>
            <a:endParaRPr lang="en-US" sz="2000" dirty="0" smtClean="0"/>
          </a:p>
          <a:p>
            <a:pPr marL="342900" indent="-342900">
              <a:buFont typeface="Arial" panose="020B0604020202020204" pitchFamily="34" charset="0"/>
              <a:buChar char="•"/>
            </a:pPr>
            <a:r>
              <a:rPr lang="en-US" sz="2000" dirty="0" smtClean="0"/>
              <a:t>Coordinated </a:t>
            </a:r>
            <a:r>
              <a:rPr lang="en-US" sz="2000" dirty="0"/>
              <a:t>loading/unloading/parking program for tour bus and other musician/entertainment related </a:t>
            </a:r>
            <a:r>
              <a:rPr lang="en-US" sz="2000" dirty="0" smtClean="0"/>
              <a:t>vehicles</a:t>
            </a:r>
          </a:p>
          <a:p>
            <a:pPr marL="342900" indent="-342900">
              <a:buFont typeface="Arial" panose="020B0604020202020204" pitchFamily="34" charset="0"/>
              <a:buChar char="•"/>
            </a:pPr>
            <a:r>
              <a:rPr lang="en-US" sz="2000" dirty="0" smtClean="0"/>
              <a:t>Conduct </a:t>
            </a:r>
            <a:r>
              <a:rPr lang="en-US" sz="2000" dirty="0"/>
              <a:t>formal economic impact study with possible local university </a:t>
            </a:r>
            <a:r>
              <a:rPr lang="en-US" sz="2000" dirty="0" smtClean="0"/>
              <a:t>partnership</a:t>
            </a:r>
          </a:p>
          <a:p>
            <a:pPr marL="342900" indent="-342900">
              <a:buFont typeface="Arial" panose="020B0604020202020204" pitchFamily="34" charset="0"/>
              <a:buChar char="•"/>
            </a:pPr>
            <a:r>
              <a:rPr lang="en-US" sz="2000" dirty="0" smtClean="0"/>
              <a:t>Enhanced </a:t>
            </a:r>
            <a:r>
              <a:rPr lang="en-US" sz="2000" dirty="0"/>
              <a:t>communication with stakeholders</a:t>
            </a:r>
          </a:p>
          <a:p>
            <a:r>
              <a:rPr lang="en-US" sz="2000" dirty="0"/>
              <a:t> </a:t>
            </a:r>
          </a:p>
          <a:p>
            <a:endParaRPr lang="en-US" sz="2000" dirty="0"/>
          </a:p>
          <a:p>
            <a:r>
              <a:rPr lang="en-US" sz="2000" dirty="0"/>
              <a:t> </a:t>
            </a:r>
          </a:p>
          <a:p>
            <a:endParaRPr lang="en-US" sz="2000" b="1" dirty="0"/>
          </a:p>
          <a:p>
            <a:endParaRPr lang="en-US" sz="2000" b="1" dirty="0"/>
          </a:p>
          <a:p>
            <a:endParaRPr lang="en-US" sz="2000" b="1" dirty="0"/>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89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975104" y="130597"/>
            <a:ext cx="7050673" cy="584775"/>
          </a:xfrm>
          <a:prstGeom prst="rect">
            <a:avLst/>
          </a:prstGeom>
          <a:noFill/>
        </p:spPr>
        <p:txBody>
          <a:bodyPr wrap="square" rtlCol="0">
            <a:spAutoFit/>
          </a:bodyPr>
          <a:lstStyle/>
          <a:p>
            <a:pPr algn="r"/>
            <a:r>
              <a:rPr lang="en-US" sz="3200" b="1" dirty="0" smtClean="0">
                <a:solidFill>
                  <a:schemeClr val="bg1"/>
                </a:solidFill>
              </a:rPr>
              <a:t>Improving Downtown</a:t>
            </a:r>
            <a:endParaRPr lang="en-US" sz="3200" b="1" dirty="0">
              <a:solidFill>
                <a:schemeClr val="bg1"/>
              </a:solidFill>
            </a:endParaRPr>
          </a:p>
        </p:txBody>
      </p:sp>
      <p:sp>
        <p:nvSpPr>
          <p:cNvPr id="3" name="TextBox 2"/>
          <p:cNvSpPr txBox="1"/>
          <p:nvPr/>
        </p:nvSpPr>
        <p:spPr>
          <a:xfrm>
            <a:off x="209550" y="902186"/>
            <a:ext cx="8724900" cy="4770537"/>
          </a:xfrm>
          <a:prstGeom prst="rect">
            <a:avLst/>
          </a:prstGeom>
          <a:noFill/>
        </p:spPr>
        <p:txBody>
          <a:bodyPr wrap="square" rtlCol="0">
            <a:spAutoFit/>
          </a:bodyPr>
          <a:lstStyle/>
          <a:p>
            <a:r>
              <a:rPr lang="en-US" sz="2400" b="1" dirty="0" smtClean="0"/>
              <a:t>Applicability to Other Communities </a:t>
            </a:r>
            <a:endParaRPr lang="en-US" sz="2400" b="1" i="1" dirty="0"/>
          </a:p>
          <a:p>
            <a:endParaRPr lang="en-US" sz="2000" dirty="0" smtClean="0"/>
          </a:p>
          <a:p>
            <a:pPr marL="285750" indent="-285750">
              <a:buFont typeface="Arial" panose="020B0604020202020204" pitchFamily="34" charset="0"/>
              <a:buChar char="•"/>
            </a:pPr>
            <a:r>
              <a:rPr lang="en-US" sz="2000" dirty="0" smtClean="0"/>
              <a:t>The </a:t>
            </a:r>
            <a:r>
              <a:rPr lang="en-US" sz="2000" dirty="0"/>
              <a:t>development of a management strategy as it relates to the nighttime economy is gaining excitement both nationally and </a:t>
            </a:r>
            <a:r>
              <a:rPr lang="en-US" sz="2000" dirty="0" smtClean="0"/>
              <a:t>internationally.</a:t>
            </a:r>
          </a:p>
          <a:p>
            <a:pPr marL="285750" indent="-285750">
              <a:buFont typeface="Arial" panose="020B0604020202020204" pitchFamily="34" charset="0"/>
              <a:buChar char="•"/>
            </a:pPr>
            <a:r>
              <a:rPr lang="en-US" sz="2000" dirty="0" smtClean="0"/>
              <a:t>Arguably</a:t>
            </a:r>
            <a:r>
              <a:rPr lang="en-US" sz="2000" dirty="0"/>
              <a:t>, the specific goals and tactics may vary from city to city, however the overarching goal is to increase collaboration between government, businesses, residents, and visitors - in turn elevating the sophistication of planning for the nighttime economy, a component of every city that touches the lives of almost every citizen</a:t>
            </a:r>
            <a:r>
              <a:rPr lang="en-US" dirty="0"/>
              <a:t>. </a:t>
            </a:r>
          </a:p>
          <a:p>
            <a:r>
              <a:rPr lang="en-US" sz="2000" dirty="0"/>
              <a:t> </a:t>
            </a:r>
          </a:p>
          <a:p>
            <a:endParaRPr lang="en-US" sz="2000" dirty="0"/>
          </a:p>
          <a:p>
            <a:r>
              <a:rPr lang="en-US" sz="2000" dirty="0"/>
              <a:t> </a:t>
            </a:r>
          </a:p>
          <a:p>
            <a:endParaRPr lang="en-US" sz="2000" b="1" dirty="0"/>
          </a:p>
          <a:p>
            <a:endParaRPr lang="en-US" sz="2000" b="1" dirty="0"/>
          </a:p>
          <a:p>
            <a:endParaRPr lang="en-US" sz="2000" b="1" dirty="0"/>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701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pic>
        <p:nvPicPr>
          <p:cNvPr id="9" name="Content Placeholder 8" descr="VetFest2014.jpg"/>
          <p:cNvPicPr>
            <a:picLocks noGrp="1" noChangeAspect="1"/>
          </p:cNvPicPr>
          <p:nvPr>
            <p:ph idx="1"/>
          </p:nvPr>
        </p:nvPicPr>
        <p:blipFill>
          <a:blip r:embed="rId3"/>
          <a:stretch>
            <a:fillRect/>
          </a:stretch>
        </p:blipFill>
        <p:spPr>
          <a:xfrm>
            <a:off x="457200" y="1254578"/>
            <a:ext cx="8229600" cy="4653643"/>
          </a:xfrm>
        </p:spPr>
      </p:pic>
      <p:pic>
        <p:nvPicPr>
          <p:cNvPr id="4" name="Picture 4" descr="Background.jpg"/>
          <p:cNvPicPr>
            <a:picLocks noChangeAspect="1"/>
          </p:cNvPicPr>
          <p:nvPr/>
        </p:nvPicPr>
        <p:blipFill>
          <a:blip r:embed="rId4"/>
          <a:srcRect b="94181"/>
          <a:stretch>
            <a:fillRect/>
          </a:stretch>
        </p:blipFill>
        <p:spPr bwMode="auto">
          <a:xfrm>
            <a:off x="0" y="-206377"/>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a:srcRect t="19149"/>
          <a:stretch>
            <a:fillRect/>
          </a:stretch>
        </p:blipFill>
        <p:spPr bwMode="auto">
          <a:xfrm>
            <a:off x="0" y="955343"/>
            <a:ext cx="9144000" cy="5902657"/>
          </a:xfrm>
          <a:prstGeom prst="rect">
            <a:avLst/>
          </a:prstGeom>
          <a:noFill/>
          <a:ln w="9525">
            <a:noFill/>
            <a:miter lim="800000"/>
            <a:headEnd/>
            <a:tailEnd/>
          </a:ln>
        </p:spPr>
      </p:pic>
      <p:sp>
        <p:nvSpPr>
          <p:cNvPr id="6" name="TextBox 5"/>
          <p:cNvSpPr txBox="1"/>
          <p:nvPr/>
        </p:nvSpPr>
        <p:spPr>
          <a:xfrm>
            <a:off x="1719072" y="130597"/>
            <a:ext cx="7306705" cy="584775"/>
          </a:xfrm>
          <a:prstGeom prst="rect">
            <a:avLst/>
          </a:prstGeom>
          <a:noFill/>
        </p:spPr>
        <p:txBody>
          <a:bodyPr wrap="square" rtlCol="0">
            <a:spAutoFit/>
          </a:bodyPr>
          <a:lstStyle/>
          <a:p>
            <a:pPr algn="r"/>
            <a:r>
              <a:rPr lang="en-US" sz="3200" b="1" dirty="0">
                <a:solidFill>
                  <a:schemeClr val="bg1"/>
                </a:solidFill>
              </a:rPr>
              <a:t>Sharing the Story and the Plans</a:t>
            </a:r>
          </a:p>
        </p:txBody>
      </p:sp>
      <p:sp>
        <p:nvSpPr>
          <p:cNvPr id="3" name="TextBox 2"/>
          <p:cNvSpPr txBox="1"/>
          <p:nvPr/>
        </p:nvSpPr>
        <p:spPr>
          <a:xfrm>
            <a:off x="209550" y="902186"/>
            <a:ext cx="8724900" cy="4216539"/>
          </a:xfrm>
          <a:prstGeom prst="rect">
            <a:avLst/>
          </a:prstGeom>
          <a:noFill/>
        </p:spPr>
        <p:txBody>
          <a:bodyPr wrap="square" rtlCol="0">
            <a:spAutoFit/>
          </a:bodyPr>
          <a:lstStyle/>
          <a:p>
            <a:r>
              <a:rPr lang="en-US" sz="2400" b="1" dirty="0" smtClean="0"/>
              <a:t>Recognition</a:t>
            </a:r>
            <a:endParaRPr lang="en-US" sz="2400" b="1" dirty="0"/>
          </a:p>
          <a:p>
            <a:endParaRPr lang="en-US" sz="2400" b="1" dirty="0"/>
          </a:p>
          <a:p>
            <a:r>
              <a:rPr lang="en-US" sz="2000" dirty="0"/>
              <a:t>Orlando has received international recognition as a pioneer of this new approach. Dominique Greco Ryan, the Downtown Development Board/Community Redevelopment Agency’s first ever Project Manager of Nighttime Economy has not only been successful in implementing solutions to some of downtown’s opportunities as it relates to transportation, social service, the visitor experience, and </a:t>
            </a:r>
            <a:endParaRPr lang="en-US" sz="2000" dirty="0" smtClean="0"/>
          </a:p>
          <a:p>
            <a:r>
              <a:rPr lang="en-US" sz="2000" dirty="0" smtClean="0"/>
              <a:t>business </a:t>
            </a:r>
            <a:r>
              <a:rPr lang="en-US" sz="2000" dirty="0"/>
              <a:t>development, but she has </a:t>
            </a:r>
            <a:endParaRPr lang="en-US" sz="2000" dirty="0" smtClean="0"/>
          </a:p>
          <a:p>
            <a:r>
              <a:rPr lang="en-US" sz="2000" dirty="0" smtClean="0"/>
              <a:t>become </a:t>
            </a:r>
            <a:r>
              <a:rPr lang="en-US" sz="2000" dirty="0"/>
              <a:t>a mentor for others in this role. </a:t>
            </a:r>
            <a:endParaRPr lang="en-US" sz="2000" dirty="0" smtClean="0"/>
          </a:p>
          <a:p>
            <a:r>
              <a:rPr lang="en-US" sz="2000" dirty="0" smtClean="0"/>
              <a:t>Dominique </a:t>
            </a:r>
            <a:r>
              <a:rPr lang="en-US" sz="2000" dirty="0"/>
              <a:t>has facilitated collaboration </a:t>
            </a:r>
            <a:endParaRPr lang="en-US" sz="2000" dirty="0" smtClean="0"/>
          </a:p>
          <a:p>
            <a:r>
              <a:rPr lang="en-US" sz="2000" dirty="0" smtClean="0"/>
              <a:t>locally</a:t>
            </a:r>
            <a:r>
              <a:rPr lang="en-US" sz="2000" dirty="0"/>
              <a:t>, regionally, nationally, and </a:t>
            </a:r>
            <a:endParaRPr lang="en-US" sz="2000" dirty="0" smtClean="0"/>
          </a:p>
          <a:p>
            <a:r>
              <a:rPr lang="en-US" sz="2000" dirty="0" smtClean="0"/>
              <a:t>even </a:t>
            </a:r>
            <a:r>
              <a:rPr lang="en-US" sz="2000" dirty="0"/>
              <a:t>internationally. </a:t>
            </a:r>
          </a:p>
        </p:txBody>
      </p:sp>
      <p:sp>
        <p:nvSpPr>
          <p:cNvPr id="10" name="AutoShape 2"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outlook.office365.com/owa/service.svc/s/GetFileAttachment?id=AAMkADQxZjZlOTk0LWRkNzMtNDZjMy1hYWE2LTM4YjE0YjhiMDU4NQBGAAAAAADTn%2BR0AFOaS7wDhYYG4%2F0oBwAuAohW%2Fx8wQaYcTk6mh7%2B0AAAAAAEMAAChH2cr7q%2FaSJd7ecX8tf7%2FAAAvms8ZAAABEgAQADUl9DTi80FNoSe7VqiAjYs%3D&amp;X-OWA-CANARY=XMNsiNLp9Ua_Mn9Ci-LYH8D9IZQ5mdQYLPblvHsEGspJAP3v_v_aj_FeaZ5dCG4ojPf4HoMTRPw.&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5372424" y="3357963"/>
            <a:ext cx="3258790" cy="2649951"/>
          </a:xfrm>
          <a:prstGeom prst="rect">
            <a:avLst/>
          </a:prstGeom>
        </p:spPr>
      </p:pic>
    </p:spTree>
    <p:extLst>
      <p:ext uri="{BB962C8B-B14F-4D97-AF65-F5344CB8AC3E}">
        <p14:creationId xmlns:p14="http://schemas.microsoft.com/office/powerpoint/2010/main" val="2011080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70511</TotalTime>
  <Words>749</Words>
  <Application>Microsoft Office PowerPoint</Application>
  <PresentationFormat>On-screen Show (4:3)</PresentationFormat>
  <Paragraphs>86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workstation1</dc:creator>
  <cp:lastModifiedBy>Kelly Allen</cp:lastModifiedBy>
  <cp:revision>4113</cp:revision>
  <cp:lastPrinted>2018-05-14T15:28:54Z</cp:lastPrinted>
  <dcterms:created xsi:type="dcterms:W3CDTF">2010-06-14T17:48:56Z</dcterms:created>
  <dcterms:modified xsi:type="dcterms:W3CDTF">2018-07-11T23:35:40Z</dcterms:modified>
</cp:coreProperties>
</file>