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9" r:id="rId2"/>
    <p:sldId id="280" r:id="rId3"/>
    <p:sldId id="314" r:id="rId4"/>
    <p:sldId id="305" r:id="rId5"/>
    <p:sldId id="322" r:id="rId6"/>
    <p:sldId id="296" r:id="rId7"/>
    <p:sldId id="318" r:id="rId8"/>
    <p:sldId id="315" r:id="rId9"/>
    <p:sldId id="316" r:id="rId10"/>
    <p:sldId id="309" r:id="rId11"/>
    <p:sldId id="306" r:id="rId12"/>
    <p:sldId id="321" r:id="rId13"/>
    <p:sldId id="319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91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pos="7287" userDrawn="1">
          <p15:clr>
            <a:srgbClr val="A4A3A4"/>
          </p15:clr>
        </p15:guide>
        <p15:guide id="7" orient="horz" pos="2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3"/>
    <a:srgbClr val="032C4D"/>
    <a:srgbClr val="203660"/>
    <a:srgbClr val="99B8D2"/>
    <a:srgbClr val="234090"/>
    <a:srgbClr val="23408F"/>
    <a:srgbClr val="004E8F"/>
    <a:srgbClr val="25408F"/>
    <a:srgbClr val="F5E617"/>
    <a:srgbClr val="C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5" autoAdjust="0"/>
    <p:restoredTop sz="94384" autoAdjust="0"/>
  </p:normalViewPr>
  <p:slideViewPr>
    <p:cSldViewPr snapToGrid="0">
      <p:cViewPr varScale="1">
        <p:scale>
          <a:sx n="110" d="100"/>
          <a:sy n="110" d="100"/>
        </p:scale>
        <p:origin x="900" y="96"/>
      </p:cViewPr>
      <p:guideLst>
        <p:guide orient="horz" pos="3984"/>
        <p:guide pos="3840"/>
        <p:guide pos="211"/>
        <p:guide pos="7491"/>
        <p:guide pos="384"/>
        <p:guide pos="7287"/>
        <p:guide orient="horz" pos="2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F96E7-991F-4DB7-AD24-C08CA0E978CA}" type="datetimeFigureOut">
              <a:rPr lang="ko-KR" altLang="en-US" smtClean="0"/>
              <a:t>2017-06-01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AF7E-9954-49AB-9EA5-E4587A2550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70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262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9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573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547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5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59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199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2052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43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78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373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07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AF7E-9954-49AB-9EA5-E4587A25500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20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151"/>
            <a:ext cx="12192001" cy="1231911"/>
          </a:xfrm>
          <a:prstGeom prst="rect">
            <a:avLst/>
          </a:prstGeom>
          <a:solidFill>
            <a:srgbClr val="234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0" y="653151"/>
            <a:ext cx="5995988" cy="1368580"/>
          </a:xfrm>
          <a:custGeom>
            <a:avLst/>
            <a:gdLst>
              <a:gd name="T0" fmla="*/ 3777 w 3777"/>
              <a:gd name="T1" fmla="*/ 0 h 750"/>
              <a:gd name="T2" fmla="*/ 0 w 3777"/>
              <a:gd name="T3" fmla="*/ 0 h 750"/>
              <a:gd name="T4" fmla="*/ 0 w 3777"/>
              <a:gd name="T5" fmla="*/ 750 h 750"/>
              <a:gd name="T6" fmla="*/ 3344 w 3777"/>
              <a:gd name="T7" fmla="*/ 750 h 750"/>
              <a:gd name="T8" fmla="*/ 3553 w 3777"/>
              <a:gd name="T9" fmla="*/ 390 h 750"/>
              <a:gd name="T10" fmla="*/ 3777 w 3777"/>
              <a:gd name="T11" fmla="*/ 0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7" h="750">
                <a:moveTo>
                  <a:pt x="3777" y="0"/>
                </a:moveTo>
                <a:lnTo>
                  <a:pt x="0" y="0"/>
                </a:lnTo>
                <a:lnTo>
                  <a:pt x="0" y="750"/>
                </a:lnTo>
                <a:lnTo>
                  <a:pt x="3344" y="750"/>
                </a:lnTo>
                <a:lnTo>
                  <a:pt x="3553" y="390"/>
                </a:lnTo>
                <a:lnTo>
                  <a:pt x="377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995988" y="653151"/>
            <a:ext cx="6196013" cy="1231912"/>
            <a:chOff x="5308600" y="128588"/>
            <a:chExt cx="6883401" cy="1190626"/>
          </a:xfrm>
        </p:grpSpPr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3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6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852 w 1285"/>
                <a:gd name="T1" fmla="*/ 0 h 750"/>
                <a:gd name="T2" fmla="*/ 433 w 1285"/>
                <a:gd name="T3" fmla="*/ 0 h 750"/>
                <a:gd name="T4" fmla="*/ 209 w 1285"/>
                <a:gd name="T5" fmla="*/ 390 h 750"/>
                <a:gd name="T6" fmla="*/ 0 w 1285"/>
                <a:gd name="T7" fmla="*/ 750 h 750"/>
                <a:gd name="T8" fmla="*/ 1285 w 1285"/>
                <a:gd name="T9" fmla="*/ 750 h 750"/>
                <a:gd name="T10" fmla="*/ 1068 w 1285"/>
                <a:gd name="T11" fmla="*/ 374 h 750"/>
                <a:gd name="T12" fmla="*/ 852 w 1285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852" y="0"/>
                  </a:move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lnTo>
                    <a:pt x="8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0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6" name="Freeform 21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7" name="Freeform 22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8" name="Freeform 24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345 w 345"/>
                <a:gd name="T3" fmla="*/ 0 h 597"/>
                <a:gd name="T4" fmla="*/ 208 w 345"/>
                <a:gd name="T5" fmla="*/ 237 h 597"/>
                <a:gd name="T6" fmla="*/ 0 w 345"/>
                <a:gd name="T7" fmla="*/ 597 h 597"/>
                <a:gd name="T8" fmla="*/ 345 w 345"/>
                <a:gd name="T9" fmla="*/ 597 h 597"/>
                <a:gd name="T10" fmla="*/ 345 w 345"/>
                <a:gd name="T11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345" y="0"/>
                  </a:ln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1875" b="82498"/>
          <a:stretch/>
        </p:blipFill>
        <p:spPr>
          <a:xfrm>
            <a:off x="7073900" y="653150"/>
            <a:ext cx="5130800" cy="1231912"/>
          </a:xfrm>
          <a:prstGeom prst="rect">
            <a:avLst/>
          </a:prstGeom>
        </p:spPr>
      </p:pic>
      <p:sp>
        <p:nvSpPr>
          <p:cNvPr id="22" name="Isosceles Triangle 21"/>
          <p:cNvSpPr/>
          <p:nvPr userDrawn="1"/>
        </p:nvSpPr>
        <p:spPr>
          <a:xfrm>
            <a:off x="5761630" y="6203883"/>
            <a:ext cx="668740" cy="404386"/>
          </a:xfrm>
          <a:prstGeom prst="triangle">
            <a:avLst/>
          </a:prstGeom>
          <a:solidFill>
            <a:srgbClr val="FFCD0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2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5761630" y="6284565"/>
            <a:ext cx="668740" cy="404386"/>
          </a:xfrm>
          <a:prstGeom prst="triangle">
            <a:avLst/>
          </a:prstGeom>
          <a:solidFill>
            <a:srgbClr val="FFCD0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9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625"/>
            <a:ext cx="12192001" cy="1231911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0" y="280625"/>
            <a:ext cx="5995988" cy="1368580"/>
          </a:xfrm>
          <a:custGeom>
            <a:avLst/>
            <a:gdLst>
              <a:gd name="T0" fmla="*/ 3777 w 3777"/>
              <a:gd name="T1" fmla="*/ 0 h 750"/>
              <a:gd name="T2" fmla="*/ 0 w 3777"/>
              <a:gd name="T3" fmla="*/ 0 h 750"/>
              <a:gd name="T4" fmla="*/ 0 w 3777"/>
              <a:gd name="T5" fmla="*/ 750 h 750"/>
              <a:gd name="T6" fmla="*/ 3344 w 3777"/>
              <a:gd name="T7" fmla="*/ 750 h 750"/>
              <a:gd name="T8" fmla="*/ 3553 w 3777"/>
              <a:gd name="T9" fmla="*/ 390 h 750"/>
              <a:gd name="T10" fmla="*/ 3777 w 3777"/>
              <a:gd name="T11" fmla="*/ 0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7" h="750">
                <a:moveTo>
                  <a:pt x="3777" y="0"/>
                </a:moveTo>
                <a:lnTo>
                  <a:pt x="0" y="0"/>
                </a:lnTo>
                <a:lnTo>
                  <a:pt x="0" y="750"/>
                </a:lnTo>
                <a:lnTo>
                  <a:pt x="3344" y="750"/>
                </a:lnTo>
                <a:lnTo>
                  <a:pt x="3553" y="390"/>
                </a:lnTo>
                <a:lnTo>
                  <a:pt x="377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995988" y="280625"/>
            <a:ext cx="6196013" cy="1231912"/>
            <a:chOff x="5308600" y="128588"/>
            <a:chExt cx="6883401" cy="1190626"/>
          </a:xfrm>
        </p:grpSpPr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3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6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852 w 1285"/>
                <a:gd name="T1" fmla="*/ 0 h 750"/>
                <a:gd name="T2" fmla="*/ 433 w 1285"/>
                <a:gd name="T3" fmla="*/ 0 h 750"/>
                <a:gd name="T4" fmla="*/ 209 w 1285"/>
                <a:gd name="T5" fmla="*/ 390 h 750"/>
                <a:gd name="T6" fmla="*/ 0 w 1285"/>
                <a:gd name="T7" fmla="*/ 750 h 750"/>
                <a:gd name="T8" fmla="*/ 1285 w 1285"/>
                <a:gd name="T9" fmla="*/ 750 h 750"/>
                <a:gd name="T10" fmla="*/ 1068 w 1285"/>
                <a:gd name="T11" fmla="*/ 374 h 750"/>
                <a:gd name="T12" fmla="*/ 852 w 1285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852" y="0"/>
                  </a:move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lnTo>
                    <a:pt x="8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0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6" name="Freeform 21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7" name="Freeform 22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8" name="Freeform 24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345 w 345"/>
                <a:gd name="T3" fmla="*/ 0 h 597"/>
                <a:gd name="T4" fmla="*/ 208 w 345"/>
                <a:gd name="T5" fmla="*/ 237 h 597"/>
                <a:gd name="T6" fmla="*/ 0 w 345"/>
                <a:gd name="T7" fmla="*/ 597 h 597"/>
                <a:gd name="T8" fmla="*/ 345 w 345"/>
                <a:gd name="T9" fmla="*/ 597 h 597"/>
                <a:gd name="T10" fmla="*/ 345 w 345"/>
                <a:gd name="T11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345" y="0"/>
                  </a:ln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1875" b="82498"/>
          <a:stretch/>
        </p:blipFill>
        <p:spPr>
          <a:xfrm>
            <a:off x="7073900" y="280624"/>
            <a:ext cx="5130800" cy="1231912"/>
          </a:xfrm>
          <a:prstGeom prst="rect">
            <a:avLst/>
          </a:prstGeom>
        </p:spPr>
      </p:pic>
      <p:sp>
        <p:nvSpPr>
          <p:cNvPr id="22" name="Isosceles Triangle 21"/>
          <p:cNvSpPr/>
          <p:nvPr userDrawn="1"/>
        </p:nvSpPr>
        <p:spPr>
          <a:xfrm rot="10645405">
            <a:off x="5761630" y="209493"/>
            <a:ext cx="668740" cy="404386"/>
          </a:xfrm>
          <a:prstGeom prst="triangle">
            <a:avLst/>
          </a:prstGeom>
          <a:solidFill>
            <a:srgbClr val="FFCD0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21748"/>
            <a:ext cx="12192000" cy="266131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1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5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FC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41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3454848" y="6187483"/>
            <a:ext cx="668740" cy="404386"/>
          </a:xfrm>
          <a:prstGeom prst="triangle">
            <a:avLst/>
          </a:prstGeom>
          <a:solidFill>
            <a:srgbClr val="FFCD0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8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73" r:id="rId3"/>
    <p:sldLayoutId id="2147483669" r:id="rId4"/>
    <p:sldLayoutId id="2147483666" r:id="rId5"/>
    <p:sldLayoutId id="2147483668" r:id="rId6"/>
    <p:sldLayoutId id="2147483672" r:id="rId7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5" y="5228096"/>
            <a:ext cx="1740260" cy="128178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31305" r="27654" b="30124"/>
          <a:stretch/>
        </p:blipFill>
        <p:spPr>
          <a:xfrm>
            <a:off x="10096460" y="5228096"/>
            <a:ext cx="1008687" cy="1155255"/>
          </a:xfrm>
          <a:prstGeom prst="rect">
            <a:avLst/>
          </a:prstGeom>
        </p:spPr>
      </p:pic>
      <p:sp>
        <p:nvSpPr>
          <p:cNvPr id="220" name="Title 1"/>
          <p:cNvSpPr txBox="1">
            <a:spLocks/>
          </p:cNvSpPr>
          <p:nvPr/>
        </p:nvSpPr>
        <p:spPr>
          <a:xfrm>
            <a:off x="0" y="4923158"/>
            <a:ext cx="12192000" cy="13881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</a:p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151"/>
            <a:ext cx="12192001" cy="1231911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0" y="653151"/>
            <a:ext cx="5995988" cy="1368580"/>
          </a:xfrm>
          <a:custGeom>
            <a:avLst/>
            <a:gdLst>
              <a:gd name="T0" fmla="*/ 3777 w 3777"/>
              <a:gd name="T1" fmla="*/ 0 h 750"/>
              <a:gd name="T2" fmla="*/ 0 w 3777"/>
              <a:gd name="T3" fmla="*/ 0 h 750"/>
              <a:gd name="T4" fmla="*/ 0 w 3777"/>
              <a:gd name="T5" fmla="*/ 750 h 750"/>
              <a:gd name="T6" fmla="*/ 3344 w 3777"/>
              <a:gd name="T7" fmla="*/ 750 h 750"/>
              <a:gd name="T8" fmla="*/ 3553 w 3777"/>
              <a:gd name="T9" fmla="*/ 390 h 750"/>
              <a:gd name="T10" fmla="*/ 3777 w 3777"/>
              <a:gd name="T11" fmla="*/ 0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7" h="750">
                <a:moveTo>
                  <a:pt x="3777" y="0"/>
                </a:moveTo>
                <a:lnTo>
                  <a:pt x="0" y="0"/>
                </a:lnTo>
                <a:lnTo>
                  <a:pt x="0" y="750"/>
                </a:lnTo>
                <a:lnTo>
                  <a:pt x="3344" y="750"/>
                </a:lnTo>
                <a:lnTo>
                  <a:pt x="3553" y="390"/>
                </a:lnTo>
                <a:lnTo>
                  <a:pt x="377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95988" y="653151"/>
            <a:ext cx="6196013" cy="1231912"/>
            <a:chOff x="5308600" y="128588"/>
            <a:chExt cx="6883401" cy="1190626"/>
          </a:xfrm>
        </p:grpSpPr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852 w 1285"/>
                <a:gd name="T1" fmla="*/ 0 h 750"/>
                <a:gd name="T2" fmla="*/ 433 w 1285"/>
                <a:gd name="T3" fmla="*/ 0 h 750"/>
                <a:gd name="T4" fmla="*/ 209 w 1285"/>
                <a:gd name="T5" fmla="*/ 390 h 750"/>
                <a:gd name="T6" fmla="*/ 0 w 1285"/>
                <a:gd name="T7" fmla="*/ 750 h 750"/>
                <a:gd name="T8" fmla="*/ 1285 w 1285"/>
                <a:gd name="T9" fmla="*/ 750 h 750"/>
                <a:gd name="T10" fmla="*/ 1068 w 1285"/>
                <a:gd name="T11" fmla="*/ 374 h 750"/>
                <a:gd name="T12" fmla="*/ 852 w 1285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852" y="0"/>
                  </a:move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lnTo>
                    <a:pt x="8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0" name="Freeform 21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2" name="Freeform 24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345 w 345"/>
                <a:gd name="T3" fmla="*/ 0 h 597"/>
                <a:gd name="T4" fmla="*/ 208 w 345"/>
                <a:gd name="T5" fmla="*/ 237 h 597"/>
                <a:gd name="T6" fmla="*/ 0 w 345"/>
                <a:gd name="T7" fmla="*/ 597 h 597"/>
                <a:gd name="T8" fmla="*/ 345 w 345"/>
                <a:gd name="T9" fmla="*/ 597 h 597"/>
                <a:gd name="T10" fmla="*/ 345 w 345"/>
                <a:gd name="T11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345" y="0"/>
                  </a:ln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1875" b="82498"/>
          <a:stretch/>
        </p:blipFill>
        <p:spPr>
          <a:xfrm>
            <a:off x="7073900" y="653150"/>
            <a:ext cx="5130800" cy="1231912"/>
          </a:xfrm>
          <a:prstGeom prst="rect">
            <a:avLst/>
          </a:prstGeom>
        </p:spPr>
      </p:pic>
      <p:sp>
        <p:nvSpPr>
          <p:cNvPr id="212" name="Title 1"/>
          <p:cNvSpPr txBox="1">
            <a:spLocks/>
          </p:cNvSpPr>
          <p:nvPr/>
        </p:nvSpPr>
        <p:spPr>
          <a:xfrm>
            <a:off x="0" y="772565"/>
            <a:ext cx="12192000" cy="13881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Riviera Beach CRA</a:t>
            </a:r>
          </a:p>
          <a:p>
            <a:pPr algn="ctr"/>
            <a:r>
              <a:rPr lang="en-US" sz="4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 and Safe</a:t>
            </a:r>
          </a:p>
        </p:txBody>
      </p:sp>
      <p:pic>
        <p:nvPicPr>
          <p:cNvPr id="24" name="pic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r="19971"/>
          <a:stretch/>
        </p:blipFill>
        <p:spPr>
          <a:xfrm>
            <a:off x="4589721" y="1715720"/>
            <a:ext cx="3091673" cy="3374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Isosceles Triangle 24"/>
          <p:cNvSpPr/>
          <p:nvPr/>
        </p:nvSpPr>
        <p:spPr>
          <a:xfrm>
            <a:off x="5761630" y="6272123"/>
            <a:ext cx="668740" cy="404386"/>
          </a:xfrm>
          <a:prstGeom prst="triangle">
            <a:avLst/>
          </a:prstGeom>
          <a:solidFill>
            <a:srgbClr val="20366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15"/>
    </mc:Choice>
    <mc:Fallback xmlns="">
      <p:transition spd="slow" advClick="0" advTm="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6915" y="1181753"/>
            <a:ext cx="57607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32C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Duties and Responsibilities of </a:t>
            </a:r>
          </a:p>
          <a:p>
            <a:pPr lvl="0"/>
            <a:r>
              <a:rPr lang="en-US" sz="2800" b="1" dirty="0">
                <a:solidFill>
                  <a:srgbClr val="032C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Watch Members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059" y="1589956"/>
            <a:ext cx="2745221" cy="405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sosceles Triangle 5"/>
          <p:cNvSpPr/>
          <p:nvPr/>
        </p:nvSpPr>
        <p:spPr>
          <a:xfrm>
            <a:off x="5761630" y="6272123"/>
            <a:ext cx="668740" cy="404386"/>
          </a:xfrm>
          <a:prstGeom prst="triangle">
            <a:avLst/>
          </a:prstGeom>
          <a:solidFill>
            <a:srgbClr val="20366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1869"/>
            <a:ext cx="12192000" cy="266131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22152" y="3615950"/>
            <a:ext cx="4273849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032C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Hold monthly meetings</a:t>
            </a:r>
          </a:p>
        </p:txBody>
      </p:sp>
      <p:sp>
        <p:nvSpPr>
          <p:cNvPr id="10" name="Freeform 29"/>
          <p:cNvSpPr>
            <a:spLocks noChangeAspect="1"/>
          </p:cNvSpPr>
          <p:nvPr/>
        </p:nvSpPr>
        <p:spPr bwMode="auto">
          <a:xfrm>
            <a:off x="1482547" y="243140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32C4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1378" y="2360066"/>
            <a:ext cx="475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032C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Establish a strong Neighborhood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032C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Watch program</a:t>
            </a:r>
          </a:p>
        </p:txBody>
      </p:sp>
      <p:sp>
        <p:nvSpPr>
          <p:cNvPr id="12" name="Freeform 29"/>
          <p:cNvSpPr>
            <a:spLocks noChangeAspect="1"/>
          </p:cNvSpPr>
          <p:nvPr/>
        </p:nvSpPr>
        <p:spPr bwMode="auto">
          <a:xfrm>
            <a:off x="1437746" y="3706089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32C4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6268" y="4637622"/>
            <a:ext cx="4604101" cy="48418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032C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Conduct nightly neighborhood patrols</a:t>
            </a:r>
          </a:p>
        </p:txBody>
      </p:sp>
      <p:sp>
        <p:nvSpPr>
          <p:cNvPr id="14" name="Freeform 29"/>
          <p:cNvSpPr>
            <a:spLocks noChangeAspect="1"/>
          </p:cNvSpPr>
          <p:nvPr/>
        </p:nvSpPr>
        <p:spPr bwMode="auto">
          <a:xfrm>
            <a:off x="1441862" y="4727761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032C4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316915" y="1181753"/>
            <a:ext cx="5775260" cy="37067"/>
          </a:xfrm>
          <a:prstGeom prst="line">
            <a:avLst/>
          </a:prstGeom>
          <a:ln>
            <a:solidFill>
              <a:srgbClr val="032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16915" y="2135860"/>
            <a:ext cx="5775260" cy="12367"/>
          </a:xfrm>
          <a:prstGeom prst="line">
            <a:avLst/>
          </a:prstGeom>
          <a:ln>
            <a:solidFill>
              <a:srgbClr val="032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65">
        <p14:ferris dir="l"/>
      </p:transition>
    </mc:Choice>
    <mc:Fallback xmlns="">
      <p:transition spd="slow" advClick="0" advTm="6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197" r="4703" b="548"/>
          <a:stretch/>
        </p:blipFill>
        <p:spPr>
          <a:xfrm>
            <a:off x="8769754" y="4583952"/>
            <a:ext cx="3384436" cy="1997254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389" y="354530"/>
            <a:ext cx="6055316" cy="3406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7185" y="2585215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Young children can pick up litter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take part in specialized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child safety programs</a:t>
            </a:r>
          </a:p>
        </p:txBody>
      </p:sp>
      <p:sp>
        <p:nvSpPr>
          <p:cNvPr id="8" name="Freeform 29"/>
          <p:cNvSpPr>
            <a:spLocks noChangeAspect="1"/>
          </p:cNvSpPr>
          <p:nvPr/>
        </p:nvSpPr>
        <p:spPr bwMode="auto">
          <a:xfrm>
            <a:off x="977580" y="179880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6411" y="1727462"/>
            <a:ext cx="7562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Every neighborhood resident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 help</a:t>
            </a:r>
          </a:p>
        </p:txBody>
      </p:sp>
      <p:sp>
        <p:nvSpPr>
          <p:cNvPr id="10" name="Freeform 29"/>
          <p:cNvSpPr>
            <a:spLocks noChangeAspect="1"/>
          </p:cNvSpPr>
          <p:nvPr/>
        </p:nvSpPr>
        <p:spPr bwMode="auto">
          <a:xfrm>
            <a:off x="932779" y="267535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1301" y="3773090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Youth can teach younger children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to stay safe</a:t>
            </a:r>
          </a:p>
        </p:txBody>
      </p:sp>
      <p:sp>
        <p:nvSpPr>
          <p:cNvPr id="12" name="Freeform 29"/>
          <p:cNvSpPr>
            <a:spLocks noChangeAspect="1"/>
          </p:cNvSpPr>
          <p:nvPr/>
        </p:nvSpPr>
        <p:spPr bwMode="auto">
          <a:xfrm>
            <a:off x="936895" y="3863229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0703" y="4601821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Seniors can observe from their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homes and make phone calls</a:t>
            </a:r>
          </a:p>
        </p:txBody>
      </p:sp>
      <p:sp>
        <p:nvSpPr>
          <p:cNvPr id="14" name="Freeform 29"/>
          <p:cNvSpPr>
            <a:spLocks noChangeAspect="1"/>
          </p:cNvSpPr>
          <p:nvPr/>
        </p:nvSpPr>
        <p:spPr bwMode="auto">
          <a:xfrm>
            <a:off x="916297" y="469196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0105" y="5434291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Everyone should have a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responsibility, be it small or large</a:t>
            </a:r>
          </a:p>
        </p:txBody>
      </p:sp>
      <p:sp>
        <p:nvSpPr>
          <p:cNvPr id="16" name="Freeform 29"/>
          <p:cNvSpPr>
            <a:spLocks noChangeAspect="1"/>
          </p:cNvSpPr>
          <p:nvPr/>
        </p:nvSpPr>
        <p:spPr bwMode="auto">
          <a:xfrm>
            <a:off x="895699" y="552443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" y="962154"/>
            <a:ext cx="6320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Participation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08971" y="878173"/>
            <a:ext cx="491019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08971" y="1583578"/>
            <a:ext cx="4910196" cy="289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-1555"/>
          <a:stretch/>
        </p:blipFill>
        <p:spPr>
          <a:xfrm>
            <a:off x="8884026" y="2634465"/>
            <a:ext cx="3333396" cy="1846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89" y="2687847"/>
            <a:ext cx="2921289" cy="3895052"/>
          </a:xfrm>
          <a:prstGeom prst="rect">
            <a:avLst/>
          </a:prstGeom>
          <a:ln w="76200">
            <a:noFill/>
          </a:ln>
        </p:spPr>
      </p:pic>
      <p:sp>
        <p:nvSpPr>
          <p:cNvPr id="27" name="Rectangle 26"/>
          <p:cNvSpPr/>
          <p:nvPr/>
        </p:nvSpPr>
        <p:spPr>
          <a:xfrm>
            <a:off x="6096000" y="2607000"/>
            <a:ext cx="6096000" cy="75980"/>
          </a:xfrm>
          <a:prstGeom prst="rect">
            <a:avLst/>
          </a:prstGeom>
          <a:solidFill>
            <a:srgbClr val="2036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5400000">
            <a:off x="7067749" y="4574499"/>
            <a:ext cx="3946741" cy="66672"/>
          </a:xfrm>
          <a:prstGeom prst="rect">
            <a:avLst/>
          </a:prstGeom>
          <a:solidFill>
            <a:srgbClr val="2036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5761630" y="6284565"/>
            <a:ext cx="668740" cy="404386"/>
          </a:xfrm>
          <a:prstGeom prst="triangle">
            <a:avLst/>
          </a:prstGeom>
          <a:solidFill>
            <a:srgbClr val="FFCD0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03">
        <p14:ferris dir="l"/>
      </p:transition>
    </mc:Choice>
    <mc:Fallback xmlns="">
      <p:transition spd="slow" advClick="0" advTm="6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277" y="7466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SMARTWATER™ </a:t>
            </a:r>
            <a:r>
              <a:rPr lang="en-US" altLang="ko-KR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1579" y="5024685"/>
            <a:ext cx="7885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Posted watch signs at neighborhood entry points.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9691" y="3190444"/>
            <a:ext cx="7077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non-hazardous liquid leaves a long lasting and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unique identifier that is invisible to the naked eye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except under an ultraviolet light.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8595" y="4356190"/>
            <a:ext cx="661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crime prevention tool has proven to reduce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burglaries and robberies in neighborhoods.</a:t>
            </a:r>
          </a:p>
        </p:txBody>
      </p:sp>
      <p:sp>
        <p:nvSpPr>
          <p:cNvPr id="20" name="Freeform 29"/>
          <p:cNvSpPr>
            <a:spLocks noChangeAspect="1"/>
          </p:cNvSpPr>
          <p:nvPr/>
        </p:nvSpPr>
        <p:spPr bwMode="auto">
          <a:xfrm>
            <a:off x="4766943" y="236874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6551" y="2245144"/>
            <a:ext cx="6073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0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Smart Water™ is a traceable liquid applied to deter theft and identify offenders for prosecution.</a:t>
            </a:r>
          </a:p>
        </p:txBody>
      </p:sp>
      <p:sp>
        <p:nvSpPr>
          <p:cNvPr id="23" name="Freeform 29"/>
          <p:cNvSpPr>
            <a:spLocks noChangeAspect="1"/>
          </p:cNvSpPr>
          <p:nvPr/>
        </p:nvSpPr>
        <p:spPr bwMode="auto">
          <a:xfrm>
            <a:off x="4781453" y="3292272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Freeform 29"/>
          <p:cNvSpPr>
            <a:spLocks noChangeAspect="1"/>
          </p:cNvSpPr>
          <p:nvPr/>
        </p:nvSpPr>
        <p:spPr bwMode="auto">
          <a:xfrm>
            <a:off x="4811472" y="4439336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Freeform 29"/>
          <p:cNvSpPr>
            <a:spLocks noChangeAspect="1"/>
          </p:cNvSpPr>
          <p:nvPr/>
        </p:nvSpPr>
        <p:spPr bwMode="auto">
          <a:xfrm>
            <a:off x="4840640" y="535814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44" y="1813074"/>
            <a:ext cx="3175010" cy="4777208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0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20" grpId="0" animBg="1"/>
      <p:bldP spid="21" grpId="0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5" y="5228096"/>
            <a:ext cx="1740260" cy="128178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31305" r="27654" b="30124"/>
          <a:stretch/>
        </p:blipFill>
        <p:spPr>
          <a:xfrm>
            <a:off x="10096460" y="5228096"/>
            <a:ext cx="1008687" cy="1155255"/>
          </a:xfrm>
          <a:prstGeom prst="rect">
            <a:avLst/>
          </a:prstGeom>
        </p:spPr>
      </p:pic>
      <p:sp>
        <p:nvSpPr>
          <p:cNvPr id="220" name="Title 1"/>
          <p:cNvSpPr txBox="1">
            <a:spLocks/>
          </p:cNvSpPr>
          <p:nvPr/>
        </p:nvSpPr>
        <p:spPr>
          <a:xfrm>
            <a:off x="0" y="6014976"/>
            <a:ext cx="12192000" cy="64512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</a:p>
          <a:p>
            <a:pPr algn="ct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151"/>
            <a:ext cx="12192001" cy="1231911"/>
          </a:xfrm>
          <a:prstGeom prst="rect">
            <a:avLst/>
          </a:prstGeom>
          <a:solidFill>
            <a:srgbClr val="20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0" y="653151"/>
            <a:ext cx="5995988" cy="1368580"/>
          </a:xfrm>
          <a:custGeom>
            <a:avLst/>
            <a:gdLst>
              <a:gd name="T0" fmla="*/ 3777 w 3777"/>
              <a:gd name="T1" fmla="*/ 0 h 750"/>
              <a:gd name="T2" fmla="*/ 0 w 3777"/>
              <a:gd name="T3" fmla="*/ 0 h 750"/>
              <a:gd name="T4" fmla="*/ 0 w 3777"/>
              <a:gd name="T5" fmla="*/ 750 h 750"/>
              <a:gd name="T6" fmla="*/ 3344 w 3777"/>
              <a:gd name="T7" fmla="*/ 750 h 750"/>
              <a:gd name="T8" fmla="*/ 3553 w 3777"/>
              <a:gd name="T9" fmla="*/ 390 h 750"/>
              <a:gd name="T10" fmla="*/ 3777 w 3777"/>
              <a:gd name="T11" fmla="*/ 0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7" h="750">
                <a:moveTo>
                  <a:pt x="3777" y="0"/>
                </a:moveTo>
                <a:lnTo>
                  <a:pt x="0" y="0"/>
                </a:lnTo>
                <a:lnTo>
                  <a:pt x="0" y="750"/>
                </a:lnTo>
                <a:lnTo>
                  <a:pt x="3344" y="750"/>
                </a:lnTo>
                <a:lnTo>
                  <a:pt x="3553" y="390"/>
                </a:lnTo>
                <a:lnTo>
                  <a:pt x="377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95988" y="653151"/>
            <a:ext cx="6196013" cy="1231912"/>
            <a:chOff x="5308600" y="128588"/>
            <a:chExt cx="6883401" cy="1190626"/>
          </a:xfrm>
        </p:grpSpPr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6661150" y="128588"/>
              <a:ext cx="1774825" cy="1190625"/>
            </a:xfrm>
            <a:custGeom>
              <a:avLst/>
              <a:gdLst>
                <a:gd name="T0" fmla="*/ 1118 w 1118"/>
                <a:gd name="T1" fmla="*/ 0 h 750"/>
                <a:gd name="T2" fmla="*/ 0 w 1118"/>
                <a:gd name="T3" fmla="*/ 0 h 750"/>
                <a:gd name="T4" fmla="*/ 225 w 1118"/>
                <a:gd name="T5" fmla="*/ 390 h 750"/>
                <a:gd name="T6" fmla="*/ 433 w 1118"/>
                <a:gd name="T7" fmla="*/ 750 h 750"/>
                <a:gd name="T8" fmla="*/ 685 w 1118"/>
                <a:gd name="T9" fmla="*/ 750 h 750"/>
                <a:gd name="T10" fmla="*/ 903 w 1118"/>
                <a:gd name="T11" fmla="*/ 374 h 750"/>
                <a:gd name="T12" fmla="*/ 1118 w 1118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50">
                  <a:moveTo>
                    <a:pt x="1118" y="0"/>
                  </a:moveTo>
                  <a:lnTo>
                    <a:pt x="0" y="0"/>
                  </a:lnTo>
                  <a:lnTo>
                    <a:pt x="225" y="390"/>
                  </a:lnTo>
                  <a:lnTo>
                    <a:pt x="433" y="750"/>
                  </a:lnTo>
                  <a:lnTo>
                    <a:pt x="685" y="750"/>
                  </a:lnTo>
                  <a:lnTo>
                    <a:pt x="903" y="374"/>
                  </a:lnTo>
                  <a:lnTo>
                    <a:pt x="1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1068 w 1285"/>
                <a:gd name="T1" fmla="*/ 374 h 750"/>
                <a:gd name="T2" fmla="*/ 852 w 1285"/>
                <a:gd name="T3" fmla="*/ 0 h 750"/>
                <a:gd name="T4" fmla="*/ 433 w 1285"/>
                <a:gd name="T5" fmla="*/ 0 h 750"/>
                <a:gd name="T6" fmla="*/ 209 w 1285"/>
                <a:gd name="T7" fmla="*/ 390 h 750"/>
                <a:gd name="T8" fmla="*/ 0 w 1285"/>
                <a:gd name="T9" fmla="*/ 750 h 750"/>
                <a:gd name="T10" fmla="*/ 1285 w 1285"/>
                <a:gd name="T11" fmla="*/ 750 h 750"/>
                <a:gd name="T12" fmla="*/ 1068 w 1285"/>
                <a:gd name="T13" fmla="*/ 37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1068" y="374"/>
                  </a:moveTo>
                  <a:lnTo>
                    <a:pt x="852" y="0"/>
                  </a:ln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5308600" y="128588"/>
              <a:ext cx="2039938" cy="1190625"/>
            </a:xfrm>
            <a:custGeom>
              <a:avLst/>
              <a:gdLst>
                <a:gd name="T0" fmla="*/ 852 w 1285"/>
                <a:gd name="T1" fmla="*/ 0 h 750"/>
                <a:gd name="T2" fmla="*/ 433 w 1285"/>
                <a:gd name="T3" fmla="*/ 0 h 750"/>
                <a:gd name="T4" fmla="*/ 209 w 1285"/>
                <a:gd name="T5" fmla="*/ 390 h 750"/>
                <a:gd name="T6" fmla="*/ 0 w 1285"/>
                <a:gd name="T7" fmla="*/ 750 h 750"/>
                <a:gd name="T8" fmla="*/ 1285 w 1285"/>
                <a:gd name="T9" fmla="*/ 750 h 750"/>
                <a:gd name="T10" fmla="*/ 1068 w 1285"/>
                <a:gd name="T11" fmla="*/ 374 h 750"/>
                <a:gd name="T12" fmla="*/ 852 w 1285"/>
                <a:gd name="T1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5" h="750">
                  <a:moveTo>
                    <a:pt x="852" y="0"/>
                  </a:moveTo>
                  <a:lnTo>
                    <a:pt x="433" y="0"/>
                  </a:lnTo>
                  <a:lnTo>
                    <a:pt x="209" y="390"/>
                  </a:lnTo>
                  <a:lnTo>
                    <a:pt x="0" y="750"/>
                  </a:lnTo>
                  <a:lnTo>
                    <a:pt x="1285" y="750"/>
                  </a:lnTo>
                  <a:lnTo>
                    <a:pt x="1068" y="374"/>
                  </a:lnTo>
                  <a:lnTo>
                    <a:pt x="8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7748588" y="128588"/>
              <a:ext cx="4443413" cy="1190625"/>
            </a:xfrm>
            <a:custGeom>
              <a:avLst/>
              <a:gdLst>
                <a:gd name="T0" fmla="*/ 2799 w 2799"/>
                <a:gd name="T1" fmla="*/ 153 h 750"/>
                <a:gd name="T2" fmla="*/ 2799 w 2799"/>
                <a:gd name="T3" fmla="*/ 0 h 750"/>
                <a:gd name="T4" fmla="*/ 433 w 2799"/>
                <a:gd name="T5" fmla="*/ 0 h 750"/>
                <a:gd name="T6" fmla="*/ 218 w 2799"/>
                <a:gd name="T7" fmla="*/ 374 h 750"/>
                <a:gd name="T8" fmla="*/ 0 w 2799"/>
                <a:gd name="T9" fmla="*/ 750 h 750"/>
                <a:gd name="T10" fmla="*/ 2454 w 2799"/>
                <a:gd name="T11" fmla="*/ 750 h 750"/>
                <a:gd name="T12" fmla="*/ 2662 w 2799"/>
                <a:gd name="T13" fmla="*/ 390 h 750"/>
                <a:gd name="T14" fmla="*/ 2799 w 2799"/>
                <a:gd name="T15" fmla="*/ 15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9" h="750">
                  <a:moveTo>
                    <a:pt x="2799" y="153"/>
                  </a:moveTo>
                  <a:lnTo>
                    <a:pt x="2799" y="0"/>
                  </a:lnTo>
                  <a:lnTo>
                    <a:pt x="433" y="0"/>
                  </a:lnTo>
                  <a:lnTo>
                    <a:pt x="218" y="374"/>
                  </a:lnTo>
                  <a:lnTo>
                    <a:pt x="0" y="750"/>
                  </a:lnTo>
                  <a:lnTo>
                    <a:pt x="2454" y="750"/>
                  </a:lnTo>
                  <a:lnTo>
                    <a:pt x="2662" y="390"/>
                  </a:lnTo>
                  <a:lnTo>
                    <a:pt x="2799" y="153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0" name="Freeform 21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208 w 345"/>
                <a:gd name="T3" fmla="*/ 237 h 597"/>
                <a:gd name="T4" fmla="*/ 0 w 345"/>
                <a:gd name="T5" fmla="*/ 597 h 597"/>
                <a:gd name="T6" fmla="*/ 345 w 345"/>
                <a:gd name="T7" fmla="*/ 597 h 597"/>
                <a:gd name="T8" fmla="*/ 345 w 345"/>
                <a:gd name="T9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  <p:sp>
          <p:nvSpPr>
            <p:cNvPr id="22" name="Freeform 24"/>
            <p:cNvSpPr>
              <a:spLocks/>
            </p:cNvSpPr>
            <p:nvPr userDrawn="1"/>
          </p:nvSpPr>
          <p:spPr bwMode="auto">
            <a:xfrm>
              <a:off x="11644313" y="371476"/>
              <a:ext cx="547688" cy="947738"/>
            </a:xfrm>
            <a:custGeom>
              <a:avLst/>
              <a:gdLst>
                <a:gd name="T0" fmla="*/ 345 w 345"/>
                <a:gd name="T1" fmla="*/ 0 h 597"/>
                <a:gd name="T2" fmla="*/ 345 w 345"/>
                <a:gd name="T3" fmla="*/ 0 h 597"/>
                <a:gd name="T4" fmla="*/ 208 w 345"/>
                <a:gd name="T5" fmla="*/ 237 h 597"/>
                <a:gd name="T6" fmla="*/ 0 w 345"/>
                <a:gd name="T7" fmla="*/ 597 h 597"/>
                <a:gd name="T8" fmla="*/ 345 w 345"/>
                <a:gd name="T9" fmla="*/ 597 h 597"/>
                <a:gd name="T10" fmla="*/ 345 w 345"/>
                <a:gd name="T11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" h="597">
                  <a:moveTo>
                    <a:pt x="345" y="0"/>
                  </a:moveTo>
                  <a:lnTo>
                    <a:pt x="345" y="0"/>
                  </a:lnTo>
                  <a:lnTo>
                    <a:pt x="208" y="237"/>
                  </a:lnTo>
                  <a:lnTo>
                    <a:pt x="0" y="597"/>
                  </a:lnTo>
                  <a:lnTo>
                    <a:pt x="345" y="597"/>
                  </a:lnTo>
                  <a:lnTo>
                    <a:pt x="345" y="0"/>
                  </a:lnTo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ko-KR" alt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1875" b="82498"/>
          <a:stretch/>
        </p:blipFill>
        <p:spPr>
          <a:xfrm>
            <a:off x="7073900" y="653150"/>
            <a:ext cx="5130800" cy="1231912"/>
          </a:xfrm>
          <a:prstGeom prst="rect">
            <a:avLst/>
          </a:prstGeom>
        </p:spPr>
      </p:pic>
      <p:sp>
        <p:nvSpPr>
          <p:cNvPr id="212" name="Title 1"/>
          <p:cNvSpPr txBox="1">
            <a:spLocks/>
          </p:cNvSpPr>
          <p:nvPr/>
        </p:nvSpPr>
        <p:spPr>
          <a:xfrm>
            <a:off x="-100012" y="970884"/>
            <a:ext cx="12192000" cy="8515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endParaRPr lang="en-US" sz="4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r="19971"/>
          <a:stretch/>
        </p:blipFill>
        <p:spPr>
          <a:xfrm>
            <a:off x="5175739" y="4200083"/>
            <a:ext cx="1850637" cy="201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611055" y="2003739"/>
            <a:ext cx="50582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Neighborhood Watch program will be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solely run by the citizens. However, the Clean and Safe program has a partnership with the Riviera Beach police department that will help set up the program and give guidance when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needed. This strategy gives the community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confidence to prevent and/or eliminate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crime while building a stronger community.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63289" y="2328175"/>
            <a:ext cx="53357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Overall, starting a Neighborhood Watch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is a great idea in any neighborhood. 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only does it have a positive result on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crime reduction, but it also helps neighbors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strong relationships and more importantly, it gives residents a sense of community pride. </a:t>
            </a:r>
          </a:p>
        </p:txBody>
      </p:sp>
    </p:spTree>
    <p:extLst>
      <p:ext uri="{BB962C8B-B14F-4D97-AF65-F5344CB8AC3E}">
        <p14:creationId xmlns:p14="http://schemas.microsoft.com/office/powerpoint/2010/main" val="28260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218820"/>
            <a:ext cx="7959435" cy="3371266"/>
            <a:chOff x="1270521" y="1344068"/>
            <a:chExt cx="5764651" cy="3371266"/>
          </a:xfrm>
        </p:grpSpPr>
        <p:sp>
          <p:nvSpPr>
            <p:cNvPr id="12" name="TextBox 11"/>
            <p:cNvSpPr txBox="1"/>
            <p:nvPr/>
          </p:nvSpPr>
          <p:spPr>
            <a:xfrm>
              <a:off x="1270521" y="1428049"/>
              <a:ext cx="5764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is Neighborhood Watch?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28847" y="1344068"/>
              <a:ext cx="4478209" cy="724687"/>
              <a:chOff x="-2786587" y="2332273"/>
              <a:chExt cx="8666194" cy="885779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-2786587" y="2332273"/>
                <a:ext cx="8666194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2786587" y="3194484"/>
                <a:ext cx="8666194" cy="2356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3"/>
            <p:cNvSpPr txBox="1">
              <a:spLocks noChangeArrowheads="1"/>
            </p:cNvSpPr>
            <p:nvPr/>
          </p:nvSpPr>
          <p:spPr bwMode="auto">
            <a:xfrm>
              <a:off x="1928847" y="2774161"/>
              <a:ext cx="4845398" cy="1941173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pPr latinLnBrk="0"/>
              <a:r>
                <a:rPr lang="en-US" altLang="ko-KR" sz="2400" b="0" dirty="0">
                  <a:effectLst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Neighborhood Watch is a crime prevention program that enlists the active participation of residents in cooperation with law enforcement to reduce crime, solve problems, and improve the quality of life in your neighborhood.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t="17207" r="22100"/>
          <a:stretch/>
        </p:blipFill>
        <p:spPr>
          <a:xfrm>
            <a:off x="8679975" y="1943506"/>
            <a:ext cx="3084395" cy="64160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13794" r="3374" b="4494"/>
          <a:stretch/>
        </p:blipFill>
        <p:spPr>
          <a:xfrm>
            <a:off x="7959435" y="354842"/>
            <a:ext cx="4232565" cy="6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598">
        <p14:conveyor dir="l"/>
      </p:transition>
    </mc:Choice>
    <mc:Fallback xmlns="">
      <p:transition spd="slow" advClick="0" advTm="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220906"/>
            <a:ext cx="12192000" cy="718587"/>
            <a:chOff x="1270521" y="1346154"/>
            <a:chExt cx="8830102" cy="718587"/>
          </a:xfrm>
        </p:grpSpPr>
        <p:sp>
          <p:nvSpPr>
            <p:cNvPr id="12" name="TextBox 11"/>
            <p:cNvSpPr txBox="1"/>
            <p:nvPr/>
          </p:nvSpPr>
          <p:spPr>
            <a:xfrm>
              <a:off x="1270521" y="1428049"/>
              <a:ext cx="883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Why Neighborhood Watch?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990414" y="1346154"/>
              <a:ext cx="5372951" cy="718587"/>
              <a:chOff x="-732251" y="2334825"/>
              <a:chExt cx="10397691" cy="87832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-732251" y="2334825"/>
                <a:ext cx="10397691" cy="1342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732251" y="3171686"/>
                <a:ext cx="10359465" cy="414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00076" y="4415131"/>
            <a:ext cx="7479865" cy="1569660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Neighborhood watch also help build pride and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serves as a springboard to address other community concerns such as recreation for youths, child care,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affordable housing.</a:t>
            </a:r>
          </a:p>
        </p:txBody>
      </p:sp>
      <p:sp>
        <p:nvSpPr>
          <p:cNvPr id="11" name="Freeform 29"/>
          <p:cNvSpPr>
            <a:spLocks noChangeAspect="1"/>
          </p:cNvSpPr>
          <p:nvPr/>
        </p:nvSpPr>
        <p:spPr bwMode="auto">
          <a:xfrm>
            <a:off x="2260471" y="2335872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9302" y="2264530"/>
            <a:ext cx="7562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works: throughout the country dramatic decreases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burglary and related offenses are reported by law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enforcement in the communities with neighborhood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watch programs.</a:t>
            </a:r>
          </a:p>
        </p:txBody>
      </p:sp>
      <p:sp>
        <p:nvSpPr>
          <p:cNvPr id="17" name="Freeform 29"/>
          <p:cNvSpPr>
            <a:spLocks noChangeAspect="1"/>
          </p:cNvSpPr>
          <p:nvPr/>
        </p:nvSpPr>
        <p:spPr bwMode="auto">
          <a:xfrm>
            <a:off x="2215670" y="450527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40" y="2958715"/>
            <a:ext cx="3600412" cy="24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91">
        <p14:switch dir="r"/>
      </p:transition>
    </mc:Choice>
    <mc:Fallback xmlns="">
      <p:transition spd="slow" advClick="0" advTm="3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86665" y="641692"/>
            <a:ext cx="10254343" cy="56860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Goal of the </a:t>
            </a:r>
          </a:p>
          <a:p>
            <a:pPr algn="ctr"/>
            <a:r>
              <a:rPr lang="en-US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Watch Program?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6060" y="1731288"/>
            <a:ext cx="7104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help prevent crime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32333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420">
        <p14:window dir="vert"/>
      </p:transition>
    </mc:Choice>
    <mc:Fallback xmlns="">
      <p:transition spd="slow" advClick="0" advTm="4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06052" y="1110289"/>
            <a:ext cx="7883612" cy="1093891"/>
            <a:chOff x="2384710" y="1235537"/>
            <a:chExt cx="6461641" cy="1093891"/>
          </a:xfrm>
        </p:grpSpPr>
        <p:sp>
          <p:nvSpPr>
            <p:cNvPr id="12" name="TextBox 11"/>
            <p:cNvSpPr txBox="1"/>
            <p:nvPr/>
          </p:nvSpPr>
          <p:spPr>
            <a:xfrm>
              <a:off x="2384710" y="1235537"/>
              <a:ext cx="64616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Benefits of a </a:t>
              </a:r>
            </a:p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Neighborhood Watch Program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990414" y="1249886"/>
              <a:ext cx="5372951" cy="1079542"/>
              <a:chOff x="-732251" y="2217169"/>
              <a:chExt cx="10397691" cy="131952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-732251" y="2217169"/>
                <a:ext cx="10397691" cy="1342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732251" y="3495230"/>
                <a:ext cx="10359465" cy="414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95612" y="3229267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Reduces fear of crime in the community</a:t>
            </a:r>
          </a:p>
        </p:txBody>
      </p:sp>
      <p:sp>
        <p:nvSpPr>
          <p:cNvPr id="11" name="Freeform 29"/>
          <p:cNvSpPr>
            <a:spLocks noChangeAspect="1"/>
          </p:cNvSpPr>
          <p:nvPr/>
        </p:nvSpPr>
        <p:spPr bwMode="auto">
          <a:xfrm>
            <a:off x="2356007" y="243140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838" y="2360066"/>
            <a:ext cx="7562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Unites the community and increases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neighborhood cohesion</a:t>
            </a:r>
          </a:p>
        </p:txBody>
      </p:sp>
      <p:sp>
        <p:nvSpPr>
          <p:cNvPr id="17" name="Freeform 29"/>
          <p:cNvSpPr>
            <a:spLocks noChangeAspect="1"/>
          </p:cNvSpPr>
          <p:nvPr/>
        </p:nvSpPr>
        <p:spPr bwMode="auto">
          <a:xfrm>
            <a:off x="2311206" y="3319406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9728" y="3875947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Improves crime reporting by citizens</a:t>
            </a:r>
          </a:p>
        </p:txBody>
      </p:sp>
      <p:sp>
        <p:nvSpPr>
          <p:cNvPr id="21" name="Freeform 29"/>
          <p:cNvSpPr>
            <a:spLocks noChangeAspect="1"/>
          </p:cNvSpPr>
          <p:nvPr/>
        </p:nvSpPr>
        <p:spPr bwMode="auto">
          <a:xfrm>
            <a:off x="2315322" y="3966086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9130" y="4475781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Prevents and reduces crime</a:t>
            </a:r>
          </a:p>
        </p:txBody>
      </p:sp>
      <p:sp>
        <p:nvSpPr>
          <p:cNvPr id="23" name="Freeform 29"/>
          <p:cNvSpPr>
            <a:spLocks noChangeAspect="1"/>
          </p:cNvSpPr>
          <p:nvPr/>
        </p:nvSpPr>
        <p:spPr bwMode="auto">
          <a:xfrm>
            <a:off x="2294724" y="456592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8532" y="5119879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Creates a stronger partnership between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residents and law enforcement</a:t>
            </a:r>
          </a:p>
        </p:txBody>
      </p:sp>
      <p:sp>
        <p:nvSpPr>
          <p:cNvPr id="26" name="Freeform 29"/>
          <p:cNvSpPr>
            <a:spLocks noChangeAspect="1"/>
          </p:cNvSpPr>
          <p:nvPr/>
        </p:nvSpPr>
        <p:spPr bwMode="auto">
          <a:xfrm>
            <a:off x="2274126" y="521001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1" t="19702" r="24676"/>
          <a:stretch/>
        </p:blipFill>
        <p:spPr>
          <a:xfrm>
            <a:off x="8884785" y="1621817"/>
            <a:ext cx="2825257" cy="69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77599"/>
      </p:ext>
    </p:extLst>
  </p:cSld>
  <p:clrMapOvr>
    <a:masterClrMapping/>
  </p:clrMapOvr>
  <p:transition spd="slow" advClick="0" advTm="77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 animBg="1"/>
      <p:bldP spid="19" grpId="0"/>
      <p:bldP spid="21" grpId="0" animBg="1"/>
      <p:bldP spid="22" grpId="0"/>
      <p:bldP spid="23" grpId="0" animBg="1"/>
      <p:bldP spid="24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9" y="2724150"/>
            <a:ext cx="4400550" cy="4133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277" y="7466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Watch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0129" y="4997386"/>
            <a:ext cx="7885450" cy="86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Schedule monthly Neighborhood Watch meetings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92394" y="2918993"/>
            <a:ext cx="7077135" cy="86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Block Captains Overview Training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5887" y="3878513"/>
            <a:ext cx="6618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Issue Uniforms</a:t>
            </a:r>
          </a:p>
        </p:txBody>
      </p:sp>
      <p:sp>
        <p:nvSpPr>
          <p:cNvPr id="20" name="Freeform 29"/>
          <p:cNvSpPr>
            <a:spLocks noChangeAspect="1"/>
          </p:cNvSpPr>
          <p:nvPr/>
        </p:nvSpPr>
        <p:spPr bwMode="auto">
          <a:xfrm>
            <a:off x="3447820" y="2450172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51" y="2378830"/>
            <a:ext cx="873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rgbClr val="2036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Neighborhood Watch Informational Meetings</a:t>
            </a:r>
          </a:p>
        </p:txBody>
      </p:sp>
      <p:sp>
        <p:nvSpPr>
          <p:cNvPr id="23" name="Freeform 29"/>
          <p:cNvSpPr>
            <a:spLocks noChangeAspect="1"/>
          </p:cNvSpPr>
          <p:nvPr/>
        </p:nvSpPr>
        <p:spPr bwMode="auto">
          <a:xfrm>
            <a:off x="3907988" y="3418566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Freeform 29"/>
          <p:cNvSpPr>
            <a:spLocks noChangeAspect="1"/>
          </p:cNvSpPr>
          <p:nvPr/>
        </p:nvSpPr>
        <p:spPr bwMode="auto">
          <a:xfrm>
            <a:off x="4838764" y="4351595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Freeform 29"/>
          <p:cNvSpPr>
            <a:spLocks noChangeAspect="1"/>
          </p:cNvSpPr>
          <p:nvPr/>
        </p:nvSpPr>
        <p:spPr bwMode="auto">
          <a:xfrm>
            <a:off x="4281078" y="5453677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20366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674">
        <p14:prism isContent="1" isInverted="1"/>
      </p:transition>
    </mc:Choice>
    <mc:Fallback xmlns="">
      <p:transition spd="slow" advClick="0" advTm="6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20" grpId="0" animBg="1"/>
      <p:bldP spid="21" grpId="0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277" y="7466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CD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Watch Meeting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1" t="21130" r="13987" b="29520"/>
          <a:stretch/>
        </p:blipFill>
        <p:spPr>
          <a:xfrm>
            <a:off x="0" y="1505243"/>
            <a:ext cx="12264643" cy="53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01">
        <p14:window dir="vert"/>
      </p:transition>
    </mc:Choice>
    <mc:Fallback xmlns="">
      <p:transition spd="slow" advClick="0" advTm="330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60388" y="1110289"/>
            <a:ext cx="8921792" cy="1093891"/>
            <a:chOff x="2183362" y="1235537"/>
            <a:chExt cx="6461641" cy="1093891"/>
          </a:xfrm>
        </p:grpSpPr>
        <p:sp>
          <p:nvSpPr>
            <p:cNvPr id="12" name="TextBox 11"/>
            <p:cNvSpPr txBox="1"/>
            <p:nvPr/>
          </p:nvSpPr>
          <p:spPr>
            <a:xfrm>
              <a:off x="2183362" y="1235537"/>
              <a:ext cx="64616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Neighborhood Watch </a:t>
              </a:r>
            </a:p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Captains Responsibilities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990414" y="1249886"/>
              <a:ext cx="5372951" cy="1079542"/>
              <a:chOff x="-732251" y="2217169"/>
              <a:chExt cx="10397691" cy="131952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-732251" y="2217169"/>
                <a:ext cx="10397691" cy="1342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732251" y="3495230"/>
                <a:ext cx="10359465" cy="414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95612" y="3084335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Recruits senior and youth</a:t>
            </a:r>
          </a:p>
        </p:txBody>
      </p:sp>
      <p:sp>
        <p:nvSpPr>
          <p:cNvPr id="11" name="Freeform 29"/>
          <p:cNvSpPr>
            <a:spLocks noChangeAspect="1"/>
          </p:cNvSpPr>
          <p:nvPr/>
        </p:nvSpPr>
        <p:spPr bwMode="auto">
          <a:xfrm>
            <a:off x="2356007" y="256203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838" y="2490692"/>
            <a:ext cx="7562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Relay information to members</a:t>
            </a:r>
          </a:p>
        </p:txBody>
      </p:sp>
      <p:sp>
        <p:nvSpPr>
          <p:cNvPr id="17" name="Freeform 29"/>
          <p:cNvSpPr>
            <a:spLocks noChangeAspect="1"/>
          </p:cNvSpPr>
          <p:nvPr/>
        </p:nvSpPr>
        <p:spPr bwMode="auto">
          <a:xfrm>
            <a:off x="2311206" y="317447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9728" y="3731015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Convenes and chairs block meetings</a:t>
            </a:r>
          </a:p>
        </p:txBody>
      </p:sp>
      <p:sp>
        <p:nvSpPr>
          <p:cNvPr id="21" name="Freeform 29"/>
          <p:cNvSpPr>
            <a:spLocks noChangeAspect="1"/>
          </p:cNvSpPr>
          <p:nvPr/>
        </p:nvSpPr>
        <p:spPr bwMode="auto">
          <a:xfrm>
            <a:off x="2315322" y="3821154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9130" y="4330849"/>
            <a:ext cx="7479865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Recruits newcomers</a:t>
            </a:r>
          </a:p>
        </p:txBody>
      </p:sp>
      <p:sp>
        <p:nvSpPr>
          <p:cNvPr id="23" name="Freeform 29"/>
          <p:cNvSpPr>
            <a:spLocks noChangeAspect="1"/>
          </p:cNvSpPr>
          <p:nvPr/>
        </p:nvSpPr>
        <p:spPr bwMode="auto">
          <a:xfrm>
            <a:off x="2294724" y="442098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8532" y="4974947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Help identify block problems and arranges to fix them</a:t>
            </a:r>
          </a:p>
        </p:txBody>
      </p:sp>
      <p:sp>
        <p:nvSpPr>
          <p:cNvPr id="26" name="Freeform 29"/>
          <p:cNvSpPr>
            <a:spLocks noChangeAspect="1"/>
          </p:cNvSpPr>
          <p:nvPr/>
        </p:nvSpPr>
        <p:spPr bwMode="auto">
          <a:xfrm>
            <a:off x="2274126" y="5065086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Freeform 147"/>
          <p:cNvSpPr>
            <a:spLocks noEditPoints="1"/>
          </p:cNvSpPr>
          <p:nvPr/>
        </p:nvSpPr>
        <p:spPr bwMode="auto">
          <a:xfrm>
            <a:off x="8741052" y="2609528"/>
            <a:ext cx="2049974" cy="1913954"/>
          </a:xfrm>
          <a:custGeom>
            <a:avLst/>
            <a:gdLst/>
            <a:ahLst/>
            <a:cxnLst>
              <a:cxn ang="0">
                <a:pos x="322" y="259"/>
              </a:cxn>
              <a:cxn ang="0">
                <a:pos x="176" y="259"/>
              </a:cxn>
              <a:cxn ang="0">
                <a:pos x="251" y="216"/>
              </a:cxn>
              <a:cxn ang="0">
                <a:pos x="322" y="259"/>
              </a:cxn>
              <a:cxn ang="0">
                <a:pos x="152" y="259"/>
              </a:cxn>
              <a:cxn ang="0">
                <a:pos x="249" y="324"/>
              </a:cxn>
              <a:cxn ang="0">
                <a:pos x="347" y="259"/>
              </a:cxn>
              <a:cxn ang="0">
                <a:pos x="249" y="194"/>
              </a:cxn>
              <a:cxn ang="0">
                <a:pos x="152" y="259"/>
              </a:cxn>
              <a:cxn ang="0">
                <a:pos x="238" y="238"/>
              </a:cxn>
              <a:cxn ang="0">
                <a:pos x="260" y="238"/>
              </a:cxn>
              <a:cxn ang="0">
                <a:pos x="260" y="259"/>
              </a:cxn>
              <a:cxn ang="0">
                <a:pos x="238" y="259"/>
              </a:cxn>
              <a:cxn ang="0">
                <a:pos x="238" y="238"/>
              </a:cxn>
              <a:cxn ang="0">
                <a:pos x="217" y="249"/>
              </a:cxn>
              <a:cxn ang="0">
                <a:pos x="249" y="281"/>
              </a:cxn>
              <a:cxn ang="0">
                <a:pos x="282" y="249"/>
              </a:cxn>
              <a:cxn ang="0">
                <a:pos x="249" y="216"/>
              </a:cxn>
              <a:cxn ang="0">
                <a:pos x="217" y="249"/>
              </a:cxn>
              <a:cxn ang="0">
                <a:pos x="173" y="0"/>
              </a:cxn>
              <a:cxn ang="0">
                <a:pos x="152" y="21"/>
              </a:cxn>
              <a:cxn ang="0">
                <a:pos x="0" y="173"/>
              </a:cxn>
              <a:cxn ang="0">
                <a:pos x="22" y="194"/>
              </a:cxn>
              <a:cxn ang="0">
                <a:pos x="44" y="173"/>
              </a:cxn>
              <a:cxn ang="0">
                <a:pos x="44" y="303"/>
              </a:cxn>
              <a:cxn ang="0">
                <a:pos x="153" y="303"/>
              </a:cxn>
              <a:cxn ang="0">
                <a:pos x="131" y="281"/>
              </a:cxn>
              <a:cxn ang="0">
                <a:pos x="64" y="281"/>
              </a:cxn>
              <a:cxn ang="0">
                <a:pos x="64" y="152"/>
              </a:cxn>
              <a:cxn ang="0">
                <a:pos x="72" y="145"/>
              </a:cxn>
              <a:cxn ang="0">
                <a:pos x="174" y="48"/>
              </a:cxn>
              <a:cxn ang="0">
                <a:pos x="280" y="149"/>
              </a:cxn>
              <a:cxn ang="0">
                <a:pos x="283" y="153"/>
              </a:cxn>
              <a:cxn ang="0">
                <a:pos x="283" y="159"/>
              </a:cxn>
              <a:cxn ang="0">
                <a:pos x="326" y="193"/>
              </a:cxn>
              <a:cxn ang="0">
                <a:pos x="347" y="173"/>
              </a:cxn>
              <a:cxn ang="0">
                <a:pos x="195" y="21"/>
              </a:cxn>
              <a:cxn ang="0">
                <a:pos x="173" y="0"/>
              </a:cxn>
              <a:cxn ang="0">
                <a:pos x="87" y="173"/>
              </a:cxn>
              <a:cxn ang="0">
                <a:pos x="87" y="238"/>
              </a:cxn>
              <a:cxn ang="0">
                <a:pos x="129" y="238"/>
              </a:cxn>
              <a:cxn ang="0">
                <a:pos x="127" y="228"/>
              </a:cxn>
              <a:cxn ang="0">
                <a:pos x="171" y="173"/>
              </a:cxn>
              <a:cxn ang="0">
                <a:pos x="87" y="173"/>
              </a:cxn>
            </a:cxnLst>
            <a:rect l="0" t="0" r="r" b="b"/>
            <a:pathLst>
              <a:path w="347" h="324">
                <a:moveTo>
                  <a:pt x="322" y="259"/>
                </a:moveTo>
                <a:cubicBezTo>
                  <a:pt x="275" y="318"/>
                  <a:pt x="225" y="319"/>
                  <a:pt x="176" y="259"/>
                </a:cubicBezTo>
                <a:cubicBezTo>
                  <a:pt x="200" y="230"/>
                  <a:pt x="226" y="216"/>
                  <a:pt x="251" y="216"/>
                </a:cubicBezTo>
                <a:cubicBezTo>
                  <a:pt x="275" y="215"/>
                  <a:pt x="298" y="229"/>
                  <a:pt x="322" y="259"/>
                </a:cubicBezTo>
                <a:close/>
                <a:moveTo>
                  <a:pt x="152" y="259"/>
                </a:moveTo>
                <a:cubicBezTo>
                  <a:pt x="152" y="259"/>
                  <a:pt x="195" y="324"/>
                  <a:pt x="249" y="324"/>
                </a:cubicBezTo>
                <a:cubicBezTo>
                  <a:pt x="303" y="324"/>
                  <a:pt x="347" y="259"/>
                  <a:pt x="347" y="259"/>
                </a:cubicBezTo>
                <a:cubicBezTo>
                  <a:pt x="347" y="259"/>
                  <a:pt x="303" y="194"/>
                  <a:pt x="249" y="194"/>
                </a:cubicBezTo>
                <a:cubicBezTo>
                  <a:pt x="195" y="194"/>
                  <a:pt x="152" y="259"/>
                  <a:pt x="152" y="259"/>
                </a:cubicBezTo>
                <a:close/>
                <a:moveTo>
                  <a:pt x="238" y="238"/>
                </a:moveTo>
                <a:cubicBezTo>
                  <a:pt x="260" y="238"/>
                  <a:pt x="260" y="238"/>
                  <a:pt x="260" y="238"/>
                </a:cubicBezTo>
                <a:cubicBezTo>
                  <a:pt x="260" y="259"/>
                  <a:pt x="260" y="259"/>
                  <a:pt x="260" y="259"/>
                </a:cubicBezTo>
                <a:cubicBezTo>
                  <a:pt x="238" y="259"/>
                  <a:pt x="238" y="259"/>
                  <a:pt x="238" y="259"/>
                </a:cubicBezTo>
                <a:cubicBezTo>
                  <a:pt x="238" y="238"/>
                  <a:pt x="238" y="238"/>
                  <a:pt x="238" y="238"/>
                </a:cubicBezTo>
                <a:close/>
                <a:moveTo>
                  <a:pt x="217" y="249"/>
                </a:moveTo>
                <a:cubicBezTo>
                  <a:pt x="217" y="266"/>
                  <a:pt x="231" y="281"/>
                  <a:pt x="249" y="281"/>
                </a:cubicBezTo>
                <a:cubicBezTo>
                  <a:pt x="267" y="281"/>
                  <a:pt x="282" y="266"/>
                  <a:pt x="282" y="249"/>
                </a:cubicBezTo>
                <a:cubicBezTo>
                  <a:pt x="282" y="231"/>
                  <a:pt x="267" y="216"/>
                  <a:pt x="249" y="216"/>
                </a:cubicBezTo>
                <a:cubicBezTo>
                  <a:pt x="231" y="216"/>
                  <a:pt x="217" y="231"/>
                  <a:pt x="217" y="249"/>
                </a:cubicBezTo>
                <a:close/>
                <a:moveTo>
                  <a:pt x="173" y="0"/>
                </a:moveTo>
                <a:cubicBezTo>
                  <a:pt x="152" y="21"/>
                  <a:pt x="152" y="21"/>
                  <a:pt x="152" y="21"/>
                </a:cubicBezTo>
                <a:cubicBezTo>
                  <a:pt x="0" y="173"/>
                  <a:pt x="0" y="173"/>
                  <a:pt x="0" y="173"/>
                </a:cubicBezTo>
                <a:cubicBezTo>
                  <a:pt x="22" y="194"/>
                  <a:pt x="22" y="194"/>
                  <a:pt x="22" y="194"/>
                </a:cubicBezTo>
                <a:cubicBezTo>
                  <a:pt x="44" y="173"/>
                  <a:pt x="44" y="173"/>
                  <a:pt x="44" y="173"/>
                </a:cubicBezTo>
                <a:cubicBezTo>
                  <a:pt x="44" y="303"/>
                  <a:pt x="44" y="303"/>
                  <a:pt x="44" y="303"/>
                </a:cubicBezTo>
                <a:cubicBezTo>
                  <a:pt x="153" y="303"/>
                  <a:pt x="153" y="303"/>
                  <a:pt x="153" y="303"/>
                </a:cubicBezTo>
                <a:cubicBezTo>
                  <a:pt x="144" y="296"/>
                  <a:pt x="137" y="289"/>
                  <a:pt x="131" y="281"/>
                </a:cubicBezTo>
                <a:cubicBezTo>
                  <a:pt x="64" y="281"/>
                  <a:pt x="64" y="281"/>
                  <a:pt x="64" y="281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72" y="145"/>
                  <a:pt x="72" y="145"/>
                  <a:pt x="72" y="145"/>
                </a:cubicBezTo>
                <a:cubicBezTo>
                  <a:pt x="174" y="48"/>
                  <a:pt x="174" y="48"/>
                  <a:pt x="174" y="48"/>
                </a:cubicBezTo>
                <a:cubicBezTo>
                  <a:pt x="280" y="149"/>
                  <a:pt x="280" y="149"/>
                  <a:pt x="280" y="149"/>
                </a:cubicBezTo>
                <a:cubicBezTo>
                  <a:pt x="283" y="153"/>
                  <a:pt x="283" y="153"/>
                  <a:pt x="283" y="153"/>
                </a:cubicBezTo>
                <a:cubicBezTo>
                  <a:pt x="283" y="159"/>
                  <a:pt x="283" y="159"/>
                  <a:pt x="283" y="159"/>
                </a:cubicBezTo>
                <a:cubicBezTo>
                  <a:pt x="302" y="168"/>
                  <a:pt x="316" y="181"/>
                  <a:pt x="326" y="193"/>
                </a:cubicBezTo>
                <a:cubicBezTo>
                  <a:pt x="347" y="173"/>
                  <a:pt x="347" y="173"/>
                  <a:pt x="347" y="173"/>
                </a:cubicBezTo>
                <a:cubicBezTo>
                  <a:pt x="195" y="21"/>
                  <a:pt x="195" y="21"/>
                  <a:pt x="195" y="21"/>
                </a:cubicBezTo>
                <a:cubicBezTo>
                  <a:pt x="173" y="0"/>
                  <a:pt x="173" y="0"/>
                  <a:pt x="173" y="0"/>
                </a:cubicBezTo>
                <a:close/>
                <a:moveTo>
                  <a:pt x="87" y="173"/>
                </a:moveTo>
                <a:cubicBezTo>
                  <a:pt x="87" y="238"/>
                  <a:pt x="87" y="238"/>
                  <a:pt x="87" y="238"/>
                </a:cubicBezTo>
                <a:cubicBezTo>
                  <a:pt x="129" y="238"/>
                  <a:pt x="129" y="238"/>
                  <a:pt x="129" y="238"/>
                </a:cubicBezTo>
                <a:cubicBezTo>
                  <a:pt x="128" y="232"/>
                  <a:pt x="127" y="228"/>
                  <a:pt x="127" y="228"/>
                </a:cubicBezTo>
                <a:cubicBezTo>
                  <a:pt x="127" y="228"/>
                  <a:pt x="138" y="196"/>
                  <a:pt x="171" y="173"/>
                </a:cubicBezTo>
                <a:cubicBezTo>
                  <a:pt x="87" y="173"/>
                  <a:pt x="87" y="173"/>
                  <a:pt x="87" y="17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57">
        <p14:ferris dir="l"/>
      </p:transition>
    </mc:Choice>
    <mc:Fallback xmlns="">
      <p:transition spd="slow" advClick="0" advTm="8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 animBg="1"/>
      <p:bldP spid="19" grpId="0"/>
      <p:bldP spid="21" grpId="0" animBg="1"/>
      <p:bldP spid="22" grpId="0"/>
      <p:bldP spid="23" grpId="0" animBg="1"/>
      <p:bldP spid="24" grpId="0"/>
      <p:bldP spid="2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28888" y="1110289"/>
            <a:ext cx="8921792" cy="643510"/>
            <a:chOff x="2450246" y="1235537"/>
            <a:chExt cx="6461641" cy="643510"/>
          </a:xfrm>
        </p:grpSpPr>
        <p:sp>
          <p:nvSpPr>
            <p:cNvPr id="12" name="TextBox 11"/>
            <p:cNvSpPr txBox="1"/>
            <p:nvPr/>
          </p:nvSpPr>
          <p:spPr>
            <a:xfrm>
              <a:off x="2450246" y="1235537"/>
              <a:ext cx="6461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rgbClr val="FFCD0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Qualities of a Block Captain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990414" y="1249884"/>
              <a:ext cx="5372951" cy="629163"/>
              <a:chOff x="-732251" y="2217169"/>
              <a:chExt cx="10397691" cy="769026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-732251" y="2217169"/>
                <a:ext cx="10397691" cy="1342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732251" y="2944732"/>
                <a:ext cx="10359465" cy="414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0" y="-81888"/>
            <a:ext cx="12192000" cy="436730"/>
          </a:xfrm>
          <a:prstGeom prst="rect">
            <a:avLst/>
          </a:prstGeom>
          <a:solidFill>
            <a:srgbClr val="FFC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2152" y="3021949"/>
            <a:ext cx="4273849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Get along well with people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listen constructively </a:t>
            </a:r>
          </a:p>
        </p:txBody>
      </p:sp>
      <p:sp>
        <p:nvSpPr>
          <p:cNvPr id="11" name="Freeform 29"/>
          <p:cNvSpPr>
            <a:spLocks noChangeAspect="1"/>
          </p:cNvSpPr>
          <p:nvPr/>
        </p:nvSpPr>
        <p:spPr bwMode="auto">
          <a:xfrm>
            <a:off x="1482547" y="243140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1378" y="2360066"/>
            <a:ext cx="425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Will sustain the effort</a:t>
            </a:r>
          </a:p>
        </p:txBody>
      </p:sp>
      <p:sp>
        <p:nvSpPr>
          <p:cNvPr id="17" name="Freeform 29"/>
          <p:cNvSpPr>
            <a:spLocks noChangeAspect="1"/>
          </p:cNvSpPr>
          <p:nvPr/>
        </p:nvSpPr>
        <p:spPr bwMode="auto">
          <a:xfrm>
            <a:off x="1437746" y="3112088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6269" y="3955234"/>
            <a:ext cx="4269732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 good communication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negotiating skills</a:t>
            </a:r>
          </a:p>
        </p:txBody>
      </p:sp>
      <p:sp>
        <p:nvSpPr>
          <p:cNvPr id="21" name="Freeform 29"/>
          <p:cNvSpPr>
            <a:spLocks noChangeAspect="1"/>
          </p:cNvSpPr>
          <p:nvPr/>
        </p:nvSpPr>
        <p:spPr bwMode="auto">
          <a:xfrm>
            <a:off x="1441862" y="4045373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5671" y="5032741"/>
            <a:ext cx="4290330" cy="416703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Will delegate tasks</a:t>
            </a:r>
          </a:p>
        </p:txBody>
      </p:sp>
      <p:sp>
        <p:nvSpPr>
          <p:cNvPr id="23" name="Freeform 29"/>
          <p:cNvSpPr>
            <a:spLocks noChangeAspect="1"/>
          </p:cNvSpPr>
          <p:nvPr/>
        </p:nvSpPr>
        <p:spPr bwMode="auto">
          <a:xfrm>
            <a:off x="1421264" y="5122880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8139" y="2364086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Conduct meeting effectively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efficiently</a:t>
            </a:r>
          </a:p>
        </p:txBody>
      </p:sp>
      <p:sp>
        <p:nvSpPr>
          <p:cNvPr id="26" name="Freeform 29"/>
          <p:cNvSpPr>
            <a:spLocks noChangeAspect="1"/>
          </p:cNvSpPr>
          <p:nvPr/>
        </p:nvSpPr>
        <p:spPr bwMode="auto">
          <a:xfrm>
            <a:off x="6163733" y="2454225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6763" y="3430892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Have a long-term vision of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neighborhood and community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improvement</a:t>
            </a:r>
          </a:p>
        </p:txBody>
      </p:sp>
      <p:sp>
        <p:nvSpPr>
          <p:cNvPr id="28" name="Freeform 29"/>
          <p:cNvSpPr>
            <a:spLocks noChangeAspect="1"/>
          </p:cNvSpPr>
          <p:nvPr/>
        </p:nvSpPr>
        <p:spPr bwMode="auto">
          <a:xfrm>
            <a:off x="6152357" y="3521031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2683" y="4866194"/>
            <a:ext cx="7964961" cy="547824"/>
          </a:xfrm>
          <a:prstGeom prst="rect">
            <a:avLst/>
          </a:prstGeom>
          <a:noFill/>
        </p:spPr>
        <p:txBody>
          <a:bodyPr wrap="square" spcCol="1280160" rtlCol="0">
            <a:noAutofit/>
          </a:bodyPr>
          <a:lstStyle/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See the position as a civic duty,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not a power trip or a chance </a:t>
            </a:r>
          </a:p>
          <a:p>
            <a:pPr>
              <a:buClr>
                <a:srgbClr val="203660"/>
              </a:buClr>
              <a:buSzPct val="130000"/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personal gain</a:t>
            </a:r>
          </a:p>
        </p:txBody>
      </p:sp>
      <p:sp>
        <p:nvSpPr>
          <p:cNvPr id="30" name="Freeform 29"/>
          <p:cNvSpPr>
            <a:spLocks noChangeAspect="1"/>
          </p:cNvSpPr>
          <p:nvPr/>
        </p:nvSpPr>
        <p:spPr bwMode="auto">
          <a:xfrm>
            <a:off x="6168277" y="4956333"/>
            <a:ext cx="275911" cy="326564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FFCD0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729">
        <p14:gallery dir="l"/>
      </p:transition>
    </mc:Choice>
    <mc:Fallback xmlns="">
      <p:transition spd="slow" advClick="0" advTm="9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6" grpId="0"/>
      <p:bldP spid="17" grpId="0" animBg="1"/>
      <p:bldP spid="19" grpId="0"/>
      <p:bldP spid="21" grpId="0" animBg="1"/>
      <p:bldP spid="22" grpId="0"/>
      <p:bldP spid="23" grpId="0" animBg="1"/>
      <p:bldP spid="24" grpId="0"/>
      <p:bldP spid="26" grpId="0" animBg="1"/>
      <p:bldP spid="27" grpId="0"/>
      <p:bldP spid="28" grpId="0" animBg="1"/>
      <p:bldP spid="29" grpId="0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Office Theme">
  <a:themeElements>
    <a:clrScheme name="RBCD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77F"/>
      </a:accent1>
      <a:accent2>
        <a:srgbClr val="F89A23"/>
      </a:accent2>
      <a:accent3>
        <a:srgbClr val="70BE46"/>
      </a:accent3>
      <a:accent4>
        <a:srgbClr val="FFC000"/>
      </a:accent4>
      <a:accent5>
        <a:srgbClr val="158CB4"/>
      </a:accent5>
      <a:accent6>
        <a:srgbClr val="7C7D1A"/>
      </a:accent6>
      <a:hlink>
        <a:srgbClr val="0066CC"/>
      </a:hlink>
      <a:folHlink>
        <a:srgbClr val="29B5E5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</TotalTime>
  <Words>533</Words>
  <Application>Microsoft Office PowerPoint</Application>
  <PresentationFormat>Widescreen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맑은 고딕</vt:lpstr>
      <vt:lpstr>Arial</vt:lpstr>
      <vt:lpstr>Open Sans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Williams</dc:creator>
  <cp:lastModifiedBy>Darlene Hatcher</cp:lastModifiedBy>
  <cp:revision>246</cp:revision>
  <dcterms:created xsi:type="dcterms:W3CDTF">2015-12-02T02:04:02Z</dcterms:created>
  <dcterms:modified xsi:type="dcterms:W3CDTF">2017-06-01T20:14:17Z</dcterms:modified>
</cp:coreProperties>
</file>