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9" r:id="rId2"/>
    <p:sldId id="274" r:id="rId3"/>
    <p:sldId id="290" r:id="rId4"/>
    <p:sldId id="292" r:id="rId5"/>
    <p:sldId id="286" r:id="rId6"/>
    <p:sldId id="284" r:id="rId7"/>
    <p:sldId id="285" r:id="rId8"/>
    <p:sldId id="291" r:id="rId9"/>
    <p:sldId id="288" r:id="rId10"/>
    <p:sldId id="28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6633"/>
    <a:srgbClr val="339933"/>
    <a:srgbClr val="008896"/>
    <a:srgbClr val="00AABA"/>
    <a:srgbClr val="FF3300"/>
    <a:srgbClr val="FF6600"/>
    <a:srgbClr val="FFCC00"/>
    <a:srgbClr val="FFDD4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36" autoAdjust="0"/>
  </p:normalViewPr>
  <p:slideViewPr>
    <p:cSldViewPr snapToGrid="0" showGuides="1">
      <p:cViewPr>
        <p:scale>
          <a:sx n="80" d="100"/>
          <a:sy n="80" d="100"/>
        </p:scale>
        <p:origin x="-1146" y="-186"/>
      </p:cViewPr>
      <p:guideLst>
        <p:guide orient="horz" pos="4319"/>
        <p:guide/>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79113-344B-4579-9C33-82D3D5B92ED5}" type="datetimeFigureOut">
              <a:rPr lang="en-US" smtClean="0"/>
              <a:pPr/>
              <a:t>6/1/2017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9D09-5FAA-4D2C-AE4A-F195A46EBFC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814B7-5328-4856-938F-F10BC54C2454}" type="datetimeFigureOut">
              <a:rPr lang="en-US" smtClean="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83A956-1348-414C-94A7-754789DF5D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814B7-5328-4856-938F-F10BC54C2454}" type="datetimeFigureOut">
              <a:rPr lang="en-US" smtClean="0"/>
              <a:pPr/>
              <a:t>6/1/2017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3A956-1348-414C-94A7-754789DF5D55}" type="slidenum">
              <a:rPr lang="en-US" smtClean="0"/>
              <a:pPr/>
              <a:t>‹#›</a:t>
            </a:fld>
            <a:endParaRPr lang="en-US" dirty="0"/>
          </a:p>
        </p:txBody>
      </p:sp>
      <p:sp>
        <p:nvSpPr>
          <p:cNvPr id="14" name="Rectangle 13"/>
          <p:cNvSpPr/>
          <p:nvPr userDrawn="1"/>
        </p:nvSpPr>
        <p:spPr>
          <a:xfrm>
            <a:off x="531628" y="6020790"/>
            <a:ext cx="8612372" cy="8490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ity-Seal.gif"/>
          <p:cNvPicPr>
            <a:picLocks noChangeAspect="1"/>
          </p:cNvPicPr>
          <p:nvPr userDrawn="1"/>
        </p:nvPicPr>
        <p:blipFill>
          <a:blip r:embed="rId13" cstate="print"/>
          <a:stretch>
            <a:fillRect/>
          </a:stretch>
        </p:blipFill>
        <p:spPr>
          <a:xfrm>
            <a:off x="6886859" y="6065126"/>
            <a:ext cx="769124" cy="769124"/>
          </a:xfrm>
          <a:prstGeom prst="rect">
            <a:avLst/>
          </a:prstGeom>
        </p:spPr>
      </p:pic>
      <p:sp>
        <p:nvSpPr>
          <p:cNvPr id="18" name="Rectangle 1"/>
          <p:cNvSpPr>
            <a:spLocks noChangeArrowheads="1"/>
          </p:cNvSpPr>
          <p:nvPr userDrawn="1"/>
        </p:nvSpPr>
        <p:spPr bwMode="auto">
          <a:xfrm>
            <a:off x="837709" y="6143929"/>
            <a:ext cx="3832511"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ts val="21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Estrangelo Edessa" pitchFamily="66" charset="0"/>
                <a:cs typeface="Estrangelo Edessa" pitchFamily="66" charset="0"/>
              </a:rPr>
              <a:t>2017 FRA AWARDS: </a:t>
            </a:r>
            <a:r>
              <a:rPr kumimoji="0" lang="en-US" sz="1900" b="1" i="0" u="none" strike="noStrike" cap="none" normalizeH="0" baseline="0" dirty="0" smtClean="0">
                <a:ln>
                  <a:noFill/>
                </a:ln>
                <a:solidFill>
                  <a:schemeClr val="bg1"/>
                </a:solidFill>
                <a:effectLst/>
                <a:latin typeface="Estrangelo Edessa" pitchFamily="66" charset="0"/>
                <a:cs typeface="Estrangelo Edessa" pitchFamily="66" charset="0"/>
              </a:rPr>
              <a:t/>
            </a:r>
            <a:br>
              <a:rPr kumimoji="0" lang="en-US" sz="1900" b="1" i="0" u="none" strike="noStrike" cap="none" normalizeH="0" baseline="0" dirty="0" smtClean="0">
                <a:ln>
                  <a:noFill/>
                </a:ln>
                <a:solidFill>
                  <a:schemeClr val="bg1"/>
                </a:solidFill>
                <a:effectLst/>
                <a:latin typeface="Estrangelo Edessa" pitchFamily="66" charset="0"/>
                <a:cs typeface="Estrangelo Edessa" pitchFamily="66" charset="0"/>
              </a:rPr>
            </a:br>
            <a:r>
              <a:rPr lang="en-US" sz="1900" b="1" dirty="0" smtClean="0">
                <a:solidFill>
                  <a:schemeClr val="bg1"/>
                </a:solidFill>
                <a:latin typeface="Estrangelo Edessa" pitchFamily="66" charset="0"/>
                <a:cs typeface="Estrangelo Edessa" pitchFamily="66" charset="0"/>
              </a:rPr>
              <a:t>CULTURAL ENHANCEMENT</a:t>
            </a:r>
            <a:endParaRPr kumimoji="0" lang="en-US" sz="1900" b="0" i="0" u="none" strike="noStrike" cap="none" normalizeH="0" baseline="0" dirty="0" smtClean="0">
              <a:ln>
                <a:noFill/>
              </a:ln>
              <a:solidFill>
                <a:schemeClr val="bg1"/>
              </a:solidFill>
              <a:effectLst/>
              <a:latin typeface="Estrangelo Edessa" pitchFamily="66" charset="0"/>
              <a:cs typeface="Estrangelo Edessa" pitchFamily="66" charset="0"/>
            </a:endParaRPr>
          </a:p>
        </p:txBody>
      </p:sp>
      <p:pic>
        <p:nvPicPr>
          <p:cNvPr id="21" name="Picture 20" descr="ItalianFest2017.jpg"/>
          <p:cNvPicPr>
            <a:picLocks noChangeAspect="1"/>
          </p:cNvPicPr>
          <p:nvPr userDrawn="1"/>
        </p:nvPicPr>
        <p:blipFill>
          <a:blip r:embed="rId14" cstate="print"/>
          <a:srcRect r="90132" b="11310"/>
          <a:stretch>
            <a:fillRect/>
          </a:stretch>
        </p:blipFill>
        <p:spPr>
          <a:xfrm>
            <a:off x="0" y="0"/>
            <a:ext cx="714375" cy="6858000"/>
          </a:xfrm>
          <a:prstGeom prst="rect">
            <a:avLst/>
          </a:prstGeom>
        </p:spPr>
      </p:pic>
      <p:pic>
        <p:nvPicPr>
          <p:cNvPr id="22" name="Picture 21" descr="Downtown Boca LogoWhite_vertical.png"/>
          <p:cNvPicPr>
            <a:picLocks noChangeAspect="1"/>
          </p:cNvPicPr>
          <p:nvPr userDrawn="1"/>
        </p:nvPicPr>
        <p:blipFill>
          <a:blip r:embed="rId15" cstate="print"/>
          <a:stretch>
            <a:fillRect/>
          </a:stretch>
        </p:blipFill>
        <p:spPr>
          <a:xfrm>
            <a:off x="7833937" y="6107329"/>
            <a:ext cx="1120055" cy="6643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tif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ahUKEwjZ6MOImLPTAhWISyYKHWcOAhMQjRwIBw&amp;url=http://clipartbarn.com/curved-arrow-clipart_18910/&amp;psig=AFQjCNENmFab3Ln1zdIPEt-W06lwKuKH5w&amp;ust=1492782896791325"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20170225_184826.jpg"/>
          <p:cNvPicPr>
            <a:picLocks noChangeAspect="1"/>
          </p:cNvPicPr>
          <p:nvPr/>
        </p:nvPicPr>
        <p:blipFill>
          <a:blip r:embed="rId2" cstate="print">
            <a:lum bright="20000" contrast="30000"/>
          </a:blip>
          <a:srcRect r="21105"/>
          <a:stretch>
            <a:fillRect/>
          </a:stretch>
        </p:blipFill>
        <p:spPr>
          <a:xfrm>
            <a:off x="700807" y="-1"/>
            <a:ext cx="8443193" cy="6019801"/>
          </a:xfrm>
          <a:prstGeom prst="rect">
            <a:avLst/>
          </a:prstGeom>
          <a:noFill/>
          <a:ln>
            <a:noFill/>
          </a:ln>
        </p:spPr>
      </p:pic>
      <p:pic>
        <p:nvPicPr>
          <p:cNvPr id="34" name="Picture 33" descr="Downtown Boca LogoWhite_vertical.png"/>
          <p:cNvPicPr>
            <a:picLocks noChangeAspect="1"/>
          </p:cNvPicPr>
          <p:nvPr/>
        </p:nvPicPr>
        <p:blipFill>
          <a:blip r:embed="rId3" cstate="print"/>
          <a:stretch>
            <a:fillRect/>
          </a:stretch>
        </p:blipFill>
        <p:spPr>
          <a:xfrm>
            <a:off x="7830956" y="6107329"/>
            <a:ext cx="1120055" cy="664396"/>
          </a:xfrm>
          <a:prstGeom prst="rect">
            <a:avLst/>
          </a:prstGeom>
        </p:spPr>
      </p:pic>
      <p:pic>
        <p:nvPicPr>
          <p:cNvPr id="25" name="Picture 24" descr="shutterstock_430542556.jpg"/>
          <p:cNvPicPr>
            <a:picLocks noChangeAspect="1"/>
          </p:cNvPicPr>
          <p:nvPr/>
        </p:nvPicPr>
        <p:blipFill>
          <a:blip r:embed="rId4" cstate="print">
            <a:clrChange>
              <a:clrFrom>
                <a:srgbClr val="898D98"/>
              </a:clrFrom>
              <a:clrTo>
                <a:srgbClr val="898D98">
                  <a:alpha val="0"/>
                </a:srgbClr>
              </a:clrTo>
            </a:clrChange>
            <a:lum bright="10000"/>
          </a:blip>
          <a:srcRect l="73764" r="4567" b="57058"/>
          <a:stretch>
            <a:fillRect/>
          </a:stretch>
        </p:blipFill>
        <p:spPr>
          <a:xfrm rot="16200000">
            <a:off x="3457576" y="-1190626"/>
            <a:ext cx="1571624" cy="4371976"/>
          </a:xfrm>
          <a:prstGeom prst="rect">
            <a:avLst/>
          </a:prstGeom>
          <a:noFill/>
          <a:ln>
            <a:noFill/>
          </a:ln>
        </p:spPr>
      </p:pic>
      <p:pic>
        <p:nvPicPr>
          <p:cNvPr id="13" name="Picture 2"/>
          <p:cNvPicPr>
            <a:picLocks noChangeAspect="1" noChangeArrowheads="1"/>
          </p:cNvPicPr>
          <p:nvPr/>
        </p:nvPicPr>
        <p:blipFill>
          <a:blip r:embed="rId5" cstate="print">
            <a:clrChange>
              <a:clrFrom>
                <a:srgbClr val="FFFFFE"/>
              </a:clrFrom>
              <a:clrTo>
                <a:srgbClr val="FFFFFE">
                  <a:alpha val="0"/>
                </a:srgbClr>
              </a:clrTo>
            </a:clrChange>
          </a:blip>
          <a:srcRect l="20934" t="9926" b="9805"/>
          <a:stretch>
            <a:fillRect/>
          </a:stretch>
        </p:blipFill>
        <p:spPr bwMode="auto">
          <a:xfrm>
            <a:off x="3743325" y="352425"/>
            <a:ext cx="1581150" cy="1262724"/>
          </a:xfrm>
          <a:prstGeom prst="rect">
            <a:avLst/>
          </a:prstGeom>
          <a:noFill/>
          <a:ln>
            <a:noFill/>
          </a:ln>
        </p:spPr>
      </p:pic>
      <p:pic>
        <p:nvPicPr>
          <p:cNvPr id="26" name="Picture 2"/>
          <p:cNvPicPr>
            <a:picLocks noChangeAspect="1" noChangeArrowheads="1"/>
          </p:cNvPicPr>
          <p:nvPr/>
        </p:nvPicPr>
        <p:blipFill>
          <a:blip r:embed="rId5" cstate="print">
            <a:clrChange>
              <a:clrFrom>
                <a:srgbClr val="FFFFFE"/>
              </a:clrFrom>
              <a:clrTo>
                <a:srgbClr val="FFFFFE">
                  <a:alpha val="0"/>
                </a:srgbClr>
              </a:clrTo>
            </a:clrChange>
          </a:blip>
          <a:srcRect r="79066"/>
          <a:stretch>
            <a:fillRect/>
          </a:stretch>
        </p:blipFill>
        <p:spPr bwMode="auto">
          <a:xfrm>
            <a:off x="3408750" y="381000"/>
            <a:ext cx="316963" cy="119107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rgbClr val="C00000"/>
                </a:solidFill>
                <a:latin typeface="Berlin Sans FB Demi" pitchFamily="34" charset="0"/>
                <a:ea typeface="+mj-ea"/>
                <a:cs typeface="Aharoni" pitchFamily="2" charset="-79"/>
              </a:rPr>
              <a:t>Relationship Building Efforts</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sp>
        <p:nvSpPr>
          <p:cNvPr id="15" name="TextBox 14"/>
          <p:cNvSpPr txBox="1"/>
          <p:nvPr/>
        </p:nvSpPr>
        <p:spPr>
          <a:xfrm>
            <a:off x="1171575" y="1156412"/>
            <a:ext cx="7753350" cy="1054135"/>
          </a:xfrm>
          <a:prstGeom prst="rect">
            <a:avLst/>
          </a:prstGeom>
          <a:noFill/>
        </p:spPr>
        <p:txBody>
          <a:bodyPr wrap="square" rtlCol="0">
            <a:spAutoFit/>
          </a:bodyPr>
          <a:lstStyle/>
          <a:p>
            <a:pPr>
              <a:lnSpc>
                <a:spcPts val="1500"/>
              </a:lnSpc>
            </a:pPr>
            <a:r>
              <a:rPr lang="en-US" sz="1600" dirty="0" smtClean="0">
                <a:solidFill>
                  <a:schemeClr val="tx1">
                    <a:lumMod val="85000"/>
                    <a:lumOff val="15000"/>
                  </a:schemeClr>
                </a:solidFill>
                <a:latin typeface="Estrangelo Edessa" pitchFamily="66" charset="0"/>
                <a:cs typeface="Estrangelo Edessa" pitchFamily="66" charset="0"/>
              </a:rPr>
              <a:t>In an effort to strengthen Downtown Boca’s ongoing interaction with the local community, the CRA offered event attendees a free pizza cutter when they signed up to receive Downtown Boca’s monthly eNewsletter. In-house iPads were used with a customizable app that collected the information and provided branding for Downtown Boca.</a:t>
            </a:r>
          </a:p>
          <a:p>
            <a:pPr>
              <a:lnSpc>
                <a:spcPts val="1500"/>
              </a:lnSpc>
              <a:buFont typeface="Wingdings" pitchFamily="2" charset="2"/>
              <a:buChar char="§"/>
            </a:pPr>
            <a:endParaRPr lang="en-US" sz="1600" dirty="0">
              <a:solidFill>
                <a:schemeClr val="tx1">
                  <a:lumMod val="75000"/>
                  <a:lumOff val="25000"/>
                </a:schemeClr>
              </a:solidFill>
              <a:latin typeface="Estrangelo Edessa" pitchFamily="66" charset="0"/>
              <a:cs typeface="Estrangelo Edessa" pitchFamily="66" charset="0"/>
            </a:endParaRPr>
          </a:p>
        </p:txBody>
      </p:sp>
      <p:pic>
        <p:nvPicPr>
          <p:cNvPr id="9" name="Picture 8" descr="20170225_203911(0).jpg"/>
          <p:cNvPicPr>
            <a:picLocks noChangeAspect="1"/>
          </p:cNvPicPr>
          <p:nvPr/>
        </p:nvPicPr>
        <p:blipFill>
          <a:blip r:embed="rId2" cstate="print"/>
          <a:stretch>
            <a:fillRect/>
          </a:stretch>
        </p:blipFill>
        <p:spPr>
          <a:xfrm>
            <a:off x="2790825" y="2015727"/>
            <a:ext cx="3134444" cy="1794273"/>
          </a:xfrm>
          <a:prstGeom prst="rect">
            <a:avLst/>
          </a:prstGeom>
        </p:spPr>
      </p:pic>
      <p:pic>
        <p:nvPicPr>
          <p:cNvPr id="11" name="Picture 10" descr="20170225_203931.jpg"/>
          <p:cNvPicPr>
            <a:picLocks noChangeAspect="1"/>
          </p:cNvPicPr>
          <p:nvPr/>
        </p:nvPicPr>
        <p:blipFill>
          <a:blip r:embed="rId3" cstate="print"/>
          <a:stretch>
            <a:fillRect/>
          </a:stretch>
        </p:blipFill>
        <p:spPr>
          <a:xfrm>
            <a:off x="725826" y="2016374"/>
            <a:ext cx="2026899" cy="3603376"/>
          </a:xfrm>
          <a:prstGeom prst="rect">
            <a:avLst/>
          </a:prstGeom>
        </p:spPr>
      </p:pic>
      <p:pic>
        <p:nvPicPr>
          <p:cNvPr id="13" name="Picture 12" descr="20170225_203819.jpg"/>
          <p:cNvPicPr>
            <a:picLocks noChangeAspect="1"/>
          </p:cNvPicPr>
          <p:nvPr/>
        </p:nvPicPr>
        <p:blipFill>
          <a:blip r:embed="rId4" cstate="print"/>
          <a:stretch>
            <a:fillRect/>
          </a:stretch>
        </p:blipFill>
        <p:spPr>
          <a:xfrm>
            <a:off x="5991226" y="3848101"/>
            <a:ext cx="3152774" cy="1773435"/>
          </a:xfrm>
          <a:prstGeom prst="rect">
            <a:avLst/>
          </a:prstGeom>
        </p:spPr>
      </p:pic>
      <p:pic>
        <p:nvPicPr>
          <p:cNvPr id="14" name="Picture 13" descr="20170225_203941.jpg"/>
          <p:cNvPicPr>
            <a:picLocks noChangeAspect="1"/>
          </p:cNvPicPr>
          <p:nvPr/>
        </p:nvPicPr>
        <p:blipFill>
          <a:blip r:embed="rId5" cstate="print">
            <a:lum bright="10000"/>
          </a:blip>
          <a:srcRect r="904"/>
          <a:stretch>
            <a:fillRect/>
          </a:stretch>
        </p:blipFill>
        <p:spPr>
          <a:xfrm>
            <a:off x="2800350" y="3851672"/>
            <a:ext cx="3133725" cy="1768078"/>
          </a:xfrm>
          <a:prstGeom prst="rect">
            <a:avLst/>
          </a:prstGeom>
        </p:spPr>
      </p:pic>
      <p:pic>
        <p:nvPicPr>
          <p:cNvPr id="16" name="Picture 15" descr="20170225_203838.jpg"/>
          <p:cNvPicPr>
            <a:picLocks noChangeAspect="1"/>
          </p:cNvPicPr>
          <p:nvPr/>
        </p:nvPicPr>
        <p:blipFill>
          <a:blip r:embed="rId6" cstate="print"/>
          <a:srcRect r="15013" b="5076"/>
          <a:stretch>
            <a:fillRect/>
          </a:stretch>
        </p:blipFill>
        <p:spPr>
          <a:xfrm>
            <a:off x="5985106" y="2019300"/>
            <a:ext cx="3158894" cy="1781175"/>
          </a:xfrm>
          <a:prstGeom prst="rect">
            <a:avLst/>
          </a:prstGeom>
        </p:spPr>
      </p:pic>
      <p:sp>
        <p:nvSpPr>
          <p:cNvPr id="18" name="Rectangle 17"/>
          <p:cNvSpPr/>
          <p:nvPr/>
        </p:nvSpPr>
        <p:spPr>
          <a:xfrm>
            <a:off x="714375" y="5000625"/>
            <a:ext cx="1781175"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2474" y="5043785"/>
            <a:ext cx="1724025" cy="489878"/>
          </a:xfrm>
          <a:prstGeom prst="rect">
            <a:avLst/>
          </a:prstGeom>
          <a:noFill/>
        </p:spPr>
        <p:txBody>
          <a:bodyPr wrap="square" rtlCol="0">
            <a:spAutoFit/>
          </a:bodyPr>
          <a:lstStyle/>
          <a:p>
            <a:pPr>
              <a:lnSpc>
                <a:spcPts val="1500"/>
              </a:lnSpc>
            </a:pPr>
            <a:r>
              <a:rPr lang="en-US" sz="1700" b="1" i="1" dirty="0" smtClean="0">
                <a:solidFill>
                  <a:srgbClr val="C00000"/>
                </a:solidFill>
              </a:rPr>
              <a:t>Nearly 200 new contacts gained</a:t>
            </a:r>
            <a:endParaRPr lang="en-US" sz="1700" b="1" i="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437690"/>
            <a:ext cx="7773508" cy="1143000"/>
          </a:xfrm>
        </p:spPr>
        <p:txBody>
          <a:bodyPr/>
          <a:lstStyle/>
          <a:p>
            <a:pPr algn="l"/>
            <a:r>
              <a:rPr lang="en-US" dirty="0" smtClean="0">
                <a:solidFill>
                  <a:srgbClr val="C00000"/>
                </a:solidFill>
                <a:latin typeface="Berlin Sans FB Demi" pitchFamily="34" charset="0"/>
                <a:cs typeface="Aharoni" pitchFamily="2" charset="-79"/>
              </a:rPr>
              <a:t>Italian Fest</a:t>
            </a:r>
            <a:endParaRPr lang="en-US" dirty="0">
              <a:solidFill>
                <a:srgbClr val="C00000"/>
              </a:solidFill>
              <a:latin typeface="Berlin Sans FB Demi" pitchFamily="34" charset="0"/>
              <a:cs typeface="Aharoni" pitchFamily="2" charset="-79"/>
            </a:endParaRPr>
          </a:p>
        </p:txBody>
      </p:sp>
      <p:sp>
        <p:nvSpPr>
          <p:cNvPr id="5" name="Content Placeholder 2"/>
          <p:cNvSpPr>
            <a:spLocks noGrp="1"/>
          </p:cNvSpPr>
          <p:nvPr>
            <p:ph idx="1"/>
          </p:nvPr>
        </p:nvSpPr>
        <p:spPr>
          <a:xfrm>
            <a:off x="1268259" y="1541972"/>
            <a:ext cx="7090737" cy="4108332"/>
          </a:xfrm>
        </p:spPr>
        <p:txBody>
          <a:bodyPr>
            <a:noAutofit/>
          </a:bodyPr>
          <a:lstStyle/>
          <a:p>
            <a:pPr marL="0" indent="0" algn="just">
              <a:buNone/>
            </a:pPr>
            <a:r>
              <a:rPr lang="en-US" sz="1900" dirty="0" smtClean="0">
                <a:latin typeface="Estrangelo Edessa" pitchFamily="66" charset="0"/>
                <a:cs typeface="Estrangelo Edessa" pitchFamily="66" charset="0"/>
              </a:rPr>
              <a:t>The Boca Raton Community Redevelopment Agency (CRA) continually strives to attract local and regional area consumers to our downtown district to enjoy quality dining, shopping, services and events.  The recent opening of multiple residential buildings and a hotel downtown heightened the need to develop additional programming for the district, worthy of its new prominence within the City of Boca Raton, Palm Beach County and south east Florida. The idea for the event was conceived in 2016 and adjustments to the debut event resulted in </a:t>
            </a:r>
            <a:r>
              <a:rPr lang="en-US" sz="1900" dirty="0" smtClean="0">
                <a:solidFill>
                  <a:srgbClr val="C00000"/>
                </a:solidFill>
                <a:latin typeface="Estrangelo Edessa" pitchFamily="66" charset="0"/>
                <a:cs typeface="Estrangelo Edessa" pitchFamily="66" charset="0"/>
              </a:rPr>
              <a:t>Downtown Boca’s 2</a:t>
            </a:r>
            <a:r>
              <a:rPr lang="en-US" sz="1900" baseline="30000" dirty="0" smtClean="0">
                <a:solidFill>
                  <a:srgbClr val="C00000"/>
                </a:solidFill>
                <a:latin typeface="Estrangelo Edessa" pitchFamily="66" charset="0"/>
                <a:cs typeface="Estrangelo Edessa" pitchFamily="66" charset="0"/>
              </a:rPr>
              <a:t>nd</a:t>
            </a:r>
            <a:r>
              <a:rPr lang="en-US" sz="1900" dirty="0" smtClean="0">
                <a:solidFill>
                  <a:srgbClr val="C00000"/>
                </a:solidFill>
                <a:latin typeface="Estrangelo Edessa" pitchFamily="66" charset="0"/>
                <a:cs typeface="Estrangelo Edessa" pitchFamily="66" charset="0"/>
              </a:rPr>
              <a:t> Annual Italian Fest </a:t>
            </a:r>
            <a:r>
              <a:rPr lang="en-US" sz="1900" dirty="0" smtClean="0">
                <a:latin typeface="Estrangelo Edessa" pitchFamily="66" charset="0"/>
                <a:cs typeface="Estrangelo Edessa" pitchFamily="66" charset="0"/>
              </a:rPr>
              <a:t>in 2017. The improved event was an overwhelming success, with over 8,000 attendees. Guests  arrived in Sanborn Square Park to sway to the music, dine well, dance the night away, enjoy </a:t>
            </a:r>
            <a:r>
              <a:rPr lang="en-US" sz="1900" smtClean="0">
                <a:latin typeface="Estrangelo Edessa" pitchFamily="66" charset="0"/>
                <a:cs typeface="Estrangelo Edessa" pitchFamily="66" charset="0"/>
              </a:rPr>
              <a:t>wine samples, </a:t>
            </a:r>
            <a:r>
              <a:rPr lang="en-US" sz="1900" dirty="0" smtClean="0">
                <a:latin typeface="Estrangelo Edessa" pitchFamily="66" charset="0"/>
                <a:cs typeface="Estrangelo Edessa" pitchFamily="66" charset="0"/>
              </a:rPr>
              <a:t>with free kids rides and experiences of a night in Italy – all right here in Downtown Boca! </a:t>
            </a:r>
          </a:p>
          <a:p>
            <a:pPr marL="0" indent="0" algn="just">
              <a:buNone/>
            </a:pPr>
            <a:endParaRPr lang="en-US" sz="1900" dirty="0" smtClean="0">
              <a:latin typeface="Estrangelo Edessa" pitchFamily="66" charset="0"/>
              <a:cs typeface="Estrangelo Edessa" pitchFamily="66" charset="0"/>
            </a:endParaRPr>
          </a:p>
          <a:p>
            <a:pPr marL="0" indent="0" algn="just">
              <a:buNone/>
            </a:pPr>
            <a:endParaRPr lang="en-US" sz="1900" dirty="0">
              <a:solidFill>
                <a:schemeClr val="tx1">
                  <a:lumMod val="75000"/>
                  <a:lumOff val="25000"/>
                </a:schemeClr>
              </a:solidFill>
              <a:latin typeface="Estrangelo Edessa" pitchFamily="66" charset="0"/>
              <a:cs typeface="Estrangelo Edess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0170225_160913.jpg"/>
          <p:cNvPicPr>
            <a:picLocks noChangeAspect="1"/>
          </p:cNvPicPr>
          <p:nvPr/>
        </p:nvPicPr>
        <p:blipFill>
          <a:blip r:embed="rId2" cstate="print">
            <a:lum contrast="10000"/>
          </a:blip>
          <a:srcRect l="10833" t="15185"/>
          <a:stretch>
            <a:fillRect/>
          </a:stretch>
        </p:blipFill>
        <p:spPr>
          <a:xfrm rot="259594">
            <a:off x="5571667" y="3914776"/>
            <a:ext cx="3039168" cy="1768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1181100" y="1165937"/>
            <a:ext cx="7667625" cy="1054135"/>
          </a:xfrm>
          <a:prstGeom prst="rect">
            <a:avLst/>
          </a:prstGeom>
          <a:noFill/>
        </p:spPr>
        <p:txBody>
          <a:bodyPr wrap="square" rtlCol="0">
            <a:spAutoFit/>
          </a:bodyPr>
          <a:lstStyle/>
          <a:p>
            <a:pPr>
              <a:lnSpc>
                <a:spcPts val="1500"/>
              </a:lnSpc>
            </a:pPr>
            <a:r>
              <a:rPr lang="en-US" sz="1600" dirty="0" smtClean="0">
                <a:solidFill>
                  <a:schemeClr val="tx1">
                    <a:lumMod val="85000"/>
                    <a:lumOff val="15000"/>
                  </a:schemeClr>
                </a:solidFill>
                <a:latin typeface="Estrangelo Edessa" pitchFamily="66" charset="0"/>
                <a:cs typeface="Estrangelo Edessa" pitchFamily="66" charset="0"/>
              </a:rPr>
              <a:t>Italian Fest consisted of no less than 6 hours of live entertainment, specially arranged to feature an amazing array of Italian music and talented musicians. The highlight of the event, the musical acts engaged the audience, having them sing along to favorites and literally dance in the street, making everyone feel Italian that evening. </a:t>
            </a:r>
          </a:p>
          <a:p>
            <a:pPr>
              <a:lnSpc>
                <a:spcPts val="1500"/>
              </a:lnSpc>
              <a:buFont typeface="Wingdings" pitchFamily="2" charset="2"/>
              <a:buChar char="§"/>
            </a:pPr>
            <a:endParaRPr lang="en-US" sz="1600" dirty="0">
              <a:solidFill>
                <a:schemeClr val="tx1">
                  <a:lumMod val="75000"/>
                  <a:lumOff val="25000"/>
                </a:schemeClr>
              </a:solidFill>
              <a:latin typeface="Estrangelo Edessa" pitchFamily="66" charset="0"/>
              <a:cs typeface="Estrangelo Edessa" pitchFamily="66" charset="0"/>
            </a:endParaRPr>
          </a:p>
        </p:txBody>
      </p:sp>
      <p:sp>
        <p:nvSpPr>
          <p:cNvPr id="12"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Berlin Sans FB Demi" pitchFamily="34" charset="0"/>
                <a:ea typeface="+mj-ea"/>
                <a:cs typeface="Aharoni" pitchFamily="2" charset="-79"/>
              </a:rPr>
              <a:t>Live Entertainment</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pic>
        <p:nvPicPr>
          <p:cNvPr id="19" name="Picture 18" descr="20170225_212518.jpg"/>
          <p:cNvPicPr>
            <a:picLocks noChangeAspect="1"/>
          </p:cNvPicPr>
          <p:nvPr/>
        </p:nvPicPr>
        <p:blipFill>
          <a:blip r:embed="rId3" cstate="print"/>
          <a:srcRect l="31042" t="7407" r="30312" b="16111"/>
          <a:stretch>
            <a:fillRect/>
          </a:stretch>
        </p:blipFill>
        <p:spPr>
          <a:xfrm rot="266222">
            <a:off x="2571750" y="3457574"/>
            <a:ext cx="2000250" cy="2226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image1.JPG"/>
          <p:cNvPicPr>
            <a:picLocks noChangeAspect="1"/>
          </p:cNvPicPr>
          <p:nvPr/>
        </p:nvPicPr>
        <p:blipFill>
          <a:blip r:embed="rId4" cstate="print"/>
          <a:srcRect t="5076" r="4560" b="12628"/>
          <a:stretch>
            <a:fillRect/>
          </a:stretch>
        </p:blipFill>
        <p:spPr>
          <a:xfrm rot="21348020">
            <a:off x="792224" y="2220707"/>
            <a:ext cx="2022162" cy="2270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p:cNvSpPr txBox="1"/>
          <p:nvPr/>
        </p:nvSpPr>
        <p:spPr>
          <a:xfrm>
            <a:off x="2838449" y="2100560"/>
            <a:ext cx="1724025" cy="669414"/>
          </a:xfrm>
          <a:prstGeom prst="rect">
            <a:avLst/>
          </a:prstGeom>
          <a:noFill/>
        </p:spPr>
        <p:txBody>
          <a:bodyPr wrap="square" rtlCol="0">
            <a:spAutoFit/>
          </a:bodyPr>
          <a:lstStyle/>
          <a:p>
            <a:pPr>
              <a:lnSpc>
                <a:spcPts val="1500"/>
              </a:lnSpc>
            </a:pPr>
            <a:r>
              <a:rPr lang="en-US" sz="1700" b="1" i="1" dirty="0" smtClean="0">
                <a:solidFill>
                  <a:srgbClr val="C00000"/>
                </a:solidFill>
              </a:rPr>
              <a:t>Aaron Caruso</a:t>
            </a:r>
            <a:br>
              <a:rPr lang="en-US" sz="1700" b="1" i="1" dirty="0" smtClean="0">
                <a:solidFill>
                  <a:srgbClr val="C00000"/>
                </a:solidFill>
              </a:rPr>
            </a:br>
            <a:r>
              <a:rPr lang="en-US" sz="1400" b="1" i="1" dirty="0" smtClean="0">
                <a:solidFill>
                  <a:schemeClr val="tx1">
                    <a:lumMod val="75000"/>
                    <a:lumOff val="25000"/>
                  </a:schemeClr>
                </a:solidFill>
              </a:rPr>
              <a:t>Italian Tenor &amp; Singer</a:t>
            </a:r>
            <a:endParaRPr lang="en-US" sz="1700" b="1" i="1" dirty="0">
              <a:solidFill>
                <a:schemeClr val="tx1">
                  <a:lumMod val="75000"/>
                  <a:lumOff val="25000"/>
                </a:schemeClr>
              </a:solidFill>
            </a:endParaRPr>
          </a:p>
        </p:txBody>
      </p:sp>
      <p:sp>
        <p:nvSpPr>
          <p:cNvPr id="25" name="TextBox 24"/>
          <p:cNvSpPr txBox="1"/>
          <p:nvPr/>
        </p:nvSpPr>
        <p:spPr>
          <a:xfrm>
            <a:off x="7619999" y="2110085"/>
            <a:ext cx="1409701" cy="669414"/>
          </a:xfrm>
          <a:prstGeom prst="rect">
            <a:avLst/>
          </a:prstGeom>
          <a:noFill/>
        </p:spPr>
        <p:txBody>
          <a:bodyPr wrap="square" rtlCol="0">
            <a:spAutoFit/>
          </a:bodyPr>
          <a:lstStyle/>
          <a:p>
            <a:pPr>
              <a:lnSpc>
                <a:spcPts val="1500"/>
              </a:lnSpc>
            </a:pPr>
            <a:r>
              <a:rPr lang="en-US" sz="1700" b="1" i="1" dirty="0" smtClean="0">
                <a:solidFill>
                  <a:srgbClr val="C00000"/>
                </a:solidFill>
              </a:rPr>
              <a:t>Tre Bella</a:t>
            </a:r>
            <a:br>
              <a:rPr lang="en-US" sz="1700" b="1" i="1" dirty="0" smtClean="0">
                <a:solidFill>
                  <a:srgbClr val="C00000"/>
                </a:solidFill>
              </a:rPr>
            </a:br>
            <a:r>
              <a:rPr lang="en-US" sz="1400" b="1" i="1" dirty="0" smtClean="0">
                <a:solidFill>
                  <a:schemeClr val="tx1">
                    <a:lumMod val="75000"/>
                    <a:lumOff val="25000"/>
                  </a:schemeClr>
                </a:solidFill>
              </a:rPr>
              <a:t>Harmony Girl Group</a:t>
            </a:r>
            <a:endParaRPr lang="en-US" sz="1700" b="1" i="1" dirty="0">
              <a:solidFill>
                <a:schemeClr val="tx1">
                  <a:lumMod val="75000"/>
                  <a:lumOff val="25000"/>
                </a:schemeClr>
              </a:solidFill>
            </a:endParaRPr>
          </a:p>
        </p:txBody>
      </p:sp>
      <p:pic>
        <p:nvPicPr>
          <p:cNvPr id="22" name="Picture 21" descr="Tre Bella CD Cover big copy.tif"/>
          <p:cNvPicPr>
            <a:picLocks noChangeAspect="1"/>
          </p:cNvPicPr>
          <p:nvPr/>
        </p:nvPicPr>
        <p:blipFill>
          <a:blip r:embed="rId5" cstate="print"/>
          <a:srcRect l="3823" t="5055" r="3961" b="7079"/>
          <a:stretch>
            <a:fillRect/>
          </a:stretch>
        </p:blipFill>
        <p:spPr>
          <a:xfrm rot="21403440">
            <a:off x="4600576" y="2189487"/>
            <a:ext cx="2970382" cy="1857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81100" y="1165937"/>
            <a:ext cx="7667625" cy="861774"/>
          </a:xfrm>
          <a:prstGeom prst="rect">
            <a:avLst/>
          </a:prstGeom>
          <a:noFill/>
        </p:spPr>
        <p:txBody>
          <a:bodyPr wrap="square" rtlCol="0">
            <a:spAutoFit/>
          </a:bodyPr>
          <a:lstStyle/>
          <a:p>
            <a:pPr>
              <a:lnSpc>
                <a:spcPts val="1500"/>
              </a:lnSpc>
            </a:pPr>
            <a:r>
              <a:rPr lang="en-US" sz="1600" dirty="0" smtClean="0">
                <a:solidFill>
                  <a:schemeClr val="tx1">
                    <a:lumMod val="85000"/>
                    <a:lumOff val="15000"/>
                  </a:schemeClr>
                </a:solidFill>
                <a:latin typeface="Estrangelo Edessa" pitchFamily="66" charset="0"/>
                <a:cs typeface="Estrangelo Edessa" pitchFamily="66" charset="0"/>
              </a:rPr>
              <a:t>The CRA worked closely with a key member of the group Ray Massa’s EuroRhythms – Marco Capoccia – in securing the entertainment line-up. Marco’s ties to the local Italian American community proved to be invaluable in creating an authentic event.</a:t>
            </a:r>
          </a:p>
          <a:p>
            <a:pPr>
              <a:lnSpc>
                <a:spcPts val="1500"/>
              </a:lnSpc>
              <a:buFont typeface="Wingdings" pitchFamily="2" charset="2"/>
              <a:buChar char="§"/>
            </a:pPr>
            <a:endParaRPr lang="en-US" sz="1600" dirty="0">
              <a:solidFill>
                <a:schemeClr val="tx1">
                  <a:lumMod val="75000"/>
                  <a:lumOff val="25000"/>
                </a:schemeClr>
              </a:solidFill>
              <a:latin typeface="Estrangelo Edessa" pitchFamily="66" charset="0"/>
              <a:cs typeface="Estrangelo Edessa" pitchFamily="66" charset="0"/>
            </a:endParaRPr>
          </a:p>
        </p:txBody>
      </p:sp>
      <p:sp>
        <p:nvSpPr>
          <p:cNvPr id="12"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Berlin Sans FB Demi" pitchFamily="34" charset="0"/>
                <a:ea typeface="+mj-ea"/>
                <a:cs typeface="Aharoni" pitchFamily="2" charset="-79"/>
              </a:rPr>
              <a:t>Live Entertainment</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pic>
        <p:nvPicPr>
          <p:cNvPr id="16" name="Picture 15" descr="20170225_181443.jpg"/>
          <p:cNvPicPr>
            <a:picLocks noChangeAspect="1"/>
          </p:cNvPicPr>
          <p:nvPr/>
        </p:nvPicPr>
        <p:blipFill>
          <a:blip r:embed="rId2" cstate="print">
            <a:lum contrast="10000"/>
          </a:blip>
          <a:srcRect t="18502" r="8678" b="21944"/>
          <a:stretch>
            <a:fillRect/>
          </a:stretch>
        </p:blipFill>
        <p:spPr>
          <a:xfrm rot="21442424">
            <a:off x="1162051" y="2085975"/>
            <a:ext cx="2105024" cy="2440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20170225_193154.jpg"/>
          <p:cNvPicPr>
            <a:picLocks noChangeAspect="1"/>
          </p:cNvPicPr>
          <p:nvPr/>
        </p:nvPicPr>
        <p:blipFill>
          <a:blip r:embed="rId3" cstate="print">
            <a:lum contrast="10000"/>
          </a:blip>
          <a:srcRect l="33873" t="20413" r="37194" b="24781"/>
          <a:stretch>
            <a:fillRect/>
          </a:stretch>
        </p:blipFill>
        <p:spPr>
          <a:xfrm rot="21246502">
            <a:off x="6405601" y="3524331"/>
            <a:ext cx="1949388" cy="2077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Band Photo1.jpg"/>
          <p:cNvPicPr>
            <a:picLocks noChangeAspect="1"/>
          </p:cNvPicPr>
          <p:nvPr/>
        </p:nvPicPr>
        <p:blipFill>
          <a:blip r:embed="rId4" cstate="print"/>
          <a:stretch>
            <a:fillRect/>
          </a:stretch>
        </p:blipFill>
        <p:spPr>
          <a:xfrm rot="268220">
            <a:off x="2193117" y="4075283"/>
            <a:ext cx="2435167" cy="1531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Todaro.jpg"/>
          <p:cNvPicPr>
            <a:picLocks noChangeAspect="1"/>
          </p:cNvPicPr>
          <p:nvPr/>
        </p:nvPicPr>
        <p:blipFill>
          <a:blip r:embed="rId5" cstate="print">
            <a:lum contrast="10000"/>
          </a:blip>
          <a:srcRect t="10139" b="10972"/>
          <a:stretch>
            <a:fillRect/>
          </a:stretch>
        </p:blipFill>
        <p:spPr>
          <a:xfrm rot="231599">
            <a:off x="4957047" y="2085505"/>
            <a:ext cx="1880816" cy="1978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6962775" y="2100560"/>
            <a:ext cx="1971674" cy="669414"/>
          </a:xfrm>
          <a:prstGeom prst="rect">
            <a:avLst/>
          </a:prstGeom>
          <a:noFill/>
        </p:spPr>
        <p:txBody>
          <a:bodyPr wrap="square" rtlCol="0">
            <a:spAutoFit/>
          </a:bodyPr>
          <a:lstStyle/>
          <a:p>
            <a:pPr>
              <a:lnSpc>
                <a:spcPts val="1500"/>
              </a:lnSpc>
            </a:pPr>
            <a:r>
              <a:rPr lang="en-US" sz="1700" b="1" i="1" dirty="0" smtClean="0">
                <a:solidFill>
                  <a:srgbClr val="C00000"/>
                </a:solidFill>
              </a:rPr>
              <a:t>Frank ‘Sinatra’ </a:t>
            </a:r>
            <a:br>
              <a:rPr lang="en-US" sz="1700" b="1" i="1" dirty="0" smtClean="0">
                <a:solidFill>
                  <a:srgbClr val="C00000"/>
                </a:solidFill>
              </a:rPr>
            </a:br>
            <a:r>
              <a:rPr lang="en-US" sz="1700" b="1" i="1" dirty="0" smtClean="0">
                <a:solidFill>
                  <a:srgbClr val="C00000"/>
                </a:solidFill>
              </a:rPr>
              <a:t>Todaro</a:t>
            </a:r>
            <a:br>
              <a:rPr lang="en-US" sz="1700" b="1" i="1" dirty="0" smtClean="0">
                <a:solidFill>
                  <a:srgbClr val="C00000"/>
                </a:solidFill>
              </a:rPr>
            </a:br>
            <a:r>
              <a:rPr lang="en-US" sz="1400" b="1" i="1" dirty="0" smtClean="0">
                <a:solidFill>
                  <a:schemeClr val="tx1">
                    <a:lumMod val="75000"/>
                    <a:lumOff val="25000"/>
                  </a:schemeClr>
                </a:solidFill>
              </a:rPr>
              <a:t>Sinatra Tribute Singer</a:t>
            </a:r>
            <a:endParaRPr lang="en-US" sz="1700" b="1" i="1" dirty="0">
              <a:solidFill>
                <a:schemeClr val="tx1">
                  <a:lumMod val="75000"/>
                  <a:lumOff val="25000"/>
                </a:schemeClr>
              </a:solidFill>
            </a:endParaRPr>
          </a:p>
        </p:txBody>
      </p:sp>
      <p:sp>
        <p:nvSpPr>
          <p:cNvPr id="14" name="TextBox 13"/>
          <p:cNvSpPr txBox="1"/>
          <p:nvPr/>
        </p:nvSpPr>
        <p:spPr>
          <a:xfrm>
            <a:off x="3276599" y="2110085"/>
            <a:ext cx="1409701" cy="861774"/>
          </a:xfrm>
          <a:prstGeom prst="rect">
            <a:avLst/>
          </a:prstGeom>
          <a:noFill/>
        </p:spPr>
        <p:txBody>
          <a:bodyPr wrap="square" rtlCol="0">
            <a:spAutoFit/>
          </a:bodyPr>
          <a:lstStyle/>
          <a:p>
            <a:pPr>
              <a:lnSpc>
                <a:spcPts val="1500"/>
              </a:lnSpc>
            </a:pPr>
            <a:r>
              <a:rPr lang="en-US" sz="1700" b="1" i="1" dirty="0" smtClean="0">
                <a:solidFill>
                  <a:srgbClr val="C00000"/>
                </a:solidFill>
              </a:rPr>
              <a:t>Ray Massa’s EuroRhythms</a:t>
            </a:r>
            <a:br>
              <a:rPr lang="en-US" sz="1700" b="1" i="1" dirty="0" smtClean="0">
                <a:solidFill>
                  <a:srgbClr val="C00000"/>
                </a:solidFill>
              </a:rPr>
            </a:br>
            <a:r>
              <a:rPr lang="en-US" sz="1400" b="1" i="1" dirty="0" smtClean="0">
                <a:solidFill>
                  <a:schemeClr val="tx1">
                    <a:lumMod val="75000"/>
                    <a:lumOff val="25000"/>
                  </a:schemeClr>
                </a:solidFill>
              </a:rPr>
              <a:t>Italian American Band</a:t>
            </a:r>
            <a:endParaRPr lang="en-US" sz="1700" b="1" i="1" dirty="0">
              <a:solidFill>
                <a:schemeClr val="tx1">
                  <a:lumMod val="75000"/>
                  <a:lumOff val="25000"/>
                </a:schemeClr>
              </a:solidFill>
            </a:endParaRPr>
          </a:p>
        </p:txBody>
      </p:sp>
      <p:pic>
        <p:nvPicPr>
          <p:cNvPr id="8196" name="Picture 4" descr="Image result for curved arrow, free">
            <a:hlinkClick r:id="rId6"/>
          </p:cNvPr>
          <p:cNvPicPr>
            <a:picLocks noChangeAspect="1" noChangeArrowheads="1"/>
          </p:cNvPicPr>
          <p:nvPr/>
        </p:nvPicPr>
        <p:blipFill>
          <a:blip r:embed="rId7" cstate="print"/>
          <a:srcRect/>
          <a:stretch>
            <a:fillRect/>
          </a:stretch>
        </p:blipFill>
        <p:spPr bwMode="auto">
          <a:xfrm rot="1873768" flipH="1">
            <a:off x="1745226" y="4316247"/>
            <a:ext cx="1331573" cy="1482818"/>
          </a:xfrm>
          <a:prstGeom prst="rect">
            <a:avLst/>
          </a:prstGeom>
          <a:noFill/>
        </p:spPr>
      </p:pic>
      <p:sp>
        <p:nvSpPr>
          <p:cNvPr id="22" name="TextBox 21"/>
          <p:cNvSpPr txBox="1"/>
          <p:nvPr/>
        </p:nvSpPr>
        <p:spPr>
          <a:xfrm>
            <a:off x="895532" y="5073798"/>
            <a:ext cx="1269699" cy="669414"/>
          </a:xfrm>
          <a:prstGeom prst="rect">
            <a:avLst/>
          </a:prstGeom>
          <a:noFill/>
        </p:spPr>
        <p:txBody>
          <a:bodyPr wrap="square" rtlCol="0">
            <a:spAutoFit/>
          </a:bodyPr>
          <a:lstStyle/>
          <a:p>
            <a:pPr>
              <a:lnSpc>
                <a:spcPts val="1500"/>
              </a:lnSpc>
            </a:pPr>
            <a:r>
              <a:rPr lang="en-US" sz="1400" b="1" i="1" dirty="0" smtClean="0">
                <a:solidFill>
                  <a:srgbClr val="008000"/>
                </a:solidFill>
              </a:rPr>
              <a:t>Marco Capoccia!</a:t>
            </a:r>
            <a:r>
              <a:rPr lang="en-US" sz="1700" b="1" i="1" dirty="0" smtClean="0">
                <a:solidFill>
                  <a:srgbClr val="008000"/>
                </a:solidFill>
              </a:rPr>
              <a:t/>
            </a:r>
            <a:br>
              <a:rPr lang="en-US" sz="1700" b="1" i="1" dirty="0" smtClean="0">
                <a:solidFill>
                  <a:srgbClr val="008000"/>
                </a:solidFill>
              </a:rPr>
            </a:br>
            <a:endParaRPr lang="en-US" sz="1700" b="1" i="1" dirty="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Berlin Sans FB Demi" pitchFamily="34" charset="0"/>
                <a:ea typeface="+mj-ea"/>
                <a:cs typeface="Aharoni" pitchFamily="2" charset="-79"/>
              </a:rPr>
              <a:t>Business Community Involvement</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sp>
        <p:nvSpPr>
          <p:cNvPr id="16" name="Rectangle 15"/>
          <p:cNvSpPr/>
          <p:nvPr/>
        </p:nvSpPr>
        <p:spPr>
          <a:xfrm>
            <a:off x="7219950" y="1887723"/>
            <a:ext cx="1924050" cy="392252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231683" y="1906039"/>
            <a:ext cx="1950418" cy="3785652"/>
          </a:xfrm>
          <a:prstGeom prst="rect">
            <a:avLst/>
          </a:prstGeom>
          <a:noFill/>
        </p:spPr>
        <p:txBody>
          <a:bodyPr wrap="square" rtlCol="0">
            <a:spAutoFit/>
          </a:bodyPr>
          <a:lstStyle/>
          <a:p>
            <a:pPr>
              <a:lnSpc>
                <a:spcPts val="1900"/>
              </a:lnSpc>
              <a:buClr>
                <a:srgbClr val="FF0000"/>
              </a:buClr>
            </a:pPr>
            <a:r>
              <a:rPr lang="en-US" sz="1250" b="1" dirty="0" smtClean="0">
                <a:solidFill>
                  <a:schemeClr val="bg1"/>
                </a:solidFill>
                <a:latin typeface="Khmer UI" pitchFamily="34" charset="0"/>
                <a:cs typeface="Khmer UI" pitchFamily="34" charset="0"/>
              </a:rPr>
              <a:t>Local Businesses with Presence at Italian Fest: </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Capricci Gelato</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Giuseppe Sausage</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The Godmother’s</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Mozzarita</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Nipotis Bakery</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Palmero’s Bakery</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Potions in Motion</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Tomasso’s Pizza</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Trend Teas </a:t>
            </a:r>
          </a:p>
          <a:p>
            <a:pPr marL="169863" indent="-169863">
              <a:lnSpc>
                <a:spcPts val="2500"/>
              </a:lnSpc>
              <a:buClr>
                <a:srgbClr val="FF0000"/>
              </a:buClr>
              <a:buFont typeface="Wingdings" pitchFamily="2" charset="2"/>
              <a:buChar char="§"/>
            </a:pPr>
            <a:r>
              <a:rPr lang="en-US" sz="1100" b="1" dirty="0" smtClean="0">
                <a:solidFill>
                  <a:schemeClr val="bg1"/>
                </a:solidFill>
                <a:latin typeface="Khmer UI" pitchFamily="34" charset="0"/>
                <a:cs typeface="Khmer UI" pitchFamily="34" charset="0"/>
              </a:rPr>
              <a:t>Tucci’s Pizza</a:t>
            </a:r>
          </a:p>
        </p:txBody>
      </p:sp>
      <p:pic>
        <p:nvPicPr>
          <p:cNvPr id="21" name="Picture 20" descr="20170225_155105(0).jpg"/>
          <p:cNvPicPr>
            <a:picLocks noChangeAspect="1"/>
          </p:cNvPicPr>
          <p:nvPr/>
        </p:nvPicPr>
        <p:blipFill>
          <a:blip r:embed="rId2" cstate="print">
            <a:lum contrast="10000"/>
          </a:blip>
          <a:srcRect r="1161"/>
          <a:stretch>
            <a:fillRect/>
          </a:stretch>
        </p:blipFill>
        <p:spPr>
          <a:xfrm>
            <a:off x="728096" y="3878584"/>
            <a:ext cx="3410179" cy="1940755"/>
          </a:xfrm>
          <a:prstGeom prst="rect">
            <a:avLst/>
          </a:prstGeom>
        </p:spPr>
      </p:pic>
      <p:pic>
        <p:nvPicPr>
          <p:cNvPr id="23" name="Picture 22" descr="20170225_155437.jpg"/>
          <p:cNvPicPr>
            <a:picLocks noChangeAspect="1"/>
          </p:cNvPicPr>
          <p:nvPr/>
        </p:nvPicPr>
        <p:blipFill>
          <a:blip r:embed="rId3" cstate="print"/>
          <a:srcRect r="610"/>
          <a:stretch>
            <a:fillRect/>
          </a:stretch>
        </p:blipFill>
        <p:spPr>
          <a:xfrm>
            <a:off x="4086225" y="1887691"/>
            <a:ext cx="3105150" cy="1941360"/>
          </a:xfrm>
          <a:prstGeom prst="rect">
            <a:avLst/>
          </a:prstGeom>
        </p:spPr>
      </p:pic>
      <p:pic>
        <p:nvPicPr>
          <p:cNvPr id="24" name="Picture 23" descr="20170225_155357.jpg"/>
          <p:cNvPicPr>
            <a:picLocks noChangeAspect="1"/>
          </p:cNvPicPr>
          <p:nvPr/>
        </p:nvPicPr>
        <p:blipFill>
          <a:blip r:embed="rId4" cstate="print"/>
          <a:srcRect r="4348"/>
          <a:stretch>
            <a:fillRect/>
          </a:stretch>
        </p:blipFill>
        <p:spPr>
          <a:xfrm>
            <a:off x="723899" y="1886409"/>
            <a:ext cx="3304443" cy="1943237"/>
          </a:xfrm>
          <a:prstGeom prst="rect">
            <a:avLst/>
          </a:prstGeom>
        </p:spPr>
      </p:pic>
      <p:pic>
        <p:nvPicPr>
          <p:cNvPr id="25" name="Picture 24" descr="20170225_155139.jpg"/>
          <p:cNvPicPr>
            <a:picLocks noChangeAspect="1"/>
          </p:cNvPicPr>
          <p:nvPr/>
        </p:nvPicPr>
        <p:blipFill>
          <a:blip r:embed="rId5" cstate="print">
            <a:lum contrast="20000"/>
          </a:blip>
          <a:srcRect l="12762" r="884"/>
          <a:stretch>
            <a:fillRect/>
          </a:stretch>
        </p:blipFill>
        <p:spPr>
          <a:xfrm>
            <a:off x="4200524" y="3877788"/>
            <a:ext cx="2981326" cy="1941987"/>
          </a:xfrm>
          <a:prstGeom prst="rect">
            <a:avLst/>
          </a:prstGeom>
        </p:spPr>
      </p:pic>
      <p:sp>
        <p:nvSpPr>
          <p:cNvPr id="13" name="TextBox 12"/>
          <p:cNvSpPr txBox="1"/>
          <p:nvPr/>
        </p:nvSpPr>
        <p:spPr>
          <a:xfrm>
            <a:off x="1181100" y="1156412"/>
            <a:ext cx="7667625" cy="682879"/>
          </a:xfrm>
          <a:prstGeom prst="rect">
            <a:avLst/>
          </a:prstGeom>
          <a:noFill/>
        </p:spPr>
        <p:txBody>
          <a:bodyPr wrap="square" rtlCol="0">
            <a:spAutoFit/>
          </a:bodyPr>
          <a:lstStyle/>
          <a:p>
            <a:pPr>
              <a:lnSpc>
                <a:spcPts val="1500"/>
              </a:lnSpc>
            </a:pPr>
            <a:r>
              <a:rPr lang="en-US" sz="1600" dirty="0" smtClean="0">
                <a:solidFill>
                  <a:schemeClr val="tx1">
                    <a:lumMod val="85000"/>
                    <a:lumOff val="15000"/>
                  </a:schemeClr>
                </a:solidFill>
                <a:latin typeface="Estrangelo Edessa" pitchFamily="66" charset="0"/>
                <a:cs typeface="Estrangelo Edessa" pitchFamily="66" charset="0"/>
              </a:rPr>
              <a:t>One of the most important </a:t>
            </a:r>
            <a:r>
              <a:rPr lang="en-US" sz="1600" dirty="0" smtClean="0">
                <a:solidFill>
                  <a:schemeClr val="tx1">
                    <a:lumMod val="75000"/>
                    <a:lumOff val="25000"/>
                  </a:schemeClr>
                </a:solidFill>
                <a:latin typeface="Estrangelo Edessa" pitchFamily="66" charset="0"/>
                <a:cs typeface="Estrangelo Edessa" pitchFamily="66" charset="0"/>
              </a:rPr>
              <a:t>aspects of Italian Fest is the high level of involvement from our local business community – who all benefited greatly from exceptional event sales and exposure amongst thousands of potential customers.</a:t>
            </a:r>
            <a:endParaRPr lang="en-US" sz="1600" dirty="0" smtClean="0">
              <a:solidFill>
                <a:schemeClr val="tx1">
                  <a:lumMod val="85000"/>
                  <a:lumOff val="15000"/>
                </a:schemeClr>
              </a:solidFill>
              <a:latin typeface="Estrangelo Edessa" pitchFamily="66" charset="0"/>
              <a:cs typeface="Estrangelo Edess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20170225_155614.jpg"/>
          <p:cNvPicPr>
            <a:picLocks noChangeAspect="1"/>
          </p:cNvPicPr>
          <p:nvPr/>
        </p:nvPicPr>
        <p:blipFill>
          <a:blip r:embed="rId2" cstate="print"/>
          <a:stretch>
            <a:fillRect/>
          </a:stretch>
        </p:blipFill>
        <p:spPr>
          <a:xfrm>
            <a:off x="731043" y="1390650"/>
            <a:ext cx="2378869" cy="4229100"/>
          </a:xfrm>
          <a:prstGeom prst="rect">
            <a:avLst/>
          </a:prstGeom>
        </p:spPr>
      </p:pic>
      <p:pic>
        <p:nvPicPr>
          <p:cNvPr id="28" name="Picture 27" descr="20170225_154833.jpg"/>
          <p:cNvPicPr>
            <a:picLocks noChangeAspect="1"/>
          </p:cNvPicPr>
          <p:nvPr/>
        </p:nvPicPr>
        <p:blipFill>
          <a:blip r:embed="rId3" cstate="print">
            <a:lum bright="-10000"/>
          </a:blip>
          <a:srcRect r="5594"/>
          <a:stretch>
            <a:fillRect/>
          </a:stretch>
        </p:blipFill>
        <p:spPr>
          <a:xfrm>
            <a:off x="3133726" y="3628243"/>
            <a:ext cx="3276599" cy="1981982"/>
          </a:xfrm>
          <a:prstGeom prst="rect">
            <a:avLst/>
          </a:prstGeom>
        </p:spPr>
      </p:pic>
      <p:pic>
        <p:nvPicPr>
          <p:cNvPr id="29" name="Picture 28" descr="20170225_154941.jpg"/>
          <p:cNvPicPr>
            <a:picLocks noChangeAspect="1"/>
          </p:cNvPicPr>
          <p:nvPr/>
        </p:nvPicPr>
        <p:blipFill>
          <a:blip r:embed="rId4" cstate="print">
            <a:lum contrast="20000"/>
          </a:blip>
          <a:srcRect l="1806" r="29622"/>
          <a:stretch>
            <a:fillRect/>
          </a:stretch>
        </p:blipFill>
        <p:spPr>
          <a:xfrm>
            <a:off x="6457950" y="1400174"/>
            <a:ext cx="2686050" cy="2276476"/>
          </a:xfrm>
          <a:prstGeom prst="rect">
            <a:avLst/>
          </a:prstGeom>
        </p:spPr>
      </p:pic>
      <p:pic>
        <p:nvPicPr>
          <p:cNvPr id="30" name="Picture 29" descr="20170225_155724.jpg"/>
          <p:cNvPicPr>
            <a:picLocks noChangeAspect="1"/>
          </p:cNvPicPr>
          <p:nvPr/>
        </p:nvPicPr>
        <p:blipFill>
          <a:blip r:embed="rId5" cstate="print"/>
          <a:srcRect l="5380" r="10616"/>
          <a:stretch>
            <a:fillRect/>
          </a:stretch>
        </p:blipFill>
        <p:spPr>
          <a:xfrm>
            <a:off x="3143250" y="1400174"/>
            <a:ext cx="3271643" cy="2190751"/>
          </a:xfrm>
          <a:prstGeom prst="rect">
            <a:avLst/>
          </a:prstGeom>
        </p:spPr>
      </p:pic>
      <p:pic>
        <p:nvPicPr>
          <p:cNvPr id="32" name="Picture 31" descr="20170225_200423.jpg"/>
          <p:cNvPicPr>
            <a:picLocks noChangeAspect="1"/>
          </p:cNvPicPr>
          <p:nvPr/>
        </p:nvPicPr>
        <p:blipFill>
          <a:blip r:embed="rId6" cstate="print">
            <a:lum bright="10000"/>
          </a:blip>
          <a:srcRect l="15062" t="1296" r="3945"/>
          <a:stretch>
            <a:fillRect/>
          </a:stretch>
        </p:blipFill>
        <p:spPr>
          <a:xfrm>
            <a:off x="6467475" y="3724275"/>
            <a:ext cx="2676525" cy="1885951"/>
          </a:xfrm>
          <a:prstGeom prst="rect">
            <a:avLst/>
          </a:prstGeom>
        </p:spPr>
      </p:pic>
      <p:sp>
        <p:nvSpPr>
          <p:cNvPr id="33"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Berlin Sans FB Demi" pitchFamily="34" charset="0"/>
                <a:ea typeface="+mj-ea"/>
                <a:cs typeface="Aharoni" pitchFamily="2" charset="-79"/>
              </a:rPr>
              <a:t>Business Community Involvement</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Berlin Sans FB Demi" pitchFamily="34" charset="0"/>
                <a:ea typeface="+mj-ea"/>
                <a:cs typeface="Aharoni" pitchFamily="2" charset="-79"/>
              </a:rPr>
              <a:t>Ideal Atmosphere: Sanborn Square Park</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pic>
        <p:nvPicPr>
          <p:cNvPr id="14" name="Picture 13" descr="20170225_163550.jpg"/>
          <p:cNvPicPr>
            <a:picLocks noChangeAspect="1"/>
          </p:cNvPicPr>
          <p:nvPr/>
        </p:nvPicPr>
        <p:blipFill>
          <a:blip r:embed="rId2" cstate="print"/>
          <a:stretch>
            <a:fillRect/>
          </a:stretch>
        </p:blipFill>
        <p:spPr>
          <a:xfrm>
            <a:off x="726876" y="1895475"/>
            <a:ext cx="2062758" cy="3667125"/>
          </a:xfrm>
          <a:prstGeom prst="rect">
            <a:avLst/>
          </a:prstGeom>
        </p:spPr>
      </p:pic>
      <p:pic>
        <p:nvPicPr>
          <p:cNvPr id="181" name="Picture 180" descr="20170225_184709.jpg"/>
          <p:cNvPicPr>
            <a:picLocks noChangeAspect="1"/>
          </p:cNvPicPr>
          <p:nvPr/>
        </p:nvPicPr>
        <p:blipFill>
          <a:blip r:embed="rId3" cstate="print"/>
          <a:stretch>
            <a:fillRect/>
          </a:stretch>
        </p:blipFill>
        <p:spPr>
          <a:xfrm>
            <a:off x="2827231" y="1895474"/>
            <a:ext cx="2064451" cy="3670135"/>
          </a:xfrm>
          <a:prstGeom prst="rect">
            <a:avLst/>
          </a:prstGeom>
        </p:spPr>
      </p:pic>
      <p:pic>
        <p:nvPicPr>
          <p:cNvPr id="182" name="Picture 181" descr="20170225_184932.jpg"/>
          <p:cNvPicPr>
            <a:picLocks noChangeAspect="1"/>
          </p:cNvPicPr>
          <p:nvPr/>
        </p:nvPicPr>
        <p:blipFill>
          <a:blip r:embed="rId4" cstate="print">
            <a:lum bright="10000" contrast="10000"/>
          </a:blip>
          <a:stretch>
            <a:fillRect/>
          </a:stretch>
        </p:blipFill>
        <p:spPr>
          <a:xfrm>
            <a:off x="7075885" y="1895475"/>
            <a:ext cx="2068115" cy="3676650"/>
          </a:xfrm>
          <a:prstGeom prst="rect">
            <a:avLst/>
          </a:prstGeom>
        </p:spPr>
      </p:pic>
      <p:sp>
        <p:nvSpPr>
          <p:cNvPr id="183" name="TextBox 182"/>
          <p:cNvSpPr txBox="1"/>
          <p:nvPr/>
        </p:nvSpPr>
        <p:spPr>
          <a:xfrm>
            <a:off x="1181100" y="1165937"/>
            <a:ext cx="7667625" cy="682879"/>
          </a:xfrm>
          <a:prstGeom prst="rect">
            <a:avLst/>
          </a:prstGeom>
          <a:noFill/>
        </p:spPr>
        <p:txBody>
          <a:bodyPr wrap="square" rtlCol="0">
            <a:spAutoFit/>
          </a:bodyPr>
          <a:lstStyle/>
          <a:p>
            <a:pPr>
              <a:lnSpc>
                <a:spcPts val="1500"/>
              </a:lnSpc>
            </a:pPr>
            <a:r>
              <a:rPr lang="en-US" sz="1600" dirty="0" smtClean="0">
                <a:solidFill>
                  <a:schemeClr val="tx1">
                    <a:lumMod val="85000"/>
                    <a:lumOff val="15000"/>
                  </a:schemeClr>
                </a:solidFill>
                <a:latin typeface="Estrangelo Edessa" pitchFamily="66" charset="0"/>
                <a:cs typeface="Estrangelo Edessa" pitchFamily="66" charset="0"/>
              </a:rPr>
              <a:t>Holiday lights that wrapped the trees in Sanborn Square Park in white and red were intentionally left up through the end of February, adding an ambiance that perfectly complemented the theme of Italian Fest, that otherwise would have been cost prohibitive. </a:t>
            </a:r>
            <a:endParaRPr lang="en-US" sz="1600" dirty="0">
              <a:solidFill>
                <a:schemeClr val="tx1">
                  <a:lumMod val="75000"/>
                  <a:lumOff val="25000"/>
                </a:schemeClr>
              </a:solidFill>
              <a:latin typeface="Estrangelo Edessa" pitchFamily="66" charset="0"/>
              <a:cs typeface="Estrangelo Edessa" pitchFamily="66" charset="0"/>
            </a:endParaRPr>
          </a:p>
        </p:txBody>
      </p:sp>
      <p:pic>
        <p:nvPicPr>
          <p:cNvPr id="184" name="Picture 183" descr="20170225_183545.jpg"/>
          <p:cNvPicPr>
            <a:picLocks noChangeAspect="1"/>
          </p:cNvPicPr>
          <p:nvPr/>
        </p:nvPicPr>
        <p:blipFill>
          <a:blip r:embed="rId5" cstate="print"/>
          <a:stretch>
            <a:fillRect/>
          </a:stretch>
        </p:blipFill>
        <p:spPr>
          <a:xfrm>
            <a:off x="4943476" y="1905000"/>
            <a:ext cx="2076450" cy="36671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81100" y="1165937"/>
            <a:ext cx="7667625" cy="875240"/>
          </a:xfrm>
          <a:prstGeom prst="rect">
            <a:avLst/>
          </a:prstGeom>
          <a:noFill/>
        </p:spPr>
        <p:txBody>
          <a:bodyPr wrap="square" rtlCol="0">
            <a:spAutoFit/>
          </a:bodyPr>
          <a:lstStyle/>
          <a:p>
            <a:pPr>
              <a:lnSpc>
                <a:spcPts val="1500"/>
              </a:lnSpc>
            </a:pPr>
            <a:r>
              <a:rPr lang="en-US" sz="1600" dirty="0" smtClean="0">
                <a:solidFill>
                  <a:schemeClr val="tx1">
                    <a:lumMod val="85000"/>
                    <a:lumOff val="15000"/>
                  </a:schemeClr>
                </a:solidFill>
                <a:latin typeface="Estrangelo Edessa" pitchFamily="66" charset="0"/>
                <a:cs typeface="Estrangelo Edessa" pitchFamily="66" charset="0"/>
              </a:rPr>
              <a:t>Utilizing picturesque Sanborn Square Park – located in the heart of Downtown Boca – to draw consumers to the downtown district is a key goal of the CRA. The public space proved to be an ideal setting for the event, providing an intimate and festive Italian atmosphere.</a:t>
            </a:r>
          </a:p>
          <a:p>
            <a:pPr>
              <a:lnSpc>
                <a:spcPts val="1500"/>
              </a:lnSpc>
              <a:buFont typeface="Wingdings" pitchFamily="2" charset="2"/>
              <a:buChar char="§"/>
            </a:pPr>
            <a:endParaRPr lang="en-US" sz="1600" dirty="0">
              <a:solidFill>
                <a:schemeClr val="tx1">
                  <a:lumMod val="75000"/>
                  <a:lumOff val="25000"/>
                </a:schemeClr>
              </a:solidFill>
              <a:latin typeface="Estrangelo Edessa" pitchFamily="66" charset="0"/>
              <a:cs typeface="Estrangelo Edessa" pitchFamily="66" charset="0"/>
            </a:endParaRPr>
          </a:p>
        </p:txBody>
      </p:sp>
      <p:sp>
        <p:nvSpPr>
          <p:cNvPr id="12"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Berlin Sans FB Demi" pitchFamily="34" charset="0"/>
                <a:ea typeface="+mj-ea"/>
                <a:cs typeface="Aharoni" pitchFamily="2" charset="-79"/>
              </a:rPr>
              <a:t>Ideal Atmosphere: Sanborn Square Park</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pic>
        <p:nvPicPr>
          <p:cNvPr id="10" name="Picture 9" descr="20170225_163243.jpg"/>
          <p:cNvPicPr>
            <a:picLocks noChangeAspect="1"/>
          </p:cNvPicPr>
          <p:nvPr/>
        </p:nvPicPr>
        <p:blipFill>
          <a:blip r:embed="rId2" cstate="print">
            <a:lum contrast="10000"/>
          </a:blip>
          <a:stretch>
            <a:fillRect/>
          </a:stretch>
        </p:blipFill>
        <p:spPr>
          <a:xfrm>
            <a:off x="711201" y="3696297"/>
            <a:ext cx="3165474" cy="1780580"/>
          </a:xfrm>
          <a:prstGeom prst="rect">
            <a:avLst/>
          </a:prstGeom>
        </p:spPr>
      </p:pic>
      <p:pic>
        <p:nvPicPr>
          <p:cNvPr id="13" name="Picture 12" descr="20170225_163355.jpg"/>
          <p:cNvPicPr>
            <a:picLocks noChangeAspect="1"/>
          </p:cNvPicPr>
          <p:nvPr/>
        </p:nvPicPr>
        <p:blipFill>
          <a:blip r:embed="rId3" cstate="print"/>
          <a:stretch>
            <a:fillRect/>
          </a:stretch>
        </p:blipFill>
        <p:spPr>
          <a:xfrm>
            <a:off x="728132" y="1896072"/>
            <a:ext cx="3150564" cy="1772192"/>
          </a:xfrm>
          <a:prstGeom prst="rect">
            <a:avLst/>
          </a:prstGeom>
        </p:spPr>
      </p:pic>
      <p:pic>
        <p:nvPicPr>
          <p:cNvPr id="15" name="Picture 14" descr="20170225_163545.jpg"/>
          <p:cNvPicPr>
            <a:picLocks noChangeAspect="1"/>
          </p:cNvPicPr>
          <p:nvPr/>
        </p:nvPicPr>
        <p:blipFill>
          <a:blip r:embed="rId4" cstate="print"/>
          <a:stretch>
            <a:fillRect/>
          </a:stretch>
        </p:blipFill>
        <p:spPr>
          <a:xfrm>
            <a:off x="3921125" y="3692130"/>
            <a:ext cx="3157087" cy="1775861"/>
          </a:xfrm>
          <a:prstGeom prst="rect">
            <a:avLst/>
          </a:prstGeom>
        </p:spPr>
      </p:pic>
      <p:pic>
        <p:nvPicPr>
          <p:cNvPr id="178" name="Picture 177" descr="20170225_183540.jpg"/>
          <p:cNvPicPr>
            <a:picLocks noChangeAspect="1"/>
          </p:cNvPicPr>
          <p:nvPr/>
        </p:nvPicPr>
        <p:blipFill>
          <a:blip r:embed="rId5" cstate="print"/>
          <a:stretch>
            <a:fillRect/>
          </a:stretch>
        </p:blipFill>
        <p:spPr>
          <a:xfrm>
            <a:off x="3920495" y="1895474"/>
            <a:ext cx="3149253" cy="1771455"/>
          </a:xfrm>
          <a:prstGeom prst="rect">
            <a:avLst/>
          </a:prstGeom>
        </p:spPr>
      </p:pic>
      <p:pic>
        <p:nvPicPr>
          <p:cNvPr id="18" name="Picture 17" descr="20170225_183548.jpg"/>
          <p:cNvPicPr>
            <a:picLocks noChangeAspect="1"/>
          </p:cNvPicPr>
          <p:nvPr/>
        </p:nvPicPr>
        <p:blipFill>
          <a:blip r:embed="rId6" cstate="print"/>
          <a:stretch>
            <a:fillRect/>
          </a:stretch>
        </p:blipFill>
        <p:spPr>
          <a:xfrm>
            <a:off x="7111989" y="1885951"/>
            <a:ext cx="2032011" cy="3581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34558" y="717630"/>
            <a:ext cx="8229600" cy="392077"/>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Berlin Sans FB Demi" pitchFamily="34" charset="0"/>
                <a:ea typeface="+mj-ea"/>
                <a:cs typeface="Aharoni" pitchFamily="2" charset="-79"/>
              </a:rPr>
              <a:t>In-House Marketing Efforts</a:t>
            </a:r>
            <a:endParaRPr kumimoji="0" lang="en-US" sz="2400" b="0" i="0" u="none" strike="noStrike" kern="1200" cap="none" spc="0" normalizeH="0" baseline="0" noProof="0" dirty="0">
              <a:ln>
                <a:noFill/>
              </a:ln>
              <a:solidFill>
                <a:srgbClr val="C00000"/>
              </a:solidFill>
              <a:effectLst/>
              <a:uLnTx/>
              <a:uFillTx/>
              <a:latin typeface="Berlin Sans FB Demi" pitchFamily="34" charset="0"/>
              <a:ea typeface="+mj-ea"/>
              <a:cs typeface="Aharoni" pitchFamily="2" charset="-79"/>
            </a:endParaRPr>
          </a:p>
        </p:txBody>
      </p:sp>
      <p:pic>
        <p:nvPicPr>
          <p:cNvPr id="10" name="Picture 9" descr="ItalianFest2017.jpg"/>
          <p:cNvPicPr>
            <a:picLocks noChangeAspect="1"/>
          </p:cNvPicPr>
          <p:nvPr/>
        </p:nvPicPr>
        <p:blipFill>
          <a:blip r:embed="rId2" cstate="print"/>
          <a:stretch>
            <a:fillRect/>
          </a:stretch>
        </p:blipFill>
        <p:spPr>
          <a:xfrm rot="21297697">
            <a:off x="4506086" y="1943097"/>
            <a:ext cx="2737585" cy="2924175"/>
          </a:xfrm>
          <a:prstGeom prst="rect">
            <a:avLst/>
          </a:prstGeom>
          <a:ln w="3175">
            <a:solidFill>
              <a:schemeClr val="tx1">
                <a:lumMod val="85000"/>
                <a:lumOff val="15000"/>
              </a:schemeClr>
            </a:solid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t="1143"/>
          <a:stretch>
            <a:fillRect/>
          </a:stretch>
        </p:blipFill>
        <p:spPr bwMode="auto">
          <a:xfrm>
            <a:off x="4533900" y="5132014"/>
            <a:ext cx="4362450" cy="528866"/>
          </a:xfrm>
          <a:prstGeom prst="rect">
            <a:avLst/>
          </a:prstGeom>
          <a:ln w="3175">
            <a:solidFill>
              <a:schemeClr val="tx1">
                <a:lumMod val="85000"/>
                <a:lumOff val="15000"/>
              </a:schemeClr>
            </a:solid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4" cstate="print"/>
          <a:srcRect/>
          <a:stretch>
            <a:fillRect/>
          </a:stretch>
        </p:blipFill>
        <p:spPr bwMode="auto">
          <a:xfrm>
            <a:off x="1001804" y="1866900"/>
            <a:ext cx="1569987" cy="3448524"/>
          </a:xfrm>
          <a:prstGeom prst="rect">
            <a:avLst/>
          </a:prstGeom>
          <a:ln w="3175">
            <a:solidFill>
              <a:schemeClr val="tx1">
                <a:lumMod val="85000"/>
                <a:lumOff val="15000"/>
              </a:schemeClr>
            </a:solid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5" cstate="print"/>
          <a:srcRect t="296"/>
          <a:stretch>
            <a:fillRect/>
          </a:stretch>
        </p:blipFill>
        <p:spPr bwMode="auto">
          <a:xfrm rot="389452">
            <a:off x="7177088" y="2400297"/>
            <a:ext cx="1709736" cy="2255111"/>
          </a:xfrm>
          <a:prstGeom prst="rect">
            <a:avLst/>
          </a:prstGeom>
          <a:ln w="3175">
            <a:solidFill>
              <a:schemeClr val="tx1">
                <a:lumMod val="85000"/>
                <a:lumOff val="15000"/>
              </a:schemeClr>
            </a:solid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6" cstate="print"/>
          <a:srcRect/>
          <a:stretch>
            <a:fillRect/>
          </a:stretch>
        </p:blipFill>
        <p:spPr bwMode="auto">
          <a:xfrm>
            <a:off x="2581346" y="2124075"/>
            <a:ext cx="1558957" cy="3457575"/>
          </a:xfrm>
          <a:prstGeom prst="rect">
            <a:avLst/>
          </a:prstGeom>
          <a:ln w="3175">
            <a:solidFill>
              <a:schemeClr val="tx1">
                <a:lumMod val="85000"/>
                <a:lumOff val="15000"/>
              </a:schemeClr>
            </a:solidFill>
          </a:ln>
          <a:effectLst>
            <a:outerShdw blurRad="292100" dist="139700" dir="2700000" algn="tl" rotWithShape="0">
              <a:srgbClr val="333333">
                <a:alpha val="65000"/>
              </a:srgbClr>
            </a:outerShdw>
          </a:effectLst>
        </p:spPr>
      </p:pic>
      <p:sp>
        <p:nvSpPr>
          <p:cNvPr id="15" name="TextBox 14"/>
          <p:cNvSpPr txBox="1"/>
          <p:nvPr/>
        </p:nvSpPr>
        <p:spPr>
          <a:xfrm>
            <a:off x="1171575" y="1156412"/>
            <a:ext cx="7667625" cy="861774"/>
          </a:xfrm>
          <a:prstGeom prst="rect">
            <a:avLst/>
          </a:prstGeom>
          <a:noFill/>
        </p:spPr>
        <p:txBody>
          <a:bodyPr wrap="square" rtlCol="0">
            <a:spAutoFit/>
          </a:bodyPr>
          <a:lstStyle/>
          <a:p>
            <a:pPr>
              <a:lnSpc>
                <a:spcPts val="1500"/>
              </a:lnSpc>
            </a:pPr>
            <a:r>
              <a:rPr lang="en-US" sz="1600" dirty="0" smtClean="0">
                <a:solidFill>
                  <a:schemeClr val="tx1">
                    <a:lumMod val="85000"/>
                    <a:lumOff val="15000"/>
                  </a:schemeClr>
                </a:solidFill>
                <a:latin typeface="Estrangelo Edessa" pitchFamily="66" charset="0"/>
                <a:cs typeface="Estrangelo Edessa" pitchFamily="66" charset="0"/>
              </a:rPr>
              <a:t>All marketing and promotional efforts for the event were designed and created in-house at a significant cost savings. Advertising elements consisted of promotional flyers, online banners, print ads, outdoor banners and social media marketing. </a:t>
            </a:r>
          </a:p>
          <a:p>
            <a:pPr>
              <a:lnSpc>
                <a:spcPts val="1500"/>
              </a:lnSpc>
              <a:buFont typeface="Wingdings" pitchFamily="2" charset="2"/>
              <a:buChar char="§"/>
            </a:pPr>
            <a:endParaRPr lang="en-US" sz="1600" dirty="0">
              <a:solidFill>
                <a:schemeClr val="tx1">
                  <a:lumMod val="75000"/>
                  <a:lumOff val="25000"/>
                </a:schemeClr>
              </a:solidFill>
              <a:latin typeface="Estrangelo Edessa" pitchFamily="66" charset="0"/>
              <a:cs typeface="Estrangelo Edessa"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21572</TotalTime>
  <Words>559</Words>
  <Application>Microsoft Office PowerPoint</Application>
  <PresentationFormat>On-screen Show (4:3)</PresentationFormat>
  <Paragraphs>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Italian Fest</vt:lpstr>
      <vt:lpstr>Slide 3</vt:lpstr>
      <vt:lpstr>Slide 4</vt:lpstr>
      <vt:lpstr>Slide 5</vt:lpstr>
      <vt:lpstr>Slide 6</vt:lpstr>
      <vt:lpstr>Slide 7</vt:lpstr>
      <vt:lpstr>Slide 8</vt:lpstr>
      <vt:lpstr>Slide 9</vt:lpstr>
      <vt:lpstr>Slide 10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iolmsted</dc:creator>
  <cp:lastModifiedBy>iolmsted</cp:lastModifiedBy>
  <cp:revision>1162</cp:revision>
  <dcterms:created xsi:type="dcterms:W3CDTF">2016-03-01T20:31:17Z</dcterms:created>
  <dcterms:modified xsi:type="dcterms:W3CDTF">2017-06-01T15:26:43Z</dcterms:modified>
</cp:coreProperties>
</file>