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sldIdLst>
    <p:sldId id="265" r:id="rId3"/>
    <p:sldId id="269" r:id="rId4"/>
    <p:sldId id="294" r:id="rId5"/>
    <p:sldId id="270" r:id="rId6"/>
    <p:sldId id="272" r:id="rId7"/>
    <p:sldId id="273" r:id="rId8"/>
    <p:sldId id="274" r:id="rId9"/>
    <p:sldId id="275" r:id="rId10"/>
    <p:sldId id="276" r:id="rId11"/>
    <p:sldId id="277" r:id="rId12"/>
    <p:sldId id="278" r:id="rId13"/>
    <p:sldId id="279" r:id="rId14"/>
    <p:sldId id="280" r:id="rId15"/>
    <p:sldId id="283" r:id="rId16"/>
    <p:sldId id="285" r:id="rId17"/>
    <p:sldId id="300" r:id="rId18"/>
    <p:sldId id="301" r:id="rId19"/>
    <p:sldId id="268" r:id="rId20"/>
    <p:sldId id="282" r:id="rId21"/>
    <p:sldId id="298" r:id="rId22"/>
    <p:sldId id="296" r:id="rId23"/>
    <p:sldId id="302" r:id="rId24"/>
    <p:sldId id="288" r:id="rId25"/>
    <p:sldId id="286" r:id="rId26"/>
    <p:sldId id="287" r:id="rId27"/>
    <p:sldId id="299" r:id="rId28"/>
    <p:sldId id="297" r:id="rId29"/>
    <p:sldId id="284" r:id="rId30"/>
    <p:sldId id="303" r:id="rId31"/>
    <p:sldId id="290" r:id="rId32"/>
    <p:sldId id="304" r:id="rId33"/>
    <p:sldId id="289" r:id="rId34"/>
    <p:sldId id="291" r:id="rId35"/>
    <p:sldId id="305" r:id="rId36"/>
    <p:sldId id="311" r:id="rId37"/>
    <p:sldId id="293" r:id="rId38"/>
    <p:sldId id="306" r:id="rId39"/>
    <p:sldId id="307" r:id="rId40"/>
    <p:sldId id="310" r:id="rId41"/>
    <p:sldId id="295" r:id="rId42"/>
    <p:sldId id="30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90" d="100"/>
          <a:sy n="90" d="100"/>
        </p:scale>
        <p:origin x="6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D5B6E4-F352-458B-BEEA-32D8382A8B3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251875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Center Anim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a:t>
            </a:r>
            <a:br>
              <a:rPr lang="en-US" dirty="0"/>
            </a:br>
            <a:r>
              <a:rPr lang="en-US" dirty="0"/>
              <a:t>Right Picture</a:t>
            </a:r>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a:t>
            </a:r>
            <a:br>
              <a:rPr lang="en-US" dirty="0"/>
            </a:br>
            <a:r>
              <a:rPr lang="en-US" dirty="0"/>
              <a:t>Left Picture</a:t>
            </a:r>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 </a:t>
            </a:r>
            <a:br>
              <a:rPr lang="en-US" dirty="0"/>
            </a:br>
            <a:r>
              <a:rPr lang="en-US" dirty="0"/>
              <a:t>Center Picture</a:t>
            </a:r>
          </a:p>
        </p:txBody>
      </p:sp>
      <p:sp>
        <p:nvSpPr>
          <p:cNvPr id="10" name="Rectangle 9"/>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Then click the Pictures icon in the placeholder to insert your own image.</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22295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1000" fill="hold"/>
                                        <p:tgtEl>
                                          <p:spTgt spid="8"/>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Right Anim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a:t>Insert</a:t>
            </a:r>
            <a:br>
              <a:rPr lang="en-US" dirty="0"/>
            </a:br>
            <a:r>
              <a:rPr lang="en-US" dirty="0"/>
              <a:t>Right Picture</a:t>
            </a:r>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a:t>
            </a:r>
            <a:br>
              <a:rPr lang="en-US" dirty="0"/>
            </a:br>
            <a:r>
              <a:rPr lang="en-US" dirty="0"/>
              <a:t>Left Picture</a:t>
            </a:r>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a:t>Insert</a:t>
            </a:r>
            <a:br>
              <a:rPr lang="en-US" dirty="0"/>
            </a:br>
            <a:r>
              <a:rPr lang="en-US" dirty="0"/>
              <a:t>Center Picture</a:t>
            </a:r>
          </a:p>
        </p:txBody>
      </p:sp>
      <p:sp>
        <p:nvSpPr>
          <p:cNvPr id="10" name="Large Right Picture Placeholder"/>
          <p:cNvSpPr>
            <a:spLocks noGrp="1"/>
          </p:cNvSpPr>
          <p:nvPr>
            <p:ph type="pic" sz="quarter" idx="16" hasCustomPrompt="1"/>
          </p:nvPr>
        </p:nvSpPr>
        <p:spPr>
          <a:xfrm>
            <a:off x="4178592" y="685800"/>
            <a:ext cx="3834816" cy="5486400"/>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 Right Picture</a:t>
            </a:r>
          </a:p>
        </p:txBody>
      </p:sp>
      <p:sp>
        <p:nvSpPr>
          <p:cNvPr id="11" name="Rectangle 10"/>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Then click the Pictures icon in the placeholder to insert your own image.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prstClr val="white">
                    <a:lumMod val="50000"/>
                  </a:prstClr>
                </a:solidFill>
                <a:latin typeface="Calibri Light" panose="020F0302020204030204" pitchFamily="34" charset="0"/>
                <a:cs typeface="Calibri" panose="020F0502020204030204" pitchFamily="34" charset="0"/>
              </a:rPr>
              <a:t>Make it easier to</a:t>
            </a:r>
            <a:r>
              <a:rPr lang="en-US" sz="1600" baseline="0" dirty="0">
                <a:solidFill>
                  <a:prstClr val="white">
                    <a:lumMod val="50000"/>
                  </a:prstClr>
                </a:solidFill>
                <a:latin typeface="Calibri Light" panose="020F0302020204030204" pitchFamily="34" charset="0"/>
                <a:cs typeface="Calibri" panose="020F0502020204030204" pitchFamily="34" charset="0"/>
              </a:rPr>
              <a:t> change the Center  Picture</a:t>
            </a:r>
            <a:r>
              <a:rPr lang="en-US" sz="1600" dirty="0">
                <a:solidFill>
                  <a:prstClr val="white">
                    <a:lumMod val="50000"/>
                  </a:prstClr>
                </a:solidFill>
                <a:latin typeface="Calibri Light" panose="020F0302020204030204" pitchFamily="34" charset="0"/>
                <a:cs typeface="Calibri" panose="020F0502020204030204" pitchFamily="34" charset="0"/>
              </a:rPr>
              <a:t>: use the Selection Pane to temporarily hide the Large Right Picture Placeholder. (Home tab, Select, Selection Pane). Click the eye icon to hide or show an object.</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79842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8"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6" presetClass="emph" presetSubtype="0" autoRev="1" fill="hold" grpId="0" nodeType="withEffect">
                                  <p:stCondLst>
                                    <p:cond delay="0"/>
                                  </p:stCondLst>
                                  <p:childTnLst>
                                    <p:animScale>
                                      <p:cBhvr>
                                        <p:cTn id="11" dur="1000" fill="hold"/>
                                        <p:tgtEl>
                                          <p:spTgt spid="9"/>
                                        </p:tgtEl>
                                      </p:cBhvr>
                                      <p:by x="125000" y="125000"/>
                                    </p:animScale>
                                  </p:childTnLst>
                                </p:cTn>
                              </p:par>
                              <p:par>
                                <p:cTn id="12" presetID="63" presetClass="path" presetSubtype="0" autoRev="1" fill="hold" grpId="1" nodeType="withEffect">
                                  <p:stCondLst>
                                    <p:cond delay="0"/>
                                  </p:stCondLst>
                                  <p:childTnLst>
                                    <p:animMotion origin="layout" path="M -4.16667E-7 0 L -0.25026 0 " pathEditMode="relative" rAng="0" ptsTypes="AA">
                                      <p:cBhvr>
                                        <p:cTn id="13" dur="1000" fill="hold"/>
                                        <p:tgtEl>
                                          <p:spTgt spid="9"/>
                                        </p:tgtEl>
                                        <p:attrNameLst>
                                          <p:attrName>ppt_x</p:attrName>
                                          <p:attrName>ppt_y</p:attrName>
                                        </p:attrNameLst>
                                      </p:cBhvr>
                                      <p:rCtr x="-12513" y="0"/>
                                    </p:animMotion>
                                  </p:childTnLst>
                                </p:cTn>
                              </p:par>
                              <p:par>
                                <p:cTn id="14" presetID="10" presetClass="exit" presetSubtype="0" fill="hold" grpId="2"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6" presetClass="emph" presetSubtype="0" fill="hold" grpId="1" nodeType="withEffect">
                                  <p:stCondLst>
                                    <p:cond delay="0"/>
                                  </p:stCondLst>
                                  <p:childTnLst>
                                    <p:animScale>
                                      <p:cBhvr>
                                        <p:cTn id="18" dur="10" fill="hold"/>
                                        <p:tgtEl>
                                          <p:spTgt spid="10"/>
                                        </p:tgtEl>
                                      </p:cBhvr>
                                      <p:by x="80000" y="80000"/>
                                    </p:animScale>
                                  </p:childTnLst>
                                </p:cTn>
                              </p:par>
                              <p:par>
                                <p:cTn id="19" presetID="10" presetClass="entr" presetSubtype="0" fill="hold" grpId="2"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6" presetClass="emph" presetSubtype="0" fill="hold" grpId="3" nodeType="withEffect">
                                  <p:stCondLst>
                                    <p:cond delay="0"/>
                                  </p:stCondLst>
                                  <p:childTnLst>
                                    <p:animScale>
                                      <p:cBhvr>
                                        <p:cTn id="23" dur="1000" fill="hold"/>
                                        <p:tgtEl>
                                          <p:spTgt spid="10"/>
                                        </p:tgtEl>
                                      </p:cBhvr>
                                      <p:by x="125000" y="125000"/>
                                    </p:animScale>
                                  </p:childTnLst>
                                </p:cTn>
                              </p:par>
                              <p:par>
                                <p:cTn id="24" presetID="35" presetClass="path" presetSubtype="0" fill="hold" grpId="4" nodeType="withEffect">
                                  <p:stCondLst>
                                    <p:cond delay="0"/>
                                  </p:stCondLst>
                                  <p:childTnLst>
                                    <p:animMotion origin="layout" path="M 0 0 L 0.25026 0 " pathEditMode="relative" rAng="0" ptsTypes="AA">
                                      <p:cBhvr>
                                        <p:cTn id="25" dur="1000" spd="-100000" fill="hold"/>
                                        <p:tgtEl>
                                          <p:spTgt spid="10"/>
                                        </p:tgtEl>
                                        <p:attrNameLst>
                                          <p:attrName>ppt_x</p:attrName>
                                          <p:attrName>ppt_y</p:attrName>
                                        </p:attrNameLst>
                                      </p:cBhvr>
                                      <p:rCtr x="12513" y="0"/>
                                    </p:animMotion>
                                  </p:childTnLst>
                                </p:cTn>
                              </p:par>
                            </p:childTnLst>
                          </p:cTn>
                        </p:par>
                      </p:childTnLst>
                    </p:cTn>
                  </p:par>
                  <p:par>
                    <p:cTn id="26" fill="hold">
                      <p:stCondLst>
                        <p:cond delay="indefinite"/>
                      </p:stCondLst>
                      <p:childTnLst>
                        <p:par>
                          <p:cTn id="27" fill="hold">
                            <p:stCondLst>
                              <p:cond delay="0"/>
                            </p:stCondLst>
                            <p:childTnLst>
                              <p:par>
                                <p:cTn id="28" presetID="35" presetClass="path" presetSubtype="0" fill="hold" grpId="5" nodeType="clickEffect">
                                  <p:stCondLst>
                                    <p:cond delay="0"/>
                                  </p:stCondLst>
                                  <p:childTnLst>
                                    <p:animMotion origin="layout" path="M 0 0 L 0.25026 0 " pathEditMode="relative" rAng="0" ptsTypes="AA">
                                      <p:cBhvr>
                                        <p:cTn id="29" dur="1000" fill="hold"/>
                                        <p:tgtEl>
                                          <p:spTgt spid="10"/>
                                        </p:tgtEl>
                                        <p:attrNameLst>
                                          <p:attrName>ppt_x</p:attrName>
                                          <p:attrName>ppt_y</p:attrName>
                                        </p:attrNameLst>
                                      </p:cBhvr>
                                      <p:rCtr x="12513" y="0"/>
                                    </p:animMotion>
                                  </p:childTnLst>
                                </p:cTn>
                              </p:par>
                              <p:par>
                                <p:cTn id="30" presetID="6" presetClass="emph" presetSubtype="0" fill="hold" grpId="6" nodeType="withEffect">
                                  <p:stCondLst>
                                    <p:cond delay="0"/>
                                  </p:stCondLst>
                                  <p:childTnLst>
                                    <p:animScale>
                                      <p:cBhvr>
                                        <p:cTn id="31" dur="1000" fill="hold"/>
                                        <p:tgtEl>
                                          <p:spTgt spid="10"/>
                                        </p:tgtEl>
                                      </p:cBhvr>
                                      <p:by x="80000" y="80000"/>
                                    </p:animScale>
                                  </p:childTnLst>
                                </p:cTn>
                              </p:par>
                              <p:par>
                                <p:cTn id="32" presetID="10" presetClass="exit" presetSubtype="0" fill="hold" grpId="7"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ntr" presetSubtype="0" fill="hold" grpId="3"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0" grpId="0" animBg="1"/>
      <p:bldP spid="10" grpId="1" animBg="1"/>
      <p:bldP spid="10" grpId="2" animBg="1"/>
      <p:bldP spid="10" grpId="3" animBg="1"/>
      <p:bldP spid="10" grpId="4" animBg="1"/>
      <p:bldP spid="10" grpId="5" animBg="1"/>
      <p:bldP spid="10" grpId="6" animBg="1"/>
      <p:bldP spid="10" grpId="7" animBg="1"/>
      <p:bldP spid="10" grpId="8"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5B6E4-F352-458B-BEEA-32D8382A8B30}"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267038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5B6E4-F352-458B-BEEA-32D8382A8B30}"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206991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5B6E4-F352-458B-BEEA-32D8382A8B3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39602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5B6E4-F352-458B-BEEA-32D8382A8B3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32363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5B6E4-F352-458B-BEEA-32D8382A8B3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215211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D5B6E4-F352-458B-BEEA-32D8382A8B3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289569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D5B6E4-F352-458B-BEEA-32D8382A8B30}"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56400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D5B6E4-F352-458B-BEEA-32D8382A8B30}"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14388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D5B6E4-F352-458B-BEEA-32D8382A8B30}"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3247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a:p>
        </p:txBody>
      </p:sp>
    </p:spTree>
    <p:extLst>
      <p:ext uri="{BB962C8B-B14F-4D97-AF65-F5344CB8AC3E}">
        <p14:creationId xmlns:p14="http://schemas.microsoft.com/office/powerpoint/2010/main" val="23843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ictures Stati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a:t>
            </a:r>
            <a:br>
              <a:rPr lang="en-US" dirty="0"/>
            </a:br>
            <a:r>
              <a:rPr lang="en-US" dirty="0"/>
              <a:t>Left Picture</a:t>
            </a:r>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 </a:t>
            </a:r>
            <a:br>
              <a:rPr lang="en-US" dirty="0"/>
            </a:br>
            <a:r>
              <a:rPr lang="en-US" dirty="0"/>
              <a:t>Center Picture</a:t>
            </a:r>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a:t>
            </a:r>
            <a:br>
              <a:rPr lang="en-US" dirty="0"/>
            </a:br>
            <a:r>
              <a:rPr lang="en-US" dirty="0"/>
              <a:t>Right Picture</a:t>
            </a:r>
          </a:p>
        </p:txBody>
      </p:sp>
      <p:sp>
        <p:nvSpPr>
          <p:cNvPr id="10" name="Rectangle 9"/>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Now click the Pictures icon in each placeholder to insert your own images.</a:t>
            </a:r>
          </a:p>
        </p:txBody>
      </p:sp>
    </p:spTree>
    <p:extLst>
      <p:ext uri="{BB962C8B-B14F-4D97-AF65-F5344CB8AC3E}">
        <p14:creationId xmlns:p14="http://schemas.microsoft.com/office/powerpoint/2010/main" val="3045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Left Anim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a:t>Insert</a:t>
            </a:r>
            <a:br>
              <a:rPr lang="en-US" dirty="0"/>
            </a:br>
            <a:r>
              <a:rPr lang="en-US" dirty="0"/>
              <a:t>Right Picture</a:t>
            </a:r>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a:t>
            </a:r>
            <a:br>
              <a:rPr lang="en-US" dirty="0"/>
            </a:br>
            <a:r>
              <a:rPr lang="en-US" dirty="0"/>
              <a:t>Left Picture</a:t>
            </a:r>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a:t>Insert</a:t>
            </a:r>
            <a:br>
              <a:rPr lang="en-US" dirty="0"/>
            </a:br>
            <a:r>
              <a:rPr lang="en-US" dirty="0"/>
              <a:t>Center Picture</a:t>
            </a:r>
          </a:p>
        </p:txBody>
      </p:sp>
      <p:sp>
        <p:nvSpPr>
          <p:cNvPr id="10" name="Large Left Picture Placeholder"/>
          <p:cNvSpPr>
            <a:spLocks noGrp="1"/>
          </p:cNvSpPr>
          <p:nvPr>
            <p:ph type="pic" sz="quarter" idx="16" hasCustomPrompt="1"/>
          </p:nvPr>
        </p:nvSpPr>
        <p:spPr>
          <a:xfrm>
            <a:off x="4178592" y="685800"/>
            <a:ext cx="3834816" cy="5486400"/>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a:t>Insert Left Picture</a:t>
            </a:r>
          </a:p>
        </p:txBody>
      </p:sp>
      <p:sp>
        <p:nvSpPr>
          <p:cNvPr id="11" name="Rectangle 10"/>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Then click the Pictures icon in the placeholder to insert your own image.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prstClr val="white">
                    <a:lumMod val="50000"/>
                  </a:prstClr>
                </a:solidFill>
                <a:latin typeface="Calibri Light" panose="020F0302020204030204" pitchFamily="34" charset="0"/>
                <a:cs typeface="Calibri" panose="020F0502020204030204" pitchFamily="34" charset="0"/>
              </a:rPr>
              <a:t>Make it easier to</a:t>
            </a:r>
            <a:r>
              <a:rPr lang="en-US" sz="1600" baseline="0" dirty="0">
                <a:solidFill>
                  <a:prstClr val="white">
                    <a:lumMod val="50000"/>
                  </a:prstClr>
                </a:solidFill>
                <a:latin typeface="Calibri Light" panose="020F0302020204030204" pitchFamily="34" charset="0"/>
                <a:cs typeface="Calibri" panose="020F0502020204030204" pitchFamily="34" charset="0"/>
              </a:rPr>
              <a:t> change the Center  Picture</a:t>
            </a:r>
            <a:r>
              <a:rPr lang="en-US" sz="1600" dirty="0">
                <a:solidFill>
                  <a:prstClr val="white">
                    <a:lumMod val="50000"/>
                  </a:prstClr>
                </a:solidFill>
                <a:latin typeface="Calibri Light" panose="020F0302020204030204" pitchFamily="34" charset="0"/>
                <a:cs typeface="Calibri" panose="020F0502020204030204" pitchFamily="34" charset="0"/>
              </a:rPr>
              <a:t>: use the Selection Pane to temporarily hide the Large Left Picture Placeholder. (Home tab, Select, Selection Pane). Click the eye icon to hide or show an object.</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16341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8"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par>
                          <p:cTn id="10" fill="hold">
                            <p:stCondLst>
                              <p:cond delay="0"/>
                            </p:stCondLst>
                            <p:childTnLst>
                              <p:par>
                                <p:cTn id="11" presetID="6" presetClass="emph" presetSubtype="0" autoRev="1" fill="hold" grpId="0" nodeType="afterEffect">
                                  <p:stCondLst>
                                    <p:cond delay="0"/>
                                  </p:stCondLst>
                                  <p:childTnLst>
                                    <p:animScale>
                                      <p:cBhvr>
                                        <p:cTn id="12" dur="1000" fill="hold"/>
                                        <p:tgtEl>
                                          <p:spTgt spid="6"/>
                                        </p:tgtEl>
                                      </p:cBhvr>
                                      <p:by x="125000" y="125000"/>
                                    </p:animScale>
                                  </p:childTnLst>
                                </p:cTn>
                              </p:par>
                              <p:par>
                                <p:cTn id="13" presetID="63" presetClass="path" presetSubtype="0" autoRev="1" fill="hold" grpId="1" nodeType="withEffect">
                                  <p:stCondLst>
                                    <p:cond delay="0"/>
                                  </p:stCondLst>
                                  <p:childTnLst>
                                    <p:animMotion origin="layout" path="M -1.875E-6 0 L 0.26133 0 " pathEditMode="relative" rAng="0" ptsTypes="AA">
                                      <p:cBhvr>
                                        <p:cTn id="14" dur="1000" fill="hold"/>
                                        <p:tgtEl>
                                          <p:spTgt spid="6"/>
                                        </p:tgtEl>
                                        <p:attrNameLst>
                                          <p:attrName>ppt_x</p:attrName>
                                          <p:attrName>ppt_y</p:attrName>
                                        </p:attrNameLst>
                                      </p:cBhvr>
                                      <p:rCtr x="13060" y="0"/>
                                    </p:animMotion>
                                  </p:childTnLst>
                                </p:cTn>
                              </p:par>
                              <p:par>
                                <p:cTn id="15" presetID="10" presetClass="exit" presetSubtype="0" fill="hold" grpId="2"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6" presetClass="emph" presetSubtype="0" fill="hold" grpId="1" nodeType="withEffect">
                                  <p:stCondLst>
                                    <p:cond delay="0"/>
                                  </p:stCondLst>
                                  <p:childTnLst>
                                    <p:animScale>
                                      <p:cBhvr>
                                        <p:cTn id="19" dur="10" fill="hold"/>
                                        <p:tgtEl>
                                          <p:spTgt spid="10"/>
                                        </p:tgtEl>
                                      </p:cBhvr>
                                      <p:by x="80000" y="80000"/>
                                    </p:animScale>
                                  </p:childTnLst>
                                </p:cTn>
                              </p:par>
                              <p:par>
                                <p:cTn id="20" presetID="10" presetClass="entr" presetSubtype="0"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6" presetClass="emph" presetSubtype="0" fill="hold" grpId="3" nodeType="withEffect">
                                  <p:stCondLst>
                                    <p:cond delay="0"/>
                                  </p:stCondLst>
                                  <p:childTnLst>
                                    <p:animScale>
                                      <p:cBhvr>
                                        <p:cTn id="24" dur="1000" fill="hold"/>
                                        <p:tgtEl>
                                          <p:spTgt spid="10"/>
                                        </p:tgtEl>
                                      </p:cBhvr>
                                      <p:by x="125000" y="125000"/>
                                    </p:animScale>
                                  </p:childTnLst>
                                </p:cTn>
                              </p:par>
                              <p:par>
                                <p:cTn id="25" presetID="35" presetClass="path" presetSubtype="0" fill="hold" grpId="4" nodeType="withEffect">
                                  <p:stCondLst>
                                    <p:cond delay="0"/>
                                  </p:stCondLst>
                                  <p:childTnLst>
                                    <p:animMotion origin="layout" path="M 0 0 L -0.26133 0 " pathEditMode="relative" rAng="0" ptsTypes="AA">
                                      <p:cBhvr>
                                        <p:cTn id="26" dur="1000" spd="-100000" fill="hold"/>
                                        <p:tgtEl>
                                          <p:spTgt spid="10"/>
                                        </p:tgtEl>
                                        <p:attrNameLst>
                                          <p:attrName>ppt_x</p:attrName>
                                          <p:attrName>ppt_y</p:attrName>
                                        </p:attrNameLst>
                                      </p:cBhvr>
                                      <p:rCtr x="-13047" y="0"/>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fill="hold" grpId="5" nodeType="clickEffect">
                                  <p:stCondLst>
                                    <p:cond delay="0"/>
                                  </p:stCondLst>
                                  <p:childTnLst>
                                    <p:animMotion origin="layout" path="M 5E-6 0 L -0.26875 0 " pathEditMode="relative" rAng="0" ptsTypes="AA">
                                      <p:cBhvr>
                                        <p:cTn id="30" dur="1000" fill="hold"/>
                                        <p:tgtEl>
                                          <p:spTgt spid="10"/>
                                        </p:tgtEl>
                                        <p:attrNameLst>
                                          <p:attrName>ppt_x</p:attrName>
                                          <p:attrName>ppt_y</p:attrName>
                                        </p:attrNameLst>
                                      </p:cBhvr>
                                      <p:rCtr x="-13438" y="0"/>
                                    </p:animMotion>
                                  </p:childTnLst>
                                </p:cTn>
                              </p:par>
                              <p:par>
                                <p:cTn id="31" presetID="6" presetClass="emph" presetSubtype="0" fill="hold" grpId="6" nodeType="withEffect">
                                  <p:stCondLst>
                                    <p:cond delay="0"/>
                                  </p:stCondLst>
                                  <p:childTnLst>
                                    <p:animScale>
                                      <p:cBhvr>
                                        <p:cTn id="32" dur="1000" fill="hold"/>
                                        <p:tgtEl>
                                          <p:spTgt spid="10"/>
                                        </p:tgtEl>
                                      </p:cBhvr>
                                      <p:by x="80000" y="80000"/>
                                    </p:animScale>
                                  </p:childTnLst>
                                </p:cTn>
                              </p:par>
                              <p:par>
                                <p:cTn id="33" presetID="10" presetClass="exit" presetSubtype="0" fill="hold" grpId="7" nodeType="withEffect">
                                  <p:stCondLst>
                                    <p:cond delay="0"/>
                                  </p:stCondLst>
                                  <p:childTnLst>
                                    <p:animEffect transition="out" filter="fade">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cTn>
                              </p:par>
                              <p:par>
                                <p:cTn id="36" presetID="10" presetClass="entr" presetSubtype="0" fill="hold" grpId="3" nodeType="withEffect">
                                  <p:stCondLst>
                                    <p:cond delay="10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10" grpId="0" animBg="1"/>
      <p:bldP spid="10" grpId="1" animBg="1"/>
      <p:bldP spid="10" grpId="2" animBg="1"/>
      <p:bldP spid="10" grpId="3" animBg="1"/>
      <p:bldP spid="10" grpId="4" animBg="1"/>
      <p:bldP spid="10" grpId="5" animBg="1"/>
      <p:bldP spid="10" grpId="6" animBg="1"/>
      <p:bldP spid="10" grpId="7" animBg="1"/>
      <p:bldP spid="10" grpId="8"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5B6E4-F352-458B-BEEA-32D8382A8B30}" type="datetimeFigureOut">
              <a:rPr lang="en-US" smtClean="0"/>
              <a:t>5/16/2017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97D2B-E1B9-43CE-B810-3D4FD07A43AC}" type="slidenum">
              <a:rPr lang="en-US" smtClean="0"/>
              <a:t>‹#›</a:t>
            </a:fld>
            <a:endParaRPr lang="en-US"/>
          </a:p>
        </p:txBody>
      </p:sp>
    </p:spTree>
    <p:extLst>
      <p:ext uri="{BB962C8B-B14F-4D97-AF65-F5344CB8AC3E}">
        <p14:creationId xmlns:p14="http://schemas.microsoft.com/office/powerpoint/2010/main" val="49040520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63"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gif"/><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gif"/><Relationship Id="rId17" Type="http://schemas.openxmlformats.org/officeDocument/2006/relationships/image" Target="../media/image17.jpg"/><Relationship Id="rId2" Type="http://schemas.openxmlformats.org/officeDocument/2006/relationships/image" Target="../media/image2.wmf"/><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tiff"/><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3" Type="http://schemas.openxmlformats.org/officeDocument/2006/relationships/image" Target="../media/image23.JPG"/><Relationship Id="rId21" Type="http://schemas.openxmlformats.org/officeDocument/2006/relationships/image" Target="../media/image40.pn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 Type="http://schemas.openxmlformats.org/officeDocument/2006/relationships/image" Target="../media/image22.jpe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8.png"/><Relationship Id="rId15" Type="http://schemas.openxmlformats.org/officeDocument/2006/relationships/image" Target="../media/image34.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5046" r="15046"/>
          <a:stretch>
            <a:fillRect/>
          </a:stretch>
        </p:blipFill>
        <p:spPr>
          <a:xfrm>
            <a:off x="4425182" y="1960254"/>
            <a:ext cx="3270921" cy="4679646"/>
          </a:xfrm>
          <a:ln>
            <a:solidFill>
              <a:srgbClr val="C00000"/>
            </a:solidFill>
          </a:ln>
        </p:spPr>
      </p:pic>
      <p:sp>
        <p:nvSpPr>
          <p:cNvPr id="2" name="Title 1"/>
          <p:cNvSpPr>
            <a:spLocks noGrp="1"/>
          </p:cNvSpPr>
          <p:nvPr>
            <p:ph type="title" idx="4294967295"/>
          </p:nvPr>
        </p:nvSpPr>
        <p:spPr>
          <a:xfrm>
            <a:off x="3329127" y="377241"/>
            <a:ext cx="5102225" cy="1325562"/>
          </a:xfrm>
        </p:spPr>
        <p:txBody>
          <a:bodyPr>
            <a:normAutofit/>
          </a:bodyPr>
          <a:lstStyle/>
          <a:p>
            <a:pPr algn="r"/>
            <a:r>
              <a:rPr lang="en-US" b="1" dirty="0"/>
              <a:t>The City of Crestview</a:t>
            </a:r>
          </a:p>
        </p:txBody>
      </p:sp>
      <p:sp>
        <p:nvSpPr>
          <p:cNvPr id="3" name="Text Placeholder 2"/>
          <p:cNvSpPr>
            <a:spLocks noGrp="1"/>
          </p:cNvSpPr>
          <p:nvPr>
            <p:ph type="body" idx="4294967295"/>
          </p:nvPr>
        </p:nvSpPr>
        <p:spPr>
          <a:xfrm>
            <a:off x="3501647" y="1204220"/>
            <a:ext cx="5157787" cy="823912"/>
          </a:xfrm>
        </p:spPr>
        <p:txBody>
          <a:bodyPr>
            <a:normAutofit fontScale="92500"/>
          </a:bodyPr>
          <a:lstStyle/>
          <a:p>
            <a:pPr marL="0" indent="0">
              <a:buNone/>
            </a:pPr>
            <a:r>
              <a:rPr lang="en-US" sz="4800" i="1" dirty="0">
                <a:latin typeface="+mj-lt"/>
              </a:rPr>
              <a:t>The Hub of Innovation</a:t>
            </a:r>
          </a:p>
        </p:txBody>
      </p:sp>
    </p:spTree>
    <p:extLst>
      <p:ext uri="{BB962C8B-B14F-4D97-AF65-F5344CB8AC3E}">
        <p14:creationId xmlns:p14="http://schemas.microsoft.com/office/powerpoint/2010/main" val="185142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12" name="Text Placeholder 11"/>
          <p:cNvSpPr>
            <a:spLocks noGrp="1"/>
          </p:cNvSpPr>
          <p:nvPr>
            <p:ph type="body" idx="1"/>
          </p:nvPr>
        </p:nvSpPr>
        <p:spPr/>
        <p:txBody>
          <a:bodyPr/>
          <a:lstStyle/>
          <a:p>
            <a:r>
              <a:rPr lang="en-US" dirty="0"/>
              <a:t>Okaloosa County</a:t>
            </a:r>
          </a:p>
        </p:txBody>
      </p:sp>
      <p:sp>
        <p:nvSpPr>
          <p:cNvPr id="13" name="Content Placeholder 12"/>
          <p:cNvSpPr>
            <a:spLocks noGrp="1"/>
          </p:cNvSpPr>
          <p:nvPr>
            <p:ph sz="half" idx="2"/>
          </p:nvPr>
        </p:nvSpPr>
        <p:spPr/>
        <p:txBody>
          <a:bodyPr>
            <a:normAutofit fontScale="55000" lnSpcReduction="20000"/>
          </a:bodyPr>
          <a:lstStyle/>
          <a:p>
            <a:r>
              <a:rPr lang="en-US" dirty="0"/>
              <a:t>In 1915 the County was created by an act of legislature.  The County seat is located at the City of Crestview.</a:t>
            </a:r>
          </a:p>
          <a:p>
            <a:r>
              <a:rPr lang="en-US" dirty="0"/>
              <a:t>Total Population of the County was 180,822 in 2010 according to the US Census Bureau, and estimated to be 191,898 in 2015, according to the 2015 Florida Estimates of Population published by the University of Florida, Bureau of Economic and Business Research.</a:t>
            </a:r>
          </a:p>
          <a:p>
            <a:r>
              <a:rPr lang="en-US" dirty="0"/>
              <a:t>One of the largest US Air Force installations in the free world is located in Okaloosa County.  The Base employs approximately 11,000 military employees and 24,000 civilian employees.  According to the EDC of Okaloosa County approximately 70% of the County’s economic activity comes from the military and civilian installations connected to the Eglin Complex.</a:t>
            </a:r>
          </a:p>
          <a:p>
            <a:r>
              <a:rPr lang="en-US" dirty="0"/>
              <a:t>It is estimated that over 3,500,000 tourists visit the County each year.  Tourism employs approximately 32,000 tourism-related positions.  Such economic activities generate nearly 1 billion dollars per year.  Okaloosa County ranked third as a drive-in vacation destination in Florida, behind Orlando and Miami.</a:t>
            </a:r>
          </a:p>
          <a:p>
            <a:endParaRPr lang="en-US" dirty="0"/>
          </a:p>
        </p:txBody>
      </p:sp>
      <p:sp>
        <p:nvSpPr>
          <p:cNvPr id="14" name="Text Placeholder 13"/>
          <p:cNvSpPr>
            <a:spLocks noGrp="1"/>
          </p:cNvSpPr>
          <p:nvPr>
            <p:ph type="body" sz="quarter" idx="3"/>
          </p:nvPr>
        </p:nvSpPr>
        <p:spPr/>
        <p:txBody>
          <a:bodyPr/>
          <a:lstStyle/>
          <a:p>
            <a:pPr algn="ctr"/>
            <a:r>
              <a:rPr lang="en-US" dirty="0"/>
              <a:t>Okaloosa County Veterans’ Memorial</a:t>
            </a:r>
          </a:p>
        </p:txBody>
      </p:sp>
      <p:pic>
        <p:nvPicPr>
          <p:cNvPr id="16" name="Content Placeholder 15"/>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619640"/>
            <a:ext cx="5183188" cy="3455458"/>
          </a:xfrm>
        </p:spPr>
      </p:pic>
      <p:sp>
        <p:nvSpPr>
          <p:cNvPr id="17" name="TextBox 16"/>
          <p:cNvSpPr txBox="1"/>
          <p:nvPr/>
        </p:nvSpPr>
        <p:spPr>
          <a:xfrm>
            <a:off x="6172200" y="6075098"/>
            <a:ext cx="5183188" cy="215444"/>
          </a:xfrm>
          <a:prstGeom prst="rect">
            <a:avLst/>
          </a:prstGeom>
          <a:noFill/>
        </p:spPr>
        <p:txBody>
          <a:bodyPr wrap="square" rtlCol="0">
            <a:spAutoFit/>
          </a:bodyPr>
          <a:lstStyle/>
          <a:p>
            <a:r>
              <a:rPr lang="en-US" sz="800" dirty="0"/>
              <a:t>http://www.cityofcrestview.org/gallery.aspx?AID=12</a:t>
            </a:r>
          </a:p>
        </p:txBody>
      </p:sp>
    </p:spTree>
    <p:extLst>
      <p:ext uri="{BB962C8B-B14F-4D97-AF65-F5344CB8AC3E}">
        <p14:creationId xmlns:p14="http://schemas.microsoft.com/office/powerpoint/2010/main" val="274845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Crestview</a:t>
            </a:r>
          </a:p>
        </p:txBody>
      </p:sp>
      <p:sp>
        <p:nvSpPr>
          <p:cNvPr id="4" name="Content Placeholder 3"/>
          <p:cNvSpPr>
            <a:spLocks noGrp="1"/>
          </p:cNvSpPr>
          <p:nvPr>
            <p:ph sz="half" idx="2"/>
          </p:nvPr>
        </p:nvSpPr>
        <p:spPr/>
        <p:txBody>
          <a:bodyPr>
            <a:normAutofit fontScale="47500" lnSpcReduction="20000"/>
          </a:bodyPr>
          <a:lstStyle/>
          <a:p>
            <a:r>
              <a:rPr lang="en-US" dirty="0"/>
              <a:t>Crestview, the “Hub” earned its designation due to the towns position which is located at the junction of 3 major highways: US 90, State Rd. 85 and interstate Highway 10.  US 90 running from Jacksonville westward through Tallahassee, the State Capital passes through Crestview and continues to Pensacola, and New Orleans.   </a:t>
            </a:r>
          </a:p>
          <a:p>
            <a:r>
              <a:rPr lang="en-US" dirty="0"/>
              <a:t>Crestview is the largest city in Okaloosa County.  Executive and private planes are accommodated at the Robert L. F. Sikes Airport located 3 miles northeast of the central business district Boasting one of the longest landing strips in the state at 8,005 ft.  </a:t>
            </a:r>
          </a:p>
          <a:p>
            <a:r>
              <a:rPr lang="en-US" dirty="0"/>
              <a:t>Crestview also houses the only pharmaceutical college on the panhandle at the Florida A &amp; M University Durrell </a:t>
            </a:r>
            <a:r>
              <a:rPr lang="en-US" dirty="0" err="1"/>
              <a:t>Peaden</a:t>
            </a:r>
            <a:r>
              <a:rPr lang="en-US" dirty="0"/>
              <a:t> Jr. Center located in the heart of Historic Downtown Crestview.  Northwest Florida State College is also located in the heart of Historic Downtown Crestview next to Twin Hills Park in Downtown.  </a:t>
            </a:r>
          </a:p>
          <a:p>
            <a:r>
              <a:rPr lang="en-US" dirty="0"/>
              <a:t>The City is currently in the process of rebuilding a fully functioning Train Depot for downtown Crestview.  Amtrak is finalizing their plans and completing the negotiations needed in order to make Crestview an official stop on the rail that will travel from Orlando to New Orleans.</a:t>
            </a:r>
          </a:p>
        </p:txBody>
      </p:sp>
      <p:sp>
        <p:nvSpPr>
          <p:cNvPr id="5" name="Text Placeholder 4"/>
          <p:cNvSpPr>
            <a:spLocks noGrp="1"/>
          </p:cNvSpPr>
          <p:nvPr>
            <p:ph type="body" sz="quarter" idx="3"/>
          </p:nvPr>
        </p:nvSpPr>
        <p:spPr/>
        <p:txBody>
          <a:bodyPr/>
          <a:lstStyle/>
          <a:p>
            <a:r>
              <a:rPr lang="en-US" dirty="0"/>
              <a:t>Veterans’ Memorial Gazebo</a:t>
            </a:r>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594856"/>
            <a:ext cx="5183188" cy="3505025"/>
          </a:xfrm>
        </p:spPr>
      </p:pic>
      <p:sp>
        <p:nvSpPr>
          <p:cNvPr id="13" name="TextBox 12"/>
          <p:cNvSpPr txBox="1"/>
          <p:nvPr/>
        </p:nvSpPr>
        <p:spPr>
          <a:xfrm>
            <a:off x="6172200" y="6075098"/>
            <a:ext cx="5183188" cy="215444"/>
          </a:xfrm>
          <a:prstGeom prst="rect">
            <a:avLst/>
          </a:prstGeom>
          <a:noFill/>
        </p:spPr>
        <p:txBody>
          <a:bodyPr wrap="square" rtlCol="0">
            <a:spAutoFit/>
          </a:bodyPr>
          <a:lstStyle/>
          <a:p>
            <a:r>
              <a:rPr lang="en-US" sz="800" dirty="0"/>
              <a:t>http://www.cityofcrestview.org/gallery.aspx?AID=12</a:t>
            </a:r>
          </a:p>
        </p:txBody>
      </p:sp>
    </p:spTree>
    <p:extLst>
      <p:ext uri="{BB962C8B-B14F-4D97-AF65-F5344CB8AC3E}">
        <p14:creationId xmlns:p14="http://schemas.microsoft.com/office/powerpoint/2010/main" val="228330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Demographics</a:t>
            </a:r>
          </a:p>
        </p:txBody>
      </p:sp>
      <p:sp>
        <p:nvSpPr>
          <p:cNvPr id="4" name="Content Placeholder 3"/>
          <p:cNvSpPr>
            <a:spLocks noGrp="1"/>
          </p:cNvSpPr>
          <p:nvPr>
            <p:ph sz="half" idx="2"/>
          </p:nvPr>
        </p:nvSpPr>
        <p:spPr/>
        <p:txBody>
          <a:bodyPr>
            <a:normAutofit fontScale="40000" lnSpcReduction="20000"/>
          </a:bodyPr>
          <a:lstStyle/>
          <a:p>
            <a:pPr marL="0" indent="0">
              <a:buNone/>
            </a:pPr>
            <a:r>
              <a:rPr lang="en-US" dirty="0"/>
              <a:t>Population: 24,533.  Population in Crestview has grown 16.95% since 2010</a:t>
            </a:r>
          </a:p>
          <a:p>
            <a:pPr marL="0" indent="0">
              <a:buNone/>
            </a:pPr>
            <a:r>
              <a:rPr lang="en-US" i="1" dirty="0"/>
              <a:t>***within a 10-mile radius of 506 W. 1</a:t>
            </a:r>
            <a:r>
              <a:rPr lang="en-US" i="1" baseline="30000" dirty="0"/>
              <a:t>st</a:t>
            </a:r>
            <a:r>
              <a:rPr lang="en-US" i="1" dirty="0"/>
              <a:t> Ave. Crestview, FL 32569 the population count in 2013 was 53,959 with a 2018 projection of 59,306***(Data Provided by Gale Cengage Learning) 506 W. 1</a:t>
            </a:r>
            <a:r>
              <a:rPr lang="en-US" i="1" baseline="30000" dirty="0"/>
              <a:t>st</a:t>
            </a:r>
            <a:r>
              <a:rPr lang="en-US" i="1" dirty="0"/>
              <a:t> Ave. is located 1 mile from the Courthouse.</a:t>
            </a:r>
            <a:endParaRPr lang="en-US" dirty="0"/>
          </a:p>
          <a:p>
            <a:pPr marL="0" indent="0">
              <a:buNone/>
            </a:pPr>
            <a:endParaRPr lang="en-US" dirty="0"/>
          </a:p>
          <a:p>
            <a:r>
              <a:rPr lang="en-US" dirty="0"/>
              <a:t>Median Age: 31.19</a:t>
            </a:r>
          </a:p>
          <a:p>
            <a:r>
              <a:rPr lang="en-US" dirty="0"/>
              <a:t>Male: 49.48% 	Female: 50.52%</a:t>
            </a:r>
          </a:p>
          <a:p>
            <a:r>
              <a:rPr lang="en-US" dirty="0"/>
              <a:t>White: 70.57%	Black: 18.52%</a:t>
            </a:r>
          </a:p>
          <a:p>
            <a:r>
              <a:rPr lang="en-US" dirty="0"/>
              <a:t>Asian: 3.29%	Hispanic: 8.04%</a:t>
            </a:r>
          </a:p>
          <a:p>
            <a:pPr marL="0" indent="0">
              <a:buNone/>
            </a:pPr>
            <a:endParaRPr lang="en-US" dirty="0"/>
          </a:p>
          <a:p>
            <a:pPr marL="0" indent="0">
              <a:buNone/>
            </a:pPr>
            <a:r>
              <a:rPr lang="en-US" sz="3000" dirty="0"/>
              <a:t>Number of Home Dwellings: 9,989</a:t>
            </a:r>
          </a:p>
          <a:p>
            <a:r>
              <a:rPr lang="en-US" dirty="0"/>
              <a:t>1 person: 24.08%	2 persons: 31.47%</a:t>
            </a:r>
          </a:p>
          <a:p>
            <a:r>
              <a:rPr lang="en-US" dirty="0"/>
              <a:t>3 persons: 19.09%	4 persons: 15.2%</a:t>
            </a:r>
          </a:p>
          <a:p>
            <a:r>
              <a:rPr lang="en-US" dirty="0"/>
              <a:t>5 persons: 6.19%	6+ persons: 2.49%</a:t>
            </a:r>
          </a:p>
          <a:p>
            <a:pPr marL="0" indent="0">
              <a:buNone/>
            </a:pPr>
            <a:endParaRPr lang="en-US" dirty="0"/>
          </a:p>
        </p:txBody>
      </p:sp>
      <p:sp>
        <p:nvSpPr>
          <p:cNvPr id="5" name="Text Placeholder 4"/>
          <p:cNvSpPr>
            <a:spLocks noGrp="1"/>
          </p:cNvSpPr>
          <p:nvPr>
            <p:ph type="body" sz="quarter" idx="3"/>
          </p:nvPr>
        </p:nvSpPr>
        <p:spPr/>
        <p:txBody>
          <a:bodyPr/>
          <a:lstStyle/>
          <a:p>
            <a:r>
              <a:rPr lang="en-US" dirty="0"/>
              <a:t>Household</a:t>
            </a:r>
          </a:p>
        </p:txBody>
      </p:sp>
      <p:sp>
        <p:nvSpPr>
          <p:cNvPr id="6" name="Content Placeholder 5"/>
          <p:cNvSpPr>
            <a:spLocks noGrp="1"/>
          </p:cNvSpPr>
          <p:nvPr>
            <p:ph sz="quarter" idx="4"/>
          </p:nvPr>
        </p:nvSpPr>
        <p:spPr/>
        <p:txBody>
          <a:bodyPr>
            <a:normAutofit fontScale="47500" lnSpcReduction="20000"/>
          </a:bodyPr>
          <a:lstStyle/>
          <a:p>
            <a:pPr marL="0" indent="0">
              <a:buNone/>
            </a:pPr>
            <a:r>
              <a:rPr lang="en-US" dirty="0"/>
              <a:t>Number of Home Dwellings: 9,989</a:t>
            </a:r>
          </a:p>
          <a:p>
            <a:r>
              <a:rPr lang="en-US" dirty="0"/>
              <a:t>63% more households who own their homes than there are renters.</a:t>
            </a:r>
          </a:p>
          <a:p>
            <a:pPr marL="0" indent="0">
              <a:buNone/>
            </a:pPr>
            <a:r>
              <a:rPr lang="en-US" dirty="0"/>
              <a:t>      </a:t>
            </a:r>
            <a:r>
              <a:rPr lang="en-US" u="sng" dirty="0"/>
              <a:t>Owners</a:t>
            </a:r>
            <a:r>
              <a:rPr lang="en-US" dirty="0"/>
              <a:t>			</a:t>
            </a:r>
            <a:r>
              <a:rPr lang="en-US" u="sng" dirty="0"/>
              <a:t>Renters</a:t>
            </a:r>
          </a:p>
          <a:p>
            <a:pPr marL="0" indent="0">
              <a:lnSpc>
                <a:spcPct val="120000"/>
              </a:lnSpc>
              <a:spcBef>
                <a:spcPts val="0"/>
              </a:spcBef>
              <a:buNone/>
            </a:pPr>
            <a:r>
              <a:rPr lang="en-US" dirty="0"/>
              <a:t>      61.91%	            64.37%	38.09%	      35.63%</a:t>
            </a:r>
          </a:p>
          <a:p>
            <a:pPr marL="0" indent="0">
              <a:lnSpc>
                <a:spcPct val="120000"/>
              </a:lnSpc>
              <a:spcBef>
                <a:spcPts val="0"/>
              </a:spcBef>
              <a:buNone/>
            </a:pPr>
            <a:r>
              <a:rPr lang="en-US" i="1" dirty="0"/>
              <a:t>      Community          Nation                        Community	      Nation</a:t>
            </a:r>
          </a:p>
          <a:p>
            <a:pPr marL="0" indent="0">
              <a:buNone/>
            </a:pPr>
            <a:r>
              <a:rPr lang="en-US" i="1" dirty="0"/>
              <a:t> </a:t>
            </a:r>
          </a:p>
          <a:p>
            <a:pPr marL="0" indent="0">
              <a:buNone/>
            </a:pPr>
            <a:r>
              <a:rPr lang="en-US" dirty="0"/>
              <a:t>Household Median Income: $54,713</a:t>
            </a:r>
          </a:p>
          <a:p>
            <a:r>
              <a:rPr lang="en-US" dirty="0"/>
              <a:t>44.7% of households earn more than the national average per year.</a:t>
            </a:r>
          </a:p>
          <a:p>
            <a:pPr marL="0" indent="0">
              <a:buNone/>
            </a:pPr>
            <a:r>
              <a:rPr lang="en-US" dirty="0"/>
              <a:t> </a:t>
            </a:r>
          </a:p>
          <a:p>
            <a:r>
              <a:rPr lang="en-US" dirty="0"/>
              <a:t>Household expenditures average $50,918 per year.  The Majority is spent on:</a:t>
            </a:r>
          </a:p>
          <a:p>
            <a:r>
              <a:rPr lang="en-US" dirty="0"/>
              <a:t>Shelter ($10,440), Transportation ($9,824), Food/Beverage ($7,603), Health Care ($4,141) &amp; Utilities ($3,931)</a:t>
            </a:r>
          </a:p>
          <a:p>
            <a:pPr algn="r"/>
            <a:endParaRPr lang="en-US" dirty="0"/>
          </a:p>
        </p:txBody>
      </p:sp>
    </p:spTree>
    <p:extLst>
      <p:ext uri="{BB962C8B-B14F-4D97-AF65-F5344CB8AC3E}">
        <p14:creationId xmlns:p14="http://schemas.microsoft.com/office/powerpoint/2010/main" val="381859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Labor</a:t>
            </a:r>
          </a:p>
        </p:txBody>
      </p:sp>
      <p:sp>
        <p:nvSpPr>
          <p:cNvPr id="4" name="Content Placeholder 3"/>
          <p:cNvSpPr>
            <a:spLocks noGrp="1"/>
          </p:cNvSpPr>
          <p:nvPr>
            <p:ph sz="half" idx="2"/>
          </p:nvPr>
        </p:nvSpPr>
        <p:spPr/>
        <p:txBody>
          <a:bodyPr>
            <a:normAutofit fontScale="40000" lnSpcReduction="20000"/>
          </a:bodyPr>
          <a:lstStyle/>
          <a:p>
            <a:pPr marL="0" indent="0">
              <a:buNone/>
            </a:pPr>
            <a:r>
              <a:rPr lang="en-US" dirty="0"/>
              <a:t>Labor Force: 11,346.  Job Growth Rate of 2.25% in 2015.</a:t>
            </a:r>
          </a:p>
          <a:p>
            <a:pPr marL="0" indent="0">
              <a:buNone/>
            </a:pPr>
            <a:r>
              <a:rPr lang="en-US" dirty="0"/>
              <a:t>Blue Collar 33%		White Collar 66%</a:t>
            </a:r>
          </a:p>
          <a:p>
            <a:pPr marL="0" indent="0">
              <a:buNone/>
            </a:pPr>
            <a:endParaRPr lang="en-US" dirty="0"/>
          </a:p>
          <a:p>
            <a:pPr marL="0" indent="0">
              <a:buNone/>
            </a:pPr>
            <a:r>
              <a:rPr lang="en-US" dirty="0"/>
              <a:t>Employed 90.04%	Unemployed 4.63%</a:t>
            </a:r>
          </a:p>
          <a:p>
            <a:pPr marL="0" indent="0">
              <a:buNone/>
            </a:pPr>
            <a:endParaRPr lang="en-US" dirty="0"/>
          </a:p>
          <a:p>
            <a:pPr marL="0" indent="0">
              <a:buNone/>
            </a:pPr>
            <a:r>
              <a:rPr lang="en-US" dirty="0"/>
              <a:t>Total Establishments: 1,209 businesses.  In 2016 the leading industries were:</a:t>
            </a:r>
          </a:p>
          <a:p>
            <a:pPr marL="0" indent="0">
              <a:buNone/>
            </a:pPr>
            <a:r>
              <a:rPr lang="en-US" dirty="0"/>
              <a:t>Retail, Education, Health Care/ Social </a:t>
            </a:r>
            <a:r>
              <a:rPr lang="en-US" dirty="0" err="1"/>
              <a:t>Svcs</a:t>
            </a:r>
            <a:r>
              <a:rPr lang="en-US" dirty="0"/>
              <a:t>. , Accommodations/ Food </a:t>
            </a:r>
            <a:r>
              <a:rPr lang="en-US" dirty="0" err="1"/>
              <a:t>Svcs</a:t>
            </a:r>
            <a:r>
              <a:rPr lang="en-US" dirty="0"/>
              <a:t>., Public Admin	 </a:t>
            </a:r>
          </a:p>
          <a:p>
            <a:pPr marL="0" indent="0">
              <a:buNone/>
            </a:pPr>
            <a:r>
              <a:rPr lang="en-US" dirty="0"/>
              <a:t>Number of Employees businesses have in Crestview.</a:t>
            </a:r>
          </a:p>
          <a:p>
            <a:r>
              <a:rPr lang="en-US" dirty="0"/>
              <a:t>1-4	65.18%</a:t>
            </a:r>
          </a:p>
          <a:p>
            <a:r>
              <a:rPr lang="en-US" dirty="0"/>
              <a:t>5-9	18.28%</a:t>
            </a:r>
          </a:p>
          <a:p>
            <a:r>
              <a:rPr lang="en-US" dirty="0"/>
              <a:t>10-19	8.77%</a:t>
            </a:r>
          </a:p>
          <a:p>
            <a:r>
              <a:rPr lang="en-US" dirty="0"/>
              <a:t>20-49	5.38%</a:t>
            </a:r>
          </a:p>
          <a:p>
            <a:r>
              <a:rPr lang="en-US" dirty="0"/>
              <a:t>50-99	1.24%</a:t>
            </a:r>
          </a:p>
          <a:p>
            <a:r>
              <a:rPr lang="en-US" dirty="0"/>
              <a:t>100+	.99%</a:t>
            </a:r>
          </a:p>
          <a:p>
            <a:pPr marL="0" indent="0">
              <a:buNone/>
            </a:pPr>
            <a:endParaRPr lang="en-US" dirty="0"/>
          </a:p>
        </p:txBody>
      </p:sp>
      <p:sp>
        <p:nvSpPr>
          <p:cNvPr id="5" name="Text Placeholder 4"/>
          <p:cNvSpPr>
            <a:spLocks noGrp="1"/>
          </p:cNvSpPr>
          <p:nvPr>
            <p:ph type="body" sz="quarter" idx="3"/>
          </p:nvPr>
        </p:nvSpPr>
        <p:spPr/>
        <p:txBody>
          <a:bodyPr/>
          <a:lstStyle/>
          <a:p>
            <a:r>
              <a:rPr lang="en-US" dirty="0"/>
              <a:t>Education</a:t>
            </a:r>
          </a:p>
        </p:txBody>
      </p:sp>
      <p:sp>
        <p:nvSpPr>
          <p:cNvPr id="6" name="Content Placeholder 5"/>
          <p:cNvSpPr>
            <a:spLocks noGrp="1"/>
          </p:cNvSpPr>
          <p:nvPr>
            <p:ph sz="quarter" idx="4"/>
          </p:nvPr>
        </p:nvSpPr>
        <p:spPr/>
        <p:txBody>
          <a:bodyPr>
            <a:normAutofit fontScale="47500" lnSpcReduction="20000"/>
          </a:bodyPr>
          <a:lstStyle/>
          <a:p>
            <a:pPr marL="0" indent="0">
              <a:buNone/>
            </a:pPr>
            <a:r>
              <a:rPr lang="en-US" dirty="0"/>
              <a:t>Bachelor’s Degree or higher: 20.81%</a:t>
            </a:r>
          </a:p>
          <a:p>
            <a:pPr marL="0" indent="0">
              <a:buNone/>
            </a:pPr>
            <a:r>
              <a:rPr lang="en-US" dirty="0"/>
              <a:t>Daycare Facilities: 5</a:t>
            </a:r>
          </a:p>
          <a:p>
            <a:pPr marL="0" indent="0">
              <a:buNone/>
            </a:pPr>
            <a:r>
              <a:rPr lang="en-US" dirty="0"/>
              <a:t>Private Schools K-12: 3</a:t>
            </a:r>
          </a:p>
          <a:p>
            <a:pPr marL="0" indent="0">
              <a:buNone/>
            </a:pPr>
            <a:r>
              <a:rPr lang="en-US" dirty="0"/>
              <a:t>Elementary Schools: 5</a:t>
            </a:r>
          </a:p>
          <a:p>
            <a:pPr marL="0" indent="0">
              <a:buNone/>
            </a:pPr>
            <a:r>
              <a:rPr lang="en-US" dirty="0"/>
              <a:t>Middle Schools: 2</a:t>
            </a:r>
          </a:p>
          <a:p>
            <a:pPr marL="0" indent="0">
              <a:buNone/>
            </a:pPr>
            <a:r>
              <a:rPr lang="en-US" dirty="0"/>
              <a:t>High School: 1</a:t>
            </a:r>
          </a:p>
          <a:p>
            <a:r>
              <a:rPr lang="en-US" dirty="0"/>
              <a:t>High School Attendees: (2014) 1,190 students </a:t>
            </a:r>
          </a:p>
          <a:p>
            <a:r>
              <a:rPr lang="en-US" dirty="0"/>
              <a:t>High School Athletic Teams: 21</a:t>
            </a:r>
          </a:p>
          <a:p>
            <a:pPr marL="0" indent="0">
              <a:buNone/>
            </a:pPr>
            <a:r>
              <a:rPr lang="en-US" dirty="0"/>
              <a:t>      Higher Level Education: 3</a:t>
            </a:r>
          </a:p>
          <a:p>
            <a:r>
              <a:rPr lang="en-US" i="1" dirty="0"/>
              <a:t>North West Florida State College Robert L. F. Sikes Education Center, </a:t>
            </a:r>
            <a:endParaRPr lang="en-US" dirty="0"/>
          </a:p>
          <a:p>
            <a:r>
              <a:rPr lang="en-US" i="1" dirty="0"/>
              <a:t>Florida A &amp; M University College of Pharmacy and Pharmaceutical Sciences,</a:t>
            </a:r>
            <a:endParaRPr lang="en-US" dirty="0"/>
          </a:p>
          <a:p>
            <a:r>
              <a:rPr lang="en-US" i="1" dirty="0"/>
              <a:t>Troy University</a:t>
            </a:r>
            <a:endParaRPr lang="en-US" dirty="0"/>
          </a:p>
          <a:p>
            <a:pPr marL="0" indent="0">
              <a:buNone/>
            </a:pPr>
            <a:endParaRPr lang="en-US" dirty="0"/>
          </a:p>
        </p:txBody>
      </p:sp>
    </p:spTree>
    <p:extLst>
      <p:ext uri="{BB962C8B-B14F-4D97-AF65-F5344CB8AC3E}">
        <p14:creationId xmlns:p14="http://schemas.microsoft.com/office/powerpoint/2010/main" val="42192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861511" y="394587"/>
            <a:ext cx="4449580" cy="706177"/>
          </a:xfrm>
        </p:spPr>
        <p:txBody>
          <a:bodyPr>
            <a:normAutofit fontScale="90000"/>
          </a:bodyPr>
          <a:lstStyle/>
          <a:p>
            <a:r>
              <a:rPr lang="en-US" dirty="0"/>
              <a:t>Overview of Main St.</a:t>
            </a:r>
            <a:br>
              <a:rPr lang="en-US" dirty="0"/>
            </a:br>
            <a:endParaRPr lang="en-US" dirty="0"/>
          </a:p>
        </p:txBody>
      </p:sp>
      <p:grpSp>
        <p:nvGrpSpPr>
          <p:cNvPr id="4" name="Group 3"/>
          <p:cNvGrpSpPr/>
          <p:nvPr/>
        </p:nvGrpSpPr>
        <p:grpSpPr>
          <a:xfrm>
            <a:off x="148625" y="345038"/>
            <a:ext cx="7541436" cy="6478437"/>
            <a:chOff x="0" y="0"/>
            <a:chExt cx="6558280" cy="6791325"/>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5106" t="18187" r="34618" b="23935"/>
            <a:stretch/>
          </p:blipFill>
          <p:spPr bwMode="auto">
            <a:xfrm>
              <a:off x="0" y="0"/>
              <a:ext cx="6558280" cy="6791325"/>
            </a:xfrm>
            <a:prstGeom prst="rect">
              <a:avLst/>
            </a:prstGeom>
            <a:ln>
              <a:noFill/>
            </a:ln>
            <a:extLst>
              <a:ext uri="{53640926-AAD7-44D8-BBD7-CCE9431645EC}">
                <a14:shadowObscured xmlns:a14="http://schemas.microsoft.com/office/drawing/2010/main"/>
              </a:ext>
            </a:extLst>
          </p:spPr>
        </p:pic>
        <p:sp>
          <p:nvSpPr>
            <p:cNvPr id="6" name="Rectangle 5"/>
            <p:cNvSpPr/>
            <p:nvPr/>
          </p:nvSpPr>
          <p:spPr>
            <a:xfrm rot="19382025">
              <a:off x="3362325" y="3705225"/>
              <a:ext cx="288921" cy="256338"/>
            </a:xfrm>
            <a:prstGeom prst="rect">
              <a:avLst/>
            </a:prstGeom>
            <a:solidFill>
              <a:srgbClr val="7030A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p:cNvSpPr/>
            <p:nvPr/>
          </p:nvSpPr>
          <p:spPr>
            <a:xfrm rot="19513342">
              <a:off x="876300" y="828675"/>
              <a:ext cx="271780" cy="128270"/>
            </a:xfrm>
            <a:prstGeom prst="rect">
              <a:avLst/>
            </a:prstGeom>
            <a:solidFill>
              <a:srgbClr val="FF0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675" y="752475"/>
              <a:ext cx="428625" cy="4635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325" y="2847975"/>
              <a:ext cx="238125" cy="2381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100" y="485775"/>
              <a:ext cx="194945" cy="36258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5050" y="2581275"/>
              <a:ext cx="285115" cy="285115"/>
            </a:xfrm>
            <a:prstGeom prst="rect">
              <a:avLst/>
            </a:prstGeom>
          </p:spPr>
        </p:pic>
        <p:pic>
          <p:nvPicPr>
            <p:cNvPr id="14" name="Picture 13"/>
            <p:cNvPicPr>
              <a:picLocks noChangeAspect="1"/>
            </p:cNvPicPr>
            <p:nvPr/>
          </p:nvPicPr>
          <p:blipFill>
            <a:blip r:embed="rId6" cstate="print">
              <a:duotone>
                <a:prstClr val="black"/>
                <a:srgbClr val="FF0066">
                  <a:tint val="45000"/>
                  <a:satMod val="400000"/>
                </a:srgbClr>
              </a:duotone>
              <a:extLst>
                <a:ext uri="{28A0092B-C50C-407E-A947-70E740481C1C}">
                  <a14:useLocalDpi xmlns:a14="http://schemas.microsoft.com/office/drawing/2010/main" val="0"/>
                </a:ext>
              </a:extLst>
            </a:blip>
            <a:stretch>
              <a:fillRect/>
            </a:stretch>
          </p:blipFill>
          <p:spPr>
            <a:xfrm>
              <a:off x="6258772" y="400050"/>
              <a:ext cx="285115" cy="28511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3975" y="238125"/>
              <a:ext cx="241300" cy="238125"/>
            </a:xfrm>
            <a:prstGeom prst="rect">
              <a:avLst/>
            </a:prstGeom>
          </p:spPr>
        </p:pic>
        <p:sp>
          <p:nvSpPr>
            <p:cNvPr id="16" name="5-Point Star 15"/>
            <p:cNvSpPr/>
            <p:nvPr/>
          </p:nvSpPr>
          <p:spPr>
            <a:xfrm>
              <a:off x="3409950" y="37623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5-Point Star 16"/>
            <p:cNvSpPr/>
            <p:nvPr/>
          </p:nvSpPr>
          <p:spPr>
            <a:xfrm>
              <a:off x="3514725" y="403860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5-Point Star 17"/>
            <p:cNvSpPr/>
            <p:nvPr/>
          </p:nvSpPr>
          <p:spPr>
            <a:xfrm>
              <a:off x="1581150" y="240030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5-Point Star 18"/>
            <p:cNvSpPr/>
            <p:nvPr/>
          </p:nvSpPr>
          <p:spPr>
            <a:xfrm>
              <a:off x="257175" y="6000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5-Point Star 19"/>
            <p:cNvSpPr/>
            <p:nvPr/>
          </p:nvSpPr>
          <p:spPr>
            <a:xfrm>
              <a:off x="419100" y="8286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5-Point Star 20"/>
            <p:cNvSpPr/>
            <p:nvPr/>
          </p:nvSpPr>
          <p:spPr>
            <a:xfrm>
              <a:off x="1733550" y="26384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5-Point Star 21"/>
            <p:cNvSpPr/>
            <p:nvPr/>
          </p:nvSpPr>
          <p:spPr>
            <a:xfrm>
              <a:off x="2974110" y="31527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5-Point Star 22"/>
            <p:cNvSpPr/>
            <p:nvPr/>
          </p:nvSpPr>
          <p:spPr>
            <a:xfrm>
              <a:off x="3390780" y="4183145"/>
              <a:ext cx="142876" cy="148099"/>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5-Point Star 23"/>
            <p:cNvSpPr/>
            <p:nvPr/>
          </p:nvSpPr>
          <p:spPr>
            <a:xfrm>
              <a:off x="3009900" y="42767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5-Point Star 24"/>
            <p:cNvSpPr/>
            <p:nvPr/>
          </p:nvSpPr>
          <p:spPr>
            <a:xfrm>
              <a:off x="3383972" y="4704222"/>
              <a:ext cx="133349" cy="132303"/>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5-Point Star 25"/>
            <p:cNvSpPr/>
            <p:nvPr/>
          </p:nvSpPr>
          <p:spPr>
            <a:xfrm>
              <a:off x="3176588" y="388763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5-Point Star 26"/>
            <p:cNvSpPr/>
            <p:nvPr/>
          </p:nvSpPr>
          <p:spPr>
            <a:xfrm>
              <a:off x="3924300" y="4391025"/>
              <a:ext cx="161925" cy="17145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5-Point Star 27"/>
            <p:cNvSpPr/>
            <p:nvPr/>
          </p:nvSpPr>
          <p:spPr>
            <a:xfrm>
              <a:off x="3667125" y="30765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5-Point Star 28"/>
            <p:cNvSpPr/>
            <p:nvPr/>
          </p:nvSpPr>
          <p:spPr>
            <a:xfrm>
              <a:off x="3448050" y="48482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5-Point Star 29"/>
            <p:cNvSpPr/>
            <p:nvPr/>
          </p:nvSpPr>
          <p:spPr>
            <a:xfrm>
              <a:off x="3933825" y="493395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5-Point Star 30"/>
            <p:cNvSpPr/>
            <p:nvPr/>
          </p:nvSpPr>
          <p:spPr>
            <a:xfrm>
              <a:off x="3295650" y="499110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625" y="3105150"/>
              <a:ext cx="245110" cy="190500"/>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55233">
              <a:off x="1466850" y="3324225"/>
              <a:ext cx="313690" cy="313690"/>
            </a:xfrm>
            <a:prstGeom prst="rect">
              <a:avLst/>
            </a:prstGeom>
          </p:spPr>
        </p:pic>
        <p:sp>
          <p:nvSpPr>
            <p:cNvPr id="34" name="5-Point Star 33"/>
            <p:cNvSpPr/>
            <p:nvPr/>
          </p:nvSpPr>
          <p:spPr>
            <a:xfrm>
              <a:off x="4533900" y="57245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5-Point Star 34"/>
            <p:cNvSpPr/>
            <p:nvPr/>
          </p:nvSpPr>
          <p:spPr>
            <a:xfrm>
              <a:off x="4352925" y="61626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5-Point Star 35"/>
            <p:cNvSpPr/>
            <p:nvPr/>
          </p:nvSpPr>
          <p:spPr>
            <a:xfrm>
              <a:off x="3695700" y="464820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5-Point Star 36"/>
            <p:cNvSpPr/>
            <p:nvPr/>
          </p:nvSpPr>
          <p:spPr>
            <a:xfrm>
              <a:off x="4448175" y="5617337"/>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5-Point Star 37"/>
            <p:cNvSpPr/>
            <p:nvPr/>
          </p:nvSpPr>
          <p:spPr>
            <a:xfrm>
              <a:off x="4124325" y="63150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5-Point Star 38"/>
            <p:cNvSpPr/>
            <p:nvPr/>
          </p:nvSpPr>
          <p:spPr>
            <a:xfrm>
              <a:off x="4067175" y="6487972"/>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5-Point Star 39"/>
            <p:cNvSpPr/>
            <p:nvPr/>
          </p:nvSpPr>
          <p:spPr>
            <a:xfrm>
              <a:off x="4171950" y="661035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5-Point Star 40"/>
            <p:cNvSpPr/>
            <p:nvPr/>
          </p:nvSpPr>
          <p:spPr>
            <a:xfrm>
              <a:off x="3124200" y="319087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5-Point Star 41"/>
            <p:cNvSpPr/>
            <p:nvPr/>
          </p:nvSpPr>
          <p:spPr>
            <a:xfrm>
              <a:off x="3162300" y="50768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5-Point Star 42"/>
            <p:cNvSpPr/>
            <p:nvPr/>
          </p:nvSpPr>
          <p:spPr>
            <a:xfrm>
              <a:off x="3810000" y="455295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5-Point Star 43"/>
            <p:cNvSpPr/>
            <p:nvPr/>
          </p:nvSpPr>
          <p:spPr>
            <a:xfrm>
              <a:off x="3524250" y="443865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5-Point Star 44"/>
            <p:cNvSpPr/>
            <p:nvPr/>
          </p:nvSpPr>
          <p:spPr>
            <a:xfrm>
              <a:off x="3657600" y="39338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5-Point Star 45"/>
            <p:cNvSpPr/>
            <p:nvPr/>
          </p:nvSpPr>
          <p:spPr>
            <a:xfrm>
              <a:off x="4114800" y="401955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5-Point Star 46"/>
            <p:cNvSpPr/>
            <p:nvPr/>
          </p:nvSpPr>
          <p:spPr>
            <a:xfrm>
              <a:off x="2771775" y="2752725"/>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5-Point Star 47"/>
            <p:cNvSpPr/>
            <p:nvPr/>
          </p:nvSpPr>
          <p:spPr>
            <a:xfrm>
              <a:off x="2286000" y="2133600"/>
              <a:ext cx="171450" cy="152400"/>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9412" y="692806"/>
            <a:ext cx="281305" cy="30480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2529" y="624644"/>
            <a:ext cx="194945" cy="362585"/>
          </a:xfrm>
          <a:prstGeom prst="rect">
            <a:avLst/>
          </a:prstGeom>
        </p:spPr>
      </p:pic>
      <p:sp>
        <p:nvSpPr>
          <p:cNvPr id="55" name="Text Box 2"/>
          <p:cNvSpPr txBox="1">
            <a:spLocks noChangeArrowheads="1"/>
          </p:cNvSpPr>
          <p:nvPr/>
        </p:nvSpPr>
        <p:spPr bwMode="auto">
          <a:xfrm>
            <a:off x="10881452" y="1757703"/>
            <a:ext cx="1257300"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Rail Road Crossing</a:t>
            </a:r>
          </a:p>
        </p:txBody>
      </p:sp>
      <p:sp>
        <p:nvSpPr>
          <p:cNvPr id="56" name="Rectangle 55"/>
          <p:cNvSpPr/>
          <p:nvPr/>
        </p:nvSpPr>
        <p:spPr>
          <a:xfrm rot="19597773">
            <a:off x="9493223" y="2170466"/>
            <a:ext cx="247650" cy="142875"/>
          </a:xfrm>
          <a:prstGeom prst="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Text Box 2"/>
          <p:cNvSpPr txBox="1">
            <a:spLocks noChangeArrowheads="1"/>
          </p:cNvSpPr>
          <p:nvPr/>
        </p:nvSpPr>
        <p:spPr bwMode="auto">
          <a:xfrm>
            <a:off x="9821838" y="2095868"/>
            <a:ext cx="2305050" cy="255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210 S. Main St. – Welcome location</a:t>
            </a:r>
          </a:p>
        </p:txBody>
      </p:sp>
      <p:sp>
        <p:nvSpPr>
          <p:cNvPr id="58" name="Rectangle 57"/>
          <p:cNvSpPr/>
          <p:nvPr/>
        </p:nvSpPr>
        <p:spPr>
          <a:xfrm rot="19597773">
            <a:off x="9364638" y="1150314"/>
            <a:ext cx="247650" cy="142875"/>
          </a:xfrm>
          <a:prstGeom prst="rect">
            <a:avLst/>
          </a:prstGeom>
          <a:solidFill>
            <a:srgbClr val="FF0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Text Box 2"/>
          <p:cNvSpPr txBox="1">
            <a:spLocks noChangeArrowheads="1"/>
          </p:cNvSpPr>
          <p:nvPr/>
        </p:nvSpPr>
        <p:spPr bwMode="auto">
          <a:xfrm>
            <a:off x="9821838" y="1064589"/>
            <a:ext cx="2305050" cy="2844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544 N. Main St. – Dinner location</a:t>
            </a:r>
          </a:p>
        </p:txBody>
      </p:sp>
      <p:sp>
        <p:nvSpPr>
          <p:cNvPr id="60" name="Text Box 2"/>
          <p:cNvSpPr txBox="1">
            <a:spLocks noChangeArrowheads="1"/>
          </p:cNvSpPr>
          <p:nvPr/>
        </p:nvSpPr>
        <p:spPr bwMode="auto">
          <a:xfrm>
            <a:off x="8383563" y="731214"/>
            <a:ext cx="1057275"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Twin Hills Park</a:t>
            </a: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5005" y="1796788"/>
            <a:ext cx="238125" cy="238125"/>
          </a:xfrm>
          <a:prstGeom prst="rect">
            <a:avLst/>
          </a:prstGeom>
        </p:spPr>
      </p:pic>
      <p:sp>
        <p:nvSpPr>
          <p:cNvPr id="62" name="Text Box 2"/>
          <p:cNvSpPr txBox="1">
            <a:spLocks noChangeArrowheads="1"/>
          </p:cNvSpPr>
          <p:nvPr/>
        </p:nvSpPr>
        <p:spPr bwMode="auto">
          <a:xfrm>
            <a:off x="9774213" y="712164"/>
            <a:ext cx="1057275"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Courthouse</a:t>
            </a:r>
          </a:p>
        </p:txBody>
      </p:sp>
      <p:pic>
        <p:nvPicPr>
          <p:cNvPr id="63" name="Picture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07688" y="740739"/>
            <a:ext cx="241300" cy="238125"/>
          </a:xfrm>
          <a:prstGeom prst="rect">
            <a:avLst/>
          </a:prstGeom>
        </p:spPr>
      </p:pic>
      <p:sp>
        <p:nvSpPr>
          <p:cNvPr id="64" name="Text Box 2"/>
          <p:cNvSpPr txBox="1">
            <a:spLocks noChangeArrowheads="1"/>
          </p:cNvSpPr>
          <p:nvPr/>
        </p:nvSpPr>
        <p:spPr bwMode="auto">
          <a:xfrm>
            <a:off x="11174388" y="712164"/>
            <a:ext cx="942975"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Dog</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Park</a:t>
            </a:r>
          </a:p>
        </p:txBody>
      </p:sp>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6423" y="2420504"/>
            <a:ext cx="285115" cy="285115"/>
          </a:xfrm>
          <a:prstGeom prst="rect">
            <a:avLst/>
          </a:prstGeom>
        </p:spPr>
      </p:pic>
      <p:sp>
        <p:nvSpPr>
          <p:cNvPr id="66" name="Text Box 2"/>
          <p:cNvSpPr txBox="1">
            <a:spLocks noChangeArrowheads="1"/>
          </p:cNvSpPr>
          <p:nvPr/>
        </p:nvSpPr>
        <p:spPr bwMode="auto">
          <a:xfrm>
            <a:off x="10515005" y="2419038"/>
            <a:ext cx="552450"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FAMU</a:t>
            </a:r>
          </a:p>
        </p:txBody>
      </p:sp>
      <p:sp>
        <p:nvSpPr>
          <p:cNvPr id="67" name="Text Box 2"/>
          <p:cNvSpPr txBox="1">
            <a:spLocks noChangeArrowheads="1"/>
          </p:cNvSpPr>
          <p:nvPr/>
        </p:nvSpPr>
        <p:spPr bwMode="auto">
          <a:xfrm>
            <a:off x="11510102" y="2412728"/>
            <a:ext cx="601393"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NWFSC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8" name="Picture 67"/>
          <p:cNvPicPr>
            <a:picLocks noChangeAspect="1"/>
          </p:cNvPicPr>
          <p:nvPr/>
        </p:nvPicPr>
        <p:blipFill>
          <a:blip r:embed="rId6" cstate="print">
            <a:duotone>
              <a:prstClr val="black"/>
              <a:srgbClr val="FF0066">
                <a:tint val="45000"/>
                <a:satMod val="400000"/>
              </a:srgbClr>
            </a:duotone>
            <a:extLst>
              <a:ext uri="{28A0092B-C50C-407E-A947-70E740481C1C}">
                <a14:useLocalDpi xmlns:a14="http://schemas.microsoft.com/office/drawing/2010/main" val="0"/>
              </a:ext>
            </a:extLst>
          </a:blip>
          <a:stretch>
            <a:fillRect/>
          </a:stretch>
        </p:blipFill>
        <p:spPr>
          <a:xfrm>
            <a:off x="11174388" y="2409222"/>
            <a:ext cx="285115" cy="285115"/>
          </a:xfrm>
          <a:prstGeom prst="rect">
            <a:avLst/>
          </a:prstGeom>
        </p:spPr>
      </p:pic>
      <p:sp>
        <p:nvSpPr>
          <p:cNvPr id="69" name="5-Point Star 68"/>
          <p:cNvSpPr/>
          <p:nvPr/>
        </p:nvSpPr>
        <p:spPr>
          <a:xfrm>
            <a:off x="10812438" y="1474164"/>
            <a:ext cx="219075" cy="1905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Text Box 2"/>
          <p:cNvSpPr txBox="1">
            <a:spLocks noChangeArrowheads="1"/>
          </p:cNvSpPr>
          <p:nvPr/>
        </p:nvSpPr>
        <p:spPr bwMode="auto">
          <a:xfrm>
            <a:off x="11136288" y="1420610"/>
            <a:ext cx="990600" cy="2762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Sale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 name="Picture 7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707538" y="1436064"/>
            <a:ext cx="238125" cy="229235"/>
          </a:xfrm>
          <a:prstGeom prst="rect">
            <a:avLst/>
          </a:prstGeom>
        </p:spPr>
      </p:pic>
      <p:sp>
        <p:nvSpPr>
          <p:cNvPr id="72" name="Text Box 2"/>
          <p:cNvSpPr txBox="1">
            <a:spLocks noChangeArrowheads="1"/>
          </p:cNvSpPr>
          <p:nvPr/>
        </p:nvSpPr>
        <p:spPr bwMode="auto">
          <a:xfrm>
            <a:off x="9983763" y="1419711"/>
            <a:ext cx="666750"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City Hall</a:t>
            </a: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4513" y="1397964"/>
            <a:ext cx="313690" cy="313690"/>
          </a:xfrm>
          <a:prstGeom prst="rect">
            <a:avLst/>
          </a:prstGeom>
        </p:spPr>
      </p:pic>
      <p:sp>
        <p:nvSpPr>
          <p:cNvPr id="74" name="Text Box 2"/>
          <p:cNvSpPr txBox="1">
            <a:spLocks noChangeArrowheads="1"/>
          </p:cNvSpPr>
          <p:nvPr/>
        </p:nvSpPr>
        <p:spPr bwMode="auto">
          <a:xfrm>
            <a:off x="8678838" y="1417014"/>
            <a:ext cx="904875" cy="2857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Fire Station</a:t>
            </a:r>
          </a:p>
        </p:txBody>
      </p:sp>
      <p:sp>
        <p:nvSpPr>
          <p:cNvPr id="75" name="5-Point Star 74"/>
          <p:cNvSpPr/>
          <p:nvPr/>
        </p:nvSpPr>
        <p:spPr>
          <a:xfrm>
            <a:off x="3782167" y="3587492"/>
            <a:ext cx="157259" cy="145379"/>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l="28312" t="21254" r="28618" b="7050"/>
          <a:stretch/>
        </p:blipFill>
        <p:spPr>
          <a:xfrm>
            <a:off x="8828497" y="2984132"/>
            <a:ext cx="3059180" cy="2758430"/>
          </a:xfrm>
          <a:prstGeom prst="rect">
            <a:avLst/>
          </a:prstGeom>
          <a:ln w="228600" cap="sq" cmpd="thickThin">
            <a:solidFill>
              <a:srgbClr val="000000"/>
            </a:solidFill>
            <a:prstDash val="solid"/>
            <a:miter lim="800000"/>
          </a:ln>
          <a:effectLst>
            <a:innerShdw blurRad="76200">
              <a:srgbClr val="000000"/>
            </a:innerShdw>
          </a:effectLst>
        </p:spPr>
      </p:pic>
      <p:sp>
        <p:nvSpPr>
          <p:cNvPr id="77" name="5-Point Star 76"/>
          <p:cNvSpPr/>
          <p:nvPr/>
        </p:nvSpPr>
        <p:spPr>
          <a:xfrm>
            <a:off x="231947" y="653967"/>
            <a:ext cx="157259" cy="145379"/>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 name="5-Point Star 77"/>
          <p:cNvSpPr/>
          <p:nvPr/>
        </p:nvSpPr>
        <p:spPr>
          <a:xfrm>
            <a:off x="947540" y="1800106"/>
            <a:ext cx="129396" cy="14606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9" name="5-Point Star 78"/>
          <p:cNvSpPr/>
          <p:nvPr/>
        </p:nvSpPr>
        <p:spPr>
          <a:xfrm>
            <a:off x="801939" y="2862111"/>
            <a:ext cx="157259" cy="145379"/>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5-Point Star 2"/>
          <p:cNvSpPr/>
          <p:nvPr/>
        </p:nvSpPr>
        <p:spPr>
          <a:xfrm>
            <a:off x="4247430" y="351978"/>
            <a:ext cx="172529" cy="16272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5-Point Star 11"/>
          <p:cNvSpPr/>
          <p:nvPr/>
        </p:nvSpPr>
        <p:spPr>
          <a:xfrm>
            <a:off x="3892204" y="4180721"/>
            <a:ext cx="150606" cy="18262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6" name="5-Point Star 125"/>
          <p:cNvSpPr/>
          <p:nvPr/>
        </p:nvSpPr>
        <p:spPr>
          <a:xfrm>
            <a:off x="4713306" y="4649345"/>
            <a:ext cx="148401" cy="13629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7" name="5-Point Star 126"/>
          <p:cNvSpPr/>
          <p:nvPr/>
        </p:nvSpPr>
        <p:spPr>
          <a:xfrm>
            <a:off x="3864161" y="4756448"/>
            <a:ext cx="166770" cy="1321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8" name="5-Point Star 127"/>
          <p:cNvSpPr/>
          <p:nvPr/>
        </p:nvSpPr>
        <p:spPr>
          <a:xfrm>
            <a:off x="3594849" y="3697779"/>
            <a:ext cx="148748" cy="12077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9" name="5-Point Star 128"/>
          <p:cNvSpPr/>
          <p:nvPr/>
        </p:nvSpPr>
        <p:spPr>
          <a:xfrm>
            <a:off x="607150" y="2650893"/>
            <a:ext cx="157259" cy="145379"/>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5-Point Star 48"/>
          <p:cNvSpPr/>
          <p:nvPr/>
        </p:nvSpPr>
        <p:spPr>
          <a:xfrm>
            <a:off x="5112709" y="5549987"/>
            <a:ext cx="175247" cy="2109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2" name="5-Point Star 81"/>
          <p:cNvSpPr/>
          <p:nvPr/>
        </p:nvSpPr>
        <p:spPr>
          <a:xfrm>
            <a:off x="5003180" y="5433941"/>
            <a:ext cx="175247" cy="2109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3" name="5-Point Star 82"/>
          <p:cNvSpPr/>
          <p:nvPr/>
        </p:nvSpPr>
        <p:spPr>
          <a:xfrm>
            <a:off x="2203305" y="1799666"/>
            <a:ext cx="197152" cy="145379"/>
          </a:xfrm>
          <a:prstGeom prst="star5">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TextBox 49"/>
          <p:cNvSpPr txBox="1"/>
          <p:nvPr/>
        </p:nvSpPr>
        <p:spPr>
          <a:xfrm>
            <a:off x="7797608" y="6012422"/>
            <a:ext cx="4399998" cy="830997"/>
          </a:xfrm>
          <a:prstGeom prst="rect">
            <a:avLst/>
          </a:prstGeom>
          <a:noFill/>
        </p:spPr>
        <p:txBody>
          <a:bodyPr wrap="square" rtlCol="0">
            <a:spAutoFit/>
          </a:bodyPr>
          <a:lstStyle/>
          <a:p>
            <a:pPr algn="r"/>
            <a:r>
              <a:rPr lang="en-US" sz="1200" dirty="0"/>
              <a:t>Please note that additional properties are available, but are either in a private listing agreement, or not uploaded into the MLS.  Please speak with Melissa Simpson regarding additional available properties.</a:t>
            </a:r>
          </a:p>
        </p:txBody>
      </p:sp>
    </p:spTree>
    <p:extLst>
      <p:ext uri="{BB962C8B-B14F-4D97-AF65-F5344CB8AC3E}">
        <p14:creationId xmlns:p14="http://schemas.microsoft.com/office/powerpoint/2010/main" val="71427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6574" r="3978"/>
          <a:stretch/>
        </p:blipFill>
        <p:spPr>
          <a:xfrm>
            <a:off x="457260" y="1184655"/>
            <a:ext cx="3452918" cy="3317070"/>
          </a:xfrm>
        </p:spPr>
      </p:pic>
      <p:pic>
        <p:nvPicPr>
          <p:cNvPr id="2" name="Picture Placeholder 1"/>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7108" t="28096" r="8399" b="13814"/>
          <a:stretch/>
        </p:blipFill>
        <p:spPr>
          <a:xfrm>
            <a:off x="3844031" y="490888"/>
            <a:ext cx="8269598" cy="6273379"/>
          </a:xfrm>
        </p:spPr>
      </p:pic>
      <p:sp>
        <p:nvSpPr>
          <p:cNvPr id="5" name="TextBox 4"/>
          <p:cNvSpPr txBox="1"/>
          <p:nvPr/>
        </p:nvSpPr>
        <p:spPr>
          <a:xfrm>
            <a:off x="1201103" y="490888"/>
            <a:ext cx="2231563" cy="369332"/>
          </a:xfrm>
          <a:prstGeom prst="rect">
            <a:avLst/>
          </a:prstGeom>
          <a:noFill/>
        </p:spPr>
        <p:txBody>
          <a:bodyPr wrap="square" rtlCol="0">
            <a:spAutoFit/>
          </a:bodyPr>
          <a:lstStyle/>
          <a:p>
            <a:r>
              <a:rPr lang="en-US" dirty="0"/>
              <a:t>ACTIVE ON MAIN ST.</a:t>
            </a:r>
          </a:p>
        </p:txBody>
      </p:sp>
    </p:spTree>
    <p:extLst>
      <p:ext uri="{BB962C8B-B14F-4D97-AF65-F5344CB8AC3E}">
        <p14:creationId xmlns:p14="http://schemas.microsoft.com/office/powerpoint/2010/main" val="40170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p:cNvPicPr>
            <a:picLocks noChangeAspect="1"/>
          </p:cNvPicPr>
          <p:nvPr/>
        </p:nvPicPr>
        <p:blipFill rotWithShape="1">
          <a:blip r:embed="rId2">
            <a:extLst>
              <a:ext uri="{28A0092B-C50C-407E-A947-70E740481C1C}">
                <a14:useLocalDpi xmlns:a14="http://schemas.microsoft.com/office/drawing/2010/main" val="0"/>
              </a:ext>
            </a:extLst>
          </a:blip>
          <a:srcRect l="28564" t="19054" r="29550" b="21885"/>
          <a:stretch/>
        </p:blipFill>
        <p:spPr>
          <a:xfrm>
            <a:off x="94386" y="418149"/>
            <a:ext cx="7975415" cy="6373267"/>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7" name="TextBox 6"/>
          <p:cNvSpPr txBox="1"/>
          <p:nvPr/>
        </p:nvSpPr>
        <p:spPr>
          <a:xfrm>
            <a:off x="8963180" y="418149"/>
            <a:ext cx="3944952" cy="369332"/>
          </a:xfrm>
          <a:prstGeom prst="rect">
            <a:avLst/>
          </a:prstGeom>
          <a:noFill/>
        </p:spPr>
        <p:txBody>
          <a:bodyPr wrap="square" rtlCol="0">
            <a:spAutoFit/>
          </a:bodyPr>
          <a:lstStyle/>
          <a:p>
            <a:r>
              <a:rPr lang="en-US" dirty="0"/>
              <a:t>ACTIVE ON MAIN ST.</a:t>
            </a:r>
          </a:p>
        </p:txBody>
      </p:sp>
    </p:spTree>
    <p:extLst>
      <p:ext uri="{BB962C8B-B14F-4D97-AF65-F5344CB8AC3E}">
        <p14:creationId xmlns:p14="http://schemas.microsoft.com/office/powerpoint/2010/main" val="78710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ChangeAspect="1"/>
          </p:cNvPicPr>
          <p:nvPr/>
        </p:nvPicPr>
        <p:blipFill rotWithShape="1">
          <a:blip r:embed="rId2"/>
          <a:srcRect l="28332" t="13036" r="29150" b="26739"/>
          <a:stretch/>
        </p:blipFill>
        <p:spPr>
          <a:xfrm>
            <a:off x="3826277" y="418152"/>
            <a:ext cx="8269168" cy="6373265"/>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7" name="TextBox 6"/>
          <p:cNvSpPr txBox="1"/>
          <p:nvPr/>
        </p:nvSpPr>
        <p:spPr>
          <a:xfrm>
            <a:off x="745191" y="418152"/>
            <a:ext cx="7131330" cy="369332"/>
          </a:xfrm>
          <a:prstGeom prst="rect">
            <a:avLst/>
          </a:prstGeom>
          <a:noFill/>
        </p:spPr>
        <p:txBody>
          <a:bodyPr wrap="square" rtlCol="0">
            <a:spAutoFit/>
          </a:bodyPr>
          <a:lstStyle/>
          <a:p>
            <a:r>
              <a:rPr lang="en-US" dirty="0"/>
              <a:t>ACTIVE ON MAIN ST.</a:t>
            </a:r>
          </a:p>
        </p:txBody>
      </p:sp>
    </p:spTree>
    <p:extLst>
      <p:ext uri="{BB962C8B-B14F-4D97-AF65-F5344CB8AC3E}">
        <p14:creationId xmlns:p14="http://schemas.microsoft.com/office/powerpoint/2010/main" val="61055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7406" r="26586"/>
          <a:stretch/>
        </p:blipFill>
        <p:spPr>
          <a:xfrm>
            <a:off x="8711653" y="1251285"/>
            <a:ext cx="3480347" cy="3515849"/>
          </a:xfrm>
        </p:spPr>
      </p:pic>
      <p:pic>
        <p:nvPicPr>
          <p:cNvPr id="2" name="Picture Placeholder 1"/>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7184" t="24662" r="8782" b="12905"/>
          <a:stretch/>
        </p:blipFill>
        <p:spPr>
          <a:xfrm>
            <a:off x="92421" y="462013"/>
            <a:ext cx="8060177" cy="6314462"/>
          </a:xfrm>
        </p:spPr>
      </p:pic>
      <p:sp>
        <p:nvSpPr>
          <p:cNvPr id="7" name="TextBox 6"/>
          <p:cNvSpPr txBox="1"/>
          <p:nvPr/>
        </p:nvSpPr>
        <p:spPr>
          <a:xfrm>
            <a:off x="8983921" y="453509"/>
            <a:ext cx="3918320" cy="369332"/>
          </a:xfrm>
          <a:prstGeom prst="rect">
            <a:avLst/>
          </a:prstGeom>
          <a:noFill/>
        </p:spPr>
        <p:txBody>
          <a:bodyPr wrap="square" rtlCol="0">
            <a:spAutoFit/>
          </a:bodyPr>
          <a:lstStyle/>
          <a:p>
            <a:r>
              <a:rPr lang="en-US" dirty="0"/>
              <a:t>ACTIVE ON MAIN ST.</a:t>
            </a:r>
          </a:p>
        </p:txBody>
      </p:sp>
    </p:spTree>
    <p:extLst>
      <p:ext uri="{BB962C8B-B14F-4D97-AF65-F5344CB8AC3E}">
        <p14:creationId xmlns:p14="http://schemas.microsoft.com/office/powerpoint/2010/main" val="14964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8152" t="23991" r="29408" b="15605"/>
          <a:stretch/>
        </p:blipFill>
        <p:spPr>
          <a:xfrm>
            <a:off x="3799643" y="435007"/>
            <a:ext cx="8280065" cy="6273802"/>
          </a:xfrm>
        </p:spPr>
      </p:pic>
      <p:sp>
        <p:nvSpPr>
          <p:cNvPr id="14" name="TextBox 13"/>
          <p:cNvSpPr txBox="1"/>
          <p:nvPr/>
        </p:nvSpPr>
        <p:spPr>
          <a:xfrm>
            <a:off x="797777" y="475797"/>
            <a:ext cx="7131330" cy="369332"/>
          </a:xfrm>
          <a:prstGeom prst="rect">
            <a:avLst/>
          </a:prstGeom>
          <a:noFill/>
        </p:spPr>
        <p:txBody>
          <a:bodyPr wrap="square" rtlCol="0">
            <a:spAutoFit/>
          </a:bodyPr>
          <a:lstStyle/>
          <a:p>
            <a:r>
              <a:rPr lang="en-US" dirty="0"/>
              <a:t>ACTIVE ON MAIN ST.</a:t>
            </a:r>
          </a:p>
        </p:txBody>
      </p:sp>
    </p:spTree>
    <p:extLst>
      <p:ext uri="{BB962C8B-B14F-4D97-AF65-F5344CB8AC3E}">
        <p14:creationId xmlns:p14="http://schemas.microsoft.com/office/powerpoint/2010/main" val="8108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75865" y="4830803"/>
            <a:ext cx="2267735" cy="727815"/>
          </a:xfrm>
          <a:prstGeom prst="rect">
            <a:avLst/>
          </a:prstGeom>
          <a:solidFill>
            <a:srgbClr val="1B8EA5"/>
          </a:solidFill>
        </p:spPr>
        <p:txBody>
          <a:bodyPr wrap="square" rtlCol="0">
            <a:spAutoFit/>
          </a:bodyPr>
          <a:lstStyle/>
          <a:p>
            <a:endParaRPr lang="en-US" dirty="0"/>
          </a:p>
        </p:txBody>
      </p:sp>
      <p:sp>
        <p:nvSpPr>
          <p:cNvPr id="10" name="Title 9"/>
          <p:cNvSpPr>
            <a:spLocks noGrp="1"/>
          </p:cNvSpPr>
          <p:nvPr>
            <p:ph type="title"/>
          </p:nvPr>
        </p:nvSpPr>
        <p:spPr>
          <a:xfrm>
            <a:off x="276045" y="365125"/>
            <a:ext cx="11611155" cy="1325563"/>
          </a:xfrm>
        </p:spPr>
        <p:txBody>
          <a:bodyPr>
            <a:noAutofit/>
          </a:bodyPr>
          <a:lstStyle/>
          <a:p>
            <a:pPr algn="ctr"/>
            <a:r>
              <a:rPr lang="en-US" sz="2800" dirty="0"/>
              <a:t>On Behalf of Crestview’s </a:t>
            </a:r>
            <a:br>
              <a:rPr lang="en-US" sz="2800" dirty="0"/>
            </a:br>
            <a:r>
              <a:rPr lang="en-US" sz="2800" dirty="0"/>
              <a:t>Community Redevelopment Association &amp; Main Street Crestview Association</a:t>
            </a:r>
          </a:p>
        </p:txBody>
      </p:sp>
      <p:sp>
        <p:nvSpPr>
          <p:cNvPr id="11" name="Text Placeholder 10"/>
          <p:cNvSpPr>
            <a:spLocks noGrp="1"/>
          </p:cNvSpPr>
          <p:nvPr>
            <p:ph type="body" idx="1"/>
          </p:nvPr>
        </p:nvSpPr>
        <p:spPr>
          <a:xfrm>
            <a:off x="823822" y="1414573"/>
            <a:ext cx="10515600" cy="823912"/>
          </a:xfrm>
        </p:spPr>
        <p:txBody>
          <a:bodyPr>
            <a:normAutofit/>
          </a:bodyPr>
          <a:lstStyle/>
          <a:p>
            <a:pPr algn="ctr"/>
            <a:r>
              <a:rPr lang="en-US" sz="4800" dirty="0"/>
              <a:t>SPECIAL THANKS TO OUR SPONSORS</a:t>
            </a:r>
          </a:p>
        </p:txBody>
      </p:sp>
      <p:pic>
        <p:nvPicPr>
          <p:cNvPr id="15" name="Content Placeholder 1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41502" y="4838789"/>
            <a:ext cx="1590698" cy="617768"/>
          </a:xfrm>
        </p:spPr>
      </p:pic>
      <p:pic>
        <p:nvPicPr>
          <p:cNvPr id="16" name="Content Placeholder 15"/>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t="4438" b="3649"/>
          <a:stretch/>
        </p:blipFill>
        <p:spPr>
          <a:xfrm>
            <a:off x="3720891" y="2672364"/>
            <a:ext cx="2157005" cy="951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2183" y="5278456"/>
            <a:ext cx="1857905" cy="1236668"/>
          </a:xfrm>
          <a:prstGeom prst="rect">
            <a:avLst/>
          </a:prstGeom>
        </p:spPr>
      </p:pic>
      <p:pic>
        <p:nvPicPr>
          <p:cNvPr id="19" name="Picture 18"/>
          <p:cNvPicPr>
            <a:picLocks noChangeAspect="1"/>
          </p:cNvPicPr>
          <p:nvPr/>
        </p:nvPicPr>
        <p:blipFill rotWithShape="1">
          <a:blip r:embed="rId5"/>
          <a:srcRect t="9675" r="1993" b="33428"/>
          <a:stretch/>
        </p:blipFill>
        <p:spPr>
          <a:xfrm>
            <a:off x="5860644" y="2628876"/>
            <a:ext cx="3121069" cy="981456"/>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922" t="1125" r="4683"/>
          <a:stretch/>
        </p:blipFill>
        <p:spPr>
          <a:xfrm>
            <a:off x="2071894" y="3718513"/>
            <a:ext cx="1606398" cy="1548865"/>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23454" b="26978"/>
          <a:stretch/>
        </p:blipFill>
        <p:spPr>
          <a:xfrm>
            <a:off x="8992122" y="2617881"/>
            <a:ext cx="1632825" cy="1047410"/>
          </a:xfrm>
          <a:prstGeom prst="rect">
            <a:avLst/>
          </a:prstGeom>
          <a:solidFill>
            <a:schemeClr val="bg1"/>
          </a:solidFill>
        </p:spPr>
      </p:pic>
      <p:pic>
        <p:nvPicPr>
          <p:cNvPr id="4" name="Picture 3"/>
          <p:cNvPicPr>
            <a:picLocks noChangeAspect="1"/>
          </p:cNvPicPr>
          <p:nvPr/>
        </p:nvPicPr>
        <p:blipFill rotWithShape="1">
          <a:blip r:embed="rId8"/>
          <a:srcRect l="41375" t="46721" r="42363" b="40239"/>
          <a:stretch/>
        </p:blipFill>
        <p:spPr>
          <a:xfrm>
            <a:off x="8382652" y="3573280"/>
            <a:ext cx="2248942" cy="976705"/>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t="3835"/>
          <a:stretch/>
        </p:blipFill>
        <p:spPr>
          <a:xfrm>
            <a:off x="382710" y="3698648"/>
            <a:ext cx="1669105" cy="1605108"/>
          </a:xfrm>
          <a:prstGeom prst="rect">
            <a:avLst/>
          </a:prstGeom>
        </p:spPr>
      </p:pic>
      <p:pic>
        <p:nvPicPr>
          <p:cNvPr id="7" name="Picture 6"/>
          <p:cNvPicPr>
            <a:picLocks noChangeAspect="1"/>
          </p:cNvPicPr>
          <p:nvPr/>
        </p:nvPicPr>
        <p:blipFill rotWithShape="1">
          <a:blip r:embed="rId10"/>
          <a:srcRect l="41098" t="7691" r="41141" b="81347"/>
          <a:stretch/>
        </p:blipFill>
        <p:spPr>
          <a:xfrm>
            <a:off x="377981" y="2615425"/>
            <a:ext cx="3334815" cy="1114776"/>
          </a:xfrm>
          <a:prstGeom prst="rect">
            <a:avLst/>
          </a:prstGeom>
        </p:spPr>
      </p:pic>
      <p:pic>
        <p:nvPicPr>
          <p:cNvPr id="12" name="Picture 11"/>
          <p:cNvPicPr>
            <a:picLocks noChangeAspect="1"/>
          </p:cNvPicPr>
          <p:nvPr/>
        </p:nvPicPr>
        <p:blipFill rotWithShape="1">
          <a:blip r:embed="rId11"/>
          <a:srcRect l="22466" t="27452" r="50530" b="46954"/>
          <a:stretch/>
        </p:blipFill>
        <p:spPr>
          <a:xfrm>
            <a:off x="3830088" y="5424496"/>
            <a:ext cx="2122138" cy="1089484"/>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18462" t="-1877" r="49292" b="63511"/>
          <a:stretch/>
        </p:blipFill>
        <p:spPr>
          <a:xfrm>
            <a:off x="382710" y="5221024"/>
            <a:ext cx="2243262" cy="1292956"/>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43196" y="3589390"/>
            <a:ext cx="2530830" cy="1552451"/>
          </a:xfrm>
          <a:prstGeom prst="rect">
            <a:avLst/>
          </a:prstGeom>
        </p:spPr>
      </p:pic>
      <p:pic>
        <p:nvPicPr>
          <p:cNvPr id="13" name="Picture 12"/>
          <p:cNvPicPr>
            <a:picLocks noChangeAspect="1"/>
          </p:cNvPicPr>
          <p:nvPr/>
        </p:nvPicPr>
        <p:blipFill rotWithShape="1">
          <a:blip r:embed="rId14" cstate="print">
            <a:extLst>
              <a:ext uri="{28A0092B-C50C-407E-A947-70E740481C1C}">
                <a14:useLocalDpi xmlns:a14="http://schemas.microsoft.com/office/drawing/2010/main" val="0"/>
              </a:ext>
            </a:extLst>
          </a:blip>
          <a:srcRect l="1" r="-1142"/>
          <a:stretch/>
        </p:blipFill>
        <p:spPr>
          <a:xfrm>
            <a:off x="3672483" y="3634457"/>
            <a:ext cx="2187965" cy="1214404"/>
          </a:xfrm>
          <a:prstGeom prst="rect">
            <a:avLst/>
          </a:prstGeom>
        </p:spPr>
      </p:pic>
      <p:sp>
        <p:nvSpPr>
          <p:cNvPr id="25" name="AutoShape 2" descr="Displaying henry_angel_goldshadowsSmall.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7"/>
          <p:cNvPicPr/>
          <p:nvPr/>
        </p:nvPicPr>
        <p:blipFill rotWithShape="1">
          <a:blip r:embed="rId15"/>
          <a:srcRect l="28205" t="14201" r="27725" b="6509"/>
          <a:stretch/>
        </p:blipFill>
        <p:spPr bwMode="auto">
          <a:xfrm>
            <a:off x="5894952" y="5129251"/>
            <a:ext cx="1394369" cy="1383692"/>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16"/>
          <a:srcRect l="12820" t="10530" r="42308"/>
          <a:stretch/>
        </p:blipFill>
        <p:spPr bwMode="auto">
          <a:xfrm>
            <a:off x="10624947" y="2629373"/>
            <a:ext cx="1262253" cy="1920611"/>
          </a:xfrm>
          <a:prstGeom prst="rect">
            <a:avLst/>
          </a:prstGeom>
          <a:ln>
            <a:noFill/>
          </a:ln>
          <a:extLst>
            <a:ext uri="{53640926-AAD7-44D8-BBD7-CCE9431645EC}">
              <a14:shadowObscured xmlns:a14="http://schemas.microsoft.com/office/drawing/2010/main"/>
            </a:ext>
          </a:extLst>
        </p:spPr>
      </p:pic>
      <p:pic>
        <p:nvPicPr>
          <p:cNvPr id="24" name="Picture 23"/>
          <p:cNvPicPr>
            <a:picLocks noChangeAspect="1"/>
          </p:cNvPicPr>
          <p:nvPr/>
        </p:nvPicPr>
        <p:blipFill rotWithShape="1">
          <a:blip r:embed="rId17">
            <a:extLst>
              <a:ext uri="{28A0092B-C50C-407E-A947-70E740481C1C}">
                <a14:useLocalDpi xmlns:a14="http://schemas.microsoft.com/office/drawing/2010/main" val="0"/>
              </a:ext>
            </a:extLst>
          </a:blip>
          <a:srcRect l="37242" t="42458" r="39126" b="38053"/>
          <a:stretch/>
        </p:blipFill>
        <p:spPr>
          <a:xfrm>
            <a:off x="8382652" y="4501202"/>
            <a:ext cx="1815301" cy="1161975"/>
          </a:xfrm>
          <a:prstGeom prst="rect">
            <a:avLst/>
          </a:prstGeom>
        </p:spPr>
      </p:pic>
      <p:pic>
        <p:nvPicPr>
          <p:cNvPr id="26" name="Picture 25"/>
          <p:cNvPicPr/>
          <p:nvPr/>
        </p:nvPicPr>
        <p:blipFill rotWithShape="1">
          <a:blip r:embed="rId18"/>
          <a:srcRect l="51156" t="9763" r="39175" b="83084"/>
          <a:stretch/>
        </p:blipFill>
        <p:spPr bwMode="auto">
          <a:xfrm>
            <a:off x="8382651" y="5663176"/>
            <a:ext cx="1815302" cy="835912"/>
          </a:xfrm>
          <a:prstGeom prst="rect">
            <a:avLst/>
          </a:prstGeom>
          <a:ln>
            <a:noFill/>
          </a:ln>
          <a:extLst>
            <a:ext uri="{53640926-AAD7-44D8-BBD7-CCE9431645EC}">
              <a14:shadowObscured xmlns:a14="http://schemas.microsoft.com/office/drawing/2010/main"/>
            </a:ext>
          </a:extLst>
        </p:spPr>
      </p:pic>
      <p:pic>
        <p:nvPicPr>
          <p:cNvPr id="27" name="Pictur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06579" y="5617948"/>
            <a:ext cx="1689247" cy="881140"/>
          </a:xfrm>
          <a:prstGeom prst="rect">
            <a:avLst/>
          </a:prstGeom>
        </p:spPr>
      </p:pic>
      <p:pic>
        <p:nvPicPr>
          <p:cNvPr id="30" name="Picture 29"/>
          <p:cNvPicPr/>
          <p:nvPr/>
        </p:nvPicPr>
        <p:blipFill rotWithShape="1">
          <a:blip r:embed="rId20"/>
          <a:srcRect l="25321" t="23669" r="25321" b="15976"/>
          <a:stretch/>
        </p:blipFill>
        <p:spPr bwMode="auto">
          <a:xfrm>
            <a:off x="10206579" y="4552850"/>
            <a:ext cx="1680621" cy="1101701"/>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7297947" y="5141841"/>
            <a:ext cx="1076079" cy="1371102"/>
          </a:xfrm>
          <a:prstGeom prst="rect">
            <a:avLst/>
          </a:prstGeom>
          <a:solidFill>
            <a:schemeClr val="bg1"/>
          </a:solidFill>
        </p:spPr>
        <p:txBody>
          <a:bodyPr wrap="square" rtlCol="0">
            <a:spAutoFit/>
          </a:bodyPr>
          <a:lstStyle/>
          <a:p>
            <a:endParaRPr lang="en-US" dirty="0"/>
          </a:p>
        </p:txBody>
      </p:sp>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97947" y="5017404"/>
            <a:ext cx="1196432" cy="1495540"/>
          </a:xfrm>
          <a:prstGeom prst="rect">
            <a:avLst/>
          </a:prstGeom>
        </p:spPr>
      </p:pic>
    </p:spTree>
    <p:extLst>
      <p:ext uri="{BB962C8B-B14F-4D97-AF65-F5344CB8AC3E}">
        <p14:creationId xmlns:p14="http://schemas.microsoft.com/office/powerpoint/2010/main" val="121000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31067" t="17759" r="31067" b="32565"/>
          <a:stretch/>
        </p:blipFill>
        <p:spPr>
          <a:xfrm>
            <a:off x="75170" y="838939"/>
            <a:ext cx="8394126" cy="5965795"/>
          </a:xfrm>
        </p:spPr>
      </p:pic>
      <p:pic>
        <p:nvPicPr>
          <p:cNvPr id="8" name="Picture Placeholder 7"/>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304" r="16443"/>
          <a:stretch/>
        </p:blipFill>
        <p:spPr>
          <a:xfrm>
            <a:off x="8104140" y="1280604"/>
            <a:ext cx="4010498" cy="3211497"/>
          </a:xfrm>
        </p:spPr>
      </p:pic>
      <p:sp>
        <p:nvSpPr>
          <p:cNvPr id="10" name="TextBox 9"/>
          <p:cNvSpPr txBox="1"/>
          <p:nvPr/>
        </p:nvSpPr>
        <p:spPr>
          <a:xfrm>
            <a:off x="8982989" y="769229"/>
            <a:ext cx="7131330" cy="369332"/>
          </a:xfrm>
          <a:prstGeom prst="rect">
            <a:avLst/>
          </a:prstGeom>
          <a:noFill/>
        </p:spPr>
        <p:txBody>
          <a:bodyPr wrap="square" rtlCol="0">
            <a:spAutoFit/>
          </a:bodyPr>
          <a:lstStyle/>
          <a:p>
            <a:r>
              <a:rPr lang="en-US" dirty="0"/>
              <a:t>ACTIVE ON MAIN ST.</a:t>
            </a:r>
          </a:p>
        </p:txBody>
      </p:sp>
    </p:spTree>
    <p:extLst>
      <p:ext uri="{BB962C8B-B14F-4D97-AF65-F5344CB8AC3E}">
        <p14:creationId xmlns:p14="http://schemas.microsoft.com/office/powerpoint/2010/main" val="186426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ChangeAspect="1"/>
          </p:cNvPicPr>
          <p:nvPr/>
        </p:nvPicPr>
        <p:blipFill rotWithShape="1">
          <a:blip r:embed="rId2">
            <a:extLst>
              <a:ext uri="{28A0092B-C50C-407E-A947-70E740481C1C}">
                <a14:useLocalDpi xmlns:a14="http://schemas.microsoft.com/office/drawing/2010/main" val="0"/>
              </a:ext>
            </a:extLst>
          </a:blip>
          <a:srcRect l="6753" t="27630" r="8214" b="11529"/>
          <a:stretch/>
        </p:blipFill>
        <p:spPr>
          <a:xfrm>
            <a:off x="4042610" y="435006"/>
            <a:ext cx="8067553" cy="6341178"/>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8" name="TextBox 7"/>
          <p:cNvSpPr txBox="1"/>
          <p:nvPr/>
        </p:nvSpPr>
        <p:spPr>
          <a:xfrm>
            <a:off x="97654" y="435006"/>
            <a:ext cx="4042610" cy="369332"/>
          </a:xfrm>
          <a:prstGeom prst="rect">
            <a:avLst/>
          </a:prstGeom>
          <a:noFill/>
        </p:spPr>
        <p:txBody>
          <a:bodyPr wrap="square" rtlCol="0">
            <a:spAutoFit/>
          </a:bodyPr>
          <a:lstStyle/>
          <a:p>
            <a:r>
              <a:rPr lang="en-US" dirty="0"/>
              <a:t>ACTIVE ON MARTIN LUTHER KING BLVD.</a:t>
            </a:r>
          </a:p>
        </p:txBody>
      </p:sp>
    </p:spTree>
    <p:extLst>
      <p:ext uri="{BB962C8B-B14F-4D97-AF65-F5344CB8AC3E}">
        <p14:creationId xmlns:p14="http://schemas.microsoft.com/office/powerpoint/2010/main" val="111510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7981025" y="1091954"/>
            <a:ext cx="4136994" cy="2757996"/>
          </a:xfrm>
        </p:spPr>
      </p:pic>
      <p:pic>
        <p:nvPicPr>
          <p:cNvPr id="6" name="Picture Placeholder 5"/>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28553" t="14199" r="29458" b="27872"/>
          <a:stretch/>
        </p:blipFill>
        <p:spPr>
          <a:xfrm>
            <a:off x="88776" y="470517"/>
            <a:ext cx="8282867" cy="6303145"/>
          </a:xfrm>
        </p:spPr>
      </p:pic>
      <p:sp>
        <p:nvSpPr>
          <p:cNvPr id="8" name="TextBox 7"/>
          <p:cNvSpPr txBox="1"/>
          <p:nvPr/>
        </p:nvSpPr>
        <p:spPr>
          <a:xfrm>
            <a:off x="8300621" y="470517"/>
            <a:ext cx="4042610" cy="369332"/>
          </a:xfrm>
          <a:prstGeom prst="rect">
            <a:avLst/>
          </a:prstGeom>
          <a:noFill/>
        </p:spPr>
        <p:txBody>
          <a:bodyPr wrap="square" rtlCol="0">
            <a:spAutoFit/>
          </a:bodyPr>
          <a:lstStyle/>
          <a:p>
            <a:r>
              <a:rPr lang="en-US" dirty="0"/>
              <a:t>ACTIVE ON MARTIN LUTHER KING BLVD.</a:t>
            </a:r>
          </a:p>
        </p:txBody>
      </p:sp>
    </p:spTree>
    <p:extLst>
      <p:ext uri="{BB962C8B-B14F-4D97-AF65-F5344CB8AC3E}">
        <p14:creationId xmlns:p14="http://schemas.microsoft.com/office/powerpoint/2010/main" val="353602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6962" t="28447" r="8219" b="7476"/>
          <a:stretch/>
        </p:blipFill>
        <p:spPr>
          <a:xfrm>
            <a:off x="3817399" y="417248"/>
            <a:ext cx="8273988" cy="6347535"/>
          </a:xfrm>
        </p:spPr>
      </p:pic>
      <p:sp>
        <p:nvSpPr>
          <p:cNvPr id="9" name="TextBox 8"/>
          <p:cNvSpPr txBox="1"/>
          <p:nvPr/>
        </p:nvSpPr>
        <p:spPr>
          <a:xfrm>
            <a:off x="491430" y="340879"/>
            <a:ext cx="7131330" cy="369332"/>
          </a:xfrm>
          <a:prstGeom prst="rect">
            <a:avLst/>
          </a:prstGeom>
          <a:noFill/>
        </p:spPr>
        <p:txBody>
          <a:bodyPr wrap="square" rtlCol="0">
            <a:spAutoFit/>
          </a:bodyPr>
          <a:lstStyle/>
          <a:p>
            <a:r>
              <a:rPr lang="en-US" dirty="0"/>
              <a:t>ACTIVE ON WOODRUFF AVE.</a:t>
            </a:r>
          </a:p>
        </p:txBody>
      </p:sp>
    </p:spTree>
    <p:extLst>
      <p:ext uri="{BB962C8B-B14F-4D97-AF65-F5344CB8AC3E}">
        <p14:creationId xmlns:p14="http://schemas.microsoft.com/office/powerpoint/2010/main" val="172322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7769" t="24296" r="8378" b="20652"/>
          <a:stretch/>
        </p:blipFill>
        <p:spPr>
          <a:xfrm>
            <a:off x="130419" y="495953"/>
            <a:ext cx="8114888" cy="6295464"/>
          </a:xfrm>
        </p:spPr>
      </p:pic>
      <p:sp>
        <p:nvSpPr>
          <p:cNvPr id="9" name="TextBox 8"/>
          <p:cNvSpPr txBox="1"/>
          <p:nvPr/>
        </p:nvSpPr>
        <p:spPr>
          <a:xfrm>
            <a:off x="8990320" y="568860"/>
            <a:ext cx="7131330" cy="369332"/>
          </a:xfrm>
          <a:prstGeom prst="rect">
            <a:avLst/>
          </a:prstGeom>
          <a:noFill/>
        </p:spPr>
        <p:txBody>
          <a:bodyPr wrap="square" rtlCol="0">
            <a:spAutoFit/>
          </a:bodyPr>
          <a:lstStyle/>
          <a:p>
            <a:r>
              <a:rPr lang="en-US" dirty="0"/>
              <a:t>ACTIVE ON WILSON ST.</a:t>
            </a:r>
          </a:p>
        </p:txBody>
      </p:sp>
    </p:spTree>
    <p:extLst>
      <p:ext uri="{BB962C8B-B14F-4D97-AF65-F5344CB8AC3E}">
        <p14:creationId xmlns:p14="http://schemas.microsoft.com/office/powerpoint/2010/main" val="339184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6220" y="623657"/>
            <a:ext cx="7131330" cy="369332"/>
          </a:xfrm>
          <a:prstGeom prst="rect">
            <a:avLst/>
          </a:prstGeom>
          <a:noFill/>
        </p:spPr>
        <p:txBody>
          <a:bodyPr wrap="square" rtlCol="0">
            <a:spAutoFit/>
          </a:bodyPr>
          <a:lstStyle/>
          <a:p>
            <a:r>
              <a:rPr lang="en-US" dirty="0"/>
              <a:t>ACTIVE ON WILSON ST.</a:t>
            </a:r>
          </a:p>
        </p:txBody>
      </p:sp>
      <p:pic>
        <p:nvPicPr>
          <p:cNvPr id="4" name="Picture Placeholder 6"/>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8497" t="20496" r="28883" b="20092"/>
          <a:stretch/>
        </p:blipFill>
        <p:spPr>
          <a:xfrm>
            <a:off x="3852907" y="417250"/>
            <a:ext cx="8240609" cy="6356411"/>
          </a:xfrm>
        </p:spPr>
      </p:pic>
      <p:pic>
        <p:nvPicPr>
          <p:cNvPr id="3" name="Picture Placeholder 2"/>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6586" r="5884"/>
          <a:stretch/>
        </p:blipFill>
        <p:spPr>
          <a:xfrm>
            <a:off x="544866" y="1339618"/>
            <a:ext cx="3308041" cy="3265708"/>
          </a:xfrm>
        </p:spPr>
      </p:pic>
    </p:spTree>
    <p:extLst>
      <p:ext uri="{BB962C8B-B14F-4D97-AF65-F5344CB8AC3E}">
        <p14:creationId xmlns:p14="http://schemas.microsoft.com/office/powerpoint/2010/main" val="402512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ChangeAspect="1"/>
          </p:cNvPicPr>
          <p:nvPr/>
        </p:nvPicPr>
        <p:blipFill rotWithShape="1">
          <a:blip r:embed="rId2">
            <a:extLst>
              <a:ext uri="{28A0092B-C50C-407E-A947-70E740481C1C}">
                <a14:useLocalDpi xmlns:a14="http://schemas.microsoft.com/office/drawing/2010/main" val="0"/>
              </a:ext>
            </a:extLst>
          </a:blip>
          <a:srcRect l="7279" t="23746" r="8565" b="17355"/>
          <a:stretch/>
        </p:blipFill>
        <p:spPr>
          <a:xfrm>
            <a:off x="79898" y="443883"/>
            <a:ext cx="8318377" cy="6312024"/>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7" name="TextBox 6"/>
          <p:cNvSpPr txBox="1"/>
          <p:nvPr/>
        </p:nvSpPr>
        <p:spPr>
          <a:xfrm>
            <a:off x="9102554" y="443883"/>
            <a:ext cx="7131330" cy="369332"/>
          </a:xfrm>
          <a:prstGeom prst="rect">
            <a:avLst/>
          </a:prstGeom>
          <a:noFill/>
        </p:spPr>
        <p:txBody>
          <a:bodyPr wrap="square" rtlCol="0">
            <a:spAutoFit/>
          </a:bodyPr>
          <a:lstStyle/>
          <a:p>
            <a:r>
              <a:rPr lang="en-US" dirty="0"/>
              <a:t>ACTIVE ON WILSON ST.</a:t>
            </a:r>
          </a:p>
        </p:txBody>
      </p:sp>
    </p:spTree>
    <p:extLst>
      <p:ext uri="{BB962C8B-B14F-4D97-AF65-F5344CB8AC3E}">
        <p14:creationId xmlns:p14="http://schemas.microsoft.com/office/powerpoint/2010/main" val="37873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7280" t="19313" r="8614" b="22811"/>
          <a:stretch/>
        </p:blipFill>
        <p:spPr>
          <a:xfrm>
            <a:off x="3817398" y="435006"/>
            <a:ext cx="8258850" cy="6331554"/>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3" name="TextBox 2"/>
          <p:cNvSpPr txBox="1"/>
          <p:nvPr/>
        </p:nvSpPr>
        <p:spPr>
          <a:xfrm>
            <a:off x="827356" y="435006"/>
            <a:ext cx="7131330" cy="369332"/>
          </a:xfrm>
          <a:prstGeom prst="rect">
            <a:avLst/>
          </a:prstGeom>
          <a:noFill/>
        </p:spPr>
        <p:txBody>
          <a:bodyPr wrap="square" rtlCol="0">
            <a:spAutoFit/>
          </a:bodyPr>
          <a:lstStyle/>
          <a:p>
            <a:r>
              <a:rPr lang="en-US" dirty="0"/>
              <a:t>ACTIVE ON WILSON ST.</a:t>
            </a:r>
          </a:p>
        </p:txBody>
      </p:sp>
    </p:spTree>
    <p:extLst>
      <p:ext uri="{BB962C8B-B14F-4D97-AF65-F5344CB8AC3E}">
        <p14:creationId xmlns:p14="http://schemas.microsoft.com/office/powerpoint/2010/main" val="204089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7303" t="18667" r="9136" b="17838"/>
          <a:stretch/>
        </p:blipFill>
        <p:spPr>
          <a:xfrm>
            <a:off x="97652" y="504195"/>
            <a:ext cx="8300624" cy="6278345"/>
          </a:xfrm>
        </p:spPr>
      </p:pic>
      <p:sp>
        <p:nvSpPr>
          <p:cNvPr id="11" name="TextBox 10"/>
          <p:cNvSpPr txBox="1"/>
          <p:nvPr/>
        </p:nvSpPr>
        <p:spPr>
          <a:xfrm>
            <a:off x="8901543" y="504195"/>
            <a:ext cx="7131330" cy="369332"/>
          </a:xfrm>
          <a:prstGeom prst="rect">
            <a:avLst/>
          </a:prstGeom>
          <a:noFill/>
        </p:spPr>
        <p:txBody>
          <a:bodyPr wrap="square" rtlCol="0">
            <a:spAutoFit/>
          </a:bodyPr>
          <a:lstStyle/>
          <a:p>
            <a:r>
              <a:rPr lang="en-US" dirty="0"/>
              <a:t>ACTIVE ON OAKDALE AVE.</a:t>
            </a:r>
          </a:p>
        </p:txBody>
      </p:sp>
    </p:spTree>
    <p:extLst>
      <p:ext uri="{BB962C8B-B14F-4D97-AF65-F5344CB8AC3E}">
        <p14:creationId xmlns:p14="http://schemas.microsoft.com/office/powerpoint/2010/main" val="286640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2"/>
          <p:cNvPicPr>
            <a:picLocks noChangeAspect="1"/>
          </p:cNvPicPr>
          <p:nvPr/>
        </p:nvPicPr>
        <p:blipFill rotWithShape="1">
          <a:blip r:embed="rId2">
            <a:extLst>
              <a:ext uri="{28A0092B-C50C-407E-A947-70E740481C1C}">
                <a14:useLocalDpi xmlns:a14="http://schemas.microsoft.com/office/drawing/2010/main" val="0"/>
              </a:ext>
            </a:extLst>
          </a:blip>
          <a:srcRect l="7520" t="24381" r="8453" b="17690"/>
          <a:stretch/>
        </p:blipFill>
        <p:spPr>
          <a:xfrm>
            <a:off x="3923931" y="486439"/>
            <a:ext cx="8144846" cy="6278345"/>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7" name="TextBox 6"/>
          <p:cNvSpPr txBox="1"/>
          <p:nvPr/>
        </p:nvSpPr>
        <p:spPr>
          <a:xfrm>
            <a:off x="521023" y="415417"/>
            <a:ext cx="3118821" cy="369332"/>
          </a:xfrm>
          <a:prstGeom prst="rect">
            <a:avLst/>
          </a:prstGeom>
          <a:noFill/>
        </p:spPr>
        <p:txBody>
          <a:bodyPr wrap="square" rtlCol="0">
            <a:spAutoFit/>
          </a:bodyPr>
          <a:lstStyle/>
          <a:p>
            <a:r>
              <a:rPr lang="en-US" dirty="0"/>
              <a:t>ACTIVE ON OAKDALE AVE.</a:t>
            </a:r>
          </a:p>
        </p:txBody>
      </p:sp>
    </p:spTree>
    <p:extLst>
      <p:ext uri="{BB962C8B-B14F-4D97-AF65-F5344CB8AC3E}">
        <p14:creationId xmlns:p14="http://schemas.microsoft.com/office/powerpoint/2010/main" val="242654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65125"/>
            <a:ext cx="12192000" cy="1325563"/>
          </a:xfrm>
        </p:spPr>
        <p:txBody>
          <a:bodyPr>
            <a:normAutofit/>
          </a:bodyPr>
          <a:lstStyle/>
          <a:p>
            <a:pPr algn="ctr"/>
            <a:r>
              <a:rPr lang="en-US" sz="2800" dirty="0"/>
              <a:t>On Behalf of Crestview’s </a:t>
            </a:r>
            <a:br>
              <a:rPr lang="en-US" sz="2800" dirty="0"/>
            </a:br>
            <a:r>
              <a:rPr lang="en-US" sz="2800" dirty="0"/>
              <a:t>Community Redevelopment Association &amp; Main Street Crestview Association</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4558" t="23612" r="24528" b="1805"/>
          <a:stretch/>
        </p:blipFill>
        <p:spPr>
          <a:xfrm>
            <a:off x="469504" y="2510351"/>
            <a:ext cx="1945892" cy="1544064"/>
          </a:xfrm>
          <a:prstGeom prst="rect">
            <a:avLst/>
          </a:prstGeom>
        </p:spPr>
      </p:pic>
      <p:sp>
        <p:nvSpPr>
          <p:cNvPr id="10" name="Text Placeholder 10"/>
          <p:cNvSpPr txBox="1">
            <a:spLocks/>
          </p:cNvSpPr>
          <p:nvPr/>
        </p:nvSpPr>
        <p:spPr>
          <a:xfrm>
            <a:off x="838200" y="1483585"/>
            <a:ext cx="10515600"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t>SPECIAL THANKS TO OUR SPONSORS</a:t>
            </a:r>
          </a:p>
        </p:txBody>
      </p:sp>
      <p:sp>
        <p:nvSpPr>
          <p:cNvPr id="11" name="Rectangle 10"/>
          <p:cNvSpPr/>
          <p:nvPr/>
        </p:nvSpPr>
        <p:spPr>
          <a:xfrm>
            <a:off x="400493" y="3425957"/>
            <a:ext cx="2705819" cy="523220"/>
          </a:xfrm>
          <a:prstGeom prst="rect">
            <a:avLst/>
          </a:prstGeom>
        </p:spPr>
        <p:txBody>
          <a:bodyPr wrap="square">
            <a:spAutoFit/>
          </a:bodyPr>
          <a:lstStyle/>
          <a:p>
            <a:pPr algn="just" fontAlgn="t"/>
            <a:endParaRPr lang="en-US" sz="700" dirty="0">
              <a:latin typeface="arial" panose="020B0604020202020204" pitchFamily="34" charset="0"/>
            </a:endParaRPr>
          </a:p>
          <a:p>
            <a:pPr algn="just" fontAlgn="t"/>
            <a:r>
              <a:rPr lang="pl-PL" sz="700" dirty="0">
                <a:latin typeface="arial" panose="020B0604020202020204" pitchFamily="34" charset="0"/>
              </a:rPr>
              <a:t>Andy Thoms</a:t>
            </a:r>
            <a:r>
              <a:rPr lang="en-US" sz="700" dirty="0">
                <a:latin typeface="arial" panose="020B0604020202020204" pitchFamily="34" charset="0"/>
              </a:rPr>
              <a:t>                    </a:t>
            </a:r>
          </a:p>
          <a:p>
            <a:pPr algn="just" fontAlgn="t"/>
            <a:r>
              <a:rPr lang="pl-PL" sz="700" dirty="0">
                <a:latin typeface="arial" panose="020B0604020202020204" pitchFamily="34" charset="0"/>
              </a:rPr>
              <a:t>850-684-4321</a:t>
            </a:r>
            <a:r>
              <a:rPr lang="en-US" sz="700" dirty="0">
                <a:latin typeface="arial" panose="020B0604020202020204" pitchFamily="34" charset="0"/>
              </a:rPr>
              <a:t>  </a:t>
            </a:r>
            <a:r>
              <a:rPr lang="pl-PL" sz="700" dirty="0">
                <a:latin typeface="arial" panose="020B0604020202020204" pitchFamily="34" charset="0"/>
              </a:rPr>
              <a:t>Andy@AndyThoms.com</a:t>
            </a:r>
            <a:r>
              <a:rPr lang="en-US" sz="700" dirty="0">
                <a:latin typeface="arial" panose="020B0604020202020204" pitchFamily="34" charset="0"/>
              </a:rPr>
              <a:t>  </a:t>
            </a:r>
          </a:p>
          <a:p>
            <a:pPr algn="just" fontAlgn="t"/>
            <a:r>
              <a:rPr lang="pl-PL" sz="700" dirty="0">
                <a:latin typeface="arial" panose="020B0604020202020204" pitchFamily="34" charset="0"/>
              </a:rPr>
              <a:t>EmeraldQuarters.com</a:t>
            </a:r>
            <a:endParaRPr lang="pl-PL" sz="700" dirty="0">
              <a:effectLst/>
              <a:latin typeface="arial" panose="020B0604020202020204"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282" t="52759" b="20013"/>
          <a:stretch/>
        </p:blipFill>
        <p:spPr>
          <a:xfrm>
            <a:off x="2415396" y="2791896"/>
            <a:ext cx="2259974" cy="76220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282" t="4573" b="85320"/>
          <a:stretch/>
        </p:blipFill>
        <p:spPr>
          <a:xfrm>
            <a:off x="2415396" y="2510351"/>
            <a:ext cx="2259974" cy="282936"/>
          </a:xfrm>
          <a:prstGeom prst="rect">
            <a:avLst/>
          </a:prstGeom>
        </p:spPr>
      </p:pic>
      <p:pic>
        <p:nvPicPr>
          <p:cNvPr id="14" name="Picture 13"/>
          <p:cNvPicPr/>
          <p:nvPr/>
        </p:nvPicPr>
        <p:blipFill rotWithShape="1">
          <a:blip r:embed="rId4"/>
          <a:srcRect l="52564" t="11836" r="30769" b="76036"/>
          <a:stretch/>
        </p:blipFill>
        <p:spPr bwMode="auto">
          <a:xfrm>
            <a:off x="2415396" y="3554099"/>
            <a:ext cx="2259974" cy="781861"/>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5"/>
          <a:srcRect l="52613" t="32015" r="32980" b="60639"/>
          <a:stretch/>
        </p:blipFill>
        <p:spPr bwMode="auto">
          <a:xfrm>
            <a:off x="469504" y="3942759"/>
            <a:ext cx="1945892" cy="585797"/>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6"/>
          <a:srcRect l="32473" t="37371" r="31823" b="51581"/>
          <a:stretch/>
        </p:blipFill>
        <p:spPr bwMode="auto">
          <a:xfrm>
            <a:off x="2872595" y="4335960"/>
            <a:ext cx="1802775" cy="479266"/>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6"/>
          <a:srcRect l="19231" t="37371" r="69075" b="35581"/>
          <a:stretch/>
        </p:blipFill>
        <p:spPr bwMode="auto">
          <a:xfrm>
            <a:off x="2416198" y="4335959"/>
            <a:ext cx="456397" cy="47926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4"/>
          <a:srcRect l="52564" t="43195" r="30769" b="44379"/>
          <a:stretch/>
        </p:blipFill>
        <p:spPr bwMode="auto">
          <a:xfrm>
            <a:off x="4675370" y="2510351"/>
            <a:ext cx="2205308" cy="854654"/>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4"/>
          <a:srcRect l="58602" t="66568" r="31003" b="26999"/>
          <a:stretch/>
        </p:blipFill>
        <p:spPr bwMode="auto">
          <a:xfrm>
            <a:off x="5150625" y="3340537"/>
            <a:ext cx="1730053" cy="608640"/>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4"/>
          <a:srcRect l="54768" t="66568" r="41412" b="22627"/>
          <a:stretch/>
        </p:blipFill>
        <p:spPr bwMode="auto">
          <a:xfrm>
            <a:off x="4675370" y="3340537"/>
            <a:ext cx="475255" cy="608640"/>
          </a:xfrm>
          <a:prstGeom prst="rect">
            <a:avLst/>
          </a:prstGeom>
          <a:ln>
            <a:noFill/>
          </a:ln>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837" t="50393" r="67720" b="35226"/>
          <a:stretch/>
        </p:blipFill>
        <p:spPr>
          <a:xfrm>
            <a:off x="6884926" y="2506465"/>
            <a:ext cx="2259974" cy="1009210"/>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39966" t="21894" r="40737" b="28008"/>
          <a:stretch/>
        </p:blipFill>
        <p:spPr>
          <a:xfrm>
            <a:off x="4686474" y="3940551"/>
            <a:ext cx="1400900" cy="1970011"/>
          </a:xfrm>
          <a:prstGeom prst="rect">
            <a:avLst/>
          </a:prstGeom>
        </p:spPr>
      </p:pic>
      <p:sp>
        <p:nvSpPr>
          <p:cNvPr id="28" name="TextBox 27"/>
          <p:cNvSpPr txBox="1"/>
          <p:nvPr/>
        </p:nvSpPr>
        <p:spPr>
          <a:xfrm>
            <a:off x="2405094" y="4789576"/>
            <a:ext cx="2270276" cy="687199"/>
          </a:xfrm>
          <a:prstGeom prst="rect">
            <a:avLst/>
          </a:prstGeom>
          <a:solidFill>
            <a:schemeClr val="tx1"/>
          </a:solidFill>
        </p:spPr>
        <p:txBody>
          <a:bodyPr wrap="square" rtlCol="0">
            <a:spAutoFit/>
          </a:bodyPr>
          <a:lstStyle/>
          <a:p>
            <a:endParaRPr lang="en-US"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5094" y="4828573"/>
            <a:ext cx="2243049" cy="578697"/>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8702" y="4528556"/>
            <a:ext cx="1936392" cy="120701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702" y="5736622"/>
            <a:ext cx="1946694" cy="888465"/>
          </a:xfrm>
          <a:prstGeom prst="rect">
            <a:avLst/>
          </a:prstGeom>
        </p:spPr>
      </p:pic>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l="21870" t="37900" r="52878" b="34968"/>
          <a:stretch/>
        </p:blipFill>
        <p:spPr>
          <a:xfrm>
            <a:off x="2402616" y="5490122"/>
            <a:ext cx="2254153" cy="1134965"/>
          </a:xfrm>
          <a:prstGeom prst="rect">
            <a:avLst/>
          </a:prstGeom>
        </p:spPr>
      </p:pic>
      <p:pic>
        <p:nvPicPr>
          <p:cNvPr id="5" name="Picture 4"/>
          <p:cNvPicPr>
            <a:picLocks noChangeAspect="1"/>
          </p:cNvPicPr>
          <p:nvPr/>
        </p:nvPicPr>
        <p:blipFill rotWithShape="1">
          <a:blip r:embed="rId13">
            <a:extLst>
              <a:ext uri="{28A0092B-C50C-407E-A947-70E740481C1C}">
                <a14:useLocalDpi xmlns:a14="http://schemas.microsoft.com/office/drawing/2010/main" val="0"/>
              </a:ext>
            </a:extLst>
          </a:blip>
          <a:srcRect l="15751" t="54160" r="71310" b="39997"/>
          <a:stretch/>
        </p:blipFill>
        <p:spPr>
          <a:xfrm>
            <a:off x="5247049" y="5908799"/>
            <a:ext cx="2880078" cy="704516"/>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75370" y="5908799"/>
            <a:ext cx="571679" cy="704516"/>
          </a:xfrm>
          <a:prstGeom prst="rect">
            <a:avLst/>
          </a:prstGeom>
        </p:spPr>
      </p:pic>
      <p:sp>
        <p:nvSpPr>
          <p:cNvPr id="21" name="Rectangle 20"/>
          <p:cNvSpPr/>
          <p:nvPr/>
        </p:nvSpPr>
        <p:spPr>
          <a:xfrm>
            <a:off x="5247049" y="3244334"/>
            <a:ext cx="1697901" cy="369332"/>
          </a:xfrm>
          <a:prstGeom prst="rect">
            <a:avLst/>
          </a:prstGeom>
        </p:spPr>
        <p:txBody>
          <a:bodyPr wrap="none">
            <a:spAutoFit/>
          </a:bodyPr>
          <a:lstStyle/>
          <a:p>
            <a:r>
              <a:rPr lang="en-US" b="1" dirty="0">
                <a:latin typeface="sans-serif"/>
              </a:rPr>
              <a:t>Mike Gilmore</a:t>
            </a:r>
            <a:r>
              <a:rPr lang="en-US" dirty="0">
                <a:latin typeface="arial" panose="020B0604020202020204" pitchFamily="34" charset="0"/>
              </a:rPr>
              <a:t> </a:t>
            </a:r>
            <a:endParaRPr lang="en-US" dirty="0"/>
          </a:p>
        </p:txBody>
      </p:sp>
      <p:sp>
        <p:nvSpPr>
          <p:cNvPr id="26" name="TextBox 25"/>
          <p:cNvSpPr txBox="1"/>
          <p:nvPr/>
        </p:nvSpPr>
        <p:spPr>
          <a:xfrm>
            <a:off x="6298461" y="5874295"/>
            <a:ext cx="1739130" cy="1200329"/>
          </a:xfrm>
          <a:prstGeom prst="rect">
            <a:avLst/>
          </a:prstGeom>
          <a:noFill/>
        </p:spPr>
        <p:txBody>
          <a:bodyPr wrap="square" rtlCol="0">
            <a:spAutoFit/>
          </a:bodyPr>
          <a:lstStyle/>
          <a:p>
            <a:r>
              <a:rPr lang="en-US" b="1" dirty="0">
                <a:solidFill>
                  <a:srgbClr val="002060"/>
                </a:solidFill>
              </a:rPr>
              <a:t>Mike Gilmore</a:t>
            </a:r>
            <a:r>
              <a:rPr lang="en-US" dirty="0">
                <a:solidFill>
                  <a:srgbClr val="002060"/>
                </a:solidFill>
              </a:rPr>
              <a:t> </a:t>
            </a:r>
            <a:r>
              <a:rPr lang="en-US" dirty="0"/>
              <a:t/>
            </a:r>
            <a:br>
              <a:rPr lang="en-US" dirty="0"/>
            </a:br>
            <a:r>
              <a:rPr lang="en-US" dirty="0"/>
              <a:t/>
            </a:r>
            <a:br>
              <a:rPr lang="en-US" dirty="0"/>
            </a:br>
            <a:r>
              <a:rPr lang="en-US" dirty="0"/>
              <a:t/>
            </a:r>
            <a:br>
              <a:rPr lang="en-US" dirty="0"/>
            </a:br>
            <a:endParaRPr lang="en-US" dirty="0"/>
          </a:p>
        </p:txBody>
      </p:sp>
      <p:pic>
        <p:nvPicPr>
          <p:cNvPr id="29" name="Pictur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53876" y="4828573"/>
            <a:ext cx="2073252" cy="1080226"/>
          </a:xfrm>
          <a:prstGeom prst="rect">
            <a:avLst/>
          </a:prstGeom>
        </p:spPr>
      </p:pic>
      <p:pic>
        <p:nvPicPr>
          <p:cNvPr id="2" name="Picture 1"/>
          <p:cNvPicPr>
            <a:picLocks noChangeAspect="1"/>
          </p:cNvPicPr>
          <p:nvPr/>
        </p:nvPicPr>
        <p:blipFill rotWithShape="1">
          <a:blip r:embed="rId16" cstate="print">
            <a:extLst>
              <a:ext uri="{28A0092B-C50C-407E-A947-70E740481C1C}">
                <a14:useLocalDpi xmlns:a14="http://schemas.microsoft.com/office/drawing/2010/main" val="0"/>
              </a:ext>
            </a:extLst>
          </a:blip>
          <a:srcRect t="20024"/>
          <a:stretch/>
        </p:blipFill>
        <p:spPr>
          <a:xfrm>
            <a:off x="6087374" y="3938949"/>
            <a:ext cx="2039753" cy="899852"/>
          </a:xfrm>
          <a:prstGeom prst="rect">
            <a:avLst/>
          </a:prstGeom>
        </p:spPr>
      </p:pic>
      <p:sp>
        <p:nvSpPr>
          <p:cNvPr id="30" name="TextBox 29"/>
          <p:cNvSpPr txBox="1"/>
          <p:nvPr/>
        </p:nvSpPr>
        <p:spPr>
          <a:xfrm>
            <a:off x="9004150" y="4159875"/>
            <a:ext cx="996296" cy="969496"/>
          </a:xfrm>
          <a:prstGeom prst="rect">
            <a:avLst/>
          </a:prstGeom>
          <a:solidFill>
            <a:schemeClr val="bg1">
              <a:lumMod val="85000"/>
              <a:lumOff val="15000"/>
            </a:schemeClr>
          </a:solidFill>
        </p:spPr>
        <p:txBody>
          <a:bodyPr wrap="square" rtlCol="0">
            <a:spAutoFit/>
          </a:bodyPr>
          <a:lstStyle/>
          <a:p>
            <a:pPr algn="ctr"/>
            <a:r>
              <a:rPr lang="en-US" sz="1200" dirty="0">
                <a:solidFill>
                  <a:schemeClr val="tx1">
                    <a:lumMod val="85000"/>
                  </a:schemeClr>
                </a:solidFill>
                <a:latin typeface="Garamond" panose="02020404030301010803" pitchFamily="18" charset="0"/>
              </a:rPr>
              <a:t>PEARL MABRY</a:t>
            </a:r>
          </a:p>
          <a:p>
            <a:pPr algn="ctr"/>
            <a:r>
              <a:rPr lang="en-US" sz="1200" dirty="0">
                <a:solidFill>
                  <a:schemeClr val="tx1">
                    <a:lumMod val="85000"/>
                  </a:schemeClr>
                </a:solidFill>
                <a:latin typeface="Garamond" panose="02020404030301010803" pitchFamily="18" charset="0"/>
              </a:rPr>
              <a:t>SCHOOL  </a:t>
            </a:r>
          </a:p>
          <a:p>
            <a:pPr algn="ctr"/>
            <a:r>
              <a:rPr lang="en-US" sz="900" dirty="0">
                <a:solidFill>
                  <a:schemeClr val="tx1">
                    <a:lumMod val="85000"/>
                  </a:schemeClr>
                </a:solidFill>
              </a:rPr>
              <a:t>OF</a:t>
            </a:r>
            <a:endParaRPr lang="en-US" sz="900" dirty="0">
              <a:solidFill>
                <a:schemeClr val="tx1">
                  <a:lumMod val="85000"/>
                </a:schemeClr>
              </a:solidFill>
              <a:latin typeface="Garamond" panose="02020404030301010803" pitchFamily="18" charset="0"/>
            </a:endParaRPr>
          </a:p>
          <a:p>
            <a:pPr algn="ctr"/>
            <a:r>
              <a:rPr lang="en-US" sz="1200" dirty="0">
                <a:solidFill>
                  <a:schemeClr val="tx1">
                    <a:lumMod val="85000"/>
                  </a:schemeClr>
                </a:solidFill>
                <a:latin typeface="Garamond" panose="02020404030301010803" pitchFamily="18" charset="0"/>
              </a:rPr>
              <a:t>MUSIC </a:t>
            </a:r>
            <a:endParaRPr lang="en-US" sz="1050" dirty="0">
              <a:solidFill>
                <a:schemeClr val="tx1">
                  <a:lumMod val="85000"/>
                </a:schemeClr>
              </a:solidFill>
              <a:latin typeface="Garamond" panose="02020404030301010803" pitchFamily="18" charset="0"/>
            </a:endParaRPr>
          </a:p>
        </p:txBody>
      </p:sp>
      <p:pic>
        <p:nvPicPr>
          <p:cNvPr id="2049" name="Picture 2048"/>
          <p:cNvPicPr>
            <a:picLocks noChangeAspect="1"/>
          </p:cNvPicPr>
          <p:nvPr/>
        </p:nvPicPr>
        <p:blipFill rotWithShape="1">
          <a:blip r:embed="rId17">
            <a:extLst>
              <a:ext uri="{28A0092B-C50C-407E-A947-70E740481C1C}">
                <a14:useLocalDpi xmlns:a14="http://schemas.microsoft.com/office/drawing/2010/main" val="0"/>
              </a:ext>
            </a:extLst>
          </a:blip>
          <a:srcRect l="37393" t="11286" r="37381" b="57839"/>
          <a:stretch/>
        </p:blipFill>
        <p:spPr>
          <a:xfrm>
            <a:off x="9140652" y="2499461"/>
            <a:ext cx="2537344" cy="1682151"/>
          </a:xfrm>
          <a:prstGeom prst="rect">
            <a:avLst/>
          </a:prstGeom>
        </p:spPr>
      </p:pic>
      <p:pic>
        <p:nvPicPr>
          <p:cNvPr id="2050" name="Picture 2049"/>
          <p:cNvPicPr>
            <a:picLocks noChangeAspect="1"/>
          </p:cNvPicPr>
          <p:nvPr/>
        </p:nvPicPr>
        <p:blipFill rotWithShape="1">
          <a:blip r:embed="rId18">
            <a:extLst>
              <a:ext uri="{28A0092B-C50C-407E-A947-70E740481C1C}">
                <a14:useLocalDpi xmlns:a14="http://schemas.microsoft.com/office/drawing/2010/main" val="0"/>
              </a:ext>
            </a:extLst>
          </a:blip>
          <a:srcRect t="28693" b="26952"/>
          <a:stretch/>
        </p:blipFill>
        <p:spPr>
          <a:xfrm>
            <a:off x="8127127" y="5944679"/>
            <a:ext cx="2261200" cy="668636"/>
          </a:xfrm>
          <a:prstGeom prst="rect">
            <a:avLst/>
          </a:prstGeom>
        </p:spPr>
      </p:pic>
      <p:pic>
        <p:nvPicPr>
          <p:cNvPr id="2051" name="Picture 2050"/>
          <p:cNvPicPr>
            <a:picLocks noChangeAspect="1"/>
          </p:cNvPicPr>
          <p:nvPr/>
        </p:nvPicPr>
        <p:blipFill rotWithShape="1">
          <a:blip r:embed="rId19">
            <a:extLst>
              <a:ext uri="{28A0092B-C50C-407E-A947-70E740481C1C}">
                <a14:useLocalDpi xmlns:a14="http://schemas.microsoft.com/office/drawing/2010/main" val="0"/>
              </a:ext>
            </a:extLst>
          </a:blip>
          <a:srcRect l="52916" t="14294" r="27959" b="74104"/>
          <a:stretch/>
        </p:blipFill>
        <p:spPr>
          <a:xfrm>
            <a:off x="9745679" y="5118137"/>
            <a:ext cx="1923691" cy="665776"/>
          </a:xfrm>
          <a:prstGeom prst="rect">
            <a:avLst/>
          </a:prstGeom>
        </p:spPr>
      </p:pic>
      <p:pic>
        <p:nvPicPr>
          <p:cNvPr id="2052" name="Picture 2051"/>
          <p:cNvPicPr>
            <a:picLocks noChangeAspect="1"/>
          </p:cNvPicPr>
          <p:nvPr/>
        </p:nvPicPr>
        <p:blipFill rotWithShape="1">
          <a:blip r:embed="rId19">
            <a:extLst>
              <a:ext uri="{28A0092B-C50C-407E-A947-70E740481C1C}">
                <a14:useLocalDpi xmlns:a14="http://schemas.microsoft.com/office/drawing/2010/main" val="0"/>
              </a:ext>
            </a:extLst>
          </a:blip>
          <a:srcRect l="25901" t="14854" r="61492" b="72135"/>
          <a:stretch/>
        </p:blipFill>
        <p:spPr>
          <a:xfrm>
            <a:off x="10365758" y="5874295"/>
            <a:ext cx="1312237" cy="733540"/>
          </a:xfrm>
          <a:prstGeom prst="rect">
            <a:avLst/>
          </a:prstGeom>
        </p:spPr>
      </p:pic>
      <p:pic>
        <p:nvPicPr>
          <p:cNvPr id="2053" name="Picture 2052"/>
          <p:cNvPicPr>
            <a:picLocks noChangeAspect="1"/>
          </p:cNvPicPr>
          <p:nvPr/>
        </p:nvPicPr>
        <p:blipFill rotWithShape="1">
          <a:blip r:embed="rId19">
            <a:extLst>
              <a:ext uri="{28A0092B-C50C-407E-A947-70E740481C1C}">
                <a14:useLocalDpi xmlns:a14="http://schemas.microsoft.com/office/drawing/2010/main" val="0"/>
              </a:ext>
            </a:extLst>
          </a:blip>
          <a:srcRect l="38851" t="14335" r="50600" b="83072"/>
          <a:stretch/>
        </p:blipFill>
        <p:spPr>
          <a:xfrm>
            <a:off x="10365758" y="5766475"/>
            <a:ext cx="1338116" cy="178203"/>
          </a:xfrm>
          <a:prstGeom prst="rect">
            <a:avLst/>
          </a:prstGeom>
        </p:spPr>
      </p:pic>
      <p:pic>
        <p:nvPicPr>
          <p:cNvPr id="2054" name="Picture 2053"/>
          <p:cNvPicPr>
            <a:picLocks noChangeAspect="1"/>
          </p:cNvPicPr>
          <p:nvPr/>
        </p:nvPicPr>
        <p:blipFill rotWithShape="1">
          <a:blip r:embed="rId19">
            <a:extLst>
              <a:ext uri="{28A0092B-C50C-407E-A947-70E740481C1C}">
                <a14:useLocalDpi xmlns:a14="http://schemas.microsoft.com/office/drawing/2010/main" val="0"/>
              </a:ext>
            </a:extLst>
          </a:blip>
          <a:srcRect l="58216" t="68625" r="29531" b="29332"/>
          <a:stretch/>
        </p:blipFill>
        <p:spPr>
          <a:xfrm>
            <a:off x="8598166" y="5751994"/>
            <a:ext cx="1767592" cy="195831"/>
          </a:xfrm>
          <a:prstGeom prst="rect">
            <a:avLst/>
          </a:prstGeom>
        </p:spPr>
      </p:pic>
      <p:pic>
        <p:nvPicPr>
          <p:cNvPr id="2055" name="Picture 2054"/>
          <p:cNvPicPr>
            <a:picLocks noChangeAspect="1"/>
          </p:cNvPicPr>
          <p:nvPr/>
        </p:nvPicPr>
        <p:blipFill rotWithShape="1">
          <a:blip r:embed="rId19">
            <a:extLst>
              <a:ext uri="{28A0092B-C50C-407E-A947-70E740481C1C}">
                <a14:useLocalDpi xmlns:a14="http://schemas.microsoft.com/office/drawing/2010/main" val="0"/>
              </a:ext>
            </a:extLst>
          </a:blip>
          <a:srcRect l="53564" t="69320" r="41911" b="12197"/>
          <a:stretch/>
        </p:blipFill>
        <p:spPr>
          <a:xfrm>
            <a:off x="8142211" y="4937671"/>
            <a:ext cx="455097" cy="1007007"/>
          </a:xfrm>
          <a:prstGeom prst="rect">
            <a:avLst/>
          </a:prstGeom>
        </p:spPr>
      </p:pic>
      <p:pic>
        <p:nvPicPr>
          <p:cNvPr id="2058" name="Picture 2057"/>
          <p:cNvPicPr>
            <a:picLocks noChangeAspect="1"/>
          </p:cNvPicPr>
          <p:nvPr/>
        </p:nvPicPr>
        <p:blipFill rotWithShape="1">
          <a:blip r:embed="rId19">
            <a:extLst>
              <a:ext uri="{28A0092B-C50C-407E-A947-70E740481C1C}">
                <a14:useLocalDpi xmlns:a14="http://schemas.microsoft.com/office/drawing/2010/main" val="0"/>
              </a:ext>
            </a:extLst>
          </a:blip>
          <a:srcRect l="54031" t="43545" r="27702" b="52224"/>
          <a:stretch/>
        </p:blipFill>
        <p:spPr>
          <a:xfrm>
            <a:off x="6884300" y="3522679"/>
            <a:ext cx="2255673" cy="404328"/>
          </a:xfrm>
          <a:prstGeom prst="rect">
            <a:avLst/>
          </a:prstGeom>
        </p:spPr>
      </p:pic>
      <p:pic>
        <p:nvPicPr>
          <p:cNvPr id="2059" name="Picture 2058"/>
          <p:cNvPicPr>
            <a:picLocks noChangeAspect="1"/>
          </p:cNvPicPr>
          <p:nvPr/>
        </p:nvPicPr>
        <p:blipFill rotWithShape="1">
          <a:blip r:embed="rId19">
            <a:extLst>
              <a:ext uri="{28A0092B-C50C-407E-A947-70E740481C1C}">
                <a14:useLocalDpi xmlns:a14="http://schemas.microsoft.com/office/drawing/2010/main" val="0"/>
              </a:ext>
            </a:extLst>
          </a:blip>
          <a:srcRect l="42486" t="70831" r="49432" b="10343"/>
          <a:stretch/>
        </p:blipFill>
        <p:spPr>
          <a:xfrm>
            <a:off x="8121097" y="3941127"/>
            <a:ext cx="1018876" cy="1193021"/>
          </a:xfrm>
          <a:prstGeom prst="rect">
            <a:avLst/>
          </a:prstGeom>
        </p:spPr>
      </p:pic>
      <p:pic>
        <p:nvPicPr>
          <p:cNvPr id="2060" name="Picture 2059"/>
          <p:cNvPicPr>
            <a:picLocks noChangeAspect="1"/>
          </p:cNvPicPr>
          <p:nvPr/>
        </p:nvPicPr>
        <p:blipFill rotWithShape="1">
          <a:blip r:embed="rId20" cstate="print">
            <a:extLst>
              <a:ext uri="{28A0092B-C50C-407E-A947-70E740481C1C}">
                <a14:useLocalDpi xmlns:a14="http://schemas.microsoft.com/office/drawing/2010/main" val="0"/>
              </a:ext>
            </a:extLst>
          </a:blip>
          <a:srcRect l="-1696" t="9015" r="2736"/>
          <a:stretch/>
        </p:blipFill>
        <p:spPr>
          <a:xfrm>
            <a:off x="9881502" y="4205739"/>
            <a:ext cx="1792181" cy="926326"/>
          </a:xfrm>
          <a:prstGeom prst="rect">
            <a:avLst/>
          </a:prstGeom>
        </p:spPr>
      </p:pic>
      <p:pic>
        <p:nvPicPr>
          <p:cNvPr id="40" name="Picture 39"/>
          <p:cNvPicPr/>
          <p:nvPr/>
        </p:nvPicPr>
        <p:blipFill rotWithShape="1">
          <a:blip r:embed="rId21"/>
          <a:srcRect l="13462" t="7988" r="74359" b="80473"/>
          <a:stretch/>
        </p:blipFill>
        <p:spPr bwMode="auto">
          <a:xfrm>
            <a:off x="8621017" y="5112119"/>
            <a:ext cx="1147661" cy="633856"/>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1756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7017" t="28993" r="8366" b="10543"/>
          <a:stretch/>
        </p:blipFill>
        <p:spPr>
          <a:xfrm>
            <a:off x="114198" y="481637"/>
            <a:ext cx="8284077" cy="6292024"/>
          </a:xfrm>
        </p:spPr>
      </p:pic>
      <p:sp>
        <p:nvSpPr>
          <p:cNvPr id="9" name="TextBox 8"/>
          <p:cNvSpPr txBox="1"/>
          <p:nvPr/>
        </p:nvSpPr>
        <p:spPr>
          <a:xfrm>
            <a:off x="8849828" y="877968"/>
            <a:ext cx="2700021" cy="369332"/>
          </a:xfrm>
          <a:prstGeom prst="rect">
            <a:avLst/>
          </a:prstGeom>
          <a:noFill/>
        </p:spPr>
        <p:txBody>
          <a:bodyPr wrap="square" rtlCol="0">
            <a:spAutoFit/>
          </a:bodyPr>
          <a:lstStyle/>
          <a:p>
            <a:r>
              <a:rPr lang="en-US" dirty="0"/>
              <a:t>ACTIVE ON COLEMAN ST.</a:t>
            </a:r>
          </a:p>
        </p:txBody>
      </p:sp>
    </p:spTree>
    <p:extLst>
      <p:ext uri="{BB962C8B-B14F-4D97-AF65-F5344CB8AC3E}">
        <p14:creationId xmlns:p14="http://schemas.microsoft.com/office/powerpoint/2010/main" val="30788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ChangeAspect="1"/>
          </p:cNvPicPr>
          <p:nvPr/>
        </p:nvPicPr>
        <p:blipFill rotWithShape="1">
          <a:blip r:embed="rId2">
            <a:extLst>
              <a:ext uri="{28A0092B-C50C-407E-A947-70E740481C1C}">
                <a14:useLocalDpi xmlns:a14="http://schemas.microsoft.com/office/drawing/2010/main" val="0"/>
              </a:ext>
            </a:extLst>
          </a:blip>
          <a:srcRect l="7410" t="26335" r="8389" b="10720"/>
          <a:stretch/>
        </p:blipFill>
        <p:spPr>
          <a:xfrm>
            <a:off x="3817399" y="506963"/>
            <a:ext cx="8268070" cy="6240066"/>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7" name="TextBox 6"/>
          <p:cNvSpPr txBox="1"/>
          <p:nvPr/>
        </p:nvSpPr>
        <p:spPr>
          <a:xfrm>
            <a:off x="615718" y="569107"/>
            <a:ext cx="7131330" cy="369332"/>
          </a:xfrm>
          <a:prstGeom prst="rect">
            <a:avLst/>
          </a:prstGeom>
          <a:noFill/>
        </p:spPr>
        <p:txBody>
          <a:bodyPr wrap="square" rtlCol="0">
            <a:spAutoFit/>
          </a:bodyPr>
          <a:lstStyle/>
          <a:p>
            <a:r>
              <a:rPr lang="en-US" dirty="0"/>
              <a:t>ACTIVE ON W. HICKORY AVE.</a:t>
            </a:r>
          </a:p>
        </p:txBody>
      </p:sp>
    </p:spTree>
    <p:extLst>
      <p:ext uri="{BB962C8B-B14F-4D97-AF65-F5344CB8AC3E}">
        <p14:creationId xmlns:p14="http://schemas.microsoft.com/office/powerpoint/2010/main" val="322556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7282" t="34174" r="8866" b="6668"/>
          <a:stretch/>
        </p:blipFill>
        <p:spPr>
          <a:xfrm>
            <a:off x="99338" y="442187"/>
            <a:ext cx="8272305" cy="6259665"/>
          </a:xfrm>
        </p:spPr>
      </p:pic>
      <p:sp>
        <p:nvSpPr>
          <p:cNvPr id="9" name="TextBox 8"/>
          <p:cNvSpPr txBox="1"/>
          <p:nvPr/>
        </p:nvSpPr>
        <p:spPr>
          <a:xfrm>
            <a:off x="8888232" y="442187"/>
            <a:ext cx="7131330" cy="369332"/>
          </a:xfrm>
          <a:prstGeom prst="rect">
            <a:avLst/>
          </a:prstGeom>
          <a:noFill/>
        </p:spPr>
        <p:txBody>
          <a:bodyPr wrap="square" rtlCol="0">
            <a:spAutoFit/>
          </a:bodyPr>
          <a:lstStyle/>
          <a:p>
            <a:r>
              <a:rPr lang="en-US" dirty="0"/>
              <a:t>ACTIVE ON JAMES LEE BLVD.</a:t>
            </a:r>
          </a:p>
        </p:txBody>
      </p:sp>
    </p:spTree>
    <p:extLst>
      <p:ext uri="{BB962C8B-B14F-4D97-AF65-F5344CB8AC3E}">
        <p14:creationId xmlns:p14="http://schemas.microsoft.com/office/powerpoint/2010/main" val="238393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8377" t="43160" r="868" b="25978"/>
          <a:stretch/>
        </p:blipFill>
        <p:spPr>
          <a:xfrm>
            <a:off x="391126" y="1171852"/>
            <a:ext cx="3890768" cy="2563543"/>
          </a:xfrm>
        </p:spPr>
      </p:pic>
      <p:pic>
        <p:nvPicPr>
          <p:cNvPr id="6" name="Picture Placeholder 5"/>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7630" t="27145" r="8565" b="13035"/>
          <a:stretch/>
        </p:blipFill>
        <p:spPr>
          <a:xfrm>
            <a:off x="4163626" y="523107"/>
            <a:ext cx="7952367" cy="6232800"/>
          </a:xfrm>
        </p:spPr>
      </p:pic>
      <p:sp>
        <p:nvSpPr>
          <p:cNvPr id="8" name="TextBox 7"/>
          <p:cNvSpPr txBox="1"/>
          <p:nvPr/>
        </p:nvSpPr>
        <p:spPr>
          <a:xfrm>
            <a:off x="759904" y="523107"/>
            <a:ext cx="7131330" cy="369332"/>
          </a:xfrm>
          <a:prstGeom prst="rect">
            <a:avLst/>
          </a:prstGeom>
          <a:noFill/>
        </p:spPr>
        <p:txBody>
          <a:bodyPr wrap="square" rtlCol="0">
            <a:spAutoFit/>
          </a:bodyPr>
          <a:lstStyle/>
          <a:p>
            <a:r>
              <a:rPr lang="en-US" dirty="0"/>
              <a:t>ACTIVE ON JAMES LEE BLVD.</a:t>
            </a:r>
          </a:p>
        </p:txBody>
      </p:sp>
    </p:spTree>
    <p:extLst>
      <p:ext uri="{BB962C8B-B14F-4D97-AF65-F5344CB8AC3E}">
        <p14:creationId xmlns:p14="http://schemas.microsoft.com/office/powerpoint/2010/main" val="287528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ChangeAspect="1"/>
          </p:cNvPicPr>
          <p:nvPr/>
        </p:nvPicPr>
        <p:blipFill rotWithShape="1">
          <a:blip r:embed="rId2">
            <a:extLst>
              <a:ext uri="{28A0092B-C50C-407E-A947-70E740481C1C}">
                <a14:useLocalDpi xmlns:a14="http://schemas.microsoft.com/office/drawing/2010/main" val="0"/>
              </a:ext>
            </a:extLst>
          </a:blip>
          <a:srcRect l="7104" t="25202" r="8039" b="15605"/>
          <a:stretch/>
        </p:blipFill>
        <p:spPr>
          <a:xfrm>
            <a:off x="79899" y="461639"/>
            <a:ext cx="8264156" cy="6275678"/>
          </a:xfrm>
          <a:prstGeom prst="rect">
            <a:avLst/>
          </a:prstGeo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pic>
      <p:sp>
        <p:nvSpPr>
          <p:cNvPr id="7" name="TextBox 6"/>
          <p:cNvSpPr txBox="1"/>
          <p:nvPr/>
        </p:nvSpPr>
        <p:spPr>
          <a:xfrm>
            <a:off x="8930937" y="461639"/>
            <a:ext cx="2885243" cy="369332"/>
          </a:xfrm>
          <a:prstGeom prst="rect">
            <a:avLst/>
          </a:prstGeom>
          <a:noFill/>
        </p:spPr>
        <p:txBody>
          <a:bodyPr wrap="square" rtlCol="0">
            <a:spAutoFit/>
          </a:bodyPr>
          <a:lstStyle/>
          <a:p>
            <a:r>
              <a:rPr lang="en-US" dirty="0"/>
              <a:t>ACTIVE ON JAMES LEE BLVD.</a:t>
            </a:r>
          </a:p>
        </p:txBody>
      </p:sp>
    </p:spTree>
    <p:extLst>
      <p:ext uri="{BB962C8B-B14F-4D97-AF65-F5344CB8AC3E}">
        <p14:creationId xmlns:p14="http://schemas.microsoft.com/office/powerpoint/2010/main" val="418226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8759" t="27262" r="29062" b="12738"/>
          <a:stretch/>
        </p:blipFill>
        <p:spPr>
          <a:xfrm>
            <a:off x="4075610" y="522514"/>
            <a:ext cx="8020595" cy="6236138"/>
          </a:xfrm>
        </p:spPr>
      </p:pic>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12748" y="1245172"/>
            <a:ext cx="3890768" cy="2495279"/>
          </a:xfrm>
        </p:spPr>
      </p:pic>
      <p:sp>
        <p:nvSpPr>
          <p:cNvPr id="8" name="Rectangle 7"/>
          <p:cNvSpPr/>
          <p:nvPr/>
        </p:nvSpPr>
        <p:spPr>
          <a:xfrm>
            <a:off x="666825" y="522514"/>
            <a:ext cx="2232791" cy="369332"/>
          </a:xfrm>
          <a:prstGeom prst="rect">
            <a:avLst/>
          </a:prstGeom>
        </p:spPr>
        <p:txBody>
          <a:bodyPr wrap="none">
            <a:spAutoFit/>
          </a:bodyPr>
          <a:lstStyle/>
          <a:p>
            <a:r>
              <a:rPr lang="en-US" dirty="0"/>
              <a:t>ACTIVE ON HWY 90 E.</a:t>
            </a:r>
          </a:p>
        </p:txBody>
      </p:sp>
    </p:spTree>
    <p:extLst>
      <p:ext uri="{BB962C8B-B14F-4D97-AF65-F5344CB8AC3E}">
        <p14:creationId xmlns:p14="http://schemas.microsoft.com/office/powerpoint/2010/main" val="395222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565" y="719091"/>
            <a:ext cx="10244831" cy="5632311"/>
          </a:xfrm>
          <a:prstGeom prst="rect">
            <a:avLst/>
          </a:prstGeom>
          <a:solidFill>
            <a:schemeClr val="tx1"/>
          </a:solidFill>
        </p:spPr>
        <p:txBody>
          <a:bodyPr wrap="square" rtlCol="0">
            <a:spAutoFit/>
          </a:bodyPr>
          <a:lstStyle/>
          <a:p>
            <a:r>
              <a:rPr lang="en-US" dirty="0">
                <a:solidFill>
                  <a:schemeClr val="bg1"/>
                </a:solidFill>
              </a:rPr>
              <a:t>Notes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4" name="Straight Connector 3"/>
          <p:cNvCxnSpPr/>
          <p:nvPr/>
        </p:nvCxnSpPr>
        <p:spPr>
          <a:xfrm>
            <a:off x="1242874" y="166233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242874" y="4310115"/>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42874" y="4628231"/>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42874" y="4928591"/>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42874" y="524374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42874" y="554410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42874" y="5859263"/>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42874" y="3016194"/>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42874" y="3345408"/>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42874" y="3673882"/>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42874" y="3991999"/>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2874" y="1998953"/>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2874" y="232816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42874" y="2673660"/>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42874" y="1370854"/>
            <a:ext cx="9738804" cy="88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4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565" y="719091"/>
            <a:ext cx="10244831" cy="5632311"/>
          </a:xfrm>
          <a:prstGeom prst="rect">
            <a:avLst/>
          </a:prstGeom>
          <a:solidFill>
            <a:schemeClr val="tx1"/>
          </a:solidFill>
        </p:spPr>
        <p:txBody>
          <a:bodyPr wrap="square" rtlCol="0">
            <a:spAutoFit/>
          </a:bodyPr>
          <a:lstStyle/>
          <a:p>
            <a:r>
              <a:rPr lang="en-US" dirty="0">
                <a:solidFill>
                  <a:schemeClr val="bg1"/>
                </a:solidFill>
              </a:rPr>
              <a:t>Notes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4" name="Straight Connector 3"/>
          <p:cNvCxnSpPr/>
          <p:nvPr/>
        </p:nvCxnSpPr>
        <p:spPr>
          <a:xfrm>
            <a:off x="1242874" y="166233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242874" y="4310115"/>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42874" y="4628231"/>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42874" y="4928591"/>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42874" y="524374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42874" y="554410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42874" y="5859263"/>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42874" y="3016194"/>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42874" y="3345408"/>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42874" y="3673882"/>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42874" y="3991999"/>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2874" y="1998953"/>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2874" y="232816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42874" y="2673660"/>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42874" y="1370854"/>
            <a:ext cx="9738804" cy="88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54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565" y="719091"/>
            <a:ext cx="10244831" cy="5632311"/>
          </a:xfrm>
          <a:prstGeom prst="rect">
            <a:avLst/>
          </a:prstGeom>
          <a:solidFill>
            <a:schemeClr val="tx1"/>
          </a:solidFill>
        </p:spPr>
        <p:txBody>
          <a:bodyPr wrap="square" rtlCol="0">
            <a:spAutoFit/>
          </a:bodyPr>
          <a:lstStyle/>
          <a:p>
            <a:r>
              <a:rPr lang="en-US" dirty="0">
                <a:solidFill>
                  <a:schemeClr val="bg1"/>
                </a:solidFill>
              </a:rPr>
              <a:t>Notes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4" name="Straight Connector 3"/>
          <p:cNvCxnSpPr/>
          <p:nvPr/>
        </p:nvCxnSpPr>
        <p:spPr>
          <a:xfrm>
            <a:off x="1242874" y="166233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242874" y="4310115"/>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42874" y="4628231"/>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42874" y="4928591"/>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42874" y="524374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42874" y="554410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42874" y="5859263"/>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42874" y="3016194"/>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42874" y="3345408"/>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42874" y="3673882"/>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42874" y="3991999"/>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2874" y="1998953"/>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2874" y="2328167"/>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42874" y="2673660"/>
            <a:ext cx="9738804" cy="8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42874" y="1370854"/>
            <a:ext cx="9738804" cy="88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04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3796" t="14620" r="33690" b="6723"/>
          <a:stretch/>
        </p:blipFill>
        <p:spPr>
          <a:xfrm rot="16200000">
            <a:off x="2785880" y="-554088"/>
            <a:ext cx="6353943" cy="8325855"/>
          </a:xfrm>
          <a:prstGeom prst="rect">
            <a:avLst/>
          </a:prstGeom>
        </p:spPr>
      </p:pic>
    </p:spTree>
    <p:extLst>
      <p:ext uri="{BB962C8B-B14F-4D97-AF65-F5344CB8AC3E}">
        <p14:creationId xmlns:p14="http://schemas.microsoft.com/office/powerpoint/2010/main" val="129108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2887" y="1721195"/>
            <a:ext cx="5183188" cy="823912"/>
          </a:xfrm>
        </p:spPr>
        <p:txBody>
          <a:bodyPr/>
          <a:lstStyle/>
          <a:p>
            <a:r>
              <a:rPr lang="en-US" dirty="0"/>
              <a:t>Speakers &amp; Presenters</a:t>
            </a:r>
          </a:p>
        </p:txBody>
      </p:sp>
      <p:sp>
        <p:nvSpPr>
          <p:cNvPr id="6" name="Content Placeholder 5"/>
          <p:cNvSpPr>
            <a:spLocks noGrp="1"/>
          </p:cNvSpPr>
          <p:nvPr>
            <p:ph sz="quarter" idx="4"/>
          </p:nvPr>
        </p:nvSpPr>
        <p:spPr>
          <a:xfrm>
            <a:off x="452887" y="2595468"/>
            <a:ext cx="5183188" cy="3684588"/>
          </a:xfrm>
        </p:spPr>
        <p:txBody>
          <a:bodyPr>
            <a:normAutofit/>
          </a:bodyPr>
          <a:lstStyle/>
          <a:p>
            <a:pPr marL="0" indent="0" algn="r">
              <a:buNone/>
            </a:pPr>
            <a:r>
              <a:rPr lang="en-US" sz="1200" dirty="0"/>
              <a:t>Benjamin Hein, Financial Advisor......…………………………………Master of Ceremonies </a:t>
            </a:r>
          </a:p>
          <a:p>
            <a:pPr marL="0" indent="0" algn="r">
              <a:buNone/>
              <a:tabLst>
                <a:tab pos="461963" algn="l"/>
              </a:tabLst>
            </a:pPr>
            <a:r>
              <a:rPr lang="en-US" sz="1200" dirty="0"/>
              <a:t>David </a:t>
            </a:r>
            <a:r>
              <a:rPr lang="en-US" sz="1200" dirty="0" err="1"/>
              <a:t>Cadle</a:t>
            </a:r>
            <a:r>
              <a:rPr lang="en-US" sz="1200" dirty="0"/>
              <a:t>, Mayor of the City of Crestview.....................Welcoming Presentation</a:t>
            </a:r>
          </a:p>
          <a:p>
            <a:pPr marL="0" indent="0" algn="r">
              <a:buNone/>
              <a:tabLst>
                <a:tab pos="461963" algn="l"/>
              </a:tabLst>
            </a:pPr>
            <a:r>
              <a:rPr lang="en-US" sz="1200" dirty="0"/>
              <a:t>Nathan Boyles, Okaloosa County Commissioner…………………..Promenade Speaker</a:t>
            </a:r>
          </a:p>
          <a:p>
            <a:pPr marL="0" indent="0" algn="r">
              <a:buNone/>
              <a:tabLst>
                <a:tab pos="461963" algn="l"/>
              </a:tabLst>
            </a:pPr>
            <a:r>
              <a:rPr lang="en-US" sz="1200" dirty="0"/>
              <a:t>Teresa Gaillard, Growth Management Dir…..……… Promenade Secondary Speaker</a:t>
            </a:r>
          </a:p>
          <a:p>
            <a:pPr marL="0" indent="0" algn="r">
              <a:buNone/>
            </a:pPr>
            <a:r>
              <a:rPr lang="en-US" sz="1200" dirty="0"/>
              <a:t>Rev. Mark Broadhead, First Presbyterian…………………………….……………………Blessing </a:t>
            </a:r>
          </a:p>
          <a:p>
            <a:pPr marL="0" indent="0" algn="r">
              <a:buNone/>
            </a:pPr>
            <a:r>
              <a:rPr lang="en-US" sz="1200" dirty="0"/>
              <a:t>Nathan Sparks, Economic Development Council Exec. Dir…………….………Presenter </a:t>
            </a:r>
          </a:p>
          <a:p>
            <a:pPr marL="0" indent="0" algn="r">
              <a:buNone/>
            </a:pPr>
            <a:r>
              <a:rPr lang="en-US" sz="1200" dirty="0"/>
              <a:t>Brenda Smith, CRA and Main Street Project Leader……….…….……………... Presenter</a:t>
            </a:r>
          </a:p>
          <a:p>
            <a:pPr marL="0" indent="0" algn="ctr">
              <a:buNone/>
            </a:pPr>
            <a:r>
              <a:rPr lang="en-US" sz="1200" dirty="0"/>
              <a:t> </a:t>
            </a:r>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sz="1200" dirty="0"/>
          </a:p>
        </p:txBody>
      </p:sp>
      <p:sp>
        <p:nvSpPr>
          <p:cNvPr id="7" name="TextBox 6"/>
          <p:cNvSpPr txBox="1"/>
          <p:nvPr/>
        </p:nvSpPr>
        <p:spPr>
          <a:xfrm>
            <a:off x="11752976" y="6535024"/>
            <a:ext cx="439024" cy="246221"/>
          </a:xfrm>
          <a:prstGeom prst="rect">
            <a:avLst/>
          </a:prstGeom>
          <a:noFill/>
        </p:spPr>
        <p:txBody>
          <a:bodyPr wrap="square" rtlCol="0">
            <a:spAutoFit/>
          </a:bodyPr>
          <a:lstStyle/>
          <a:p>
            <a:r>
              <a:rPr lang="en-US" sz="1000" dirty="0" err="1"/>
              <a:t>Pg</a:t>
            </a:r>
            <a:r>
              <a:rPr lang="en-US" sz="1000" dirty="0"/>
              <a:t> 2</a:t>
            </a:r>
          </a:p>
        </p:txBody>
      </p:sp>
      <p:sp>
        <p:nvSpPr>
          <p:cNvPr id="4" name="Text Placeholder 3"/>
          <p:cNvSpPr>
            <a:spLocks noGrp="1"/>
          </p:cNvSpPr>
          <p:nvPr>
            <p:ph type="body" idx="1"/>
          </p:nvPr>
        </p:nvSpPr>
        <p:spPr>
          <a:xfrm>
            <a:off x="6582488" y="1732962"/>
            <a:ext cx="5157787" cy="823912"/>
          </a:xfrm>
        </p:spPr>
        <p:txBody>
          <a:bodyPr/>
          <a:lstStyle/>
          <a:p>
            <a:r>
              <a:rPr lang="en-US" dirty="0"/>
              <a:t>Additional Talent</a:t>
            </a:r>
          </a:p>
        </p:txBody>
      </p:sp>
      <p:sp>
        <p:nvSpPr>
          <p:cNvPr id="9" name="Content Placeholder 5"/>
          <p:cNvSpPr>
            <a:spLocks noGrp="1"/>
          </p:cNvSpPr>
          <p:nvPr>
            <p:ph sz="quarter" idx="4"/>
          </p:nvPr>
        </p:nvSpPr>
        <p:spPr>
          <a:xfrm>
            <a:off x="6569788" y="2595468"/>
            <a:ext cx="5183188" cy="3684588"/>
          </a:xfrm>
        </p:spPr>
        <p:txBody>
          <a:bodyPr>
            <a:normAutofit/>
          </a:bodyPr>
          <a:lstStyle/>
          <a:p>
            <a:pPr marL="0" indent="0" algn="r">
              <a:buNone/>
            </a:pPr>
            <a:r>
              <a:rPr lang="en-US" sz="1200" dirty="0"/>
              <a:t>Kelly </a:t>
            </a:r>
            <a:r>
              <a:rPr lang="en-US" sz="1200" dirty="0" err="1"/>
              <a:t>Glyptis</a:t>
            </a:r>
            <a:r>
              <a:rPr lang="en-US" sz="1200" dirty="0"/>
              <a:t>………………………………………………………………………........................Vocalist</a:t>
            </a:r>
          </a:p>
          <a:p>
            <a:pPr marL="0" indent="0" algn="r">
              <a:buNone/>
            </a:pPr>
            <a:r>
              <a:rPr lang="en-US" sz="1200" dirty="0" err="1"/>
              <a:t>Doria</a:t>
            </a:r>
            <a:r>
              <a:rPr lang="en-US" sz="1200" dirty="0"/>
              <a:t> Grace......……………………………………………Professional Hair and Makeup Artist</a:t>
            </a:r>
          </a:p>
          <a:p>
            <a:pPr marL="0" indent="0" algn="r">
              <a:buNone/>
            </a:pPr>
            <a:r>
              <a:rPr lang="en-US" sz="1200" dirty="0"/>
              <a:t>Andrew Johnson………………………………………………….......Photographer/ Commercial</a:t>
            </a:r>
          </a:p>
          <a:p>
            <a:pPr marL="0" indent="0" algn="r">
              <a:buNone/>
            </a:pPr>
            <a:r>
              <a:rPr lang="en-US" sz="1200" dirty="0"/>
              <a:t>Ashlee Karin…………………………………………………………..Event Coordinator/ Assist. Dir</a:t>
            </a:r>
          </a:p>
          <a:p>
            <a:pPr marL="0" indent="0" algn="r">
              <a:buNone/>
            </a:pPr>
            <a:r>
              <a:rPr lang="en-US" sz="1200" dirty="0"/>
              <a:t>William </a:t>
            </a:r>
            <a:r>
              <a:rPr lang="en-US" sz="1200" dirty="0" err="1"/>
              <a:t>Legaretta</a:t>
            </a:r>
            <a:r>
              <a:rPr lang="en-US" sz="1200" dirty="0"/>
              <a:t>……………………………………………………......Commercial/ Multi Media</a:t>
            </a:r>
          </a:p>
          <a:p>
            <a:pPr marL="0" indent="0" algn="r">
              <a:buNone/>
            </a:pPr>
            <a:r>
              <a:rPr lang="en-US" sz="1200" dirty="0"/>
              <a:t>Ryan Mabry……………………………………………….Founder/ CEO Mabry School of Music</a:t>
            </a:r>
          </a:p>
          <a:p>
            <a:pPr marL="0" indent="0" algn="r">
              <a:buNone/>
            </a:pPr>
            <a:r>
              <a:rPr lang="en-US" sz="1200" dirty="0"/>
              <a:t>Gino Rosaria………………………………………………………………Live Pianist/ Jazz Performer</a:t>
            </a:r>
          </a:p>
          <a:p>
            <a:pPr marL="0" indent="0" algn="r">
              <a:buNone/>
            </a:pPr>
            <a:endParaRPr lang="en-US" sz="1200" dirty="0"/>
          </a:p>
          <a:p>
            <a:pPr marL="0" indent="0" algn="r">
              <a:buNone/>
            </a:pPr>
            <a:r>
              <a:rPr lang="en-US" sz="1200" dirty="0"/>
              <a:t> </a:t>
            </a:r>
          </a:p>
          <a:p>
            <a:pPr marL="0" indent="0" algn="ctr">
              <a:buNone/>
            </a:pPr>
            <a:r>
              <a:rPr lang="en-US" sz="1200" dirty="0"/>
              <a:t> </a:t>
            </a:r>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sz="1200" dirty="0"/>
          </a:p>
        </p:txBody>
      </p:sp>
    </p:spTree>
    <p:extLst>
      <p:ext uri="{BB962C8B-B14F-4D97-AF65-F5344CB8AC3E}">
        <p14:creationId xmlns:p14="http://schemas.microsoft.com/office/powerpoint/2010/main" val="12192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914401" y="50532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https://www.surveymonkey.com/r/InvestInCrestview</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562" y="535920"/>
            <a:ext cx="5730992" cy="3772537"/>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6891688" y="535920"/>
            <a:ext cx="5043638" cy="6494085"/>
          </a:xfrm>
          <a:prstGeom prst="rect">
            <a:avLst/>
          </a:prstGeom>
          <a:noFill/>
        </p:spPr>
        <p:txBody>
          <a:bodyPr wrap="square" rtlCol="0">
            <a:spAutoFit/>
          </a:bodyPr>
          <a:lstStyle/>
          <a:p>
            <a:pPr algn="r"/>
            <a:r>
              <a:rPr lang="en-US" sz="1600" u="sng" dirty="0"/>
              <a:t>Brenda Smith</a:t>
            </a:r>
          </a:p>
          <a:p>
            <a:pPr algn="r"/>
            <a:r>
              <a:rPr lang="en-US" sz="1600" dirty="0"/>
              <a:t>Crestview Community Redevelopment Association / Main Street Association Director</a:t>
            </a:r>
          </a:p>
          <a:p>
            <a:pPr algn="r"/>
            <a:r>
              <a:rPr lang="en-US" sz="1600" dirty="0"/>
              <a:t>The Peterman Agency </a:t>
            </a:r>
          </a:p>
          <a:p>
            <a:pPr algn="r"/>
            <a:r>
              <a:rPr lang="en-US" sz="1600" dirty="0"/>
              <a:t>CRA/ Main Street Project Leader</a:t>
            </a:r>
          </a:p>
          <a:p>
            <a:pPr algn="r"/>
            <a:r>
              <a:rPr lang="en-US" sz="1600" dirty="0"/>
              <a:t>198 N. Wilson St. Crestview, FL 32536</a:t>
            </a:r>
          </a:p>
          <a:p>
            <a:pPr algn="r"/>
            <a:r>
              <a:rPr lang="en-US" sz="1600" dirty="0"/>
              <a:t>850-689-3722</a:t>
            </a:r>
          </a:p>
          <a:p>
            <a:pPr algn="r"/>
            <a:r>
              <a:rPr lang="en-US" sz="1600" dirty="0"/>
              <a:t>mainstreet@cityofcrestview.org</a:t>
            </a:r>
          </a:p>
          <a:p>
            <a:pPr algn="r"/>
            <a:endParaRPr lang="en-US" sz="1600" dirty="0"/>
          </a:p>
          <a:p>
            <a:pPr algn="r"/>
            <a:r>
              <a:rPr lang="en-US" sz="1600" u="sng" dirty="0"/>
              <a:t>Ben Hein</a:t>
            </a:r>
          </a:p>
          <a:p>
            <a:pPr algn="r"/>
            <a:r>
              <a:rPr lang="en-US" sz="1600" dirty="0"/>
              <a:t>Financial Advisor</a:t>
            </a:r>
          </a:p>
          <a:p>
            <a:pPr algn="r"/>
            <a:r>
              <a:rPr lang="en-US" sz="1600" dirty="0"/>
              <a:t>Edward Jones</a:t>
            </a:r>
          </a:p>
          <a:p>
            <a:pPr algn="r"/>
            <a:r>
              <a:rPr lang="en-US" sz="1600" dirty="0"/>
              <a:t>7000 Pine Forest Rd. Suite, B. Pensacola, FL 32526</a:t>
            </a:r>
          </a:p>
          <a:p>
            <a:pPr algn="r"/>
            <a:r>
              <a:rPr lang="en-US" sz="1600" dirty="0"/>
              <a:t>850-944-7526</a:t>
            </a:r>
          </a:p>
          <a:p>
            <a:pPr algn="r"/>
            <a:r>
              <a:rPr lang="en-US" sz="1600" dirty="0"/>
              <a:t>Benjamin.hein@edwardjones.com</a:t>
            </a:r>
          </a:p>
          <a:p>
            <a:pPr algn="r"/>
            <a:endParaRPr lang="en-US" sz="1600" dirty="0"/>
          </a:p>
          <a:p>
            <a:pPr algn="r"/>
            <a:r>
              <a:rPr lang="en-US" sz="1600" u="sng" dirty="0"/>
              <a:t>Melissa Simpson</a:t>
            </a:r>
          </a:p>
          <a:p>
            <a:pPr algn="r"/>
            <a:r>
              <a:rPr lang="en-US" sz="1600" dirty="0"/>
              <a:t>Commercial / Residential Listing Specialist</a:t>
            </a:r>
          </a:p>
          <a:p>
            <a:pPr algn="r"/>
            <a:r>
              <a:rPr lang="en-US" sz="1600" dirty="0"/>
              <a:t>The Machado–Elliott–Reed Group</a:t>
            </a:r>
          </a:p>
          <a:p>
            <a:pPr algn="r"/>
            <a:r>
              <a:rPr lang="en-US" sz="1600" dirty="0"/>
              <a:t>Keller Williams Realty Gulf Coast</a:t>
            </a:r>
          </a:p>
          <a:p>
            <a:pPr algn="r"/>
            <a:r>
              <a:rPr lang="en-US" sz="1600" dirty="0"/>
              <a:t>800 Langley Ave. Pensacola, FL 32504</a:t>
            </a:r>
          </a:p>
          <a:p>
            <a:pPr algn="r"/>
            <a:r>
              <a:rPr lang="en-US" sz="1600" dirty="0"/>
              <a:t>850-733-6532 cell</a:t>
            </a:r>
          </a:p>
          <a:p>
            <a:pPr algn="r"/>
            <a:r>
              <a:rPr lang="en-US" sz="1600" dirty="0"/>
              <a:t>850-466-8385 office</a:t>
            </a:r>
          </a:p>
          <a:p>
            <a:pPr algn="r"/>
            <a:r>
              <a:rPr lang="en-US" sz="1600" dirty="0"/>
              <a:t>melissasimpson@kw.com</a:t>
            </a:r>
          </a:p>
          <a:p>
            <a:endParaRPr lang="en-US" sz="1600" dirty="0"/>
          </a:p>
          <a:p>
            <a:endParaRPr lang="en-US" sz="1600" dirty="0"/>
          </a:p>
        </p:txBody>
      </p:sp>
    </p:spTree>
    <p:extLst>
      <p:ext uri="{BB962C8B-B14F-4D97-AF65-F5344CB8AC3E}">
        <p14:creationId xmlns:p14="http://schemas.microsoft.com/office/powerpoint/2010/main" val="233862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2262" y="2423605"/>
            <a:ext cx="8299452" cy="3416320"/>
          </a:xfrm>
          <a:prstGeom prst="rect">
            <a:avLst/>
          </a:prstGeom>
          <a:solidFill>
            <a:schemeClr val="tx1"/>
          </a:solidFill>
        </p:spPr>
        <p:txBody>
          <a:bodyPr wrap="square" rtlCol="0">
            <a:spAutoFit/>
          </a:bodyPr>
          <a:lstStyle/>
          <a:p>
            <a:endParaRPr lang="en-US" dirty="0">
              <a:solidFill>
                <a:schemeClr val="bg1"/>
              </a:solidFill>
            </a:endParaRPr>
          </a:p>
          <a:p>
            <a:pPr algn="ctr"/>
            <a:r>
              <a:rPr lang="en-US" b="1" u="sng" dirty="0">
                <a:solidFill>
                  <a:schemeClr val="bg1"/>
                </a:solidFill>
              </a:rPr>
              <a:t>Comments / Follow Up Card</a:t>
            </a:r>
          </a:p>
          <a:p>
            <a:endParaRPr lang="en-US" dirty="0">
              <a:solidFill>
                <a:schemeClr val="bg1"/>
              </a:solidFill>
            </a:endParaRPr>
          </a:p>
          <a:p>
            <a:r>
              <a:rPr lang="en-US" dirty="0">
                <a:solidFill>
                  <a:schemeClr val="bg1"/>
                </a:solidFill>
              </a:rPr>
              <a:t> Name:                                                               Business:</a:t>
            </a:r>
          </a:p>
          <a:p>
            <a:r>
              <a:rPr lang="en-US" dirty="0">
                <a:solidFill>
                  <a:schemeClr val="bg1"/>
                </a:solidFill>
              </a:rPr>
              <a:t>Phone:			                             Email:</a:t>
            </a:r>
          </a:p>
          <a:p>
            <a:endParaRPr lang="en-US" dirty="0">
              <a:solidFill>
                <a:schemeClr val="bg1"/>
              </a:solidFill>
            </a:endParaRPr>
          </a:p>
          <a:p>
            <a:r>
              <a:rPr lang="en-US" dirty="0">
                <a:solidFill>
                  <a:schemeClr val="bg1"/>
                </a:solidFill>
              </a:rPr>
              <a:t>Would like additional information on:</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Individual you would like to have follow up with you:  </a:t>
            </a:r>
          </a:p>
          <a:p>
            <a:r>
              <a:rPr lang="en-US" dirty="0">
                <a:solidFill>
                  <a:schemeClr val="bg1"/>
                </a:solidFill>
              </a:rPr>
              <a:t>Brenda Smith       Melissa Simpson  	Ben Hein	        Other______________________</a:t>
            </a:r>
          </a:p>
        </p:txBody>
      </p:sp>
      <p:cxnSp>
        <p:nvCxnSpPr>
          <p:cNvPr id="8" name="Straight Connector 7"/>
          <p:cNvCxnSpPr/>
          <p:nvPr/>
        </p:nvCxnSpPr>
        <p:spPr>
          <a:xfrm>
            <a:off x="1951887" y="2336979"/>
            <a:ext cx="8299452" cy="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descr="Scissors 1 by Anonymous - scisso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2318" y="2036287"/>
            <a:ext cx="639883" cy="639883"/>
          </a:xfrm>
          <a:prstGeom prst="rect">
            <a:avLst/>
          </a:prstGeom>
        </p:spPr>
      </p:pic>
      <p:cxnSp>
        <p:nvCxnSpPr>
          <p:cNvPr id="11" name="Straight Connector 10"/>
          <p:cNvCxnSpPr/>
          <p:nvPr/>
        </p:nvCxnSpPr>
        <p:spPr>
          <a:xfrm>
            <a:off x="2695074" y="3486167"/>
            <a:ext cx="3234088" cy="19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70834" y="3529482"/>
            <a:ext cx="3234088" cy="19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95074" y="3820770"/>
            <a:ext cx="3234088" cy="19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70834" y="3842545"/>
            <a:ext cx="3234088" cy="19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82652" y="4388828"/>
            <a:ext cx="4522269" cy="96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079056" y="4701891"/>
            <a:ext cx="8025865" cy="1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79055" y="5011284"/>
            <a:ext cx="8025865" cy="11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60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pPr algn="ctr"/>
            <a:r>
              <a:rPr lang="en-US" dirty="0"/>
              <a:t>Okaloosa County Courthouse – 1940’s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587925"/>
            <a:ext cx="5180737" cy="3503367"/>
          </a:xfrm>
        </p:spPr>
      </p:pic>
      <p:sp>
        <p:nvSpPr>
          <p:cNvPr id="5" name="Text Placeholder 4"/>
          <p:cNvSpPr>
            <a:spLocks noGrp="1"/>
          </p:cNvSpPr>
          <p:nvPr>
            <p:ph type="body" sz="quarter" idx="3"/>
          </p:nvPr>
        </p:nvSpPr>
        <p:spPr>
          <a:xfrm>
            <a:off x="6102417" y="1681163"/>
            <a:ext cx="5252971" cy="823912"/>
          </a:xfrm>
        </p:spPr>
        <p:txBody>
          <a:bodyPr>
            <a:normAutofit/>
          </a:bodyPr>
          <a:lstStyle/>
          <a:p>
            <a:r>
              <a:rPr lang="en-US" dirty="0"/>
              <a:t>Community Redevelopment Association</a:t>
            </a:r>
          </a:p>
        </p:txBody>
      </p:sp>
      <p:sp>
        <p:nvSpPr>
          <p:cNvPr id="6" name="Content Placeholder 5"/>
          <p:cNvSpPr>
            <a:spLocks noGrp="1"/>
          </p:cNvSpPr>
          <p:nvPr>
            <p:ph sz="quarter" idx="4"/>
          </p:nvPr>
        </p:nvSpPr>
        <p:spPr/>
        <p:txBody>
          <a:bodyPr>
            <a:noAutofit/>
          </a:bodyPr>
          <a:lstStyle/>
          <a:p>
            <a:pPr marL="0" indent="0">
              <a:buNone/>
            </a:pPr>
            <a:r>
              <a:rPr lang="en-US" sz="2000" dirty="0"/>
              <a:t>The City of Crestview formally adopted the Community Redevelopment Agency concept in 1995 for the expressed purpose of development and redevelopment within a defined community redevelopment area, which encompasses all of the downtown area. The CRA Board (consisting of the five city councilmembers) adopted a Community Redevelopment Plan, which was sanctioned by the Florida Department of Community Affairs.</a:t>
            </a:r>
          </a:p>
        </p:txBody>
      </p:sp>
      <p:sp>
        <p:nvSpPr>
          <p:cNvPr id="9" name="TextBox 8"/>
          <p:cNvSpPr txBox="1"/>
          <p:nvPr/>
        </p:nvSpPr>
        <p:spPr>
          <a:xfrm>
            <a:off x="839788" y="6091292"/>
            <a:ext cx="5180737" cy="230832"/>
          </a:xfrm>
          <a:prstGeom prst="rect">
            <a:avLst/>
          </a:prstGeom>
          <a:noFill/>
        </p:spPr>
        <p:txBody>
          <a:bodyPr wrap="square" rtlCol="0">
            <a:spAutoFit/>
          </a:bodyPr>
          <a:lstStyle/>
          <a:p>
            <a:r>
              <a:rPr lang="en-US" sz="900" dirty="0"/>
              <a:t>http://www.cityofcrestview.org/gallery.aspx?PID=156</a:t>
            </a:r>
          </a:p>
        </p:txBody>
      </p:sp>
    </p:spTree>
    <p:extLst>
      <p:ext uri="{BB962C8B-B14F-4D97-AF65-F5344CB8AC3E}">
        <p14:creationId xmlns:p14="http://schemas.microsoft.com/office/powerpoint/2010/main" val="191700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Main Street Program</a:t>
            </a:r>
          </a:p>
        </p:txBody>
      </p:sp>
      <p:sp>
        <p:nvSpPr>
          <p:cNvPr id="4" name="Content Placeholder 3"/>
          <p:cNvSpPr>
            <a:spLocks noGrp="1"/>
          </p:cNvSpPr>
          <p:nvPr>
            <p:ph sz="half" idx="2"/>
          </p:nvPr>
        </p:nvSpPr>
        <p:spPr/>
        <p:txBody>
          <a:bodyPr>
            <a:normAutofit/>
          </a:bodyPr>
          <a:lstStyle/>
          <a:p>
            <a:pPr marL="0" indent="0">
              <a:buNone/>
            </a:pPr>
            <a:r>
              <a:rPr lang="en-US" sz="2000" dirty="0"/>
              <a:t>In 1997, the City applied, and was approved, for a Main Street Program designation by the Secretary of State. This program is embraced nationwide and encompasses the tasks of scheduling and promotion of events such as block parties, downtown days, street festivals, parades, sidewalk sales and cultural events to cultivate and enhance downtown redevelopment.</a:t>
            </a:r>
          </a:p>
        </p:txBody>
      </p:sp>
      <p:sp>
        <p:nvSpPr>
          <p:cNvPr id="5" name="Text Placeholder 4"/>
          <p:cNvSpPr>
            <a:spLocks noGrp="1"/>
          </p:cNvSpPr>
          <p:nvPr>
            <p:ph type="body" sz="quarter" idx="3"/>
          </p:nvPr>
        </p:nvSpPr>
        <p:spPr>
          <a:xfrm>
            <a:off x="6211019" y="1681163"/>
            <a:ext cx="5183188" cy="823912"/>
          </a:xfrm>
        </p:spPr>
        <p:txBody>
          <a:bodyPr/>
          <a:lstStyle/>
          <a:p>
            <a:r>
              <a:rPr lang="en-US" dirty="0"/>
              <a:t>Harris Department Store 1940’s</a:t>
            </a: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579298"/>
            <a:ext cx="5232919" cy="3502852"/>
          </a:xfrm>
        </p:spPr>
      </p:pic>
      <p:sp>
        <p:nvSpPr>
          <p:cNvPr id="8" name="TextBox 7"/>
          <p:cNvSpPr txBox="1"/>
          <p:nvPr/>
        </p:nvSpPr>
        <p:spPr>
          <a:xfrm>
            <a:off x="6172200" y="6082150"/>
            <a:ext cx="5232919" cy="215444"/>
          </a:xfrm>
          <a:prstGeom prst="rect">
            <a:avLst/>
          </a:prstGeom>
          <a:noFill/>
        </p:spPr>
        <p:txBody>
          <a:bodyPr wrap="square" rtlCol="0">
            <a:spAutoFit/>
          </a:bodyPr>
          <a:lstStyle/>
          <a:p>
            <a:r>
              <a:rPr lang="en-US" sz="800" dirty="0"/>
              <a:t>http://www.cityofcrestview.org/gallery.aspx?PID=156</a:t>
            </a:r>
          </a:p>
        </p:txBody>
      </p:sp>
    </p:spTree>
    <p:extLst>
      <p:ext uri="{BB962C8B-B14F-4D97-AF65-F5344CB8AC3E}">
        <p14:creationId xmlns:p14="http://schemas.microsoft.com/office/powerpoint/2010/main" val="231299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Crestview Theatre 1940’s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588299"/>
            <a:ext cx="5157787" cy="3431507"/>
          </a:xfrm>
        </p:spPr>
      </p:pic>
      <p:sp>
        <p:nvSpPr>
          <p:cNvPr id="5" name="Text Placeholder 4"/>
          <p:cNvSpPr>
            <a:spLocks noGrp="1"/>
          </p:cNvSpPr>
          <p:nvPr>
            <p:ph type="body" sz="quarter" idx="3"/>
          </p:nvPr>
        </p:nvSpPr>
        <p:spPr/>
        <p:txBody>
          <a:bodyPr/>
          <a:lstStyle/>
          <a:p>
            <a:r>
              <a:rPr lang="en-US" dirty="0"/>
              <a:t>Main Street Crestview Association, Inc.</a:t>
            </a:r>
          </a:p>
        </p:txBody>
      </p:sp>
      <p:sp>
        <p:nvSpPr>
          <p:cNvPr id="6" name="Content Placeholder 5"/>
          <p:cNvSpPr>
            <a:spLocks noGrp="1"/>
          </p:cNvSpPr>
          <p:nvPr>
            <p:ph sz="quarter" idx="4"/>
          </p:nvPr>
        </p:nvSpPr>
        <p:spPr/>
        <p:txBody>
          <a:bodyPr>
            <a:normAutofit/>
          </a:bodyPr>
          <a:lstStyle/>
          <a:p>
            <a:pPr marL="0" indent="0">
              <a:buNone/>
            </a:pPr>
            <a:r>
              <a:rPr lang="en-US" sz="2000" dirty="0"/>
              <a:t>In 1998, the City hired a full time Main Street Program Director and assisted in the establishment of the Main Street Crestview Association, Inc., whose membership consists of business owners, citizens and other interested parties desiring to revitalize the downtown area. Today, the organization is proud of its many members who are pledged to support the City in their development efforts.</a:t>
            </a:r>
          </a:p>
        </p:txBody>
      </p:sp>
      <p:sp>
        <p:nvSpPr>
          <p:cNvPr id="8" name="TextBox 7"/>
          <p:cNvSpPr txBox="1"/>
          <p:nvPr/>
        </p:nvSpPr>
        <p:spPr>
          <a:xfrm>
            <a:off x="839788" y="6019806"/>
            <a:ext cx="5157787" cy="215444"/>
          </a:xfrm>
          <a:prstGeom prst="rect">
            <a:avLst/>
          </a:prstGeom>
          <a:noFill/>
        </p:spPr>
        <p:txBody>
          <a:bodyPr wrap="square" rtlCol="0">
            <a:spAutoFit/>
          </a:bodyPr>
          <a:lstStyle/>
          <a:p>
            <a:r>
              <a:rPr lang="en-US" sz="800" dirty="0"/>
              <a:t>http://www.cityofcrestview.org/gallery.aspx?PID=156</a:t>
            </a:r>
          </a:p>
        </p:txBody>
      </p:sp>
    </p:spTree>
    <p:extLst>
      <p:ext uri="{BB962C8B-B14F-4D97-AF65-F5344CB8AC3E}">
        <p14:creationId xmlns:p14="http://schemas.microsoft.com/office/powerpoint/2010/main" val="73868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Streetscape Project</a:t>
            </a:r>
          </a:p>
        </p:txBody>
      </p:sp>
      <p:sp>
        <p:nvSpPr>
          <p:cNvPr id="4" name="Content Placeholder 3"/>
          <p:cNvSpPr>
            <a:spLocks noGrp="1"/>
          </p:cNvSpPr>
          <p:nvPr>
            <p:ph sz="half" idx="2"/>
          </p:nvPr>
        </p:nvSpPr>
        <p:spPr/>
        <p:txBody>
          <a:bodyPr>
            <a:normAutofit/>
          </a:bodyPr>
          <a:lstStyle/>
          <a:p>
            <a:pPr marL="0" indent="0">
              <a:buNone/>
            </a:pPr>
            <a:r>
              <a:rPr lang="en-US" sz="2000" dirty="0"/>
              <a:t>From 1996 through 2003, the City embarked on a three-phase development effort to construct a major streetscape project in the CRA area. All three phases were earmarked for the restoration of Main Street to the tune of $3.7 million, funded by Tax Increment Financing funds (a revenue source created through the authority of the CRA plan), state grants and general revenue funds. Additional state grants will probably be sought in the future to assist with downtown restoration and infrastructure improvement projects.</a:t>
            </a:r>
          </a:p>
        </p:txBody>
      </p:sp>
      <p:sp>
        <p:nvSpPr>
          <p:cNvPr id="5" name="Text Placeholder 4"/>
          <p:cNvSpPr>
            <a:spLocks noGrp="1"/>
          </p:cNvSpPr>
          <p:nvPr>
            <p:ph type="body" sz="quarter" idx="3"/>
          </p:nvPr>
        </p:nvSpPr>
        <p:spPr/>
        <p:txBody>
          <a:bodyPr/>
          <a:lstStyle/>
          <a:p>
            <a:r>
              <a:rPr lang="en-US" dirty="0"/>
              <a:t>North Main Street 1940’s</a:t>
            </a:r>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1" y="2623165"/>
            <a:ext cx="5183188" cy="3448406"/>
          </a:xfrm>
        </p:spPr>
      </p:pic>
      <p:sp>
        <p:nvSpPr>
          <p:cNvPr id="10" name="TextBox 9"/>
          <p:cNvSpPr txBox="1"/>
          <p:nvPr/>
        </p:nvSpPr>
        <p:spPr>
          <a:xfrm>
            <a:off x="6172200" y="6071571"/>
            <a:ext cx="5183188" cy="492443"/>
          </a:xfrm>
          <a:prstGeom prst="rect">
            <a:avLst/>
          </a:prstGeom>
          <a:noFill/>
        </p:spPr>
        <p:txBody>
          <a:bodyPr wrap="square" rtlCol="0">
            <a:spAutoFit/>
          </a:bodyPr>
          <a:lstStyle/>
          <a:p>
            <a:r>
              <a:rPr lang="en-US" sz="800" dirty="0"/>
              <a:t>http://www.cityofcrestview.org/gallery.aspx?PID=156</a:t>
            </a:r>
          </a:p>
          <a:p>
            <a:endParaRPr lang="en-US" dirty="0"/>
          </a:p>
        </p:txBody>
      </p:sp>
    </p:spTree>
    <p:extLst>
      <p:ext uri="{BB962C8B-B14F-4D97-AF65-F5344CB8AC3E}">
        <p14:creationId xmlns:p14="http://schemas.microsoft.com/office/powerpoint/2010/main" val="192469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Rice Building 1920’s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645722"/>
            <a:ext cx="5157787" cy="3403294"/>
          </a:xfrm>
        </p:spPr>
      </p:pic>
      <p:sp>
        <p:nvSpPr>
          <p:cNvPr id="5" name="Text Placeholder 4"/>
          <p:cNvSpPr>
            <a:spLocks noGrp="1"/>
          </p:cNvSpPr>
          <p:nvPr>
            <p:ph type="body" sz="quarter" idx="3"/>
          </p:nvPr>
        </p:nvSpPr>
        <p:spPr/>
        <p:txBody>
          <a:bodyPr/>
          <a:lstStyle/>
          <a:p>
            <a:r>
              <a:rPr lang="en-US" dirty="0"/>
              <a:t>Structure History</a:t>
            </a:r>
          </a:p>
        </p:txBody>
      </p:sp>
      <p:sp>
        <p:nvSpPr>
          <p:cNvPr id="6" name="Content Placeholder 5"/>
          <p:cNvSpPr>
            <a:spLocks noGrp="1"/>
          </p:cNvSpPr>
          <p:nvPr>
            <p:ph sz="quarter" idx="4"/>
          </p:nvPr>
        </p:nvSpPr>
        <p:spPr/>
        <p:txBody>
          <a:bodyPr>
            <a:noAutofit/>
          </a:bodyPr>
          <a:lstStyle/>
          <a:p>
            <a:pPr marL="0" indent="0">
              <a:buNone/>
            </a:pPr>
            <a:r>
              <a:rPr lang="en-US" sz="1800" dirty="0"/>
              <a:t>In 2001, the City Council designated a Historic Preservation District and applied for grant funding to research and document the histories of approximately 200 structures within the CRA area and district. The survey was completed in June 2003 at which time all structures surveyed were evaluated and documented with histories that qualified for a State or National historical significance designation. A specific area of downtown Crestview was proposed for national register historic district designation. State of Florida approval of the designation was received by the city in early 2006 and final national level approval was rendered in late July of 2006. Properties within the district may seek grant funding for historical restoration as part of the redevelopment efforts by the city.</a:t>
            </a:r>
          </a:p>
        </p:txBody>
      </p:sp>
      <p:sp>
        <p:nvSpPr>
          <p:cNvPr id="8" name="TextBox 7"/>
          <p:cNvSpPr txBox="1"/>
          <p:nvPr/>
        </p:nvSpPr>
        <p:spPr>
          <a:xfrm>
            <a:off x="839788" y="6049016"/>
            <a:ext cx="5157787" cy="492443"/>
          </a:xfrm>
          <a:prstGeom prst="rect">
            <a:avLst/>
          </a:prstGeom>
          <a:noFill/>
        </p:spPr>
        <p:txBody>
          <a:bodyPr wrap="square" rtlCol="0">
            <a:spAutoFit/>
          </a:bodyPr>
          <a:lstStyle/>
          <a:p>
            <a:r>
              <a:rPr lang="en-US" sz="800" dirty="0"/>
              <a:t>http://www.cityofcrestview.org/gallery.aspx?PID=156</a:t>
            </a:r>
          </a:p>
          <a:p>
            <a:endParaRPr lang="en-US" dirty="0"/>
          </a:p>
        </p:txBody>
      </p:sp>
    </p:spTree>
    <p:extLst>
      <p:ext uri="{BB962C8B-B14F-4D97-AF65-F5344CB8AC3E}">
        <p14:creationId xmlns:p14="http://schemas.microsoft.com/office/powerpoint/2010/main" val="285194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imated_Picture_Triptych_16x9.potx" id="{8D084962-60D2-4209-9A62-CD5FDF037D73}" vid="{82E26DD1-521E-4F9B-8114-3FBA95F63D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3D3DA0-8275-486F-B54C-222ADC2F5B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Animation slide Picture collection (widescreen)</Template>
  <TotalTime>0</TotalTime>
  <Words>1517</Words>
  <Application>Microsoft Office PowerPoint</Application>
  <PresentationFormat>Widescreen</PresentationFormat>
  <Paragraphs>254</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vt:lpstr>
      <vt:lpstr>Calibri</vt:lpstr>
      <vt:lpstr>Calibri Light</vt:lpstr>
      <vt:lpstr>Garamond</vt:lpstr>
      <vt:lpstr>sans-serif</vt:lpstr>
      <vt:lpstr>Times New Roman</vt:lpstr>
      <vt:lpstr>Office Theme</vt:lpstr>
      <vt:lpstr>The City of Crestview</vt:lpstr>
      <vt:lpstr>On Behalf of Crestview’s  Community Redevelopment Association &amp; Main Street Crestview Association</vt:lpstr>
      <vt:lpstr>On Behalf of Crestview’s  Community Redevelopment Association &amp; Main Street Crestview Association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Main 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2016-06-26T03:44:11Z</dcterms:created>
  <dcterms:modified xsi:type="dcterms:W3CDTF">2017-05-16T20:26:25Z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TC040144559991</vt:lpwstr>
  </property>
</Properties>
</file>