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5" r:id="rId2"/>
    <p:sldId id="393" r:id="rId3"/>
    <p:sldId id="395" r:id="rId4"/>
    <p:sldId id="396" r:id="rId5"/>
    <p:sldId id="400" r:id="rId6"/>
    <p:sldId id="356" r:id="rId7"/>
    <p:sldId id="386" r:id="rId8"/>
    <p:sldId id="364" r:id="rId9"/>
    <p:sldId id="365" r:id="rId10"/>
    <p:sldId id="379" r:id="rId11"/>
    <p:sldId id="366" r:id="rId12"/>
    <p:sldId id="398" r:id="rId13"/>
    <p:sldId id="392" r:id="rId14"/>
    <p:sldId id="383" r:id="rId15"/>
  </p:sldIdLst>
  <p:sldSz cx="9144000" cy="5715000" type="screen16x10"/>
  <p:notesSz cx="7077075" cy="9363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FFFF"/>
    <a:srgbClr val="E7178E"/>
    <a:srgbClr val="6D6F72"/>
    <a:srgbClr val="696969"/>
    <a:srgbClr val="4B06F8"/>
    <a:srgbClr val="FFCCFF"/>
    <a:srgbClr val="FACAE5"/>
    <a:srgbClr val="000066"/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08" autoAdjust="0"/>
    <p:restoredTop sz="94595" autoAdjust="0"/>
  </p:normalViewPr>
  <p:slideViewPr>
    <p:cSldViewPr snapToObjects="1">
      <p:cViewPr>
        <p:scale>
          <a:sx n="100" d="100"/>
          <a:sy n="100" d="100"/>
        </p:scale>
        <p:origin x="-672" y="-51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81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122" d="100"/>
          <a:sy n="122" d="100"/>
        </p:scale>
        <p:origin x="3864" y="20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749C7DE-EF1D-C643-9CF8-6309A8A33261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0460A5E-1E42-2547-9AC2-F07898DE49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36289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EA5E4B83-95BD-FE4F-92CF-B944CDAE6A51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1169988"/>
            <a:ext cx="505777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B1DEEB90-33ED-5642-8064-42E633874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233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EEB90-33ED-5642-8064-42E633874EC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8183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EEB90-33ED-5642-8064-42E633874EC1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60747-3EC9-428D-8DF0-A865A20E25F6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igma Logo_white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09625"/>
            <a:ext cx="24384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63234"/>
            <a:ext cx="7772400" cy="12250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46500"/>
            <a:ext cx="6400800" cy="1130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213225"/>
            <a:ext cx="4156075" cy="1857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67463" y="5453063"/>
            <a:ext cx="2133600" cy="1857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6A3634B-04AE-2449-BA66-4AD03C3EFB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730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876" y="13510"/>
            <a:ext cx="7207581" cy="34807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213225"/>
            <a:ext cx="4156075" cy="1857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67463" y="5453063"/>
            <a:ext cx="2133600" cy="1857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C066C9A-46A8-D443-9914-F88D35E3F9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2916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igmatitlescreen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-457200"/>
            <a:ext cx="11430001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213225"/>
            <a:ext cx="4156075" cy="1857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67463" y="5453063"/>
            <a:ext cx="2133600" cy="1857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B1706A-3FD4-5F41-8F26-5F5B4F697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4930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876" y="13510"/>
            <a:ext cx="7207581" cy="34807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51064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400800" y="5414963"/>
            <a:ext cx="2133600" cy="18573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AMNGOOD Book" charset="0"/>
                <a:ea typeface="DAMNGOOD Book" charset="0"/>
                <a:cs typeface="DAMNGOOD Book" charset="0"/>
              </a:defRPr>
            </a:lvl1pPr>
          </a:lstStyle>
          <a:p>
            <a:pPr>
              <a:defRPr/>
            </a:pPr>
            <a:fld id="{25CC36DD-786B-1A40-8042-AC5F70337C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977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01060"/>
            <a:ext cx="7772400" cy="26713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213225"/>
            <a:ext cx="4156075" cy="1857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67463" y="5453063"/>
            <a:ext cx="2133600" cy="1857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AD12CAC-AF87-C940-AC03-EE293D72D3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438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876" y="13510"/>
            <a:ext cx="7207581" cy="34807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213225"/>
            <a:ext cx="4156075" cy="1857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67463" y="5453063"/>
            <a:ext cx="2133600" cy="1857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32920FA-7D73-AA48-8549-63EEABFCFE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408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" y="228865"/>
            <a:ext cx="784352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213225"/>
            <a:ext cx="4156075" cy="1857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367463" y="5453063"/>
            <a:ext cx="2133600" cy="1857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060F88-C1D6-D946-8156-0AD89736AB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40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876" y="13510"/>
            <a:ext cx="7207581" cy="34807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213225"/>
            <a:ext cx="4156075" cy="1857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67463" y="5453063"/>
            <a:ext cx="2133600" cy="1857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E9F7B09-D487-3344-8DF6-13450CDEB3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30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213225"/>
            <a:ext cx="4156075" cy="1857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67463" y="5453063"/>
            <a:ext cx="2133600" cy="1857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742CAFE-63D3-9246-9896-5C9B8133C6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941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7542"/>
            <a:ext cx="2551114" cy="9683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213225"/>
            <a:ext cx="4156075" cy="1857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67463" y="5453063"/>
            <a:ext cx="2133600" cy="1857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AD1765-95BE-1C4D-8D8D-43D9CE7212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082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213225"/>
            <a:ext cx="4156075" cy="1857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67463" y="5453063"/>
            <a:ext cx="2133600" cy="1857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0EE232E-0062-4546-A519-6175BD0337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8618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mailto:derek@damngood.agency?subject=Presentation%20Response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damngood.agency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0" y="5356225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8775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MAIL-ICON.png">
            <a:hlinkClick r:id="rId13"/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4688" y="131763"/>
            <a:ext cx="166687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WEBSITE.png">
            <a:hlinkClick r:id="rId15"/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238" y="5486400"/>
            <a:ext cx="14255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G-LOGO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625" y="82550"/>
            <a:ext cx="22066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1200" kern="1200" spc="300">
          <a:solidFill>
            <a:srgbClr val="FFFFFF"/>
          </a:solidFill>
          <a:latin typeface="Eurostile LT Std Ext Two"/>
          <a:ea typeface="ＭＳ Ｐゴシック" charset="0"/>
          <a:cs typeface="Eurostile LT Std Ext Two"/>
        </a:defRPr>
      </a:lvl1pPr>
      <a:lvl2pPr algn="l" defTabSz="457200" rtl="0" fontAlgn="base">
        <a:spcBef>
          <a:spcPct val="0"/>
        </a:spcBef>
        <a:spcAft>
          <a:spcPct val="0"/>
        </a:spcAft>
        <a:defRPr sz="1200">
          <a:solidFill>
            <a:srgbClr val="FFFFFF"/>
          </a:solidFill>
          <a:latin typeface="Eurostile LT Std Ext Two" charset="0"/>
          <a:ea typeface="ＭＳ Ｐゴシック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1200">
          <a:solidFill>
            <a:srgbClr val="FFFFFF"/>
          </a:solidFill>
          <a:latin typeface="Eurostile LT Std Ext Two" charset="0"/>
          <a:ea typeface="ＭＳ Ｐゴシック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1200">
          <a:solidFill>
            <a:srgbClr val="FFFFFF"/>
          </a:solidFill>
          <a:latin typeface="Eurostile LT Std Ext Two" charset="0"/>
          <a:ea typeface="ＭＳ Ｐゴシック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1200">
          <a:solidFill>
            <a:srgbClr val="FFFFFF"/>
          </a:solidFill>
          <a:latin typeface="Eurostile LT Std Ext Two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200">
          <a:solidFill>
            <a:srgbClr val="FFFFFF"/>
          </a:solidFill>
          <a:latin typeface="Eurostile LT Std Ext Two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200">
          <a:solidFill>
            <a:srgbClr val="FFFFFF"/>
          </a:solidFill>
          <a:latin typeface="Eurostile LT Std Ext Two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200">
          <a:solidFill>
            <a:srgbClr val="FFFFFF"/>
          </a:solidFill>
          <a:latin typeface="Eurostile LT Std Ext Two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200">
          <a:solidFill>
            <a:srgbClr val="FFFFFF"/>
          </a:solidFill>
          <a:latin typeface="Eurostile LT Std Ext Two" charset="0"/>
          <a:ea typeface="ＭＳ Ｐゴシック" charset="0"/>
        </a:defRPr>
      </a:lvl9pPr>
    </p:titleStyle>
    <p:bodyStyle>
      <a:lvl1pPr marL="342900" indent="-342900" algn="l" defTabSz="457200" rtl="0" fontAlgn="base">
        <a:lnSpc>
          <a:spcPct val="140000"/>
        </a:lnSpc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rgbClr val="595959"/>
          </a:solidFill>
          <a:latin typeface="Helvetica"/>
          <a:ea typeface="ＭＳ Ｐゴシック" charset="0"/>
          <a:cs typeface="Helvetica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828800" algn="l" defTabSz="457200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457200" rtl="0" eaLnBrk="1" latinLnBrk="0" hangingPunct="1">
        <a:spcBef>
          <a:spcPct val="0"/>
        </a:spcBef>
        <a:buFont typeface="Arial"/>
        <a:buNone/>
        <a:defRPr lang="en-US" sz="1600" b="0" i="0" kern="1200" spc="300" dirty="0">
          <a:solidFill>
            <a:srgbClr val="FFFFFF"/>
          </a:solidFill>
          <a:latin typeface="Brandon Grotesque Regular"/>
          <a:ea typeface="+mj-ea"/>
          <a:cs typeface="Brandon Grotesque Regular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delrayfashionweek.com/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hyperlink" Target="https://www.youtube.com/watch?v=ckdzxn-AutY&amp;t=7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jpe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image" Target="../media/image5.jpeg"/><Relationship Id="rId16" Type="http://schemas.openxmlformats.org/officeDocument/2006/relationships/image" Target="../media/image38.pn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jpeg"/><Relationship Id="rId27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71"/>
          <a:stretch>
            <a:fillRect/>
          </a:stretch>
        </p:blipFill>
        <p:spPr>
          <a:xfrm>
            <a:off x="0" y="2133853"/>
            <a:ext cx="4895134" cy="2782575"/>
          </a:xfrm>
          <a:prstGeom prst="roundRect">
            <a:avLst/>
          </a:prstGeom>
        </p:spPr>
      </p:pic>
      <p:pic>
        <p:nvPicPr>
          <p:cNvPr id="14" name="Picture 13" descr="Color Fashion Week Logo.jpg"/>
          <p:cNvPicPr>
            <a:picLocks noChangeAspect="1"/>
          </p:cNvPicPr>
          <p:nvPr/>
        </p:nvPicPr>
        <p:blipFill>
          <a:blip r:embed="rId4"/>
          <a:srcRect t="24341" b="27708"/>
          <a:stretch>
            <a:fillRect/>
          </a:stretch>
        </p:blipFill>
        <p:spPr>
          <a:xfrm>
            <a:off x="2834418" y="513014"/>
            <a:ext cx="3573587" cy="1524001"/>
          </a:xfrm>
          <a:prstGeom prst="rect">
            <a:avLst/>
          </a:prstGeom>
        </p:spPr>
      </p:pic>
      <p:pic>
        <p:nvPicPr>
          <p:cNvPr id="11" name="Picture 10" descr="PLUS-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2787" y="5219700"/>
            <a:ext cx="98425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DA 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1" y="19050"/>
            <a:ext cx="401638" cy="5197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4012" y="5438001"/>
            <a:ext cx="23106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7178E"/>
                </a:solidFill>
              </a:rPr>
              <a:t>DelrayFashionWeek.com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10400" y="5438001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7178E"/>
                </a:solidFill>
              </a:rPr>
              <a:t>#</a:t>
            </a:r>
            <a:r>
              <a:rPr lang="en-US" sz="1200" b="1" dirty="0" smtClean="0">
                <a:solidFill>
                  <a:srgbClr val="E7178E"/>
                </a:solidFill>
              </a:rPr>
              <a:t>DelrayFashionWeek</a:t>
            </a:r>
            <a:endParaRPr lang="en-US" sz="1200" b="1" dirty="0">
              <a:solidFill>
                <a:srgbClr val="E7178E"/>
              </a:solidFill>
            </a:endParaRPr>
          </a:p>
        </p:txBody>
      </p:sp>
      <p:pic>
        <p:nvPicPr>
          <p:cNvPr id="9" name="Picture 8" descr="The Colony Hotel_Fashion Week.jpg"/>
          <p:cNvPicPr>
            <a:picLocks noChangeAspect="1"/>
          </p:cNvPicPr>
          <p:nvPr/>
        </p:nvPicPr>
        <p:blipFill>
          <a:blip r:embed="rId7"/>
          <a:srcRect t="13204"/>
          <a:stretch>
            <a:fillRect/>
          </a:stretch>
        </p:blipFill>
        <p:spPr>
          <a:xfrm>
            <a:off x="5943600" y="2247900"/>
            <a:ext cx="2813463" cy="2590800"/>
          </a:xfrm>
          <a:prstGeom prst="rect">
            <a:avLst/>
          </a:prstGeom>
          <a:ln>
            <a:solidFill>
              <a:srgbClr val="E7178E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600200" y="4916428"/>
            <a:ext cx="6261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000" b="1" dirty="0" smtClean="0">
                <a:latin typeface="Century Gothic" pitchFamily="34" charset="0"/>
              </a:rPr>
              <a:t>As part of our submission, please watch the Delray Beach Fashion Week Recap/Highlight </a:t>
            </a:r>
            <a:r>
              <a:rPr lang="en-US" sz="1000" b="1" dirty="0" smtClean="0">
                <a:latin typeface="Century Gothic" pitchFamily="34" charset="0"/>
              </a:rPr>
              <a:t>video available at </a:t>
            </a:r>
            <a:r>
              <a:rPr lang="en-US" sz="1000" b="1" dirty="0" smtClean="0">
                <a:solidFill>
                  <a:srgbClr val="E7178E"/>
                </a:solidFill>
                <a:latin typeface="Century Gothic" pitchFamily="34" charset="0"/>
                <a:hlinkClick r:id="rId8"/>
              </a:rPr>
              <a:t>DelrayFashionWeek.com</a:t>
            </a:r>
            <a:r>
              <a:rPr lang="en-US" sz="1000" b="1" dirty="0" smtClean="0">
                <a:latin typeface="Century Gothic" pitchFamily="34" charset="0"/>
              </a:rPr>
              <a:t> &amp; </a:t>
            </a:r>
            <a:r>
              <a:rPr lang="en-US" sz="1000" b="1" dirty="0" smtClean="0">
                <a:solidFill>
                  <a:srgbClr val="E7178E"/>
                </a:solidFill>
                <a:latin typeface="Century Gothic" pitchFamily="34" charset="0"/>
                <a:hlinkClick r:id="rId9"/>
              </a:rPr>
              <a:t>YouTube.com/DelrayDDA</a:t>
            </a:r>
            <a:endParaRPr lang="en-US" sz="1000" b="1" dirty="0">
              <a:solidFill>
                <a:srgbClr val="E7178E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>
          <a:blip r:embed="rId2"/>
          <a:srcRect l="15065" t="22414" r="10101" b="19253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659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lor Fashion Week Logo.jpg"/>
          <p:cNvPicPr>
            <a:picLocks noChangeAspect="1"/>
          </p:cNvPicPr>
          <p:nvPr/>
        </p:nvPicPr>
        <p:blipFill>
          <a:blip r:embed="rId2"/>
          <a:srcRect t="24341" b="27708"/>
          <a:stretch>
            <a:fillRect/>
          </a:stretch>
        </p:blipFill>
        <p:spPr>
          <a:xfrm>
            <a:off x="374136" y="19050"/>
            <a:ext cx="637102" cy="334963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"/>
          <a:srcRect l="15064" t="22510" r="9986" b="19645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4169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0" y="1546680"/>
            <a:ext cx="4356650" cy="198815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5" name="Picture 14"/>
          <p:cNvPicPr/>
          <p:nvPr/>
        </p:nvPicPr>
        <p:blipFill>
          <a:blip r:embed="rId2"/>
          <a:srcRect l="14949" t="22414" r="9986" b="19109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D6F72"/>
                </a:solidFill>
              </a:rPr>
              <a:t>PUBLIC </a:t>
            </a:r>
            <a:r>
              <a:rPr lang="en-US" dirty="0" smtClean="0">
                <a:solidFill>
                  <a:srgbClr val="6D6F72"/>
                </a:solidFill>
              </a:rPr>
              <a:t>RELATIONS - COVERAGE</a:t>
            </a:r>
            <a:endParaRPr lang="en-US" dirty="0">
              <a:solidFill>
                <a:srgbClr val="6D6F7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564435"/>
            <a:ext cx="4329467" cy="2037957"/>
          </a:xfrm>
          <a:ln>
            <a:noFill/>
          </a:ln>
        </p:spPr>
        <p:txBody>
          <a:bodyPr/>
          <a:lstStyle/>
          <a:p>
            <a:pPr>
              <a:buNone/>
            </a:pPr>
            <a:r>
              <a:rPr lang="en-US" b="1" u="sng" dirty="0" smtClean="0"/>
              <a:t>Press Releases</a:t>
            </a:r>
            <a:r>
              <a:rPr lang="en-US" b="1" dirty="0" smtClean="0"/>
              <a:t>:</a:t>
            </a:r>
          </a:p>
          <a:p>
            <a:pPr lvl="0"/>
            <a:r>
              <a:rPr lang="en-US" sz="1050" dirty="0" smtClean="0"/>
              <a:t>“Delray Beach Fashion Week Hits Downtown Jan. 25-29”</a:t>
            </a:r>
          </a:p>
          <a:p>
            <a:pPr lvl="0"/>
            <a:r>
              <a:rPr lang="en-US" sz="1050" dirty="0" smtClean="0"/>
              <a:t>“Delray Beach Fashion Week Kicks Off Jan 25 and Runs Through Jan 29 Media Advisory and Photo </a:t>
            </a:r>
            <a:r>
              <a:rPr lang="en-US" sz="1050" dirty="0" smtClean="0"/>
              <a:t>Opp</a:t>
            </a:r>
            <a:r>
              <a:rPr lang="en-US" sz="1050" dirty="0" smtClean="0"/>
              <a:t>”</a:t>
            </a:r>
          </a:p>
          <a:p>
            <a:pPr lvl="0"/>
            <a:r>
              <a:rPr lang="en-US" sz="1050" dirty="0" smtClean="0"/>
              <a:t>“Delray Beach Fashion Week Swim &amp; Surf Show Media Advisory and Photo </a:t>
            </a:r>
            <a:r>
              <a:rPr lang="en-US" sz="1050" dirty="0" smtClean="0"/>
              <a:t>Opp</a:t>
            </a:r>
            <a:r>
              <a:rPr lang="en-US" sz="1050" dirty="0" smtClean="0"/>
              <a:t>”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86790" y="354013"/>
            <a:ext cx="2074683" cy="99245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Coverage in</a:t>
            </a:r>
          </a:p>
          <a:p>
            <a:pPr algn="ctr"/>
            <a:r>
              <a:rPr lang="en-US" sz="1900" b="1" dirty="0" smtClean="0">
                <a:solidFill>
                  <a:srgbClr val="008DA9"/>
                </a:solidFill>
                <a:latin typeface="Century Gothic" pitchFamily="34" charset="0"/>
              </a:rPr>
              <a:t>26+</a:t>
            </a:r>
            <a:endParaRPr lang="en-US" sz="1900" b="1" dirty="0" smtClean="0">
              <a:solidFill>
                <a:srgbClr val="008DA9"/>
              </a:solidFill>
              <a:latin typeface="Century Gothic" pitchFamily="34" charset="0"/>
            </a:endParaRPr>
          </a:p>
          <a:p>
            <a:pPr algn="ctr"/>
            <a:r>
              <a:rPr lang="en-US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Publications</a:t>
            </a:r>
            <a:endParaRPr lang="en-US" sz="1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" name="Picture 4" descr="Color Fashion Week Logo.jpg"/>
          <p:cNvPicPr>
            <a:picLocks noChangeAspect="1"/>
          </p:cNvPicPr>
          <p:nvPr/>
        </p:nvPicPr>
        <p:blipFill>
          <a:blip r:embed="rId2"/>
          <a:srcRect t="24341" b="27708"/>
          <a:stretch>
            <a:fillRect/>
          </a:stretch>
        </p:blipFill>
        <p:spPr>
          <a:xfrm>
            <a:off x="374136" y="19050"/>
            <a:ext cx="637102" cy="334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012" y="5438001"/>
            <a:ext cx="23106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7178E"/>
                </a:solidFill>
              </a:rPr>
              <a:t>DelrayFashionWeek.com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10400" y="5438001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7178E"/>
                </a:solidFill>
              </a:rPr>
              <a:t>#</a:t>
            </a:r>
            <a:r>
              <a:rPr lang="en-US" sz="1200" b="1" dirty="0" smtClean="0">
                <a:solidFill>
                  <a:srgbClr val="E7178E"/>
                </a:solidFill>
              </a:rPr>
              <a:t>DelrayFashionWeek</a:t>
            </a:r>
            <a:endParaRPr lang="en-US" sz="1200" b="1" dirty="0">
              <a:solidFill>
                <a:srgbClr val="E7178E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3619500"/>
            <a:ext cx="4495800" cy="160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791200" y="1771829"/>
            <a:ext cx="1905000" cy="323391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u="sng" dirty="0" smtClean="0">
              <a:solidFill>
                <a:srgbClr val="595959"/>
              </a:solidFill>
              <a:latin typeface="Helvetic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000" baseline="0" noProof="0" dirty="0" smtClean="0">
              <a:solidFill>
                <a:srgbClr val="595959"/>
              </a:solidFill>
              <a:latin typeface="Helvetic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000" dirty="0" smtClean="0">
              <a:solidFill>
                <a:srgbClr val="595959"/>
              </a:solidFill>
              <a:latin typeface="Helvetic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17" name="Picture 16" descr="Delray Newspap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782" y="1645465"/>
            <a:ext cx="1165013" cy="252728"/>
          </a:xfrm>
          <a:prstGeom prst="rect">
            <a:avLst/>
          </a:prstGeom>
        </p:spPr>
      </p:pic>
      <p:pic>
        <p:nvPicPr>
          <p:cNvPr id="18" name="Picture 17" descr="CoastalStarLogoRG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917" y="2568695"/>
            <a:ext cx="1346991" cy="212606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 l="6250" t="6266" r="65146" b="84118"/>
          <a:stretch>
            <a:fillRect/>
          </a:stretch>
        </p:blipFill>
        <p:spPr bwMode="auto">
          <a:xfrm>
            <a:off x="6174782" y="4821512"/>
            <a:ext cx="1480532" cy="39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DELRAYmagLOGO_JustMagazine_BLAC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0065" y="2036472"/>
            <a:ext cx="1129535" cy="468539"/>
          </a:xfrm>
          <a:prstGeom prst="rect">
            <a:avLst/>
          </a:prstGeom>
        </p:spPr>
      </p:pic>
      <p:pic>
        <p:nvPicPr>
          <p:cNvPr id="22" name="Picture 21" descr="living_fla_gourmet_club_02_ol (2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4921" y="4364929"/>
            <a:ext cx="1041739" cy="913165"/>
          </a:xfrm>
          <a:prstGeom prst="rect">
            <a:avLst/>
          </a:prstGeom>
        </p:spPr>
      </p:pic>
      <p:pic>
        <p:nvPicPr>
          <p:cNvPr id="6151" name="Picture 7" descr="https://static.wixstatic.com/media/2d90df_568ff1bd169041a388b36a05bbb56622.png/v1/fill/w_361,h_99,al_c,usm_0.66_1.00_0.01/2d90df_568ff1bd169041a388b36a05bbb5662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7389" y="2602392"/>
            <a:ext cx="1250322" cy="342886"/>
          </a:xfrm>
          <a:prstGeom prst="rect">
            <a:avLst/>
          </a:prstGeom>
          <a:noFill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/>
          <a:srcRect l="33209" t="43856" r="34255" b="35082"/>
          <a:stretch>
            <a:fillRect/>
          </a:stretch>
        </p:blipFill>
        <p:spPr bwMode="auto">
          <a:xfrm>
            <a:off x="5791200" y="2734476"/>
            <a:ext cx="1199168" cy="6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/>
          <a:srcRect t="12918" r="69375" b="79501"/>
          <a:stretch>
            <a:fillRect/>
          </a:stretch>
        </p:blipFill>
        <p:spPr bwMode="auto">
          <a:xfrm>
            <a:off x="4654845" y="4931893"/>
            <a:ext cx="1367938" cy="28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1"/>
          <a:srcRect l="3333" t="8054" r="73333" b="85557"/>
          <a:stretch>
            <a:fillRect/>
          </a:stretch>
        </p:blipFill>
        <p:spPr bwMode="auto">
          <a:xfrm rot="10800000">
            <a:off x="5916824" y="3741427"/>
            <a:ext cx="1524000" cy="33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2"/>
          <a:srcRect l="28750" t="12109" r="28750" b="77735"/>
          <a:stretch>
            <a:fillRect/>
          </a:stretch>
        </p:blipFill>
        <p:spPr bwMode="auto">
          <a:xfrm>
            <a:off x="7655314" y="3561688"/>
            <a:ext cx="1107686" cy="21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 descr="Boca Magazin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44652" y="3355526"/>
            <a:ext cx="846320" cy="385901"/>
          </a:xfrm>
          <a:prstGeom prst="rect">
            <a:avLst/>
          </a:prstGeom>
          <a:noFill/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4"/>
          <a:srcRect l="41144" t="7031" r="42895" b="88282"/>
          <a:stretch>
            <a:fillRect/>
          </a:stretch>
        </p:blipFill>
        <p:spPr bwMode="auto">
          <a:xfrm>
            <a:off x="7440824" y="3043003"/>
            <a:ext cx="1524781" cy="35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5"/>
          <a:srcRect l="18125" t="33225" r="61875" b="62088"/>
          <a:stretch>
            <a:fillRect/>
          </a:stretch>
        </p:blipFill>
        <p:spPr bwMode="auto">
          <a:xfrm>
            <a:off x="5607016" y="2025486"/>
            <a:ext cx="1308032" cy="24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6"/>
          <a:srcRect l="36470" t="7454" r="38729" b="86637"/>
          <a:stretch>
            <a:fillRect/>
          </a:stretch>
        </p:blipFill>
        <p:spPr bwMode="auto">
          <a:xfrm>
            <a:off x="4758021" y="3454976"/>
            <a:ext cx="1503011" cy="28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17"/>
          <a:srcRect l="25733" t="11415" r="31250" b="68166"/>
          <a:stretch>
            <a:fillRect/>
          </a:stretch>
        </p:blipFill>
        <p:spPr bwMode="auto">
          <a:xfrm>
            <a:off x="7440824" y="1708373"/>
            <a:ext cx="835114" cy="31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Picture 21" descr="Bocal Life Travel Guide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630917" y="2945278"/>
            <a:ext cx="1090318" cy="369600"/>
          </a:xfrm>
          <a:prstGeom prst="rect">
            <a:avLst/>
          </a:prstGeom>
          <a:noFill/>
        </p:spPr>
      </p:pic>
      <p:pic>
        <p:nvPicPr>
          <p:cNvPr id="6167" name="Picture 23" descr="Local Mom Scoop"/>
          <p:cNvPicPr>
            <a:picLocks noChangeAspect="1" noChangeArrowheads="1"/>
          </p:cNvPicPr>
          <p:nvPr/>
        </p:nvPicPr>
        <p:blipFill>
          <a:blip r:embed="rId19"/>
          <a:srcRect l="30524" r="29972"/>
          <a:stretch>
            <a:fillRect/>
          </a:stretch>
        </p:blipFill>
        <p:spPr bwMode="auto">
          <a:xfrm>
            <a:off x="4982174" y="3761058"/>
            <a:ext cx="883916" cy="628530"/>
          </a:xfrm>
          <a:prstGeom prst="rect">
            <a:avLst/>
          </a:prstGeom>
          <a:noFill/>
        </p:spPr>
      </p:pic>
      <p:pic>
        <p:nvPicPr>
          <p:cNvPr id="6169" name="Picture 25" descr="Pucker Up Beauty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481867" y="1936022"/>
            <a:ext cx="942265" cy="460139"/>
          </a:xfrm>
          <a:prstGeom prst="rect">
            <a:avLst/>
          </a:prstGeom>
          <a:noFill/>
        </p:spPr>
      </p:pic>
      <p:pic>
        <p:nvPicPr>
          <p:cNvPr id="6171" name="Picture 27" descr="http://static-16.sinclairstoryline.com/resources/assets/wpec/images/logos/wpec-header-logo.pn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654845" y="1645465"/>
            <a:ext cx="1354044" cy="182979"/>
          </a:xfrm>
          <a:prstGeom prst="rect">
            <a:avLst/>
          </a:prstGeom>
          <a:noFill/>
        </p:spPr>
      </p:pic>
      <p:pic>
        <p:nvPicPr>
          <p:cNvPr id="6173" name="Picture 29" descr="Modern Boca Mom"/>
          <p:cNvPicPr>
            <a:picLocks noChangeAspect="1" noChangeArrowheads="1"/>
          </p:cNvPicPr>
          <p:nvPr/>
        </p:nvPicPr>
        <p:blipFill>
          <a:blip r:embed="rId22"/>
          <a:srcRect l="42472" r="41984" b="9380"/>
          <a:stretch>
            <a:fillRect/>
          </a:stretch>
        </p:blipFill>
        <p:spPr bwMode="auto">
          <a:xfrm>
            <a:off x="8346451" y="1831396"/>
            <a:ext cx="658074" cy="804722"/>
          </a:xfrm>
          <a:prstGeom prst="rect">
            <a:avLst/>
          </a:prstGeom>
          <a:noFill/>
        </p:spPr>
      </p:pic>
      <p:pic>
        <p:nvPicPr>
          <p:cNvPr id="6175" name="Picture 31" descr="Mascara Maven &amp; More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174782" y="4094013"/>
            <a:ext cx="1442661" cy="623925"/>
          </a:xfrm>
          <a:prstGeom prst="rect">
            <a:avLst/>
          </a:prstGeom>
          <a:noFill/>
        </p:spPr>
      </p:pic>
      <p:pic>
        <p:nvPicPr>
          <p:cNvPr id="6177" name="Picture 33" descr="Fashionably French Fried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4682138" y="4310140"/>
            <a:ext cx="1340645" cy="461156"/>
          </a:xfrm>
          <a:prstGeom prst="rect">
            <a:avLst/>
          </a:prstGeom>
          <a:noFill/>
        </p:spPr>
      </p:pic>
      <p:pic>
        <p:nvPicPr>
          <p:cNvPr id="6178" name="Picture 34"/>
          <p:cNvPicPr>
            <a:picLocks noChangeAspect="1" noChangeArrowheads="1"/>
          </p:cNvPicPr>
          <p:nvPr/>
        </p:nvPicPr>
        <p:blipFill>
          <a:blip r:embed="rId25"/>
          <a:srcRect l="28860" t="7803" r="32500" b="85805"/>
          <a:stretch>
            <a:fillRect/>
          </a:stretch>
        </p:blipFill>
        <p:spPr bwMode="auto">
          <a:xfrm>
            <a:off x="7440824" y="1435463"/>
            <a:ext cx="1586735" cy="21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0" name="Picture 36" descr="Observer Newspaper Online"/>
          <p:cNvPicPr>
            <a:picLocks noChangeAspect="1" noChangeArrowheads="1"/>
          </p:cNvPicPr>
          <p:nvPr/>
        </p:nvPicPr>
        <p:blipFill>
          <a:blip r:embed="rId26"/>
          <a:srcRect t="36376" r="50000"/>
          <a:stretch>
            <a:fillRect/>
          </a:stretch>
        </p:blipFill>
        <p:spPr bwMode="auto">
          <a:xfrm>
            <a:off x="5956602" y="2447133"/>
            <a:ext cx="976099" cy="155259"/>
          </a:xfrm>
          <a:prstGeom prst="rect">
            <a:avLst/>
          </a:prstGeom>
          <a:noFill/>
        </p:spPr>
      </p:pic>
      <p:pic>
        <p:nvPicPr>
          <p:cNvPr id="6181" name="Picture 37"/>
          <p:cNvPicPr>
            <a:picLocks noChangeAspect="1" noChangeArrowheads="1"/>
          </p:cNvPicPr>
          <p:nvPr/>
        </p:nvPicPr>
        <p:blipFill>
          <a:blip r:embed="rId27"/>
          <a:srcRect l="38125" t="8403" r="40927" b="83113"/>
          <a:stretch>
            <a:fillRect/>
          </a:stretch>
        </p:blipFill>
        <p:spPr bwMode="auto">
          <a:xfrm>
            <a:off x="7562538" y="3877885"/>
            <a:ext cx="1334123" cy="43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152399" y="2724407"/>
            <a:ext cx="4114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1050" b="1" u="sng" dirty="0" smtClean="0">
                <a:solidFill>
                  <a:srgbClr val="696969"/>
                </a:solidFill>
                <a:latin typeface="Helvetica" pitchFamily="34" charset="0"/>
                <a:ea typeface="Calibri" pitchFamily="34" charset="0"/>
                <a:cs typeface="Helvetica" pitchFamily="34" charset="0"/>
              </a:rPr>
              <a:t>P</a:t>
            </a:r>
            <a:r>
              <a:rPr lang="en-US" sz="1050" b="1" u="sng" dirty="0" smtClean="0" bmk="">
                <a:solidFill>
                  <a:srgbClr val="696969"/>
                </a:solidFill>
                <a:latin typeface="Helvetica" pitchFamily="34" charset="0"/>
                <a:ea typeface="Calibri" pitchFamily="34" charset="0"/>
                <a:cs typeface="Helvetica" pitchFamily="34" charset="0"/>
              </a:rPr>
              <a:t>hoto/Video Attendance at Events</a:t>
            </a:r>
            <a:r>
              <a:rPr lang="en-US" sz="1050" b="1" dirty="0" smtClean="0" bmk="">
                <a:solidFill>
                  <a:srgbClr val="696969"/>
                </a:solidFill>
                <a:latin typeface="Helvetica" pitchFamily="34" charset="0"/>
                <a:ea typeface="Calibri" pitchFamily="34" charset="0"/>
                <a:cs typeface="Helvetica" pitchFamily="34" charset="0"/>
              </a:rPr>
              <a:t>:</a:t>
            </a:r>
          </a:p>
          <a:p>
            <a:pPr lvl="0" defTabSz="914400"/>
            <a:endParaRPr lang="en-US" sz="1050" b="1" dirty="0" smtClean="0" bmk="">
              <a:solidFill>
                <a:srgbClr val="696969"/>
              </a:solidFill>
              <a:latin typeface="Helvetica" pitchFamily="34" charset="0"/>
              <a:ea typeface="Calibri" pitchFamily="34" charset="0"/>
              <a:cs typeface="Helvetica" pitchFamily="34" charset="0"/>
            </a:endParaRPr>
          </a:p>
          <a:p>
            <a:pPr lvl="0" defTabSz="914400">
              <a:buFont typeface="Arial" pitchFamily="34" charset="0"/>
              <a:buChar char="•"/>
            </a:pPr>
            <a:r>
              <a:rPr lang="en-US" sz="1050" dirty="0" smtClean="0">
                <a:solidFill>
                  <a:srgbClr val="696969"/>
                </a:solidFill>
                <a:latin typeface="Helvetica" pitchFamily="34" charset="0"/>
                <a:cs typeface="Helvetica" pitchFamily="34" charset="0"/>
              </a:rPr>
              <a:t>        Carl Dawson, </a:t>
            </a:r>
            <a:r>
              <a:rPr lang="en-US" sz="1050" b="1" dirty="0" smtClean="0">
                <a:solidFill>
                  <a:srgbClr val="696969"/>
                </a:solidFill>
                <a:latin typeface="Helvetica" pitchFamily="34" charset="0"/>
                <a:cs typeface="Helvetica" pitchFamily="34" charset="0"/>
              </a:rPr>
              <a:t>VMA Studios</a:t>
            </a:r>
            <a:r>
              <a:rPr lang="en-US" sz="1050" dirty="0" smtClean="0">
                <a:solidFill>
                  <a:srgbClr val="696969"/>
                </a:solidFill>
                <a:latin typeface="Helvetica" pitchFamily="34" charset="0"/>
                <a:cs typeface="Helvetica" pitchFamily="34" charset="0"/>
              </a:rPr>
              <a:t>: Photographer</a:t>
            </a:r>
          </a:p>
          <a:p>
            <a:pPr lvl="0" defTabSz="914400">
              <a:buFont typeface="Arial" pitchFamily="34" charset="0"/>
              <a:buChar char="•"/>
            </a:pPr>
            <a:r>
              <a:rPr lang="en-US" sz="1050" dirty="0" smtClean="0">
                <a:solidFill>
                  <a:srgbClr val="696969"/>
                </a:solidFill>
                <a:latin typeface="Helvetica" pitchFamily="34" charset="0"/>
                <a:cs typeface="Helvetica" pitchFamily="34" charset="0"/>
              </a:rPr>
              <a:t>        Andrew Fogell, </a:t>
            </a:r>
            <a:r>
              <a:rPr lang="en-US" sz="1050" b="1" dirty="0" smtClean="0">
                <a:solidFill>
                  <a:srgbClr val="696969"/>
                </a:solidFill>
                <a:latin typeface="Helvetica" pitchFamily="34" charset="0"/>
                <a:cs typeface="Helvetica" pitchFamily="34" charset="0"/>
              </a:rPr>
              <a:t>VUP Media</a:t>
            </a:r>
            <a:r>
              <a:rPr lang="en-US" sz="1050" dirty="0" smtClean="0">
                <a:solidFill>
                  <a:srgbClr val="696969"/>
                </a:solidFill>
                <a:latin typeface="Helvetica" pitchFamily="34" charset="0"/>
                <a:cs typeface="Helvetica" pitchFamily="34" charset="0"/>
              </a:rPr>
              <a:t>: Videographer</a:t>
            </a:r>
          </a:p>
          <a:p>
            <a:pPr lvl="0" defTabSz="914400"/>
            <a:endParaRPr lang="en-US" sz="1000" b="1" dirty="0" smtClean="0">
              <a:solidFill>
                <a:srgbClr val="E7178E"/>
              </a:solidFill>
              <a:latin typeface="Helvetica" pitchFamily="34" charset="0"/>
              <a:cs typeface="Helvetica" pitchFamily="34" charset="0"/>
            </a:endParaRPr>
          </a:p>
          <a:p>
            <a:pPr lvl="0" algn="ctr" defTabSz="914400"/>
            <a:r>
              <a:rPr lang="en-US" sz="1000" b="1" i="1" dirty="0" smtClean="0">
                <a:solidFill>
                  <a:srgbClr val="696969"/>
                </a:solidFill>
                <a:latin typeface="Helvetica" pitchFamily="34" charset="0"/>
                <a:cs typeface="Helvetica" pitchFamily="34" charset="0"/>
              </a:rPr>
              <a:t>Guest photographers/videographers:</a:t>
            </a:r>
          </a:p>
          <a:p>
            <a:pPr lvl="0" defTabSz="914400" eaLnBrk="0" hangingPunct="0"/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Photographer: Mohammed F. </a:t>
            </a:r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Emran</a:t>
            </a:r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 - twoseventymag.com</a:t>
            </a:r>
            <a:endParaRPr lang="en-US" sz="1000" dirty="0" smtClean="0">
              <a:solidFill>
                <a:srgbClr val="696969"/>
              </a:solidFill>
              <a:latin typeface="Helvetica" pitchFamily="34" charset="0"/>
              <a:cs typeface="Helvetica" pitchFamily="34" charset="0"/>
            </a:endParaRPr>
          </a:p>
          <a:p>
            <a:pPr lvl="0" defTabSz="914400" eaLnBrk="0" hangingPunct="0"/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Photographer:  Van Johnson Sr.</a:t>
            </a:r>
            <a:endParaRPr lang="en-US" sz="1000" dirty="0" smtClean="0">
              <a:solidFill>
                <a:srgbClr val="696969"/>
              </a:solidFill>
              <a:latin typeface="Helvetica" pitchFamily="34" charset="0"/>
              <a:cs typeface="Helvetica" pitchFamily="34" charset="0"/>
            </a:endParaRPr>
          </a:p>
          <a:p>
            <a:pPr lvl="0" defTabSz="914400" eaLnBrk="0" hangingPunct="0"/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Photographer:  Charles McCurdy – LOCAL magazine</a:t>
            </a:r>
            <a:endParaRPr lang="en-US" sz="1000" dirty="0" smtClean="0">
              <a:solidFill>
                <a:srgbClr val="696969"/>
              </a:solidFill>
              <a:latin typeface="Helvetica" pitchFamily="34" charset="0"/>
              <a:cs typeface="Helvetica" pitchFamily="34" charset="0"/>
            </a:endParaRPr>
          </a:p>
          <a:p>
            <a:pPr lvl="0" defTabSz="914400" eaLnBrk="0" hangingPunct="0"/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Photographer:  </a:t>
            </a:r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Humberto</a:t>
            </a:r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 Vidal</a:t>
            </a:r>
            <a:endParaRPr lang="en-US" sz="1000" dirty="0" smtClean="0">
              <a:solidFill>
                <a:srgbClr val="696969"/>
              </a:solidFill>
              <a:latin typeface="Helvetica" pitchFamily="34" charset="0"/>
              <a:cs typeface="Helvetica" pitchFamily="34" charset="0"/>
            </a:endParaRPr>
          </a:p>
          <a:p>
            <a:pPr lvl="0" defTabSz="914400" eaLnBrk="0" hangingPunct="0"/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Photographer:  Pedro </a:t>
            </a:r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Heshike</a:t>
            </a:r>
            <a:endParaRPr lang="en-US" sz="1000" dirty="0" smtClean="0">
              <a:solidFill>
                <a:srgbClr val="696969"/>
              </a:solidFill>
              <a:latin typeface="Helvetica" pitchFamily="34" charset="0"/>
              <a:cs typeface="Helvetica" pitchFamily="34" charset="0"/>
            </a:endParaRPr>
          </a:p>
          <a:p>
            <a:pPr lvl="0" defTabSz="914400" eaLnBrk="0" hangingPunct="0"/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Photographer:  </a:t>
            </a:r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Garrin</a:t>
            </a:r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 Evan</a:t>
            </a:r>
            <a:endParaRPr lang="en-US" sz="1000" dirty="0" smtClean="0">
              <a:solidFill>
                <a:srgbClr val="696969"/>
              </a:solidFill>
              <a:latin typeface="Helvetica" pitchFamily="34" charset="0"/>
              <a:cs typeface="Helvetica" pitchFamily="34" charset="0"/>
            </a:endParaRPr>
          </a:p>
          <a:p>
            <a:pPr lvl="0" defTabSz="914400" eaLnBrk="0" hangingPunct="0"/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Photographer:  Gary Rothstein - UPI</a:t>
            </a:r>
            <a:endParaRPr lang="en-US" sz="1000" dirty="0" smtClean="0">
              <a:solidFill>
                <a:srgbClr val="696969"/>
              </a:solidFill>
              <a:latin typeface="Helvetica" pitchFamily="34" charset="0"/>
              <a:cs typeface="Helvetica" pitchFamily="34" charset="0"/>
            </a:endParaRPr>
          </a:p>
          <a:p>
            <a:pPr defTabSz="914400" eaLnBrk="0" hangingPunct="0"/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Videographer: Alexis Paige - twoseventymag.com</a:t>
            </a:r>
            <a:endParaRPr lang="en-US" sz="1000" dirty="0" smtClean="0">
              <a:solidFill>
                <a:srgbClr val="696969"/>
              </a:solidFill>
              <a:latin typeface="Helvetica" pitchFamily="34" charset="0"/>
              <a:cs typeface="Helvetica" pitchFamily="34" charset="0"/>
            </a:endParaRPr>
          </a:p>
          <a:p>
            <a:pPr lvl="0" defTabSz="914400" eaLnBrk="0" hangingPunct="0"/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Videographer:  Rod Estrada</a:t>
            </a:r>
            <a:endParaRPr lang="en-US" sz="1000" dirty="0" smtClean="0">
              <a:solidFill>
                <a:srgbClr val="696969"/>
              </a:solidFill>
              <a:latin typeface="Helvetica" pitchFamily="34" charset="0"/>
              <a:cs typeface="Helvetica" pitchFamily="34" charset="0"/>
            </a:endParaRPr>
          </a:p>
          <a:p>
            <a:pPr lvl="0" defTabSz="914400" eaLnBrk="0" hangingPunct="0"/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Videographer:  Runway Solutions</a:t>
            </a:r>
            <a:endParaRPr lang="en-US" sz="1000" dirty="0" smtClean="0">
              <a:solidFill>
                <a:srgbClr val="696969"/>
              </a:solidFill>
              <a:latin typeface="Helvetica" pitchFamily="34" charset="0"/>
              <a:cs typeface="Helvetica" pitchFamily="34" charset="0"/>
            </a:endParaRPr>
          </a:p>
          <a:p>
            <a:pPr lvl="0" defTabSz="914400" eaLnBrk="0" hangingPunct="0"/>
            <a:r>
              <a:rPr lang="en-US" sz="1000" dirty="0" smtClean="0">
                <a:solidFill>
                  <a:srgbClr val="696969"/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Videographer:  Cam Brooks</a:t>
            </a:r>
            <a:endParaRPr lang="en-US" sz="1000" dirty="0">
              <a:solidFill>
                <a:srgbClr val="696969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553200" y="361584"/>
            <a:ext cx="2514600" cy="98488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>
              <a:solidFill>
                <a:srgbClr val="008DA9"/>
              </a:solidFill>
              <a:latin typeface="Century Gothic" pitchFamily="34" charset="0"/>
            </a:endParaRPr>
          </a:p>
          <a:p>
            <a:pPr algn="ctr"/>
            <a:r>
              <a:rPr lang="en-US" sz="1900" b="1" dirty="0" smtClean="0">
                <a:solidFill>
                  <a:srgbClr val="008DA9"/>
                </a:solidFill>
                <a:latin typeface="Century Gothic" pitchFamily="34" charset="0"/>
              </a:rPr>
              <a:t>105+</a:t>
            </a:r>
          </a:p>
          <a:p>
            <a:pPr algn="ctr"/>
            <a:r>
              <a:rPr lang="en-US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Media Placements</a:t>
            </a:r>
            <a:endParaRPr lang="en-US" sz="1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2"/>
          <a:srcRect l="15064" t="22126" r="9986" b="19109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annual Delray Beach Fashion Week at a Glance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 descr="Color Fashion Week Logo.jpg"/>
          <p:cNvPicPr>
            <a:picLocks noChangeAspect="1"/>
          </p:cNvPicPr>
          <p:nvPr/>
        </p:nvPicPr>
        <p:blipFill>
          <a:blip r:embed="rId3"/>
          <a:srcRect t="24341" b="27708"/>
          <a:stretch>
            <a:fillRect/>
          </a:stretch>
        </p:blipFill>
        <p:spPr>
          <a:xfrm>
            <a:off x="374136" y="19050"/>
            <a:ext cx="637102" cy="334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012" y="5438001"/>
            <a:ext cx="23106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66"/>
                </a:solidFill>
              </a:rPr>
              <a:t>DelrayFashionWeek.com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10400" y="5438001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7178E"/>
                </a:solidFill>
              </a:rPr>
              <a:t>#</a:t>
            </a:r>
            <a:r>
              <a:rPr lang="en-US" sz="1200" b="1" dirty="0" smtClean="0">
                <a:solidFill>
                  <a:srgbClr val="E7178E"/>
                </a:solidFill>
              </a:rPr>
              <a:t>DelrayFashionWeek</a:t>
            </a:r>
            <a:endParaRPr lang="en-US" sz="1200" b="1" dirty="0">
              <a:solidFill>
                <a:srgbClr val="E7178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 flipV="1">
            <a:off x="8261394" y="-51315"/>
            <a:ext cx="2365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/>
          <p:cNvPicPr/>
          <p:nvPr/>
        </p:nvPicPr>
        <p:blipFill>
          <a:blip r:embed="rId4"/>
          <a:srcRect l="14946" t="22126" r="9953" b="19253"/>
          <a:stretch>
            <a:fillRect/>
          </a:stretch>
        </p:blipFill>
        <p:spPr bwMode="auto">
          <a:xfrm>
            <a:off x="0" y="0"/>
            <a:ext cx="9143999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19050"/>
            <a:ext cx="7207581" cy="348074"/>
          </a:xfrm>
        </p:spPr>
        <p:txBody>
          <a:bodyPr/>
          <a:lstStyle/>
          <a:p>
            <a:r>
              <a:rPr lang="en-US" dirty="0" smtClean="0">
                <a:solidFill>
                  <a:srgbClr val="A1B0B2"/>
                </a:solidFill>
              </a:rPr>
              <a:t>RECORD-BREAKING PARTICIPATION</a:t>
            </a:r>
            <a:endParaRPr lang="en-US" dirty="0">
              <a:solidFill>
                <a:srgbClr val="A1B0B2"/>
              </a:solidFill>
            </a:endParaRPr>
          </a:p>
        </p:txBody>
      </p:sp>
      <p:pic>
        <p:nvPicPr>
          <p:cNvPr id="6" name="Picture 5" descr="Color Fashion Week Logo.jpg"/>
          <p:cNvPicPr>
            <a:picLocks noChangeAspect="1"/>
          </p:cNvPicPr>
          <p:nvPr/>
        </p:nvPicPr>
        <p:blipFill>
          <a:blip r:embed="rId2"/>
          <a:srcRect t="24341" b="27708"/>
          <a:stretch>
            <a:fillRect/>
          </a:stretch>
        </p:blipFill>
        <p:spPr>
          <a:xfrm>
            <a:off x="374136" y="19050"/>
            <a:ext cx="637102" cy="334963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 rot="5400000">
            <a:off x="2260443" y="-148470"/>
            <a:ext cx="423333" cy="4657273"/>
          </a:xfrm>
          <a:prstGeom prst="rightBrace">
            <a:avLst>
              <a:gd name="adj1" fmla="val 8333"/>
              <a:gd name="adj2" fmla="val 49068"/>
            </a:avLst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0769" y="737394"/>
            <a:ext cx="16142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DA9"/>
                </a:solidFill>
                <a:latin typeface="Century Gothic" pitchFamily="34" charset="0"/>
              </a:rPr>
              <a:t>38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Downtown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Fashion</a:t>
            </a:r>
          </a:p>
          <a:p>
            <a:pPr algn="ctr"/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Boutiques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31706" y="266700"/>
            <a:ext cx="152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DA9"/>
                </a:solidFill>
                <a:latin typeface="Century Gothic" pitchFamily="34" charset="0"/>
              </a:rPr>
              <a:t>12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Downtown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SALONS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8DA9"/>
                </a:solidFill>
                <a:latin typeface="Century Gothic" pitchFamily="34" charset="0"/>
              </a:rPr>
              <a:t>22</a:t>
            </a:r>
          </a:p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Hair Stylists</a:t>
            </a:r>
            <a:endParaRPr lang="en-US" sz="1400" b="1" dirty="0" smtClean="0">
              <a:solidFill>
                <a:srgbClr val="008DA9"/>
              </a:solidFill>
              <a:latin typeface="Century Gothic" pitchFamily="34" charset="0"/>
            </a:endParaRPr>
          </a:p>
          <a:p>
            <a:pPr algn="ctr"/>
            <a:endParaRPr lang="en-US" sz="1600" b="1" dirty="0" smtClean="0">
              <a:solidFill>
                <a:srgbClr val="008DA9"/>
              </a:solidFill>
              <a:latin typeface="Century Gothic" pitchFamily="34" charset="0"/>
            </a:endParaRPr>
          </a:p>
          <a:p>
            <a:pPr algn="ctr"/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55706" y="737394"/>
            <a:ext cx="129554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DA9"/>
                </a:solidFill>
                <a:latin typeface="Century Gothic" pitchFamily="34" charset="0"/>
              </a:rPr>
              <a:t>70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VOLUNTEER</a:t>
            </a:r>
          </a:p>
          <a:p>
            <a:pPr algn="ctr"/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MODELS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9407" y="2546798"/>
            <a:ext cx="4572000" cy="1138773"/>
          </a:xfrm>
          <a:prstGeom prst="rect">
            <a:avLst/>
          </a:prstGeom>
        </p:spPr>
        <p:txBody>
          <a:bodyPr anchor="t" anchorCtr="1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DONATED</a:t>
            </a:r>
          </a:p>
          <a:p>
            <a:pPr algn="ctr"/>
            <a:r>
              <a:rPr lang="en-US" sz="3600" b="1" dirty="0" smtClean="0">
                <a:solidFill>
                  <a:srgbClr val="014B92"/>
                </a:solidFill>
                <a:latin typeface="Century Gothic" pitchFamily="34" charset="0"/>
              </a:rPr>
              <a:t>100s</a:t>
            </a:r>
            <a:endParaRPr lang="en-US" sz="2000" b="1" dirty="0" smtClean="0">
              <a:solidFill>
                <a:srgbClr val="014B92"/>
              </a:solidFill>
              <a:latin typeface="Century Gothic" pitchFamily="34" charset="0"/>
            </a:endParaRPr>
          </a:p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OF HOURS OF THEIR TIME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6" name="Horizontal Scroll 15"/>
          <p:cNvSpPr/>
          <p:nvPr/>
        </p:nvSpPr>
        <p:spPr>
          <a:xfrm>
            <a:off x="1295400" y="3771900"/>
            <a:ext cx="2819400" cy="1371600"/>
          </a:xfrm>
          <a:prstGeom prst="horizontalScroll">
            <a:avLst/>
          </a:prstGeom>
          <a:ln w="31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Exposure to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6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,000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+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attendees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012" y="5438001"/>
            <a:ext cx="23106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66"/>
                </a:solidFill>
              </a:rPr>
              <a:t>DelrayFashionWeek.com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pic>
        <p:nvPicPr>
          <p:cNvPr id="18" name="Picture 17"/>
          <p:cNvPicPr/>
          <p:nvPr/>
        </p:nvPicPr>
        <p:blipFill>
          <a:blip r:embed="rId3"/>
          <a:srcRect l="56155" t="23251" r="10214" b="19909"/>
          <a:stretch>
            <a:fillRect/>
          </a:stretch>
        </p:blipFill>
        <p:spPr bwMode="auto">
          <a:xfrm>
            <a:off x="5031407" y="0"/>
            <a:ext cx="411259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D6F72"/>
                </a:solidFill>
              </a:rPr>
              <a:t>RECORD-BREAKING PARTICIPATION  - CONTINUED…</a:t>
            </a:r>
            <a:endParaRPr lang="en-US" dirty="0">
              <a:solidFill>
                <a:srgbClr val="6D6F72"/>
              </a:solidFill>
            </a:endParaRPr>
          </a:p>
        </p:txBody>
      </p:sp>
      <p:pic>
        <p:nvPicPr>
          <p:cNvPr id="4" name="Picture 3" descr="Color Fashion Week Logo.jpg"/>
          <p:cNvPicPr>
            <a:picLocks noChangeAspect="1"/>
          </p:cNvPicPr>
          <p:nvPr/>
        </p:nvPicPr>
        <p:blipFill>
          <a:blip r:embed="rId2"/>
          <a:srcRect t="24341" b="27708"/>
          <a:stretch>
            <a:fillRect/>
          </a:stretch>
        </p:blipFill>
        <p:spPr>
          <a:xfrm>
            <a:off x="374136" y="19050"/>
            <a:ext cx="637102" cy="3349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4012" y="5438001"/>
            <a:ext cx="23106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7178E"/>
                </a:solidFill>
              </a:rPr>
              <a:t>DelrayFashionWeek.com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10400" y="5438001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7178E"/>
                </a:solidFill>
              </a:rPr>
              <a:t>#</a:t>
            </a:r>
            <a:r>
              <a:rPr lang="en-US" sz="1200" b="1" dirty="0" smtClean="0">
                <a:solidFill>
                  <a:srgbClr val="E7178E"/>
                </a:solidFill>
              </a:rPr>
              <a:t>DelrayFashionWeek</a:t>
            </a:r>
            <a:endParaRPr lang="en-US" sz="1200" b="1" dirty="0">
              <a:solidFill>
                <a:srgbClr val="E7178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 flipV="1">
            <a:off x="8261394" y="-51315"/>
            <a:ext cx="2365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/>
          <p:nvPr/>
        </p:nvPicPr>
        <p:blipFill>
          <a:blip r:embed="rId3"/>
          <a:srcRect l="15065" t="22270" r="10101" b="19397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2286000" cy="573616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8DA9"/>
              </a:solidFill>
              <a:latin typeface="Century Gothic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38400" y="2556074"/>
            <a:ext cx="213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entury Gothic" pitchFamily="34" charset="0"/>
              </a:rPr>
              <a:t>11 </a:t>
            </a:r>
            <a:endParaRPr lang="en-US" sz="32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entury Gothic" pitchFamily="34" charset="0"/>
              </a:rPr>
              <a:t>Delray Designers </a:t>
            </a: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</a:rPr>
              <a:t>featured</a:t>
            </a:r>
            <a:endParaRPr lang="en-US" sz="1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24400" y="402167"/>
            <a:ext cx="1905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 pitchFamily="34" charset="0"/>
              </a:rPr>
              <a:t>8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entury Gothic" pitchFamily="34" charset="0"/>
              </a:rPr>
              <a:t>Video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entury Gothic" pitchFamily="34" charset="0"/>
              </a:rPr>
              <a:t>Screens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</a:rPr>
              <a:t>Strong sponsor and </a:t>
            </a: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</a:rPr>
              <a:t>merchant </a:t>
            </a: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</a:rPr>
              <a:t>visibility </a:t>
            </a: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</a:rPr>
              <a:t>during all </a:t>
            </a: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</a:rPr>
              <a:t>of the runway fashion shows</a:t>
            </a:r>
            <a:endParaRPr lang="en-US" sz="1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3"/>
          <a:srcRect l="14931" t="21920" r="10117" b="19186"/>
          <a:stretch>
            <a:fillRect/>
          </a:stretch>
        </p:blipFill>
        <p:spPr bwMode="auto">
          <a:xfrm>
            <a:off x="1" y="-114300"/>
            <a:ext cx="9143999" cy="585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 rot="16200000">
            <a:off x="8229600" y="19050"/>
            <a:ext cx="323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Color Fashion Week Logo.jpg"/>
          <p:cNvPicPr>
            <a:picLocks noChangeAspect="1"/>
          </p:cNvPicPr>
          <p:nvPr/>
        </p:nvPicPr>
        <p:blipFill>
          <a:blip r:embed="rId2"/>
          <a:srcRect t="24341" b="27708"/>
          <a:stretch>
            <a:fillRect/>
          </a:stretch>
        </p:blipFill>
        <p:spPr>
          <a:xfrm>
            <a:off x="374136" y="19050"/>
            <a:ext cx="637102" cy="3349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4012" y="5438001"/>
            <a:ext cx="23106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7178E"/>
                </a:solidFill>
              </a:rPr>
              <a:t>DelrayFashionWeek.com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10400" y="5438001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7178E"/>
                </a:solidFill>
              </a:rPr>
              <a:t>#</a:t>
            </a:r>
            <a:r>
              <a:rPr lang="en-US" sz="1200" b="1" dirty="0" smtClean="0">
                <a:solidFill>
                  <a:srgbClr val="E7178E"/>
                </a:solidFill>
              </a:rPr>
              <a:t>DelrayFashionWeek</a:t>
            </a:r>
            <a:endParaRPr lang="en-US" sz="1200" b="1" dirty="0">
              <a:solidFill>
                <a:srgbClr val="E7178E"/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011237" y="19050"/>
            <a:ext cx="8132763" cy="33496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0"/>
              </a:spcBef>
              <a:buFont typeface="Arial"/>
              <a:buNone/>
              <a:defRPr lang="en-US" sz="1600" b="0" i="0" kern="1200" spc="300" dirty="0">
                <a:solidFill>
                  <a:srgbClr val="FFFFFF"/>
                </a:solidFill>
                <a:latin typeface="Brandon Grotesque Regular"/>
                <a:ea typeface="+mj-ea"/>
                <a:cs typeface="Brandon Grotesque Regular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300"/>
              </a:spcBef>
              <a:buSzPct val="71000"/>
              <a:buNone/>
              <a:defRPr/>
            </a:pPr>
            <a:r>
              <a:rPr lang="en-US" sz="1050" kern="600" cap="all" spc="300" dirty="0" smtClean="0">
                <a:solidFill>
                  <a:srgbClr val="7C7C7C"/>
                </a:solidFill>
                <a:latin typeface="Gotham book"/>
                <a:cs typeface="Gotham book"/>
              </a:rPr>
              <a:t>Print &amp; Online Advertising&amp; window Poster for downtown businesses </a:t>
            </a:r>
            <a:endParaRPr lang="en-US" sz="1050" kern="600" cap="all" spc="300" dirty="0">
              <a:solidFill>
                <a:srgbClr val="7C7C7C"/>
              </a:solidFill>
              <a:latin typeface="Gotham book"/>
              <a:cs typeface="Gotham book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/>
          <a:srcRect l="15063" t="22290" r="10263" b="19367"/>
          <a:stretch>
            <a:fillRect/>
          </a:stretch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331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5"/>
          <p:cNvSpPr txBox="1">
            <a:spLocks/>
          </p:cNvSpPr>
          <p:nvPr/>
        </p:nvSpPr>
        <p:spPr>
          <a:xfrm>
            <a:off x="1011238" y="19050"/>
            <a:ext cx="7751762" cy="33496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0"/>
              </a:spcBef>
              <a:buFont typeface="Arial"/>
              <a:buNone/>
              <a:defRPr lang="en-US" sz="1600" b="0" i="0" kern="1200" spc="300" dirty="0">
                <a:solidFill>
                  <a:srgbClr val="FFFFFF"/>
                </a:solidFill>
                <a:latin typeface="Brandon Grotesque Regular"/>
                <a:ea typeface="+mj-ea"/>
                <a:cs typeface="Brandon Grotesque Regular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300"/>
              </a:spcBef>
              <a:buSzPct val="71000"/>
              <a:buNone/>
              <a:defRPr/>
            </a:pPr>
            <a:r>
              <a:rPr lang="en-US" sz="1050" kern="600" cap="all" spc="300" dirty="0" smtClean="0">
                <a:solidFill>
                  <a:srgbClr val="7C7C7C"/>
                </a:solidFill>
                <a:latin typeface="Gotham book"/>
                <a:cs typeface="Gotham book"/>
              </a:rPr>
              <a:t>Facebook events – </a:t>
            </a:r>
            <a:r>
              <a:rPr lang="en-US" sz="1050" b="1" kern="600" cap="all" spc="300" dirty="0" smtClean="0">
                <a:solidFill>
                  <a:srgbClr val="E7178E"/>
                </a:solidFill>
                <a:latin typeface="Gotham book"/>
                <a:cs typeface="Gotham book"/>
              </a:rPr>
              <a:t>www.Facebook.com/DelrayFashion</a:t>
            </a:r>
            <a:endParaRPr lang="en-US" sz="1050" kern="600" cap="all" spc="300" dirty="0">
              <a:solidFill>
                <a:srgbClr val="7C7C7C"/>
              </a:solidFill>
              <a:latin typeface="Gotham book"/>
              <a:cs typeface="Gotham book"/>
            </a:endParaRPr>
          </a:p>
        </p:txBody>
      </p:sp>
      <p:pic>
        <p:nvPicPr>
          <p:cNvPr id="16" name="Picture 15" descr="Color Fashion Week Logo.jpg"/>
          <p:cNvPicPr>
            <a:picLocks noChangeAspect="1"/>
          </p:cNvPicPr>
          <p:nvPr/>
        </p:nvPicPr>
        <p:blipFill>
          <a:blip r:embed="rId2"/>
          <a:srcRect t="24341" b="27708"/>
          <a:stretch>
            <a:fillRect/>
          </a:stretch>
        </p:blipFill>
        <p:spPr>
          <a:xfrm>
            <a:off x="374136" y="19050"/>
            <a:ext cx="637102" cy="3349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4012" y="5438001"/>
            <a:ext cx="23106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7178E"/>
                </a:solidFill>
              </a:rPr>
              <a:t>DelrayFashionWeek.com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10400" y="5438001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7178E"/>
                </a:solidFill>
              </a:rPr>
              <a:t>#</a:t>
            </a:r>
            <a:r>
              <a:rPr lang="en-US" sz="1200" b="1" dirty="0" smtClean="0">
                <a:solidFill>
                  <a:srgbClr val="E7178E"/>
                </a:solidFill>
              </a:rPr>
              <a:t>DelrayFashionWeek</a:t>
            </a:r>
            <a:endParaRPr lang="en-US" sz="1200" b="1" dirty="0">
              <a:solidFill>
                <a:srgbClr val="E7178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7520" t="11719" r="19681" b="6131"/>
          <a:stretch>
            <a:fillRect/>
          </a:stretch>
        </p:blipFill>
        <p:spPr bwMode="auto">
          <a:xfrm>
            <a:off x="152401" y="526448"/>
            <a:ext cx="2209799" cy="2385578"/>
          </a:xfrm>
          <a:prstGeom prst="rect">
            <a:avLst/>
          </a:prstGeom>
          <a:noFill/>
          <a:ln w="9525">
            <a:solidFill>
              <a:srgbClr val="FACAE5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17500" t="12109" r="18125" b="11187"/>
          <a:stretch>
            <a:fillRect/>
          </a:stretch>
        </p:blipFill>
        <p:spPr bwMode="auto">
          <a:xfrm>
            <a:off x="2438400" y="526448"/>
            <a:ext cx="2286000" cy="2385578"/>
          </a:xfrm>
          <a:prstGeom prst="rect">
            <a:avLst/>
          </a:prstGeom>
          <a:noFill/>
          <a:ln w="9525">
            <a:solidFill>
              <a:srgbClr val="FACAE5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 l="17362" t="12172" r="18293" b="10491"/>
          <a:stretch>
            <a:fillRect/>
          </a:stretch>
        </p:blipFill>
        <p:spPr bwMode="auto">
          <a:xfrm>
            <a:off x="152400" y="2971799"/>
            <a:ext cx="2209799" cy="2324101"/>
          </a:xfrm>
          <a:prstGeom prst="rect">
            <a:avLst/>
          </a:prstGeom>
          <a:noFill/>
          <a:ln w="9525">
            <a:solidFill>
              <a:srgbClr val="FACAE5"/>
            </a:solidFill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 l="17260" t="11442" r="18616" b="10989"/>
          <a:stretch>
            <a:fillRect/>
          </a:stretch>
        </p:blipFill>
        <p:spPr bwMode="auto">
          <a:xfrm>
            <a:off x="4876800" y="2971798"/>
            <a:ext cx="2133600" cy="2324101"/>
          </a:xfrm>
          <a:prstGeom prst="rect">
            <a:avLst/>
          </a:prstGeom>
          <a:noFill/>
          <a:ln w="9525">
            <a:solidFill>
              <a:srgbClr val="FACAE5"/>
            </a:solidFill>
            <a:miter lim="800000"/>
            <a:headEnd/>
            <a:tailEnd/>
          </a:ln>
          <a:effectLst>
            <a:outerShdw blurRad="50800" dist="38100" algn="l" rotWithShape="0">
              <a:srgbClr val="FACAE5">
                <a:alpha val="40000"/>
              </a:srgbClr>
            </a:outerShd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/>
          <a:srcRect l="17685" t="14132" r="17949" b="11162"/>
          <a:stretch>
            <a:fillRect/>
          </a:stretch>
        </p:blipFill>
        <p:spPr bwMode="auto">
          <a:xfrm>
            <a:off x="2438400" y="2971798"/>
            <a:ext cx="2286000" cy="2324101"/>
          </a:xfrm>
          <a:prstGeom prst="rect">
            <a:avLst/>
          </a:prstGeom>
          <a:noFill/>
          <a:ln w="9525">
            <a:solidFill>
              <a:srgbClr val="FACAE5"/>
            </a:solidFill>
            <a:miter lim="800000"/>
            <a:headEnd/>
            <a:tailEnd/>
          </a:ln>
          <a:effectLst>
            <a:outerShdw blurRad="50800" dist="38100" algn="l" rotWithShape="0">
              <a:srgbClr val="FACAE5">
                <a:alpha val="40000"/>
              </a:srgbClr>
            </a:outerShdw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/>
          <a:srcRect l="17500" t="12109" r="18362" b="4834"/>
          <a:stretch>
            <a:fillRect/>
          </a:stretch>
        </p:blipFill>
        <p:spPr bwMode="auto">
          <a:xfrm>
            <a:off x="7086600" y="2971799"/>
            <a:ext cx="1981200" cy="2324100"/>
          </a:xfrm>
          <a:prstGeom prst="rect">
            <a:avLst/>
          </a:prstGeom>
          <a:noFill/>
          <a:ln w="9525">
            <a:solidFill>
              <a:srgbClr val="FACAE5"/>
            </a:solidFill>
            <a:miter lim="800000"/>
            <a:headEnd/>
            <a:tailEnd/>
          </a:ln>
          <a:effectLst>
            <a:outerShdw blurRad="50800" dist="38100" algn="l" rotWithShape="0">
              <a:srgbClr val="FACAE5">
                <a:alpha val="4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4876800" y="516166"/>
            <a:ext cx="419100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150" b="1" dirty="0" smtClean="0">
                <a:solidFill>
                  <a:srgbClr val="6D6F72"/>
                </a:solidFill>
              </a:rPr>
              <a:t>Dedicated Facebook page for Delray Beach Fashion Week with sponsored </a:t>
            </a:r>
            <a:r>
              <a:rPr lang="en-US" sz="1150" b="1" dirty="0" smtClean="0">
                <a:solidFill>
                  <a:srgbClr val="6D6F72"/>
                </a:solidFill>
              </a:rPr>
              <a:t>Facebook Event Posts </a:t>
            </a:r>
            <a:r>
              <a:rPr lang="en-US" sz="1150" dirty="0" smtClean="0">
                <a:solidFill>
                  <a:srgbClr val="6D6F72"/>
                </a:solidFill>
              </a:rPr>
              <a:t>for each Delray Beach Fashion Week Event</a:t>
            </a:r>
          </a:p>
          <a:p>
            <a:endParaRPr lang="en-US" sz="1150" b="1" dirty="0" smtClean="0">
              <a:solidFill>
                <a:srgbClr val="6D6F7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150" b="1" dirty="0" smtClean="0">
                <a:solidFill>
                  <a:srgbClr val="6D6F72"/>
                </a:solidFill>
              </a:rPr>
              <a:t>Reached: 21,135 unique individuals </a:t>
            </a:r>
            <a:r>
              <a:rPr lang="en-US" sz="1150" dirty="0" smtClean="0">
                <a:solidFill>
                  <a:srgbClr val="6D6F72"/>
                </a:solidFill>
              </a:rPr>
              <a:t>within 50 miles of Delray Beach, interested in Fashion, Design, Fashion Designers and who were likely to shop at high-end merchants with event promotions on Facebook and Instagram</a:t>
            </a:r>
          </a:p>
          <a:p>
            <a:endParaRPr lang="en-US" sz="1150" dirty="0" smtClean="0">
              <a:solidFill>
                <a:srgbClr val="6D6F7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150" dirty="0" smtClean="0">
                <a:solidFill>
                  <a:srgbClr val="6D6F72"/>
                </a:solidFill>
              </a:rPr>
              <a:t>In this same demographic, we had an estimated </a:t>
            </a:r>
            <a:r>
              <a:rPr lang="en-US" sz="1150" b="1" dirty="0" smtClean="0">
                <a:solidFill>
                  <a:srgbClr val="6D6F72"/>
                </a:solidFill>
              </a:rPr>
              <a:t>30,000+ total impressions</a:t>
            </a:r>
            <a:r>
              <a:rPr lang="en-US" sz="1150" dirty="0" smtClean="0">
                <a:solidFill>
                  <a:srgbClr val="6D6F72"/>
                </a:solidFill>
              </a:rPr>
              <a:t> for the </a:t>
            </a:r>
            <a:r>
              <a:rPr lang="en-US" sz="1150" b="1" dirty="0" smtClean="0">
                <a:solidFill>
                  <a:srgbClr val="6D6F72"/>
                </a:solidFill>
              </a:rPr>
              <a:t>Event Facebook advertising </a:t>
            </a:r>
            <a:r>
              <a:rPr lang="en-US" sz="1150" dirty="0" smtClean="0">
                <a:solidFill>
                  <a:srgbClr val="6D6F72"/>
                </a:solidFill>
              </a:rPr>
              <a:t>alone</a:t>
            </a:r>
          </a:p>
          <a:p>
            <a:endParaRPr lang="en-US" sz="1150" dirty="0" smtClean="0">
              <a:solidFill>
                <a:srgbClr val="6D6F7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150" dirty="0" smtClean="0">
                <a:solidFill>
                  <a:srgbClr val="6D6F72"/>
                </a:solidFill>
              </a:rPr>
              <a:t>Responses: 314 people said that they planned to “attend” – which was then organically shared with their Facebook friends </a:t>
            </a:r>
            <a:endParaRPr lang="en-US" sz="1150" dirty="0">
              <a:solidFill>
                <a:srgbClr val="6D6F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3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/>
          <p:nvPr/>
        </p:nvPicPr>
        <p:blipFill>
          <a:blip r:embed="rId2"/>
          <a:srcRect l="15217" t="22468" r="10434" b="19565"/>
          <a:stretch>
            <a:fillRect/>
          </a:stretch>
        </p:blipFill>
        <p:spPr bwMode="auto">
          <a:xfrm>
            <a:off x="0" y="0"/>
            <a:ext cx="9143999" cy="5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8537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5"/>
          <p:cNvSpPr txBox="1">
            <a:spLocks/>
          </p:cNvSpPr>
          <p:nvPr/>
        </p:nvSpPr>
        <p:spPr>
          <a:xfrm>
            <a:off x="1011238" y="19050"/>
            <a:ext cx="8056562" cy="33496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0"/>
              </a:spcBef>
              <a:buFont typeface="Arial"/>
              <a:buNone/>
              <a:defRPr lang="en-US" sz="1600" b="0" i="0" kern="1200" spc="300" dirty="0">
                <a:solidFill>
                  <a:srgbClr val="FFFFFF"/>
                </a:solidFill>
                <a:latin typeface="Brandon Grotesque Regular"/>
                <a:ea typeface="+mj-ea"/>
                <a:cs typeface="Brandon Grotesque Regular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300"/>
              </a:spcBef>
              <a:buSzPct val="71000"/>
              <a:buNone/>
              <a:defRPr/>
            </a:pPr>
            <a:r>
              <a:rPr lang="en-US" sz="1050" kern="600" cap="all" spc="300" dirty="0" smtClean="0">
                <a:solidFill>
                  <a:srgbClr val="7C7C7C"/>
                </a:solidFill>
                <a:latin typeface="Gotham book"/>
                <a:cs typeface="Gotham book"/>
              </a:rPr>
              <a:t>DIGITAL signage &amp; TV COMMERCIAL</a:t>
            </a:r>
            <a:endParaRPr lang="en-US" sz="1050" kern="600" cap="all" spc="300" dirty="0">
              <a:solidFill>
                <a:srgbClr val="7C7C7C"/>
              </a:solidFill>
              <a:latin typeface="Gotham book"/>
              <a:cs typeface="Gotham book"/>
            </a:endParaRPr>
          </a:p>
        </p:txBody>
      </p:sp>
      <p:pic>
        <p:nvPicPr>
          <p:cNvPr id="5" name="Picture 4" descr="Color Fashion Week Logo.jpg"/>
          <p:cNvPicPr>
            <a:picLocks noChangeAspect="1"/>
          </p:cNvPicPr>
          <p:nvPr/>
        </p:nvPicPr>
        <p:blipFill>
          <a:blip r:embed="rId2"/>
          <a:srcRect t="24341" b="27708"/>
          <a:stretch>
            <a:fillRect/>
          </a:stretch>
        </p:blipFill>
        <p:spPr>
          <a:xfrm>
            <a:off x="374136" y="19050"/>
            <a:ext cx="637102" cy="334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012" y="5438001"/>
            <a:ext cx="23106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7178E"/>
                </a:solidFill>
              </a:rPr>
              <a:t>DelrayFashionWeek.com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10400" y="5438001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7178E"/>
                </a:solidFill>
              </a:rPr>
              <a:t>#</a:t>
            </a:r>
            <a:r>
              <a:rPr lang="en-US" sz="1200" b="1" dirty="0" smtClean="0">
                <a:solidFill>
                  <a:srgbClr val="E7178E"/>
                </a:solidFill>
              </a:rPr>
              <a:t>DelrayFashionWeek</a:t>
            </a:r>
            <a:endParaRPr lang="en-US" sz="1200" b="1" dirty="0">
              <a:solidFill>
                <a:srgbClr val="E7178E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/>
          <a:srcRect l="15064" t="22477" r="9986" b="19520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611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30696</TotalTime>
  <Words>365</Words>
  <Application>Microsoft Office PowerPoint</Application>
  <PresentationFormat>On-screen Show (16:10)</PresentationFormat>
  <Paragraphs>83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4th annual Delray Beach Fashion Week at a Glance</vt:lpstr>
      <vt:lpstr>RECORD-BREAKING PARTICIPATION</vt:lpstr>
      <vt:lpstr>RECORD-BREAKING PARTICIPATION  - CONTINUED…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PUBLIC RELATIONS - COVERAGE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Kristian Weis</dc:creator>
  <cp:lastModifiedBy>user</cp:lastModifiedBy>
  <cp:revision>1343</cp:revision>
  <cp:lastPrinted>2017-03-07T19:44:23Z</cp:lastPrinted>
  <dcterms:created xsi:type="dcterms:W3CDTF">2016-07-20T18:25:49Z</dcterms:created>
  <dcterms:modified xsi:type="dcterms:W3CDTF">2017-06-02T19:21:12Z</dcterms:modified>
</cp:coreProperties>
</file>