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  <p:sldMasterId id="2147483832" r:id="rId2"/>
    <p:sldMasterId id="2147483820" r:id="rId3"/>
    <p:sldMasterId id="2147483807" r:id="rId4"/>
    <p:sldMasterId id="2147483795" r:id="rId5"/>
    <p:sldMasterId id="2147483783" r:id="rId6"/>
  </p:sldMasterIdLst>
  <p:notesMasterIdLst>
    <p:notesMasterId r:id="rId21"/>
  </p:notesMasterIdLst>
  <p:handoutMasterIdLst>
    <p:handoutMasterId r:id="rId22"/>
  </p:handoutMasterIdLst>
  <p:sldIdLst>
    <p:sldId id="260" r:id="rId7"/>
    <p:sldId id="364" r:id="rId8"/>
    <p:sldId id="365" r:id="rId9"/>
    <p:sldId id="366" r:id="rId10"/>
    <p:sldId id="367" r:id="rId11"/>
    <p:sldId id="371" r:id="rId12"/>
    <p:sldId id="384" r:id="rId13"/>
    <p:sldId id="373" r:id="rId14"/>
    <p:sldId id="374" r:id="rId15"/>
    <p:sldId id="375" r:id="rId16"/>
    <p:sldId id="377" r:id="rId17"/>
    <p:sldId id="378" r:id="rId18"/>
    <p:sldId id="379" r:id="rId19"/>
    <p:sldId id="385" r:id="rId20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6600"/>
    <a:srgbClr val="F2F1EC"/>
    <a:srgbClr val="AB4124"/>
    <a:srgbClr val="0099CC"/>
    <a:srgbClr val="C97253"/>
    <a:srgbClr val="E6AB8E"/>
    <a:srgbClr val="38A800"/>
    <a:srgbClr val="0A0A0A"/>
    <a:srgbClr val="76B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33" autoAdjust="0"/>
  </p:normalViewPr>
  <p:slideViewPr>
    <p:cSldViewPr snapToGrid="0">
      <p:cViewPr varScale="1">
        <p:scale>
          <a:sx n="94" d="100"/>
          <a:sy n="94" d="100"/>
        </p:scale>
        <p:origin x="1138" y="8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513" y="1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1D86C-6BD8-4C00-88EE-758ED925639A}" type="datetimeFigureOut">
              <a:rPr lang="en-US" smtClean="0"/>
              <a:t>05/23/2017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513" y="8829676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ACDDD-2F6E-4D6F-A8CC-2C50F4044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91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9630FF3-B22B-49B1-89F1-CCBD63AAD1C7}" type="datetimeFigureOut">
              <a:rPr lang="en-US" smtClean="0"/>
              <a:t>05/23/2017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8"/>
            <a:ext cx="2982119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9F8F91E-912B-43B3-A642-7D3A040BF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57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4ADFD-70FC-442A-AD7F-52F7AA73F3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780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4ADFD-70FC-442A-AD7F-52F7AA73F3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61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4ADFD-70FC-442A-AD7F-52F7AA73F3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81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4ADFD-70FC-442A-AD7F-52F7AA73F3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59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2FB36-BA7C-4002-BD26-AF678B81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06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2FB36-BA7C-4002-BD26-AF678B81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27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2FB36-BA7C-4002-BD26-AF678B81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34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2FB36-BA7C-4002-BD26-AF678B81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67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2FB36-BA7C-4002-BD26-AF678B81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86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2FB36-BA7C-4002-BD26-AF678B81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59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2FB36-BA7C-4002-BD26-AF678B81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59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30622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58297"/>
            <a:ext cx="7543801" cy="401079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Hillsborough County Economic Development Department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334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2FB36-BA7C-4002-BD26-AF678B81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06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2FB36-BA7C-4002-BD26-AF678B81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80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2FB36-BA7C-4002-BD26-AF678B81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72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2FB36-BA7C-4002-BD26-AF678B81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75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DF09-8F39-4C98-864F-6364C1C23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5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DF09-8F39-4C98-864F-6364C1C23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598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DF09-8F39-4C98-864F-6364C1C23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62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DF09-8F39-4C98-864F-6364C1C23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08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DF09-8F39-4C98-864F-6364C1C23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2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DF09-8F39-4C98-864F-6364C1C23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88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4ADFD-70FC-442A-AD7F-52F7AA73F3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874" y="6448122"/>
            <a:ext cx="449083" cy="36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804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DF09-8F39-4C98-864F-6364C1C23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42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DF09-8F39-4C98-864F-6364C1C23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2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DF09-8F39-4C98-864F-6364C1C23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321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DF09-8F39-4C98-864F-6364C1C23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653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DF09-8F39-4C98-864F-6364C1C23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600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C30E-B190-4916-9EAC-E5A8D1D1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36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C30E-B190-4916-9EAC-E5A8D1D1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057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C30E-B190-4916-9EAC-E5A8D1D1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652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C30E-B190-4916-9EAC-E5A8D1D1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046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C30E-B190-4916-9EAC-E5A8D1D1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9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4ADFD-70FC-442A-AD7F-52F7AA73F3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20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C30E-B190-4916-9EAC-E5A8D1D1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94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C30E-B190-4916-9EAC-E5A8D1D1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43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C30E-B190-4916-9EAC-E5A8D1D1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673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C30E-B190-4916-9EAC-E5A8D1D1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987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C30E-B190-4916-9EAC-E5A8D1D1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603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C30E-B190-4916-9EAC-E5A8D1D1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627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D7EE4-A6DA-49AF-A100-84281032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888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D7EE4-A6DA-49AF-A100-84281032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880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D7EE4-A6DA-49AF-A100-84281032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471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D7EE4-A6DA-49AF-A100-84281032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71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4ADFD-70FC-442A-AD7F-52F7AA73F3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372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D7EE4-A6DA-49AF-A100-84281032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892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D7EE4-A6DA-49AF-A100-84281032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561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D7EE4-A6DA-49AF-A100-84281032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211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D7EE4-A6DA-49AF-A100-84281032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341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D7EE4-A6DA-49AF-A100-84281032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78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D7EE4-A6DA-49AF-A100-84281032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684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D7EE4-A6DA-49AF-A100-84281032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204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4C6CE-1E10-477C-A779-ED11B71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42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4C6CE-1E10-477C-A779-ED11B71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676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4C6CE-1E10-477C-A779-ED11B71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00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4ADFD-70FC-442A-AD7F-52F7AA73F3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874" y="6448122"/>
            <a:ext cx="449083" cy="36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799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4C6CE-1E10-477C-A779-ED11B71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896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4C6CE-1E10-477C-A779-ED11B71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876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4C6CE-1E10-477C-A779-ED11B71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727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4C6CE-1E10-477C-A779-ED11B71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616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4C6CE-1E10-477C-A779-ED11B71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240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4C6CE-1E10-477C-A779-ED11B71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925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4C6CE-1E10-477C-A779-ED11B71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060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4C6CE-1E10-477C-A779-ED11B71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91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4ADFD-70FC-442A-AD7F-52F7AA73F3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3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544ADFD-70FC-442A-AD7F-52F7AA73F3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63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4ADFD-70FC-442A-AD7F-52F7AA73F3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4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67314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544ADFD-70FC-442A-AD7F-52F7AA73F3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79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819" r:id="rId12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Hillsborough County Economic Development Department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2FB36-BA7C-4002-BD26-AF678B81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3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5DF09-8F39-4C98-864F-6364C1C23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1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C30E-B190-4916-9EAC-E5A8D1D1D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8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Hillsborough County Economic Development Department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D7EE4-A6DA-49AF-A100-84281032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9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Hillsborough County Economic Development Department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4C6CE-1E10-477C-A779-ED11B713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7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00739"/>
            <a:ext cx="8229600" cy="158652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en-US" sz="3600" smtClean="0"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en-US" sz="3600" smtClean="0">
                <a:effectLst/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3600" b="1" smtClean="0">
                <a:latin typeface="Century Gothic" panose="020B0502020202020204" pitchFamily="34" charset="0"/>
                <a:ea typeface="Batang" panose="02030600000101010101" pitchFamily="18" charset="-127"/>
              </a:rPr>
              <a:t>Redevelopment Incentives for Pilot Project Areas </a:t>
            </a:r>
            <a:br>
              <a:rPr lang="en-US" sz="3600" b="1" smtClean="0">
                <a:latin typeface="Century Gothic" panose="020B0502020202020204" pitchFamily="34" charset="0"/>
                <a:ea typeface="Batang" panose="02030600000101010101" pitchFamily="18" charset="-127"/>
              </a:rPr>
            </a:br>
            <a:endParaRPr lang="en-US" sz="3600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9976" y="3689501"/>
            <a:ext cx="75027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latin typeface="+mj-lt"/>
                <a:ea typeface="Batang" panose="02030600000101010101" pitchFamily="18" charset="-127"/>
              </a:rPr>
              <a:t>August </a:t>
            </a:r>
            <a:r>
              <a:rPr lang="en-US" sz="1600" b="1" i="1" dirty="0">
                <a:latin typeface="+mj-lt"/>
                <a:ea typeface="Batang" panose="02030600000101010101" pitchFamily="18" charset="-127"/>
              </a:rPr>
              <a:t>2016</a:t>
            </a:r>
            <a:r>
              <a:rPr lang="en-US" sz="2000" b="1" i="1" dirty="0">
                <a:latin typeface="+mj-lt"/>
                <a:ea typeface="Batang" panose="02030600000101010101" pitchFamily="18" charset="-127"/>
              </a:rPr>
              <a:t/>
            </a:r>
            <a:br>
              <a:rPr lang="en-US" sz="2000" b="1" i="1" dirty="0">
                <a:latin typeface="+mj-lt"/>
                <a:ea typeface="Batang" panose="02030600000101010101" pitchFamily="18" charset="-127"/>
              </a:rPr>
            </a:br>
            <a:r>
              <a:rPr lang="en-US" sz="2000" b="1" i="1" dirty="0"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en-US" sz="2000" b="1" i="1" dirty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n-US" sz="2000" b="1" dirty="0">
                <a:latin typeface="+mj-lt"/>
                <a:ea typeface="Batang" panose="02030600000101010101" pitchFamily="18" charset="-127"/>
              </a:rPr>
              <a:t>Ron Barton, Assistant County Administrator</a:t>
            </a:r>
            <a:br>
              <a:rPr lang="en-US" sz="2000" b="1" dirty="0">
                <a:latin typeface="+mj-lt"/>
                <a:ea typeface="Batang" panose="02030600000101010101" pitchFamily="18" charset="-127"/>
              </a:rPr>
            </a:br>
            <a:r>
              <a:rPr lang="en-US" sz="2000" b="1" dirty="0" smtClean="0">
                <a:latin typeface="+mj-lt"/>
                <a:ea typeface="Batang" panose="02030600000101010101" pitchFamily="18" charset="-127"/>
              </a:rPr>
              <a:t>   Hillsborough </a:t>
            </a:r>
            <a:r>
              <a:rPr lang="en-US" sz="2000" b="1" dirty="0">
                <a:latin typeface="+mj-lt"/>
                <a:ea typeface="Batang" panose="02030600000101010101" pitchFamily="18" charset="-127"/>
              </a:rPr>
              <a:t>County</a:t>
            </a:r>
            <a:r>
              <a:rPr lang="en-US" sz="2400" b="1" dirty="0">
                <a:latin typeface="+mj-lt"/>
                <a:ea typeface="Batang" panose="02030600000101010101" pitchFamily="18" charset="-127"/>
              </a:rPr>
              <a:t/>
            </a:r>
            <a:br>
              <a:rPr lang="en-US" sz="2400" b="1" dirty="0">
                <a:latin typeface="+mj-lt"/>
                <a:ea typeface="Batang" panose="02030600000101010101" pitchFamily="18" charset="-127"/>
              </a:rPr>
            </a:br>
            <a:endParaRPr lang="en-US" sz="2000" b="1" dirty="0">
              <a:latin typeface="+mj-lt"/>
              <a:ea typeface="Batang" panose="02030600000101010101" pitchFamily="18" charset="-127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Redevelopment Incentives</a:t>
            </a:r>
            <a:br>
              <a:rPr lang="en-US" dirty="0" smtClean="0"/>
            </a:br>
            <a:r>
              <a:rPr lang="en-US" sz="2400" i="1" dirty="0"/>
              <a:t>Office/Industrial </a:t>
            </a:r>
            <a:r>
              <a:rPr lang="en-US" sz="2400" i="1" dirty="0" smtClean="0"/>
              <a:t>Building </a:t>
            </a:r>
            <a:r>
              <a:rPr lang="en-US" sz="2400" i="1" dirty="0"/>
              <a:t>Assistance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8925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Contaminated Site Assessment and Remediation Program</a:t>
            </a:r>
            <a:endParaRPr lang="en-US" dirty="0"/>
          </a:p>
          <a:p>
            <a:pPr marL="581533" lvl="1" indent="-288925">
              <a:buFont typeface="Wingdings" panose="05000000000000000000" pitchFamily="2" charset="2"/>
              <a:buChar char="§"/>
              <a:defRPr/>
            </a:pPr>
            <a:r>
              <a:rPr lang="en-US" dirty="0"/>
              <a:t>Up to $15,000 for Phase II </a:t>
            </a:r>
            <a:r>
              <a:rPr lang="en-US" dirty="0" smtClean="0"/>
              <a:t>Site </a:t>
            </a:r>
            <a:r>
              <a:rPr lang="en-US" dirty="0"/>
              <a:t>Assessment</a:t>
            </a:r>
          </a:p>
          <a:p>
            <a:pPr marL="581533" lvl="1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50</a:t>
            </a:r>
            <a:r>
              <a:rPr lang="en-US" dirty="0"/>
              <a:t>% of total RAP and clean-up costs up to $50,000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086" y="3087078"/>
            <a:ext cx="3918651" cy="2940436"/>
          </a:xfrm>
          <a:prstGeom prst="rect">
            <a:avLst/>
          </a:prstGeom>
        </p:spPr>
      </p:pic>
      <p:pic>
        <p:nvPicPr>
          <p:cNvPr id="9" name="Picture 4" descr="http://finance-commerce.com/files/2013/12/Original-Buildin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51" y="3087078"/>
            <a:ext cx="2812640" cy="290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66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Redevelopment Incentives</a:t>
            </a:r>
            <a:br>
              <a:rPr lang="en-US" dirty="0" smtClean="0"/>
            </a:br>
            <a:r>
              <a:rPr lang="en-US" sz="2400" i="1" dirty="0"/>
              <a:t>Office/Industrial </a:t>
            </a:r>
            <a:r>
              <a:rPr lang="en-US" sz="2400" i="1" dirty="0" smtClean="0"/>
              <a:t>Building </a:t>
            </a:r>
            <a:r>
              <a:rPr lang="en-US" sz="2400" i="1" dirty="0"/>
              <a:t>Assistance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289" y="1746154"/>
            <a:ext cx="7543801" cy="4010797"/>
          </a:xfrm>
        </p:spPr>
        <p:txBody>
          <a:bodyPr>
            <a:normAutofit/>
          </a:bodyPr>
          <a:lstStyle/>
          <a:p>
            <a:pPr marL="288925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Building Interior </a:t>
            </a:r>
            <a:r>
              <a:rPr lang="en-US" dirty="0"/>
              <a:t>Improvement Program</a:t>
            </a:r>
          </a:p>
          <a:p>
            <a:pPr marL="581533" lvl="1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50</a:t>
            </a:r>
            <a:r>
              <a:rPr lang="en-US" dirty="0"/>
              <a:t>% of total costs up to $80,000</a:t>
            </a:r>
          </a:p>
          <a:p>
            <a:pPr marL="288925" indent="-288925">
              <a:buFont typeface="Wingdings" panose="05000000000000000000" pitchFamily="2" charset="2"/>
              <a:buChar char="§"/>
              <a:defRPr/>
            </a:pPr>
            <a:endParaRPr lang="en-US" dirty="0"/>
          </a:p>
          <a:p>
            <a:pPr marL="288925" lvl="1" indent="-288925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§"/>
              <a:defRPr/>
            </a:pPr>
            <a:endParaRPr lang="en-US" sz="2000" dirty="0"/>
          </a:p>
          <a:p>
            <a:pPr marL="288925" indent="-288925">
              <a:buFont typeface="Wingdings" panose="05000000000000000000" pitchFamily="2" charset="2"/>
              <a:buChar char="§"/>
              <a:defRPr/>
            </a:pPr>
            <a:endParaRPr lang="en-US" dirty="0"/>
          </a:p>
          <a:p>
            <a:pPr marL="288925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Building </a:t>
            </a:r>
            <a:r>
              <a:rPr lang="en-US" dirty="0"/>
              <a:t>Exterior Improvement Program</a:t>
            </a:r>
          </a:p>
          <a:p>
            <a:pPr marL="581533" lvl="1" indent="-288925">
              <a:buFont typeface="Wingdings" panose="05000000000000000000" pitchFamily="2" charset="2"/>
              <a:buChar char="§"/>
              <a:defRPr/>
            </a:pPr>
            <a:r>
              <a:rPr lang="en-US" dirty="0"/>
              <a:t>50% of total costs up to $100,000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732" y="2371386"/>
            <a:ext cx="1929834" cy="14435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754" y="2366508"/>
            <a:ext cx="2177291" cy="144847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732" y="4517819"/>
            <a:ext cx="2239253" cy="16768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053" y="4519259"/>
            <a:ext cx="2243838" cy="167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4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Redevelopment Incentives</a:t>
            </a:r>
            <a:br>
              <a:rPr lang="en-US" dirty="0" smtClean="0"/>
            </a:br>
            <a:r>
              <a:rPr lang="en-US" sz="2400" i="1" dirty="0" smtClean="0"/>
              <a:t>Catalyst Project Incentive Program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8925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Catalyst Project </a:t>
            </a:r>
            <a:r>
              <a:rPr lang="en-US" dirty="0"/>
              <a:t>Incentive </a:t>
            </a:r>
            <a:r>
              <a:rPr lang="en-US" dirty="0" smtClean="0"/>
              <a:t>Program</a:t>
            </a:r>
            <a:endParaRPr lang="en-US" dirty="0"/>
          </a:p>
          <a:p>
            <a:pPr marL="581533" lvl="1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10</a:t>
            </a:r>
            <a:r>
              <a:rPr lang="en-US" dirty="0"/>
              <a:t>% of total costs </a:t>
            </a:r>
            <a:r>
              <a:rPr lang="en-US" dirty="0" smtClean="0"/>
              <a:t>from a minimum of $50,000 up </a:t>
            </a:r>
            <a:r>
              <a:rPr lang="en-US" dirty="0"/>
              <a:t>to </a:t>
            </a:r>
            <a:r>
              <a:rPr lang="en-US" dirty="0" smtClean="0"/>
              <a:t>maximum of $350,000</a:t>
            </a:r>
            <a:endParaRPr lang="en-US" dirty="0"/>
          </a:p>
          <a:p>
            <a:pPr marL="288925" lvl="1" indent="-288925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§"/>
              <a:defRPr/>
            </a:pPr>
            <a:endParaRPr lang="en-US" sz="2000" dirty="0"/>
          </a:p>
          <a:p>
            <a:pPr marL="288925" indent="-288925">
              <a:buFont typeface="Wingdings" panose="05000000000000000000" pitchFamily="2" charset="2"/>
              <a:buChar char="§"/>
              <a:defRPr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09" y="2894014"/>
            <a:ext cx="3700850" cy="20758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659" y="3263433"/>
            <a:ext cx="3887008" cy="26910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68770" y="2825765"/>
            <a:ext cx="218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New Construction</a:t>
            </a:r>
            <a:endParaRPr lang="en-US" dirty="0"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76046" y="4969874"/>
            <a:ext cx="2650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</a:rPr>
              <a:t>Renovation / Addition</a:t>
            </a:r>
            <a:endParaRPr lang="en-US" dirty="0"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45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Redevelopment Incentives</a:t>
            </a:r>
            <a:br>
              <a:rPr lang="en-US" dirty="0" smtClean="0"/>
            </a:br>
            <a:r>
              <a:rPr lang="en-US" sz="2400" i="1" dirty="0" smtClean="0"/>
              <a:t>Small Business Façade Program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8925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Small Business Facade </a:t>
            </a:r>
            <a:r>
              <a:rPr lang="en-US" dirty="0"/>
              <a:t>Program</a:t>
            </a:r>
          </a:p>
          <a:p>
            <a:pPr marL="581533" lvl="1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50</a:t>
            </a:r>
            <a:r>
              <a:rPr lang="en-US" dirty="0"/>
              <a:t>% of total costs and fees </a:t>
            </a:r>
            <a:r>
              <a:rPr lang="en-US" dirty="0" smtClean="0"/>
              <a:t>from a minimum of $5,000 up </a:t>
            </a:r>
            <a:r>
              <a:rPr lang="en-US" dirty="0"/>
              <a:t>to </a:t>
            </a:r>
            <a:r>
              <a:rPr lang="en-US" dirty="0" smtClean="0"/>
              <a:t>a maximum of $50,000</a:t>
            </a:r>
            <a:endParaRPr lang="en-US" dirty="0"/>
          </a:p>
          <a:p>
            <a:pPr marL="581533" lvl="1" indent="-288925">
              <a:buFont typeface="Wingdings" panose="05000000000000000000" pitchFamily="2" charset="2"/>
              <a:buChar char="§"/>
              <a:defRPr/>
            </a:pPr>
            <a:endParaRPr lang="en-US" dirty="0"/>
          </a:p>
          <a:p>
            <a:pPr marL="288925" indent="-288925">
              <a:buFont typeface="Wingdings" panose="05000000000000000000" pitchFamily="2" charset="2"/>
              <a:buChar char="§"/>
              <a:defRPr/>
            </a:pPr>
            <a:endParaRPr lang="en-US" dirty="0"/>
          </a:p>
          <a:p>
            <a:pPr marL="288925" lvl="1" indent="-288925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§"/>
              <a:defRPr/>
            </a:pPr>
            <a:endParaRPr lang="en-US" sz="2000" dirty="0"/>
          </a:p>
          <a:p>
            <a:pPr marL="288925" indent="-288925">
              <a:buFont typeface="Wingdings" panose="05000000000000000000" pitchFamily="2" charset="2"/>
              <a:buChar char="§"/>
              <a:defRPr/>
            </a:pPr>
            <a:endParaRPr lang="en-US" sz="800" dirty="0" smtClean="0"/>
          </a:p>
          <a:p>
            <a:pPr marL="288925" indent="-288925">
              <a:buFont typeface="Wingdings" panose="05000000000000000000" pitchFamily="2" charset="2"/>
              <a:buChar char="§"/>
              <a:defRPr/>
            </a:pPr>
            <a:endParaRPr lang="en-US" sz="800" dirty="0"/>
          </a:p>
          <a:p>
            <a:pPr marL="288925" indent="-288925">
              <a:buFont typeface="Wingdings" panose="05000000000000000000" pitchFamily="2" charset="2"/>
              <a:buChar char="§"/>
              <a:defRPr/>
            </a:pPr>
            <a:endParaRPr lang="en-US" sz="800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t>13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14" y="2783626"/>
            <a:ext cx="4141490" cy="1536802"/>
          </a:xfrm>
          <a:prstGeom prst="rect">
            <a:avLst/>
          </a:prstGeom>
        </p:spPr>
      </p:pic>
      <p:pic>
        <p:nvPicPr>
          <p:cNvPr id="13" name="Picture 12" descr="http://www.envisiontomorrow.org/picture/ind_lt_sm_1.jpg?pictureId=187201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724" y="4407161"/>
            <a:ext cx="2664620" cy="184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http://www.centralmaine.com/wp-content/uploads/2016/01/474897_428908-20160128_T_W_Dick_3-e14543375534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04" y="4424371"/>
            <a:ext cx="2825860" cy="181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73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01289" y="1604513"/>
            <a:ext cx="7721609" cy="319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289" y="943896"/>
            <a:ext cx="7543801" cy="468052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2017 Hillsborough </a:t>
            </a:r>
            <a:r>
              <a:rPr lang="en-US" sz="1600" b="1" dirty="0">
                <a:solidFill>
                  <a:schemeClr val="tx1"/>
                </a:solidFill>
              </a:rPr>
              <a:t>County Board of County Commissioners: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800" dirty="0" smtClean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Victor Crist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Ken Hagan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Al Higginbotham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Pat Kemp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FR" sz="1600" dirty="0" smtClean="0">
                <a:solidFill>
                  <a:schemeClr val="tx1"/>
                </a:solidFill>
              </a:rPr>
              <a:t>Lesley "Les" Miller, Jr.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Sandra </a:t>
            </a:r>
            <a:r>
              <a:rPr lang="en-US" sz="1600" dirty="0" err="1" smtClean="0">
                <a:solidFill>
                  <a:schemeClr val="tx1"/>
                </a:solidFill>
              </a:rPr>
              <a:t>Murman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Stacy White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Industry partners: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solidFill>
                  <a:schemeClr val="tx1"/>
                </a:solidFill>
              </a:rPr>
              <a:t>NAIOP</a:t>
            </a:r>
            <a:r>
              <a:rPr lang="en-US" sz="1400" dirty="0">
                <a:solidFill>
                  <a:schemeClr val="tx1"/>
                </a:solidFill>
              </a:rPr>
              <a:t>, FGCAR, </a:t>
            </a:r>
            <a:r>
              <a:rPr lang="en-US" sz="1400" dirty="0" smtClean="0">
                <a:solidFill>
                  <a:schemeClr val="tx1"/>
                </a:solidFill>
              </a:rPr>
              <a:t>CREW, REL </a:t>
            </a:r>
            <a:r>
              <a:rPr lang="en-US" sz="1400" dirty="0">
                <a:solidFill>
                  <a:schemeClr val="tx1"/>
                </a:solidFill>
              </a:rPr>
              <a:t>and </a:t>
            </a:r>
            <a:r>
              <a:rPr lang="en-US" sz="1400" dirty="0" smtClean="0">
                <a:solidFill>
                  <a:schemeClr val="tx1"/>
                </a:solidFill>
              </a:rPr>
              <a:t>ULI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Hillsborough County Economic Development: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solidFill>
                  <a:schemeClr val="tx1"/>
                </a:solidFill>
              </a:rPr>
              <a:t>Ron Barton, Lindsey Kimball, Eric Lindstrom, Troy Salisbury, Cecilia Gayle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b="1" dirty="0" smtClean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800" b="1" dirty="0" smtClean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Successful </a:t>
            </a:r>
            <a:r>
              <a:rPr lang="en-US" sz="1600" b="1" dirty="0">
                <a:solidFill>
                  <a:schemeClr val="tx1"/>
                </a:solidFill>
              </a:rPr>
              <a:t>projects: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solidFill>
                  <a:schemeClr val="tx1"/>
                </a:solidFill>
              </a:rPr>
              <a:t>5400 Southern Comfort </a:t>
            </a:r>
            <a:endParaRPr lang="en-US" sz="1400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Danger Zone LLC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</a:rPr>
              <a:t>Florida Research </a:t>
            </a:r>
            <a:r>
              <a:rPr lang="en-US" sz="1400" dirty="0" smtClean="0">
                <a:solidFill>
                  <a:schemeClr val="tx1"/>
                </a:solidFill>
              </a:rPr>
              <a:t>Group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solidFill>
                  <a:schemeClr val="tx1"/>
                </a:solidFill>
              </a:rPr>
              <a:t>Blue Steel</a:t>
            </a:r>
            <a:endParaRPr lang="en-US" sz="1400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318236" y="5624423"/>
            <a:ext cx="2855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+mn-lt"/>
              </a:rPr>
              <a:t>Thank </a:t>
            </a:r>
            <a:r>
              <a:rPr lang="en-US" sz="4000" dirty="0" smtClean="0">
                <a:latin typeface="+mn-lt"/>
              </a:rPr>
              <a:t>you!</a:t>
            </a:r>
            <a:endParaRPr lang="en-US" sz="40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332" y="433333"/>
            <a:ext cx="89197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In recognition </a:t>
            </a:r>
            <a:r>
              <a:rPr lang="en-US" sz="2000" dirty="0" smtClean="0">
                <a:latin typeface="+mn-lt"/>
              </a:rPr>
              <a:t>of the support from our past and present county leaders:</a:t>
            </a:r>
          </a:p>
        </p:txBody>
      </p:sp>
    </p:spTree>
    <p:extLst>
      <p:ext uri="{BB962C8B-B14F-4D97-AF65-F5344CB8AC3E}">
        <p14:creationId xmlns:p14="http://schemas.microsoft.com/office/powerpoint/2010/main" val="260868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Development Strategic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8925" indent="-288925">
              <a:buFont typeface="Wingdings" panose="05000000000000000000" pitchFamily="2" charset="2"/>
              <a:buChar char="§"/>
            </a:pPr>
            <a:r>
              <a:rPr lang="en-US" dirty="0" smtClean="0"/>
              <a:t>To remain competitive, the County must have viable sites for job generating projects</a:t>
            </a:r>
          </a:p>
          <a:p>
            <a:pPr marL="288925" indent="-288925">
              <a:buFont typeface="Wingdings" panose="05000000000000000000" pitchFamily="2" charset="2"/>
              <a:buChar char="§"/>
            </a:pPr>
            <a:r>
              <a:rPr lang="en-US" dirty="0" smtClean="0"/>
              <a:t>Appropriate sites for targeted industries are diminishing </a:t>
            </a:r>
          </a:p>
          <a:p>
            <a:pPr marL="288925" indent="-288925">
              <a:buFont typeface="Wingdings" panose="05000000000000000000" pitchFamily="2" charset="2"/>
              <a:buChar char="§"/>
            </a:pPr>
            <a:r>
              <a:rPr lang="en-US" dirty="0" smtClean="0"/>
              <a:t>As an urban county, redevelopment of core sites is a necessity and fiscally prudent</a:t>
            </a:r>
          </a:p>
          <a:p>
            <a:pPr marL="288925" indent="-288925">
              <a:buFont typeface="Wingdings" panose="05000000000000000000" pitchFamily="2" charset="2"/>
              <a:buChar char="§"/>
            </a:pPr>
            <a:r>
              <a:rPr lang="en-US" dirty="0" smtClean="0"/>
              <a:t>Facilitating development within redevelopment areas increases the County’s competitive positioning</a:t>
            </a:r>
          </a:p>
          <a:p>
            <a:pPr marL="288925" indent="-288925">
              <a:buFont typeface="Wingdings" panose="05000000000000000000" pitchFamily="2" charset="2"/>
              <a:buChar char="§"/>
            </a:pPr>
            <a:r>
              <a:rPr lang="en-US" dirty="0" smtClean="0"/>
              <a:t>Redevelopment program is designed to reprioritize spending and redefine the rules of engagement</a:t>
            </a:r>
          </a:p>
          <a:p>
            <a:pPr marL="288925" indent="-288925"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07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Redevelopment Program</a:t>
            </a:r>
            <a:br>
              <a:rPr lang="en-US" dirty="0" smtClean="0"/>
            </a:br>
            <a:r>
              <a:rPr lang="en-US" sz="2400" i="1" dirty="0" smtClean="0"/>
              <a:t>Overview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8925" lvl="0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Focus </a:t>
            </a:r>
            <a:r>
              <a:rPr lang="en-US" dirty="0"/>
              <a:t>on the distressed areas of our commercial office/ industrial / manufacturing buildings and built environment in need of restoration or revitalization</a:t>
            </a:r>
          </a:p>
          <a:p>
            <a:pPr marL="288925" lvl="0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Defined </a:t>
            </a:r>
            <a:r>
              <a:rPr lang="en-US" dirty="0"/>
              <a:t>program strategy that will engage private capital and stabilize/grow tax base</a:t>
            </a:r>
          </a:p>
          <a:p>
            <a:pPr marL="288925" lvl="0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Collaborative </a:t>
            </a:r>
            <a:r>
              <a:rPr lang="en-US" dirty="0"/>
              <a:t>synergy with transportation improvements and other infrastructure</a:t>
            </a:r>
          </a:p>
          <a:p>
            <a:pPr marL="288925" lvl="0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Emphasized </a:t>
            </a:r>
            <a:r>
              <a:rPr lang="en-US" dirty="0"/>
              <a:t>BOCC message that we are committed to addressing formerly developed areas that are in need of reinvestment </a:t>
            </a:r>
          </a:p>
          <a:p>
            <a:pPr marL="288925" indent="-288925"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7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Redevelopment Program</a:t>
            </a:r>
            <a:br>
              <a:rPr lang="en-US" dirty="0" smtClean="0"/>
            </a:br>
            <a:r>
              <a:rPr lang="en-US" sz="2400" i="1" dirty="0" smtClean="0"/>
              <a:t>Pilot Area Selection Criteria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8925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Defined </a:t>
            </a:r>
            <a:r>
              <a:rPr lang="en-US" dirty="0"/>
              <a:t>as any census block group that meets HUD’s low to moderate income criteria and is located inside the Urban Service Area boundary</a:t>
            </a:r>
          </a:p>
          <a:p>
            <a:pPr marL="288925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Focused </a:t>
            </a:r>
            <a:r>
              <a:rPr lang="en-US" dirty="0"/>
              <a:t>on office and industrial job creation redevelopment opportunities (not retail/not residential)</a:t>
            </a:r>
          </a:p>
          <a:p>
            <a:pPr marL="288925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Focused </a:t>
            </a:r>
            <a:r>
              <a:rPr lang="en-US" dirty="0"/>
              <a:t>on sites in which the land values are at least 50% of the total just value or greater</a:t>
            </a:r>
          </a:p>
          <a:p>
            <a:pPr marL="288925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Primarily </a:t>
            </a:r>
            <a:r>
              <a:rPr lang="en-US" dirty="0"/>
              <a:t>requires a private sector partner to engage in the redevelopment activity (not solely a public sector effort)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34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4ADFD-70FC-442A-AD7F-52F7AA73F31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29" y="233432"/>
            <a:ext cx="7932522" cy="597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3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44ADFD-70FC-442A-AD7F-52F7AA73F31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70607" y="5612158"/>
            <a:ext cx="58529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Detailed View - 1 of the 4 Pilot Project Areas:</a:t>
            </a:r>
          </a:p>
          <a:p>
            <a:pPr algn="ctr"/>
            <a:r>
              <a:rPr lang="en-US" dirty="0" smtClean="0"/>
              <a:t>University Redevelopment Area / </a:t>
            </a:r>
            <a:r>
              <a:rPr lang="en-US" dirty="0"/>
              <a:t>!p - Innovation Place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88" y="173938"/>
            <a:ext cx="7224204" cy="543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2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Redevelopment Program</a:t>
            </a:r>
            <a:br>
              <a:rPr lang="en-US" dirty="0" smtClean="0"/>
            </a:br>
            <a:endParaRPr lang="en-US" sz="2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2960" y="1755839"/>
            <a:ext cx="841938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 i="1" dirty="0" smtClean="0">
                <a:latin typeface="+mn-lt"/>
              </a:rPr>
              <a:t>Objectives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800" b="1" i="1" dirty="0" smtClean="0">
              <a:latin typeface="+mn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+mn-lt"/>
              </a:rPr>
              <a:t>   </a:t>
            </a:r>
            <a:r>
              <a:rPr lang="en-US" sz="1400" dirty="0">
                <a:latin typeface="+mn-lt"/>
              </a:rPr>
              <a:t>Eliminate/prevent blight and </a:t>
            </a:r>
            <a:r>
              <a:rPr lang="en-US" sz="1400" dirty="0" smtClean="0">
                <a:latin typeface="+mn-lt"/>
              </a:rPr>
              <a:t>deterioration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</a:rPr>
              <a:t> </a:t>
            </a:r>
            <a:r>
              <a:rPr lang="en-US" sz="1400" dirty="0" smtClean="0">
                <a:latin typeface="+mn-lt"/>
              </a:rPr>
              <a:t>  Promote </a:t>
            </a:r>
            <a:r>
              <a:rPr lang="en-US" sz="1400" dirty="0">
                <a:latin typeface="+mn-lt"/>
              </a:rPr>
              <a:t>redevelopment in </a:t>
            </a:r>
            <a:r>
              <a:rPr lang="en-US" sz="1400" dirty="0" smtClean="0">
                <a:latin typeface="+mn-lt"/>
              </a:rPr>
              <a:t>accordance with </a:t>
            </a:r>
            <a:r>
              <a:rPr lang="en-US" sz="1400" dirty="0">
                <a:latin typeface="+mn-lt"/>
              </a:rPr>
              <a:t>Comprehensive/Community </a:t>
            </a:r>
            <a:r>
              <a:rPr lang="en-US" sz="1400" dirty="0" smtClean="0">
                <a:latin typeface="+mn-lt"/>
              </a:rPr>
              <a:t>Plans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</a:rPr>
              <a:t> </a:t>
            </a:r>
            <a:r>
              <a:rPr lang="en-US" sz="1400" dirty="0" smtClean="0">
                <a:latin typeface="+mn-lt"/>
              </a:rPr>
              <a:t>  Promote </a:t>
            </a:r>
            <a:r>
              <a:rPr lang="en-US" sz="1400" dirty="0">
                <a:latin typeface="+mn-lt"/>
              </a:rPr>
              <a:t>higher quality environment through urban design and land use </a:t>
            </a:r>
            <a:r>
              <a:rPr lang="en-US" sz="1400" dirty="0" smtClean="0">
                <a:latin typeface="+mn-lt"/>
              </a:rPr>
              <a:t>principals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</a:rPr>
              <a:t> </a:t>
            </a:r>
            <a:r>
              <a:rPr lang="en-US" sz="1400" dirty="0" smtClean="0">
                <a:latin typeface="+mn-lt"/>
              </a:rPr>
              <a:t>  Retain </a:t>
            </a:r>
            <a:r>
              <a:rPr lang="en-US" sz="1400" dirty="0">
                <a:latin typeface="+mn-lt"/>
              </a:rPr>
              <a:t>existing businesses and </a:t>
            </a:r>
            <a:r>
              <a:rPr lang="en-US" sz="1400" dirty="0" smtClean="0">
                <a:latin typeface="+mn-lt"/>
              </a:rPr>
              <a:t>jobs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</a:rPr>
              <a:t> </a:t>
            </a:r>
            <a:r>
              <a:rPr lang="en-US" sz="1400" dirty="0" smtClean="0">
                <a:latin typeface="+mn-lt"/>
              </a:rPr>
              <a:t>  Encourage </a:t>
            </a:r>
            <a:r>
              <a:rPr lang="en-US" sz="1400" dirty="0">
                <a:latin typeface="+mn-lt"/>
              </a:rPr>
              <a:t>private investment by eliminating </a:t>
            </a:r>
            <a:r>
              <a:rPr lang="en-US" sz="1400" dirty="0" smtClean="0">
                <a:latin typeface="+mn-lt"/>
              </a:rPr>
              <a:t>impediments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</a:rPr>
              <a:t> </a:t>
            </a:r>
            <a:r>
              <a:rPr lang="en-US" sz="1400" dirty="0" smtClean="0">
                <a:latin typeface="+mn-lt"/>
              </a:rPr>
              <a:t>  Stabilize </a:t>
            </a:r>
            <a:r>
              <a:rPr lang="en-US" sz="1400" dirty="0">
                <a:latin typeface="+mn-lt"/>
              </a:rPr>
              <a:t>and increase tax base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2960" y="4121054"/>
            <a:ext cx="7237563" cy="205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 i="1" dirty="0">
                <a:latin typeface="+mn-lt"/>
              </a:rPr>
              <a:t>Overall </a:t>
            </a:r>
            <a:r>
              <a:rPr lang="en-US" sz="1600" b="1" i="1" dirty="0" smtClean="0">
                <a:latin typeface="+mn-lt"/>
              </a:rPr>
              <a:t>Guidelines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800" b="1" i="1" dirty="0">
              <a:latin typeface="+mn-lt"/>
            </a:endParaRPr>
          </a:p>
          <a:p>
            <a:pPr marL="169863" lvl="2" indent="-111125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+mn-lt"/>
              </a:rPr>
              <a:t>   </a:t>
            </a:r>
            <a:r>
              <a:rPr lang="en-US" sz="1400" dirty="0">
                <a:latin typeface="+mn-lt"/>
              </a:rPr>
              <a:t>Eligible Applicants</a:t>
            </a:r>
          </a:p>
          <a:p>
            <a:pPr marL="169863" lvl="2" indent="-111125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</a:rPr>
              <a:t>   Use of Multiple Incentives</a:t>
            </a:r>
          </a:p>
          <a:p>
            <a:pPr marL="169863" lvl="2" indent="-111125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</a:rPr>
              <a:t>   Eligibility After Maximum Grants Awards</a:t>
            </a:r>
          </a:p>
          <a:p>
            <a:pPr marL="169863" lvl="2" indent="-111125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</a:rPr>
              <a:t>   Ineligible Costs</a:t>
            </a:r>
          </a:p>
          <a:p>
            <a:pPr marL="169863" lvl="2" indent="-111125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</a:rPr>
              <a:t>   Receipt of County Funds</a:t>
            </a:r>
            <a:endParaRPr lang="en-US" sz="1400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563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Redevelopment Incentives</a:t>
            </a:r>
            <a:br>
              <a:rPr lang="en-US" dirty="0" smtClean="0"/>
            </a:br>
            <a:r>
              <a:rPr lang="en-US" sz="2400" i="1" dirty="0" smtClean="0"/>
              <a:t>Site</a:t>
            </a:r>
            <a:r>
              <a:rPr lang="en-US" dirty="0" smtClean="0"/>
              <a:t> </a:t>
            </a:r>
            <a:r>
              <a:rPr lang="en-US" sz="2400" i="1" dirty="0" smtClean="0"/>
              <a:t>Permitting Assistance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8925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Expedited </a:t>
            </a:r>
            <a:r>
              <a:rPr lang="en-US" dirty="0"/>
              <a:t>Site Development </a:t>
            </a:r>
            <a:r>
              <a:rPr lang="en-US" dirty="0" smtClean="0"/>
              <a:t>and Construction </a:t>
            </a:r>
            <a:r>
              <a:rPr lang="en-US" dirty="0"/>
              <a:t>Plan Review Program </a:t>
            </a:r>
          </a:p>
          <a:p>
            <a:pPr marL="581533" lvl="1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Not </a:t>
            </a:r>
            <a:r>
              <a:rPr lang="en-US" dirty="0"/>
              <a:t>to exceed 10 working days</a:t>
            </a:r>
          </a:p>
          <a:p>
            <a:pPr marL="288925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Permit and </a:t>
            </a:r>
            <a:r>
              <a:rPr lang="en-US" dirty="0"/>
              <a:t>Impact Fee </a:t>
            </a:r>
            <a:r>
              <a:rPr lang="en-US" dirty="0" smtClean="0"/>
              <a:t>Grant </a:t>
            </a:r>
            <a:r>
              <a:rPr lang="en-US" dirty="0"/>
              <a:t>Program</a:t>
            </a:r>
          </a:p>
          <a:p>
            <a:pPr marL="581533" lvl="1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50</a:t>
            </a:r>
            <a:r>
              <a:rPr lang="en-US" dirty="0"/>
              <a:t>% of total fees up to $50,000</a:t>
            </a:r>
          </a:p>
          <a:p>
            <a:pPr marL="288925" lvl="2" indent="-288925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000" dirty="0" smtClean="0"/>
              <a:t>Mobility </a:t>
            </a:r>
            <a:r>
              <a:rPr lang="en-US" sz="2000" dirty="0"/>
              <a:t>Fee </a:t>
            </a:r>
            <a:r>
              <a:rPr lang="en-US" sz="2000" dirty="0" err="1" smtClean="0"/>
              <a:t>Buydown</a:t>
            </a:r>
            <a:r>
              <a:rPr lang="en-US" sz="2000" dirty="0" smtClean="0"/>
              <a:t> Incentive Program </a:t>
            </a:r>
          </a:p>
          <a:p>
            <a:pPr marL="471805" lvl="3" indent="-288925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000" dirty="0" smtClean="0"/>
              <a:t>75</a:t>
            </a:r>
            <a:r>
              <a:rPr lang="en-US" sz="2000" dirty="0"/>
              <a:t>% of fees assessed; 100% if targeted </a:t>
            </a:r>
            <a:r>
              <a:rPr lang="en-US" sz="2000" dirty="0" smtClean="0"/>
              <a:t>industry</a:t>
            </a:r>
          </a:p>
          <a:p>
            <a:pPr marL="471805" lvl="3" indent="-288925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Effective Jan 1, </a:t>
            </a:r>
            <a:r>
              <a:rPr lang="en-US" sz="2000" dirty="0" smtClean="0"/>
              <a:t>2017</a:t>
            </a:r>
            <a:endParaRPr lang="en-US" sz="2000" dirty="0"/>
          </a:p>
          <a:p>
            <a:pPr marL="471805" lvl="3" indent="-288925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§"/>
              <a:defRPr/>
            </a:pPr>
            <a:endParaRPr lang="en-US" sz="2000" dirty="0" smtClean="0"/>
          </a:p>
          <a:p>
            <a:pPr marL="471805" lvl="3" indent="-288925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§"/>
              <a:defRPr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2" descr="http://www.lendich.co.nz/i/Images/demolition/demolition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94" y="4967146"/>
            <a:ext cx="1831481" cy="126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09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Redevelopment Incentives</a:t>
            </a:r>
            <a:br>
              <a:rPr lang="en-US" dirty="0" smtClean="0"/>
            </a:br>
            <a:r>
              <a:rPr lang="en-US" sz="2400" i="1" dirty="0" smtClean="0"/>
              <a:t>Office/Industrial Building Assistance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8925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Demolition </a:t>
            </a:r>
            <a:r>
              <a:rPr lang="en-US" dirty="0"/>
              <a:t>of Distressed Structures Program</a:t>
            </a:r>
          </a:p>
          <a:p>
            <a:pPr marL="581533" lvl="1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50</a:t>
            </a:r>
            <a:r>
              <a:rPr lang="en-US" dirty="0"/>
              <a:t>% of total costs up to $100,000</a:t>
            </a:r>
          </a:p>
          <a:p>
            <a:pPr marL="288925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Infrastructure </a:t>
            </a:r>
            <a:r>
              <a:rPr lang="en-US" dirty="0"/>
              <a:t>Assistance Program </a:t>
            </a:r>
          </a:p>
          <a:p>
            <a:pPr marL="581533" lvl="1" indent="-288925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50</a:t>
            </a:r>
            <a:r>
              <a:rPr lang="en-US" dirty="0"/>
              <a:t>% of construction costs up to $100,000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304" y="3735912"/>
            <a:ext cx="2975558" cy="2232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415" y="3735912"/>
            <a:ext cx="3326447" cy="221525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Hillsborough County Economic Development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01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25542</TotalTime>
  <Words>660</Words>
  <Application>Microsoft Office PowerPoint</Application>
  <PresentationFormat>On-screen Show (4:3)</PresentationFormat>
  <Paragraphs>137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Batang</vt:lpstr>
      <vt:lpstr>Arial</vt:lpstr>
      <vt:lpstr>Calibri</vt:lpstr>
      <vt:lpstr>Calibri Light</vt:lpstr>
      <vt:lpstr>Century Gothic</vt:lpstr>
      <vt:lpstr>Wingdings</vt:lpstr>
      <vt:lpstr>Retrospect</vt:lpstr>
      <vt:lpstr>4_Custom Design</vt:lpstr>
      <vt:lpstr>3_Custom Design</vt:lpstr>
      <vt:lpstr>2_Custom Design</vt:lpstr>
      <vt:lpstr>1_Custom Design</vt:lpstr>
      <vt:lpstr>Custom Design</vt:lpstr>
      <vt:lpstr> Redevelopment Incentives for Pilot Project Areas  </vt:lpstr>
      <vt:lpstr>Economic Development Strategic Environment</vt:lpstr>
      <vt:lpstr>Redevelopment Program Overview</vt:lpstr>
      <vt:lpstr>Redevelopment Program Pilot Area Selection Criteria</vt:lpstr>
      <vt:lpstr>PowerPoint Presentation</vt:lpstr>
      <vt:lpstr>PowerPoint Presentation</vt:lpstr>
      <vt:lpstr>Redevelopment Program </vt:lpstr>
      <vt:lpstr>Redevelopment Incentives Site Permitting Assistance</vt:lpstr>
      <vt:lpstr>Redevelopment Incentives Office/Industrial Building Assistance</vt:lpstr>
      <vt:lpstr>Redevelopment Incentives Office/Industrial Building Assistance </vt:lpstr>
      <vt:lpstr>Redevelopment Incentives Office/Industrial Building Assistance </vt:lpstr>
      <vt:lpstr>Redevelopment Incentives Catalyst Project Incentive Program</vt:lpstr>
      <vt:lpstr>Redevelopment Incentives Small Business Façade Program</vt:lpstr>
      <vt:lpstr>PowerPoint Presentation</vt:lpstr>
    </vt:vector>
  </TitlesOfParts>
  <Company>Hillsborough County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Development Areas</dc:title>
  <dc:creator>laoc</dc:creator>
  <cp:lastModifiedBy>Gayle, Cecilia</cp:lastModifiedBy>
  <cp:revision>486</cp:revision>
  <cp:lastPrinted>2016-04-13T12:31:24Z</cp:lastPrinted>
  <dcterms:created xsi:type="dcterms:W3CDTF">2013-07-25T11:39:28Z</dcterms:created>
  <dcterms:modified xsi:type="dcterms:W3CDTF">2017-05-25T14:42:51Z</dcterms:modified>
</cp:coreProperties>
</file>