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523815935841166E-2"/>
          <c:y val="4.5796238820730285E-2"/>
          <c:w val="0.66461950468127717"/>
          <c:h val="0.81701406800770204"/>
        </c:manualLayout>
      </c:layout>
      <c:barChart>
        <c:barDir val="col"/>
        <c:grouping val="clustered"/>
        <c:varyColors val="0"/>
        <c:ser>
          <c:idx val="0"/>
          <c:order val="0"/>
          <c:tx>
            <c:v>Tuesday</c:v>
          </c:tx>
          <c:invertIfNegative val="0"/>
          <c:cat>
            <c:strRef>
              <c:f>Sheet1!$A$1:$E$1</c:f>
              <c:strCache>
                <c:ptCount val="5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</c:strCache>
            </c:strRef>
          </c:cat>
          <c:val>
            <c:numRef>
              <c:f>Sheet1!$A$2:$E$2</c:f>
              <c:numCache>
                <c:formatCode>General</c:formatCode>
                <c:ptCount val="5"/>
                <c:pt idx="2">
                  <c:v>30</c:v>
                </c:pt>
                <c:pt idx="3">
                  <c:v>37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2-4EF6-B237-1C03AE5A1FFA}"/>
            </c:ext>
          </c:extLst>
        </c:ser>
        <c:ser>
          <c:idx val="1"/>
          <c:order val="1"/>
          <c:tx>
            <c:v>Wednesday</c:v>
          </c:tx>
          <c:invertIfNegative val="0"/>
          <c:cat>
            <c:strRef>
              <c:f>Sheet1!$A$1:$E$1</c:f>
              <c:strCache>
                <c:ptCount val="5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</c:strCache>
            </c:strRef>
          </c:cat>
          <c:val>
            <c:numRef>
              <c:f>Sheet1!$A$3:$E$3</c:f>
              <c:numCache>
                <c:formatCode>General</c:formatCode>
                <c:ptCount val="5"/>
                <c:pt idx="0">
                  <c:v>33</c:v>
                </c:pt>
                <c:pt idx="1">
                  <c:v>35</c:v>
                </c:pt>
                <c:pt idx="2">
                  <c:v>34</c:v>
                </c:pt>
                <c:pt idx="3">
                  <c:v>36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2-4EF6-B237-1C03AE5A1FFA}"/>
            </c:ext>
          </c:extLst>
        </c:ser>
        <c:ser>
          <c:idx val="2"/>
          <c:order val="2"/>
          <c:tx>
            <c:v>Thursday</c:v>
          </c:tx>
          <c:invertIfNegative val="0"/>
          <c:cat>
            <c:strRef>
              <c:f>Sheet1!$A$1:$E$1</c:f>
              <c:strCache>
                <c:ptCount val="5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</c:strCache>
            </c:strRef>
          </c:cat>
          <c:val>
            <c:numRef>
              <c:f>Sheet1!$A$4:$E$4</c:f>
              <c:numCache>
                <c:formatCode>General</c:formatCode>
                <c:ptCount val="5"/>
                <c:pt idx="0">
                  <c:v>35</c:v>
                </c:pt>
                <c:pt idx="1">
                  <c:v>25</c:v>
                </c:pt>
                <c:pt idx="2">
                  <c:v>37</c:v>
                </c:pt>
                <c:pt idx="3">
                  <c:v>28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32-4EF6-B237-1C03AE5A1FFA}"/>
            </c:ext>
          </c:extLst>
        </c:ser>
        <c:ser>
          <c:idx val="3"/>
          <c:order val="3"/>
          <c:tx>
            <c:v>Friday</c:v>
          </c:tx>
          <c:invertIfNegative val="0"/>
          <c:cat>
            <c:strRef>
              <c:f>Sheet1!$A$1:$E$1</c:f>
              <c:strCache>
                <c:ptCount val="5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</c:strCache>
            </c:strRef>
          </c:cat>
          <c:val>
            <c:numRef>
              <c:f>Sheet1!$A$5:$E$5</c:f>
              <c:numCache>
                <c:formatCode>General</c:formatCode>
                <c:ptCount val="5"/>
                <c:pt idx="0">
                  <c:v>12</c:v>
                </c:pt>
                <c:pt idx="1">
                  <c:v>123</c:v>
                </c:pt>
                <c:pt idx="2">
                  <c:v>63</c:v>
                </c:pt>
                <c:pt idx="3">
                  <c:v>32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32-4EF6-B237-1C03AE5A1FFA}"/>
            </c:ext>
          </c:extLst>
        </c:ser>
        <c:ser>
          <c:idx val="4"/>
          <c:order val="4"/>
          <c:tx>
            <c:v>Saturday</c:v>
          </c:tx>
          <c:invertIfNegative val="0"/>
          <c:cat>
            <c:strRef>
              <c:f>Sheet1!$A$1:$E$1</c:f>
              <c:strCache>
                <c:ptCount val="5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</c:strCache>
            </c:strRef>
          </c:cat>
          <c:val>
            <c:numRef>
              <c:f>Sheet1!$A$6:$E$6</c:f>
              <c:numCache>
                <c:formatCode>General</c:formatCode>
                <c:ptCount val="5"/>
                <c:pt idx="0">
                  <c:v>39</c:v>
                </c:pt>
                <c:pt idx="1">
                  <c:v>42</c:v>
                </c:pt>
                <c:pt idx="2">
                  <c:v>113</c:v>
                </c:pt>
                <c:pt idx="3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932-4EF6-B237-1C03AE5A1FFA}"/>
            </c:ext>
          </c:extLst>
        </c:ser>
        <c:ser>
          <c:idx val="5"/>
          <c:order val="5"/>
          <c:tx>
            <c:v>Sunday</c:v>
          </c:tx>
          <c:invertIfNegative val="0"/>
          <c:cat>
            <c:strRef>
              <c:f>Sheet1!$A$1:$E$1</c:f>
              <c:strCache>
                <c:ptCount val="5"/>
                <c:pt idx="0">
                  <c:v>Week 1</c:v>
                </c:pt>
                <c:pt idx="1">
                  <c:v>Week 2</c:v>
                </c:pt>
                <c:pt idx="2">
                  <c:v>Week 3</c:v>
                </c:pt>
                <c:pt idx="3">
                  <c:v>Week 4</c:v>
                </c:pt>
                <c:pt idx="4">
                  <c:v>Week 5</c:v>
                </c:pt>
              </c:strCache>
            </c:strRef>
          </c:cat>
          <c:val>
            <c:numRef>
              <c:f>Sheet1!$A$7:$E$7</c:f>
              <c:numCache>
                <c:formatCode>General</c:formatCode>
                <c:ptCount val="5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932-4EF6-B237-1C03AE5A1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6356736"/>
        <c:axId val="172688512"/>
      </c:barChart>
      <c:catAx>
        <c:axId val="1763567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2688512"/>
        <c:crosses val="autoZero"/>
        <c:auto val="1"/>
        <c:lblAlgn val="ctr"/>
        <c:lblOffset val="100"/>
        <c:noMultiLvlLbl val="0"/>
      </c:catAx>
      <c:valAx>
        <c:axId val="172688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635673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11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5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1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6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8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5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8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99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4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8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38E50-4585-4F13-AFBF-3C8880B72FE9}" type="datetimeFigureOut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0F614-5FDB-442A-A8DA-4A82B1C5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7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91065" y="48161"/>
            <a:ext cx="441473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Welcome Center</a:t>
            </a:r>
          </a:p>
          <a:p>
            <a:pPr algn="ctr"/>
            <a:r>
              <a:rPr lang="en-US" sz="44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March Visitors</a:t>
            </a:r>
          </a:p>
        </p:txBody>
      </p:sp>
      <p:pic>
        <p:nvPicPr>
          <p:cNvPr id="1026" name="Picture 2" descr="Image result for titusville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/>
        </p:blipFill>
        <p:spPr bwMode="auto">
          <a:xfrm>
            <a:off x="914400" y="141514"/>
            <a:ext cx="2830280" cy="125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2009855" y="5226784"/>
            <a:ext cx="515294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Total: 909 </a:t>
            </a:r>
          </a:p>
          <a:p>
            <a:pPr algn="ctr"/>
            <a:r>
              <a:rPr lang="en-US" sz="2000" b="1" dirty="0">
                <a:ln w="635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(5% Increase Since February)</a:t>
            </a:r>
          </a:p>
          <a:p>
            <a:pPr algn="ctr"/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Average Daily: 39.5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403866" y="2590800"/>
            <a:ext cx="1" cy="152400"/>
          </a:xfrm>
          <a:prstGeom prst="straightConnector1">
            <a:avLst/>
          </a:prstGeom>
          <a:ln w="127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599221144"/>
              </p:ext>
            </p:extLst>
          </p:nvPr>
        </p:nvGraphicFramePr>
        <p:xfrm>
          <a:off x="914400" y="1392269"/>
          <a:ext cx="7498102" cy="3878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189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3653" y="292341"/>
            <a:ext cx="5965287" cy="8925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Welcome Center Visitors</a:t>
            </a:r>
          </a:p>
          <a:p>
            <a:pPr algn="ctr"/>
            <a:r>
              <a:rPr lang="en-US" sz="1600" b="1" dirty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oper Black" panose="0208090404030B020404" pitchFamily="18" charset="0"/>
              </a:rPr>
              <a:t>February 1 – April 19</a:t>
            </a:r>
          </a:p>
        </p:txBody>
      </p:sp>
      <p:pic>
        <p:nvPicPr>
          <p:cNvPr id="3" name="Picture 2" descr="Image result for titusville log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/>
        </p:blipFill>
        <p:spPr bwMode="auto">
          <a:xfrm>
            <a:off x="163373" y="152400"/>
            <a:ext cx="2830280" cy="1250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3308" y="1371600"/>
            <a:ext cx="350769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7780" cmpd="sng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6 Continents</a:t>
            </a:r>
          </a:p>
          <a:p>
            <a:pPr algn="ctr"/>
            <a:r>
              <a:rPr lang="en-US" sz="4000" b="1" dirty="0">
                <a:ln w="17780" cmpd="sng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25 Countries</a:t>
            </a:r>
          </a:p>
          <a:p>
            <a:pPr algn="ctr"/>
            <a:r>
              <a:rPr lang="en-US" sz="4000" b="1" dirty="0">
                <a:ln w="17780" cmpd="sng">
                  <a:solidFill>
                    <a:srgbClr val="FF0066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oper Black" panose="0208090404030B020404" pitchFamily="18" charset="0"/>
              </a:rPr>
              <a:t>42 States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546388"/>
              </p:ext>
            </p:extLst>
          </p:nvPr>
        </p:nvGraphicFramePr>
        <p:xfrm>
          <a:off x="-64350" y="5105400"/>
          <a:ext cx="4700699" cy="1798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72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020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Argentina</a:t>
                      </a:r>
                    </a:p>
                    <a:p>
                      <a:pPr algn="ctr"/>
                      <a:r>
                        <a:rPr lang="en-US" sz="1400" dirty="0"/>
                        <a:t>Australia</a:t>
                      </a:r>
                    </a:p>
                    <a:p>
                      <a:pPr algn="ctr"/>
                      <a:r>
                        <a:rPr lang="en-US" sz="1400" dirty="0"/>
                        <a:t>Canada</a:t>
                      </a:r>
                    </a:p>
                    <a:p>
                      <a:pPr algn="ctr"/>
                      <a:r>
                        <a:rPr lang="en-US" sz="1400" dirty="0"/>
                        <a:t>Denmark</a:t>
                      </a:r>
                    </a:p>
                    <a:p>
                      <a:pPr algn="ctr"/>
                      <a:r>
                        <a:rPr lang="en-US" sz="1400" dirty="0"/>
                        <a:t>Dominican Republic</a:t>
                      </a:r>
                    </a:p>
                    <a:p>
                      <a:pPr algn="ctr"/>
                      <a:r>
                        <a:rPr lang="en-US" sz="1400" dirty="0"/>
                        <a:t>France</a:t>
                      </a:r>
                    </a:p>
                    <a:p>
                      <a:pPr algn="ctr"/>
                      <a:r>
                        <a:rPr lang="en-US" sz="1400" dirty="0"/>
                        <a:t>Germany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Ghana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India</a:t>
                      </a:r>
                    </a:p>
                    <a:p>
                      <a:pPr algn="ctr"/>
                      <a:r>
                        <a:rPr lang="en-US" sz="1400" dirty="0"/>
                        <a:t>Japan</a:t>
                      </a:r>
                    </a:p>
                    <a:p>
                      <a:pPr algn="ctr"/>
                      <a:r>
                        <a:rPr lang="en-US" sz="1400" dirty="0"/>
                        <a:t>Netherlands</a:t>
                      </a:r>
                    </a:p>
                    <a:p>
                      <a:pPr algn="ctr"/>
                      <a:r>
                        <a:rPr lang="en-US" sz="1400" dirty="0"/>
                        <a:t>Norway</a:t>
                      </a:r>
                    </a:p>
                    <a:p>
                      <a:pPr algn="ctr"/>
                      <a:r>
                        <a:rPr lang="en-US" sz="1400" dirty="0"/>
                        <a:t>Panama</a:t>
                      </a:r>
                    </a:p>
                    <a:p>
                      <a:pPr algn="ctr"/>
                      <a:r>
                        <a:rPr lang="en-US" sz="1400" dirty="0"/>
                        <a:t>Philippines</a:t>
                      </a:r>
                    </a:p>
                    <a:p>
                      <a:pPr algn="ctr"/>
                      <a:r>
                        <a:rPr lang="en-US" sz="1400" dirty="0"/>
                        <a:t>Russia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South Africa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Spain</a:t>
                      </a:r>
                    </a:p>
                    <a:p>
                      <a:pPr algn="ctr"/>
                      <a:r>
                        <a:rPr lang="en-US" sz="1400" dirty="0"/>
                        <a:t>Sweden</a:t>
                      </a:r>
                    </a:p>
                    <a:p>
                      <a:pPr algn="ctr"/>
                      <a:r>
                        <a:rPr lang="en-US" sz="1400" dirty="0"/>
                        <a:t>Switzerland</a:t>
                      </a:r>
                    </a:p>
                    <a:p>
                      <a:pPr algn="ctr"/>
                      <a:r>
                        <a:rPr lang="en-US" sz="1400" dirty="0"/>
                        <a:t>Trinidad</a:t>
                      </a:r>
                    </a:p>
                    <a:p>
                      <a:pPr algn="ctr"/>
                      <a:r>
                        <a:rPr lang="en-US" sz="1400" dirty="0"/>
                        <a:t>Ukraine</a:t>
                      </a:r>
                    </a:p>
                    <a:p>
                      <a:pPr algn="ctr"/>
                      <a:r>
                        <a:rPr lang="en-US" sz="1400" dirty="0"/>
                        <a:t>United Kingdom</a:t>
                      </a:r>
                    </a:p>
                    <a:p>
                      <a:pPr algn="ctr"/>
                      <a:r>
                        <a:rPr lang="en-US" sz="1400" dirty="0"/>
                        <a:t>United States</a:t>
                      </a:r>
                    </a:p>
                    <a:p>
                      <a:pPr algn="ctr"/>
                      <a:r>
                        <a:rPr lang="en-US" sz="1400" dirty="0"/>
                        <a:t>Venezuela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74240"/>
              </p:ext>
            </p:extLst>
          </p:nvPr>
        </p:nvGraphicFramePr>
        <p:xfrm>
          <a:off x="4561156" y="3779520"/>
          <a:ext cx="4582844" cy="3078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3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881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Alaska</a:t>
                      </a:r>
                    </a:p>
                    <a:p>
                      <a:pPr algn="ctr"/>
                      <a:r>
                        <a:rPr lang="en-US" sz="1400" dirty="0"/>
                        <a:t>Alabama</a:t>
                      </a:r>
                    </a:p>
                    <a:p>
                      <a:pPr algn="ctr"/>
                      <a:r>
                        <a:rPr lang="en-US" sz="1400" dirty="0"/>
                        <a:t>Arizona</a:t>
                      </a:r>
                    </a:p>
                    <a:p>
                      <a:pPr algn="ctr"/>
                      <a:r>
                        <a:rPr lang="en-US" sz="1400" dirty="0"/>
                        <a:t>Arkansas</a:t>
                      </a:r>
                    </a:p>
                    <a:p>
                      <a:pPr algn="ctr"/>
                      <a:r>
                        <a:rPr lang="en-US" sz="1400" dirty="0"/>
                        <a:t>California</a:t>
                      </a:r>
                    </a:p>
                    <a:p>
                      <a:pPr algn="ctr"/>
                      <a:r>
                        <a:rPr lang="en-US" sz="1400" dirty="0"/>
                        <a:t>Colorado</a:t>
                      </a:r>
                    </a:p>
                    <a:p>
                      <a:pPr algn="ctr"/>
                      <a:r>
                        <a:rPr lang="en-US" sz="1400" dirty="0"/>
                        <a:t>Connecticut</a:t>
                      </a:r>
                    </a:p>
                    <a:p>
                      <a:pPr algn="ctr"/>
                      <a:r>
                        <a:rPr lang="en-US" sz="1400" dirty="0"/>
                        <a:t>Delaware</a:t>
                      </a:r>
                    </a:p>
                    <a:p>
                      <a:pPr algn="ctr"/>
                      <a:r>
                        <a:rPr lang="en-US" sz="1400" dirty="0"/>
                        <a:t>Florida</a:t>
                      </a:r>
                    </a:p>
                    <a:p>
                      <a:pPr algn="ctr"/>
                      <a:r>
                        <a:rPr lang="en-US" sz="1400" dirty="0"/>
                        <a:t>Georgia</a:t>
                      </a:r>
                    </a:p>
                    <a:p>
                      <a:pPr algn="ctr"/>
                      <a:r>
                        <a:rPr lang="en-US" sz="1400" dirty="0"/>
                        <a:t>Iowa</a:t>
                      </a:r>
                    </a:p>
                    <a:p>
                      <a:pPr algn="ctr"/>
                      <a:r>
                        <a:rPr lang="en-US" sz="1400" dirty="0"/>
                        <a:t>Idaho</a:t>
                      </a:r>
                    </a:p>
                    <a:p>
                      <a:pPr algn="ctr"/>
                      <a:r>
                        <a:rPr lang="en-US" sz="1400" dirty="0"/>
                        <a:t>Illinois</a:t>
                      </a:r>
                    </a:p>
                    <a:p>
                      <a:pPr algn="ctr"/>
                      <a:r>
                        <a:rPr lang="en-US" sz="1400" baseline="0" dirty="0"/>
                        <a:t>     </a:t>
                      </a:r>
                      <a:r>
                        <a:rPr lang="en-US" sz="1400" dirty="0"/>
                        <a:t>Kansas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Kentucky</a:t>
                      </a:r>
                    </a:p>
                    <a:p>
                      <a:pPr algn="ctr"/>
                      <a:r>
                        <a:rPr lang="en-US" sz="1400" dirty="0"/>
                        <a:t>Louisiana</a:t>
                      </a:r>
                    </a:p>
                    <a:p>
                      <a:pPr algn="ctr"/>
                      <a:r>
                        <a:rPr lang="en-US" sz="1400" dirty="0"/>
                        <a:t>Massachusetts</a:t>
                      </a:r>
                    </a:p>
                    <a:p>
                      <a:pPr algn="ctr"/>
                      <a:r>
                        <a:rPr lang="en-US" sz="1400" dirty="0"/>
                        <a:t>Maryland</a:t>
                      </a:r>
                    </a:p>
                    <a:p>
                      <a:pPr algn="ctr"/>
                      <a:r>
                        <a:rPr lang="en-US" sz="1400" dirty="0"/>
                        <a:t>Maine</a:t>
                      </a:r>
                    </a:p>
                    <a:p>
                      <a:pPr algn="ctr"/>
                      <a:r>
                        <a:rPr lang="en-US" sz="1400" dirty="0"/>
                        <a:t>Michigan</a:t>
                      </a:r>
                    </a:p>
                    <a:p>
                      <a:pPr algn="ctr"/>
                      <a:r>
                        <a:rPr lang="en-US" sz="1400" dirty="0"/>
                        <a:t>Minnesota</a:t>
                      </a:r>
                    </a:p>
                    <a:p>
                      <a:pPr algn="ctr"/>
                      <a:r>
                        <a:rPr lang="en-US" sz="1400" dirty="0"/>
                        <a:t>Missouri</a:t>
                      </a:r>
                    </a:p>
                    <a:p>
                      <a:pPr algn="ctr"/>
                      <a:r>
                        <a:rPr lang="en-US" sz="1400" dirty="0"/>
                        <a:t>Mississippi</a:t>
                      </a:r>
                    </a:p>
                    <a:p>
                      <a:pPr algn="ctr"/>
                      <a:r>
                        <a:rPr lang="en-US" sz="1400" dirty="0"/>
                        <a:t>North Carolina</a:t>
                      </a:r>
                    </a:p>
                    <a:p>
                      <a:pPr algn="ctr"/>
                      <a:r>
                        <a:rPr lang="en-US" sz="1400" dirty="0"/>
                        <a:t>North Dakota</a:t>
                      </a:r>
                    </a:p>
                    <a:p>
                      <a:pPr algn="ctr"/>
                      <a:r>
                        <a:rPr lang="en-US" sz="1400" dirty="0"/>
                        <a:t>Nebraska</a:t>
                      </a:r>
                    </a:p>
                    <a:p>
                      <a:pPr algn="ctr"/>
                      <a:r>
                        <a:rPr lang="en-US" sz="1400" dirty="0"/>
                        <a:t>New Hampshire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New Jersey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New Mexico</a:t>
                      </a:r>
                    </a:p>
                    <a:p>
                      <a:pPr algn="ctr"/>
                      <a:r>
                        <a:rPr lang="en-US" sz="1400" dirty="0"/>
                        <a:t>Nevada</a:t>
                      </a:r>
                    </a:p>
                    <a:p>
                      <a:pPr algn="ctr"/>
                      <a:r>
                        <a:rPr lang="en-US" sz="1400" dirty="0"/>
                        <a:t>New York</a:t>
                      </a:r>
                    </a:p>
                    <a:p>
                      <a:pPr algn="ctr"/>
                      <a:r>
                        <a:rPr lang="en-US" sz="1400" dirty="0"/>
                        <a:t>Ohio</a:t>
                      </a:r>
                    </a:p>
                    <a:p>
                      <a:pPr algn="ctr"/>
                      <a:r>
                        <a:rPr lang="en-US" sz="1400" dirty="0"/>
                        <a:t>Pennsylvania</a:t>
                      </a:r>
                    </a:p>
                    <a:p>
                      <a:pPr algn="ctr"/>
                      <a:r>
                        <a:rPr lang="en-US" sz="1400" dirty="0"/>
                        <a:t>South Carolina</a:t>
                      </a:r>
                    </a:p>
                    <a:p>
                      <a:pPr algn="ctr"/>
                      <a:r>
                        <a:rPr lang="en-US" sz="1400" dirty="0"/>
                        <a:t>Tennessee</a:t>
                      </a:r>
                    </a:p>
                    <a:p>
                      <a:pPr algn="ctr"/>
                      <a:r>
                        <a:rPr lang="en-US" sz="1400" dirty="0"/>
                        <a:t>Texas</a:t>
                      </a:r>
                    </a:p>
                    <a:p>
                      <a:pPr algn="ctr"/>
                      <a:r>
                        <a:rPr lang="en-US" sz="1400" dirty="0"/>
                        <a:t>Utah</a:t>
                      </a:r>
                    </a:p>
                    <a:p>
                      <a:pPr algn="ctr"/>
                      <a:r>
                        <a:rPr lang="en-US" sz="1400" dirty="0"/>
                        <a:t>Virginia</a:t>
                      </a:r>
                    </a:p>
                    <a:p>
                      <a:pPr algn="ctr"/>
                      <a:r>
                        <a:rPr lang="en-US" sz="1400" dirty="0"/>
                        <a:t>Vermont</a:t>
                      </a:r>
                    </a:p>
                    <a:p>
                      <a:pPr algn="ctr"/>
                      <a:r>
                        <a:rPr lang="en-US" sz="1400" dirty="0"/>
                        <a:t>Washington</a:t>
                      </a:r>
                    </a:p>
                    <a:p>
                      <a:pPr algn="ctr"/>
                      <a:r>
                        <a:rPr lang="en-US" sz="1400" dirty="0"/>
                        <a:t>Wisconsin</a:t>
                      </a:r>
                    </a:p>
                    <a:p>
                      <a:pPr algn="ctr"/>
                      <a:r>
                        <a:rPr lang="en-US" sz="1400" dirty="0"/>
                        <a:t>West Virginia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C:\Users\Nicole Lorraine\Documents\Welcome Center\Visitors\March 2017\amCharts (4)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r="16224"/>
          <a:stretch/>
        </p:blipFill>
        <p:spPr bwMode="auto">
          <a:xfrm>
            <a:off x="970573" y="3331029"/>
            <a:ext cx="2784998" cy="179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28" t="-513" r="17262"/>
          <a:stretch/>
        </p:blipFill>
        <p:spPr>
          <a:xfrm>
            <a:off x="5165310" y="1265387"/>
            <a:ext cx="3292890" cy="24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11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111</Words>
  <Application>Microsoft Office PowerPoint</Application>
  <PresentationFormat>On-screen Show (4:3)</PresentationFormat>
  <Paragraphs>76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Cooper Black</vt:lpstr>
      <vt:lpstr>Office Theme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Lorraine</dc:creator>
  <cp:lastModifiedBy>Administrator</cp:lastModifiedBy>
  <cp:revision>20</cp:revision>
  <dcterms:created xsi:type="dcterms:W3CDTF">2017-03-02T19:05:42Z</dcterms:created>
  <dcterms:modified xsi:type="dcterms:W3CDTF">2017-04-21T14:52:58Z</dcterms:modified>
</cp:coreProperties>
</file>