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96" r:id="rId3"/>
    <p:sldId id="304" r:id="rId4"/>
    <p:sldId id="313" r:id="rId5"/>
    <p:sldId id="298" r:id="rId6"/>
    <p:sldId id="321" r:id="rId7"/>
    <p:sldId id="307" r:id="rId8"/>
    <p:sldId id="305" r:id="rId9"/>
    <p:sldId id="319" r:id="rId10"/>
    <p:sldId id="317" r:id="rId11"/>
    <p:sldId id="320" r:id="rId12"/>
    <p:sldId id="318" r:id="rId13"/>
    <p:sldId id="314" r:id="rId14"/>
    <p:sldId id="315" r:id="rId15"/>
    <p:sldId id="316" r:id="rId16"/>
    <p:sldId id="301" r:id="rId17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448"/>
    <a:srgbClr val="003300"/>
    <a:srgbClr val="139267"/>
    <a:srgbClr val="DB6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994" autoAdjust="0"/>
  </p:normalViewPr>
  <p:slideViewPr>
    <p:cSldViewPr snapToGrid="0">
      <p:cViewPr>
        <p:scale>
          <a:sx n="55" d="100"/>
          <a:sy n="55" d="100"/>
        </p:scale>
        <p:origin x="-2346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A625F934-93AB-4AAA-B76F-E6096D2383BA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6" rIns="91431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6"/>
            <a:ext cx="5607051" cy="4183063"/>
          </a:xfrm>
          <a:prstGeom prst="rect">
            <a:avLst/>
          </a:prstGeom>
        </p:spPr>
        <p:txBody>
          <a:bodyPr vert="horz" lIns="91431" tIns="45716" rIns="91431" bIns="4571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E1E540BD-1868-42CE-94D2-2B4CB1A1A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D87F6-BC87-4CFE-AB3D-21425156D8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4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9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1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81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484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78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345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15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8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35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1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27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985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026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32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1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8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6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2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7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9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9216-DC94-4CC3-9782-E6DFF5162A70}" type="datetimeFigureOut">
              <a:rPr lang="en-US" smtClean="0"/>
              <a:t>5/30/2017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69408-A4DF-4DEF-A320-44BF7698F2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9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035195-1727-4F7E-8AAF-DC06D9E8BB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5/30/2017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95F446-D86D-438C-A74A-A4C179FFD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27345" y="5987747"/>
            <a:ext cx="608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4A1448"/>
                </a:solidFill>
                <a:latin typeface="Arial Narrow" panose="020B0606020202030204" pitchFamily="34" charset="0"/>
                <a:cs typeface="Latha" panose="020B0604020202020204" pitchFamily="34" charset="0"/>
              </a:rPr>
              <a:t>Drawing Development and Culinary Innovation to Downtown Oakland Park Through Events</a:t>
            </a:r>
            <a:endParaRPr lang="en-US" sz="2000" b="1" dirty="0">
              <a:solidFill>
                <a:srgbClr val="4A1448"/>
              </a:solidFill>
              <a:latin typeface="Arial Narrow" panose="020B0606020202030204" pitchFamily="34" charset="0"/>
              <a:cs typeface="Latha" panose="020B0604020202020204" pitchFamily="34" charset="0"/>
            </a:endParaRPr>
          </a:p>
        </p:txBody>
      </p:sp>
      <p:pic>
        <p:nvPicPr>
          <p:cNvPr id="5" name="Picture 2" descr="C:\Users\anaa\AppData\Local\Microsoft\Windows\Temporary Internet Files\Content.Outlook\6D40DYYK\city-seal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34" y="5417791"/>
            <a:ext cx="1331066" cy="130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7515" y="5187986"/>
            <a:ext cx="7780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800" b="1" dirty="0">
                <a:solidFill>
                  <a:srgbClr val="139267"/>
                </a:solidFill>
                <a:latin typeface="Arial Black" panose="020B0A04020102020204" pitchFamily="34" charset="0"/>
                <a:cs typeface="Latha" panose="020B0604020202020204" pitchFamily="34" charset="0"/>
              </a:rPr>
              <a:t>Oakland Park Community Redevelopment Agency</a:t>
            </a:r>
          </a:p>
        </p:txBody>
      </p:sp>
    </p:spTree>
    <p:extLst>
      <p:ext uri="{BB962C8B-B14F-4D97-AF65-F5344CB8AC3E}">
        <p14:creationId xmlns:p14="http://schemas.microsoft.com/office/powerpoint/2010/main" val="41986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91741" y="-3175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The Grand Plaza at </a:t>
            </a:r>
            <a:r>
              <a:rPr lang="en-US" sz="3200" b="1" i="1" dirty="0" err="1" smtClean="0">
                <a:solidFill>
                  <a:srgbClr val="139267"/>
                </a:solidFill>
                <a:latin typeface="Palatino Linotype" panose="02040502050505030304" pitchFamily="18" charset="0"/>
              </a:rPr>
              <a:t>Jaco</a:t>
            </a:r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b="1" i="1" dirty="0" err="1" smtClean="0">
                <a:solidFill>
                  <a:srgbClr val="139267"/>
                </a:solidFill>
                <a:latin typeface="Palatino Linotype" panose="02040502050505030304" pitchFamily="18" charset="0"/>
              </a:rPr>
              <a:t>Pastorius</a:t>
            </a:r>
            <a:r>
              <a:rPr lang="en-US" sz="3200" b="1" i="1" dirty="0">
                <a:solidFill>
                  <a:srgbClr val="139267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Park </a:t>
            </a:r>
            <a:endParaRPr lang="en-US" sz="3200" b="1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259" y="4173796"/>
            <a:ext cx="4769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 smtClean="0"/>
              <a:t>The recently constructed </a:t>
            </a:r>
            <a:r>
              <a:rPr lang="en-US" sz="1600" dirty="0"/>
              <a:t>Grand Plaza expands the City’s downtown </a:t>
            </a:r>
            <a:r>
              <a:rPr lang="en-US" sz="1600" dirty="0" smtClean="0"/>
              <a:t>event park </a:t>
            </a:r>
            <a:r>
              <a:rPr lang="en-US" sz="1600" dirty="0"/>
              <a:t>and </a:t>
            </a:r>
            <a:r>
              <a:rPr lang="en-US" sz="1600" dirty="0" smtClean="0"/>
              <a:t>serves </a:t>
            </a:r>
            <a:r>
              <a:rPr lang="en-US" sz="1600" dirty="0"/>
              <a:t>as the northern gateway to Oakland Park’s Culinary Arts District. The Plaza – with its decorative fountain and archway – connects </a:t>
            </a:r>
            <a:r>
              <a:rPr lang="en-US" sz="1600" dirty="0" err="1"/>
              <a:t>Jaco</a:t>
            </a:r>
            <a:r>
              <a:rPr lang="en-US" sz="1600" dirty="0"/>
              <a:t> </a:t>
            </a:r>
            <a:r>
              <a:rPr lang="en-US" sz="1600" dirty="0" err="1"/>
              <a:t>Pastorius</a:t>
            </a:r>
            <a:r>
              <a:rPr lang="en-US" sz="1600" dirty="0"/>
              <a:t> Park to Main Street</a:t>
            </a:r>
            <a:r>
              <a:rPr lang="en-US" sz="1600" dirty="0">
                <a:latin typeface="Neutra Text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3" y="1273736"/>
            <a:ext cx="4524375" cy="2724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85" y="1273736"/>
            <a:ext cx="3437091" cy="220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58" y="3998260"/>
            <a:ext cx="3515944" cy="130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428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9841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New Events at </a:t>
            </a:r>
            <a:r>
              <a:rPr lang="en-US" sz="3200" i="1" dirty="0" err="1" smtClean="0">
                <a:solidFill>
                  <a:srgbClr val="139267"/>
                </a:solidFill>
                <a:latin typeface="Palatino Linotype" panose="02040502050505030304" pitchFamily="18" charset="0"/>
              </a:rPr>
              <a:t>Jaco</a:t>
            </a:r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i="1" dirty="0" err="1" smtClean="0">
                <a:solidFill>
                  <a:srgbClr val="139267"/>
                </a:solidFill>
                <a:latin typeface="Palatino Linotype" panose="02040502050505030304" pitchFamily="18" charset="0"/>
              </a:rPr>
              <a:t>Pastorius</a:t>
            </a:r>
            <a:r>
              <a:rPr lang="en-US" sz="3200" i="1" dirty="0">
                <a:solidFill>
                  <a:srgbClr val="139267"/>
                </a:solidFill>
                <a:latin typeface="Palatino Linotype" panose="02040502050505030304" pitchFamily="18" charset="0"/>
              </a:rPr>
              <a:t> </a:t>
            </a:r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Park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801792" y="614363"/>
            <a:ext cx="3868340" cy="82391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Taste of Oakland Park </a:t>
            </a:r>
            <a:endParaRPr lang="en-US" sz="28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41867" y="633413"/>
            <a:ext cx="3887391" cy="823912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Holiday Village </a:t>
            </a:r>
            <a:endParaRPr lang="en-US" sz="28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3" y="1735171"/>
            <a:ext cx="2481287" cy="141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1069"/>
            <a:ext cx="1872618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18" y="3121069"/>
            <a:ext cx="197262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5" y="4347139"/>
            <a:ext cx="156652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48" y="4347138"/>
            <a:ext cx="1343974" cy="202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5" y="5319301"/>
            <a:ext cx="1566523" cy="111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3428206"/>
            <a:ext cx="26939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1550193"/>
            <a:ext cx="2809875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34" y="3428206"/>
            <a:ext cx="2256579" cy="150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/>
          <a:stretch/>
        </p:blipFill>
        <p:spPr bwMode="auto">
          <a:xfrm>
            <a:off x="5007306" y="4853766"/>
            <a:ext cx="1709407" cy="15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721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New Signature Event </a:t>
            </a:r>
            <a:b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Street… Dancing in the Street 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000" y="1530352"/>
            <a:ext cx="487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0000"/>
                </a:solidFill>
                <a:latin typeface="Lucida Grande" charset="0"/>
                <a:ea typeface="ヒラギノ角ゴ ProN W3" charset="-128"/>
                <a:sym typeface="Lucida Grande" charset="0"/>
              </a:rPr>
              <a:t>All over the earth, people once danced in the street: in theatre, song and natural speech, “dancing in the street” is an image of supreme joy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3468690"/>
            <a:ext cx="2133600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1161809"/>
            <a:ext cx="3038475" cy="208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490" y="3540132"/>
            <a:ext cx="1598613" cy="2339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3522667"/>
            <a:ext cx="2945136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74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809750"/>
            <a:ext cx="2343163" cy="163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243027" y="132034"/>
            <a:ext cx="86273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New Signature Event </a:t>
            </a:r>
            <a:b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Street… Dancing in the Street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74" y="3270495"/>
            <a:ext cx="1768280" cy="1201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83" y="3897760"/>
            <a:ext cx="1365394" cy="7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56" y="3229580"/>
            <a:ext cx="20304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774108"/>
            <a:ext cx="257175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412" y="4672339"/>
            <a:ext cx="2039769" cy="128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82" y="4760307"/>
            <a:ext cx="1406754" cy="937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3" y="1636646"/>
            <a:ext cx="1828773" cy="11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09" y="2868726"/>
            <a:ext cx="1352550" cy="94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95786" y="1454613"/>
            <a:ext cx="44553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 Friday, April 28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, the City held its first Dancing in the Street event, a mile-long block party on Main Street (N.E. 12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Ave.) from </a:t>
            </a:r>
            <a:r>
              <a:rPr lang="en-US" sz="1600" dirty="0" err="1" smtClean="0"/>
              <a:t>Jaco</a:t>
            </a:r>
            <a:r>
              <a:rPr lang="en-US" sz="1600" dirty="0" smtClean="0"/>
              <a:t> </a:t>
            </a:r>
            <a:r>
              <a:rPr lang="en-US" sz="1600" dirty="0" err="1" smtClean="0"/>
              <a:t>Pastorius</a:t>
            </a:r>
            <a:r>
              <a:rPr lang="en-US" sz="1600" dirty="0" smtClean="0"/>
              <a:t> Park to Oakland Park Boulevard. The event featured 9 stages, food trucks, local bands, and activities sponsored by local businesses. </a:t>
            </a:r>
          </a:p>
          <a:p>
            <a:r>
              <a:rPr lang="en-US" sz="1600" dirty="0" smtClean="0"/>
              <a:t>The inaugural event attracted 5,000 people.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9399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3" y="1489077"/>
            <a:ext cx="3540618" cy="38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6753" y="20161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Attracting New Businesses   </a:t>
            </a:r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/>
            </a:r>
            <a:b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</a:b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“How Oakland Park Got Cool”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1"/>
          <a:stretch/>
        </p:blipFill>
        <p:spPr bwMode="auto">
          <a:xfrm>
            <a:off x="0" y="1895475"/>
            <a:ext cx="5540938" cy="282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10225" y="4419600"/>
            <a:ext cx="2114550" cy="126682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125" y="4419600"/>
            <a:ext cx="2409825" cy="10572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3700" y="4145518"/>
            <a:ext cx="207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Tatts &amp; Tacos 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0085" y="1895475"/>
            <a:ext cx="793615" cy="273793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27634" y="1880002"/>
            <a:ext cx="674046" cy="27166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457200"/>
            <a:endParaRPr lang="en-US" sz="3200" b="1" dirty="0" smtClean="0">
              <a:solidFill>
                <a:srgbClr val="2D7538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1985" y="1708030"/>
            <a:ext cx="165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5503" y="1831168"/>
            <a:ext cx="241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ChainBridge Distillery  </a:t>
            </a:r>
            <a:endParaRPr lang="en-US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3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22593" y="938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921" y="6436202"/>
            <a:ext cx="11122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 view a video of “Our Story” </a:t>
            </a:r>
            <a:r>
              <a:rPr lang="en-US" b="1" dirty="0">
                <a:solidFill>
                  <a:schemeClr val="bg1"/>
                </a:solidFill>
              </a:rPr>
              <a:t>please visit </a:t>
            </a:r>
            <a:r>
              <a:rPr lang="en-US" b="1" dirty="0" smtClean="0">
                <a:solidFill>
                  <a:schemeClr val="bg1"/>
                </a:solidFill>
              </a:rPr>
              <a:t>www.oaklandparkfl.gov/civicmedia?vid=6#player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12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2296" y="48473"/>
            <a:ext cx="9079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For additional information on our City visit our </a:t>
            </a:r>
            <a:r>
              <a:rPr lang="en-US" sz="3200" b="1" dirty="0">
                <a:solidFill>
                  <a:schemeClr val="bg1"/>
                </a:solidFill>
              </a:rPr>
              <a:t>website at </a:t>
            </a:r>
            <a:r>
              <a:rPr lang="en-US" sz="3200" b="1" dirty="0" smtClean="0">
                <a:solidFill>
                  <a:schemeClr val="bg1"/>
                </a:solidFill>
              </a:rPr>
              <a:t>www.oaklandparkfl.gov 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222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26" y="-196725"/>
            <a:ext cx="6652702" cy="1600200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139267"/>
                </a:solidFill>
                <a:latin typeface="Neutra Text"/>
              </a:rPr>
              <a:t>We are cultivating a</a:t>
            </a:r>
            <a: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/>
            </a:r>
            <a:b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</a:br>
            <a: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Downtown Culinary Arts District </a:t>
            </a:r>
            <a:endParaRPr lang="en-US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79" y="1662545"/>
            <a:ext cx="4996872" cy="374765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13657" y="1785257"/>
            <a:ext cx="3526972" cy="38115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Culinary Arts District is bordered in the south by </a:t>
            </a:r>
            <a:r>
              <a:rPr lang="en-US" b="1" dirty="0"/>
              <a:t>Oakland Park Boulevard </a:t>
            </a:r>
            <a:r>
              <a:rPr lang="en-US" dirty="0"/>
              <a:t>and the north by </a:t>
            </a:r>
            <a:r>
              <a:rPr lang="en-US" b="1" dirty="0"/>
              <a:t>NW 40</a:t>
            </a:r>
            <a:r>
              <a:rPr lang="en-US" b="1" baseline="30000" dirty="0"/>
              <a:t>th</a:t>
            </a:r>
            <a:r>
              <a:rPr lang="en-US" b="1" dirty="0"/>
              <a:t> Court</a:t>
            </a:r>
            <a:r>
              <a:rPr lang="en-US" dirty="0"/>
              <a:t>, and </a:t>
            </a:r>
            <a:r>
              <a:rPr lang="en-US" b="1" dirty="0"/>
              <a:t>three blocks east and west from Dixie Highway</a:t>
            </a:r>
            <a:r>
              <a:rPr lang="en-US" dirty="0"/>
              <a:t>.  On the east side of Dixie, Main Street (NE 12</a:t>
            </a:r>
            <a:r>
              <a:rPr lang="en-US" baseline="30000" dirty="0"/>
              <a:t>th</a:t>
            </a:r>
            <a:r>
              <a:rPr lang="en-US" dirty="0"/>
              <a:t> Ave.) runs from Park Lane East</a:t>
            </a:r>
            <a:r>
              <a:rPr lang="en-US" b="1" dirty="0"/>
              <a:t> </a:t>
            </a:r>
            <a:r>
              <a:rPr lang="en-US" dirty="0"/>
              <a:t>to Oakland Park Boulevard along the FEC railway. City Hall is located at 3650 Main Street.</a:t>
            </a:r>
          </a:p>
        </p:txBody>
      </p:sp>
    </p:spTree>
    <p:extLst>
      <p:ext uri="{BB962C8B-B14F-4D97-AF65-F5344CB8AC3E}">
        <p14:creationId xmlns:p14="http://schemas.microsoft.com/office/powerpoint/2010/main" val="385236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2608" y="236792"/>
            <a:ext cx="7886700" cy="1325563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Culinary Arts District</a:t>
            </a: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/>
            </a:r>
            <a:b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</a:b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Downtown Map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5" y="2007630"/>
            <a:ext cx="8652462" cy="325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3" b="23832"/>
          <a:stretch/>
        </p:blipFill>
        <p:spPr bwMode="auto">
          <a:xfrm>
            <a:off x="7138863" y="2608714"/>
            <a:ext cx="706099" cy="34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863" y="2952750"/>
            <a:ext cx="70410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81610"/>
            <a:ext cx="704851" cy="57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235820"/>
            <a:ext cx="745790" cy="74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78" y="2057398"/>
            <a:ext cx="828675" cy="5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29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02" y="0"/>
            <a:ext cx="7885253" cy="5913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17" y="433634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4A1448"/>
                </a:solidFill>
                <a:latin typeface="Palatino Linotype" panose="02040502050505030304" pitchFamily="18" charset="0"/>
              </a:rPr>
              <a:t>Our BUZZ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1" t="13997" r="5914" b="23140"/>
          <a:stretch/>
        </p:blipFill>
        <p:spPr>
          <a:xfrm>
            <a:off x="6715202" y="4193220"/>
            <a:ext cx="1861234" cy="183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32274" y="2136259"/>
            <a:ext cx="1766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Music 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Main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(Monthly)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4746" y="3609601"/>
            <a:ext cx="166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Culinary Arts Showcase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(Monthly)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98007" y="2322217"/>
            <a:ext cx="1676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Oktoberfest</a:t>
            </a:r>
          </a:p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(Annually)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98285" y="3510868"/>
            <a:ext cx="183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Funky Buddha Craft Brewery Tours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6040" y="2042472"/>
            <a:ext cx="187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 Park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98638" y="3527110"/>
            <a:ext cx="2230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 100 Events &amp;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 Annually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34031" y="1973561"/>
            <a:ext cx="187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Culinary </a:t>
            </a:r>
            <a:b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Classes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65" y="3243126"/>
            <a:ext cx="2535507" cy="2535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46" y="662089"/>
            <a:ext cx="1703134" cy="17031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5" t="14334" r="5873" b="22252"/>
          <a:stretch/>
        </p:blipFill>
        <p:spPr>
          <a:xfrm>
            <a:off x="4999766" y="167365"/>
            <a:ext cx="2231765" cy="2140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91" y="3917940"/>
            <a:ext cx="2178982" cy="2178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4" y="811273"/>
            <a:ext cx="2187632" cy="218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76" y="302866"/>
            <a:ext cx="2012302" cy="2012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18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874" y="9764"/>
            <a:ext cx="2767692" cy="595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156" y="-1750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Cultural Facilities Grant </a:t>
            </a: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879" y="4416710"/>
            <a:ext cx="6176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City was awarded a $500,000 Florida Cultural Facilities Grant  designating Main Street as a “cultural facility”. This is the first time the State of Florida has designated a street as a cultural facility. </a:t>
            </a:r>
            <a:endParaRPr lang="en-US" dirty="0"/>
          </a:p>
        </p:txBody>
      </p:sp>
      <p:pic>
        <p:nvPicPr>
          <p:cNvPr id="4099" name="Picture 3" descr="C:\Users\neysah\Pictures\Dancing in the Streets pic of the crow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76" y="986972"/>
            <a:ext cx="2263391" cy="34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eysah\Pictures\Main Stree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1"/>
          <a:stretch/>
        </p:blipFill>
        <p:spPr bwMode="auto">
          <a:xfrm>
            <a:off x="749031" y="986972"/>
            <a:ext cx="2266544" cy="340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270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5" y="19812"/>
            <a:ext cx="7886700" cy="1325563"/>
          </a:xfrm>
        </p:spPr>
        <p:txBody>
          <a:bodyPr/>
          <a:lstStyle/>
          <a:p>
            <a:r>
              <a:rPr lang="en-US" sz="20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North Anchor </a:t>
            </a:r>
            <a: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/>
            </a:r>
            <a:b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</a:br>
            <a:r>
              <a:rPr lang="en-US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Oakland Station Plaza </a:t>
            </a:r>
            <a:endParaRPr lang="en-US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9947"/>
            <a:ext cx="4245430" cy="14002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953486"/>
            <a:ext cx="5891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Since opening in 2013, Funky Buddha Brewery has created 53 full-time and 62 part-time jobs. Last year, the brewery expanded its facility to host special events and meetings, offer catering services, and open a new craft kitchen.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6470" y="4304921"/>
            <a:ext cx="49149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Alberte’s Restaurant , a Caribbean cuisine restaurant, held a ribbon cutting on April 9</a:t>
            </a:r>
            <a:r>
              <a:rPr lang="en-US" baseline="30000" dirty="0" smtClean="0"/>
              <a:t>th</a:t>
            </a:r>
            <a:r>
              <a:rPr lang="en-US" dirty="0" smtClean="0"/>
              <a:t>. Several members of the City Commission and the Haitian American Chamber of Commerce were in attendance.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0704"/>
            <a:ext cx="3757870" cy="250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44" y="2528929"/>
            <a:ext cx="2383039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29" y="305107"/>
            <a:ext cx="284162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98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6" y="-1"/>
            <a:ext cx="7886700" cy="1325563"/>
          </a:xfrm>
        </p:spPr>
        <p:txBody>
          <a:bodyPr>
            <a:normAutofit/>
          </a:bodyPr>
          <a:lstStyle/>
          <a:p>
            <a:r>
              <a:rPr lang="en-US" sz="20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Our Community Events </a:t>
            </a: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/>
            </a:r>
            <a:b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</a:br>
            <a:r>
              <a:rPr lang="en-US" sz="32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1257500"/>
            <a:ext cx="4876800" cy="2053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neysah\Desktop\MOMS- Navy Days\13178978_600959863399990_533058430717338365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7" y="4850821"/>
            <a:ext cx="2351039" cy="13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eysah\Desktop\MOMS- Navy Days\13166079_600961603399816_63788641717278050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66" y="-1"/>
            <a:ext cx="2453134" cy="184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3311164"/>
            <a:ext cx="4239491" cy="2392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44" y="1848503"/>
            <a:ext cx="3368842" cy="1462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95325" y="3442262"/>
            <a:ext cx="4240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4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Friday of each month, the Oakland Park City Hall turns into a stage to host Music on Main Street, a monthly concert and food truck event, designed to bring traffic to the downtown, to attract investors and build community.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866" y="4850821"/>
            <a:ext cx="2344829" cy="134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3802" r="8947" b="14152"/>
          <a:stretch/>
        </p:blipFill>
        <p:spPr>
          <a:xfrm>
            <a:off x="4115602" y="0"/>
            <a:ext cx="3219334" cy="19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0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20734" y="-16127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Our Community Events </a:t>
            </a:r>
            <a:endParaRPr lang="en-US" sz="32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641867" y="633413"/>
            <a:ext cx="388739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4A1448"/>
                </a:solidFill>
              </a:rPr>
              <a:t> </a:t>
            </a:r>
            <a:endParaRPr lang="en-US" dirty="0">
              <a:solidFill>
                <a:srgbClr val="4A1448"/>
              </a:solidFill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20734" y="521973"/>
            <a:ext cx="652093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 Navy Days  </a:t>
            </a:r>
            <a:endParaRPr lang="en-US" sz="3200" b="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15" y="1398548"/>
            <a:ext cx="4564081" cy="30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46" y="2182993"/>
            <a:ext cx="3343275" cy="22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neysah\Desktop\City Pictures\MOMS- Navy Days\13166079_600961603399816_6378864171727805019_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/>
          <a:stretch/>
        </p:blipFill>
        <p:spPr bwMode="auto">
          <a:xfrm>
            <a:off x="6210807" y="166997"/>
            <a:ext cx="2635114" cy="185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4972" y="4461727"/>
            <a:ext cx="8343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Broward Navy Days is an annual countrywide event held during Fleet </a:t>
            </a:r>
            <a:r>
              <a:rPr lang="en-US" dirty="0"/>
              <a:t>W</a:t>
            </a:r>
            <a:r>
              <a:rPr lang="en-US" dirty="0" smtClean="0"/>
              <a:t>eek. In 2016, the  7-piece Navy rock band  gave a concert at City Hall. In 2017, due to the overwhelming  positive reception, they asked to return and brought the 35- piece Navy Band Southeast.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341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0627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i="1" dirty="0" smtClean="0">
                <a:solidFill>
                  <a:srgbClr val="139267"/>
                </a:solidFill>
                <a:latin typeface="Palatino Linotype" panose="02040502050505030304" pitchFamily="18" charset="0"/>
              </a:rPr>
              <a:t>Our Community Events</a:t>
            </a:r>
            <a:endParaRPr lang="en-US" sz="3200" b="1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763692" y="938213"/>
            <a:ext cx="3868340" cy="823912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 Rockin’ Santa </a:t>
            </a:r>
            <a:endParaRPr lang="en-US" sz="28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80627" y="1014413"/>
            <a:ext cx="3887391" cy="823912"/>
          </a:xfrm>
        </p:spPr>
        <p:txBody>
          <a:bodyPr>
            <a:noAutofit/>
          </a:bodyPr>
          <a:lstStyle/>
          <a:p>
            <a:r>
              <a:rPr lang="en-US" sz="2800" i="1" dirty="0" smtClean="0">
                <a:solidFill>
                  <a:srgbClr val="4A1448"/>
                </a:solidFill>
                <a:latin typeface="Palatino Linotype" panose="02040502050505030304" pitchFamily="18" charset="0"/>
              </a:rPr>
              <a:t>Music on Main Street Falloween </a:t>
            </a:r>
            <a:endParaRPr lang="en-US" sz="2800" i="1" dirty="0">
              <a:solidFill>
                <a:srgbClr val="4A1448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" y="1981200"/>
            <a:ext cx="226625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659856"/>
            <a:ext cx="2239190" cy="168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" y="4095750"/>
            <a:ext cx="298026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56" y="3833813"/>
            <a:ext cx="2581219" cy="1724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7486650" y="2265439"/>
            <a:ext cx="1657350" cy="129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992313"/>
            <a:ext cx="276225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43" y="5076824"/>
            <a:ext cx="142081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808411"/>
            <a:ext cx="1838381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524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 defTabSz="457200">
          <a:defRPr sz="3200" b="1" dirty="0" smtClean="0">
            <a:solidFill>
              <a:srgbClr val="2D7538"/>
            </a:solidFill>
            <a:latin typeface="Miriam" panose="020B0502050101010101" pitchFamily="34" charset="-79"/>
            <a:cs typeface="Miriam" panose="020B0502050101010101" pitchFamily="34" charset="-79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leaves</Template>
  <TotalTime>8616</TotalTime>
  <Words>561</Words>
  <Application>Microsoft Office PowerPoint</Application>
  <PresentationFormat>Letter Paper (8.5x11 in)</PresentationFormat>
  <Paragraphs>47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1_Office Theme</vt:lpstr>
      <vt:lpstr>PowerPoint Presentation</vt:lpstr>
      <vt:lpstr>We are cultivating a Downtown Culinary Arts District </vt:lpstr>
      <vt:lpstr>Culinary Arts District Downtown Map</vt:lpstr>
      <vt:lpstr>PowerPoint Presentation</vt:lpstr>
      <vt:lpstr>PowerPoint Presentation</vt:lpstr>
      <vt:lpstr>North Anchor  Oakland Station Plaza </vt:lpstr>
      <vt:lpstr>Our Community Events  Music on Main Street</vt:lpstr>
      <vt:lpstr>PowerPoint Presentation</vt:lpstr>
      <vt:lpstr>Our Community Events</vt:lpstr>
      <vt:lpstr>The Grand Plaza at Jaco Pastorius Park </vt:lpstr>
      <vt:lpstr>New Events at Jaco Pastorius Park </vt:lpstr>
      <vt:lpstr>PowerPoint Presentation</vt:lpstr>
      <vt:lpstr>New Signature Event  Music on Main Street… Dancing in the Street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Oakland Park</dc:title>
  <dc:creator>Renee Miller</dc:creator>
  <cp:lastModifiedBy>Kathleen Margoles</cp:lastModifiedBy>
  <cp:revision>228</cp:revision>
  <cp:lastPrinted>2017-05-23T12:57:18Z</cp:lastPrinted>
  <dcterms:created xsi:type="dcterms:W3CDTF">2016-03-20T15:21:15Z</dcterms:created>
  <dcterms:modified xsi:type="dcterms:W3CDTF">2017-05-30T15:18:31Z</dcterms:modified>
</cp:coreProperties>
</file>