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77" r:id="rId4"/>
    <p:sldId id="278" r:id="rId5"/>
    <p:sldId id="279" r:id="rId6"/>
    <p:sldId id="280" r:id="rId7"/>
    <p:sldId id="263" r:id="rId8"/>
    <p:sldId id="267" r:id="rId9"/>
    <p:sldId id="288" r:id="rId10"/>
    <p:sldId id="284" r:id="rId11"/>
    <p:sldId id="289" r:id="rId12"/>
    <p:sldId id="290" r:id="rId13"/>
    <p:sldId id="291" r:id="rId14"/>
    <p:sldId id="281" r:id="rId15"/>
    <p:sldId id="282" r:id="rId16"/>
    <p:sldId id="283" r:id="rId17"/>
    <p:sldId id="275" r:id="rId18"/>
    <p:sldId id="287" r:id="rId19"/>
    <p:sldId id="276" r:id="rId20"/>
    <p:sldId id="274" r:id="rId21"/>
    <p:sldId id="286" r:id="rId2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1048" autoAdjust="0"/>
  </p:normalViewPr>
  <p:slideViewPr>
    <p:cSldViewPr>
      <p:cViewPr>
        <p:scale>
          <a:sx n="76" d="100"/>
          <a:sy n="76" d="100"/>
        </p:scale>
        <p:origin x="-2640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English/Civics/Workforce Training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April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Cynthia Peters, World Education, cpeters@worlded.org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DA7F53-15E2-4097-9D5B-AF163F6B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8066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675480"/>
      </p:ext>
    </p:extLst>
  </p:cSld>
  <p:clrMap bg1="lt1" tx1="dk1" bg2="dk2" tx2="lt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402755" indent="-73838">
              <a:buClr>
                <a:schemeClr val="dk1"/>
              </a:buClr>
              <a:buSzPct val="110000"/>
            </a:pP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one and next two are Dayna’s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6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1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4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1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how helpful to sort by level. Teachers with just beginners will have plenty to choose from. Students have a degree of transparency about where they are comfortable. Can see increasing mastery in themselves.</a:t>
            </a:r>
          </a:p>
          <a:p>
            <a:r>
              <a:rPr lang="en-US" baseline="0" dirty="0" smtClean="0"/>
              <a:t>Log in for FREE for ONE MONTH. This username and PW is NOT on your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, so please copy it down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pPr marL="402755" indent="-73838">
              <a:buClr>
                <a:schemeClr val="dk1"/>
              </a:buClr>
              <a:buSzPct val="110000"/>
            </a:pPr>
            <a:r>
              <a:rPr lang="en" sz="1200" dirty="0" smtClean="0">
                <a:solidFill>
                  <a:srgbClr val="222222"/>
                </a:solidFill>
                <a:highlight>
                  <a:srgbClr val="FFFFFF"/>
                </a:highlight>
              </a:rPr>
              <a:t>Let people know about survey coming in email. </a:t>
            </a: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peters@worlded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 b="30086"/>
          <a:stretch/>
        </p:blipFill>
        <p:spPr bwMode="auto">
          <a:xfrm>
            <a:off x="-11483" y="-212942"/>
            <a:ext cx="9725025" cy="41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55"/>
          <p:cNvSpPr txBox="1">
            <a:spLocks noGrp="1"/>
          </p:cNvSpPr>
          <p:nvPr>
            <p:ph type="subTitle" idx="1"/>
          </p:nvPr>
        </p:nvSpPr>
        <p:spPr>
          <a:xfrm>
            <a:off x="381000" y="4076700"/>
            <a:ext cx="8520600" cy="10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smtClean="0"/>
              <a:t>Cynthia Peters</a:t>
            </a:r>
          </a:p>
          <a:p>
            <a:pPr lvl="0">
              <a:spcBef>
                <a:spcPts val="0"/>
              </a:spcBef>
              <a:buNone/>
            </a:pPr>
            <a:r>
              <a:rPr lang="en-US" b="1" dirty="0" smtClean="0"/>
              <a:t>cpeters@worlded.org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5750"/>
            <a:ext cx="8603700" cy="609600"/>
          </a:xfrm>
        </p:spPr>
        <p:txBody>
          <a:bodyPr/>
          <a:lstStyle/>
          <a:p>
            <a:r>
              <a:rPr lang="en-US" b="1" dirty="0" smtClean="0"/>
              <a:t>Tracy Dean, Broward </a:t>
            </a:r>
            <a:r>
              <a:rPr lang="en-US" b="1" dirty="0" smtClean="0"/>
              <a:t>Schools: “</a:t>
            </a:r>
            <a:r>
              <a:rPr lang="en-US" b="1" dirty="0" smtClean="0"/>
              <a:t>All about Food”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175bjf45zi9z2x8vtg1uxr7j.wpengine.netdna-cdn.com/wp-content/uploads/2014/08/TCA39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1373288"/>
            <a:ext cx="2224868" cy="27138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68" y="1135954"/>
            <a:ext cx="711507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4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39" y="133350"/>
            <a:ext cx="4115162" cy="4889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4038600" cy="4889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850" y="4616975"/>
            <a:ext cx="5022300" cy="526525"/>
          </a:xfr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pp. 12-13 of the “All about Food” issue.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1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/>
          <a:stretch/>
        </p:blipFill>
        <p:spPr bwMode="auto">
          <a:xfrm>
            <a:off x="381000" y="438150"/>
            <a:ext cx="7467600" cy="400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446579"/>
            <a:ext cx="7620000" cy="487372"/>
          </a:xfr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p. 38 of the “Staying Safe in a Toxic World,” issue #32.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9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473"/>
            <a:ext cx="8077199" cy="469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62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4"/>
            <a:ext cx="8603700" cy="1288526"/>
          </a:xfrm>
        </p:spPr>
        <p:txBody>
          <a:bodyPr/>
          <a:lstStyle/>
          <a:p>
            <a:pPr algn="ctr"/>
            <a:r>
              <a:rPr lang="en-US" b="1" dirty="0" smtClean="0"/>
              <a:t>Bryce Forrester, Florida Dept. of Corrections: </a:t>
            </a:r>
            <a:br>
              <a:rPr lang="en-US" b="1" dirty="0" smtClean="0"/>
            </a:br>
            <a:r>
              <a:rPr lang="en-US" b="1" dirty="0" smtClean="0"/>
              <a:t>Workplace Safety – Learn It and Teach </a:t>
            </a:r>
            <a:r>
              <a:rPr lang="en-US" b="1" dirty="0"/>
              <a:t>It!</a:t>
            </a:r>
            <a:br>
              <a:rPr lang="en-US" b="1" dirty="0"/>
            </a:br>
            <a:r>
              <a:rPr lang="en-US" sz="2400" b="1" dirty="0" smtClean="0"/>
              <a:t>changeagent.nelrc.org/in-the-classroom/lesson-packets</a:t>
            </a:r>
            <a:r>
              <a:rPr lang="en-US" sz="2400" b="1" dirty="0"/>
              <a:t>/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81237"/>
            <a:ext cx="7620000" cy="2286000"/>
          </a:xfrm>
        </p:spPr>
        <p:txBody>
          <a:bodyPr/>
          <a:lstStyle/>
          <a:p>
            <a:r>
              <a:rPr lang="en-US" sz="2800" i="1" dirty="0" smtClean="0"/>
              <a:t>“This was </a:t>
            </a:r>
            <a:r>
              <a:rPr lang="en-US" sz="2800" i="1" dirty="0"/>
              <a:t>a great opportunity to read and talk with </a:t>
            </a:r>
            <a:r>
              <a:rPr lang="en-US" sz="2800" i="1" dirty="0" smtClean="0"/>
              <a:t>the students </a:t>
            </a:r>
            <a:r>
              <a:rPr lang="en-US" sz="2800" i="1" dirty="0"/>
              <a:t>at a different level than just teacher/student</a:t>
            </a:r>
            <a:r>
              <a:rPr lang="en-US" sz="2800" i="1" dirty="0" smtClean="0"/>
              <a:t>.”</a:t>
            </a:r>
            <a:endParaRPr lang="en-US" sz="2800" i="1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122" name="Picture 2" descr="http://175bjf45zi9z2x8vtg1uxr7j.wpengine.netdna-cdn.com/wp-content/uploads/2014/03/32-1custod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1895084"/>
            <a:ext cx="1905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09551"/>
            <a:ext cx="3422100" cy="609600"/>
          </a:xfrm>
        </p:spPr>
        <p:txBody>
          <a:bodyPr/>
          <a:lstStyle/>
          <a:p>
            <a:r>
              <a:rPr lang="en-US" b="1" dirty="0" smtClean="0"/>
              <a:t>OSHA materials!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507" y="819150"/>
            <a:ext cx="3726900" cy="3552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OSHA </a:t>
            </a:r>
            <a:r>
              <a:rPr lang="en-US" sz="2400" dirty="0"/>
              <a:t>materials (workplace safety poster and pamphlet) came in the mail very quickly once requested. So it is possible to do the complete </a:t>
            </a:r>
            <a:r>
              <a:rPr lang="en-US" sz="2400" dirty="0" smtClean="0"/>
              <a:t>lesson </a:t>
            </a:r>
            <a:r>
              <a:rPr lang="en-US" sz="2400" dirty="0"/>
              <a:t> including the last activity using the OSHA reference.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93" y="14353"/>
            <a:ext cx="5158207" cy="721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“The Case of the Frozen Trucker”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This article </a:t>
            </a:r>
            <a:r>
              <a:rPr lang="en-US" sz="2800" dirty="0">
                <a:solidFill>
                  <a:schemeClr val="tx1"/>
                </a:solidFill>
              </a:rPr>
              <a:t>fit nicely in our group discussion. Reading the article together after completing the worksheets allowed us to more intelligently form opinions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www.cnn.com/2017/03/21/opinions/judge-gorsuch-the-frozen-truck-driver-opinion-callan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5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07" y="9134"/>
            <a:ext cx="8520600" cy="990600"/>
          </a:xfrm>
        </p:spPr>
        <p:txBody>
          <a:bodyPr/>
          <a:lstStyle/>
          <a:p>
            <a:pPr algn="ctr"/>
            <a:r>
              <a:rPr lang="en-US" b="1" dirty="0" smtClean="0"/>
              <a:t>Resources for Hard Conversations</a:t>
            </a:r>
            <a:br>
              <a:rPr lang="en-US" b="1" dirty="0" smtClean="0"/>
            </a:br>
            <a:r>
              <a:rPr lang="en-US" b="1" dirty="0" smtClean="0"/>
              <a:t>in the Classroom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169397"/>
            <a:ext cx="5791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LGBTQ</a:t>
            </a:r>
            <a:r>
              <a:rPr lang="en-US" sz="2800" b="1" dirty="0" smtClean="0"/>
              <a:t>: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Be clear about your goals.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Check in with yourself.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Make a plan.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Prepare your class.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Launch your lesson.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Evaluate!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69397"/>
            <a:ext cx="2024063" cy="29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1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33351"/>
            <a:ext cx="8520600" cy="838200"/>
          </a:xfrm>
        </p:spPr>
        <p:txBody>
          <a:bodyPr/>
          <a:lstStyle/>
          <a:p>
            <a:pPr algn="ctr"/>
            <a:r>
              <a:rPr lang="en-US" b="1" dirty="0" smtClean="0"/>
              <a:t>Resources for Hard Conversations</a:t>
            </a:r>
            <a:br>
              <a:rPr lang="en-US" b="1" dirty="0" smtClean="0"/>
            </a:br>
            <a:r>
              <a:rPr lang="en-US" b="1" dirty="0" smtClean="0"/>
              <a:t>in the Classroom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89" y="120015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Race: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Think programmatically.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Build community in the class.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Weave in communication and basic skills.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Be intentional about topics you bring to class.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Interact with wider community.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Get Support!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1"/>
          <a:stretch/>
        </p:blipFill>
        <p:spPr bwMode="auto">
          <a:xfrm>
            <a:off x="9601200" y="819150"/>
            <a:ext cx="245692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3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07" y="285750"/>
            <a:ext cx="8520600" cy="572700"/>
          </a:xfrm>
        </p:spPr>
        <p:txBody>
          <a:bodyPr/>
          <a:lstStyle/>
          <a:p>
            <a:r>
              <a:rPr lang="en-US" b="1" dirty="0" smtClean="0"/>
              <a:t>Using Audio in the Classroom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71550"/>
            <a:ext cx="7917900" cy="31242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Give students access on their phones. Have them keep a log of what they listen to and what level it is.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Give them </a:t>
            </a:r>
            <a:r>
              <a:rPr lang="en-US" sz="2800" dirty="0" err="1" smtClean="0">
                <a:solidFill>
                  <a:schemeClr val="tx1"/>
                </a:solidFill>
              </a:rPr>
              <a:t>UNpunctuated</a:t>
            </a:r>
            <a:r>
              <a:rPr lang="en-US" sz="2800" dirty="0" smtClean="0">
                <a:solidFill>
                  <a:schemeClr val="tx1"/>
                </a:solidFill>
              </a:rPr>
              <a:t> version of the article and ask them to punctuate it based on how it sounds.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Use for dictation!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8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8520600" cy="4147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/>
              <a:t>Agenda </a:t>
            </a:r>
            <a:r>
              <a:rPr lang="en" b="1" dirty="0" smtClean="0"/>
              <a:t>for webinar, 2-3</a:t>
            </a:r>
            <a:endParaRPr lang="en" b="1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04800" y="666750"/>
            <a:ext cx="85206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dirty="0" smtClean="0">
                <a:solidFill>
                  <a:schemeClr val="tx1"/>
                </a:solidFill>
              </a:rPr>
              <a:t>2:00 – 2:10: </a:t>
            </a:r>
            <a:r>
              <a:rPr lang="en" sz="2400" dirty="0">
                <a:solidFill>
                  <a:schemeClr val="tx1"/>
                </a:solidFill>
              </a:rPr>
              <a:t>Intros./</a:t>
            </a:r>
            <a:r>
              <a:rPr lang="en" sz="2400" dirty="0" smtClean="0">
                <a:solidFill>
                  <a:schemeClr val="tx1"/>
                </a:solidFill>
              </a:rPr>
              <a:t>Welcome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2:10 – 2:45: Teacher </a:t>
            </a:r>
            <a:r>
              <a:rPr lang="en-US" sz="2400" dirty="0">
                <a:solidFill>
                  <a:schemeClr val="tx1"/>
                </a:solidFill>
              </a:rPr>
              <a:t>share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640080" lvl="4" indent="-27432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Daisy Shah – human bar graph</a:t>
            </a:r>
          </a:p>
          <a:p>
            <a:pPr marL="640080" lvl="4" indent="-27432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Dayna Foster – human bar graph</a:t>
            </a:r>
          </a:p>
          <a:p>
            <a:pPr marL="640080" lvl="4" indent="-27432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Bryce Forrester – workplace safety </a:t>
            </a:r>
          </a:p>
          <a:p>
            <a:pPr marL="640080" lvl="4" indent="-27432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Tracy Dean – All about Food</a:t>
            </a:r>
            <a:endParaRPr lang="en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2:45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2:50</a:t>
            </a:r>
            <a:r>
              <a:rPr lang="en-US" sz="2400" dirty="0">
                <a:solidFill>
                  <a:schemeClr val="tx1"/>
                </a:solidFill>
              </a:rPr>
              <a:t>: Tips and tricks for how to navigate hard conversations in the </a:t>
            </a:r>
            <a:r>
              <a:rPr lang="en-US" sz="2400" dirty="0" smtClean="0">
                <a:solidFill>
                  <a:schemeClr val="tx1"/>
                </a:solidFill>
              </a:rPr>
              <a:t>classroom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2:50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2:55: </a:t>
            </a:r>
            <a:r>
              <a:rPr lang="en-US" sz="2400" dirty="0">
                <a:solidFill>
                  <a:schemeClr val="tx1"/>
                </a:solidFill>
              </a:rPr>
              <a:t>Ideas for using the </a:t>
            </a:r>
            <a:r>
              <a:rPr lang="en-US" sz="2400" dirty="0" smtClean="0">
                <a:solidFill>
                  <a:schemeClr val="tx1"/>
                </a:solidFill>
              </a:rPr>
              <a:t>Audio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Scores of </a:t>
            </a:r>
            <a:r>
              <a:rPr lang="en-US" b="1" i="1" dirty="0" smtClean="0"/>
              <a:t>Change Agent </a:t>
            </a:r>
            <a:r>
              <a:rPr lang="en-US" b="1" dirty="0" smtClean="0"/>
              <a:t>audio available online and sortable by LEVEL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12" y="1428750"/>
            <a:ext cx="8839200" cy="5334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changeagent.nelrc.org/in-the-classroom/reading-levels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90" y="2073774"/>
            <a:ext cx="2646966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003" y="2268352"/>
            <a:ext cx="5224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One month free log-in is over today!</a:t>
            </a:r>
          </a:p>
          <a:p>
            <a:r>
              <a:rPr lang="en-US" sz="2800" b="1" dirty="0" smtClean="0"/>
              <a:t>Please consider subscribing: $20 per teacher per year!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 b="30086"/>
          <a:stretch/>
        </p:blipFill>
        <p:spPr bwMode="auto">
          <a:xfrm>
            <a:off x="-11483" y="-212942"/>
            <a:ext cx="9725025" cy="41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55"/>
          <p:cNvSpPr txBox="1">
            <a:spLocks noGrp="1"/>
          </p:cNvSpPr>
          <p:nvPr>
            <p:ph type="subTitle" idx="1"/>
          </p:nvPr>
        </p:nvSpPr>
        <p:spPr>
          <a:xfrm>
            <a:off x="381000" y="4076700"/>
            <a:ext cx="8520600" cy="10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smtClean="0"/>
              <a:t>Cynthia Peters</a:t>
            </a:r>
          </a:p>
          <a:p>
            <a:pPr lvl="0">
              <a:spcBef>
                <a:spcPts val="0"/>
              </a:spcBef>
              <a:buNone/>
            </a:pPr>
            <a:r>
              <a:rPr lang="en-US" b="1" dirty="0" smtClean="0">
                <a:hlinkClick r:id="rId4"/>
              </a:rPr>
              <a:t>cpeters@worlded.org</a:t>
            </a:r>
            <a:r>
              <a:rPr lang="en-US" b="1" dirty="0" smtClean="0"/>
              <a:t>; changeagent.nelrc.org 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9004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71" y="170515"/>
            <a:ext cx="2584944" cy="3271381"/>
          </a:xfrm>
        </p:spPr>
        <p:txBody>
          <a:bodyPr/>
          <a:lstStyle/>
          <a:p>
            <a:r>
              <a:rPr lang="en-US" b="1" dirty="0" smtClean="0"/>
              <a:t>Dayna Foster’s</a:t>
            </a:r>
            <a:br>
              <a:rPr lang="en-US" b="1" dirty="0" smtClean="0"/>
            </a:br>
            <a:r>
              <a:rPr lang="en-US" b="1" dirty="0" smtClean="0"/>
              <a:t>Class at</a:t>
            </a:r>
            <a:br>
              <a:rPr lang="en-US" b="1" dirty="0" smtClean="0"/>
            </a:br>
            <a:r>
              <a:rPr lang="en-US" b="1" dirty="0" smtClean="0"/>
              <a:t>Indian River State College: The Human Bar Graph</a:t>
            </a:r>
            <a:endParaRPr lang="en-US" b="1" dirty="0"/>
          </a:p>
        </p:txBody>
      </p:sp>
      <p:sp>
        <p:nvSpPr>
          <p:cNvPr id="4" name="AutoShape 4" descr="Displaying Foster Human Bar 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338"/>
            <a:ext cx="48768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2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2016"/>
            <a:ext cx="9108510" cy="518133"/>
          </a:xfrm>
        </p:spPr>
        <p:txBody>
          <a:bodyPr/>
          <a:lstStyle/>
          <a:p>
            <a:pPr algn="ctr"/>
            <a:r>
              <a:rPr lang="en-US" sz="2000" b="1" dirty="0" smtClean="0"/>
              <a:t>Dayna used these slides from faireconomy.org/</a:t>
            </a:r>
            <a:r>
              <a:rPr lang="en-US" sz="2000" b="1" dirty="0" err="1" smtClean="0"/>
              <a:t>growing_divide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3506" r="7450" b="18480"/>
          <a:stretch/>
        </p:blipFill>
        <p:spPr bwMode="auto">
          <a:xfrm>
            <a:off x="1447800" y="25835"/>
            <a:ext cx="6250487" cy="4458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09550"/>
            <a:ext cx="71850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14300"/>
            <a:ext cx="69437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6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82" y="7937"/>
            <a:ext cx="8884264" cy="838200"/>
          </a:xfrm>
        </p:spPr>
        <p:txBody>
          <a:bodyPr/>
          <a:lstStyle/>
          <a:p>
            <a:pPr algn="ctr"/>
            <a:r>
              <a:rPr lang="en-US" b="1" dirty="0" smtClean="0"/>
              <a:t>Daisy Shah, Palm Beach Schools: </a:t>
            </a:r>
            <a:br>
              <a:rPr lang="en-US" b="1" dirty="0" smtClean="0"/>
            </a:br>
            <a:r>
              <a:rPr lang="en-US" b="1" dirty="0" smtClean="0"/>
              <a:t>Human Bar Graph &amp; Equality vs. Equity image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mail.google.com/mail/u/0/?ui=2&amp;ik=f729f122eb&amp;view=fimg&amp;th=15c37db225f04ebb&amp;attid=0.2&amp;disp=emb&amp;realattid=15c37d9b40caa03b41d2&amp;attbid=ANGjdJ_tbExLikEg8tro3oevDAO8pXpvWkuYpgbX1TNmvY7kredXUQZoYWcmrumrVkmwmIRn8yjPwTXirBe41CiEDL_DiRGOwmjt2PMcUQio5HvFNpAxZShNMWPQdwE&amp;sz=s0-l75-ft&amp;ats=1495632058358&amp;rm=15c37db225f04eb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5"/>
          <a:stretch/>
        </p:blipFill>
        <p:spPr bwMode="auto">
          <a:xfrm>
            <a:off x="838200" y="1100725"/>
            <a:ext cx="7391400" cy="323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5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4"/>
          <a:stretch/>
        </p:blipFill>
        <p:spPr bwMode="auto">
          <a:xfrm>
            <a:off x="609600" y="514350"/>
            <a:ext cx="7848600" cy="44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/>
          <a:stretch/>
        </p:blipFill>
        <p:spPr bwMode="auto">
          <a:xfrm>
            <a:off x="104414" y="4509370"/>
            <a:ext cx="903958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mail.google.com/mail/u/0/?ui=2&amp;ik=f729f122eb&amp;view=fimg&amp;th=15c37db225f04ebb&amp;attid=0.2&amp;disp=emb&amp;realattid=15c37d9b40caa03b41d2&amp;attbid=ANGjdJ_tbExLikEg8tro3oevDAO8pXpvWkuYpgbX1TNmvY7kredXUQZoYWcmrumrVkmwmIRn8yjPwTXirBe41CiEDL_DiRGOwmjt2PMcUQio5HvFNpAxZShNMWPQdwE&amp;sz=s0-l75-ft&amp;ats=1495632058358&amp;rm=15c37db225f04eb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5" b="37931"/>
          <a:stretch/>
        </p:blipFill>
        <p:spPr bwMode="auto">
          <a:xfrm>
            <a:off x="279791" y="194524"/>
            <a:ext cx="8604199" cy="38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0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456</Words>
  <Application>Microsoft Office PowerPoint</Application>
  <PresentationFormat>On-screen Show (16:9)</PresentationFormat>
  <Paragraphs>56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simple-light-2</vt:lpstr>
      <vt:lpstr>PowerPoint Presentation</vt:lpstr>
      <vt:lpstr>Agenda for webinar, 2-3</vt:lpstr>
      <vt:lpstr>Dayna Foster’s Class at Indian River State College: The Human Bar Graph</vt:lpstr>
      <vt:lpstr>Dayna used these slides from faireconomy.org/growing_divide</vt:lpstr>
      <vt:lpstr>PowerPoint Presentation</vt:lpstr>
      <vt:lpstr>PowerPoint Presentation</vt:lpstr>
      <vt:lpstr>Daisy Shah, Palm Beach Schools:  Human Bar Graph &amp; Equality vs. Equity image   </vt:lpstr>
      <vt:lpstr>PowerPoint Presentation</vt:lpstr>
      <vt:lpstr>PowerPoint Presentation</vt:lpstr>
      <vt:lpstr>Tracy Dean, Broward Schools: “All about Food”</vt:lpstr>
      <vt:lpstr>pp. 12-13 of the “All about Food” issue.</vt:lpstr>
      <vt:lpstr>p. 38 of the “Staying Safe in a Toxic World,” issue #32.</vt:lpstr>
      <vt:lpstr>PowerPoint Presentation</vt:lpstr>
      <vt:lpstr>Bryce Forrester, Florida Dept. of Corrections:  Workplace Safety – Learn It and Teach It! changeagent.nelrc.org/in-the-classroom/lesson-packets/</vt:lpstr>
      <vt:lpstr>OSHA materials!</vt:lpstr>
      <vt:lpstr>“The Case of the Frozen Trucker”</vt:lpstr>
      <vt:lpstr>Resources for Hard Conversations in the Classroom  </vt:lpstr>
      <vt:lpstr>Resources for Hard Conversations in the Classroom  </vt:lpstr>
      <vt:lpstr>Using Audio in the Classroom</vt:lpstr>
      <vt:lpstr>Scores of Change Agent audio available online and sortable by LEVEL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English in the Context of Civics and Workforce Training</dc:title>
  <dc:creator>Cynthia Peters</dc:creator>
  <cp:lastModifiedBy>JSI</cp:lastModifiedBy>
  <cp:revision>79</cp:revision>
  <cp:lastPrinted>2017-04-18T19:33:21Z</cp:lastPrinted>
  <dcterms:modified xsi:type="dcterms:W3CDTF">2017-05-24T18:29:54Z</dcterms:modified>
</cp:coreProperties>
</file>