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
  </p:notesMasterIdLst>
  <p:sldIdLst>
    <p:sldId id="292" r:id="rId2"/>
    <p:sldId id="293" r:id="rId3"/>
    <p:sldId id="302" r:id="rId4"/>
    <p:sldId id="303" r:id="rId5"/>
    <p:sldId id="304" r:id="rId6"/>
    <p:sldId id="305" r:id="rId7"/>
    <p:sldId id="306" r:id="rId8"/>
    <p:sldId id="307" r:id="rId9"/>
    <p:sldId id="308" r:id="rId10"/>
    <p:sldId id="309"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0972A9-3AEE-4006-8F38-D3AB55F6A53B}">
          <p14:sldIdLst>
            <p14:sldId id="292"/>
            <p14:sldId id="293"/>
            <p14:sldId id="302"/>
            <p14:sldId id="303"/>
            <p14:sldId id="304"/>
            <p14:sldId id="305"/>
            <p14:sldId id="306"/>
            <p14:sldId id="307"/>
            <p14:sldId id="308"/>
            <p14:sldId id="309"/>
          </p14:sldIdLst>
        </p14:section>
        <p14:section name="Untitled Section" id="{31C3E2A3-10D8-4542-9EF4-38D119C537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74897" autoAdjust="0"/>
  </p:normalViewPr>
  <p:slideViewPr>
    <p:cSldViewPr>
      <p:cViewPr varScale="1">
        <p:scale>
          <a:sx n="81" d="100"/>
          <a:sy n="81" d="100"/>
        </p:scale>
        <p:origin x="2484" y="132"/>
      </p:cViewPr>
      <p:guideLst>
        <p:guide orient="horz" pos="2160"/>
        <p:guide pos="2880"/>
      </p:guideLst>
    </p:cSldViewPr>
  </p:slideViewPr>
  <p:outlineViewPr>
    <p:cViewPr>
      <p:scale>
        <a:sx n="33" d="100"/>
        <a:sy n="33" d="100"/>
      </p:scale>
      <p:origin x="0" y="49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idx="1"/>
          </p:nvPr>
        </p:nvSpPr>
        <p:spPr>
          <a:xfrm>
            <a:off x="3970576" y="0"/>
            <a:ext cx="3038258" cy="465292"/>
          </a:xfrm>
          <a:prstGeom prst="rect">
            <a:avLst/>
          </a:prstGeom>
        </p:spPr>
        <p:txBody>
          <a:bodyPr vert="horz" lIns="90416" tIns="45208" rIns="90416" bIns="45208" rtlCol="0"/>
          <a:lstStyle>
            <a:lvl1pPr algn="r">
              <a:defRPr sz="1200"/>
            </a:lvl1pPr>
          </a:lstStyle>
          <a:p>
            <a:fld id="{787E8A69-4F03-40A5-857F-0E2E1AF5B5D6}" type="datetimeFigureOut">
              <a:rPr lang="en-US" smtClean="0"/>
              <a:pPr/>
              <a:t>4/18/2017</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0416" tIns="45208" rIns="90416" bIns="45208" rtlCol="0" anchor="ctr"/>
          <a:lstStyle/>
          <a:p>
            <a:endParaRPr lang="en-US"/>
          </a:p>
        </p:txBody>
      </p:sp>
      <p:sp>
        <p:nvSpPr>
          <p:cNvPr id="5" name="Notes Placeholder 4"/>
          <p:cNvSpPr>
            <a:spLocks noGrp="1"/>
          </p:cNvSpPr>
          <p:nvPr>
            <p:ph type="body" sz="quarter" idx="3"/>
          </p:nvPr>
        </p:nvSpPr>
        <p:spPr>
          <a:xfrm>
            <a:off x="700413" y="4415555"/>
            <a:ext cx="5609574" cy="4182908"/>
          </a:xfrm>
          <a:prstGeom prst="rect">
            <a:avLst/>
          </a:prstGeom>
        </p:spPr>
        <p:txBody>
          <a:bodyPr vert="horz" lIns="90416" tIns="45208" rIns="90416" bIns="452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537"/>
            <a:ext cx="3038258" cy="465292"/>
          </a:xfrm>
          <a:prstGeom prst="rect">
            <a:avLst/>
          </a:prstGeom>
        </p:spPr>
        <p:txBody>
          <a:bodyPr vert="horz" lIns="90416" tIns="45208" rIns="90416" bIns="45208" rtlCol="0" anchor="b"/>
          <a:lstStyle>
            <a:lvl1pPr algn="l">
              <a:defRPr sz="1200"/>
            </a:lvl1pPr>
          </a:lstStyle>
          <a:p>
            <a:endParaRPr lang="en-US"/>
          </a:p>
        </p:txBody>
      </p:sp>
      <p:sp>
        <p:nvSpPr>
          <p:cNvPr id="7" name="Slide Number Placeholder 6"/>
          <p:cNvSpPr>
            <a:spLocks noGrp="1"/>
          </p:cNvSpPr>
          <p:nvPr>
            <p:ph type="sldNum" sz="quarter" idx="5"/>
          </p:nvPr>
        </p:nvSpPr>
        <p:spPr>
          <a:xfrm>
            <a:off x="3970576" y="8829537"/>
            <a:ext cx="3038258" cy="465292"/>
          </a:xfrm>
          <a:prstGeom prst="rect">
            <a:avLst/>
          </a:prstGeom>
        </p:spPr>
        <p:txBody>
          <a:bodyPr vert="horz" lIns="90416" tIns="45208" rIns="90416" bIns="45208" rtlCol="0" anchor="b"/>
          <a:lstStyle>
            <a:lvl1pPr algn="r">
              <a:defRPr sz="1200"/>
            </a:lvl1pPr>
          </a:lstStyle>
          <a:p>
            <a:fld id="{CF19A117-E6E2-45E9-8F71-D85C2E2442A5}" type="slidenum">
              <a:rPr lang="en-US" smtClean="0"/>
              <a:pPr/>
              <a:t>‹#›</a:t>
            </a:fld>
            <a:endParaRPr lang="en-US"/>
          </a:p>
        </p:txBody>
      </p:sp>
    </p:spTree>
    <p:extLst>
      <p:ext uri="{BB962C8B-B14F-4D97-AF65-F5344CB8AC3E}">
        <p14:creationId xmlns:p14="http://schemas.microsoft.com/office/powerpoint/2010/main" val="49720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19A117-E6E2-45E9-8F71-D85C2E2442A5}" type="slidenum">
              <a:rPr lang="en-US" smtClean="0"/>
              <a:pPr/>
              <a:t>1</a:t>
            </a:fld>
            <a:endParaRPr lang="en-US"/>
          </a:p>
        </p:txBody>
      </p:sp>
    </p:spTree>
    <p:extLst>
      <p:ext uri="{BB962C8B-B14F-4D97-AF65-F5344CB8AC3E}">
        <p14:creationId xmlns:p14="http://schemas.microsoft.com/office/powerpoint/2010/main" val="3029797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10</a:t>
            </a:fld>
            <a:endParaRPr lang="en-US"/>
          </a:p>
        </p:txBody>
      </p:sp>
    </p:spTree>
    <p:extLst>
      <p:ext uri="{BB962C8B-B14F-4D97-AF65-F5344CB8AC3E}">
        <p14:creationId xmlns:p14="http://schemas.microsoft.com/office/powerpoint/2010/main" val="188673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2</a:t>
            </a:fld>
            <a:endParaRPr lang="en-US"/>
          </a:p>
        </p:txBody>
      </p:sp>
    </p:spTree>
    <p:extLst>
      <p:ext uri="{BB962C8B-B14F-4D97-AF65-F5344CB8AC3E}">
        <p14:creationId xmlns:p14="http://schemas.microsoft.com/office/powerpoint/2010/main" val="307333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3</a:t>
            </a:fld>
            <a:endParaRPr lang="en-US"/>
          </a:p>
        </p:txBody>
      </p:sp>
    </p:spTree>
    <p:extLst>
      <p:ext uri="{BB962C8B-B14F-4D97-AF65-F5344CB8AC3E}">
        <p14:creationId xmlns:p14="http://schemas.microsoft.com/office/powerpoint/2010/main" val="57097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4</a:t>
            </a:fld>
            <a:endParaRPr lang="en-US"/>
          </a:p>
        </p:txBody>
      </p:sp>
    </p:spTree>
    <p:extLst>
      <p:ext uri="{BB962C8B-B14F-4D97-AF65-F5344CB8AC3E}">
        <p14:creationId xmlns:p14="http://schemas.microsoft.com/office/powerpoint/2010/main" val="3270573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5</a:t>
            </a:fld>
            <a:endParaRPr lang="en-US"/>
          </a:p>
        </p:txBody>
      </p:sp>
    </p:spTree>
    <p:extLst>
      <p:ext uri="{BB962C8B-B14F-4D97-AF65-F5344CB8AC3E}">
        <p14:creationId xmlns:p14="http://schemas.microsoft.com/office/powerpoint/2010/main" val="262022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6</a:t>
            </a:fld>
            <a:endParaRPr lang="en-US"/>
          </a:p>
        </p:txBody>
      </p:sp>
    </p:spTree>
    <p:extLst>
      <p:ext uri="{BB962C8B-B14F-4D97-AF65-F5344CB8AC3E}">
        <p14:creationId xmlns:p14="http://schemas.microsoft.com/office/powerpoint/2010/main" val="38346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7</a:t>
            </a:fld>
            <a:endParaRPr lang="en-US"/>
          </a:p>
        </p:txBody>
      </p:sp>
    </p:spTree>
    <p:extLst>
      <p:ext uri="{BB962C8B-B14F-4D97-AF65-F5344CB8AC3E}">
        <p14:creationId xmlns:p14="http://schemas.microsoft.com/office/powerpoint/2010/main" val="214915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8</a:t>
            </a:fld>
            <a:endParaRPr lang="en-US"/>
          </a:p>
        </p:txBody>
      </p:sp>
    </p:spTree>
    <p:extLst>
      <p:ext uri="{BB962C8B-B14F-4D97-AF65-F5344CB8AC3E}">
        <p14:creationId xmlns:p14="http://schemas.microsoft.com/office/powerpoint/2010/main" val="2746190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C2391C2-9AF2-4AC8-90C7-3A1A91F73B01}" type="slidenum">
              <a:rPr lang="en-US" smtClean="0"/>
              <a:pPr/>
              <a:t>9</a:t>
            </a:fld>
            <a:endParaRPr lang="en-US"/>
          </a:p>
        </p:txBody>
      </p:sp>
    </p:spTree>
    <p:extLst>
      <p:ext uri="{BB962C8B-B14F-4D97-AF65-F5344CB8AC3E}">
        <p14:creationId xmlns:p14="http://schemas.microsoft.com/office/powerpoint/2010/main" val="160039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1B04D37-4FB2-43EE-BA53-1CD24B6E6469}" type="datetimeFigureOut">
              <a:rPr lang="en-US" smtClean="0"/>
              <a:pPr/>
              <a:t>4/18/2017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2026079A-74C5-4C00-A226-F6ED53A282D9}"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B04D37-4FB2-43EE-BA53-1CD24B6E6469}" type="datetimeFigureOut">
              <a:rPr lang="en-US" smtClean="0"/>
              <a:pPr/>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B04D37-4FB2-43EE-BA53-1CD24B6E6469}" type="datetimeFigureOut">
              <a:rPr lang="en-US" smtClean="0"/>
              <a:pPr/>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2"/>
          <p:cNvSpPr>
            <a:spLocks noGrp="1"/>
          </p:cNvSpPr>
          <p:nvPr>
            <p:ph type="body" idx="11"/>
          </p:nvPr>
        </p:nvSpPr>
        <p:spPr>
          <a:xfrm>
            <a:off x="4648201" y="152400"/>
            <a:ext cx="4040188" cy="381000"/>
          </a:xfrm>
          <a:noFill/>
        </p:spPr>
        <p:txBody>
          <a:bodyPr anchor="b"/>
          <a:lstStyle>
            <a:lvl1pPr marL="0" indent="0" algn="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Content Placeholder 2"/>
          <p:cNvSpPr>
            <a:spLocks noGrp="1"/>
          </p:cNvSpPr>
          <p:nvPr>
            <p:ph idx="1"/>
          </p:nvPr>
        </p:nvSpPr>
        <p:spPr>
          <a:xfrm>
            <a:off x="457200" y="1143000"/>
            <a:ext cx="8229600" cy="4876800"/>
          </a:xfrm>
        </p:spPr>
        <p:txBody>
          <a:bodyPr/>
          <a:lstStyle>
            <a:lvl1pPr>
              <a:buFont typeface="Arial" panose="020B0604020202020204" pitchFamily="34" charset="0"/>
              <a:buChar char="•"/>
              <a:defRPr/>
            </a:lvl1pPr>
            <a:lvl3pPr marL="800100" indent="-342900">
              <a:spcAft>
                <a:spcPts val="400"/>
              </a:spcAft>
              <a:buFont typeface="Courier New" panose="02070309020205020404" pitchFamily="49" charset="0"/>
              <a:buChar char="o"/>
              <a:defRPr sz="1800"/>
            </a:lvl3pPr>
            <a:lvl4pPr marL="1028700" indent="-342900">
              <a:buFont typeface="Wingdings" panose="05000000000000000000" pitchFamily="2" charset="2"/>
              <a:buChar char="v"/>
              <a:defRPr/>
            </a:lvl4pPr>
            <a:lvl5pPr marL="1257300" indent="-342900">
              <a:buFont typeface="Helvetica" panose="020B0604020202020204" pitchFamily="34" charset="0"/>
              <a:buChar char="−"/>
              <a:defRPr sz="1600"/>
            </a:lvl5pPr>
          </a:lstStyle>
          <a:p>
            <a:pPr lvl="0"/>
            <a:r>
              <a:rPr lang="en-US" dirty="0" smtClean="0"/>
              <a:t>Click to edit Master text styles</a:t>
            </a:r>
          </a:p>
          <a:p>
            <a:pPr lvl="2"/>
            <a:r>
              <a:rPr lang="en-US" dirty="0" smtClean="0"/>
              <a:t>Second level</a:t>
            </a:r>
          </a:p>
          <a:p>
            <a:pPr lvl="4"/>
            <a:r>
              <a:rPr lang="en-US" dirty="0" smtClean="0"/>
              <a:t>Third level</a:t>
            </a:r>
          </a:p>
        </p:txBody>
      </p:sp>
      <p:sp>
        <p:nvSpPr>
          <p:cNvPr id="4" name="Rectangle 3"/>
          <p:cNvSpPr>
            <a:spLocks noGrp="1"/>
          </p:cNvSpPr>
          <p:nvPr>
            <p:ph type="sldNum" sz="quarter" idx="12"/>
          </p:nvPr>
        </p:nvSpPr>
        <p:spPr>
          <a:ln/>
        </p:spPr>
        <p:txBody>
          <a:bodyPr/>
          <a:lstStyle>
            <a:lvl1pPr>
              <a:defRPr/>
            </a:lvl1pPr>
          </a:lstStyle>
          <a:p>
            <a:pPr>
              <a:defRPr/>
            </a:pPr>
            <a:fld id="{03D1E74A-CFF4-4B5B-8F6D-CA9B630FE9D8}" type="slidenum">
              <a:rPr lang="en-US" altLang="en-US"/>
              <a:pPr>
                <a:defRPr/>
              </a:pPr>
              <a:t>‹#›</a:t>
            </a:fld>
            <a:endParaRPr lang="en-US" altLang="en-US" sz="1200">
              <a:solidFill>
                <a:srgbClr val="888888"/>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B04D37-4FB2-43EE-BA53-1CD24B6E6469}" type="datetimeFigureOut">
              <a:rPr lang="en-US" smtClean="0"/>
              <a:pPr/>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B04D37-4FB2-43EE-BA53-1CD24B6E6469}" type="datetimeFigureOut">
              <a:rPr lang="en-US" smtClean="0"/>
              <a:pPr/>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2026079A-74C5-4C00-A226-F6ED53A282D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B04D37-4FB2-43EE-BA53-1CD24B6E6469}" type="datetimeFigureOut">
              <a:rPr lang="en-US" smtClean="0"/>
              <a:pPr/>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1B04D37-4FB2-43EE-BA53-1CD24B6E6469}" type="datetimeFigureOut">
              <a:rPr lang="en-US" smtClean="0"/>
              <a:pPr/>
              <a:t>4/18/2017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B04D37-4FB2-43EE-BA53-1CD24B6E6469}" type="datetimeFigureOut">
              <a:rPr lang="en-US" smtClean="0"/>
              <a:pPr/>
              <a:t>4/18/2017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04D37-4FB2-43EE-BA53-1CD24B6E6469}" type="datetimeFigureOut">
              <a:rPr lang="en-US" smtClean="0"/>
              <a:pPr/>
              <a:t>4/18/2017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B04D37-4FB2-43EE-BA53-1CD24B6E6469}" type="datetimeFigureOut">
              <a:rPr lang="en-US" smtClean="0"/>
              <a:pPr/>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B04D37-4FB2-43EE-BA53-1CD24B6E6469}" type="datetimeFigureOut">
              <a:rPr lang="en-US" smtClean="0"/>
              <a:pPr/>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26079A-74C5-4C00-A226-F6ED53A282D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1B04D37-4FB2-43EE-BA53-1CD24B6E6469}" type="datetimeFigureOut">
              <a:rPr lang="en-US" smtClean="0"/>
              <a:pPr/>
              <a:t>4/18/2017</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026079A-74C5-4C00-A226-F6ED53A282D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over.jpg"/>
          <p:cNvPicPr>
            <a:picLocks noChangeAspect="1"/>
          </p:cNvPicPr>
          <p:nvPr/>
        </p:nvPicPr>
        <p:blipFill>
          <a:blip r:embed="rId3" cstate="print"/>
          <a:srcRect r="34627"/>
          <a:stretch>
            <a:fillRect/>
          </a:stretch>
        </p:blipFill>
        <p:spPr bwMode="auto">
          <a:xfrm>
            <a:off x="-1905000" y="0"/>
            <a:ext cx="5977722" cy="7065963"/>
          </a:xfrm>
          <a:prstGeom prst="rect">
            <a:avLst/>
          </a:prstGeom>
          <a:noFill/>
          <a:ln w="9525">
            <a:noFill/>
            <a:miter lim="800000"/>
            <a:headEnd/>
            <a:tailEnd/>
          </a:ln>
        </p:spPr>
      </p:pic>
      <p:sp>
        <p:nvSpPr>
          <p:cNvPr id="5" name="TextBox 4"/>
          <p:cNvSpPr txBox="1"/>
          <p:nvPr/>
        </p:nvSpPr>
        <p:spPr>
          <a:xfrm>
            <a:off x="3840125" y="1662224"/>
            <a:ext cx="4953000" cy="954107"/>
          </a:xfrm>
          <a:prstGeom prst="rect">
            <a:avLst/>
          </a:prstGeom>
          <a:noFill/>
        </p:spPr>
        <p:txBody>
          <a:bodyPr wrap="square">
            <a:spAutoFit/>
          </a:bodyPr>
          <a:lstStyle/>
          <a:p>
            <a:pPr algn="ctr"/>
            <a:r>
              <a:rPr lang="en-US" sz="2800" dirty="0" smtClean="0">
                <a:latin typeface="Arial" pitchFamily="34" charset="0"/>
                <a:cs typeface="Arial" pitchFamily="34" charset="0"/>
              </a:rPr>
              <a:t>Executive Director Report </a:t>
            </a:r>
          </a:p>
          <a:p>
            <a:pPr algn="ctr"/>
            <a:r>
              <a:rPr lang="en-US" sz="2800" dirty="0" smtClean="0">
                <a:latin typeface="Arial" pitchFamily="34" charset="0"/>
                <a:cs typeface="Arial" pitchFamily="34" charset="0"/>
              </a:rPr>
              <a:t>DDB/CRA</a:t>
            </a:r>
            <a:endParaRPr lang="en-US" sz="2800" dirty="0">
              <a:latin typeface="Arial" pitchFamily="34" charset="0"/>
              <a:cs typeface="Arial" pitchFamily="34" charset="0"/>
            </a:endParaRPr>
          </a:p>
        </p:txBody>
      </p:sp>
      <p:sp>
        <p:nvSpPr>
          <p:cNvPr id="6" name="TextBox 5"/>
          <p:cNvSpPr txBox="1"/>
          <p:nvPr/>
        </p:nvSpPr>
        <p:spPr>
          <a:xfrm>
            <a:off x="3382925" y="2286000"/>
            <a:ext cx="5867400" cy="2492990"/>
          </a:xfrm>
          <a:prstGeom prst="rect">
            <a:avLst/>
          </a:prstGeom>
          <a:noFill/>
        </p:spPr>
        <p:txBody>
          <a:bodyPr wrap="square">
            <a:spAutoFit/>
          </a:bodyPr>
          <a:lstStyle/>
          <a:p>
            <a:pPr algn="ctr"/>
            <a:r>
              <a:rPr lang="en-US" sz="2800" b="1" dirty="0" smtClean="0">
                <a:solidFill>
                  <a:schemeClr val="bg1"/>
                </a:solidFill>
                <a:latin typeface="Arial" pitchFamily="34" charset="0"/>
                <a:cs typeface="Arial" pitchFamily="34" charset="0"/>
              </a:rPr>
              <a:t>2017 </a:t>
            </a:r>
            <a:r>
              <a:rPr lang="en-US" sz="2800" b="1" dirty="0" smtClean="0">
                <a:solidFill>
                  <a:schemeClr val="bg1"/>
                </a:solidFill>
                <a:latin typeface="Arial" pitchFamily="34" charset="0"/>
                <a:cs typeface="Arial" pitchFamily="34" charset="0"/>
              </a:rPr>
              <a:t>Florida Redevelopment Awards</a:t>
            </a:r>
          </a:p>
          <a:p>
            <a:pPr algn="ctr"/>
            <a:endParaRPr lang="en-US" sz="2800" b="1" dirty="0">
              <a:solidFill>
                <a:schemeClr val="bg1"/>
              </a:solidFill>
              <a:latin typeface="Arial" pitchFamily="34" charset="0"/>
              <a:cs typeface="Arial" pitchFamily="34" charset="0"/>
            </a:endParaRPr>
          </a:p>
          <a:p>
            <a:pPr algn="ctr"/>
            <a:r>
              <a:rPr lang="en-US" sz="2400" b="1" dirty="0" smtClean="0">
                <a:solidFill>
                  <a:schemeClr val="bg1"/>
                </a:solidFill>
                <a:latin typeface="Arial" pitchFamily="34" charset="0"/>
                <a:cs typeface="Arial" pitchFamily="34" charset="0"/>
              </a:rPr>
              <a:t>Capital Projects/Beautification</a:t>
            </a:r>
            <a:endParaRPr lang="en-US" sz="2400" b="1" dirty="0" smtClean="0">
              <a:solidFill>
                <a:schemeClr val="bg1"/>
              </a:solidFill>
              <a:latin typeface="Arial" pitchFamily="34" charset="0"/>
              <a:cs typeface="Arial" pitchFamily="34" charset="0"/>
            </a:endParaRPr>
          </a:p>
          <a:p>
            <a:pPr algn="ctr"/>
            <a:r>
              <a:rPr lang="en-US" sz="2400" b="1" dirty="0" smtClean="0">
                <a:solidFill>
                  <a:schemeClr val="bg1"/>
                </a:solidFill>
                <a:latin typeface="Arial" pitchFamily="34" charset="0"/>
                <a:cs typeface="Arial" pitchFamily="34" charset="0"/>
              </a:rPr>
              <a:t>Downtown Dog Run</a:t>
            </a:r>
            <a:endParaRPr lang="en-US" sz="2400" b="1" dirty="0" smtClean="0">
              <a:solidFill>
                <a:schemeClr val="bg1"/>
              </a:solidFill>
              <a:latin typeface="Arial" pitchFamily="34" charset="0"/>
              <a:cs typeface="Arial" pitchFamily="34" charset="0"/>
            </a:endParaRPr>
          </a:p>
          <a:p>
            <a:pPr algn="ctr"/>
            <a:r>
              <a:rPr lang="en-US" sz="2400" b="1" dirty="0" smtClean="0">
                <a:solidFill>
                  <a:schemeClr val="bg1"/>
                </a:solidFill>
                <a:latin typeface="Arial" pitchFamily="34" charset="0"/>
                <a:cs typeface="Arial" pitchFamily="34" charset="0"/>
              </a:rPr>
              <a:t>City of Orlando, CRA</a:t>
            </a:r>
            <a:endParaRPr lang="en-US" sz="2400" b="1" dirty="0">
              <a:solidFill>
                <a:schemeClr val="bg1"/>
              </a:solidFill>
              <a:latin typeface="Arial" pitchFamily="34" charset="0"/>
              <a:cs typeface="Arial" pitchFamily="34" charset="0"/>
            </a:endParaRPr>
          </a:p>
        </p:txBody>
      </p:sp>
      <p:pic>
        <p:nvPicPr>
          <p:cNvPr id="8" name="Picture 3" descr="Cover.jpg"/>
          <p:cNvPicPr>
            <a:picLocks noChangeAspect="1"/>
          </p:cNvPicPr>
          <p:nvPr/>
        </p:nvPicPr>
        <p:blipFill>
          <a:blip r:embed="rId4" cstate="print"/>
          <a:srcRect l="65224" t="42525" b="42023"/>
          <a:stretch>
            <a:fillRect/>
          </a:stretch>
        </p:blipFill>
        <p:spPr bwMode="auto">
          <a:xfrm>
            <a:off x="6851187" y="5869269"/>
            <a:ext cx="2879677" cy="988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Downtown Dog Run</a:t>
            </a:r>
            <a:endParaRPr lang="en-US" sz="3200" b="1" dirty="0" smtClean="0">
              <a:latin typeface="Arial" pitchFamily="34" charset="0"/>
              <a:cs typeface="Arial" pitchFamily="34" charset="0"/>
            </a:endParaRPr>
          </a:p>
        </p:txBody>
      </p:sp>
      <p:sp>
        <p:nvSpPr>
          <p:cNvPr id="12" name="TextBox 11"/>
          <p:cNvSpPr txBox="1"/>
          <p:nvPr/>
        </p:nvSpPr>
        <p:spPr>
          <a:xfrm>
            <a:off x="393405" y="1041991"/>
            <a:ext cx="8431618" cy="1661993"/>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After</a:t>
            </a:r>
            <a:endParaRPr lang="en-US" sz="2000" b="1"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1" dirty="0" smtClean="0">
              <a:solidFill>
                <a:schemeClr val="bg1"/>
              </a:solidFill>
              <a:latin typeface="Arial" pitchFamily="34" charset="0"/>
              <a:cs typeface="Arial" pitchFamily="34" charset="0"/>
            </a:endParaRPr>
          </a:p>
          <a:p>
            <a:endParaRPr lang="en-US" sz="1600" b="1" dirty="0" smtClean="0">
              <a:solidFill>
                <a:schemeClr val="bg1"/>
              </a:solidFill>
              <a:latin typeface="Arial" pitchFamily="34" charset="0"/>
              <a:cs typeface="Arial"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endParaRPr lang="en-US" dirty="0" smtClean="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223" y="1661441"/>
            <a:ext cx="5181601" cy="388620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0365" y="2349523"/>
            <a:ext cx="3585412" cy="2689059"/>
          </a:xfrm>
          <a:prstGeom prst="rect">
            <a:avLst/>
          </a:prstGeom>
        </p:spPr>
      </p:pic>
    </p:spTree>
    <p:extLst>
      <p:ext uri="{BB962C8B-B14F-4D97-AF65-F5344CB8AC3E}">
        <p14:creationId xmlns:p14="http://schemas.microsoft.com/office/powerpoint/2010/main" val="3536491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Downtown Dog Run</a:t>
            </a:r>
            <a:endParaRPr lang="en-US" sz="3200" b="1" dirty="0" smtClean="0">
              <a:latin typeface="Arial" pitchFamily="34" charset="0"/>
              <a:cs typeface="Arial" pitchFamily="34" charset="0"/>
            </a:endParaRPr>
          </a:p>
        </p:txBody>
      </p:sp>
      <p:sp>
        <p:nvSpPr>
          <p:cNvPr id="12" name="TextBox 11"/>
          <p:cNvSpPr txBox="1"/>
          <p:nvPr/>
        </p:nvSpPr>
        <p:spPr>
          <a:xfrm>
            <a:off x="393405" y="1041991"/>
            <a:ext cx="8431618" cy="5970865"/>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Overview</a:t>
            </a:r>
            <a:endParaRPr lang="en-US" sz="2000" b="1" dirty="0">
              <a:solidFill>
                <a:schemeClr val="bg1"/>
              </a:solidFill>
              <a:latin typeface="Arial" panose="020B0604020202020204" pitchFamily="34" charset="0"/>
              <a:cs typeface="Arial" panose="020B0604020202020204" pitchFamily="34" charset="0"/>
            </a:endParaRPr>
          </a:p>
          <a:p>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City of Orlando is committed to providing a diverse array of amenities that will enhance the lives of all our residents, ensuring that Orlando is a City for everyone. </a:t>
            </a:r>
          </a:p>
          <a:p>
            <a:r>
              <a:rPr lang="en-US" sz="1600"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In 2015, the City purchased privately-owned property – Constitution Green - preserving this important green space in the heart of Downtown Orlando and saving the historic live oak tree located there.  </a:t>
            </a:r>
            <a:endParaRPr lang="en-US" sz="16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The </a:t>
            </a:r>
            <a:r>
              <a:rPr lang="en-US" sz="1600" dirty="0">
                <a:solidFill>
                  <a:schemeClr val="bg1"/>
                </a:solidFill>
                <a:latin typeface="Arial" panose="020B0604020202020204" pitchFamily="34" charset="0"/>
                <a:cs typeface="Arial" panose="020B0604020202020204" pitchFamily="34" charset="0"/>
              </a:rPr>
              <a:t>City sought ways to further enhance this </a:t>
            </a:r>
            <a:endParaRPr lang="en-US" sz="1600" dirty="0" smtClean="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    community </a:t>
            </a:r>
            <a:r>
              <a:rPr lang="en-US" sz="1600" dirty="0">
                <a:solidFill>
                  <a:schemeClr val="bg1"/>
                </a:solidFill>
                <a:latin typeface="Arial" panose="020B0604020202020204" pitchFamily="34" charset="0"/>
                <a:cs typeface="Arial" panose="020B0604020202020204" pitchFamily="34" charset="0"/>
              </a:rPr>
              <a:t>gathering space. Proposed plans </a:t>
            </a:r>
            <a:endParaRPr lang="en-US" sz="1600" dirty="0" smtClean="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    included </a:t>
            </a:r>
            <a:r>
              <a:rPr lang="en-US" sz="1600" dirty="0">
                <a:solidFill>
                  <a:schemeClr val="bg1"/>
                </a:solidFill>
                <a:latin typeface="Arial" panose="020B0604020202020204" pitchFamily="34" charset="0"/>
                <a:cs typeface="Arial" panose="020B0604020202020204" pitchFamily="34" charset="0"/>
              </a:rPr>
              <a:t>the creation of Downtown’s first public </a:t>
            </a:r>
            <a:endParaRPr lang="en-US" sz="1600" dirty="0" smtClean="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    dog </a:t>
            </a:r>
            <a:r>
              <a:rPr lang="en-US" sz="1600" dirty="0">
                <a:solidFill>
                  <a:schemeClr val="bg1"/>
                </a:solidFill>
                <a:latin typeface="Arial" panose="020B0604020202020204" pitchFamily="34" charset="0"/>
                <a:cs typeface="Arial" panose="020B0604020202020204" pitchFamily="34" charset="0"/>
              </a:rPr>
              <a:t>run.</a:t>
            </a:r>
          </a:p>
          <a:p>
            <a:pPr marL="28575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endParaRPr lang="en-US" sz="2000" dirty="0" smtClean="0">
              <a:solidFill>
                <a:schemeClr val="bg1"/>
              </a:solidFill>
              <a:latin typeface="Arial" pitchFamily="34" charset="0"/>
              <a:cs typeface="Arial" pitchFamily="34" charset="0"/>
            </a:endParaRPr>
          </a:p>
          <a:p>
            <a:pPr>
              <a:buFont typeface="Arial" pitchFamily="34" charset="0"/>
              <a:buChar char="•"/>
            </a:pPr>
            <a:endParaRPr lang="en-US"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  </a:t>
            </a:r>
          </a:p>
          <a:p>
            <a:endParaRPr lang="en-US" b="1" dirty="0" smtClean="0">
              <a:solidFill>
                <a:schemeClr val="bg1"/>
              </a:solidFill>
              <a:latin typeface="Arial" pitchFamily="34" charset="0"/>
              <a:cs typeface="Arial" pitchFamily="34" charset="0"/>
            </a:endParaRPr>
          </a:p>
          <a:p>
            <a:endParaRPr lang="en-US" b="1" dirty="0" smtClean="0">
              <a:solidFill>
                <a:schemeClr val="bg1"/>
              </a:solidFill>
              <a:latin typeface="Arial" pitchFamily="34" charset="0"/>
              <a:cs typeface="Arial" pitchFamily="34" charset="0"/>
            </a:endParaRPr>
          </a:p>
          <a:p>
            <a:endParaRPr lang="en-US" sz="2400" dirty="0" smtClean="0"/>
          </a:p>
          <a:p>
            <a:endParaRPr lang="en-US" dirty="0" smtClean="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1088" y="3605234"/>
            <a:ext cx="3483935" cy="232475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Downtown Dog Run</a:t>
            </a:r>
            <a:endParaRPr lang="en-US" sz="3200" b="1" dirty="0" smtClean="0">
              <a:latin typeface="Arial" pitchFamily="34" charset="0"/>
              <a:cs typeface="Arial" pitchFamily="34" charset="0"/>
            </a:endParaRPr>
          </a:p>
        </p:txBody>
      </p:sp>
      <p:sp>
        <p:nvSpPr>
          <p:cNvPr id="12" name="TextBox 11"/>
          <p:cNvSpPr txBox="1"/>
          <p:nvPr/>
        </p:nvSpPr>
        <p:spPr>
          <a:xfrm>
            <a:off x="393405" y="1041991"/>
            <a:ext cx="8431618" cy="4462760"/>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Innovation </a:t>
            </a:r>
            <a:endParaRPr lang="en-US" sz="2000" b="1"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design builds on the City’s desire for the park to continue to magnetize people to it, strengthening the City and neighborhoods and making Orlando a more attractive place to live, work, play and thrive</a:t>
            </a:r>
            <a:r>
              <a:rPr lang="en-US" sz="1600" dirty="0" smtClean="0">
                <a:solidFill>
                  <a:schemeClr val="bg1"/>
                </a:solidFill>
                <a:latin typeface="Arial" panose="020B0604020202020204" pitchFamily="34" charset="0"/>
                <a:cs typeface="Arial" panose="020B0604020202020204" pitchFamily="34" charset="0"/>
              </a:rPr>
              <a:t>.</a:t>
            </a:r>
          </a:p>
          <a:p>
            <a:pPr lvl="0"/>
            <a:r>
              <a:rPr lang="en-US" sz="1600" dirty="0" smtClean="0">
                <a:solidFill>
                  <a:schemeClr val="bg1"/>
                </a:solidFill>
                <a:latin typeface="Arial" panose="020B0604020202020204" pitchFamily="34" charset="0"/>
                <a:cs typeface="Arial" panose="020B0604020202020204" pitchFamily="34" charset="0"/>
              </a:rPr>
              <a:t>  </a:t>
            </a:r>
            <a:endParaRPr lang="en-US"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Incorporating a dog run aligns with the Project DTO Vision Plan as one of the 10 vision themes is to create an awesome outdoor City.</a:t>
            </a:r>
          </a:p>
          <a:p>
            <a:pPr marL="28575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endParaRPr lang="en-US" sz="2000" dirty="0" smtClean="0">
              <a:solidFill>
                <a:schemeClr val="bg1"/>
              </a:solidFill>
              <a:latin typeface="Arial" pitchFamily="34" charset="0"/>
              <a:cs typeface="Arial" pitchFamily="34" charset="0"/>
            </a:endParaRPr>
          </a:p>
          <a:p>
            <a:pPr>
              <a:buFont typeface="Arial" pitchFamily="34" charset="0"/>
              <a:buChar char="•"/>
            </a:pPr>
            <a:endParaRPr lang="en-US"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  </a:t>
            </a:r>
          </a:p>
          <a:p>
            <a:endParaRPr lang="en-US" b="1" dirty="0" smtClean="0">
              <a:solidFill>
                <a:schemeClr val="bg1"/>
              </a:solidFill>
              <a:latin typeface="Arial" pitchFamily="34" charset="0"/>
              <a:cs typeface="Arial" pitchFamily="34" charset="0"/>
            </a:endParaRPr>
          </a:p>
          <a:p>
            <a:endParaRPr lang="en-US" b="1" dirty="0" smtClean="0">
              <a:solidFill>
                <a:schemeClr val="bg1"/>
              </a:solidFill>
              <a:latin typeface="Arial" pitchFamily="34" charset="0"/>
              <a:cs typeface="Arial" pitchFamily="34" charset="0"/>
            </a:endParaRPr>
          </a:p>
          <a:p>
            <a:endParaRPr lang="en-US" sz="2400" dirty="0" smtClean="0"/>
          </a:p>
          <a:p>
            <a:endParaRPr lang="en-US" dirty="0" smtClean="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3611537"/>
            <a:ext cx="2768013" cy="207601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6575" y="3581400"/>
            <a:ext cx="2898239" cy="2173679"/>
          </a:xfrm>
          <a:prstGeom prst="rect">
            <a:avLst/>
          </a:prstGeom>
        </p:spPr>
      </p:pic>
    </p:spTree>
    <p:extLst>
      <p:ext uri="{BB962C8B-B14F-4D97-AF65-F5344CB8AC3E}">
        <p14:creationId xmlns:p14="http://schemas.microsoft.com/office/powerpoint/2010/main" val="2870865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Downtown Dog Run</a:t>
            </a:r>
            <a:endParaRPr lang="en-US" sz="3200" b="1" dirty="0" smtClean="0">
              <a:latin typeface="Arial" pitchFamily="34" charset="0"/>
              <a:cs typeface="Arial" pitchFamily="34" charset="0"/>
            </a:endParaRPr>
          </a:p>
        </p:txBody>
      </p:sp>
      <p:sp>
        <p:nvSpPr>
          <p:cNvPr id="12" name="TextBox 11"/>
          <p:cNvSpPr txBox="1"/>
          <p:nvPr/>
        </p:nvSpPr>
        <p:spPr>
          <a:xfrm>
            <a:off x="393405" y="1041991"/>
            <a:ext cx="8431618" cy="6186309"/>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Impact on the Community </a:t>
            </a:r>
            <a:endParaRPr lang="en-US" sz="2000" b="1"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Further connects our community and ensure our City Beautiful remains just that, beautiful</a:t>
            </a:r>
            <a:r>
              <a:rPr lang="en-US" sz="1600" dirty="0" smtClean="0">
                <a:solidFill>
                  <a:schemeClr val="bg1"/>
                </a:solidFill>
                <a:latin typeface="Arial" panose="020B0604020202020204" pitchFamily="34" charset="0"/>
                <a:cs typeface="Arial" panose="020B0604020202020204" pitchFamily="34" charset="0"/>
              </a:rPr>
              <a:t>.</a:t>
            </a:r>
          </a:p>
          <a:p>
            <a:pPr lvl="0"/>
            <a:endParaRPr lang="en-US"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By investing in unique public spaces like Constitution Green we provide our residents, families and children important opportunities to interact, gather, share, create memories, relax and enjoy our awesome outdoor City</a:t>
            </a:r>
            <a:r>
              <a:rPr lang="en-US" sz="1600" dirty="0" smtClean="0">
                <a:solidFill>
                  <a:schemeClr val="bg1"/>
                </a:solidFill>
                <a:latin typeface="Arial" panose="020B0604020202020204" pitchFamily="34" charset="0"/>
                <a:cs typeface="Arial" panose="020B0604020202020204" pitchFamily="34" charset="0"/>
              </a:rPr>
              <a:t>.</a:t>
            </a:r>
          </a:p>
          <a:p>
            <a:pPr lvl="0"/>
            <a:endParaRPr lang="en-US"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In 2016, Orlando was named the most pet-friendly city in America by WalletHub.com. We will continue to be a City for everyone – including a place for our four-legged friends</a:t>
            </a:r>
            <a:r>
              <a:rPr lang="en-US" sz="1600" dirty="0" smtClean="0">
                <a:solidFill>
                  <a:schemeClr val="bg1"/>
                </a:solidFill>
                <a:latin typeface="Arial" panose="020B0604020202020204" pitchFamily="34" charset="0"/>
                <a:cs typeface="Arial" panose="020B0604020202020204" pitchFamily="34" charset="0"/>
              </a:rPr>
              <a:t>.</a:t>
            </a:r>
          </a:p>
          <a:p>
            <a:pPr lvl="0"/>
            <a:endParaRPr lang="en-US"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By investing in unique public spaces like the dog run on Constitution Green, we provide our residents, families and children important opportunities to interact, gather, share, create memories, relax and enjoy our awesome outdoor City.</a:t>
            </a:r>
          </a:p>
          <a:p>
            <a:pPr marL="28575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endParaRPr lang="en-US" sz="2000" dirty="0" smtClean="0">
              <a:solidFill>
                <a:schemeClr val="bg1"/>
              </a:solidFill>
              <a:latin typeface="Arial" pitchFamily="34" charset="0"/>
              <a:cs typeface="Arial" pitchFamily="34" charset="0"/>
            </a:endParaRPr>
          </a:p>
          <a:p>
            <a:pPr>
              <a:buFont typeface="Arial" pitchFamily="34" charset="0"/>
              <a:buChar char="•"/>
            </a:pPr>
            <a:endParaRPr lang="en-US"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  </a:t>
            </a:r>
          </a:p>
          <a:p>
            <a:endParaRPr lang="en-US" b="1" dirty="0" smtClean="0">
              <a:solidFill>
                <a:schemeClr val="bg1"/>
              </a:solidFill>
              <a:latin typeface="Arial" pitchFamily="34" charset="0"/>
              <a:cs typeface="Arial" pitchFamily="34" charset="0"/>
            </a:endParaRPr>
          </a:p>
          <a:p>
            <a:endParaRPr lang="en-US" b="1" dirty="0" smtClean="0">
              <a:solidFill>
                <a:schemeClr val="bg1"/>
              </a:solidFill>
              <a:latin typeface="Arial" pitchFamily="34" charset="0"/>
              <a:cs typeface="Arial" pitchFamily="34" charset="0"/>
            </a:endParaRPr>
          </a:p>
          <a:p>
            <a:endParaRPr lang="en-US" sz="2400" dirty="0" smtClean="0"/>
          </a:p>
          <a:p>
            <a:endParaRPr lang="en-US" dirty="0" smtClean="0"/>
          </a:p>
        </p:txBody>
      </p:sp>
    </p:spTree>
    <p:extLst>
      <p:ext uri="{BB962C8B-B14F-4D97-AF65-F5344CB8AC3E}">
        <p14:creationId xmlns:p14="http://schemas.microsoft.com/office/powerpoint/2010/main" val="1256605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Downtown Dog Run</a:t>
            </a:r>
            <a:endParaRPr lang="en-US" sz="3200" b="1" dirty="0" smtClean="0">
              <a:latin typeface="Arial" pitchFamily="34" charset="0"/>
              <a:cs typeface="Arial" pitchFamily="34" charset="0"/>
            </a:endParaRPr>
          </a:p>
        </p:txBody>
      </p:sp>
      <p:sp>
        <p:nvSpPr>
          <p:cNvPr id="12" name="TextBox 11"/>
          <p:cNvSpPr txBox="1"/>
          <p:nvPr/>
        </p:nvSpPr>
        <p:spPr>
          <a:xfrm>
            <a:off x="393405" y="1041991"/>
            <a:ext cx="8431618" cy="6463308"/>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Funding</a:t>
            </a:r>
            <a:endParaRPr lang="en-US" sz="2000" b="1"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In 2015, the City of Orlando purchased Constitution Green for $5.85 million in cash, using funds from its Community Redevelopment Agency budget. </a:t>
            </a:r>
            <a:endParaRPr lang="en-US" sz="1600" dirty="0" smtClean="0">
              <a:solidFill>
                <a:schemeClr val="bg1"/>
              </a:solidFill>
              <a:latin typeface="Arial" panose="020B0604020202020204" pitchFamily="34" charset="0"/>
              <a:cs typeface="Arial" panose="020B0604020202020204" pitchFamily="34" charset="0"/>
            </a:endParaRPr>
          </a:p>
          <a:p>
            <a:pPr lvl="0"/>
            <a:endParaRPr lang="en-US"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Significant costs were absorbed by other City divisions, </a:t>
            </a:r>
            <a:r>
              <a:rPr lang="en-US" sz="1600" dirty="0" smtClean="0">
                <a:solidFill>
                  <a:schemeClr val="bg1"/>
                </a:solidFill>
                <a:latin typeface="Arial" panose="020B0604020202020204" pitchFamily="34" charset="0"/>
                <a:cs typeface="Arial" panose="020B0604020202020204" pitchFamily="34" charset="0"/>
              </a:rPr>
              <a:t>including:</a:t>
            </a:r>
          </a:p>
          <a:p>
            <a:pPr marL="742950" lvl="1"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Streets </a:t>
            </a:r>
            <a:r>
              <a:rPr lang="en-US" sz="1600" dirty="0">
                <a:solidFill>
                  <a:schemeClr val="bg1"/>
                </a:solidFill>
                <a:latin typeface="Arial" panose="020B0604020202020204" pitchFamily="34" charset="0"/>
                <a:cs typeface="Arial" panose="020B0604020202020204" pitchFamily="34" charset="0"/>
              </a:rPr>
              <a:t>and </a:t>
            </a:r>
            <a:r>
              <a:rPr lang="en-US" sz="1600" dirty="0" err="1">
                <a:solidFill>
                  <a:schemeClr val="bg1"/>
                </a:solidFill>
                <a:latin typeface="Arial" panose="020B0604020202020204" pitchFamily="34" charset="0"/>
                <a:cs typeface="Arial" panose="020B0604020202020204" pitchFamily="34" charset="0"/>
              </a:rPr>
              <a:t>Stormwater</a:t>
            </a:r>
            <a:r>
              <a:rPr lang="en-US" sz="1600" dirty="0">
                <a:solidFill>
                  <a:schemeClr val="bg1"/>
                </a:solidFill>
                <a:latin typeface="Arial" panose="020B0604020202020204" pitchFamily="34" charset="0"/>
                <a:cs typeface="Arial" panose="020B0604020202020204" pitchFamily="34" charset="0"/>
              </a:rPr>
              <a:t> provided walks, drainage, and ADA </a:t>
            </a:r>
            <a:r>
              <a:rPr lang="en-US" sz="1600" dirty="0" smtClean="0">
                <a:solidFill>
                  <a:schemeClr val="bg1"/>
                </a:solidFill>
                <a:latin typeface="Arial" panose="020B0604020202020204" pitchFamily="34" charset="0"/>
                <a:cs typeface="Arial" panose="020B0604020202020204" pitchFamily="34" charset="0"/>
              </a:rPr>
              <a:t>improvements</a:t>
            </a:r>
          </a:p>
          <a:p>
            <a:pPr marL="742950" lvl="1"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Families</a:t>
            </a:r>
            <a:r>
              <a:rPr lang="en-US" sz="1600" dirty="0">
                <a:solidFill>
                  <a:schemeClr val="bg1"/>
                </a:solidFill>
                <a:latin typeface="Arial" panose="020B0604020202020204" pitchFamily="34" charset="0"/>
                <a:cs typeface="Arial" panose="020B0604020202020204" pitchFamily="34" charset="0"/>
              </a:rPr>
              <a:t>, Park &amp; Recreation provided design, construction oversite, the cost of a new potable water meter, and on-going maintenance of the site now that it is open</a:t>
            </a:r>
            <a:r>
              <a:rPr lang="en-US" sz="1600" dirty="0" smtClean="0">
                <a:solidFill>
                  <a:schemeClr val="bg1"/>
                </a:solidFill>
                <a:latin typeface="Arial" panose="020B0604020202020204" pitchFamily="34" charset="0"/>
                <a:cs typeface="Arial" panose="020B0604020202020204" pitchFamily="34" charset="0"/>
              </a:rPr>
              <a:t>.</a:t>
            </a:r>
          </a:p>
          <a:p>
            <a:pPr lvl="1"/>
            <a:r>
              <a:rPr lang="en-US" sz="1600" dirty="0" smtClean="0">
                <a:solidFill>
                  <a:schemeClr val="bg1"/>
                </a:solidFill>
                <a:latin typeface="Arial" panose="020B0604020202020204" pitchFamily="34" charset="0"/>
                <a:cs typeface="Arial" panose="020B0604020202020204" pitchFamily="34" charset="0"/>
              </a:rPr>
              <a:t> </a:t>
            </a:r>
            <a:endParaRPr lang="en-US"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total cost of the Dog Run at Constitution Green was about </a:t>
            </a:r>
            <a:r>
              <a:rPr lang="en-US" sz="1600" b="1" dirty="0">
                <a:solidFill>
                  <a:schemeClr val="bg1"/>
                </a:solidFill>
                <a:latin typeface="Arial" panose="020B0604020202020204" pitchFamily="34" charset="0"/>
                <a:cs typeface="Arial" panose="020B0604020202020204" pitchFamily="34" charset="0"/>
              </a:rPr>
              <a:t>$115,000</a:t>
            </a:r>
            <a:r>
              <a:rPr lang="en-US" sz="1600" dirty="0">
                <a:solidFill>
                  <a:schemeClr val="bg1"/>
                </a:solidFill>
                <a:latin typeface="Arial" panose="020B0604020202020204" pitchFamily="34" charset="0"/>
                <a:cs typeface="Arial" panose="020B0604020202020204" pitchFamily="34" charset="0"/>
              </a:rPr>
              <a:t>.  </a:t>
            </a:r>
            <a:endParaRPr lang="en-US" sz="1600" dirty="0" smtClean="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r>
              <a:rPr lang="en-US" sz="2000" b="1" dirty="0" smtClean="0">
                <a:solidFill>
                  <a:schemeClr val="bg1"/>
                </a:solidFill>
                <a:latin typeface="Arial" panose="020B0604020202020204" pitchFamily="34" charset="0"/>
                <a:cs typeface="Arial" panose="020B0604020202020204" pitchFamily="34" charset="0"/>
              </a:rPr>
              <a:t>Problem Solving </a:t>
            </a:r>
          </a:p>
          <a:p>
            <a:endParaRPr lang="en-US" sz="1600" b="1"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Preserving green space. </a:t>
            </a:r>
            <a:endParaRPr lang="en-US" sz="1600" dirty="0" smtClean="0">
              <a:solidFill>
                <a:schemeClr val="bg1"/>
              </a:solidFill>
              <a:latin typeface="Arial" panose="020B0604020202020204" pitchFamily="34" charset="0"/>
              <a:cs typeface="Arial" panose="020B0604020202020204" pitchFamily="34" charset="0"/>
            </a:endParaRPr>
          </a:p>
          <a:p>
            <a:pPr lvl="0"/>
            <a:endParaRPr lang="en-US"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In 2014, the City’s Community Redevelopment Agency launched Project DTO, an initiative that laid out ten vision themes for Downtown. One of the vision themes is to create an awesome outdoor City. The dog run furthers this purpose. </a:t>
            </a:r>
          </a:p>
          <a:p>
            <a:endParaRPr lang="en-US" sz="2000" b="1" dirty="0">
              <a:solidFill>
                <a:schemeClr val="bg1"/>
              </a:solidFill>
              <a:latin typeface="Arial" panose="020B0604020202020204" pitchFamily="34" charset="0"/>
              <a:cs typeface="Arial" panose="020B0604020202020204" pitchFamily="34" charset="0"/>
            </a:endParaRPr>
          </a:p>
          <a:p>
            <a:pPr lvl="0"/>
            <a:endParaRPr lang="en-US" sz="1600" dirty="0">
              <a:solidFill>
                <a:schemeClr val="bg1"/>
              </a:solidFill>
              <a:latin typeface="Arial" panose="020B0604020202020204" pitchFamily="34" charset="0"/>
              <a:cs typeface="Arial" panose="020B0604020202020204" pitchFamily="34" charset="0"/>
            </a:endParaRPr>
          </a:p>
          <a:p>
            <a:endParaRPr lang="en-US" sz="1600" b="1" dirty="0" smtClean="0">
              <a:solidFill>
                <a:schemeClr val="bg1"/>
              </a:solidFill>
              <a:latin typeface="Arial" pitchFamily="34" charset="0"/>
              <a:cs typeface="Arial" pitchFamily="34" charset="0"/>
            </a:endParaRPr>
          </a:p>
          <a:p>
            <a:endParaRPr lang="en-US" sz="1600" b="1" dirty="0" smtClean="0">
              <a:solidFill>
                <a:schemeClr val="bg1"/>
              </a:solidFill>
              <a:latin typeface="Arial" pitchFamily="34" charset="0"/>
              <a:cs typeface="Arial"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endParaRPr lang="en-US" dirty="0" smtClean="0"/>
          </a:p>
        </p:txBody>
      </p:sp>
    </p:spTree>
    <p:extLst>
      <p:ext uri="{BB962C8B-B14F-4D97-AF65-F5344CB8AC3E}">
        <p14:creationId xmlns:p14="http://schemas.microsoft.com/office/powerpoint/2010/main" val="4032664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Downtown Dog Run</a:t>
            </a:r>
            <a:endParaRPr lang="en-US" sz="3200" b="1" dirty="0" smtClean="0">
              <a:latin typeface="Arial" pitchFamily="34" charset="0"/>
              <a:cs typeface="Arial" pitchFamily="34" charset="0"/>
            </a:endParaRPr>
          </a:p>
        </p:txBody>
      </p:sp>
      <p:sp>
        <p:nvSpPr>
          <p:cNvPr id="12" name="TextBox 11"/>
          <p:cNvSpPr txBox="1"/>
          <p:nvPr/>
        </p:nvSpPr>
        <p:spPr>
          <a:xfrm>
            <a:off x="393405" y="1041991"/>
            <a:ext cx="8431618" cy="5663089"/>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Applicability to Other Communities </a:t>
            </a:r>
            <a:endParaRPr lang="en-US" sz="2000" b="1"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Enhancing green space to further community. </a:t>
            </a: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Utilizing other departments to work together to share costs and fulfill objectives. </a:t>
            </a:r>
          </a:p>
          <a:p>
            <a:pPr marL="285750" lvl="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r>
              <a:rPr lang="en-US" sz="2000" b="1" dirty="0" smtClean="0">
                <a:solidFill>
                  <a:schemeClr val="bg1"/>
                </a:solidFill>
                <a:latin typeface="Arial" panose="020B0604020202020204" pitchFamily="34" charset="0"/>
                <a:cs typeface="Arial" panose="020B0604020202020204" pitchFamily="34" charset="0"/>
              </a:rPr>
              <a:t>Other Exemplary Aspects of the Design, Plan or Program </a:t>
            </a:r>
          </a:p>
          <a:p>
            <a:pPr marL="285750" indent="-285750">
              <a:buFont typeface="Arial" panose="020B0604020202020204" pitchFamily="34" charset="0"/>
              <a:buChar char="•"/>
            </a:pPr>
            <a:endParaRPr lang="en-US" sz="1600" b="1"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proposed design also builds on the City’s desire for the park to continue to magnetize people to it, strengthening our City and neighborhoods and making Orlando a more attractive place to live, work, play and thrive.</a:t>
            </a:r>
          </a:p>
          <a:p>
            <a:pPr marL="285750" lvl="0" indent="-28575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There </a:t>
            </a:r>
            <a:r>
              <a:rPr lang="en-US" sz="1600" dirty="0">
                <a:solidFill>
                  <a:schemeClr val="bg1"/>
                </a:solidFill>
                <a:latin typeface="Arial" panose="020B0604020202020204" pitchFamily="34" charset="0"/>
                <a:cs typeface="Arial" panose="020B0604020202020204" pitchFamily="34" charset="0"/>
              </a:rPr>
              <a:t>is free on-site parking available on adjacent roads </a:t>
            </a:r>
            <a:endParaRPr lang="en-US"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 new eight-feet-wide sidewalk was added to improve pedestrian safety and access.</a:t>
            </a: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 new flowering tree will be added just outside the dog run adding visual interest and color to the park.  This also supports the City’s efforts in planting more trees.</a:t>
            </a:r>
          </a:p>
          <a:p>
            <a:pPr marL="285750" lvl="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Additional ADA access was provided and upgraded at the intersections surrounding this park. Additionally, an ADA compliant drinking fountain is available.</a:t>
            </a:r>
          </a:p>
          <a:p>
            <a:pPr marL="285750" indent="-285750">
              <a:buFont typeface="Arial" panose="020B0604020202020204" pitchFamily="34" charset="0"/>
              <a:buChar char="•"/>
            </a:pPr>
            <a:endParaRPr lang="en-US" sz="1600" b="1"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1" dirty="0" smtClean="0">
              <a:solidFill>
                <a:schemeClr val="bg1"/>
              </a:solidFill>
              <a:latin typeface="Arial" pitchFamily="34" charset="0"/>
              <a:cs typeface="Arial" pitchFamily="34" charset="0"/>
            </a:endParaRPr>
          </a:p>
          <a:p>
            <a:endParaRPr lang="en-US" sz="1600" b="1" dirty="0" smtClean="0">
              <a:solidFill>
                <a:schemeClr val="bg1"/>
              </a:solidFill>
              <a:latin typeface="Arial" pitchFamily="34" charset="0"/>
              <a:cs typeface="Arial"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endParaRPr lang="en-US" dirty="0" smtClean="0"/>
          </a:p>
        </p:txBody>
      </p:sp>
    </p:spTree>
    <p:extLst>
      <p:ext uri="{BB962C8B-B14F-4D97-AF65-F5344CB8AC3E}">
        <p14:creationId xmlns:p14="http://schemas.microsoft.com/office/powerpoint/2010/main" val="3571777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Downtown Dog Run</a:t>
            </a:r>
            <a:endParaRPr lang="en-US" sz="3200" b="1" dirty="0" smtClean="0">
              <a:latin typeface="Arial" pitchFamily="34" charset="0"/>
              <a:cs typeface="Arial" pitchFamily="34" charset="0"/>
            </a:endParaRPr>
          </a:p>
        </p:txBody>
      </p:sp>
      <p:sp>
        <p:nvSpPr>
          <p:cNvPr id="12" name="TextBox 11"/>
          <p:cNvSpPr txBox="1"/>
          <p:nvPr/>
        </p:nvSpPr>
        <p:spPr>
          <a:xfrm>
            <a:off x="393405" y="1041991"/>
            <a:ext cx="8431618" cy="1661993"/>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Before</a:t>
            </a:r>
            <a:endParaRPr lang="en-US" sz="2000" b="1"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1" dirty="0" smtClean="0">
              <a:solidFill>
                <a:schemeClr val="bg1"/>
              </a:solidFill>
              <a:latin typeface="Arial" pitchFamily="34" charset="0"/>
              <a:cs typeface="Arial" pitchFamily="34" charset="0"/>
            </a:endParaRPr>
          </a:p>
          <a:p>
            <a:endParaRPr lang="en-US" sz="1600" b="1" dirty="0" smtClean="0">
              <a:solidFill>
                <a:schemeClr val="bg1"/>
              </a:solidFill>
              <a:latin typeface="Arial" pitchFamily="34" charset="0"/>
              <a:cs typeface="Arial"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endParaRPr lang="en-US" dirty="0" smtClean="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28" y="1872987"/>
            <a:ext cx="4664887" cy="349866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6812" y="2107664"/>
            <a:ext cx="4028588" cy="3021441"/>
          </a:xfrm>
          <a:prstGeom prst="rect">
            <a:avLst/>
          </a:prstGeom>
        </p:spPr>
      </p:pic>
    </p:spTree>
    <p:extLst>
      <p:ext uri="{BB962C8B-B14F-4D97-AF65-F5344CB8AC3E}">
        <p14:creationId xmlns:p14="http://schemas.microsoft.com/office/powerpoint/2010/main" val="1763219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Downtown Dog Run</a:t>
            </a:r>
            <a:endParaRPr lang="en-US" sz="3200" b="1" dirty="0" smtClean="0">
              <a:latin typeface="Arial" pitchFamily="34" charset="0"/>
              <a:cs typeface="Arial" pitchFamily="34" charset="0"/>
            </a:endParaRPr>
          </a:p>
        </p:txBody>
      </p:sp>
      <p:sp>
        <p:nvSpPr>
          <p:cNvPr id="12" name="TextBox 11"/>
          <p:cNvSpPr txBox="1"/>
          <p:nvPr/>
        </p:nvSpPr>
        <p:spPr>
          <a:xfrm>
            <a:off x="393405" y="1041991"/>
            <a:ext cx="8431618" cy="1661993"/>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Before</a:t>
            </a:r>
            <a:endParaRPr lang="en-US" sz="2000" b="1"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1" dirty="0" smtClean="0">
              <a:solidFill>
                <a:schemeClr val="bg1"/>
              </a:solidFill>
              <a:latin typeface="Arial" pitchFamily="34" charset="0"/>
              <a:cs typeface="Arial" pitchFamily="34" charset="0"/>
            </a:endParaRPr>
          </a:p>
          <a:p>
            <a:endParaRPr lang="en-US" sz="1600" b="1" dirty="0" smtClean="0">
              <a:solidFill>
                <a:schemeClr val="bg1"/>
              </a:solidFill>
              <a:latin typeface="Arial" pitchFamily="34" charset="0"/>
              <a:cs typeface="Arial"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endParaRPr lang="en-US" dirty="0" smtClean="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86" y="1773596"/>
            <a:ext cx="4563302" cy="342247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5144" y="1970359"/>
            <a:ext cx="4038600" cy="3028950"/>
          </a:xfrm>
          <a:prstGeom prst="rect">
            <a:avLst/>
          </a:prstGeom>
        </p:spPr>
      </p:pic>
    </p:spTree>
    <p:extLst>
      <p:ext uri="{BB962C8B-B14F-4D97-AF65-F5344CB8AC3E}">
        <p14:creationId xmlns:p14="http://schemas.microsoft.com/office/powerpoint/2010/main" val="2221951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normAutofit lnSpcReduction="10000"/>
          </a:bodyPr>
          <a:lstStyle/>
          <a:p>
            <a:endParaRPr lang="en-US"/>
          </a:p>
        </p:txBody>
      </p:sp>
      <p:pic>
        <p:nvPicPr>
          <p:cNvPr id="9" name="Content Placeholder 8" descr="VetFest2014.jpg"/>
          <p:cNvPicPr>
            <a:picLocks noGrp="1" noChangeAspect="1"/>
          </p:cNvPicPr>
          <p:nvPr>
            <p:ph idx="1"/>
          </p:nvPr>
        </p:nvPicPr>
        <p:blipFill>
          <a:blip r:embed="rId3" cstate="print"/>
          <a:stretch>
            <a:fillRect/>
          </a:stretch>
        </p:blipFill>
        <p:spPr>
          <a:xfrm>
            <a:off x="457200" y="1254578"/>
            <a:ext cx="8229600" cy="4653643"/>
          </a:xfrm>
        </p:spPr>
      </p:pic>
      <p:pic>
        <p:nvPicPr>
          <p:cNvPr id="4" name="Picture 4" descr="Background.jpg"/>
          <p:cNvPicPr>
            <a:picLocks noChangeAspect="1"/>
          </p:cNvPicPr>
          <p:nvPr/>
        </p:nvPicPr>
        <p:blipFill>
          <a:blip r:embed="rId4" cstate="print"/>
          <a:srcRect b="94181"/>
          <a:stretch>
            <a:fillRect/>
          </a:stretch>
        </p:blipFill>
        <p:spPr bwMode="auto">
          <a:xfrm>
            <a:off x="0" y="-152400"/>
            <a:ext cx="9144000" cy="1011595"/>
          </a:xfrm>
          <a:prstGeom prst="rect">
            <a:avLst/>
          </a:prstGeom>
          <a:noFill/>
          <a:ln w="9525">
            <a:noFill/>
            <a:miter lim="800000"/>
            <a:headEnd/>
            <a:tailEnd/>
          </a:ln>
        </p:spPr>
      </p:pic>
      <p:pic>
        <p:nvPicPr>
          <p:cNvPr id="5" name="Picture 4" descr="Background.jpg"/>
          <p:cNvPicPr>
            <a:picLocks noChangeAspect="1"/>
          </p:cNvPicPr>
          <p:nvPr/>
        </p:nvPicPr>
        <p:blipFill>
          <a:blip r:embed="rId4" cstate="print"/>
          <a:srcRect t="19149"/>
          <a:stretch>
            <a:fillRect/>
          </a:stretch>
        </p:blipFill>
        <p:spPr bwMode="auto">
          <a:xfrm>
            <a:off x="0" y="762001"/>
            <a:ext cx="9144000" cy="6096000"/>
          </a:xfrm>
          <a:prstGeom prst="rect">
            <a:avLst/>
          </a:prstGeom>
          <a:noFill/>
          <a:ln w="9525">
            <a:noFill/>
            <a:miter lim="800000"/>
            <a:headEnd/>
            <a:tailEnd/>
          </a:ln>
        </p:spPr>
      </p:pic>
      <p:sp>
        <p:nvSpPr>
          <p:cNvPr id="10" name="TextBox 9"/>
          <p:cNvSpPr txBox="1"/>
          <p:nvPr/>
        </p:nvSpPr>
        <p:spPr>
          <a:xfrm>
            <a:off x="1752600" y="130597"/>
            <a:ext cx="7273177" cy="584775"/>
          </a:xfrm>
          <a:prstGeom prst="rect">
            <a:avLst/>
          </a:prstGeom>
          <a:noFill/>
        </p:spPr>
        <p:txBody>
          <a:bodyPr wrap="square" rtlCol="0">
            <a:spAutoFit/>
          </a:bodyPr>
          <a:lstStyle/>
          <a:p>
            <a:pPr algn="r"/>
            <a:r>
              <a:rPr lang="en-US" sz="3200" b="1" dirty="0" smtClean="0">
                <a:latin typeface="Arial" pitchFamily="34" charset="0"/>
                <a:cs typeface="Arial" pitchFamily="34" charset="0"/>
              </a:rPr>
              <a:t>Downtown Dog Run</a:t>
            </a:r>
            <a:endParaRPr lang="en-US" sz="3200" b="1" dirty="0" smtClean="0">
              <a:latin typeface="Arial" pitchFamily="34" charset="0"/>
              <a:cs typeface="Arial" pitchFamily="34" charset="0"/>
            </a:endParaRPr>
          </a:p>
        </p:txBody>
      </p:sp>
      <p:sp>
        <p:nvSpPr>
          <p:cNvPr id="12" name="TextBox 11"/>
          <p:cNvSpPr txBox="1"/>
          <p:nvPr/>
        </p:nvSpPr>
        <p:spPr>
          <a:xfrm>
            <a:off x="393405" y="1041991"/>
            <a:ext cx="8431618" cy="1661993"/>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After</a:t>
            </a:r>
            <a:endParaRPr lang="en-US" sz="2000" b="1"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1" dirty="0" smtClean="0">
              <a:solidFill>
                <a:schemeClr val="bg1"/>
              </a:solidFill>
              <a:latin typeface="Arial" pitchFamily="34" charset="0"/>
              <a:cs typeface="Arial" pitchFamily="34" charset="0"/>
            </a:endParaRPr>
          </a:p>
          <a:p>
            <a:endParaRPr lang="en-US" sz="1600" b="1" dirty="0" smtClean="0">
              <a:solidFill>
                <a:schemeClr val="bg1"/>
              </a:solidFill>
              <a:latin typeface="Arial" pitchFamily="34" charset="0"/>
              <a:cs typeface="Arial"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endParaRPr lang="en-US" dirty="0" smtClean="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112" y="1872987"/>
            <a:ext cx="4267200" cy="32004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2723" y="1872987"/>
            <a:ext cx="4326576" cy="3244932"/>
          </a:xfrm>
          <a:prstGeom prst="rect">
            <a:avLst/>
          </a:prstGeom>
        </p:spPr>
      </p:pic>
    </p:spTree>
    <p:extLst>
      <p:ext uri="{BB962C8B-B14F-4D97-AF65-F5344CB8AC3E}">
        <p14:creationId xmlns:p14="http://schemas.microsoft.com/office/powerpoint/2010/main" val="30558338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9849</TotalTime>
  <Words>519</Words>
  <Application>Microsoft Office PowerPoint</Application>
  <PresentationFormat>On-screen Show (4:3)</PresentationFormat>
  <Paragraphs>120</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Book Antiqua</vt:lpstr>
      <vt:lpstr>Calibri</vt:lpstr>
      <vt:lpstr>Courier New</vt:lpstr>
      <vt:lpstr>Helvetica</vt:lpstr>
      <vt:lpstr>Lucida Sans</vt:lpstr>
      <vt:lpstr>Wingdings</vt:lpstr>
      <vt:lpstr>Wingdings 2</vt:lpstr>
      <vt:lpstr>Wingdings 3</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DISTRICT</dc:creator>
  <cp:lastModifiedBy>ALLEN, KELLY</cp:lastModifiedBy>
  <cp:revision>187</cp:revision>
  <cp:lastPrinted>2014-10-21T20:52:39Z</cp:lastPrinted>
  <dcterms:created xsi:type="dcterms:W3CDTF">2015-07-13T20:41:46Z</dcterms:created>
  <dcterms:modified xsi:type="dcterms:W3CDTF">2017-04-18T15:33:55Z</dcterms:modified>
</cp:coreProperties>
</file>