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92" r:id="rId2"/>
    <p:sldId id="293" r:id="rId3"/>
    <p:sldId id="302" r:id="rId4"/>
    <p:sldId id="303" r:id="rId5"/>
    <p:sldId id="310" r:id="rId6"/>
    <p:sldId id="304" r:id="rId7"/>
    <p:sldId id="305" r:id="rId8"/>
    <p:sldId id="311" r:id="rId9"/>
    <p:sldId id="309" r:id="rId10"/>
    <p:sldId id="312" r:id="rId11"/>
    <p:sldId id="313" r:id="rId12"/>
    <p:sldId id="314" r:id="rId13"/>
    <p:sldId id="315" r:id="rId14"/>
    <p:sldId id="31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0972A9-3AEE-4006-8F38-D3AB55F6A53B}">
          <p14:sldIdLst>
            <p14:sldId id="292"/>
            <p14:sldId id="293"/>
            <p14:sldId id="302"/>
            <p14:sldId id="303"/>
            <p14:sldId id="310"/>
            <p14:sldId id="304"/>
            <p14:sldId id="305"/>
            <p14:sldId id="311"/>
            <p14:sldId id="309"/>
            <p14:sldId id="312"/>
            <p14:sldId id="313"/>
            <p14:sldId id="314"/>
            <p14:sldId id="315"/>
            <p14:sldId id="316"/>
          </p14:sldIdLst>
        </p14:section>
        <p14:section name="Untitled Section" id="{31C3E2A3-10D8-4542-9EF4-38D119C537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4897" autoAdjust="0"/>
  </p:normalViewPr>
  <p:slideViewPr>
    <p:cSldViewPr>
      <p:cViewPr varScale="1">
        <p:scale>
          <a:sx n="81" d="100"/>
          <a:sy n="81" d="100"/>
        </p:scale>
        <p:origin x="2484" y="90"/>
      </p:cViewPr>
      <p:guideLst>
        <p:guide orient="horz" pos="2160"/>
        <p:guide pos="2880"/>
      </p:guideLst>
    </p:cSldViewPr>
  </p:slideViewPr>
  <p:outlineViewPr>
    <p:cViewPr>
      <p:scale>
        <a:sx n="33" d="100"/>
        <a:sy n="33" d="100"/>
      </p:scale>
      <p:origin x="0" y="49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787E8A69-4F03-40A5-857F-0E2E1AF5B5D6}" type="datetimeFigureOut">
              <a:rPr lang="en-US" smtClean="0"/>
              <a:pPr/>
              <a:t>5/1/2017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15555"/>
            <a:ext cx="5609574" cy="4182908"/>
          </a:xfrm>
          <a:prstGeom prst="rect">
            <a:avLst/>
          </a:prstGeom>
        </p:spPr>
        <p:txBody>
          <a:bodyPr vert="horz" lIns="90416" tIns="45208" rIns="90416" bIns="452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29537"/>
            <a:ext cx="3038258" cy="465292"/>
          </a:xfrm>
          <a:prstGeom prst="rect">
            <a:avLst/>
          </a:prstGeom>
        </p:spPr>
        <p:txBody>
          <a:bodyPr vert="horz" lIns="90416" tIns="45208" rIns="90416" bIns="45208" rtlCol="0" anchor="b"/>
          <a:lstStyle>
            <a:lvl1pPr algn="r">
              <a:defRPr sz="1200"/>
            </a:lvl1pPr>
          </a:lstStyle>
          <a:p>
            <a:fld id="{CF19A117-E6E2-45E9-8F71-D85C2E2442A5}" type="slidenum">
              <a:rPr lang="en-US" smtClean="0"/>
              <a:pPr/>
              <a:t>‹#›</a:t>
            </a:fld>
            <a:endParaRPr lang="en-US"/>
          </a:p>
        </p:txBody>
      </p:sp>
    </p:spTree>
    <p:extLst>
      <p:ext uri="{BB962C8B-B14F-4D97-AF65-F5344CB8AC3E}">
        <p14:creationId xmlns:p14="http://schemas.microsoft.com/office/powerpoint/2010/main" val="4972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19A117-E6E2-45E9-8F71-D85C2E2442A5}" type="slidenum">
              <a:rPr lang="en-US" smtClean="0"/>
              <a:pPr/>
              <a:t>1</a:t>
            </a:fld>
            <a:endParaRPr lang="en-US"/>
          </a:p>
        </p:txBody>
      </p:sp>
    </p:spTree>
    <p:extLst>
      <p:ext uri="{BB962C8B-B14F-4D97-AF65-F5344CB8AC3E}">
        <p14:creationId xmlns:p14="http://schemas.microsoft.com/office/powerpoint/2010/main" val="302979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10</a:t>
            </a:fld>
            <a:endParaRPr lang="en-US"/>
          </a:p>
        </p:txBody>
      </p:sp>
    </p:spTree>
    <p:extLst>
      <p:ext uri="{BB962C8B-B14F-4D97-AF65-F5344CB8AC3E}">
        <p14:creationId xmlns:p14="http://schemas.microsoft.com/office/powerpoint/2010/main" val="346476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11</a:t>
            </a:fld>
            <a:endParaRPr lang="en-US"/>
          </a:p>
        </p:txBody>
      </p:sp>
    </p:spTree>
    <p:extLst>
      <p:ext uri="{BB962C8B-B14F-4D97-AF65-F5344CB8AC3E}">
        <p14:creationId xmlns:p14="http://schemas.microsoft.com/office/powerpoint/2010/main" val="3552149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12</a:t>
            </a:fld>
            <a:endParaRPr lang="en-US"/>
          </a:p>
        </p:txBody>
      </p:sp>
    </p:spTree>
    <p:extLst>
      <p:ext uri="{BB962C8B-B14F-4D97-AF65-F5344CB8AC3E}">
        <p14:creationId xmlns:p14="http://schemas.microsoft.com/office/powerpoint/2010/main" val="346890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13</a:t>
            </a:fld>
            <a:endParaRPr lang="en-US"/>
          </a:p>
        </p:txBody>
      </p:sp>
    </p:spTree>
    <p:extLst>
      <p:ext uri="{BB962C8B-B14F-4D97-AF65-F5344CB8AC3E}">
        <p14:creationId xmlns:p14="http://schemas.microsoft.com/office/powerpoint/2010/main" val="402129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14</a:t>
            </a:fld>
            <a:endParaRPr lang="en-US"/>
          </a:p>
        </p:txBody>
      </p:sp>
    </p:spTree>
    <p:extLst>
      <p:ext uri="{BB962C8B-B14F-4D97-AF65-F5344CB8AC3E}">
        <p14:creationId xmlns:p14="http://schemas.microsoft.com/office/powerpoint/2010/main" val="113264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2</a:t>
            </a:fld>
            <a:endParaRPr lang="en-US"/>
          </a:p>
        </p:txBody>
      </p:sp>
    </p:spTree>
    <p:extLst>
      <p:ext uri="{BB962C8B-B14F-4D97-AF65-F5344CB8AC3E}">
        <p14:creationId xmlns:p14="http://schemas.microsoft.com/office/powerpoint/2010/main" val="307333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3</a:t>
            </a:fld>
            <a:endParaRPr lang="en-US"/>
          </a:p>
        </p:txBody>
      </p:sp>
    </p:spTree>
    <p:extLst>
      <p:ext uri="{BB962C8B-B14F-4D97-AF65-F5344CB8AC3E}">
        <p14:creationId xmlns:p14="http://schemas.microsoft.com/office/powerpoint/2010/main" val="57097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4</a:t>
            </a:fld>
            <a:endParaRPr lang="en-US"/>
          </a:p>
        </p:txBody>
      </p:sp>
    </p:spTree>
    <p:extLst>
      <p:ext uri="{BB962C8B-B14F-4D97-AF65-F5344CB8AC3E}">
        <p14:creationId xmlns:p14="http://schemas.microsoft.com/office/powerpoint/2010/main" val="327057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5</a:t>
            </a:fld>
            <a:endParaRPr lang="en-US"/>
          </a:p>
        </p:txBody>
      </p:sp>
    </p:spTree>
    <p:extLst>
      <p:ext uri="{BB962C8B-B14F-4D97-AF65-F5344CB8AC3E}">
        <p14:creationId xmlns:p14="http://schemas.microsoft.com/office/powerpoint/2010/main" val="415380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6</a:t>
            </a:fld>
            <a:endParaRPr lang="en-US"/>
          </a:p>
        </p:txBody>
      </p:sp>
    </p:spTree>
    <p:extLst>
      <p:ext uri="{BB962C8B-B14F-4D97-AF65-F5344CB8AC3E}">
        <p14:creationId xmlns:p14="http://schemas.microsoft.com/office/powerpoint/2010/main" val="262022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7</a:t>
            </a:fld>
            <a:endParaRPr lang="en-US"/>
          </a:p>
        </p:txBody>
      </p:sp>
    </p:spTree>
    <p:extLst>
      <p:ext uri="{BB962C8B-B14F-4D97-AF65-F5344CB8AC3E}">
        <p14:creationId xmlns:p14="http://schemas.microsoft.com/office/powerpoint/2010/main" val="38346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8</a:t>
            </a:fld>
            <a:endParaRPr lang="en-US"/>
          </a:p>
        </p:txBody>
      </p:sp>
    </p:spTree>
    <p:extLst>
      <p:ext uri="{BB962C8B-B14F-4D97-AF65-F5344CB8AC3E}">
        <p14:creationId xmlns:p14="http://schemas.microsoft.com/office/powerpoint/2010/main" val="13424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9</a:t>
            </a:fld>
            <a:endParaRPr lang="en-US"/>
          </a:p>
        </p:txBody>
      </p:sp>
    </p:spTree>
    <p:extLst>
      <p:ext uri="{BB962C8B-B14F-4D97-AF65-F5344CB8AC3E}">
        <p14:creationId xmlns:p14="http://schemas.microsoft.com/office/powerpoint/2010/main" val="188673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026079A-74C5-4C00-A226-F6ED53A282D9}"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p:cNvSpPr>
            <a:spLocks noGrp="1"/>
          </p:cNvSpPr>
          <p:nvPr>
            <p:ph type="body" idx="11"/>
          </p:nvPr>
        </p:nvSpPr>
        <p:spPr>
          <a:xfrm>
            <a:off x="4648201" y="152400"/>
            <a:ext cx="4040188" cy="381000"/>
          </a:xfrm>
          <a:noFill/>
        </p:spPr>
        <p:txBody>
          <a:bodyPr anchor="b"/>
          <a:lstStyle>
            <a:lvl1pPr marL="0" indent="0" algn="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2"/>
          <p:cNvSpPr>
            <a:spLocks noGrp="1"/>
          </p:cNvSpPr>
          <p:nvPr>
            <p:ph idx="1"/>
          </p:nvPr>
        </p:nvSpPr>
        <p:spPr>
          <a:xfrm>
            <a:off x="457200" y="1143000"/>
            <a:ext cx="8229600" cy="4876800"/>
          </a:xfrm>
        </p:spPr>
        <p:txBody>
          <a:bodyPr/>
          <a:lstStyle>
            <a:lvl1pPr>
              <a:buFont typeface="Arial" panose="020B0604020202020204" pitchFamily="34" charset="0"/>
              <a:buChar char="•"/>
              <a:defRPr/>
            </a:lvl1pPr>
            <a:lvl3pPr marL="800100" indent="-342900">
              <a:spcAft>
                <a:spcPts val="400"/>
              </a:spcAft>
              <a:buFont typeface="Courier New" panose="02070309020205020404" pitchFamily="49" charset="0"/>
              <a:buChar char="o"/>
              <a:defRPr sz="1800"/>
            </a:lvl3pPr>
            <a:lvl4pPr marL="1028700" indent="-342900">
              <a:buFont typeface="Wingdings" panose="05000000000000000000" pitchFamily="2" charset="2"/>
              <a:buChar char="v"/>
              <a:defRPr/>
            </a:lvl4pPr>
            <a:lvl5pPr marL="1257300" indent="-342900">
              <a:buFont typeface="Helvetica" panose="020B0604020202020204" pitchFamily="34" charset="0"/>
              <a:buChar char="−"/>
              <a:defRPr sz="1600"/>
            </a:lvl5pPr>
          </a:lstStyle>
          <a:p>
            <a:pPr lvl="0"/>
            <a:r>
              <a:rPr lang="en-US" dirty="0" smtClean="0"/>
              <a:t>Click to edit Master text styles</a:t>
            </a:r>
          </a:p>
          <a:p>
            <a:pPr lvl="2"/>
            <a:r>
              <a:rPr lang="en-US" dirty="0" smtClean="0"/>
              <a:t>Second level</a:t>
            </a:r>
          </a:p>
          <a:p>
            <a:pPr lvl="4"/>
            <a:r>
              <a:rPr lang="en-US" dirty="0" smtClean="0"/>
              <a:t>Third level</a:t>
            </a:r>
          </a:p>
        </p:txBody>
      </p:sp>
      <p:sp>
        <p:nvSpPr>
          <p:cNvPr id="4" name="Rectangle 3"/>
          <p:cNvSpPr>
            <a:spLocks noGrp="1"/>
          </p:cNvSpPr>
          <p:nvPr>
            <p:ph type="sldNum" sz="quarter" idx="12"/>
          </p:nvPr>
        </p:nvSpPr>
        <p:spPr>
          <a:ln/>
        </p:spPr>
        <p:txBody>
          <a:bodyPr/>
          <a:lstStyle>
            <a:lvl1pPr>
              <a:defRPr/>
            </a:lvl1pPr>
          </a:lstStyle>
          <a:p>
            <a:pPr>
              <a:defRPr/>
            </a:pPr>
            <a:fld id="{03D1E74A-CFF4-4B5B-8F6D-CA9B630FE9D8}" type="slidenum">
              <a:rPr lang="en-US" altLang="en-US"/>
              <a:pPr>
                <a:defRPr/>
              </a:pPr>
              <a:t>‹#›</a:t>
            </a:fld>
            <a:endParaRPr lang="en-US" altLang="en-US" sz="120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026079A-74C5-4C00-A226-F6ED53A282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B04D37-4FB2-43EE-BA53-1CD24B6E6469}" type="datetimeFigureOut">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1B04D37-4FB2-43EE-BA53-1CD24B6E6469}" type="datetimeFigureOut">
              <a:rPr lang="en-US" smtClean="0"/>
              <a:pPr/>
              <a:t>5/1/2017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26079A-74C5-4C00-A226-F6ED53A282D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3" cstate="print"/>
          <a:srcRect r="34627"/>
          <a:stretch>
            <a:fillRect/>
          </a:stretch>
        </p:blipFill>
        <p:spPr bwMode="auto">
          <a:xfrm>
            <a:off x="-1905000" y="0"/>
            <a:ext cx="5977722" cy="7065963"/>
          </a:xfrm>
          <a:prstGeom prst="rect">
            <a:avLst/>
          </a:prstGeom>
          <a:noFill/>
          <a:ln w="9525">
            <a:noFill/>
            <a:miter lim="800000"/>
            <a:headEnd/>
            <a:tailEnd/>
          </a:ln>
        </p:spPr>
      </p:pic>
      <p:sp>
        <p:nvSpPr>
          <p:cNvPr id="5" name="TextBox 4"/>
          <p:cNvSpPr txBox="1"/>
          <p:nvPr/>
        </p:nvSpPr>
        <p:spPr>
          <a:xfrm>
            <a:off x="3840125" y="1662224"/>
            <a:ext cx="4953000" cy="954107"/>
          </a:xfrm>
          <a:prstGeom prst="rect">
            <a:avLst/>
          </a:prstGeom>
          <a:noFill/>
        </p:spPr>
        <p:txBody>
          <a:bodyPr wrap="square">
            <a:spAutoFit/>
          </a:bodyPr>
          <a:lstStyle/>
          <a:p>
            <a:pPr algn="ctr"/>
            <a:r>
              <a:rPr lang="en-US" sz="2800" dirty="0" smtClean="0">
                <a:latin typeface="Arial" pitchFamily="34" charset="0"/>
                <a:cs typeface="Arial" pitchFamily="34" charset="0"/>
              </a:rPr>
              <a:t>Executive Director Report </a:t>
            </a:r>
          </a:p>
          <a:p>
            <a:pPr algn="ctr"/>
            <a:r>
              <a:rPr lang="en-US" sz="2800" dirty="0" smtClean="0">
                <a:latin typeface="Arial" pitchFamily="34" charset="0"/>
                <a:cs typeface="Arial" pitchFamily="34" charset="0"/>
              </a:rPr>
              <a:t>DDB/CRA</a:t>
            </a:r>
            <a:endParaRPr lang="en-US" sz="2800" dirty="0">
              <a:latin typeface="Arial" pitchFamily="34" charset="0"/>
              <a:cs typeface="Arial" pitchFamily="34" charset="0"/>
            </a:endParaRPr>
          </a:p>
        </p:txBody>
      </p:sp>
      <p:sp>
        <p:nvSpPr>
          <p:cNvPr id="6" name="TextBox 5"/>
          <p:cNvSpPr txBox="1"/>
          <p:nvPr/>
        </p:nvSpPr>
        <p:spPr>
          <a:xfrm>
            <a:off x="3382925" y="2286000"/>
            <a:ext cx="5867400" cy="2492990"/>
          </a:xfrm>
          <a:prstGeom prst="rect">
            <a:avLst/>
          </a:prstGeom>
          <a:noFill/>
        </p:spPr>
        <p:txBody>
          <a:bodyPr wrap="square">
            <a:spAutoFit/>
          </a:bodyPr>
          <a:lstStyle/>
          <a:p>
            <a:pPr algn="ctr"/>
            <a:r>
              <a:rPr lang="en-US" sz="2800" b="1" dirty="0" smtClean="0">
                <a:solidFill>
                  <a:schemeClr val="bg1"/>
                </a:solidFill>
                <a:latin typeface="Arial" pitchFamily="34" charset="0"/>
                <a:cs typeface="Arial" pitchFamily="34" charset="0"/>
              </a:rPr>
              <a:t>2017 Florida Redevelopment Awards</a:t>
            </a:r>
          </a:p>
          <a:p>
            <a:pPr algn="ctr"/>
            <a:endParaRPr lang="en-US" sz="2800" b="1" dirty="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Cultural Enhancement</a:t>
            </a: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Creative City Project</a:t>
            </a: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City of Orlando, CRA</a:t>
            </a:r>
            <a:endParaRPr lang="en-US" sz="2400" b="1" dirty="0">
              <a:solidFill>
                <a:schemeClr val="bg1"/>
              </a:solidFill>
              <a:latin typeface="Arial" pitchFamily="34" charset="0"/>
              <a:cs typeface="Arial" pitchFamily="34" charset="0"/>
            </a:endParaRPr>
          </a:p>
        </p:txBody>
      </p:sp>
      <p:pic>
        <p:nvPicPr>
          <p:cNvPr id="8" name="Picture 3" descr="Cover.jpg"/>
          <p:cNvPicPr>
            <a:picLocks noChangeAspect="1"/>
          </p:cNvPicPr>
          <p:nvPr/>
        </p:nvPicPr>
        <p:blipFill>
          <a:blip r:embed="rId4" cstate="print"/>
          <a:srcRect l="65224" t="42525" b="42023"/>
          <a:stretch>
            <a:fillRect/>
          </a:stretch>
        </p:blipFill>
        <p:spPr bwMode="auto">
          <a:xfrm>
            <a:off x="6851187" y="5869269"/>
            <a:ext cx="2879677" cy="988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a:t>
            </a:r>
            <a:r>
              <a:rPr lang="en-US" sz="3200" b="1" dirty="0" smtClean="0">
                <a:latin typeface="Arial" pitchFamily="34" charset="0"/>
                <a:cs typeface="Arial" pitchFamily="34" charset="0"/>
              </a:rPr>
              <a:t>e City Project </a:t>
            </a:r>
            <a:endParaRPr lang="en-US" sz="3200" b="1" dirty="0" smtClean="0">
              <a:latin typeface="Arial" pitchFamily="34" charset="0"/>
              <a:cs typeface="Arial"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1019" y="1224890"/>
            <a:ext cx="3054999" cy="458249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819" y="2083222"/>
            <a:ext cx="5181600" cy="3453557"/>
          </a:xfrm>
          <a:prstGeom prst="rect">
            <a:avLst/>
          </a:prstGeom>
        </p:spPr>
      </p:pic>
    </p:spTree>
    <p:extLst>
      <p:ext uri="{BB962C8B-B14F-4D97-AF65-F5344CB8AC3E}">
        <p14:creationId xmlns:p14="http://schemas.microsoft.com/office/powerpoint/2010/main" val="182895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a:t>
            </a:r>
            <a:r>
              <a:rPr lang="en-US" sz="3200" b="1" dirty="0" smtClean="0">
                <a:latin typeface="Arial" pitchFamily="34" charset="0"/>
                <a:cs typeface="Arial" pitchFamily="34" charset="0"/>
              </a:rPr>
              <a:t>e City Project </a:t>
            </a:r>
            <a:endParaRPr lang="en-US" sz="3200" b="1" dirty="0" smtClean="0">
              <a:latin typeface="Arial" pitchFamily="34" charset="0"/>
              <a:cs typeface="Arial"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18" y="879105"/>
            <a:ext cx="3827752" cy="2551212"/>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28889"/>
          <a:stretch/>
        </p:blipFill>
        <p:spPr>
          <a:xfrm>
            <a:off x="5115320" y="1254578"/>
            <a:ext cx="3474577" cy="439255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320" y="3531486"/>
            <a:ext cx="4060348" cy="2283946"/>
          </a:xfrm>
          <a:prstGeom prst="rect">
            <a:avLst/>
          </a:prstGeom>
        </p:spPr>
      </p:pic>
    </p:spTree>
    <p:extLst>
      <p:ext uri="{BB962C8B-B14F-4D97-AF65-F5344CB8AC3E}">
        <p14:creationId xmlns:p14="http://schemas.microsoft.com/office/powerpoint/2010/main" val="207141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a:t>
            </a:r>
            <a:r>
              <a:rPr lang="en-US" sz="3200" b="1" dirty="0" smtClean="0">
                <a:latin typeface="Arial" pitchFamily="34" charset="0"/>
                <a:cs typeface="Arial" pitchFamily="34" charset="0"/>
              </a:rPr>
              <a:t>e City Project </a:t>
            </a:r>
            <a:endParaRPr lang="en-US" sz="3200" b="1" dirty="0" smtClean="0">
              <a:latin typeface="Arial" pitchFamily="34" charset="0"/>
              <a:cs typeface="Arial"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941" y="1110755"/>
            <a:ext cx="8042714" cy="4591049"/>
          </a:xfrm>
          <a:prstGeom prst="rect">
            <a:avLst/>
          </a:prstGeom>
        </p:spPr>
      </p:pic>
    </p:spTree>
    <p:extLst>
      <p:ext uri="{BB962C8B-B14F-4D97-AF65-F5344CB8AC3E}">
        <p14:creationId xmlns:p14="http://schemas.microsoft.com/office/powerpoint/2010/main" val="3585701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a:t>
            </a:r>
            <a:r>
              <a:rPr lang="en-US" sz="3200" b="1" dirty="0" smtClean="0">
                <a:latin typeface="Arial" pitchFamily="34" charset="0"/>
                <a:cs typeface="Arial" pitchFamily="34" charset="0"/>
              </a:rPr>
              <a:t>e City Project </a:t>
            </a:r>
            <a:endParaRPr lang="en-US" sz="3200" b="1" dirty="0" smtClean="0">
              <a:latin typeface="Arial" pitchFamily="34" charset="0"/>
              <a:cs typeface="Arial"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068" y="1142192"/>
            <a:ext cx="8166265" cy="4593524"/>
          </a:xfrm>
          <a:prstGeom prst="rect">
            <a:avLst/>
          </a:prstGeom>
        </p:spPr>
      </p:pic>
    </p:spTree>
    <p:extLst>
      <p:ext uri="{BB962C8B-B14F-4D97-AF65-F5344CB8AC3E}">
        <p14:creationId xmlns:p14="http://schemas.microsoft.com/office/powerpoint/2010/main" val="58043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a:t>
            </a:r>
            <a:r>
              <a:rPr lang="en-US" sz="3200" b="1" dirty="0" smtClean="0">
                <a:latin typeface="Arial" pitchFamily="34" charset="0"/>
                <a:cs typeface="Arial" pitchFamily="34" charset="0"/>
              </a:rPr>
              <a:t>e City Project </a:t>
            </a:r>
            <a:endParaRPr lang="en-US" sz="3200" b="1" dirty="0" smtClean="0">
              <a:latin typeface="Arial" pitchFamily="34" charset="0"/>
              <a:cs typeface="Arial"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33" y="1343024"/>
            <a:ext cx="7958667" cy="4476750"/>
          </a:xfrm>
          <a:prstGeom prst="rect">
            <a:avLst/>
          </a:prstGeom>
        </p:spPr>
      </p:pic>
    </p:spTree>
    <p:extLst>
      <p:ext uri="{BB962C8B-B14F-4D97-AF65-F5344CB8AC3E}">
        <p14:creationId xmlns:p14="http://schemas.microsoft.com/office/powerpoint/2010/main" val="325156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a:t>
            </a:r>
            <a:r>
              <a:rPr lang="en-US" sz="3200" b="1" dirty="0" smtClean="0">
                <a:latin typeface="Arial" pitchFamily="34" charset="0"/>
                <a:cs typeface="Arial" pitchFamily="34" charset="0"/>
              </a:rPr>
              <a:t>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5724644"/>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Overview</a:t>
            </a:r>
            <a:endParaRPr lang="en-US" sz="2000" b="1"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Creative City Project was birthed out of the belief that artists can change a city for the better by making it a more beautiful, meaningful and interesting place to live. </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In </a:t>
            </a:r>
            <a:r>
              <a:rPr lang="en-US" sz="1600" dirty="0">
                <a:solidFill>
                  <a:schemeClr val="bg1"/>
                </a:solidFill>
                <a:latin typeface="Arial" panose="020B0604020202020204" pitchFamily="34" charset="0"/>
                <a:cs typeface="Arial" panose="020B0604020202020204" pitchFamily="34" charset="0"/>
              </a:rPr>
              <a:t>the fall of 2016, the Creative City Project came to Downtown Orlando. </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More </a:t>
            </a:r>
            <a:r>
              <a:rPr lang="en-US" sz="1600" dirty="0">
                <a:solidFill>
                  <a:schemeClr val="bg1"/>
                </a:solidFill>
                <a:latin typeface="Arial" panose="020B0604020202020204" pitchFamily="34" charset="0"/>
                <a:cs typeface="Arial" panose="020B0604020202020204" pitchFamily="34" charset="0"/>
              </a:rPr>
              <a:t>than 800 artists and 20,000 people experienced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performances </a:t>
            </a:r>
            <a:r>
              <a:rPr lang="en-US" sz="1600" dirty="0">
                <a:solidFill>
                  <a:schemeClr val="bg1"/>
                </a:solidFill>
                <a:latin typeface="Arial" panose="020B0604020202020204" pitchFamily="34" charset="0"/>
                <a:cs typeface="Arial" panose="020B0604020202020204" pitchFamily="34" charset="0"/>
              </a:rPr>
              <a:t>at various Downtown locations including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a:t>
            </a:r>
            <a:r>
              <a:rPr lang="en-US" sz="1600" dirty="0" err="1" smtClean="0">
                <a:solidFill>
                  <a:schemeClr val="bg1"/>
                </a:solidFill>
                <a:latin typeface="Arial" panose="020B0604020202020204" pitchFamily="34" charset="0"/>
                <a:cs typeface="Arial" panose="020B0604020202020204" pitchFamily="34" charset="0"/>
              </a:rPr>
              <a:t>CityArts</a:t>
            </a:r>
            <a:r>
              <a:rPr lang="en-US" sz="1600" dirty="0" smtClean="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Factory, the Gallery at Avalon Island, locations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along </a:t>
            </a:r>
            <a:r>
              <a:rPr lang="en-US" sz="1600" dirty="0">
                <a:solidFill>
                  <a:schemeClr val="bg1"/>
                </a:solidFill>
                <a:latin typeface="Arial" panose="020B0604020202020204" pitchFamily="34" charset="0"/>
                <a:cs typeface="Arial" panose="020B0604020202020204" pitchFamily="34" charset="0"/>
              </a:rPr>
              <a:t>Orange Avenue from Robinson Street to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Central </a:t>
            </a:r>
            <a:r>
              <a:rPr lang="en-US" sz="1600" dirty="0">
                <a:solidFill>
                  <a:schemeClr val="bg1"/>
                </a:solidFill>
                <a:latin typeface="Arial" panose="020B0604020202020204" pitchFamily="34" charset="0"/>
                <a:cs typeface="Arial" panose="020B0604020202020204" pitchFamily="34" charset="0"/>
              </a:rPr>
              <a:t>Boulevard, and more.</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2000" dirty="0" smtClean="0">
              <a:solidFill>
                <a:schemeClr val="bg1"/>
              </a:solidFill>
              <a:latin typeface="Arial" pitchFamily="34" charset="0"/>
              <a:cs typeface="Arial" pitchFamily="34" charset="0"/>
            </a:endParaRPr>
          </a:p>
          <a:p>
            <a:pPr>
              <a:buFont typeface="Arial" pitchFamily="34" charset="0"/>
              <a:buChar char="•"/>
            </a:pP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sz="2400" dirty="0" smtClean="0"/>
          </a:p>
          <a:p>
            <a:endParaRPr lang="en-US" dirty="0" smtClean="0"/>
          </a:p>
        </p:txBody>
      </p:sp>
      <p:pic>
        <p:nvPicPr>
          <p:cNvPr id="6" name="Picture 5"/>
          <p:cNvPicPr>
            <a:picLocks noChangeAspect="1"/>
          </p:cNvPicPr>
          <p:nvPr/>
        </p:nvPicPr>
        <p:blipFill>
          <a:blip r:embed="rId5"/>
          <a:stretch>
            <a:fillRect/>
          </a:stretch>
        </p:blipFill>
        <p:spPr>
          <a:xfrm>
            <a:off x="6172200" y="3213674"/>
            <a:ext cx="2381250" cy="2476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5940088"/>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Innovation </a:t>
            </a:r>
            <a:endParaRPr lang="en-US" sz="2000" b="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Innovation is central to the Creative City Project as well as the process by which the event comes to life each year. </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The 2016 </a:t>
            </a:r>
            <a:r>
              <a:rPr lang="en-US" sz="1600" dirty="0">
                <a:solidFill>
                  <a:schemeClr val="bg1"/>
                </a:solidFill>
                <a:latin typeface="Arial" panose="020B0604020202020204" pitchFamily="34" charset="0"/>
                <a:cs typeface="Arial" panose="020B0604020202020204" pitchFamily="34" charset="0"/>
              </a:rPr>
              <a:t>annual event included performances and installations by more than 800 artists for an audience of more than </a:t>
            </a:r>
            <a:r>
              <a:rPr lang="en-US" sz="1600" dirty="0" smtClean="0">
                <a:solidFill>
                  <a:schemeClr val="bg1"/>
                </a:solidFill>
                <a:latin typeface="Arial" panose="020B0604020202020204" pitchFamily="34" charset="0"/>
                <a:cs typeface="Arial" panose="020B0604020202020204" pitchFamily="34" charset="0"/>
              </a:rPr>
              <a:t>20,000.</a:t>
            </a:r>
          </a:p>
          <a:p>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The </a:t>
            </a:r>
            <a:r>
              <a:rPr lang="en-US" sz="1600" dirty="0">
                <a:solidFill>
                  <a:schemeClr val="bg1"/>
                </a:solidFill>
                <a:latin typeface="Arial" panose="020B0604020202020204" pitchFamily="34" charset="0"/>
                <a:cs typeface="Arial" panose="020B0604020202020204" pitchFamily="34" charset="0"/>
              </a:rPr>
              <a:t>hundreds of experiences presented at the annual event ensures that each audience member has a different, yet equally, compelling </a:t>
            </a:r>
            <a:r>
              <a:rPr lang="en-US" sz="1600" dirty="0" smtClean="0">
                <a:solidFill>
                  <a:schemeClr val="bg1"/>
                </a:solidFill>
                <a:latin typeface="Arial" panose="020B0604020202020204" pitchFamily="34" charset="0"/>
                <a:cs typeface="Arial" panose="020B0604020202020204" pitchFamily="34" charset="0"/>
              </a:rPr>
              <a:t>experience.</a:t>
            </a:r>
          </a:p>
          <a:p>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These </a:t>
            </a:r>
            <a:r>
              <a:rPr lang="en-US" sz="1600" dirty="0">
                <a:solidFill>
                  <a:schemeClr val="bg1"/>
                </a:solidFill>
                <a:latin typeface="Arial" panose="020B0604020202020204" pitchFamily="34" charset="0"/>
                <a:cs typeface="Arial" panose="020B0604020202020204" pitchFamily="34" charset="0"/>
              </a:rPr>
              <a:t>experiences highlight the innovative heart of the annual event in which artists are encouraged to “consider how architecture and environment affect the relationship between artist and audience” to create unique experiences. </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2000" dirty="0" smtClean="0">
              <a:solidFill>
                <a:schemeClr val="bg1"/>
              </a:solidFill>
              <a:latin typeface="Arial" pitchFamily="34" charset="0"/>
              <a:cs typeface="Arial" pitchFamily="34" charset="0"/>
            </a:endParaRPr>
          </a:p>
          <a:p>
            <a:pPr>
              <a:buFont typeface="Arial" pitchFamily="34" charset="0"/>
              <a:buChar char="•"/>
            </a:pP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sz="2400" dirty="0" smtClean="0"/>
          </a:p>
          <a:p>
            <a:endParaRPr lang="en-US" dirty="0" smtClean="0"/>
          </a:p>
        </p:txBody>
      </p:sp>
    </p:spTree>
    <p:extLst>
      <p:ext uri="{BB962C8B-B14F-4D97-AF65-F5344CB8AC3E}">
        <p14:creationId xmlns:p14="http://schemas.microsoft.com/office/powerpoint/2010/main" val="287086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7171194"/>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Impact on the Community </a:t>
            </a:r>
            <a:endParaRPr lang="en-US" sz="2000" b="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Creative </a:t>
            </a:r>
            <a:r>
              <a:rPr lang="en-US" sz="1600" dirty="0">
                <a:solidFill>
                  <a:schemeClr val="bg1"/>
                </a:solidFill>
                <a:latin typeface="Arial" panose="020B0604020202020204" pitchFamily="34" charset="0"/>
                <a:cs typeface="Arial" panose="020B0604020202020204" pitchFamily="34" charset="0"/>
              </a:rPr>
              <a:t>City Project 2016 brought thousands of out of town visitors to Downtown </a:t>
            </a:r>
            <a:r>
              <a:rPr lang="en-US" sz="1600" dirty="0" smtClean="0">
                <a:solidFill>
                  <a:schemeClr val="bg1"/>
                </a:solidFill>
                <a:latin typeface="Arial" panose="020B0604020202020204" pitchFamily="34" charset="0"/>
                <a:cs typeface="Arial" panose="020B0604020202020204" pitchFamily="34" charset="0"/>
              </a:rPr>
              <a:t>Orlando.</a:t>
            </a:r>
          </a:p>
          <a:p>
            <a:pPr marL="742950" lvl="1"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Local </a:t>
            </a:r>
            <a:r>
              <a:rPr lang="en-US" sz="1600" dirty="0">
                <a:solidFill>
                  <a:schemeClr val="bg1"/>
                </a:solidFill>
                <a:latin typeface="Arial" panose="020B0604020202020204" pitchFamily="34" charset="0"/>
                <a:cs typeface="Arial" panose="020B0604020202020204" pitchFamily="34" charset="0"/>
              </a:rPr>
              <a:t>vs. Out of Town attendance breakdown of the 15,088 Eventbrite </a:t>
            </a:r>
            <a:r>
              <a:rPr lang="en-US" sz="1600" dirty="0" smtClean="0">
                <a:solidFill>
                  <a:schemeClr val="bg1"/>
                </a:solidFill>
                <a:latin typeface="Arial" panose="020B0604020202020204" pitchFamily="34" charset="0"/>
                <a:cs typeface="Arial" panose="020B0604020202020204" pitchFamily="34" charset="0"/>
              </a:rPr>
              <a:t>tickets:</a:t>
            </a:r>
          </a:p>
          <a:p>
            <a:pPr marL="1200150" lvl="2"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7,149 </a:t>
            </a:r>
            <a:r>
              <a:rPr lang="en-US" sz="1600" dirty="0">
                <a:solidFill>
                  <a:schemeClr val="bg1"/>
                </a:solidFill>
                <a:latin typeface="Arial" panose="020B0604020202020204" pitchFamily="34" charset="0"/>
                <a:cs typeface="Arial" panose="020B0604020202020204" pitchFamily="34" charset="0"/>
              </a:rPr>
              <a:t>booked with an Orlando </a:t>
            </a:r>
            <a:r>
              <a:rPr lang="en-US" sz="1600" dirty="0" smtClean="0">
                <a:solidFill>
                  <a:schemeClr val="bg1"/>
                </a:solidFill>
                <a:latin typeface="Arial" panose="020B0604020202020204" pitchFamily="34" charset="0"/>
                <a:cs typeface="Arial" panose="020B0604020202020204" pitchFamily="34" charset="0"/>
              </a:rPr>
              <a:t>address</a:t>
            </a:r>
          </a:p>
          <a:p>
            <a:pPr marL="1200150" lvl="2"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7,939 </a:t>
            </a:r>
            <a:r>
              <a:rPr lang="en-US" sz="1600" dirty="0">
                <a:solidFill>
                  <a:schemeClr val="bg1"/>
                </a:solidFill>
                <a:latin typeface="Arial" panose="020B0604020202020204" pitchFamily="34" charset="0"/>
                <a:cs typeface="Arial" panose="020B0604020202020204" pitchFamily="34" charset="0"/>
              </a:rPr>
              <a:t>booked with an address other than </a:t>
            </a:r>
            <a:r>
              <a:rPr lang="en-US" sz="1600" dirty="0" smtClean="0">
                <a:solidFill>
                  <a:schemeClr val="bg1"/>
                </a:solidFill>
                <a:latin typeface="Arial" panose="020B0604020202020204" pitchFamily="34" charset="0"/>
                <a:cs typeface="Arial" panose="020B0604020202020204" pitchFamily="34" charset="0"/>
              </a:rPr>
              <a:t>Orlando</a:t>
            </a:r>
          </a:p>
          <a:p>
            <a:pPr marL="1200150" lvl="2"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6,160 </a:t>
            </a:r>
            <a:r>
              <a:rPr lang="en-US" sz="1600" dirty="0">
                <a:solidFill>
                  <a:schemeClr val="bg1"/>
                </a:solidFill>
                <a:latin typeface="Arial" panose="020B0604020202020204" pitchFamily="34" charset="0"/>
                <a:cs typeface="Arial" panose="020B0604020202020204" pitchFamily="34" charset="0"/>
              </a:rPr>
              <a:t>from locations farther outside </a:t>
            </a:r>
            <a:r>
              <a:rPr lang="en-US" sz="1600" dirty="0" smtClean="0">
                <a:solidFill>
                  <a:schemeClr val="bg1"/>
                </a:solidFill>
                <a:latin typeface="Arial" panose="020B0604020202020204" pitchFamily="34" charset="0"/>
                <a:cs typeface="Arial" panose="020B0604020202020204" pitchFamily="34" charset="0"/>
              </a:rPr>
              <a:t>Orlando</a:t>
            </a:r>
          </a:p>
          <a:p>
            <a:pPr lvl="2"/>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Local art organizations reported direct ticket sales for regular season performances as a result of their participation in the annual Creative City Project.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Based </a:t>
            </a:r>
            <a:r>
              <a:rPr lang="en-US" sz="1600" dirty="0">
                <a:solidFill>
                  <a:schemeClr val="bg1"/>
                </a:solidFill>
                <a:latin typeface="Arial" panose="020B0604020202020204" pitchFamily="34" charset="0"/>
                <a:cs typeface="Arial" panose="020B0604020202020204" pitchFamily="34" charset="0"/>
              </a:rPr>
              <a:t>on information received from Downtown Orlando hotels</a:t>
            </a:r>
            <a:r>
              <a:rPr lang="it-IT" sz="1600" dirty="0">
                <a:solidFill>
                  <a:schemeClr val="bg1"/>
                </a:solidFill>
                <a:latin typeface="Arial" panose="020B0604020202020204" pitchFamily="34" charset="0"/>
                <a:cs typeface="Arial" panose="020B0604020202020204" pitchFamily="34" charset="0"/>
              </a:rPr>
              <a:t>, occupancy </a:t>
            </a:r>
            <a:r>
              <a:rPr lang="en-US" sz="1600" dirty="0">
                <a:solidFill>
                  <a:schemeClr val="bg1"/>
                </a:solidFill>
                <a:latin typeface="Arial" panose="020B0604020202020204" pitchFamily="34" charset="0"/>
                <a:cs typeface="Arial" panose="020B0604020202020204" pitchFamily="34" charset="0"/>
              </a:rPr>
              <a:t>was above 95% on the weekend of October 15, 2016 (the date of the event).</a:t>
            </a:r>
            <a:r>
              <a:rPr lang="de-DE" sz="16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Total room nights are being estimated at </a:t>
            </a:r>
            <a:r>
              <a:rPr lang="en-US" sz="1600" dirty="0" smtClean="0">
                <a:solidFill>
                  <a:schemeClr val="bg1"/>
                </a:solidFill>
                <a:latin typeface="Arial" panose="020B0604020202020204" pitchFamily="34" charset="0"/>
                <a:cs typeface="Arial" panose="020B0604020202020204" pitchFamily="34" charset="0"/>
              </a:rPr>
              <a:t>445.</a:t>
            </a:r>
          </a:p>
          <a:p>
            <a:pPr lvl="0"/>
            <a:endParaRPr lang="en-US" sz="16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One </a:t>
            </a:r>
            <a:r>
              <a:rPr lang="en-US" sz="1600" dirty="0">
                <a:solidFill>
                  <a:schemeClr val="bg1"/>
                </a:solidFill>
                <a:latin typeface="Arial" panose="020B0604020202020204" pitchFamily="34" charset="0"/>
                <a:cs typeface="Arial" panose="020B0604020202020204" pitchFamily="34" charset="0"/>
              </a:rPr>
              <a:t>of the sponsorship opportunities specifically targets Downtown Orlando businesses and restaurants. For these partners, their business was highlighted on the Creative City map and schedule - encouraging attendees to visit. </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2000" dirty="0" smtClean="0">
              <a:solidFill>
                <a:schemeClr val="bg1"/>
              </a:solidFill>
              <a:latin typeface="Arial" pitchFamily="34" charset="0"/>
              <a:cs typeface="Arial" pitchFamily="34" charset="0"/>
            </a:endParaRPr>
          </a:p>
          <a:p>
            <a:pPr>
              <a:buFont typeface="Arial" pitchFamily="34" charset="0"/>
              <a:buChar char="•"/>
            </a:pP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sz="2400" dirty="0" smtClean="0"/>
          </a:p>
          <a:p>
            <a:endParaRPr lang="en-US" dirty="0" smtClean="0"/>
          </a:p>
        </p:txBody>
      </p:sp>
    </p:spTree>
    <p:extLst>
      <p:ext uri="{BB962C8B-B14F-4D97-AF65-F5344CB8AC3E}">
        <p14:creationId xmlns:p14="http://schemas.microsoft.com/office/powerpoint/2010/main" val="125660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3877985"/>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Funding</a:t>
            </a:r>
            <a:endParaRPr lang="en-US" sz="2000" b="1"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Financing for the Creative City Project, a registered 501c3 Arts Nonprofit, comes from three main sources: </a:t>
            </a:r>
          </a:p>
          <a:p>
            <a:r>
              <a:rPr lang="de-DE"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Government</a:t>
            </a:r>
          </a:p>
          <a:p>
            <a:pPr marL="742950" lvl="1" indent="-285750" fontAlgn="base">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Corporate</a:t>
            </a:r>
          </a:p>
          <a:p>
            <a:pPr marL="742950" lvl="1" indent="-285750" fontAlgn="base">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Individual </a:t>
            </a:r>
            <a:endParaRPr lang="en-US" sz="1600" dirty="0" smtClean="0">
              <a:solidFill>
                <a:schemeClr val="bg1"/>
              </a:solidFill>
              <a:latin typeface="Arial" panose="020B0604020202020204" pitchFamily="34" charset="0"/>
              <a:cs typeface="Arial" panose="020B0604020202020204" pitchFamily="34" charset="0"/>
            </a:endParaRPr>
          </a:p>
          <a:p>
            <a:pPr lvl="0" fontAlgn="base"/>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Total </a:t>
            </a:r>
            <a:r>
              <a:rPr lang="en-US" sz="1600" dirty="0">
                <a:solidFill>
                  <a:schemeClr val="bg1"/>
                </a:solidFill>
                <a:latin typeface="Arial" panose="020B0604020202020204" pitchFamily="34" charset="0"/>
                <a:cs typeface="Arial" panose="020B0604020202020204" pitchFamily="34" charset="0"/>
              </a:rPr>
              <a:t>amount received was </a:t>
            </a:r>
            <a:r>
              <a:rPr lang="en-US" sz="1600" b="1" dirty="0">
                <a:solidFill>
                  <a:schemeClr val="bg1"/>
                </a:solidFill>
                <a:latin typeface="Arial" panose="020B0604020202020204" pitchFamily="34" charset="0"/>
                <a:cs typeface="Arial" panose="020B0604020202020204" pitchFamily="34" charset="0"/>
              </a:rPr>
              <a:t>$155,345</a:t>
            </a:r>
            <a:r>
              <a:rPr lang="en-US" sz="1600" dirty="0">
                <a:solidFill>
                  <a:schemeClr val="bg1"/>
                </a:solidFill>
                <a:latin typeface="Arial" panose="020B0604020202020204" pitchFamily="34" charset="0"/>
                <a:cs typeface="Arial" panose="020B0604020202020204" pitchFamily="34" charset="0"/>
              </a:rPr>
              <a:t>.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Additionally, in-kind funding was received. </a:t>
            </a: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172765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6155531"/>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Problem </a:t>
            </a:r>
            <a:r>
              <a:rPr lang="en-US" sz="2000" b="1" dirty="0" smtClean="0">
                <a:solidFill>
                  <a:schemeClr val="bg1"/>
                </a:solidFill>
                <a:latin typeface="Arial" panose="020B0604020202020204" pitchFamily="34" charset="0"/>
                <a:cs typeface="Arial" panose="020B0604020202020204" pitchFamily="34" charset="0"/>
              </a:rPr>
              <a:t>Solving </a:t>
            </a:r>
          </a:p>
          <a:p>
            <a:endParaRPr lang="en-US" sz="16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Supports one </a:t>
            </a:r>
            <a:r>
              <a:rPr lang="en-US" sz="1600" dirty="0">
                <a:solidFill>
                  <a:schemeClr val="bg1"/>
                </a:solidFill>
                <a:latin typeface="Arial" panose="020B0604020202020204" pitchFamily="34" charset="0"/>
                <a:cs typeface="Arial" panose="020B0604020202020204" pitchFamily="34" charset="0"/>
              </a:rPr>
              <a:t>of the 10 Vision </a:t>
            </a:r>
            <a:r>
              <a:rPr lang="en-US" sz="1600" dirty="0" smtClean="0">
                <a:solidFill>
                  <a:schemeClr val="bg1"/>
                </a:solidFill>
                <a:latin typeface="Arial" panose="020B0604020202020204" pitchFamily="34" charset="0"/>
                <a:cs typeface="Arial" panose="020B0604020202020204" pitchFamily="34" charset="0"/>
              </a:rPr>
              <a:t>Themes from the CRA’s vision plan, which is </a:t>
            </a:r>
            <a:r>
              <a:rPr lang="en-US" sz="1600" dirty="0">
                <a:solidFill>
                  <a:schemeClr val="bg1"/>
                </a:solidFill>
                <a:latin typeface="Arial" panose="020B0604020202020204" pitchFamily="34" charset="0"/>
                <a:cs typeface="Arial" panose="020B0604020202020204" pitchFamily="34" charset="0"/>
              </a:rPr>
              <a:t>to have stellar music, arts, sports, and entertainment.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By </a:t>
            </a:r>
            <a:r>
              <a:rPr lang="en-US" sz="1600" dirty="0">
                <a:solidFill>
                  <a:schemeClr val="bg1"/>
                </a:solidFill>
                <a:latin typeface="Arial" panose="020B0604020202020204" pitchFamily="34" charset="0"/>
                <a:cs typeface="Arial" panose="020B0604020202020204" pitchFamily="34" charset="0"/>
              </a:rPr>
              <a:t>amassing the city’s artists and inviting innovative artists from around the country as part of this annual event, we bolster creative momentum that increases Downtown Orlando’s cultural </a:t>
            </a:r>
            <a:r>
              <a:rPr lang="en-US" sz="1600" dirty="0" smtClean="0">
                <a:solidFill>
                  <a:schemeClr val="bg1"/>
                </a:solidFill>
                <a:latin typeface="Arial" panose="020B0604020202020204" pitchFamily="34" charset="0"/>
                <a:cs typeface="Arial" panose="020B0604020202020204" pitchFamily="34" charset="0"/>
              </a:rPr>
              <a:t>scene.</a:t>
            </a:r>
          </a:p>
          <a:p>
            <a:pPr lvl="0"/>
            <a:endParaRPr lang="en-US" sz="16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Downtown </a:t>
            </a:r>
            <a:r>
              <a:rPr lang="en-US" sz="1600" dirty="0">
                <a:solidFill>
                  <a:schemeClr val="bg1"/>
                </a:solidFill>
                <a:latin typeface="Arial" panose="020B0604020202020204" pitchFamily="34" charset="0"/>
                <a:cs typeface="Arial" panose="020B0604020202020204" pitchFamily="34" charset="0"/>
              </a:rPr>
              <a:t>Orlando has a diversity of unique offerings, but the local perception of Downtown after dark can be limited to clubs and bars. Creative City Project helps expel that perception as it is a unique, family-friendly, art-centric experience.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One </a:t>
            </a:r>
            <a:r>
              <a:rPr lang="en-US" sz="1600" dirty="0">
                <a:solidFill>
                  <a:schemeClr val="bg1"/>
                </a:solidFill>
                <a:latin typeface="Arial" panose="020B0604020202020204" pitchFamily="34" charset="0"/>
                <a:cs typeface="Arial" panose="020B0604020202020204" pitchFamily="34" charset="0"/>
              </a:rPr>
              <a:t>of the long-terms goals of the Creative City Project is to “shape the global perception of Orlando as a city known for creativity and innovation.” The Creative City Project’s annual event addresses the unique challenge of Downtown Orlando’s identity by creating a destination-worthy event that is specifically and strategically tied to the urban core of Downtown Orlando. </a:t>
            </a:r>
          </a:p>
          <a:p>
            <a:endParaRPr lang="en-US" sz="2000" b="1" dirty="0">
              <a:solidFill>
                <a:schemeClr val="bg1"/>
              </a:solidFill>
              <a:latin typeface="Arial" panose="020B0604020202020204" pitchFamily="34" charset="0"/>
              <a:cs typeface="Arial" panose="020B0604020202020204" pitchFamily="34" charset="0"/>
            </a:endParaRPr>
          </a:p>
          <a:p>
            <a:pPr lvl="0"/>
            <a:endParaRPr lang="en-US" sz="1600" dirty="0">
              <a:solidFill>
                <a:schemeClr val="bg1"/>
              </a:solidFill>
              <a:latin typeface="Arial" panose="020B0604020202020204" pitchFamily="34" charset="0"/>
              <a:cs typeface="Arial" panose="020B0604020202020204" pitchFamily="34" charset="0"/>
            </a:endParaRPr>
          </a:p>
          <a:p>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4032664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5601533"/>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Applicability to Other Communities </a:t>
            </a:r>
            <a:endParaRPr lang="en-US" sz="2000" b="1"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Collaboration</a:t>
            </a:r>
            <a:r>
              <a:rPr lang="en-US" sz="1600" b="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Seek out artists that are willing to collaborate and form a sense of togetherness and lack of competition. </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pPr lvl="0"/>
            <a:r>
              <a:rPr lang="en-US" sz="1600" b="1" dirty="0">
                <a:solidFill>
                  <a:schemeClr val="bg1"/>
                </a:solidFill>
                <a:latin typeface="Arial" panose="020B0604020202020204" pitchFamily="34" charset="0"/>
                <a:cs typeface="Arial" panose="020B0604020202020204" pitchFamily="34" charset="0"/>
              </a:rPr>
              <a:t>Cross-industry collaboration: </a:t>
            </a:r>
            <a:r>
              <a:rPr lang="en-US" sz="1600" dirty="0">
                <a:solidFill>
                  <a:schemeClr val="bg1"/>
                </a:solidFill>
                <a:latin typeface="Arial" panose="020B0604020202020204" pitchFamily="34" charset="0"/>
                <a:cs typeface="Arial" panose="020B0604020202020204" pitchFamily="34" charset="0"/>
              </a:rPr>
              <a:t>Creative City Project is made possible by collaboration between nearly 1,000 Central Florida artists, government, the private sector, non-profits, educational institutions, and individuals.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a:solidFill>
                <a:schemeClr val="bg1"/>
              </a:solidFill>
              <a:latin typeface="Arial" panose="020B0604020202020204" pitchFamily="34" charset="0"/>
              <a:cs typeface="Arial" panose="020B0604020202020204" pitchFamily="34" charset="0"/>
            </a:endParaRPr>
          </a:p>
          <a:p>
            <a:pPr lvl="0"/>
            <a:r>
              <a:rPr lang="en-US" sz="1600" b="1" dirty="0">
                <a:solidFill>
                  <a:schemeClr val="bg1"/>
                </a:solidFill>
                <a:latin typeface="Arial" panose="020B0604020202020204" pitchFamily="34" charset="0"/>
                <a:cs typeface="Arial" panose="020B0604020202020204" pitchFamily="34" charset="0"/>
              </a:rPr>
              <a:t>Policy flexibility: </a:t>
            </a:r>
            <a:r>
              <a:rPr lang="en-US" sz="1600" dirty="0" smtClean="0">
                <a:solidFill>
                  <a:schemeClr val="bg1"/>
                </a:solidFill>
                <a:latin typeface="Arial" panose="020B0604020202020204" pitchFamily="34" charset="0"/>
                <a:cs typeface="Arial" panose="020B0604020202020204" pitchFamily="34" charset="0"/>
              </a:rPr>
              <a:t>The </a:t>
            </a:r>
            <a:r>
              <a:rPr lang="en-US" sz="1600" dirty="0">
                <a:solidFill>
                  <a:schemeClr val="bg1"/>
                </a:solidFill>
                <a:latin typeface="Arial" panose="020B0604020202020204" pitchFamily="34" charset="0"/>
                <a:cs typeface="Arial" panose="020B0604020202020204" pitchFamily="34" charset="0"/>
              </a:rPr>
              <a:t>Creative City Project’s annual event is only possible through collaboration and innovation in policy and procedure.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a:solidFill>
                <a:schemeClr val="bg1"/>
              </a:solidFill>
              <a:latin typeface="Arial" panose="020B0604020202020204" pitchFamily="34" charset="0"/>
              <a:cs typeface="Arial" panose="020B0604020202020204" pitchFamily="34" charset="0"/>
            </a:endParaRPr>
          </a:p>
          <a:p>
            <a:pPr lvl="0"/>
            <a:r>
              <a:rPr lang="en-US" sz="1600" b="1" dirty="0">
                <a:solidFill>
                  <a:schemeClr val="bg1"/>
                </a:solidFill>
                <a:latin typeface="Arial" panose="020B0604020202020204" pitchFamily="34" charset="0"/>
                <a:cs typeface="Arial" panose="020B0604020202020204" pitchFamily="34" charset="0"/>
              </a:rPr>
              <a:t>Elevation of artists: </a:t>
            </a:r>
            <a:r>
              <a:rPr lang="en-US" sz="1600" dirty="0">
                <a:solidFill>
                  <a:schemeClr val="bg1"/>
                </a:solidFill>
                <a:latin typeface="Arial" panose="020B0604020202020204" pitchFamily="34" charset="0"/>
                <a:cs typeface="Arial" panose="020B0604020202020204" pitchFamily="34" charset="0"/>
              </a:rPr>
              <a:t>By platforming artists and paying them for their work, we are essentially saying that “we value you and believe in what you contribute to our city</a:t>
            </a:r>
            <a:r>
              <a:rPr lang="en-US" sz="1600" dirty="0" smtClean="0">
                <a:solidFill>
                  <a:schemeClr val="bg1"/>
                </a:solidFill>
                <a:latin typeface="Arial" panose="020B0604020202020204" pitchFamily="34" charset="0"/>
                <a:cs typeface="Arial" panose="020B0604020202020204" pitchFamily="34" charset="0"/>
              </a:rPr>
              <a:t>.”</a:t>
            </a:r>
          </a:p>
          <a:p>
            <a:pPr lvl="0"/>
            <a:endParaRPr lang="en-US" sz="1600" dirty="0">
              <a:solidFill>
                <a:schemeClr val="bg1"/>
              </a:solidFill>
              <a:latin typeface="Arial" panose="020B0604020202020204" pitchFamily="34" charset="0"/>
              <a:cs typeface="Arial" panose="020B0604020202020204" pitchFamily="34" charset="0"/>
            </a:endParaRPr>
          </a:p>
          <a:p>
            <a:pPr lvl="0"/>
            <a:r>
              <a:rPr lang="en-US" sz="1600" b="1" dirty="0">
                <a:solidFill>
                  <a:schemeClr val="bg1"/>
                </a:solidFill>
                <a:latin typeface="Arial" panose="020B0604020202020204" pitchFamily="34" charset="0"/>
                <a:cs typeface="Arial" panose="020B0604020202020204" pitchFamily="34" charset="0"/>
              </a:rPr>
              <a:t>Risk: </a:t>
            </a:r>
            <a:r>
              <a:rPr lang="en-US" sz="1600" dirty="0">
                <a:solidFill>
                  <a:schemeClr val="bg1"/>
                </a:solidFill>
                <a:latin typeface="Arial" panose="020B0604020202020204" pitchFamily="34" charset="0"/>
                <a:cs typeface="Arial" panose="020B0604020202020204" pitchFamily="34" charset="0"/>
              </a:rPr>
              <a:t>Doing anything new or innovative involves some sort of risk. The Downtown Development Board/Community Redevelopment Agency was an early investor in the Creative City Project’s annual event - even before it was as successful as it has become. Some level of risk is necessary for a city to be innovative. </a:t>
            </a: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3571777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Creative City Project</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4616648"/>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Other </a:t>
            </a:r>
            <a:r>
              <a:rPr lang="en-US" sz="2000" b="1" dirty="0" smtClean="0">
                <a:solidFill>
                  <a:schemeClr val="bg1"/>
                </a:solidFill>
                <a:latin typeface="Arial" panose="020B0604020202020204" pitchFamily="34" charset="0"/>
                <a:cs typeface="Arial" panose="020B0604020202020204" pitchFamily="34" charset="0"/>
              </a:rPr>
              <a:t>Exemplary Aspects of the Design, Plan or Program </a:t>
            </a:r>
          </a:p>
          <a:p>
            <a:pPr marL="285750" indent="-285750">
              <a:buFont typeface="Arial" panose="020B0604020202020204" pitchFamily="34" charset="0"/>
              <a:buChar char="•"/>
            </a:pPr>
            <a:endParaRPr lang="en-US" sz="16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This annual event is free to </a:t>
            </a:r>
            <a:r>
              <a:rPr lang="en-US" sz="1600" dirty="0" smtClean="0">
                <a:solidFill>
                  <a:schemeClr val="bg1"/>
                </a:solidFill>
                <a:latin typeface="Arial" panose="020B0604020202020204" pitchFamily="34" charset="0"/>
                <a:cs typeface="Arial" panose="020B0604020202020204" pitchFamily="34" charset="0"/>
              </a:rPr>
              <a:t>attendees.</a:t>
            </a:r>
          </a:p>
          <a:p>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The event featured </a:t>
            </a:r>
            <a:r>
              <a:rPr lang="en-US" sz="1600" dirty="0">
                <a:solidFill>
                  <a:schemeClr val="bg1"/>
                </a:solidFill>
                <a:latin typeface="Arial" panose="020B0604020202020204" pitchFamily="34" charset="0"/>
                <a:cs typeface="Arial" panose="020B0604020202020204" pitchFamily="34" charset="0"/>
              </a:rPr>
              <a:t>performers from over 25 ethnicities and cultures, including a celebration of Latin American culture. The performances brought together musicians and dancers from Mexico, Colombia, Cuba, and Puerto Rico.</a:t>
            </a:r>
            <a:r>
              <a:rPr lang="de-DE"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Creative City Project worked with many of Downtown Orlando’s private building owners to make use of the extra space afforded by large businesses and condominium plazas. These larger spaces help accommodate large crowds, stages, and artistic performances. </a:t>
            </a:r>
          </a:p>
          <a:p>
            <a:pPr marL="285750" indent="-285750">
              <a:buFont typeface="Arial" panose="020B0604020202020204" pitchFamily="34" charset="0"/>
              <a:buChar char="•"/>
            </a:pPr>
            <a:endParaRPr lang="en-US" sz="16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161911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Creativ</a:t>
            </a:r>
            <a:r>
              <a:rPr lang="en-US" sz="3200" b="1" dirty="0" smtClean="0">
                <a:latin typeface="Arial" pitchFamily="34" charset="0"/>
                <a:cs typeface="Arial" pitchFamily="34" charset="0"/>
              </a:rPr>
              <a:t>e City Project </a:t>
            </a:r>
            <a:endParaRPr lang="en-US" sz="3200" b="1" dirty="0" smtClean="0">
              <a:latin typeface="Arial" pitchFamily="34" charset="0"/>
              <a:cs typeface="Arial"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1" y="891969"/>
            <a:ext cx="7543800" cy="5035915"/>
          </a:xfrm>
          <a:prstGeom prst="rect">
            <a:avLst/>
          </a:prstGeom>
        </p:spPr>
      </p:pic>
    </p:spTree>
    <p:extLst>
      <p:ext uri="{BB962C8B-B14F-4D97-AF65-F5344CB8AC3E}">
        <p14:creationId xmlns:p14="http://schemas.microsoft.com/office/powerpoint/2010/main" val="3536491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9874</TotalTime>
  <Words>778</Words>
  <Application>Microsoft Office PowerPoint</Application>
  <PresentationFormat>On-screen Show (4:3)</PresentationFormat>
  <Paragraphs>134</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Book Antiqua</vt:lpstr>
      <vt:lpstr>Calibri</vt:lpstr>
      <vt:lpstr>Courier New</vt:lpstr>
      <vt:lpstr>Helvetica</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DISTRICT</dc:creator>
  <cp:lastModifiedBy>ALLEN, KELLY</cp:lastModifiedBy>
  <cp:revision>193</cp:revision>
  <cp:lastPrinted>2014-10-21T20:52:39Z</cp:lastPrinted>
  <dcterms:created xsi:type="dcterms:W3CDTF">2015-07-13T20:41:46Z</dcterms:created>
  <dcterms:modified xsi:type="dcterms:W3CDTF">2017-05-01T15:45:16Z</dcterms:modified>
</cp:coreProperties>
</file>