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9" r:id="rId2"/>
  </p:sldMasterIdLst>
  <p:notesMasterIdLst>
    <p:notesMasterId r:id="rId23"/>
  </p:notesMasterIdLst>
  <p:sldIdLst>
    <p:sldId id="271" r:id="rId3"/>
    <p:sldId id="275" r:id="rId4"/>
    <p:sldId id="283" r:id="rId5"/>
    <p:sldId id="259" r:id="rId6"/>
    <p:sldId id="260" r:id="rId7"/>
    <p:sldId id="261" r:id="rId8"/>
    <p:sldId id="276" r:id="rId9"/>
    <p:sldId id="277" r:id="rId10"/>
    <p:sldId id="278" r:id="rId11"/>
    <p:sldId id="279" r:id="rId12"/>
    <p:sldId id="280" r:id="rId13"/>
    <p:sldId id="262" r:id="rId14"/>
    <p:sldId id="281" r:id="rId15"/>
    <p:sldId id="263" r:id="rId16"/>
    <p:sldId id="264" r:id="rId17"/>
    <p:sldId id="265" r:id="rId18"/>
    <p:sldId id="266" r:id="rId19"/>
    <p:sldId id="274" r:id="rId20"/>
    <p:sldId id="267" r:id="rId21"/>
    <p:sldId id="282" r:id="rId2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476" autoAdjust="0"/>
  </p:normalViewPr>
  <p:slideViewPr>
    <p:cSldViewPr snapToGrid="0">
      <p:cViewPr varScale="1">
        <p:scale>
          <a:sx n="51" d="100"/>
          <a:sy n="51" d="100"/>
        </p:scale>
        <p:origin x="77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BD96B2A-07AB-4DAE-8AAD-9B66233924CE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5507D0E-73C0-4D23-8FD7-ED7FE60C9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063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07D0E-73C0-4D23-8FD7-ED7FE60C9D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43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507D0E-73C0-4D23-8FD7-ED7FE60C9D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8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7B01-68CA-4F72-9A3C-243B70B2426B}" type="datetime1">
              <a:rPr lang="en-US" smtClean="0"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9BB4-0DA2-4F14-96AD-698FD010C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15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D0C8C-F76F-47BB-A46B-DF9C26C31D87}" type="datetime1">
              <a:rPr lang="en-US" smtClean="0"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9BB4-0DA2-4F14-96AD-698FD010C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99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CF6F3-C3B2-468A-B00E-20F36AB60F90}" type="datetime1">
              <a:rPr lang="en-US" smtClean="0"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9BB4-0DA2-4F14-96AD-698FD010C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58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FEB0F-376E-48DE-9EE4-581634C35F7B}" type="datetime1">
              <a:rPr lang="en-US" smtClean="0"/>
              <a:t>8/21/2014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333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105E-CEE3-448E-BC50-139A39E84A9E}" type="datetime1">
              <a:rPr lang="en-US" smtClean="0"/>
              <a:t>8/21/2014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4051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B1ABD-1577-499C-95D3-BCB736484920}" type="datetime1">
              <a:rPr lang="en-US" smtClean="0"/>
              <a:t>8/21/2014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167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F4C70-B374-434A-842E-099747790C44}" type="datetime1">
              <a:rPr lang="en-US" smtClean="0"/>
              <a:t>8/21/2014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7733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4AD7E-B767-4A80-8208-BB0E978F90F1}" type="datetime1">
              <a:rPr lang="en-US" smtClean="0"/>
              <a:t>8/21/2014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1693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C046C-D9DE-4394-AB3C-8FA22A6C0D24}" type="datetime1">
              <a:rPr lang="en-US" smtClean="0"/>
              <a:t>8/21/2014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6777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66C0-1674-4A20-92AF-A28661374CC6}" type="datetime1">
              <a:rPr lang="en-US" smtClean="0"/>
              <a:t>8/21/2014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692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718A5-E3B7-4943-83AB-73C02F5CBCDC}" type="datetime1">
              <a:rPr lang="en-US" smtClean="0"/>
              <a:t>8/21/2014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44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F5F99-9B2E-4DE3-9F52-B63EF52A108D}" type="datetime1">
              <a:rPr lang="en-US" smtClean="0"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9BB4-0DA2-4F14-96AD-698FD010C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430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D5B09-63E2-489C-BF3A-542A5432911D}" type="datetime1">
              <a:rPr lang="en-US" smtClean="0"/>
              <a:t>8/21/2014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1512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B2C2F-5307-41E3-8C46-871165B8FC92}" type="datetime1">
              <a:rPr lang="en-US" smtClean="0"/>
              <a:t>8/21/2014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0834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310C-3B61-477C-84FE-7F685B4F2B55}" type="datetime1">
              <a:rPr lang="en-US" smtClean="0"/>
              <a:t>8/21/2014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51356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648AA-C392-4BE7-A5F0-8ED04521F42D}" type="datetime1">
              <a:rPr lang="en-US" smtClean="0"/>
              <a:t>8/21/2014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5144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6BAED-30B2-4DDE-942B-FD579A5AC6D9}" type="datetime1">
              <a:rPr lang="en-US" smtClean="0"/>
              <a:t>8/21/2014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89440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E8254-E03B-4BCC-B415-B218DE304C23}" type="datetime1">
              <a:rPr lang="en-US" smtClean="0"/>
              <a:t>8/21/2014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3662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A982B-2A5C-4CB0-9EC3-161F14BD2DFF}" type="datetime1">
              <a:rPr lang="en-US" smtClean="0"/>
              <a:t>8/21/2014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3542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E2881-312E-4D4F-96FF-FEFA402D2F85}" type="datetime1">
              <a:rPr lang="en-US" smtClean="0"/>
              <a:t>8/21/2014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67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C4B7-9A32-4E47-B556-B31E1D2D0461}" type="datetime1">
              <a:rPr lang="en-US" smtClean="0"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9BB4-0DA2-4F14-96AD-698FD010C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712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F47F-0603-477D-AED6-86CDF0053274}" type="datetime1">
              <a:rPr lang="en-US" smtClean="0"/>
              <a:t>8/21/2014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9BB4-0DA2-4F14-96AD-698FD010C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77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EB41-C23B-46A4-8F1D-DF28477BC6B8}" type="datetime1">
              <a:rPr lang="en-US" smtClean="0"/>
              <a:t>8/21/2014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9BB4-0DA2-4F14-96AD-698FD010C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132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C7994-891F-44D3-8E80-0692AE556A25}" type="datetime1">
              <a:rPr lang="en-US" smtClean="0"/>
              <a:t>8/21/2014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9BB4-0DA2-4F14-96AD-698FD010C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64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8D7E2-98D1-4D8B-B2D9-475EB398890B}" type="datetime1">
              <a:rPr lang="en-US" smtClean="0"/>
              <a:t>8/21/2014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9BB4-0DA2-4F14-96AD-698FD010C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7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C78B3-D8E4-4558-B1BF-BD63129F3A6E}" type="datetime1">
              <a:rPr lang="en-US" smtClean="0"/>
              <a:t>8/21/2014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9BB4-0DA2-4F14-96AD-698FD010C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4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1309-606F-47A8-A4E8-FCFB41E8CE7E}" type="datetime1">
              <a:rPr lang="en-US" smtClean="0"/>
              <a:t>8/21/2014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9BB4-0DA2-4F14-96AD-698FD010C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55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AB9D3-2BCF-424B-A2B8-0F3673D656F3}" type="datetime1">
              <a:rPr lang="en-US" smtClean="0"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B9BB4-0DA2-4F14-96AD-698FD010C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77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BEBE3-18FD-4C65-B603-A6586E7BE6FD}" type="datetime1">
              <a:rPr lang="en-US" smtClean="0"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CCB9BB4-0DA2-4F14-96AD-698FD010C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5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edevelopment.net/" TargetMode="Externa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jpeg"/><Relationship Id="rId5" Type="http://schemas.openxmlformats.org/officeDocument/2006/relationships/image" Target="../media/image6.jp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development.net/Academy" TargetMode="Externa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74755"/>
            <a:ext cx="9512968" cy="5876144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40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40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40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3000" b="1" i="1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en-US" sz="3000" b="1" i="1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Redevelopment Academy</a:t>
            </a: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en-US" sz="4000" b="1" dirty="0" smtClean="0">
                <a:solidFill>
                  <a:schemeClr val="accent4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en-US" sz="4000" b="1" i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br>
              <a:rPr lang="en-US" sz="4000" b="1" i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000" b="1" i="1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sz="4000" b="1" i="1" dirty="0">
                <a:solidFill>
                  <a:schemeClr val="accent4">
                    <a:lumMod val="50000"/>
                  </a:schemeClr>
                </a:solidFill>
              </a:rPr>
            </a:br>
            <a:endParaRPr lang="en-US" sz="4800" b="1" i="1" dirty="0">
              <a:solidFill>
                <a:schemeClr val="accent4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8876" y="5283378"/>
            <a:ext cx="1909988" cy="140065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251" y="4808699"/>
            <a:ext cx="1702973" cy="4746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1610" y="4808699"/>
            <a:ext cx="1702973" cy="5375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635" y="599606"/>
            <a:ext cx="3805989" cy="198922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865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Redevelopment Incentives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216174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Chapter 163 Incentives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Redevelopment Finance (Debt, Equity, Liquidity)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Risk vs. Benefit (Understanding risk, Phasing incentives, Performance based)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Types of Incentives (Admin, Financial, Planning/Land, Marketing)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Targeting Incentives (Types, Goals)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Establishing Policies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Timing of Incentives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Calculating ROI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Written Agreements/Contracts (Purpose, Protection, Evaluation)</a:t>
            </a:r>
          </a:p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864" y="5207809"/>
            <a:ext cx="1909988" cy="140065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062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Capital Project Management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785800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Planning the Project (Selecting, Building Consensus, Build vs. Buy)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Organizing the Project (Design, Procurement, Consultants, Evaluating Vendors, Compliance based on fund source)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Implementing the Project (Contract execution, Build Process)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Closing the Project (Documentation, Audit, Records, Final Report)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Typical CRA Capital Projects (Infrastructure, mini grants, landscaping,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streetscaping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loans, land acquisition)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606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9450" y="2629627"/>
            <a:ext cx="91333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Housing as a Redevelopment Tool (2015)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Marketing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Promotion (TBA)</a:t>
            </a:r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1896" y="624110"/>
            <a:ext cx="7972400" cy="1729346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Courses Under Development</a:t>
            </a:r>
            <a:endParaRPr lang="en-US" b="1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835" y="5251294"/>
            <a:ext cx="1909988" cy="140065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41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How Much Will It Cost to Get My Designation?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Administrator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Designation: $345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per course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Professional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Designation: $445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per course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Non-FRA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Member: $545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course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you do not pass on the first try you may take the course and exam one more time without any additional cost.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classes include study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materials and lunch.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You must be a member of FRA to receive a designation, but not to take any course.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CRA Trust Fund can pay for this under Chapter 163, Part III.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943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7334" y="2101516"/>
            <a:ext cx="946029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Academy training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provided in several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central locations through out the year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Redevelopment 101, the introductory class, is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usually held the day before the FRA Annual Conference.  Another course is held immediately after the conference, on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rotating basis.  During the year,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try to offer all the courses at least once. </a:t>
            </a:r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7333" y="609600"/>
            <a:ext cx="9460299" cy="1320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How Do I Attend? 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633" y="5259734"/>
            <a:ext cx="1909988" cy="140065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98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7334" y="2391062"/>
            <a:ext cx="919212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FRA-RA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someone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who works in a CRA every day and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meets the criteria for educational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experience requirements.   </a:t>
            </a:r>
          </a:p>
          <a:p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criteria is outlined in the “General Academy Application” which is posted online at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www.redevelopment.net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under the Academy page link.</a:t>
            </a:r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FRA – Redevelopment Administrator (RA) Designation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507" y="5246601"/>
            <a:ext cx="1909988" cy="140065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42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6862" y="1697003"/>
            <a:ext cx="9331696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</a:t>
            </a:r>
            <a:r>
              <a:rPr lang="en-US" sz="25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 - RP</a:t>
            </a:r>
            <a:r>
              <a:rPr lang="en-US" sz="25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5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someone who is not involved in the direct administration of the CRA on a regular basis.  Professionals </a:t>
            </a:r>
            <a:r>
              <a:rPr lang="en-US" sz="25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provide services </a:t>
            </a:r>
            <a:r>
              <a:rPr lang="en-US" sz="25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CRA’s (e.g. architects</a:t>
            </a:r>
            <a:r>
              <a:rPr lang="en-US" sz="25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engineers, contractors, </a:t>
            </a:r>
            <a:r>
              <a:rPr lang="en-US" sz="25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planners</a:t>
            </a:r>
            <a:r>
              <a:rPr lang="en-US" sz="25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vendors</a:t>
            </a:r>
            <a:r>
              <a:rPr lang="en-US" sz="25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are eligible to receive this designation. This FRA-RP </a:t>
            </a:r>
            <a:r>
              <a:rPr lang="en-US" sz="25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also </a:t>
            </a:r>
            <a:r>
              <a:rPr lang="en-US" sz="25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available for elected </a:t>
            </a:r>
            <a:r>
              <a:rPr lang="en-US" sz="25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officials, CRA Board </a:t>
            </a:r>
            <a:r>
              <a:rPr lang="en-US" sz="25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members, government </a:t>
            </a:r>
            <a:r>
              <a:rPr lang="en-US" sz="25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employees, and others who are </a:t>
            </a:r>
            <a:r>
              <a:rPr lang="en-US" sz="25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involved </a:t>
            </a:r>
            <a:r>
              <a:rPr lang="en-US" sz="25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redevelopment, but </a:t>
            </a:r>
            <a:r>
              <a:rPr lang="en-US" sz="25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currently meet the criteria for the FRA-RA.  Once an individual meets the criteria, they can apply to switch to the other designation.</a:t>
            </a:r>
            <a:endParaRPr lang="en-US" sz="25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7334" y="374754"/>
            <a:ext cx="8596668" cy="137909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FRA-Redevelopment Professional (RP) Designation</a:t>
            </a: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endParaRPr lang="en-US" i="1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7423" y="5274227"/>
            <a:ext cx="1909988" cy="140065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51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9450" y="2084882"/>
            <a:ext cx="89191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with most professional training certification programs,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will implement a re-certification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time.  This will be done through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webinars, on-line training, annual conference courses and other related professional training. 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Continuing Education</a:t>
            </a:r>
            <a:endParaRPr lang="en-US" b="1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508" y="5138999"/>
            <a:ext cx="1909988" cy="140065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48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474" y="609600"/>
            <a:ext cx="9212113" cy="1320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Credit for Training by other Organizations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1474" y="2181726"/>
            <a:ext cx="931704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work with state and national professional </a:t>
            </a: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organizations </a:t>
            </a:r>
            <a:endParaRPr lang="en-US" sz="26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reciprocate on credit for our courses and other credits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FRA annual conference offers a variety of credits for AICP, ASLA, IEDC, Florida Bar and AIA</a:t>
            </a:r>
          </a:p>
          <a:p>
            <a:pPr marL="457200" indent="-457200">
              <a:buFontTx/>
              <a:buChar char="-"/>
            </a:pPr>
            <a:endParaRPr lang="en-US" sz="26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5339" y="5198209"/>
            <a:ext cx="1909988" cy="140065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218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7334" y="1604211"/>
            <a:ext cx="935108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 many disciplines related to redevelopment that can contribute to the success of CRA administrators and professionals, and consequently to the success of the CRA’s for which they work.  </a:t>
            </a:r>
            <a:endParaRPr lang="en-US" sz="28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suggestions, know someone who may be interested in developing a course, or would like to take a course, please contact us at cwestmoreland@flcities.com.</a:t>
            </a:r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41419" cy="1320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Course Development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3272" y="5259076"/>
            <a:ext cx="1909988" cy="140065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92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275" y="0"/>
            <a:ext cx="9012098" cy="668403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Presenters: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33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Gail Hamilton, Board Member, </a:t>
            </a:r>
            <a:br>
              <a:rPr lang="en-US" sz="33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Academy Committee Co-Chair</a:t>
            </a:r>
            <a:br>
              <a:rPr lang="en-US" sz="33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3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Peter Moore, Board Member, </a:t>
            </a:r>
            <a:br>
              <a:rPr lang="en-US" sz="33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Academy Committee Member</a:t>
            </a:r>
            <a:br>
              <a:rPr lang="en-US" sz="33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3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Rick Stauts, Board Member,</a:t>
            </a:r>
            <a:br>
              <a:rPr lang="en-US" sz="33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Academy Committee Co-Chair</a:t>
            </a:r>
            <a:endParaRPr lang="en-US" sz="33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734" y="2383437"/>
            <a:ext cx="1517623" cy="1976860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0628" y="5283378"/>
            <a:ext cx="1909988" cy="14006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736" y="4646951"/>
            <a:ext cx="1553438" cy="2037085"/>
          </a:xfrm>
          <a:prstGeom prst="rect">
            <a:avLst/>
          </a:prstGeom>
        </p:spPr>
      </p:pic>
      <p:pic>
        <p:nvPicPr>
          <p:cNvPr id="6" name="Picture 5" descr="C:\Users\jpiland\Pictures\Gail Hamilton Bio Pic (2)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734" y="299804"/>
            <a:ext cx="1517623" cy="202367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928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1722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Florida Redevelopment Association</a:t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301 S.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Bronough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 Street, Suite 300</a:t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Tallahassee, FL  32301</a:t>
            </a:r>
            <a:b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hlinkClick r:id="rId2"/>
              </a:rPr>
              <a:t>www.redevelopment.net/Academy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	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125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774" y="884420"/>
            <a:ext cx="9938478" cy="51569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	Q:		Who is eligible to take the courses?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400050" lvl="1" indent="0">
              <a:buNone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			A:		Anyone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sz="2800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0" indent="457200">
              <a:spcBef>
                <a:spcPts val="0"/>
              </a:spcBef>
              <a:buNone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Q:		Who is eligible to receive a 										designation?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400050" lvl="1" indent="0">
              <a:buNone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			A:		FRA Members Only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5618" y="4823266"/>
            <a:ext cx="1909988" cy="140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230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7334" y="2110667"/>
            <a:ext cx="891584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FRA Board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saw a need for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quality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unique training program in 2010.  Education for practitioners of all types of stakeholders in the redevelopment sphere is available through courses for CRA staff, Board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members,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professionals who provide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services to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CRAs. That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initial concept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 developed into the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training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provided through the Academy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7334" y="609600"/>
            <a:ext cx="8915844" cy="13208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History </a:t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</a:br>
            <a:endParaRPr lang="en-US" i="1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5339" y="5219210"/>
            <a:ext cx="1909988" cy="140065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47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5164" y="2076532"/>
            <a:ext cx="10450269" cy="4121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One day training courses with a test </a:t>
            </a:r>
          </a:p>
          <a:p>
            <a:pPr marL="8001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Available </a:t>
            </a:r>
            <a:r>
              <a:rPr lang="en-US" sz="2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anyone </a:t>
            </a:r>
            <a:endParaRPr lang="en-US" sz="25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Professional Designation </a:t>
            </a:r>
          </a:p>
          <a:p>
            <a:pPr marL="8001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Five </a:t>
            </a:r>
            <a:r>
              <a:rPr lang="en-US" sz="25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courses, three </a:t>
            </a:r>
            <a:r>
              <a:rPr lang="en-US" sz="2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core topics</a:t>
            </a:r>
          </a:p>
          <a:p>
            <a:pPr marL="8001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Two categories of designation: </a:t>
            </a:r>
          </a:p>
          <a:p>
            <a:pPr marL="12573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FRA-Redevelopment Administrator </a:t>
            </a:r>
          </a:p>
          <a:p>
            <a:pPr marL="1257300" lvl="1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5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FRA-Redevelopment Professional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What is the Redevelopment Academy?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1382" y="5290446"/>
            <a:ext cx="1909988" cy="140065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43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9431" y="1604211"/>
            <a:ext cx="10388182" cy="3300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514350" indent="-5143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Redevelopment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101 (CORE)</a:t>
            </a:r>
          </a:p>
          <a:p>
            <a:pPr marL="514350" indent="-5143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Budgeting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Funding,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Reporting (CORE)</a:t>
            </a:r>
          </a:p>
          <a:p>
            <a:pPr marL="514350" indent="-5143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Operations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Capacity Building (CORE)</a:t>
            </a:r>
          </a:p>
          <a:p>
            <a:pPr marL="514350" indent="-5143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Redevelopment Incentives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Capital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 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</a:t>
            </a:r>
          </a:p>
          <a:p>
            <a:endParaRPr lang="en-US" sz="2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69431" y="494675"/>
            <a:ext cx="8844196" cy="1430378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en-US" b="1" dirty="0" smtClean="0">
                <a:solidFill>
                  <a:schemeClr val="accent4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What Courses Are Available?</a:t>
            </a:r>
            <a:endParaRPr lang="en-US" b="1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864" y="5207809"/>
            <a:ext cx="1909988" cy="140065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51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Redevelopment 101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18939"/>
            <a:ext cx="9366076" cy="442242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History of Redevelopment (Main Street, DDAs, CRAs)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Main Street Designation (Process, Criteria, Funding)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Creating and Managing a CRA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Chapter 163,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process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establish, authorities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CRA Plan contents, modifications,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eligible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expenditures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Governance types, powers,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bond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issuance, staffing, legal council, working with City/County departments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State Statutory Requirements (Sunshine, Ethics, Reporting, Annual Reports, Public Records)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Redevelopment Organizations as Resources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864" y="5207809"/>
            <a:ext cx="1909988" cy="140065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786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Operations and Capacity Building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515977" cy="38807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Florida Local Gov’t 101 (Types and forms, Charters, Home rule)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CRA governance (Boards, Roles, Relationships)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Capacity and Resources (Leadership, Leveraging resources, Eligible projects, Budgets)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Strategic Planning (Basics, Success and failures, Benefits)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Grants &amp; Contract types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Finding Federal Funding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Program Evaluation and Performance Measurement (Types and uses, Dashboards)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864" y="5207809"/>
            <a:ext cx="1909988" cy="140065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103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Budgeting, Funding and Reporting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485997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Budgeting Theory and Principles (Revenues, Best Practices, Types)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Increment Revenue Financing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Grants and Outside Resources (CDBG, HOME, SHIP,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Ezones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non-profits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Cost Sharing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Developer Extractions (Impacts, Infrastructure,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Payment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lieu of taxes)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Public Private Partnerships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CRA Record Management/ Reporting Requirements</a:t>
            </a:r>
          </a:p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864" y="5207809"/>
            <a:ext cx="1909988" cy="140065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5F19-C27C-4AE7-B278-E80FF6343B7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54986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907</Words>
  <Application>Microsoft Office PowerPoint</Application>
  <PresentationFormat>Widescreen</PresentationFormat>
  <Paragraphs>123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Arial Black</vt:lpstr>
      <vt:lpstr>Calibri</vt:lpstr>
      <vt:lpstr>Calibri Light</vt:lpstr>
      <vt:lpstr>Times New Roman</vt:lpstr>
      <vt:lpstr>Trebuchet MS</vt:lpstr>
      <vt:lpstr>Wingdings</vt:lpstr>
      <vt:lpstr>Wingdings 3</vt:lpstr>
      <vt:lpstr>Custom Design</vt:lpstr>
      <vt:lpstr>Facet</vt:lpstr>
      <vt:lpstr>      Redevelopment Academy    </vt:lpstr>
      <vt:lpstr> Presenters:  Gail Hamilton, Board Member,  Academy Committee Co-Chair   Peter Moore, Board Member,  Academy Committee Member   Rick Stauts, Board Member, Academy Committee Co-Chair</vt:lpstr>
      <vt:lpstr>PowerPoint Presentation</vt:lpstr>
      <vt:lpstr>History  </vt:lpstr>
      <vt:lpstr>What is the Redevelopment Academy?</vt:lpstr>
      <vt:lpstr> What Courses Are Available?</vt:lpstr>
      <vt:lpstr>Redevelopment 101</vt:lpstr>
      <vt:lpstr>Operations and Capacity Building</vt:lpstr>
      <vt:lpstr>Budgeting, Funding and Reporting</vt:lpstr>
      <vt:lpstr>Redevelopment Incentives</vt:lpstr>
      <vt:lpstr>Capital Project Management</vt:lpstr>
      <vt:lpstr>Courses Under Development</vt:lpstr>
      <vt:lpstr>How Much Will It Cost to Get My Designation?</vt:lpstr>
      <vt:lpstr>How Do I Attend? </vt:lpstr>
      <vt:lpstr>FRA – Redevelopment Administrator (RA) Designation</vt:lpstr>
      <vt:lpstr>FRA-Redevelopment Professional (RP) Designation </vt:lpstr>
      <vt:lpstr>Continuing Education</vt:lpstr>
      <vt:lpstr>Credit for Training by other Organizations</vt:lpstr>
      <vt:lpstr>Course Development</vt:lpstr>
      <vt:lpstr> Florida Redevelopment Association 301 S. Bronough Street, Suite 300 Tallahassee, FL  32301   www.redevelopment.net/Academy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Stauts</dc:creator>
  <cp:lastModifiedBy>Jan Piland</cp:lastModifiedBy>
  <cp:revision>63</cp:revision>
  <cp:lastPrinted>2014-08-21T14:39:36Z</cp:lastPrinted>
  <dcterms:created xsi:type="dcterms:W3CDTF">2014-07-31T14:37:53Z</dcterms:created>
  <dcterms:modified xsi:type="dcterms:W3CDTF">2014-08-21T17:06:06Z</dcterms:modified>
</cp:coreProperties>
</file>