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handoutMasterIdLst>
    <p:handoutMasterId r:id="rId17"/>
  </p:handoutMasterIdLst>
  <p:sldIdLst>
    <p:sldId id="260" r:id="rId2"/>
    <p:sldId id="436" r:id="rId3"/>
    <p:sldId id="447" r:id="rId4"/>
    <p:sldId id="445" r:id="rId5"/>
    <p:sldId id="446" r:id="rId6"/>
    <p:sldId id="437" r:id="rId7"/>
    <p:sldId id="440" r:id="rId8"/>
    <p:sldId id="438" r:id="rId9"/>
    <p:sldId id="442" r:id="rId10"/>
    <p:sldId id="439" r:id="rId11"/>
    <p:sldId id="441" r:id="rId12"/>
    <p:sldId id="444" r:id="rId13"/>
    <p:sldId id="443" r:id="rId14"/>
    <p:sldId id="384"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996633"/>
    <a:srgbClr val="CC9900"/>
    <a:srgbClr val="3333FF"/>
    <a:srgbClr val="FFCC99"/>
    <a:srgbClr val="FF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942" autoAdjust="0"/>
    <p:restoredTop sz="58506" autoAdjust="0"/>
  </p:normalViewPr>
  <p:slideViewPr>
    <p:cSldViewPr>
      <p:cViewPr>
        <p:scale>
          <a:sx n="100" d="100"/>
          <a:sy n="100" d="100"/>
        </p:scale>
        <p:origin x="-133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defTabSz="932330">
              <a:defRPr sz="1200"/>
            </a:lvl1pPr>
          </a:lstStyle>
          <a:p>
            <a:pPr>
              <a:defRPr/>
            </a:pPr>
            <a:endParaRPr lang="en-US"/>
          </a:p>
        </p:txBody>
      </p:sp>
      <p:sp>
        <p:nvSpPr>
          <p:cNvPr id="202755"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3175" tIns="46588" rIns="93175" bIns="46588" numCol="1" anchor="t" anchorCtr="0" compatLnSpc="1">
            <a:prstTxWarp prst="textNoShape">
              <a:avLst/>
            </a:prstTxWarp>
          </a:bodyPr>
          <a:lstStyle>
            <a:lvl1pPr algn="r" defTabSz="932330">
              <a:defRPr sz="1200"/>
            </a:lvl1pPr>
          </a:lstStyle>
          <a:p>
            <a:pPr>
              <a:defRPr/>
            </a:pPr>
            <a:endParaRPr lang="en-US"/>
          </a:p>
        </p:txBody>
      </p:sp>
      <p:sp>
        <p:nvSpPr>
          <p:cNvPr id="202756"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defTabSz="932330">
              <a:defRPr sz="1200"/>
            </a:lvl1pPr>
          </a:lstStyle>
          <a:p>
            <a:pPr>
              <a:defRPr/>
            </a:pPr>
            <a:endParaRPr lang="en-US"/>
          </a:p>
        </p:txBody>
      </p:sp>
      <p:sp>
        <p:nvSpPr>
          <p:cNvPr id="202757"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3175" tIns="46588" rIns="93175" bIns="46588" numCol="1" anchor="b" anchorCtr="0" compatLnSpc="1">
            <a:prstTxWarp prst="textNoShape">
              <a:avLst/>
            </a:prstTxWarp>
          </a:bodyPr>
          <a:lstStyle>
            <a:lvl1pPr algn="r" defTabSz="932330">
              <a:defRPr sz="1200"/>
            </a:lvl1pPr>
          </a:lstStyle>
          <a:p>
            <a:pPr>
              <a:defRPr/>
            </a:pPr>
            <a:fld id="{F91EF314-9C50-4EF6-8031-A5048E3FF2D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defRPr sz="1200"/>
            </a:lvl1pPr>
          </a:lstStyle>
          <a:p>
            <a:pPr>
              <a:defRPr/>
            </a:pPr>
            <a:endParaRPr lang="en-US"/>
          </a:p>
        </p:txBody>
      </p:sp>
      <p:sp>
        <p:nvSpPr>
          <p:cNvPr id="233475"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233477" name="Rectangle 5"/>
          <p:cNvSpPr>
            <a:spLocks noGrp="1" noChangeArrowheads="1"/>
          </p:cNvSpPr>
          <p:nvPr>
            <p:ph type="body" sz="quarter" idx="3"/>
          </p:nvPr>
        </p:nvSpPr>
        <p:spPr bwMode="auto">
          <a:xfrm>
            <a:off x="700088" y="4414838"/>
            <a:ext cx="5610225" cy="4183062"/>
          </a:xfrm>
          <a:prstGeom prst="rect">
            <a:avLst/>
          </a:prstGeom>
          <a:noFill/>
          <a:ln w="9525">
            <a:noFill/>
            <a:miter lim="800000"/>
            <a:headEnd/>
            <a:tailEnd/>
          </a:ln>
          <a:effectLst/>
        </p:spPr>
        <p:txBody>
          <a:bodyPr vert="horz" wrap="square" lIns="91330" tIns="45665" rIns="91330" bIns="456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3478"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defRPr sz="1200"/>
            </a:lvl1pPr>
          </a:lstStyle>
          <a:p>
            <a:pPr>
              <a:defRPr/>
            </a:pPr>
            <a:endParaRPr lang="en-US"/>
          </a:p>
        </p:txBody>
      </p:sp>
      <p:sp>
        <p:nvSpPr>
          <p:cNvPr id="233479"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1330" tIns="45665" rIns="91330" bIns="45665" numCol="1" anchor="b" anchorCtr="0" compatLnSpc="1">
            <a:prstTxWarp prst="textNoShape">
              <a:avLst/>
            </a:prstTxWarp>
          </a:bodyPr>
          <a:lstStyle>
            <a:lvl1pPr algn="r">
              <a:defRPr sz="1200"/>
            </a:lvl1pPr>
          </a:lstStyle>
          <a:p>
            <a:pPr>
              <a:defRPr/>
            </a:pPr>
            <a:fld id="{D9053B12-4656-4660-A72A-5766A86E3AE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2688" y="698500"/>
            <a:ext cx="4645025" cy="3484563"/>
          </a:xfrm>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8A54921F-00BE-43BD-89B7-0960560302B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82688" y="698500"/>
            <a:ext cx="4645025" cy="3484563"/>
          </a:xfrm>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8CD06635-7633-4E6A-B650-562A2A3CB9AD}"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5F11F-94C7-4D0D-9238-D501698C97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F4389-0297-496B-B2CA-04FACDB7D2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2FFA6-5576-4D58-953F-6197AA2A8D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D0A26-3A02-40D9-86CB-D34DE2C96AD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15E47C-7D49-4B3C-B0F4-972CED2885C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E5DFB-A05D-434A-A78B-7DFF3610C00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9C0100-F974-4B02-B759-BE5FA4D583F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32D253-0F47-4104-9278-16706577D5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35E893-2865-4644-A7A2-5FBFB1CFD3C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630A5D-3090-4FFD-8E6E-B58D0B3F9E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271313-9896-4039-9659-14C760F5F6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A0DF2E-8AC2-4813-ADC9-8C79A3E83D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609600"/>
            <a:ext cx="8229600" cy="1828800"/>
          </a:xfrm>
        </p:spPr>
        <p:txBody>
          <a:bodyPr/>
          <a:lstStyle/>
          <a:p>
            <a:pPr eaLnBrk="1" hangingPunct="1"/>
            <a:r>
              <a:rPr lang="en-US" sz="3200" dirty="0" smtClean="0">
                <a:solidFill>
                  <a:srgbClr val="000099"/>
                </a:solidFill>
              </a:rPr>
              <a:t>Renovation of Sims Park</a:t>
            </a:r>
            <a:br>
              <a:rPr lang="en-US" sz="3200" dirty="0" smtClean="0">
                <a:solidFill>
                  <a:srgbClr val="000099"/>
                </a:solidFill>
              </a:rPr>
            </a:br>
            <a:r>
              <a:rPr lang="en-US" sz="3200" dirty="0" smtClean="0">
                <a:solidFill>
                  <a:srgbClr val="000099"/>
                </a:solidFill>
              </a:rPr>
              <a:t>New Port Richey, Florida</a:t>
            </a:r>
          </a:p>
        </p:txBody>
      </p:sp>
      <p:sp>
        <p:nvSpPr>
          <p:cNvPr id="2051" name="Rectangle 3"/>
          <p:cNvSpPr>
            <a:spLocks noGrp="1" noChangeArrowheads="1"/>
          </p:cNvSpPr>
          <p:nvPr>
            <p:ph type="body" idx="1"/>
          </p:nvPr>
        </p:nvSpPr>
        <p:spPr>
          <a:xfrm>
            <a:off x="457200" y="3048000"/>
            <a:ext cx="8229600" cy="1447800"/>
          </a:xfrm>
        </p:spPr>
        <p:txBody>
          <a:bodyPr/>
          <a:lstStyle/>
          <a:p>
            <a:pPr algn="ctr" eaLnBrk="1" hangingPunct="1">
              <a:buFontTx/>
              <a:buNone/>
            </a:pPr>
            <a:r>
              <a:rPr lang="en-US" sz="2000" dirty="0" smtClean="0"/>
              <a:t>2017 Submittal</a:t>
            </a:r>
          </a:p>
          <a:p>
            <a:pPr algn="ctr" eaLnBrk="1" hangingPunct="1">
              <a:buFontTx/>
              <a:buNone/>
            </a:pPr>
            <a:r>
              <a:rPr lang="en-US" sz="2000" dirty="0" smtClean="0"/>
              <a:t>Roy F. </a:t>
            </a:r>
            <a:r>
              <a:rPr lang="en-US" sz="2000" dirty="0" err="1" smtClean="0"/>
              <a:t>Kenzie</a:t>
            </a:r>
            <a:r>
              <a:rPr lang="en-US" sz="2000" dirty="0" smtClean="0"/>
              <a:t> Awards</a:t>
            </a:r>
          </a:p>
          <a:p>
            <a:pPr algn="ctr" eaLnBrk="1" hangingPunct="1">
              <a:buFontTx/>
              <a:buNone/>
            </a:pPr>
            <a:r>
              <a:rPr lang="en-US" sz="2000" dirty="0" smtClean="0"/>
              <a:t>Capital Projects/Beautification (Park Enhancements) Category</a:t>
            </a:r>
          </a:p>
          <a:p>
            <a:pPr algn="ctr" eaLnBrk="1" hangingPunct="1">
              <a:buFontTx/>
              <a:buNone/>
            </a:pPr>
            <a:r>
              <a:rPr lang="en-US" sz="2000" dirty="0" smtClean="0"/>
              <a:t>Florida Redevelopment Association</a:t>
            </a:r>
          </a:p>
        </p:txBody>
      </p:sp>
      <p:sp>
        <p:nvSpPr>
          <p:cNvPr id="2052" name="Rectangle 5"/>
          <p:cNvSpPr>
            <a:spLocks noChangeArrowheads="1"/>
          </p:cNvSpPr>
          <p:nvPr/>
        </p:nvSpPr>
        <p:spPr bwMode="auto">
          <a:xfrm>
            <a:off x="1447800" y="5867400"/>
            <a:ext cx="6172200" cy="990600"/>
          </a:xfrm>
          <a:prstGeom prst="rect">
            <a:avLst/>
          </a:prstGeom>
          <a:noFill/>
          <a:ln w="9525">
            <a:noFill/>
            <a:miter lim="800000"/>
            <a:headEnd/>
            <a:tailEnd/>
          </a:ln>
        </p:spPr>
        <p:txBody>
          <a:bodyPr/>
          <a:lstStyle/>
          <a:p>
            <a:pPr marL="342900" indent="-342900" algn="ctr">
              <a:spcBef>
                <a:spcPct val="20000"/>
              </a:spcBef>
            </a:pPr>
            <a:r>
              <a:rPr lang="en-US" sz="2000" dirty="0">
                <a:latin typeface="+mn-lt"/>
              </a:rPr>
              <a:t>City of New Port </a:t>
            </a:r>
            <a:r>
              <a:rPr lang="en-US" sz="2000" dirty="0" smtClean="0">
                <a:latin typeface="+mn-lt"/>
              </a:rPr>
              <a:t>Richey</a:t>
            </a:r>
            <a:endParaRPr lang="en-US" sz="2000" dirty="0">
              <a:latin typeface="+mn-lt"/>
              <a:cs typeface="Arial" charset="0"/>
            </a:endParaRPr>
          </a:p>
        </p:txBody>
      </p:sp>
      <p:sp>
        <p:nvSpPr>
          <p:cNvPr id="2053" name="Line 6"/>
          <p:cNvSpPr>
            <a:spLocks noChangeShapeType="1"/>
          </p:cNvSpPr>
          <p:nvPr/>
        </p:nvSpPr>
        <p:spPr bwMode="auto">
          <a:xfrm>
            <a:off x="1066800" y="2133600"/>
            <a:ext cx="6858000" cy="0"/>
          </a:xfrm>
          <a:prstGeom prst="line">
            <a:avLst/>
          </a:prstGeom>
          <a:noFill/>
          <a:ln w="76200">
            <a:solidFill>
              <a:srgbClr val="0000FF"/>
            </a:solidFill>
            <a:round/>
            <a:headEnd/>
            <a:tailEnd/>
          </a:ln>
        </p:spPr>
        <p:txBody>
          <a:bodyPr/>
          <a:lstStyle/>
          <a:p>
            <a:endParaRPr lang="en-US"/>
          </a:p>
        </p:txBody>
      </p:sp>
      <p:pic>
        <p:nvPicPr>
          <p:cNvPr id="2054" name="Picture 6" descr="OmniForm Logo.gif"/>
          <p:cNvPicPr>
            <a:picLocks noChangeAspect="1" noChangeArrowheads="1"/>
          </p:cNvPicPr>
          <p:nvPr/>
        </p:nvPicPr>
        <p:blipFill>
          <a:blip r:embed="rId3"/>
          <a:srcRect/>
          <a:stretch>
            <a:fillRect/>
          </a:stretch>
        </p:blipFill>
        <p:spPr bwMode="auto">
          <a:xfrm>
            <a:off x="3505202" y="5029201"/>
            <a:ext cx="790575" cy="733425"/>
          </a:xfrm>
          <a:prstGeom prst="rect">
            <a:avLst/>
          </a:prstGeom>
          <a:noFill/>
          <a:ln w="9525">
            <a:noFill/>
            <a:miter lim="800000"/>
            <a:headEnd/>
            <a:tailEnd/>
          </a:ln>
        </p:spPr>
      </p:pic>
      <p:pic>
        <p:nvPicPr>
          <p:cNvPr id="2055" name="Picture 7" descr="cid:image006.png@01D0A757.8D59CB90"/>
          <p:cNvPicPr>
            <a:picLocks noChangeAspect="1" noChangeArrowheads="1"/>
          </p:cNvPicPr>
          <p:nvPr/>
        </p:nvPicPr>
        <p:blipFill>
          <a:blip r:embed="rId4"/>
          <a:srcRect/>
          <a:stretch>
            <a:fillRect/>
          </a:stretch>
        </p:blipFill>
        <p:spPr bwMode="auto">
          <a:xfrm>
            <a:off x="4495800" y="4953000"/>
            <a:ext cx="1314451" cy="914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Festival Crowd in Sims Park</a:t>
            </a:r>
            <a:endParaRPr lang="en-US" dirty="0"/>
          </a:p>
        </p:txBody>
      </p:sp>
      <p:pic>
        <p:nvPicPr>
          <p:cNvPr id="5" name="Picture Placeholder 4" descr="Festival Crowd.jpg"/>
          <p:cNvPicPr>
            <a:picLocks noGrp="1" noChangeAspect="1"/>
          </p:cNvPicPr>
          <p:nvPr>
            <p:ph type="pic" idx="1"/>
          </p:nvPr>
        </p:nvPicPr>
        <p:blipFill>
          <a:blip r:embed="rId2"/>
          <a:srcRect l="5583" r="5583"/>
          <a:stretch>
            <a:fillRect/>
          </a:stretch>
        </p:blipFill>
        <p:spPr/>
      </p:pic>
      <p:sp>
        <p:nvSpPr>
          <p:cNvPr id="4" name="Text Placeholder 3"/>
          <p:cNvSpPr>
            <a:spLocks noGrp="1"/>
          </p:cNvSpPr>
          <p:nvPr>
            <p:ph type="body" sz="half" idx="2"/>
          </p:nvPr>
        </p:nvSpPr>
        <p:spPr>
          <a:xfrm>
            <a:off x="1792288" y="5367338"/>
            <a:ext cx="5486400" cy="1185862"/>
          </a:xfrm>
        </p:spPr>
        <p:txBody>
          <a:bodyPr/>
          <a:lstStyle/>
          <a:p>
            <a:pPr algn="just"/>
            <a:r>
              <a:rPr lang="en-US" sz="1600" dirty="0" smtClean="0">
                <a:solidFill>
                  <a:srgbClr val="080808"/>
                </a:solidFill>
              </a:rPr>
              <a:t>The park is the center of community activity, with special events and festivals throughout the </a:t>
            </a:r>
            <a:r>
              <a:rPr lang="en-US" sz="1600" dirty="0" smtClean="0">
                <a:solidFill>
                  <a:srgbClr val="080808"/>
                </a:solidFill>
              </a:rPr>
              <a:t>year. </a:t>
            </a:r>
            <a:endParaRPr lang="en-US" sz="1600" dirty="0" smtClean="0">
              <a:solidFill>
                <a:srgbClr val="080808"/>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Race Event in Sims Park</a:t>
            </a:r>
            <a:endParaRPr lang="en-US" dirty="0"/>
          </a:p>
        </p:txBody>
      </p:sp>
      <p:sp>
        <p:nvSpPr>
          <p:cNvPr id="4" name="Text Placeholder 3"/>
          <p:cNvSpPr>
            <a:spLocks noGrp="1"/>
          </p:cNvSpPr>
          <p:nvPr>
            <p:ph type="body" sz="half" idx="2"/>
          </p:nvPr>
        </p:nvSpPr>
        <p:spPr>
          <a:xfrm>
            <a:off x="1792288" y="5367339"/>
            <a:ext cx="5486400" cy="652462"/>
          </a:xfrm>
        </p:spPr>
        <p:txBody>
          <a:bodyPr/>
          <a:lstStyle/>
          <a:p>
            <a:pPr algn="just"/>
            <a:r>
              <a:rPr lang="en-US" sz="1600" dirty="0" smtClean="0">
                <a:solidFill>
                  <a:srgbClr val="080808"/>
                </a:solidFill>
              </a:rPr>
              <a:t>Special events include festivals</a:t>
            </a:r>
            <a:r>
              <a:rPr lang="en-US" sz="1600" dirty="0" smtClean="0">
                <a:solidFill>
                  <a:srgbClr val="080808"/>
                </a:solidFill>
              </a:rPr>
              <a:t>, family movie nights, holiday fireworks displays, concerts and races</a:t>
            </a:r>
            <a:r>
              <a:rPr lang="en-US" sz="1600" dirty="0" smtClean="0"/>
              <a:t>.</a:t>
            </a:r>
            <a:endParaRPr lang="en-US" sz="1600" dirty="0" smtClean="0"/>
          </a:p>
          <a:p>
            <a:endParaRPr lang="en-US" dirty="0"/>
          </a:p>
        </p:txBody>
      </p:sp>
      <p:pic>
        <p:nvPicPr>
          <p:cNvPr id="7" name="Picture Placeholder 6" descr="RAP River Run Race.jpg"/>
          <p:cNvPicPr>
            <a:picLocks noGrp="1" noChangeAspect="1"/>
          </p:cNvPicPr>
          <p:nvPr>
            <p:ph type="pic" idx="1"/>
          </p:nvPr>
        </p:nvPicPr>
        <p:blipFill>
          <a:blip r:embed="rId2"/>
          <a:srcRect l="24675" r="24675"/>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Evening Crowd and Sun Shades in the Sims Park </a:t>
            </a:r>
            <a:r>
              <a:rPr lang="en-US" dirty="0" err="1" smtClean="0"/>
              <a:t>Ampitheater</a:t>
            </a:r>
            <a:endParaRPr lang="en-US" dirty="0"/>
          </a:p>
        </p:txBody>
      </p:sp>
      <p:pic>
        <p:nvPicPr>
          <p:cNvPr id="5" name="Picture Placeholder 4" descr="Ampitheater Shade Structures.jpg"/>
          <p:cNvPicPr>
            <a:picLocks noGrp="1" noChangeAspect="1"/>
          </p:cNvPicPr>
          <p:nvPr>
            <p:ph type="pic" idx="1"/>
          </p:nvPr>
        </p:nvPicPr>
        <p:blipFill>
          <a:blip r:embed="rId2"/>
          <a:srcRect/>
          <a:stretch>
            <a:fillRect/>
          </a:stretch>
        </p:blipFill>
        <p:spPr/>
      </p:pic>
      <p:sp>
        <p:nvSpPr>
          <p:cNvPr id="4" name="Text Placeholder 3"/>
          <p:cNvSpPr>
            <a:spLocks noGrp="1"/>
          </p:cNvSpPr>
          <p:nvPr>
            <p:ph type="body" sz="half" idx="2"/>
          </p:nvPr>
        </p:nvSpPr>
        <p:spPr>
          <a:xfrm>
            <a:off x="1792288" y="5367338"/>
            <a:ext cx="5486400" cy="1185861"/>
          </a:xfrm>
        </p:spPr>
        <p:txBody>
          <a:bodyPr/>
          <a:lstStyle/>
          <a:p>
            <a:pPr algn="just"/>
            <a:r>
              <a:rPr lang="en-US" sz="1600" dirty="0" smtClean="0">
                <a:solidFill>
                  <a:srgbClr val="080808"/>
                </a:solidFill>
              </a:rPr>
              <a:t>Prior to the renovation, the park hosted a few annual events: a seafood festival, a bike festival and annual fireworks. </a:t>
            </a:r>
            <a:endParaRPr lang="en-US" sz="1600" dirty="0">
              <a:solidFill>
                <a:srgbClr val="08080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Sun Shades in Sims Park </a:t>
            </a:r>
            <a:r>
              <a:rPr lang="en-US" dirty="0" err="1" smtClean="0"/>
              <a:t>Ampitheater</a:t>
            </a:r>
            <a:endParaRPr lang="en-US" dirty="0"/>
          </a:p>
        </p:txBody>
      </p:sp>
      <p:pic>
        <p:nvPicPr>
          <p:cNvPr id="5" name="Picture Placeholder 4" descr="View of Stage.jpg"/>
          <p:cNvPicPr>
            <a:picLocks noGrp="1" noChangeAspect="1"/>
          </p:cNvPicPr>
          <p:nvPr>
            <p:ph type="pic" idx="1"/>
          </p:nvPr>
        </p:nvPicPr>
        <p:blipFill>
          <a:blip r:embed="rId2"/>
          <a:srcRect/>
          <a:stretch>
            <a:fillRect/>
          </a:stretch>
        </p:blipFill>
        <p:spPr/>
      </p:pic>
      <p:sp>
        <p:nvSpPr>
          <p:cNvPr id="4" name="Text Placeholder 3"/>
          <p:cNvSpPr>
            <a:spLocks noGrp="1"/>
          </p:cNvSpPr>
          <p:nvPr>
            <p:ph type="body" sz="half" idx="2"/>
          </p:nvPr>
        </p:nvSpPr>
        <p:spPr>
          <a:xfrm>
            <a:off x="1792288" y="5367338"/>
            <a:ext cx="5486400" cy="1033461"/>
          </a:xfrm>
        </p:spPr>
        <p:txBody>
          <a:bodyPr/>
          <a:lstStyle/>
          <a:p>
            <a:r>
              <a:rPr lang="en-US" sz="1600" dirty="0" smtClean="0">
                <a:solidFill>
                  <a:srgbClr val="080808"/>
                </a:solidFill>
              </a:rPr>
              <a:t>Now there are only five weekends left in 2017 without scheduled events. The City has had to mandate black-out dates just to give the lawns and landscaping monthly opportunities to recover.</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914400"/>
            <a:ext cx="8229600" cy="1600200"/>
          </a:xfrm>
        </p:spPr>
        <p:txBody>
          <a:bodyPr/>
          <a:lstStyle/>
          <a:p>
            <a:pPr eaLnBrk="1" hangingPunct="1"/>
            <a:r>
              <a:rPr lang="en-US" sz="3200" dirty="0" smtClean="0">
                <a:solidFill>
                  <a:srgbClr val="000099"/>
                </a:solidFill>
              </a:rPr>
              <a:t>Renovation of Sims Park</a:t>
            </a:r>
            <a:br>
              <a:rPr lang="en-US" sz="3200" dirty="0" smtClean="0">
                <a:solidFill>
                  <a:srgbClr val="000099"/>
                </a:solidFill>
              </a:rPr>
            </a:br>
            <a:r>
              <a:rPr lang="en-US" sz="3200" dirty="0" smtClean="0">
                <a:solidFill>
                  <a:srgbClr val="000099"/>
                </a:solidFill>
              </a:rPr>
              <a:t>New Port Richey, Florida</a:t>
            </a:r>
          </a:p>
        </p:txBody>
      </p:sp>
      <p:sp>
        <p:nvSpPr>
          <p:cNvPr id="22531" name="Rectangle 3"/>
          <p:cNvSpPr>
            <a:spLocks noGrp="1" noChangeArrowheads="1"/>
          </p:cNvSpPr>
          <p:nvPr>
            <p:ph type="body" idx="1"/>
          </p:nvPr>
        </p:nvSpPr>
        <p:spPr>
          <a:xfrm>
            <a:off x="457200" y="3124200"/>
            <a:ext cx="8229600" cy="1600200"/>
          </a:xfrm>
        </p:spPr>
        <p:txBody>
          <a:bodyPr/>
          <a:lstStyle/>
          <a:p>
            <a:pPr algn="ctr" eaLnBrk="1" hangingPunct="1">
              <a:buFontTx/>
              <a:buNone/>
            </a:pPr>
            <a:r>
              <a:rPr lang="en-US" sz="2000" dirty="0" smtClean="0"/>
              <a:t>2017 Submittal</a:t>
            </a:r>
          </a:p>
          <a:p>
            <a:pPr algn="ctr" eaLnBrk="1" hangingPunct="1">
              <a:buFontTx/>
              <a:buNone/>
            </a:pPr>
            <a:r>
              <a:rPr lang="en-US" sz="2000" dirty="0" smtClean="0"/>
              <a:t>Roy F. </a:t>
            </a:r>
            <a:r>
              <a:rPr lang="en-US" sz="2000" dirty="0" err="1" smtClean="0"/>
              <a:t>Kenzie</a:t>
            </a:r>
            <a:r>
              <a:rPr lang="en-US" sz="2000" dirty="0" smtClean="0"/>
              <a:t> Awards</a:t>
            </a:r>
          </a:p>
          <a:p>
            <a:pPr algn="ctr" eaLnBrk="1" hangingPunct="1">
              <a:buFontTx/>
              <a:buNone/>
            </a:pPr>
            <a:r>
              <a:rPr lang="en-US" sz="2000" dirty="0" smtClean="0"/>
              <a:t>Capital Projects/Beautification (Park Enhancements) Category</a:t>
            </a:r>
          </a:p>
          <a:p>
            <a:pPr algn="ctr" eaLnBrk="1" hangingPunct="1">
              <a:buFontTx/>
              <a:buNone/>
            </a:pPr>
            <a:r>
              <a:rPr lang="en-US" sz="2000" dirty="0" smtClean="0"/>
              <a:t>Florida Redevelopment Association</a:t>
            </a:r>
          </a:p>
        </p:txBody>
      </p:sp>
      <p:sp>
        <p:nvSpPr>
          <p:cNvPr id="22532" name="Rectangle 5"/>
          <p:cNvSpPr>
            <a:spLocks noChangeArrowheads="1"/>
          </p:cNvSpPr>
          <p:nvPr/>
        </p:nvSpPr>
        <p:spPr bwMode="auto">
          <a:xfrm>
            <a:off x="1447800" y="5867400"/>
            <a:ext cx="6172200" cy="990600"/>
          </a:xfrm>
          <a:prstGeom prst="rect">
            <a:avLst/>
          </a:prstGeom>
          <a:noFill/>
          <a:ln w="9525">
            <a:noFill/>
            <a:miter lim="800000"/>
            <a:headEnd/>
            <a:tailEnd/>
          </a:ln>
        </p:spPr>
        <p:txBody>
          <a:bodyPr/>
          <a:lstStyle/>
          <a:p>
            <a:pPr marL="342900" indent="-342900" algn="ctr">
              <a:spcBef>
                <a:spcPct val="20000"/>
              </a:spcBef>
            </a:pPr>
            <a:r>
              <a:rPr lang="en-US" sz="2000" dirty="0">
                <a:latin typeface="+mn-lt"/>
              </a:rPr>
              <a:t>City of New Port </a:t>
            </a:r>
            <a:r>
              <a:rPr lang="en-US" sz="2000" dirty="0" smtClean="0">
                <a:latin typeface="+mn-lt"/>
              </a:rPr>
              <a:t>Richey</a:t>
            </a:r>
            <a:endParaRPr lang="en-US" sz="2000" dirty="0">
              <a:latin typeface="+mn-lt"/>
              <a:cs typeface="Arial" charset="0"/>
            </a:endParaRPr>
          </a:p>
        </p:txBody>
      </p:sp>
      <p:sp>
        <p:nvSpPr>
          <p:cNvPr id="22533" name="Line 6"/>
          <p:cNvSpPr>
            <a:spLocks noChangeShapeType="1"/>
          </p:cNvSpPr>
          <p:nvPr/>
        </p:nvSpPr>
        <p:spPr bwMode="auto">
          <a:xfrm>
            <a:off x="990600" y="2362200"/>
            <a:ext cx="6858000" cy="0"/>
          </a:xfrm>
          <a:prstGeom prst="line">
            <a:avLst/>
          </a:prstGeom>
          <a:noFill/>
          <a:ln w="76200">
            <a:solidFill>
              <a:srgbClr val="0000FF"/>
            </a:solidFill>
            <a:round/>
            <a:headEnd/>
            <a:tailEnd/>
          </a:ln>
        </p:spPr>
        <p:txBody>
          <a:bodyPr/>
          <a:lstStyle/>
          <a:p>
            <a:endParaRPr lang="en-US"/>
          </a:p>
        </p:txBody>
      </p:sp>
      <p:pic>
        <p:nvPicPr>
          <p:cNvPr id="22534" name="Picture 6" descr="OmniForm Logo.gif"/>
          <p:cNvPicPr>
            <a:picLocks noChangeAspect="1" noChangeArrowheads="1"/>
          </p:cNvPicPr>
          <p:nvPr/>
        </p:nvPicPr>
        <p:blipFill>
          <a:blip r:embed="rId3"/>
          <a:srcRect/>
          <a:stretch>
            <a:fillRect/>
          </a:stretch>
        </p:blipFill>
        <p:spPr bwMode="auto">
          <a:xfrm>
            <a:off x="3505202" y="5029201"/>
            <a:ext cx="790575" cy="733425"/>
          </a:xfrm>
          <a:prstGeom prst="rect">
            <a:avLst/>
          </a:prstGeom>
          <a:noFill/>
          <a:ln w="9525">
            <a:noFill/>
            <a:miter lim="800000"/>
            <a:headEnd/>
            <a:tailEnd/>
          </a:ln>
        </p:spPr>
      </p:pic>
      <p:pic>
        <p:nvPicPr>
          <p:cNvPr id="22535" name="Picture 7" descr="cid:image006.png@01D0A757.8D59CB90"/>
          <p:cNvPicPr>
            <a:picLocks noChangeAspect="1" noChangeArrowheads="1"/>
          </p:cNvPicPr>
          <p:nvPr/>
        </p:nvPicPr>
        <p:blipFill>
          <a:blip r:embed="rId4"/>
          <a:srcRect/>
          <a:stretch>
            <a:fillRect/>
          </a:stretch>
        </p:blipFill>
        <p:spPr bwMode="auto">
          <a:xfrm>
            <a:off x="4495800" y="4953000"/>
            <a:ext cx="1314451" cy="914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Renovation of Sims Park</a:t>
            </a:r>
            <a:br>
              <a:rPr lang="en-US" sz="4000" dirty="0" smtClean="0"/>
            </a:br>
            <a:r>
              <a:rPr lang="en-US" sz="4000" dirty="0" smtClean="0"/>
              <a:t> in New Port Richey, Florida </a:t>
            </a:r>
            <a:endParaRPr lang="en-US" sz="4000" dirty="0"/>
          </a:p>
        </p:txBody>
      </p:sp>
      <p:sp>
        <p:nvSpPr>
          <p:cNvPr id="3" name="Content Placeholder 2"/>
          <p:cNvSpPr>
            <a:spLocks noGrp="1"/>
          </p:cNvSpPr>
          <p:nvPr>
            <p:ph idx="1"/>
          </p:nvPr>
        </p:nvSpPr>
        <p:spPr/>
        <p:txBody>
          <a:bodyPr/>
          <a:lstStyle/>
          <a:p>
            <a:pPr marL="0" indent="-274320" algn="just"/>
            <a:endParaRPr lang="en-US" sz="2800" dirty="0" smtClean="0"/>
          </a:p>
          <a:p>
            <a:pPr marL="0" indent="-274320" algn="just"/>
            <a:r>
              <a:rPr lang="en-US" sz="2800" dirty="0" smtClean="0"/>
              <a:t>Completed in January 2016</a:t>
            </a:r>
          </a:p>
          <a:p>
            <a:pPr marL="0" indent="-274320" algn="just">
              <a:spcAft>
                <a:spcPts val="672"/>
              </a:spcAft>
            </a:pPr>
            <a:r>
              <a:rPr lang="en-US" sz="2800" dirty="0" smtClean="0"/>
              <a:t>Multiple new features and amenities</a:t>
            </a:r>
          </a:p>
          <a:p>
            <a:pPr marL="0" indent="-274320" algn="just"/>
            <a:r>
              <a:rPr lang="en-US" sz="2800" dirty="0" smtClean="0"/>
              <a:t>Vacated rights-of-way enhance safety</a:t>
            </a:r>
          </a:p>
          <a:p>
            <a:pPr marL="0" indent="-274320" algn="just"/>
            <a:r>
              <a:rPr lang="en-US" sz="2800" dirty="0" smtClean="0"/>
              <a:t>More popular than ever for scheduled events</a:t>
            </a:r>
          </a:p>
          <a:p>
            <a:pPr marL="0" indent="-274320" algn="just"/>
            <a:r>
              <a:rPr lang="en-US" sz="2800" dirty="0" smtClean="0"/>
              <a:t>Downtown retailers and restaurants </a:t>
            </a:r>
            <a:r>
              <a:rPr lang="en-US" sz="2800" dirty="0" smtClean="0"/>
              <a:t>benefit</a:t>
            </a:r>
            <a:endParaRPr lang="en-US" sz="2800" dirty="0" smtClean="0"/>
          </a:p>
          <a:p>
            <a:pPr marL="0" indent="0" algn="just"/>
            <a:endParaRPr lang="en-US" sz="2800" dirty="0" smtClean="0"/>
          </a:p>
          <a:p>
            <a:pPr marL="0" indent="0" algn="just">
              <a:buNone/>
            </a:pPr>
            <a:r>
              <a:rPr lang="en-US" sz="2800" dirty="0" smtClean="0"/>
              <a:t> </a:t>
            </a:r>
          </a:p>
          <a:p>
            <a:endParaRPr lang="en-US" dirty="0"/>
          </a:p>
        </p:txBody>
      </p:sp>
      <p:sp>
        <p:nvSpPr>
          <p:cNvPr id="4" name="Line 6"/>
          <p:cNvSpPr>
            <a:spLocks noChangeShapeType="1"/>
          </p:cNvSpPr>
          <p:nvPr/>
        </p:nvSpPr>
        <p:spPr bwMode="auto">
          <a:xfrm>
            <a:off x="1143000" y="1524000"/>
            <a:ext cx="6858000" cy="0"/>
          </a:xfrm>
          <a:prstGeom prst="line">
            <a:avLst/>
          </a:prstGeom>
          <a:noFill/>
          <a:ln w="76200">
            <a:solidFill>
              <a:srgbClr val="0000FF"/>
            </a:solidFill>
            <a:round/>
            <a:headEnd/>
            <a:tailEnd/>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Sims Park </a:t>
            </a:r>
            <a:endParaRPr lang="en-US" dirty="0"/>
          </a:p>
        </p:txBody>
      </p:sp>
      <p:sp>
        <p:nvSpPr>
          <p:cNvPr id="3" name="Content Placeholder 2"/>
          <p:cNvSpPr>
            <a:spLocks noGrp="1"/>
          </p:cNvSpPr>
          <p:nvPr>
            <p:ph idx="1"/>
          </p:nvPr>
        </p:nvSpPr>
        <p:spPr/>
        <p:txBody>
          <a:bodyPr/>
          <a:lstStyle/>
          <a:p>
            <a:pPr marL="0" indent="0" algn="just">
              <a:buNone/>
            </a:pPr>
            <a:r>
              <a:rPr lang="en-US" sz="2800" dirty="0" smtClean="0"/>
              <a:t>Shortly after the City was founded in 1924, the first act of the City Council was to accept Enchantment Park as a gift from City pioneer George Sims. The park was renamed Sims Park. The City's first adopted ordinance establishes that the riverfront park will forever belong to the people of New Port Richey. </a:t>
            </a:r>
          </a:p>
          <a:p>
            <a:endParaRPr lang="en-US" dirty="0"/>
          </a:p>
        </p:txBody>
      </p:sp>
      <p:sp>
        <p:nvSpPr>
          <p:cNvPr id="4" name="Line 6"/>
          <p:cNvSpPr>
            <a:spLocks noChangeShapeType="1"/>
          </p:cNvSpPr>
          <p:nvPr/>
        </p:nvSpPr>
        <p:spPr bwMode="auto">
          <a:xfrm>
            <a:off x="1066800" y="1219200"/>
            <a:ext cx="6858000" cy="0"/>
          </a:xfrm>
          <a:prstGeom prst="line">
            <a:avLst/>
          </a:prstGeom>
          <a:noFill/>
          <a:ln w="76200">
            <a:solidFill>
              <a:srgbClr val="0000FF"/>
            </a:solidFill>
            <a:round/>
            <a:headEnd/>
            <a:tailEn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Pre-Renovation Sims Park</a:t>
            </a:r>
            <a:endParaRPr lang="en-US" dirty="0"/>
          </a:p>
        </p:txBody>
      </p:sp>
      <p:pic>
        <p:nvPicPr>
          <p:cNvPr id="5" name="Picture Placeholder 4" descr="Old Sims Park.jpg"/>
          <p:cNvPicPr>
            <a:picLocks noGrp="1" noChangeAspect="1"/>
          </p:cNvPicPr>
          <p:nvPr>
            <p:ph type="pic" idx="1"/>
          </p:nvPr>
        </p:nvPicPr>
        <p:blipFill>
          <a:blip r:embed="rId2"/>
          <a:srcRect t="1471" b="1471"/>
          <a:stretch>
            <a:fillRect/>
          </a:stretch>
        </p:blipFill>
        <p:spPr/>
      </p:pic>
      <p:sp>
        <p:nvSpPr>
          <p:cNvPr id="4" name="Text Placeholder 3"/>
          <p:cNvSpPr>
            <a:spLocks noGrp="1"/>
          </p:cNvSpPr>
          <p:nvPr>
            <p:ph type="body" sz="half" idx="2"/>
          </p:nvPr>
        </p:nvSpPr>
        <p:spPr>
          <a:xfrm>
            <a:off x="1792288" y="5367338"/>
            <a:ext cx="5486400" cy="1185862"/>
          </a:xfrm>
        </p:spPr>
        <p:txBody>
          <a:bodyPr/>
          <a:lstStyle/>
          <a:p>
            <a:pPr algn="just"/>
            <a:r>
              <a:rPr lang="en-US" dirty="0" smtClean="0"/>
              <a:t>New Port Richey was hit hard by the economic downturn ten years ago. The City population declined from 19,000 to below 15,000, City property values declined and Downtown businesses closed. The once vital downtown became quiet. Sims Park began to feel like an unsafe and undesirable place.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Wooden Sims Park Playground</a:t>
            </a:r>
            <a:endParaRPr lang="en-US" dirty="0"/>
          </a:p>
        </p:txBody>
      </p:sp>
      <p:pic>
        <p:nvPicPr>
          <p:cNvPr id="5" name="Picture Placeholder 4" descr="Old Sims Park Playground.jpg"/>
          <p:cNvPicPr>
            <a:picLocks noGrp="1" noChangeAspect="1"/>
          </p:cNvPicPr>
          <p:nvPr>
            <p:ph type="pic" idx="1"/>
          </p:nvPr>
        </p:nvPicPr>
        <p:blipFill>
          <a:blip r:embed="rId2"/>
          <a:srcRect t="1471" b="1471"/>
          <a:stretch>
            <a:fillRect/>
          </a:stretch>
        </p:blipFill>
        <p:spPr/>
      </p:pic>
      <p:sp>
        <p:nvSpPr>
          <p:cNvPr id="4" name="Text Placeholder 3"/>
          <p:cNvSpPr>
            <a:spLocks noGrp="1"/>
          </p:cNvSpPr>
          <p:nvPr>
            <p:ph type="body" sz="half" idx="2"/>
          </p:nvPr>
        </p:nvSpPr>
        <p:spPr/>
        <p:txBody>
          <a:bodyPr/>
          <a:lstStyle/>
          <a:p>
            <a:pPr algn="just"/>
            <a:r>
              <a:rPr lang="en-US" dirty="0" smtClean="0"/>
              <a:t>The old playground location was remote and did not feel safe.</a:t>
            </a:r>
          </a:p>
          <a:p>
            <a:pPr algn="just"/>
            <a:r>
              <a:rPr lang="en-US" dirty="0" smtClean="0"/>
              <a:t>The wooden playground equipment </a:t>
            </a:r>
            <a:r>
              <a:rPr lang="en-US" dirty="0" smtClean="0"/>
              <a:t>provided a </a:t>
            </a:r>
            <a:r>
              <a:rPr lang="en-US" dirty="0" smtClean="0"/>
              <a:t>lot of splinters.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Sims Park Playground</a:t>
            </a:r>
            <a:endParaRPr lang="en-US" dirty="0"/>
          </a:p>
        </p:txBody>
      </p:sp>
      <p:sp>
        <p:nvSpPr>
          <p:cNvPr id="4" name="Text Placeholder 3"/>
          <p:cNvSpPr>
            <a:spLocks noGrp="1"/>
          </p:cNvSpPr>
          <p:nvPr>
            <p:ph type="body" sz="half" idx="2"/>
          </p:nvPr>
        </p:nvSpPr>
        <p:spPr>
          <a:xfrm>
            <a:off x="1792288" y="5367338"/>
            <a:ext cx="5486400" cy="1185862"/>
          </a:xfrm>
        </p:spPr>
        <p:txBody>
          <a:bodyPr/>
          <a:lstStyle/>
          <a:p>
            <a:pPr algn="just"/>
            <a:r>
              <a:rPr lang="en-US" dirty="0" smtClean="0">
                <a:solidFill>
                  <a:srgbClr val="080808"/>
                </a:solidFill>
              </a:rPr>
              <a:t>After years of planning, the park’s redevelopment was completed in January 2016, </a:t>
            </a:r>
            <a:r>
              <a:rPr lang="en-US" dirty="0" smtClean="0">
                <a:solidFill>
                  <a:srgbClr val="080808"/>
                </a:solidFill>
              </a:rPr>
              <a:t>under </a:t>
            </a:r>
            <a:r>
              <a:rPr lang="en-US" dirty="0" smtClean="0">
                <a:solidFill>
                  <a:srgbClr val="080808"/>
                </a:solidFill>
              </a:rPr>
              <a:t>the budget of $3 million. The refurbished park was improved with additional parking, paved walkways, new playground and exercise equipment, </a:t>
            </a:r>
            <a:r>
              <a:rPr lang="en-US" dirty="0" smtClean="0">
                <a:solidFill>
                  <a:srgbClr val="080808"/>
                </a:solidFill>
              </a:rPr>
              <a:t>kayak launches, new </a:t>
            </a:r>
            <a:r>
              <a:rPr lang="en-US" dirty="0" smtClean="0">
                <a:solidFill>
                  <a:srgbClr val="080808"/>
                </a:solidFill>
              </a:rPr>
              <a:t>restroom facilities and landscaping enhancements. </a:t>
            </a:r>
          </a:p>
          <a:p>
            <a:endParaRPr lang="en-US" dirty="0"/>
          </a:p>
        </p:txBody>
      </p:sp>
      <p:pic>
        <p:nvPicPr>
          <p:cNvPr id="6" name="Picture Placeholder 5" descr="Playground 1.jpg"/>
          <p:cNvPicPr>
            <a:picLocks noGrp="1" noChangeAspect="1"/>
          </p:cNvPicPr>
          <p:nvPr>
            <p:ph type="pic" idx="1"/>
          </p:nvPr>
        </p:nvPicPr>
        <p:blipFill>
          <a:blip r:embed="rId2"/>
          <a:srcRect l="2727" t="9412" r="2727" b="9412"/>
          <a:stretch>
            <a:fillRect/>
          </a:stretch>
        </p:blipFill>
        <p:spPr>
          <a:xfrm>
            <a:off x="1524000" y="990600"/>
            <a:ext cx="5909101" cy="39203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Children Frolicking in the</a:t>
            </a:r>
            <a:br>
              <a:rPr lang="en-US" dirty="0" smtClean="0"/>
            </a:br>
            <a:r>
              <a:rPr lang="en-US" dirty="0" smtClean="0"/>
              <a:t>Sims Park Splash Pad  </a:t>
            </a:r>
            <a:endParaRPr lang="en-US" dirty="0"/>
          </a:p>
        </p:txBody>
      </p:sp>
      <p:pic>
        <p:nvPicPr>
          <p:cNvPr id="5" name="Picture Placeholder 4" descr="Splash Pad.jpg"/>
          <p:cNvPicPr>
            <a:picLocks noGrp="1" noChangeAspect="1"/>
          </p:cNvPicPr>
          <p:nvPr>
            <p:ph type="pic" idx="1"/>
          </p:nvPr>
        </p:nvPicPr>
        <p:blipFill>
          <a:blip r:embed="rId2"/>
          <a:srcRect l="5583" r="5583"/>
          <a:stretch>
            <a:fillRect/>
          </a:stretch>
        </p:blipFill>
        <p:spPr/>
      </p:pic>
      <p:sp>
        <p:nvSpPr>
          <p:cNvPr id="4" name="Text Placeholder 3"/>
          <p:cNvSpPr>
            <a:spLocks noGrp="1"/>
          </p:cNvSpPr>
          <p:nvPr>
            <p:ph type="body" sz="half" idx="2"/>
          </p:nvPr>
        </p:nvSpPr>
        <p:spPr/>
        <p:txBody>
          <a:bodyPr/>
          <a:lstStyle/>
          <a:p>
            <a:pPr algn="ctr"/>
            <a:r>
              <a:rPr lang="en-US" sz="1600" dirty="0" smtClean="0"/>
              <a:t>The splash pad is located adjacent to the playground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 of the </a:t>
            </a:r>
            <a:r>
              <a:rPr lang="en-US" dirty="0" err="1" smtClean="0"/>
              <a:t>Pithlachascotee</a:t>
            </a:r>
            <a:r>
              <a:rPr lang="en-US" dirty="0" smtClean="0"/>
              <a:t> River</a:t>
            </a:r>
            <a:br>
              <a:rPr lang="en-US" dirty="0" smtClean="0"/>
            </a:br>
            <a:r>
              <a:rPr lang="en-US" dirty="0" smtClean="0"/>
              <a:t>from Sims Park</a:t>
            </a:r>
            <a:endParaRPr lang="en-US" dirty="0"/>
          </a:p>
        </p:txBody>
      </p:sp>
      <p:pic>
        <p:nvPicPr>
          <p:cNvPr id="5" name="Picture Placeholder 4" descr="View of River from Sims Park.jpg"/>
          <p:cNvPicPr>
            <a:picLocks noGrp="1" noChangeAspect="1"/>
          </p:cNvPicPr>
          <p:nvPr>
            <p:ph type="pic" idx="1"/>
          </p:nvPr>
        </p:nvPicPr>
        <p:blipFill>
          <a:blip r:embed="rId2"/>
          <a:srcRect l="5583" r="5583"/>
          <a:stretch>
            <a:fillRect/>
          </a:stretch>
        </p:blipFill>
        <p:spPr/>
      </p:pic>
      <p:sp>
        <p:nvSpPr>
          <p:cNvPr id="4" name="Text Placeholder 3"/>
          <p:cNvSpPr>
            <a:spLocks noGrp="1"/>
          </p:cNvSpPr>
          <p:nvPr>
            <p:ph type="body" sz="half" idx="2"/>
          </p:nvPr>
        </p:nvSpPr>
        <p:spPr>
          <a:xfrm>
            <a:off x="1792288" y="5367338"/>
            <a:ext cx="5486400" cy="1109661"/>
          </a:xfrm>
        </p:spPr>
        <p:txBody>
          <a:bodyPr/>
          <a:lstStyle/>
          <a:p>
            <a:pPr algn="just"/>
            <a:r>
              <a:rPr lang="en-US" sz="1600" dirty="0" smtClean="0"/>
              <a:t>The park provides beautiful views of the river, opportunities to gather and socialize, a link to the City’s historical past and amenities featuring contemporary design features.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View of Sims Park from the</a:t>
            </a:r>
            <a:br>
              <a:rPr lang="en-US" dirty="0" smtClean="0"/>
            </a:br>
            <a:r>
              <a:rPr lang="en-US" dirty="0" err="1" smtClean="0"/>
              <a:t>Pithlachascotee</a:t>
            </a:r>
            <a:r>
              <a:rPr lang="en-US" dirty="0" smtClean="0"/>
              <a:t> River</a:t>
            </a:r>
            <a:endParaRPr lang="en-US" dirty="0"/>
          </a:p>
        </p:txBody>
      </p:sp>
      <p:sp>
        <p:nvSpPr>
          <p:cNvPr id="4" name="Text Placeholder 3"/>
          <p:cNvSpPr>
            <a:spLocks noGrp="1"/>
          </p:cNvSpPr>
          <p:nvPr>
            <p:ph type="body" sz="half" idx="2"/>
          </p:nvPr>
        </p:nvSpPr>
        <p:spPr>
          <a:xfrm>
            <a:off x="1792288" y="5367339"/>
            <a:ext cx="5486400" cy="576261"/>
          </a:xfrm>
        </p:spPr>
        <p:txBody>
          <a:bodyPr/>
          <a:lstStyle/>
          <a:p>
            <a:pPr algn="just"/>
            <a:r>
              <a:rPr lang="en-US" sz="1600" dirty="0" smtClean="0">
                <a:solidFill>
                  <a:srgbClr val="080808"/>
                </a:solidFill>
              </a:rPr>
              <a:t>The park invites residents to the City’s Downtown to appreciate the beauty of the natural </a:t>
            </a:r>
            <a:r>
              <a:rPr lang="en-US" sz="1600" dirty="0" smtClean="0">
                <a:solidFill>
                  <a:srgbClr val="080808"/>
                </a:solidFill>
              </a:rPr>
              <a:t>environment.</a:t>
            </a:r>
            <a:endParaRPr lang="en-US" sz="1600" dirty="0" smtClean="0">
              <a:solidFill>
                <a:srgbClr val="080808"/>
              </a:solidFill>
            </a:endParaRPr>
          </a:p>
          <a:p>
            <a:endParaRPr lang="en-US" dirty="0"/>
          </a:p>
        </p:txBody>
      </p:sp>
      <p:pic>
        <p:nvPicPr>
          <p:cNvPr id="7" name="Picture Placeholder 6" descr="View of Sims Park from River.jpg"/>
          <p:cNvPicPr>
            <a:picLocks noGrp="1" noChangeAspect="1"/>
          </p:cNvPicPr>
          <p:nvPr>
            <p:ph type="pic" idx="1"/>
          </p:nvPr>
        </p:nvPicPr>
        <p:blipFill>
          <a:blip r:embed="rId2"/>
          <a:srcRect l="5583" r="5583"/>
          <a:stretch>
            <a:fillRect/>
          </a:stretch>
        </p:blip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6095</TotalTime>
  <Words>468</Words>
  <Application>Microsoft Office PowerPoint</Application>
  <PresentationFormat>On-screen Show (4:3)</PresentationFormat>
  <Paragraphs>46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Renovation of Sims Park New Port Richey, Florida</vt:lpstr>
      <vt:lpstr>The Renovation of Sims Park  in New Port Richey, Florida </vt:lpstr>
      <vt:lpstr>Sims Park </vt:lpstr>
      <vt:lpstr>Pre-Renovation Sims Park</vt:lpstr>
      <vt:lpstr>Old Wooden Sims Park Playground</vt:lpstr>
      <vt:lpstr>Sims Park Playground</vt:lpstr>
      <vt:lpstr>Children Frolicking in the Sims Park Splash Pad  </vt:lpstr>
      <vt:lpstr>View of the Pithlachascotee River from Sims Park</vt:lpstr>
      <vt:lpstr>View of Sims Park from the Pithlachascotee River</vt:lpstr>
      <vt:lpstr>Festival Crowd in Sims Park</vt:lpstr>
      <vt:lpstr>Race Event in Sims Park</vt:lpstr>
      <vt:lpstr>Evening Crowd and Sun Shades in the Sims Park Ampitheater</vt:lpstr>
      <vt:lpstr>Sun Shades in Sims Park Ampitheater</vt:lpstr>
      <vt:lpstr>Renovation of Sims Park New Port Richey, Florida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fiercel</dc:creator>
  <cp:lastModifiedBy>mettlerc</cp:lastModifiedBy>
  <cp:revision>469</cp:revision>
  <dcterms:created xsi:type="dcterms:W3CDTF">2009-10-23T17:46:04Z</dcterms:created>
  <dcterms:modified xsi:type="dcterms:W3CDTF">2017-05-15T19:13:49Z</dcterms:modified>
</cp:coreProperties>
</file>