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7" r:id="rId2"/>
  </p:sldMasterIdLst>
  <p:notesMasterIdLst>
    <p:notesMasterId r:id="rId17"/>
  </p:notesMasterIdLst>
  <p:handoutMasterIdLst>
    <p:handoutMasterId r:id="rId18"/>
  </p:handoutMasterIdLst>
  <p:sldIdLst>
    <p:sldId id="257" r:id="rId3"/>
    <p:sldId id="259" r:id="rId4"/>
    <p:sldId id="258" r:id="rId5"/>
    <p:sldId id="278" r:id="rId6"/>
    <p:sldId id="260" r:id="rId7"/>
    <p:sldId id="272" r:id="rId8"/>
    <p:sldId id="276" r:id="rId9"/>
    <p:sldId id="277" r:id="rId10"/>
    <p:sldId id="266" r:id="rId11"/>
    <p:sldId id="261" r:id="rId12"/>
    <p:sldId id="275" r:id="rId13"/>
    <p:sldId id="265" r:id="rId14"/>
    <p:sldId id="279" r:id="rId15"/>
    <p:sldId id="280" r:id="rId16"/>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15D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p:cViewPr varScale="1">
        <p:scale>
          <a:sx n="76" d="100"/>
          <a:sy n="76" d="100"/>
        </p:scale>
        <p:origin x="126" y="1032"/>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notesTextViewPr>
    <p:cViewPr>
      <p:scale>
        <a:sx n="3" d="2"/>
        <a:sy n="3" d="2"/>
      </p:scale>
      <p:origin x="0" y="0"/>
    </p:cViewPr>
  </p:notesTextViewPr>
  <p:notesViewPr>
    <p:cSldViewPr>
      <p:cViewPr varScale="1">
        <p:scale>
          <a:sx n="76" d="100"/>
          <a:sy n="76" d="100"/>
        </p:scale>
        <p:origin x="253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39D817-A9A6-49AC-91C3-9A9029A1C922}"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785A8E3F-6673-43E5-BA9F-91131A0B389E}">
      <dgm:prSet custT="1"/>
      <dgm:spPr/>
      <dgm:t>
        <a:bodyPr/>
        <a:lstStyle/>
        <a:p>
          <a:pPr algn="just" rtl="0"/>
          <a:r>
            <a:rPr lang="en-US" sz="1800" b="1" dirty="0">
              <a:latin typeface="Bakersville Old Face"/>
            </a:rPr>
            <a:t>The War of 1812 begins (THE PATRIOTS WAR). In West Florida, British forces enlist both Blacks and Native Americans. Sarrazota (also known as Angola) existed in the Tampa Bay-Sarasota-Manatee area.</a:t>
          </a:r>
        </a:p>
      </dgm:t>
    </dgm:pt>
    <dgm:pt modelId="{A332B8CB-171B-415A-B566-B7038C8A9487}" type="parTrans" cxnId="{8196746A-1BB9-47D0-98BC-902F5A2B3EAC}">
      <dgm:prSet/>
      <dgm:spPr/>
      <dgm:t>
        <a:bodyPr/>
        <a:lstStyle/>
        <a:p>
          <a:endParaRPr lang="en-US"/>
        </a:p>
      </dgm:t>
    </dgm:pt>
    <dgm:pt modelId="{AAB13DBF-F1C2-4C94-AED4-855794292BE7}" type="sibTrans" cxnId="{8196746A-1BB9-47D0-98BC-902F5A2B3EAC}">
      <dgm:prSet/>
      <dgm:spPr/>
      <dgm:t>
        <a:bodyPr/>
        <a:lstStyle/>
        <a:p>
          <a:endParaRPr lang="en-US"/>
        </a:p>
      </dgm:t>
    </dgm:pt>
    <dgm:pt modelId="{FCFBC764-D8CE-44F5-8F4E-BD7B9AE01BBC}">
      <dgm:prSet custT="1"/>
      <dgm:spPr/>
      <dgm:t>
        <a:bodyPr/>
        <a:lstStyle/>
        <a:p>
          <a:pPr algn="just" rtl="0"/>
          <a:r>
            <a:rPr lang="en-US" sz="1800" b="1" dirty="0">
              <a:latin typeface="Bakersville Old Face"/>
            </a:rPr>
            <a:t>During the Patriots War, more Blacks ally with the British. In 1815, the British leave a fort at Prospect Bluff on the Apalachicola River to Blacks where they reside and create villages nearby with Native American allies. The place becomes known as Negro Fort.</a:t>
          </a:r>
        </a:p>
      </dgm:t>
    </dgm:pt>
    <dgm:pt modelId="{53E44837-C6E0-400B-9EF7-D8C370B3B03A}" type="parTrans" cxnId="{EB388E2F-2DDD-4233-9E3F-F2A75D16890B}">
      <dgm:prSet/>
      <dgm:spPr/>
      <dgm:t>
        <a:bodyPr/>
        <a:lstStyle/>
        <a:p>
          <a:endParaRPr lang="en-US"/>
        </a:p>
      </dgm:t>
    </dgm:pt>
    <dgm:pt modelId="{6C9669B0-EE9E-45B8-85AC-B743C8A88238}" type="sibTrans" cxnId="{EB388E2F-2DDD-4233-9E3F-F2A75D16890B}">
      <dgm:prSet/>
      <dgm:spPr/>
      <dgm:t>
        <a:bodyPr/>
        <a:lstStyle/>
        <a:p>
          <a:endParaRPr lang="en-US"/>
        </a:p>
      </dgm:t>
    </dgm:pt>
    <dgm:pt modelId="{D959EC7B-38DB-48C6-B0F7-2516A839562C}">
      <dgm:prSet custT="1"/>
      <dgm:spPr/>
      <dgm:t>
        <a:bodyPr/>
        <a:lstStyle/>
        <a:p>
          <a:pPr algn="just" rtl="0"/>
          <a:r>
            <a:rPr lang="en-US" sz="1800" b="1" dirty="0">
              <a:latin typeface="Bakersville Old Face"/>
            </a:rPr>
            <a:t>Under the direction of then Gen. Andrew Jackson, the U.S. Navy attacks Prospect Bluff Fort, killing 270 out of 320 inhabitants.</a:t>
          </a:r>
        </a:p>
      </dgm:t>
    </dgm:pt>
    <dgm:pt modelId="{874D96F2-18BF-4C59-BBFE-0691D3BD6A93}" type="parTrans" cxnId="{3BD3D71B-7A9D-4761-B3C6-00B57F3DB706}">
      <dgm:prSet/>
      <dgm:spPr/>
      <dgm:t>
        <a:bodyPr/>
        <a:lstStyle/>
        <a:p>
          <a:endParaRPr lang="en-US"/>
        </a:p>
      </dgm:t>
    </dgm:pt>
    <dgm:pt modelId="{69A33F82-70E1-44CD-AD48-533C222CDAEB}" type="sibTrans" cxnId="{3BD3D71B-7A9D-4761-B3C6-00B57F3DB706}">
      <dgm:prSet/>
      <dgm:spPr/>
      <dgm:t>
        <a:bodyPr/>
        <a:lstStyle/>
        <a:p>
          <a:endParaRPr lang="en-US"/>
        </a:p>
      </dgm:t>
    </dgm:pt>
    <dgm:pt modelId="{48137C2E-0F5F-45DF-8913-10FB5607A612}">
      <dgm:prSet custT="1"/>
      <dgm:spPr/>
      <dgm:t>
        <a:bodyPr/>
        <a:lstStyle/>
        <a:p>
          <a:pPr algn="just"/>
          <a:r>
            <a:rPr lang="en-US" sz="1800" b="1" dirty="0">
              <a:latin typeface="Bakersville Old Face"/>
            </a:rPr>
            <a:t>Jeffrey Bolding, formerly enslaved in North Carolina came to the area in 1857 and worked for the Whitaker Family. He died at age 70 in 1904.</a:t>
          </a:r>
        </a:p>
      </dgm:t>
    </dgm:pt>
    <dgm:pt modelId="{F003C707-4205-4204-8997-6F4FDC45BE6A}" type="parTrans" cxnId="{B795AE91-2CA6-4F02-A62F-36E6020F2D85}">
      <dgm:prSet/>
      <dgm:spPr/>
      <dgm:t>
        <a:bodyPr/>
        <a:lstStyle/>
        <a:p>
          <a:endParaRPr lang="en-US"/>
        </a:p>
      </dgm:t>
    </dgm:pt>
    <dgm:pt modelId="{6C44F14F-8498-4933-9CFA-CD58734FDFD0}" type="sibTrans" cxnId="{B795AE91-2CA6-4F02-A62F-36E6020F2D85}">
      <dgm:prSet/>
      <dgm:spPr/>
      <dgm:t>
        <a:bodyPr/>
        <a:lstStyle/>
        <a:p>
          <a:endParaRPr lang="en-US"/>
        </a:p>
      </dgm:t>
    </dgm:pt>
    <dgm:pt modelId="{C402745E-8C98-497E-BB6C-70FB14C3A79B}">
      <dgm:prSet custT="1"/>
      <dgm:spPr/>
      <dgm:t>
        <a:bodyPr/>
        <a:lstStyle/>
        <a:p>
          <a:pPr algn="just"/>
          <a:r>
            <a:rPr lang="en-US" sz="1700" b="1" dirty="0">
              <a:latin typeface="Bakersville Old Face"/>
            </a:rPr>
            <a:t>SARASOTA’S FIRST BLACK SETTLERS: Lewis Colson came to Sarasota with his wife Irene and assisted Richard Paulson in platting the town of Sarasota at Five Points in 1885. Sarasota was platted by the Florida Mortgage and Investment Company, a Scottish entity. </a:t>
          </a:r>
        </a:p>
      </dgm:t>
    </dgm:pt>
    <dgm:pt modelId="{E3196EAE-51B3-4DAE-B88F-7D2BE2DA4E9F}" type="parTrans" cxnId="{B3D93087-6524-4C77-B2F9-91B2BB98F39C}">
      <dgm:prSet/>
      <dgm:spPr/>
      <dgm:t>
        <a:bodyPr/>
        <a:lstStyle/>
        <a:p>
          <a:endParaRPr lang="en-US"/>
        </a:p>
      </dgm:t>
    </dgm:pt>
    <dgm:pt modelId="{EE77F66F-98BB-4DC7-A327-B4A5AADDBC44}" type="sibTrans" cxnId="{B3D93087-6524-4C77-B2F9-91B2BB98F39C}">
      <dgm:prSet/>
      <dgm:spPr/>
      <dgm:t>
        <a:bodyPr/>
        <a:lstStyle/>
        <a:p>
          <a:endParaRPr lang="en-US"/>
        </a:p>
      </dgm:t>
    </dgm:pt>
    <dgm:pt modelId="{DCFEF338-32DA-467C-9637-1E154DA359AC}">
      <dgm:prSet custT="1"/>
      <dgm:spPr/>
      <dgm:t>
        <a:bodyPr/>
        <a:lstStyle/>
        <a:p>
          <a:pPr algn="just"/>
          <a:r>
            <a:rPr lang="en-US" sz="1800" b="1" dirty="0">
              <a:latin typeface="Bakersville Old Face"/>
            </a:rPr>
            <a:t>In 1885 Colson worked with Robert E. Paulson to survey and plat the original town of Sarasota for the Florida Mortgage and Investment Company.</a:t>
          </a:r>
        </a:p>
      </dgm:t>
    </dgm:pt>
    <dgm:pt modelId="{21417551-1C51-4DCC-85CD-F1693C025D96}" type="sibTrans" cxnId="{898B20C3-9DFC-4A85-BB95-140B37F8753B}">
      <dgm:prSet/>
      <dgm:spPr/>
      <dgm:t>
        <a:bodyPr/>
        <a:lstStyle/>
        <a:p>
          <a:endParaRPr lang="en-US"/>
        </a:p>
      </dgm:t>
    </dgm:pt>
    <dgm:pt modelId="{73D4F724-962B-4AB8-BA92-9AA37E509086}" type="parTrans" cxnId="{898B20C3-9DFC-4A85-BB95-140B37F8753B}">
      <dgm:prSet/>
      <dgm:spPr/>
      <dgm:t>
        <a:bodyPr/>
        <a:lstStyle/>
        <a:p>
          <a:endParaRPr lang="en-US"/>
        </a:p>
      </dgm:t>
    </dgm:pt>
    <dgm:pt modelId="{3A17FAF2-94B6-4847-B15F-F9A81DD63E01}">
      <dgm:prSet custT="1"/>
      <dgm:spPr/>
      <dgm:t>
        <a:bodyPr/>
        <a:lstStyle/>
        <a:p>
          <a:pPr algn="just"/>
          <a:r>
            <a:rPr lang="en-US" sz="1800" b="1" dirty="0">
              <a:latin typeface="Bakersville Old Face"/>
            </a:rPr>
            <a:t>The first African American Church: In 1899, Bethlehem Baptist Church was the first church built by and for African Americans. Lewis Colson was appointed as the first minister of Bethlehem Baptist Church.</a:t>
          </a:r>
          <a:endParaRPr lang="en-US" sz="1800" dirty="0">
            <a:latin typeface="Bakersville Old Face"/>
          </a:endParaRPr>
        </a:p>
      </dgm:t>
    </dgm:pt>
    <dgm:pt modelId="{B618BCEE-AB7B-4C04-A829-919BE5C834A2}" type="parTrans" cxnId="{F7A61F64-6141-4E00-94B3-26CEB3D6C0CE}">
      <dgm:prSet/>
      <dgm:spPr/>
      <dgm:t>
        <a:bodyPr/>
        <a:lstStyle/>
        <a:p>
          <a:endParaRPr lang="en-US"/>
        </a:p>
      </dgm:t>
    </dgm:pt>
    <dgm:pt modelId="{5EA44EF6-346E-48AD-99A6-3D310F00062F}" type="sibTrans" cxnId="{F7A61F64-6141-4E00-94B3-26CEB3D6C0CE}">
      <dgm:prSet/>
      <dgm:spPr/>
      <dgm:t>
        <a:bodyPr/>
        <a:lstStyle/>
        <a:p>
          <a:endParaRPr lang="en-US"/>
        </a:p>
      </dgm:t>
    </dgm:pt>
    <dgm:pt modelId="{2C55DA06-EC77-4AF4-A396-3D94F924D29A}" type="pres">
      <dgm:prSet presAssocID="{6539D817-A9A6-49AC-91C3-9A9029A1C922}" presName="Name0" presStyleCnt="0">
        <dgm:presLayoutVars>
          <dgm:chMax val="7"/>
          <dgm:chPref val="7"/>
          <dgm:dir/>
        </dgm:presLayoutVars>
      </dgm:prSet>
      <dgm:spPr/>
    </dgm:pt>
    <dgm:pt modelId="{E71FBC44-5B84-4635-AB49-C5691CF606A6}" type="pres">
      <dgm:prSet presAssocID="{6539D817-A9A6-49AC-91C3-9A9029A1C922}" presName="Name1" presStyleCnt="0"/>
      <dgm:spPr/>
    </dgm:pt>
    <dgm:pt modelId="{EB59A96A-CE84-462F-9493-155F11881A62}" type="pres">
      <dgm:prSet presAssocID="{6539D817-A9A6-49AC-91C3-9A9029A1C922}" presName="cycle" presStyleCnt="0"/>
      <dgm:spPr/>
    </dgm:pt>
    <dgm:pt modelId="{054915B1-085A-4ADC-B653-10081DCD0EA9}" type="pres">
      <dgm:prSet presAssocID="{6539D817-A9A6-49AC-91C3-9A9029A1C922}" presName="srcNode" presStyleLbl="node1" presStyleIdx="0" presStyleCnt="7"/>
      <dgm:spPr/>
    </dgm:pt>
    <dgm:pt modelId="{A5CCEC8E-9174-4C7D-B544-BBD17FE54CB3}" type="pres">
      <dgm:prSet presAssocID="{6539D817-A9A6-49AC-91C3-9A9029A1C922}" presName="conn" presStyleLbl="parChTrans1D2" presStyleIdx="0" presStyleCnt="1"/>
      <dgm:spPr/>
    </dgm:pt>
    <dgm:pt modelId="{E0118591-8FE2-4AB8-B63F-2FA777571D0E}" type="pres">
      <dgm:prSet presAssocID="{6539D817-A9A6-49AC-91C3-9A9029A1C922}" presName="extraNode" presStyleLbl="node1" presStyleIdx="0" presStyleCnt="7"/>
      <dgm:spPr/>
    </dgm:pt>
    <dgm:pt modelId="{B54BF56E-FF7C-462B-BDEF-94A9ECD23A96}" type="pres">
      <dgm:prSet presAssocID="{6539D817-A9A6-49AC-91C3-9A9029A1C922}" presName="dstNode" presStyleLbl="node1" presStyleIdx="0" presStyleCnt="7"/>
      <dgm:spPr/>
    </dgm:pt>
    <dgm:pt modelId="{80334F07-121B-40EE-9400-5E253723EAD5}" type="pres">
      <dgm:prSet presAssocID="{785A8E3F-6673-43E5-BA9F-91131A0B389E}" presName="text_1" presStyleLbl="node1" presStyleIdx="0" presStyleCnt="7" custScaleX="101162" custScaleY="117115" custLinFactNeighborX="829" custLinFactNeighborY="-14278">
        <dgm:presLayoutVars>
          <dgm:bulletEnabled val="1"/>
        </dgm:presLayoutVars>
      </dgm:prSet>
      <dgm:spPr/>
    </dgm:pt>
    <dgm:pt modelId="{02E156C6-3C5B-4C75-AD35-1A7F7398D99E}" type="pres">
      <dgm:prSet presAssocID="{785A8E3F-6673-43E5-BA9F-91131A0B389E}" presName="accent_1" presStyleCnt="0"/>
      <dgm:spPr/>
    </dgm:pt>
    <dgm:pt modelId="{C69DE25E-0FEB-4762-8745-9E19317BA790}" type="pres">
      <dgm:prSet presAssocID="{785A8E3F-6673-43E5-BA9F-91131A0B389E}" presName="accentRepeatNode" presStyleLbl="solidFgAcc1" presStyleIdx="0" presStyleCnt="7"/>
      <dgm:spPr/>
    </dgm:pt>
    <dgm:pt modelId="{6E9ACDEA-2479-43A3-BC50-5E8DC199105E}" type="pres">
      <dgm:prSet presAssocID="{FCFBC764-D8CE-44F5-8F4E-BD7B9AE01BBC}" presName="text_2" presStyleLbl="node1" presStyleIdx="1" presStyleCnt="7" custScaleX="104833" custScaleY="161693">
        <dgm:presLayoutVars>
          <dgm:bulletEnabled val="1"/>
        </dgm:presLayoutVars>
      </dgm:prSet>
      <dgm:spPr/>
    </dgm:pt>
    <dgm:pt modelId="{F77992BE-49C0-44EF-9EB0-F801267BCF54}" type="pres">
      <dgm:prSet presAssocID="{FCFBC764-D8CE-44F5-8F4E-BD7B9AE01BBC}" presName="accent_2" presStyleCnt="0"/>
      <dgm:spPr/>
    </dgm:pt>
    <dgm:pt modelId="{2735700C-DFC4-47C9-BFDA-A56DEE3AEDB8}" type="pres">
      <dgm:prSet presAssocID="{FCFBC764-D8CE-44F5-8F4E-BD7B9AE01BBC}" presName="accentRepeatNode" presStyleLbl="solidFgAcc1" presStyleIdx="1" presStyleCnt="7" custLinFactNeighborX="-45107" custLinFactNeighborY="-1924"/>
      <dgm:spPr/>
    </dgm:pt>
    <dgm:pt modelId="{602E4294-5230-4DC9-A478-6B826AA3E572}" type="pres">
      <dgm:prSet presAssocID="{D959EC7B-38DB-48C6-B0F7-2516A839562C}" presName="text_3" presStyleLbl="node1" presStyleIdx="2" presStyleCnt="7" custScaleX="105008" custScaleY="117869">
        <dgm:presLayoutVars>
          <dgm:bulletEnabled val="1"/>
        </dgm:presLayoutVars>
      </dgm:prSet>
      <dgm:spPr/>
    </dgm:pt>
    <dgm:pt modelId="{05B2EA5A-0A0B-4C0F-A8E4-482B448C2C74}" type="pres">
      <dgm:prSet presAssocID="{D959EC7B-38DB-48C6-B0F7-2516A839562C}" presName="accent_3" presStyleCnt="0"/>
      <dgm:spPr/>
    </dgm:pt>
    <dgm:pt modelId="{E69F6C4C-B70F-43EC-997F-442A2DCD9652}" type="pres">
      <dgm:prSet presAssocID="{D959EC7B-38DB-48C6-B0F7-2516A839562C}" presName="accentRepeatNode" presStyleLbl="solidFgAcc1" presStyleIdx="2" presStyleCnt="7" custLinFactNeighborX="-51430" custLinFactNeighborY="539"/>
      <dgm:spPr/>
    </dgm:pt>
    <dgm:pt modelId="{F1A77A98-C056-4C94-AAAA-085724BCCFA7}" type="pres">
      <dgm:prSet presAssocID="{48137C2E-0F5F-45DF-8913-10FB5607A612}" presName="text_4" presStyleLbl="node1" presStyleIdx="3" presStyleCnt="7" custScaleX="105263" custScaleY="135999">
        <dgm:presLayoutVars>
          <dgm:bulletEnabled val="1"/>
        </dgm:presLayoutVars>
      </dgm:prSet>
      <dgm:spPr/>
    </dgm:pt>
    <dgm:pt modelId="{8CA85A53-049C-4608-9E46-FC2BE1B1A451}" type="pres">
      <dgm:prSet presAssocID="{48137C2E-0F5F-45DF-8913-10FB5607A612}" presName="accent_4" presStyleCnt="0"/>
      <dgm:spPr/>
    </dgm:pt>
    <dgm:pt modelId="{2BC7BD0A-650B-42E8-899B-065889F4A25D}" type="pres">
      <dgm:prSet presAssocID="{48137C2E-0F5F-45DF-8913-10FB5607A612}" presName="accentRepeatNode" presStyleLbl="solidFgAcc1" presStyleIdx="3" presStyleCnt="7" custLinFactNeighborX="-44236" custLinFactNeighborY="-773"/>
      <dgm:spPr/>
    </dgm:pt>
    <dgm:pt modelId="{039B388F-C082-4B3D-BDF5-570C6874B03D}" type="pres">
      <dgm:prSet presAssocID="{C402745E-8C98-497E-BB6C-70FB14C3A79B}" presName="text_5" presStyleLbl="node1" presStyleIdx="4" presStyleCnt="7" custScaleX="102988" custScaleY="157274" custLinFactNeighborX="68" custLinFactNeighborY="15078">
        <dgm:presLayoutVars>
          <dgm:bulletEnabled val="1"/>
        </dgm:presLayoutVars>
      </dgm:prSet>
      <dgm:spPr/>
    </dgm:pt>
    <dgm:pt modelId="{F87EB766-94BE-499C-BFB5-399A57B3BDEF}" type="pres">
      <dgm:prSet presAssocID="{C402745E-8C98-497E-BB6C-70FB14C3A79B}" presName="accent_5" presStyleCnt="0"/>
      <dgm:spPr/>
    </dgm:pt>
    <dgm:pt modelId="{BC59C54A-67F5-47AE-9AC0-3149B2F58E7B}" type="pres">
      <dgm:prSet presAssocID="{C402745E-8C98-497E-BB6C-70FB14C3A79B}" presName="accentRepeatNode" presStyleLbl="solidFgAcc1" presStyleIdx="4" presStyleCnt="7" custLinFactNeighborX="-12530" custLinFactNeighborY="12292"/>
      <dgm:spPr/>
    </dgm:pt>
    <dgm:pt modelId="{DB3EB870-71CF-44C1-9B59-2164413F01CA}" type="pres">
      <dgm:prSet presAssocID="{DCFEF338-32DA-467C-9637-1E154DA359AC}" presName="text_6" presStyleLbl="node1" presStyleIdx="5" presStyleCnt="7" custScaleX="104026" custScaleY="135147" custLinFactNeighborX="-511" custLinFactNeighborY="33323">
        <dgm:presLayoutVars>
          <dgm:bulletEnabled val="1"/>
        </dgm:presLayoutVars>
      </dgm:prSet>
      <dgm:spPr/>
    </dgm:pt>
    <dgm:pt modelId="{AC0E20B2-32B3-44B8-A19E-D3266C696234}" type="pres">
      <dgm:prSet presAssocID="{DCFEF338-32DA-467C-9637-1E154DA359AC}" presName="accent_6" presStyleCnt="0"/>
      <dgm:spPr/>
    </dgm:pt>
    <dgm:pt modelId="{18E36C54-3955-40DF-B5A1-8453BDB07FD6}" type="pres">
      <dgm:prSet presAssocID="{DCFEF338-32DA-467C-9637-1E154DA359AC}" presName="accentRepeatNode" presStyleLbl="solidFgAcc1" presStyleIdx="5" presStyleCnt="7" custLinFactNeighborX="-14613" custLinFactNeighborY="14382"/>
      <dgm:spPr/>
    </dgm:pt>
    <dgm:pt modelId="{282E5D69-3466-471C-8692-45365F362B7B}" type="pres">
      <dgm:prSet presAssocID="{3A17FAF2-94B6-4847-B15F-F9A81DD63E01}" presName="text_7" presStyleLbl="node1" presStyleIdx="6" presStyleCnt="7" custScaleY="122543" custLinFactNeighborX="1430" custLinFactNeighborY="26387">
        <dgm:presLayoutVars>
          <dgm:bulletEnabled val="1"/>
        </dgm:presLayoutVars>
      </dgm:prSet>
      <dgm:spPr/>
    </dgm:pt>
    <dgm:pt modelId="{FD32E755-A038-447E-86B3-C24627D3555E}" type="pres">
      <dgm:prSet presAssocID="{3A17FAF2-94B6-4847-B15F-F9A81DD63E01}" presName="accent_7" presStyleCnt="0"/>
      <dgm:spPr/>
    </dgm:pt>
    <dgm:pt modelId="{B5F29250-CB0B-4E14-829F-9C2DEC21F975}" type="pres">
      <dgm:prSet presAssocID="{3A17FAF2-94B6-4847-B15F-F9A81DD63E01}" presName="accentRepeatNode" presStyleLbl="solidFgAcc1" presStyleIdx="6" presStyleCnt="7" custLinFactNeighborX="7761" custLinFactNeighborY="21219"/>
      <dgm:spPr/>
    </dgm:pt>
  </dgm:ptLst>
  <dgm:cxnLst>
    <dgm:cxn modelId="{B08C2500-9BED-49A5-88DA-E528ED9050DF}" type="presOf" srcId="{FCFBC764-D8CE-44F5-8F4E-BD7B9AE01BBC}" destId="{6E9ACDEA-2479-43A3-BC50-5E8DC199105E}" srcOrd="0" destOrd="0" presId="urn:microsoft.com/office/officeart/2008/layout/VerticalCurvedList"/>
    <dgm:cxn modelId="{6C686010-1663-4626-ACDB-5799FDAD8A70}" type="presOf" srcId="{C402745E-8C98-497E-BB6C-70FB14C3A79B}" destId="{039B388F-C082-4B3D-BDF5-570C6874B03D}" srcOrd="0" destOrd="0" presId="urn:microsoft.com/office/officeart/2008/layout/VerticalCurvedList"/>
    <dgm:cxn modelId="{AD018019-DE1F-403D-B011-0CFD48A73DE5}" type="presOf" srcId="{785A8E3F-6673-43E5-BA9F-91131A0B389E}" destId="{80334F07-121B-40EE-9400-5E253723EAD5}" srcOrd="0" destOrd="0" presId="urn:microsoft.com/office/officeart/2008/layout/VerticalCurvedList"/>
    <dgm:cxn modelId="{3BD3D71B-7A9D-4761-B3C6-00B57F3DB706}" srcId="{6539D817-A9A6-49AC-91C3-9A9029A1C922}" destId="{D959EC7B-38DB-48C6-B0F7-2516A839562C}" srcOrd="2" destOrd="0" parTransId="{874D96F2-18BF-4C59-BBFE-0691D3BD6A93}" sibTransId="{69A33F82-70E1-44CD-AD48-533C222CDAEB}"/>
    <dgm:cxn modelId="{EB388E2F-2DDD-4233-9E3F-F2A75D16890B}" srcId="{6539D817-A9A6-49AC-91C3-9A9029A1C922}" destId="{FCFBC764-D8CE-44F5-8F4E-BD7B9AE01BBC}" srcOrd="1" destOrd="0" parTransId="{53E44837-C6E0-400B-9EF7-D8C370B3B03A}" sibTransId="{6C9669B0-EE9E-45B8-85AC-B743C8A88238}"/>
    <dgm:cxn modelId="{F5855761-3E36-4889-A3EC-90ED0F5182CB}" type="presOf" srcId="{DCFEF338-32DA-467C-9637-1E154DA359AC}" destId="{DB3EB870-71CF-44C1-9B59-2164413F01CA}" srcOrd="0" destOrd="0" presId="urn:microsoft.com/office/officeart/2008/layout/VerticalCurvedList"/>
    <dgm:cxn modelId="{F7A61F64-6141-4E00-94B3-26CEB3D6C0CE}" srcId="{6539D817-A9A6-49AC-91C3-9A9029A1C922}" destId="{3A17FAF2-94B6-4847-B15F-F9A81DD63E01}" srcOrd="6" destOrd="0" parTransId="{B618BCEE-AB7B-4C04-A829-919BE5C834A2}" sibTransId="{5EA44EF6-346E-48AD-99A6-3D310F00062F}"/>
    <dgm:cxn modelId="{8196746A-1BB9-47D0-98BC-902F5A2B3EAC}" srcId="{6539D817-A9A6-49AC-91C3-9A9029A1C922}" destId="{785A8E3F-6673-43E5-BA9F-91131A0B389E}" srcOrd="0" destOrd="0" parTransId="{A332B8CB-171B-415A-B566-B7038C8A9487}" sibTransId="{AAB13DBF-F1C2-4C94-AED4-855794292BE7}"/>
    <dgm:cxn modelId="{B3D93087-6524-4C77-B2F9-91B2BB98F39C}" srcId="{6539D817-A9A6-49AC-91C3-9A9029A1C922}" destId="{C402745E-8C98-497E-BB6C-70FB14C3A79B}" srcOrd="4" destOrd="0" parTransId="{E3196EAE-51B3-4DAE-B88F-7D2BE2DA4E9F}" sibTransId="{EE77F66F-98BB-4DC7-A327-B4A5AADDBC44}"/>
    <dgm:cxn modelId="{B795AE91-2CA6-4F02-A62F-36E6020F2D85}" srcId="{6539D817-A9A6-49AC-91C3-9A9029A1C922}" destId="{48137C2E-0F5F-45DF-8913-10FB5607A612}" srcOrd="3" destOrd="0" parTransId="{F003C707-4205-4204-8997-6F4FDC45BE6A}" sibTransId="{6C44F14F-8498-4933-9CFA-CD58734FDFD0}"/>
    <dgm:cxn modelId="{0C902D97-3353-4A00-B3DC-46F65984FF1E}" type="presOf" srcId="{AAB13DBF-F1C2-4C94-AED4-855794292BE7}" destId="{A5CCEC8E-9174-4C7D-B544-BBD17FE54CB3}" srcOrd="0" destOrd="0" presId="urn:microsoft.com/office/officeart/2008/layout/VerticalCurvedList"/>
    <dgm:cxn modelId="{8A89F59E-986C-4C1A-B93F-C502E457F096}" type="presOf" srcId="{3A17FAF2-94B6-4847-B15F-F9A81DD63E01}" destId="{282E5D69-3466-471C-8692-45365F362B7B}" srcOrd="0" destOrd="0" presId="urn:microsoft.com/office/officeart/2008/layout/VerticalCurvedList"/>
    <dgm:cxn modelId="{002A03A7-267F-4EC3-B9AE-B0EF54AB476D}" type="presOf" srcId="{D959EC7B-38DB-48C6-B0F7-2516A839562C}" destId="{602E4294-5230-4DC9-A478-6B826AA3E572}" srcOrd="0" destOrd="0" presId="urn:microsoft.com/office/officeart/2008/layout/VerticalCurvedList"/>
    <dgm:cxn modelId="{898B20C3-9DFC-4A85-BB95-140B37F8753B}" srcId="{6539D817-A9A6-49AC-91C3-9A9029A1C922}" destId="{DCFEF338-32DA-467C-9637-1E154DA359AC}" srcOrd="5" destOrd="0" parTransId="{73D4F724-962B-4AB8-BA92-9AA37E509086}" sibTransId="{21417551-1C51-4DCC-85CD-F1693C025D96}"/>
    <dgm:cxn modelId="{700AC3DB-CBAD-4869-88B3-8EB468F2894D}" type="presOf" srcId="{48137C2E-0F5F-45DF-8913-10FB5607A612}" destId="{F1A77A98-C056-4C94-AAAA-085724BCCFA7}" srcOrd="0" destOrd="0" presId="urn:microsoft.com/office/officeart/2008/layout/VerticalCurvedList"/>
    <dgm:cxn modelId="{28D22EFD-B6C9-4EA5-B206-0B3E871F9DB4}" type="presOf" srcId="{6539D817-A9A6-49AC-91C3-9A9029A1C922}" destId="{2C55DA06-EC77-4AF4-A396-3D94F924D29A}" srcOrd="0" destOrd="0" presId="urn:microsoft.com/office/officeart/2008/layout/VerticalCurvedList"/>
    <dgm:cxn modelId="{918E5510-356A-421E-A6B8-B9839467DAC0}" type="presParOf" srcId="{2C55DA06-EC77-4AF4-A396-3D94F924D29A}" destId="{E71FBC44-5B84-4635-AB49-C5691CF606A6}" srcOrd="0" destOrd="0" presId="urn:microsoft.com/office/officeart/2008/layout/VerticalCurvedList"/>
    <dgm:cxn modelId="{F74A38A3-CFA2-4ED4-8C9E-35C874780CB1}" type="presParOf" srcId="{E71FBC44-5B84-4635-AB49-C5691CF606A6}" destId="{EB59A96A-CE84-462F-9493-155F11881A62}" srcOrd="0" destOrd="0" presId="urn:microsoft.com/office/officeart/2008/layout/VerticalCurvedList"/>
    <dgm:cxn modelId="{A460BCD1-5AE2-4810-A9CF-9FC0C4EBD0EC}" type="presParOf" srcId="{EB59A96A-CE84-462F-9493-155F11881A62}" destId="{054915B1-085A-4ADC-B653-10081DCD0EA9}" srcOrd="0" destOrd="0" presId="urn:microsoft.com/office/officeart/2008/layout/VerticalCurvedList"/>
    <dgm:cxn modelId="{F35A38B8-8994-411F-9CA6-387E5EEE0F32}" type="presParOf" srcId="{EB59A96A-CE84-462F-9493-155F11881A62}" destId="{A5CCEC8E-9174-4C7D-B544-BBD17FE54CB3}" srcOrd="1" destOrd="0" presId="urn:microsoft.com/office/officeart/2008/layout/VerticalCurvedList"/>
    <dgm:cxn modelId="{B61BA2DE-4DB5-4B62-A187-005CE4FB745A}" type="presParOf" srcId="{EB59A96A-CE84-462F-9493-155F11881A62}" destId="{E0118591-8FE2-4AB8-B63F-2FA777571D0E}" srcOrd="2" destOrd="0" presId="urn:microsoft.com/office/officeart/2008/layout/VerticalCurvedList"/>
    <dgm:cxn modelId="{73B97898-8E25-469C-B330-1964F7A4C864}" type="presParOf" srcId="{EB59A96A-CE84-462F-9493-155F11881A62}" destId="{B54BF56E-FF7C-462B-BDEF-94A9ECD23A96}" srcOrd="3" destOrd="0" presId="urn:microsoft.com/office/officeart/2008/layout/VerticalCurvedList"/>
    <dgm:cxn modelId="{23B2151E-5D6D-41CF-8750-55271BA89C65}" type="presParOf" srcId="{E71FBC44-5B84-4635-AB49-C5691CF606A6}" destId="{80334F07-121B-40EE-9400-5E253723EAD5}" srcOrd="1" destOrd="0" presId="urn:microsoft.com/office/officeart/2008/layout/VerticalCurvedList"/>
    <dgm:cxn modelId="{65756408-B8FB-4994-AF85-BBCD33B13E72}" type="presParOf" srcId="{E71FBC44-5B84-4635-AB49-C5691CF606A6}" destId="{02E156C6-3C5B-4C75-AD35-1A7F7398D99E}" srcOrd="2" destOrd="0" presId="urn:microsoft.com/office/officeart/2008/layout/VerticalCurvedList"/>
    <dgm:cxn modelId="{1E107579-4C09-4B63-94C2-C08D2F6DD1B0}" type="presParOf" srcId="{02E156C6-3C5B-4C75-AD35-1A7F7398D99E}" destId="{C69DE25E-0FEB-4762-8745-9E19317BA790}" srcOrd="0" destOrd="0" presId="urn:microsoft.com/office/officeart/2008/layout/VerticalCurvedList"/>
    <dgm:cxn modelId="{F04AAA52-FDD1-42F2-9D2C-52ED3F5DBDE4}" type="presParOf" srcId="{E71FBC44-5B84-4635-AB49-C5691CF606A6}" destId="{6E9ACDEA-2479-43A3-BC50-5E8DC199105E}" srcOrd="3" destOrd="0" presId="urn:microsoft.com/office/officeart/2008/layout/VerticalCurvedList"/>
    <dgm:cxn modelId="{D4DFE2D9-AB41-4EF8-A849-168452A94BBC}" type="presParOf" srcId="{E71FBC44-5B84-4635-AB49-C5691CF606A6}" destId="{F77992BE-49C0-44EF-9EB0-F801267BCF54}" srcOrd="4" destOrd="0" presId="urn:microsoft.com/office/officeart/2008/layout/VerticalCurvedList"/>
    <dgm:cxn modelId="{5DD5DEF9-58C2-4AC2-9C73-C4F3134ED727}" type="presParOf" srcId="{F77992BE-49C0-44EF-9EB0-F801267BCF54}" destId="{2735700C-DFC4-47C9-BFDA-A56DEE3AEDB8}" srcOrd="0" destOrd="0" presId="urn:microsoft.com/office/officeart/2008/layout/VerticalCurvedList"/>
    <dgm:cxn modelId="{7D479D9C-191D-45EB-980B-BB6C3619470A}" type="presParOf" srcId="{E71FBC44-5B84-4635-AB49-C5691CF606A6}" destId="{602E4294-5230-4DC9-A478-6B826AA3E572}" srcOrd="5" destOrd="0" presId="urn:microsoft.com/office/officeart/2008/layout/VerticalCurvedList"/>
    <dgm:cxn modelId="{8C2005F4-F3A0-47ED-B6AC-A0986E94AEBC}" type="presParOf" srcId="{E71FBC44-5B84-4635-AB49-C5691CF606A6}" destId="{05B2EA5A-0A0B-4C0F-A8E4-482B448C2C74}" srcOrd="6" destOrd="0" presId="urn:microsoft.com/office/officeart/2008/layout/VerticalCurvedList"/>
    <dgm:cxn modelId="{A156549E-07CD-47EB-840F-2E5B2C70A915}" type="presParOf" srcId="{05B2EA5A-0A0B-4C0F-A8E4-482B448C2C74}" destId="{E69F6C4C-B70F-43EC-997F-442A2DCD9652}" srcOrd="0" destOrd="0" presId="urn:microsoft.com/office/officeart/2008/layout/VerticalCurvedList"/>
    <dgm:cxn modelId="{48FD987B-4AD2-472C-AC19-7BEED05D8BCB}" type="presParOf" srcId="{E71FBC44-5B84-4635-AB49-C5691CF606A6}" destId="{F1A77A98-C056-4C94-AAAA-085724BCCFA7}" srcOrd="7" destOrd="0" presId="urn:microsoft.com/office/officeart/2008/layout/VerticalCurvedList"/>
    <dgm:cxn modelId="{8BDD9E84-0E94-4BFF-A445-2BF21167D375}" type="presParOf" srcId="{E71FBC44-5B84-4635-AB49-C5691CF606A6}" destId="{8CA85A53-049C-4608-9E46-FC2BE1B1A451}" srcOrd="8" destOrd="0" presId="urn:microsoft.com/office/officeart/2008/layout/VerticalCurvedList"/>
    <dgm:cxn modelId="{54ECF87E-92A3-4CBF-BFC1-BC2F5A08241F}" type="presParOf" srcId="{8CA85A53-049C-4608-9E46-FC2BE1B1A451}" destId="{2BC7BD0A-650B-42E8-899B-065889F4A25D}" srcOrd="0" destOrd="0" presId="urn:microsoft.com/office/officeart/2008/layout/VerticalCurvedList"/>
    <dgm:cxn modelId="{09555F82-61BF-4AD1-B5EA-EB3802FD643A}" type="presParOf" srcId="{E71FBC44-5B84-4635-AB49-C5691CF606A6}" destId="{039B388F-C082-4B3D-BDF5-570C6874B03D}" srcOrd="9" destOrd="0" presId="urn:microsoft.com/office/officeart/2008/layout/VerticalCurvedList"/>
    <dgm:cxn modelId="{ACD02B46-A0CB-4B6C-9F8E-B4ADB41051D6}" type="presParOf" srcId="{E71FBC44-5B84-4635-AB49-C5691CF606A6}" destId="{F87EB766-94BE-499C-BFB5-399A57B3BDEF}" srcOrd="10" destOrd="0" presId="urn:microsoft.com/office/officeart/2008/layout/VerticalCurvedList"/>
    <dgm:cxn modelId="{B187333D-4637-4B12-982C-E3B0F41D3E9E}" type="presParOf" srcId="{F87EB766-94BE-499C-BFB5-399A57B3BDEF}" destId="{BC59C54A-67F5-47AE-9AC0-3149B2F58E7B}" srcOrd="0" destOrd="0" presId="urn:microsoft.com/office/officeart/2008/layout/VerticalCurvedList"/>
    <dgm:cxn modelId="{D3BF2668-7852-4E4C-B3C4-FA7BA248CBF4}" type="presParOf" srcId="{E71FBC44-5B84-4635-AB49-C5691CF606A6}" destId="{DB3EB870-71CF-44C1-9B59-2164413F01CA}" srcOrd="11" destOrd="0" presId="urn:microsoft.com/office/officeart/2008/layout/VerticalCurvedList"/>
    <dgm:cxn modelId="{AFCB9F78-AC39-49A0-93AB-AF484A972853}" type="presParOf" srcId="{E71FBC44-5B84-4635-AB49-C5691CF606A6}" destId="{AC0E20B2-32B3-44B8-A19E-D3266C696234}" srcOrd="12" destOrd="0" presId="urn:microsoft.com/office/officeart/2008/layout/VerticalCurvedList"/>
    <dgm:cxn modelId="{D67EDD80-C748-43A2-91B8-171BAF5DB8DD}" type="presParOf" srcId="{AC0E20B2-32B3-44B8-A19E-D3266C696234}" destId="{18E36C54-3955-40DF-B5A1-8453BDB07FD6}" srcOrd="0" destOrd="0" presId="urn:microsoft.com/office/officeart/2008/layout/VerticalCurvedList"/>
    <dgm:cxn modelId="{4A55BBBB-9CC2-45CF-9D05-A2DF0B031A0E}" type="presParOf" srcId="{E71FBC44-5B84-4635-AB49-C5691CF606A6}" destId="{282E5D69-3466-471C-8692-45365F362B7B}" srcOrd="13" destOrd="0" presId="urn:microsoft.com/office/officeart/2008/layout/VerticalCurvedList"/>
    <dgm:cxn modelId="{EBC3B1C3-54D4-4653-9206-F0D492C24956}" type="presParOf" srcId="{E71FBC44-5B84-4635-AB49-C5691CF606A6}" destId="{FD32E755-A038-447E-86B3-C24627D3555E}" srcOrd="14" destOrd="0" presId="urn:microsoft.com/office/officeart/2008/layout/VerticalCurvedList"/>
    <dgm:cxn modelId="{06DDA28C-6C09-4160-AB0D-CCC9D942B7D0}" type="presParOf" srcId="{FD32E755-A038-447E-86B3-C24627D3555E}" destId="{B5F29250-CB0B-4E14-829F-9C2DEC21F97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CEC8E-9174-4C7D-B544-BBD17FE54CB3}">
      <dsp:nvSpPr>
        <dsp:cNvPr id="0" name=""/>
        <dsp:cNvSpPr/>
      </dsp:nvSpPr>
      <dsp:spPr>
        <a:xfrm>
          <a:off x="-7760836" y="-1171869"/>
          <a:ext cx="9125539" cy="9125539"/>
        </a:xfrm>
        <a:prstGeom prst="blockArc">
          <a:avLst>
            <a:gd name="adj1" fmla="val 18900000"/>
            <a:gd name="adj2" fmla="val 2700000"/>
            <a:gd name="adj3" fmla="val 237"/>
          </a:avLst>
        </a:pr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334F07-121B-40EE-9400-5E253723EAD5}">
      <dsp:nvSpPr>
        <dsp:cNvPr id="0" name=""/>
        <dsp:cNvSpPr/>
      </dsp:nvSpPr>
      <dsp:spPr>
        <a:xfrm>
          <a:off x="397621" y="167558"/>
          <a:ext cx="8600308" cy="72181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212" tIns="45720" rIns="45720" bIns="45720" numCol="1" spcCol="1270" anchor="ctr" anchorCtr="0">
          <a:noAutofit/>
        </a:bodyPr>
        <a:lstStyle/>
        <a:p>
          <a:pPr marL="0" lvl="0" indent="0" algn="just" defTabSz="800100" rtl="0">
            <a:lnSpc>
              <a:spcPct val="90000"/>
            </a:lnSpc>
            <a:spcBef>
              <a:spcPct val="0"/>
            </a:spcBef>
            <a:spcAft>
              <a:spcPct val="35000"/>
            </a:spcAft>
            <a:buNone/>
          </a:pPr>
          <a:r>
            <a:rPr lang="en-US" sz="1800" b="1" kern="1200" dirty="0">
              <a:latin typeface="Bakersville Old Face"/>
            </a:rPr>
            <a:t>The War of 1812 begins (THE PATRIOTS WAR). In West Florida, British forces enlist both Blacks and Native Americans. Sarrazota (also known as Angola) existed in the Tampa Bay-Sarasota-Manatee area.</a:t>
          </a:r>
        </a:p>
      </dsp:txBody>
      <dsp:txXfrm>
        <a:off x="397621" y="167558"/>
        <a:ext cx="8600308" cy="721814"/>
      </dsp:txXfrm>
    </dsp:sp>
    <dsp:sp modelId="{C69DE25E-0FEB-4762-8745-9E19317BA790}">
      <dsp:nvSpPr>
        <dsp:cNvPr id="0" name=""/>
        <dsp:cNvSpPr/>
      </dsp:nvSpPr>
      <dsp:spPr>
        <a:xfrm>
          <a:off x="-8668" y="231259"/>
          <a:ext cx="770412" cy="770412"/>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9ACDEA-2479-43A3-BC50-5E8DC199105E}">
      <dsp:nvSpPr>
        <dsp:cNvPr id="0" name=""/>
        <dsp:cNvSpPr/>
      </dsp:nvSpPr>
      <dsp:spPr>
        <a:xfrm>
          <a:off x="742727" y="1043221"/>
          <a:ext cx="8327282" cy="996562"/>
        </a:xfrm>
        <a:prstGeom prst="rect">
          <a:avLst/>
        </a:prstGeom>
        <a:solidFill>
          <a:schemeClr val="accent2">
            <a:hueOff val="-242561"/>
            <a:satOff val="-13988"/>
            <a:lumOff val="143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212" tIns="45720" rIns="45720" bIns="45720" numCol="1" spcCol="1270" anchor="ctr" anchorCtr="0">
          <a:noAutofit/>
        </a:bodyPr>
        <a:lstStyle/>
        <a:p>
          <a:pPr marL="0" lvl="0" indent="0" algn="just" defTabSz="800100" rtl="0">
            <a:lnSpc>
              <a:spcPct val="90000"/>
            </a:lnSpc>
            <a:spcBef>
              <a:spcPct val="0"/>
            </a:spcBef>
            <a:spcAft>
              <a:spcPct val="35000"/>
            </a:spcAft>
            <a:buNone/>
          </a:pPr>
          <a:r>
            <a:rPr lang="en-US" sz="1800" b="1" kern="1200" dirty="0">
              <a:latin typeface="Bakersville Old Face"/>
            </a:rPr>
            <a:t>During the Patriots War, more Blacks ally with the British. In 1815, the British leave a fort at Prospect Bluff on the Apalachicola River to Blacks where they reside and create villages nearby with Native American allies. The place becomes known as Negro Fort.</a:t>
          </a:r>
        </a:p>
      </dsp:txBody>
      <dsp:txXfrm>
        <a:off x="742727" y="1043221"/>
        <a:ext cx="8327282" cy="996562"/>
      </dsp:txXfrm>
    </dsp:sp>
    <dsp:sp modelId="{2735700C-DFC4-47C9-BFDA-A56DEE3AEDB8}">
      <dsp:nvSpPr>
        <dsp:cNvPr id="0" name=""/>
        <dsp:cNvSpPr/>
      </dsp:nvSpPr>
      <dsp:spPr>
        <a:xfrm>
          <a:off x="201963" y="1141474"/>
          <a:ext cx="770412" cy="770412"/>
        </a:xfrm>
        <a:prstGeom prst="ellipse">
          <a:avLst/>
        </a:prstGeom>
        <a:solidFill>
          <a:schemeClr val="lt1">
            <a:hueOff val="0"/>
            <a:satOff val="0"/>
            <a:lumOff val="0"/>
            <a:alphaOff val="0"/>
          </a:schemeClr>
        </a:solidFill>
        <a:ln w="10795" cap="flat" cmpd="sng" algn="ctr">
          <a:solidFill>
            <a:schemeClr val="accent2">
              <a:hueOff val="-242561"/>
              <a:satOff val="-13988"/>
              <a:lumOff val="1438"/>
              <a:alphaOff val="0"/>
            </a:schemeClr>
          </a:solidFill>
          <a:prstDash val="solid"/>
        </a:ln>
        <a:effectLst/>
      </dsp:spPr>
      <dsp:style>
        <a:lnRef idx="2">
          <a:scrgbClr r="0" g="0" b="0"/>
        </a:lnRef>
        <a:fillRef idx="1">
          <a:scrgbClr r="0" g="0" b="0"/>
        </a:fillRef>
        <a:effectRef idx="0">
          <a:scrgbClr r="0" g="0" b="0"/>
        </a:effectRef>
        <a:fontRef idx="minor"/>
      </dsp:style>
    </dsp:sp>
    <dsp:sp modelId="{602E4294-5230-4DC9-A478-6B826AA3E572}">
      <dsp:nvSpPr>
        <dsp:cNvPr id="0" name=""/>
        <dsp:cNvSpPr/>
      </dsp:nvSpPr>
      <dsp:spPr>
        <a:xfrm>
          <a:off x="1049295" y="2102631"/>
          <a:ext cx="8020006" cy="726461"/>
        </a:xfrm>
        <a:prstGeom prst="rect">
          <a:avLst/>
        </a:prstGeom>
        <a:solidFill>
          <a:schemeClr val="accent2">
            <a:hueOff val="-485121"/>
            <a:satOff val="-27976"/>
            <a:lumOff val="287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212" tIns="45720" rIns="45720" bIns="45720" numCol="1" spcCol="1270" anchor="ctr" anchorCtr="0">
          <a:noAutofit/>
        </a:bodyPr>
        <a:lstStyle/>
        <a:p>
          <a:pPr marL="0" lvl="0" indent="0" algn="just" defTabSz="800100" rtl="0">
            <a:lnSpc>
              <a:spcPct val="90000"/>
            </a:lnSpc>
            <a:spcBef>
              <a:spcPct val="0"/>
            </a:spcBef>
            <a:spcAft>
              <a:spcPct val="35000"/>
            </a:spcAft>
            <a:buNone/>
          </a:pPr>
          <a:r>
            <a:rPr lang="en-US" sz="1800" b="1" kern="1200" dirty="0">
              <a:latin typeface="Bakersville Old Face"/>
            </a:rPr>
            <a:t>Under the direction of then Gen. Andrew Jackson, the U.S. Navy attacks Prospect Bluff Fort, killing 270 out of 320 inhabitants.</a:t>
          </a:r>
        </a:p>
      </dsp:txBody>
      <dsp:txXfrm>
        <a:off x="1049295" y="2102631"/>
        <a:ext cx="8020006" cy="726461"/>
      </dsp:txXfrm>
    </dsp:sp>
    <dsp:sp modelId="{E69F6C4C-B70F-43EC-997F-442A2DCD9652}">
      <dsp:nvSpPr>
        <dsp:cNvPr id="0" name=""/>
        <dsp:cNvSpPr/>
      </dsp:nvSpPr>
      <dsp:spPr>
        <a:xfrm>
          <a:off x="459109" y="2084808"/>
          <a:ext cx="770412" cy="770412"/>
        </a:xfrm>
        <a:prstGeom prst="ellipse">
          <a:avLst/>
        </a:prstGeom>
        <a:solidFill>
          <a:schemeClr val="lt1">
            <a:hueOff val="0"/>
            <a:satOff val="0"/>
            <a:lumOff val="0"/>
            <a:alphaOff val="0"/>
          </a:schemeClr>
        </a:solidFill>
        <a:ln w="10795" cap="flat" cmpd="sng" algn="ctr">
          <a:solidFill>
            <a:schemeClr val="accent2">
              <a:hueOff val="-485121"/>
              <a:satOff val="-27976"/>
              <a:lumOff val="2876"/>
              <a:alphaOff val="0"/>
            </a:schemeClr>
          </a:solidFill>
          <a:prstDash val="solid"/>
        </a:ln>
        <a:effectLst/>
      </dsp:spPr>
      <dsp:style>
        <a:lnRef idx="2">
          <a:scrgbClr r="0" g="0" b="0"/>
        </a:lnRef>
        <a:fillRef idx="1">
          <a:scrgbClr r="0" g="0" b="0"/>
        </a:fillRef>
        <a:effectRef idx="0">
          <a:scrgbClr r="0" g="0" b="0"/>
        </a:effectRef>
        <a:fontRef idx="minor"/>
      </dsp:style>
    </dsp:sp>
    <dsp:sp modelId="{F1A77A98-C056-4C94-AAAA-085724BCCFA7}">
      <dsp:nvSpPr>
        <dsp:cNvPr id="0" name=""/>
        <dsp:cNvSpPr/>
      </dsp:nvSpPr>
      <dsp:spPr>
        <a:xfrm>
          <a:off x="1139785" y="2971798"/>
          <a:ext cx="7936684" cy="838202"/>
        </a:xfrm>
        <a:prstGeom prst="rect">
          <a:avLst/>
        </a:prstGeom>
        <a:solidFill>
          <a:schemeClr val="accent2">
            <a:hueOff val="-727682"/>
            <a:satOff val="-41964"/>
            <a:lumOff val="431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212"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Bakersville Old Face"/>
            </a:rPr>
            <a:t>Jeffrey Bolding, formerly enslaved in North Carolina came to the area in 1857 and worked for the Whitaker Family. He died at age 70 in 1904.</a:t>
          </a:r>
        </a:p>
      </dsp:txBody>
      <dsp:txXfrm>
        <a:off x="1139785" y="2971798"/>
        <a:ext cx="7936684" cy="838202"/>
      </dsp:txXfrm>
    </dsp:sp>
    <dsp:sp modelId="{2BC7BD0A-650B-42E8-899B-065889F4A25D}">
      <dsp:nvSpPr>
        <dsp:cNvPr id="0" name=""/>
        <dsp:cNvSpPr/>
      </dsp:nvSpPr>
      <dsp:spPr>
        <a:xfrm>
          <a:off x="612190" y="2999738"/>
          <a:ext cx="770412" cy="770412"/>
        </a:xfrm>
        <a:prstGeom prst="ellipse">
          <a:avLst/>
        </a:prstGeom>
        <a:solidFill>
          <a:schemeClr val="lt1">
            <a:hueOff val="0"/>
            <a:satOff val="0"/>
            <a:lumOff val="0"/>
            <a:alphaOff val="0"/>
          </a:schemeClr>
        </a:solidFill>
        <a:ln w="10795" cap="flat"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dsp:style>
    </dsp:sp>
    <dsp:sp modelId="{039B388F-C082-4B3D-BDF5-570C6874B03D}">
      <dsp:nvSpPr>
        <dsp:cNvPr id="0" name=""/>
        <dsp:cNvSpPr/>
      </dsp:nvSpPr>
      <dsp:spPr>
        <a:xfrm>
          <a:off x="1131627" y="3924204"/>
          <a:ext cx="7865728" cy="969326"/>
        </a:xfrm>
        <a:prstGeom prst="rect">
          <a:avLst/>
        </a:prstGeom>
        <a:solidFill>
          <a:schemeClr val="accent2">
            <a:hueOff val="-970242"/>
            <a:satOff val="-55952"/>
            <a:lumOff val="575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212" tIns="43180" rIns="43180" bIns="43180" numCol="1" spcCol="1270" anchor="ctr" anchorCtr="0">
          <a:noAutofit/>
        </a:bodyPr>
        <a:lstStyle/>
        <a:p>
          <a:pPr marL="0" lvl="0" indent="0" algn="just" defTabSz="755650">
            <a:lnSpc>
              <a:spcPct val="90000"/>
            </a:lnSpc>
            <a:spcBef>
              <a:spcPct val="0"/>
            </a:spcBef>
            <a:spcAft>
              <a:spcPct val="35000"/>
            </a:spcAft>
            <a:buNone/>
          </a:pPr>
          <a:r>
            <a:rPr lang="en-US" sz="1700" b="1" kern="1200" dirty="0">
              <a:latin typeface="Bakersville Old Face"/>
            </a:rPr>
            <a:t>SARASOTA’S FIRST BLACK SETTLERS: Lewis Colson came to Sarasota with his wife Irene and assisted Richard Paulson in platting the town of Sarasota at Five Points in 1885. Sarasota was platted by the Florida Mortgage and Investment Company, a Scottish entity. </a:t>
          </a:r>
        </a:p>
      </dsp:txBody>
      <dsp:txXfrm>
        <a:off x="1131627" y="3924204"/>
        <a:ext cx="7865728" cy="969326"/>
      </dsp:txXfrm>
    </dsp:sp>
    <dsp:sp modelId="{BC59C54A-67F5-47AE-9AC0-3149B2F58E7B}">
      <dsp:nvSpPr>
        <dsp:cNvPr id="0" name=""/>
        <dsp:cNvSpPr/>
      </dsp:nvSpPr>
      <dsp:spPr>
        <a:xfrm>
          <a:off x="758799" y="4025430"/>
          <a:ext cx="770412" cy="770412"/>
        </a:xfrm>
        <a:prstGeom prst="ellipse">
          <a:avLst/>
        </a:prstGeom>
        <a:solidFill>
          <a:schemeClr val="lt1">
            <a:hueOff val="0"/>
            <a:satOff val="0"/>
            <a:lumOff val="0"/>
            <a:alphaOff val="0"/>
          </a:schemeClr>
        </a:solidFill>
        <a:ln w="10795" cap="flat" cmpd="sng" algn="ctr">
          <a:solidFill>
            <a:schemeClr val="accent2">
              <a:hueOff val="-970242"/>
              <a:satOff val="-55952"/>
              <a:lumOff val="5752"/>
              <a:alphaOff val="0"/>
            </a:schemeClr>
          </a:solidFill>
          <a:prstDash val="solid"/>
        </a:ln>
        <a:effectLst/>
      </dsp:spPr>
      <dsp:style>
        <a:lnRef idx="2">
          <a:scrgbClr r="0" g="0" b="0"/>
        </a:lnRef>
        <a:fillRef idx="1">
          <a:scrgbClr r="0" g="0" b="0"/>
        </a:fillRef>
        <a:effectRef idx="0">
          <a:scrgbClr r="0" g="0" b="0"/>
        </a:effectRef>
        <a:fontRef idx="minor"/>
      </dsp:style>
    </dsp:sp>
    <dsp:sp modelId="{DB3EB870-71CF-44C1-9B59-2164413F01CA}">
      <dsp:nvSpPr>
        <dsp:cNvPr id="0" name=""/>
        <dsp:cNvSpPr/>
      </dsp:nvSpPr>
      <dsp:spPr>
        <a:xfrm>
          <a:off x="734188" y="5029200"/>
          <a:ext cx="8263178" cy="832951"/>
        </a:xfrm>
        <a:prstGeom prst="rect">
          <a:avLst/>
        </a:prstGeom>
        <a:solidFill>
          <a:schemeClr val="accent2">
            <a:hueOff val="-1212803"/>
            <a:satOff val="-69940"/>
            <a:lumOff val="719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212"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Bakersville Old Face"/>
            </a:rPr>
            <a:t>In 1885 Colson worked with Robert E. Paulson to survey and plat the original town of Sarasota for the Florida Mortgage and Investment Company.</a:t>
          </a:r>
        </a:p>
      </dsp:txBody>
      <dsp:txXfrm>
        <a:off x="734188" y="5029200"/>
        <a:ext cx="8263178" cy="832951"/>
      </dsp:txXfrm>
    </dsp:sp>
    <dsp:sp modelId="{18E36C54-3955-40DF-B5A1-8453BDB07FD6}">
      <dsp:nvSpPr>
        <dsp:cNvPr id="0" name=""/>
        <dsp:cNvSpPr/>
      </dsp:nvSpPr>
      <dsp:spPr>
        <a:xfrm>
          <a:off x="436893" y="4965891"/>
          <a:ext cx="770412" cy="770412"/>
        </a:xfrm>
        <a:prstGeom prst="ellipse">
          <a:avLst/>
        </a:prstGeom>
        <a:solidFill>
          <a:schemeClr val="lt1">
            <a:hueOff val="0"/>
            <a:satOff val="0"/>
            <a:lumOff val="0"/>
            <a:alphaOff val="0"/>
          </a:schemeClr>
        </a:solidFill>
        <a:ln w="10795" cap="flat" cmpd="sng" algn="ctr">
          <a:solidFill>
            <a:schemeClr val="accent2">
              <a:hueOff val="-1212803"/>
              <a:satOff val="-69940"/>
              <a:lumOff val="7190"/>
              <a:alphaOff val="0"/>
            </a:schemeClr>
          </a:solidFill>
          <a:prstDash val="solid"/>
        </a:ln>
        <a:effectLst/>
      </dsp:spPr>
      <dsp:style>
        <a:lnRef idx="2">
          <a:scrgbClr r="0" g="0" b="0"/>
        </a:lnRef>
        <a:fillRef idx="1">
          <a:scrgbClr r="0" g="0" b="0"/>
        </a:fillRef>
        <a:effectRef idx="0">
          <a:scrgbClr r="0" g="0" b="0"/>
        </a:effectRef>
        <a:fontRef idx="minor"/>
      </dsp:style>
    </dsp:sp>
    <dsp:sp modelId="{282E5D69-3466-471C-8692-45365F362B7B}">
      <dsp:nvSpPr>
        <dsp:cNvPr id="0" name=""/>
        <dsp:cNvSpPr/>
      </dsp:nvSpPr>
      <dsp:spPr>
        <a:xfrm>
          <a:off x="498109" y="5950330"/>
          <a:ext cx="8501520" cy="755269"/>
        </a:xfrm>
        <a:prstGeom prst="rect">
          <a:avLst/>
        </a:prstGeom>
        <a:solidFill>
          <a:schemeClr val="accent2">
            <a:hueOff val="-1455363"/>
            <a:satOff val="-83928"/>
            <a:lumOff val="862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9212"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Bakersville Old Face"/>
            </a:rPr>
            <a:t>The first African American Church: In 1899, Bethlehem Baptist Church was the first church built by and for African Americans. Lewis Colson was appointed as the first minister of Bethlehem Baptist Church.</a:t>
          </a:r>
          <a:endParaRPr lang="en-US" sz="1800" kern="1200" dirty="0">
            <a:latin typeface="Bakersville Old Face"/>
          </a:endParaRPr>
        </a:p>
      </dsp:txBody>
      <dsp:txXfrm>
        <a:off x="498109" y="5950330"/>
        <a:ext cx="8501520" cy="755269"/>
      </dsp:txXfrm>
    </dsp:sp>
    <dsp:sp modelId="{B5F29250-CB0B-4E14-829F-9C2DEC21F975}">
      <dsp:nvSpPr>
        <dsp:cNvPr id="0" name=""/>
        <dsp:cNvSpPr/>
      </dsp:nvSpPr>
      <dsp:spPr>
        <a:xfrm>
          <a:off x="51123" y="5943601"/>
          <a:ext cx="770412" cy="770412"/>
        </a:xfrm>
        <a:prstGeom prst="ellipse">
          <a:avLst/>
        </a:prstGeom>
        <a:solidFill>
          <a:schemeClr val="lt1">
            <a:hueOff val="0"/>
            <a:satOff val="0"/>
            <a:lumOff val="0"/>
            <a:alphaOff val="0"/>
          </a:schemeClr>
        </a:solidFill>
        <a:ln w="10795" cap="flat"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28FCA9C-FF92-4024-BDEC-A6D3B663DC09}" type="datetimeFigureOut">
              <a:rPr lang="en-US"/>
              <a:t>5/26/2017</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46DCAE-1661-43FF-8A44-43DAFDC1FD90}" type="slidenum">
              <a:rPr/>
              <a:t>‹#›</a:t>
            </a:fld>
            <a:endParaRPr dirty="0"/>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2AB877-E7B1-4681-847E-D0918612832B}" type="datetimeFigureOut">
              <a:rPr lang="en-US"/>
              <a:t>5/26/2017</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9C971FF-EF28-4195-A575-329446EFAA55}" type="slidenum">
              <a:rPr/>
              <a:t>‹#›</a:t>
            </a:fld>
            <a:endParaRPr dirty="0"/>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dirty="0"/>
          </a:p>
        </p:txBody>
      </p:sp>
    </p:spTree>
    <p:extLst>
      <p:ext uri="{BB962C8B-B14F-4D97-AF65-F5344CB8AC3E}">
        <p14:creationId xmlns:p14="http://schemas.microsoft.com/office/powerpoint/2010/main" val="1008846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a:t>
            </a:fld>
            <a:endParaRPr lang="en-US" dirty="0"/>
          </a:p>
        </p:txBody>
      </p:sp>
    </p:spTree>
    <p:extLst>
      <p:ext uri="{BB962C8B-B14F-4D97-AF65-F5344CB8AC3E}">
        <p14:creationId xmlns:p14="http://schemas.microsoft.com/office/powerpoint/2010/main" val="222429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8</a:t>
            </a:fld>
            <a:endParaRPr lang="en-US" dirty="0"/>
          </a:p>
        </p:txBody>
      </p:sp>
    </p:spTree>
    <p:extLst>
      <p:ext uri="{BB962C8B-B14F-4D97-AF65-F5344CB8AC3E}">
        <p14:creationId xmlns:p14="http://schemas.microsoft.com/office/powerpoint/2010/main" val="3723806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460" y="0"/>
            <a:ext cx="12188952" cy="6858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8" name="map"/>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8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dirty="0"/>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Tree>
    <p:extLst>
      <p:ext uri="{BB962C8B-B14F-4D97-AF65-F5344CB8AC3E}">
        <p14:creationId xmlns:p14="http://schemas.microsoft.com/office/powerpoint/2010/main" val="166922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dirty="0"/>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84213" y="4038601"/>
            <a:ext cx="388620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684213" y="685800"/>
            <a:ext cx="3886200" cy="3200400"/>
          </a:xfrm>
        </p:spPr>
        <p:txBody>
          <a:bodyPr anchor="b">
            <a:noAutofit/>
          </a:bodyPr>
          <a:lstStyle>
            <a:lvl1pPr algn="l">
              <a:defRPr sz="4000" b="0"/>
            </a:lvl1pPr>
          </a:lstStyle>
          <a:p>
            <a:r>
              <a:rPr lang="en-US"/>
              <a:t>Click to edit Master title style</a:t>
            </a:r>
            <a:endParaRPr/>
          </a:p>
        </p:txBody>
      </p:sp>
    </p:spTree>
    <p:extLst>
      <p:ext uri="{BB962C8B-B14F-4D97-AF65-F5344CB8AC3E}">
        <p14:creationId xmlns:p14="http://schemas.microsoft.com/office/powerpoint/2010/main" val="11261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dirty="0"/>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73575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dirty="0"/>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Tree>
    <p:extLst>
      <p:ext uri="{BB962C8B-B14F-4D97-AF65-F5344CB8AC3E}">
        <p14:creationId xmlns:p14="http://schemas.microsoft.com/office/powerpoint/2010/main" val="19195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dirty="0"/>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339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dirty="0"/>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Tree>
    <p:extLst>
      <p:ext uri="{BB962C8B-B14F-4D97-AF65-F5344CB8AC3E}">
        <p14:creationId xmlns:p14="http://schemas.microsoft.com/office/powerpoint/2010/main" val="122682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dirty="0"/>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84344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dirty="0"/>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217614" y="274638"/>
            <a:ext cx="9753600" cy="1325562"/>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268615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mparison 3-up">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dirty="0"/>
          </a:p>
        </p:txBody>
      </p:sp>
      <p:sp>
        <p:nvSpPr>
          <p:cNvPr id="14" name="Picture Placeholder 14"/>
          <p:cNvSpPr>
            <a:spLocks noGrp="1"/>
          </p:cNvSpPr>
          <p:nvPr>
            <p:ph type="pic" sz="quarter" idx="18"/>
          </p:nvPr>
        </p:nvSpPr>
        <p:spPr>
          <a:xfrm>
            <a:off x="7862253" y="2750600"/>
            <a:ext cx="3108959" cy="3421599"/>
          </a:xfrm>
        </p:spPr>
        <p:txBody>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r>
              <a:rPr lang="en-US" dirty="0"/>
              <a:t>Click icon to add picture</a:t>
            </a:r>
          </a:p>
        </p:txBody>
      </p:sp>
      <p:sp>
        <p:nvSpPr>
          <p:cNvPr id="12" name="Text Placeholder 2"/>
          <p:cNvSpPr>
            <a:spLocks noGrp="1"/>
          </p:cNvSpPr>
          <p:nvPr>
            <p:ph type="body" idx="15"/>
          </p:nvPr>
        </p:nvSpPr>
        <p:spPr>
          <a:xfrm>
            <a:off x="7862253" y="1828799"/>
            <a:ext cx="3108960" cy="838201"/>
          </a:xfrm>
        </p:spPr>
        <p:txBody>
          <a:bodyPr anchor="ctr">
            <a:normAutofit/>
          </a:bodyPr>
          <a:lstStyle>
            <a:lvl1pPr marL="0" indent="0">
              <a:spcBef>
                <a:spcPts val="0"/>
              </a:spcBef>
              <a:buNone/>
              <a:defRPr sz="22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Picture Placeholder 14"/>
          <p:cNvSpPr>
            <a:spLocks noGrp="1"/>
          </p:cNvSpPr>
          <p:nvPr>
            <p:ph type="pic" sz="quarter" idx="17"/>
          </p:nvPr>
        </p:nvSpPr>
        <p:spPr>
          <a:xfrm>
            <a:off x="4539933" y="2750600"/>
            <a:ext cx="3108959" cy="3421599"/>
          </a:xfrm>
        </p:spPr>
        <p:txBody>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r>
              <a:rPr lang="en-US" dirty="0"/>
              <a:t>Click icon to add picture</a:t>
            </a:r>
          </a:p>
        </p:txBody>
      </p:sp>
      <p:sp>
        <p:nvSpPr>
          <p:cNvPr id="10" name="Text Placeholder 2"/>
          <p:cNvSpPr>
            <a:spLocks noGrp="1"/>
          </p:cNvSpPr>
          <p:nvPr>
            <p:ph type="body" idx="13"/>
          </p:nvPr>
        </p:nvSpPr>
        <p:spPr>
          <a:xfrm>
            <a:off x="4539933" y="1828799"/>
            <a:ext cx="3108960" cy="838201"/>
          </a:xfrm>
        </p:spPr>
        <p:txBody>
          <a:bodyPr anchor="ctr">
            <a:normAutofit/>
          </a:bodyPr>
          <a:lstStyle>
            <a:lvl1pPr marL="0" indent="0">
              <a:spcBef>
                <a:spcPts val="0"/>
              </a:spcBef>
              <a:buNone/>
              <a:defRPr sz="22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4"/>
          <p:cNvSpPr>
            <a:spLocks noGrp="1"/>
          </p:cNvSpPr>
          <p:nvPr>
            <p:ph type="pic" sz="quarter" idx="19"/>
          </p:nvPr>
        </p:nvSpPr>
        <p:spPr>
          <a:xfrm>
            <a:off x="1208836" y="2750600"/>
            <a:ext cx="3108959" cy="3421599"/>
          </a:xfrm>
        </p:spPr>
        <p:txBody>
          <a:bodyPr/>
          <a:lstStyle>
            <a:lvl1pPr marL="45720" marR="0" indent="0" algn="l" defTabSz="914400" rtl="0" eaLnBrk="1" fontAlgn="auto" latinLnBrk="0" hangingPunct="1">
              <a:lnSpc>
                <a:spcPct val="90000"/>
              </a:lnSpc>
              <a:spcBef>
                <a:spcPts val="1800"/>
              </a:spcBef>
              <a:spcAft>
                <a:spcPts val="0"/>
              </a:spcAft>
              <a:buClr>
                <a:schemeClr val="tx1"/>
              </a:buClr>
              <a:buSzPct val="80000"/>
              <a:buFont typeface="Arial" pitchFamily="34" charset="0"/>
              <a:buNone/>
              <a:tabLst/>
              <a:defRPr/>
            </a:lvl1pPr>
          </a:lstStyle>
          <a:p>
            <a:r>
              <a:rPr lang="en-US" dirty="0"/>
              <a:t>Click icon to add picture</a:t>
            </a:r>
          </a:p>
        </p:txBody>
      </p:sp>
      <p:sp>
        <p:nvSpPr>
          <p:cNvPr id="3" name="Text Placeholder 2"/>
          <p:cNvSpPr>
            <a:spLocks noGrp="1"/>
          </p:cNvSpPr>
          <p:nvPr>
            <p:ph type="body" idx="1"/>
          </p:nvPr>
        </p:nvSpPr>
        <p:spPr>
          <a:xfrm>
            <a:off x="1208836" y="1828799"/>
            <a:ext cx="3108960" cy="838201"/>
          </a:xfrm>
        </p:spPr>
        <p:txBody>
          <a:bodyPr anchor="ctr">
            <a:normAutofit/>
          </a:bodyPr>
          <a:lstStyle>
            <a:lvl1pPr marL="0" indent="0">
              <a:spcBef>
                <a:spcPts val="0"/>
              </a:spcBef>
              <a:buNone/>
              <a:defRPr sz="2200" b="0"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217614" y="274638"/>
            <a:ext cx="9753600" cy="1325562"/>
          </a:xfrm>
        </p:spPr>
        <p:txBody>
          <a:bodyPr/>
          <a:lstStyle>
            <a:lvl1pPr>
              <a:defRPr/>
            </a:lvl1pPr>
          </a:lstStyle>
          <a:p>
            <a:r>
              <a:rPr lang="en-US"/>
              <a:t>Click to edit Master title style</a:t>
            </a:r>
            <a:endParaRPr/>
          </a:p>
        </p:txBody>
      </p:sp>
    </p:spTree>
    <p:extLst>
      <p:ext uri="{BB962C8B-B14F-4D97-AF65-F5344CB8AC3E}">
        <p14:creationId xmlns:p14="http://schemas.microsoft.com/office/powerpoint/2010/main" val="86182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39">
          <p15:clr>
            <a:srgbClr val="FBAE40"/>
          </p15:clr>
        </p15:guide>
        <p15:guide id="3" pos="6911">
          <p15:clr>
            <a:srgbClr val="FBAE40"/>
          </p15:clr>
        </p15:guide>
        <p15:guide id="4" pos="7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416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a:t>
            </a:fld>
            <a:endParaRPr lang="en-US" dirty="0"/>
          </a:p>
        </p:txBody>
      </p:sp>
    </p:spTree>
    <p:extLst>
      <p:ext uri="{BB962C8B-B14F-4D97-AF65-F5344CB8AC3E}">
        <p14:creationId xmlns:p14="http://schemas.microsoft.com/office/powerpoint/2010/main" val="421328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dirty="0"/>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038600"/>
            <a:ext cx="388620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684213" y="685800"/>
            <a:ext cx="3886200" cy="3200400"/>
          </a:xfrm>
        </p:spPr>
        <p:txBody>
          <a:bodyPr anchor="b">
            <a:noAutofit/>
          </a:bodyPr>
          <a:lstStyle>
            <a:lvl1pPr algn="l">
              <a:defRPr sz="4000" b="0"/>
            </a:lvl1pPr>
          </a:lstStyle>
          <a:p>
            <a:r>
              <a:rPr lang="en-US"/>
              <a:t>Click to edit Master title style</a:t>
            </a:r>
            <a:endParaRPr/>
          </a:p>
        </p:txBody>
      </p:sp>
    </p:spTree>
    <p:extLst>
      <p:ext uri="{BB962C8B-B14F-4D97-AF65-F5344CB8AC3E}">
        <p14:creationId xmlns:p14="http://schemas.microsoft.com/office/powerpoint/2010/main" val="619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3">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endParaRPr lang="en-US"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lang="en-US" smtClean="0"/>
              <a:pPr/>
              <a:t>‹#›</a:t>
            </a:fld>
            <a:endParaRPr lang="en-US" dirty="0"/>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dirty="0"/>
          </a:p>
        </p:txBody>
      </p:sp>
    </p:spTree>
    <p:extLst>
      <p:ext uri="{BB962C8B-B14F-4D97-AF65-F5344CB8AC3E}">
        <p14:creationId xmlns:p14="http://schemas.microsoft.com/office/powerpoint/2010/main" val="9493613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accent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accent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accent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buClr>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Clr>
          <a:schemeClr val="accent1"/>
        </a:buClr>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2.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hyperlink" Target="https://drive.google.com/file/d/0Bx5jPZfIm_R5OGVNY3lzc1NOVmM/view" TargetMode="External"/><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hyperlink" Target="http://www.newtownalive.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hyperlink" Target="http://www.newtownalive.org/team/mary-alice-simmons/" TargetMode="External"/><Relationship Id="rId2" Type="http://schemas.openxmlformats.org/officeDocument/2006/relationships/image" Target="../media/image9.jpe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emf"/><Relationship Id="rId18" Type="http://schemas.openxmlformats.org/officeDocument/2006/relationships/hyperlink" Target="http://www.newtownalive.org/team/julian-ross-moreland-margaret-mitchell-moreland/" TargetMode="External"/><Relationship Id="rId3" Type="http://schemas.openxmlformats.org/officeDocument/2006/relationships/image" Target="../media/image12.emf"/><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hyperlink" Target="http://www.newtownalive.org/team/fredd-atkins/"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jpeg"/><Relationship Id="rId10" Type="http://schemas.openxmlformats.org/officeDocument/2006/relationships/image" Target="../media/image19.png"/><Relationship Id="rId19" Type="http://schemas.openxmlformats.org/officeDocument/2006/relationships/image" Target="../media/image26.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812" y="4038600"/>
            <a:ext cx="6162797" cy="2590799"/>
          </a:xfrm>
        </p:spPr>
        <p:txBody>
          <a:bodyPr>
            <a:normAutofit/>
          </a:bodyPr>
          <a:lstStyle/>
          <a:p>
            <a:r>
              <a:rPr lang="en-US" sz="2000" b="1" cap="none" dirty="0">
                <a:ln w="22225">
                  <a:solidFill>
                    <a:schemeClr val="accent2"/>
                  </a:solidFill>
                  <a:prstDash val="solid"/>
                </a:ln>
                <a:solidFill>
                  <a:srgbClr val="FF3300"/>
                </a:solidFill>
                <a:latin typeface="Baskerville Old Face" panose="02020602080505020303" pitchFamily="18" charset="0"/>
              </a:rPr>
              <a:t>The Newtown neighborhood came into being on April 20, 1914, when the original Newtown Plat was filed with Manatee County. The original plat consisted of 96 building lots. Approximately 3 1/2 months later, on August 6, 1914, the First Addition to the Newtown Plat was filed, creating an additional 74 lots. Driven by market demand, what is known as Newtown today continued to grow as additional plats were created resulting in the robust and vibrant community that we know today.</a:t>
            </a:r>
            <a:endParaRPr lang="en-US" sz="2000" b="1" cap="none" dirty="0">
              <a:ln w="22225">
                <a:solidFill>
                  <a:schemeClr val="accent2"/>
                </a:solidFill>
                <a:prstDash val="solid"/>
              </a:ln>
              <a:solidFill>
                <a:srgbClr val="FF3300"/>
              </a:solidFill>
            </a:endParaRPr>
          </a:p>
        </p:txBody>
      </p:sp>
      <p:sp>
        <p:nvSpPr>
          <p:cNvPr id="6" name="TextBox 5"/>
          <p:cNvSpPr txBox="1"/>
          <p:nvPr/>
        </p:nvSpPr>
        <p:spPr>
          <a:xfrm>
            <a:off x="7694612" y="228600"/>
            <a:ext cx="2743200" cy="1219200"/>
          </a:xfrm>
          <a:prstGeom prst="rect">
            <a:avLst/>
          </a:prstGeom>
          <a:noFill/>
        </p:spPr>
        <p:txBody>
          <a:bodyPr wrap="square" rtlCol="0">
            <a:spAutoFit/>
          </a:bodyPr>
          <a:lstStyle/>
          <a:p>
            <a:pPr>
              <a:lnSpc>
                <a:spcPct val="90000"/>
              </a:lnSpc>
            </a:pPr>
            <a:endParaRPr lang="en-US" sz="2400" dirty="0"/>
          </a:p>
        </p:txBody>
      </p:sp>
      <p:sp>
        <p:nvSpPr>
          <p:cNvPr id="10" name="TextBox 9"/>
          <p:cNvSpPr txBox="1"/>
          <p:nvPr/>
        </p:nvSpPr>
        <p:spPr>
          <a:xfrm>
            <a:off x="74612" y="126053"/>
            <a:ext cx="8534400" cy="830997"/>
          </a:xfrm>
          <a:prstGeom prst="rect">
            <a:avLst/>
          </a:prstGeom>
          <a:noFill/>
        </p:spPr>
        <p:txBody>
          <a:bodyPr wrap="square" rtlCol="0">
            <a:spAutoFit/>
          </a:bodyPr>
          <a:lstStyle/>
          <a:p>
            <a:r>
              <a:rPr lang="en-US" sz="2400" b="1" dirty="0">
                <a:ln w="22225">
                  <a:solidFill>
                    <a:schemeClr val="accent2"/>
                  </a:solidFill>
                  <a:prstDash val="solid"/>
                </a:ln>
                <a:solidFill>
                  <a:srgbClr val="FF3300"/>
                </a:solidFill>
                <a:latin typeface="Baskerville Old Face" panose="02020602080505020303" pitchFamily="18" charset="0"/>
              </a:rPr>
              <a:t>Newtown Conservation Historic District/Newtown Alive</a:t>
            </a:r>
          </a:p>
          <a:p>
            <a:r>
              <a:rPr lang="en-US" sz="2400" b="1" dirty="0">
                <a:ln w="22225">
                  <a:solidFill>
                    <a:schemeClr val="accent2"/>
                  </a:solidFill>
                  <a:prstDash val="solid"/>
                </a:ln>
                <a:solidFill>
                  <a:srgbClr val="FF3300"/>
                </a:solidFill>
                <a:latin typeface="Baskerville Old Face" panose="02020602080505020303" pitchFamily="18" charset="0"/>
              </a:rPr>
              <a:t>City of Sarasota, Newtown Community Redevelopment Area (CRA)</a:t>
            </a:r>
          </a:p>
        </p:txBody>
      </p:sp>
      <p:pic>
        <p:nvPicPr>
          <p:cNvPr id="12" name="Picture 11"/>
          <p:cNvPicPr>
            <a:picLocks noChangeAspect="1"/>
          </p:cNvPicPr>
          <p:nvPr/>
        </p:nvPicPr>
        <p:blipFill>
          <a:blip r:embed="rId2"/>
          <a:stretch>
            <a:fillRect/>
          </a:stretch>
        </p:blipFill>
        <p:spPr>
          <a:xfrm>
            <a:off x="8447209" y="23814"/>
            <a:ext cx="2203328" cy="1423987"/>
          </a:xfrm>
          <a:prstGeom prst="rect">
            <a:avLst/>
          </a:prstGeom>
        </p:spPr>
      </p:pic>
      <p:pic>
        <p:nvPicPr>
          <p:cNvPr id="13" name="Picture 12" descr="City - David Logo.jpg"/>
          <p:cNvPicPr/>
          <p:nvPr/>
        </p:nvPicPr>
        <p:blipFill>
          <a:blip r:embed="rId3" cstate="print"/>
          <a:stretch>
            <a:fillRect/>
          </a:stretch>
        </p:blipFill>
        <p:spPr>
          <a:xfrm>
            <a:off x="10650537" y="23814"/>
            <a:ext cx="1524000" cy="1423986"/>
          </a:xfrm>
          <a:prstGeom prst="rect">
            <a:avLst/>
          </a:prstGeom>
        </p:spPr>
      </p:pic>
      <p:pic>
        <p:nvPicPr>
          <p:cNvPr id="14" name="Picture 13"/>
          <p:cNvPicPr/>
          <p:nvPr/>
        </p:nvPicPr>
        <p:blipFill>
          <a:blip r:embed="rId4"/>
          <a:stretch>
            <a:fillRect/>
          </a:stretch>
        </p:blipFill>
        <p:spPr>
          <a:xfrm>
            <a:off x="491942" y="1090374"/>
            <a:ext cx="5678670" cy="2948226"/>
          </a:xfrm>
          <a:prstGeom prst="rect">
            <a:avLst/>
          </a:prstGeom>
          <a:ln>
            <a:noFill/>
          </a:ln>
          <a:effectLst>
            <a:softEdge rad="112500"/>
          </a:effectLst>
        </p:spPr>
      </p:pic>
      <p:pic>
        <p:nvPicPr>
          <p:cNvPr id="9" name="Picture 8" descr="C:\Users\Elliottr-033\AppData\Local\Microsoft\Windows\INetCache\Content.Word\20170413_085304 (2).jpg"/>
          <p:cNvPicPr/>
          <p:nvPr/>
        </p:nvPicPr>
        <p:blipFill>
          <a:blip r:embed="rId5">
            <a:extLst>
              <a:ext uri="{28A0092B-C50C-407E-A947-70E740481C1C}">
                <a14:useLocalDpi xmlns:a14="http://schemas.microsoft.com/office/drawing/2010/main" val="0"/>
              </a:ext>
            </a:extLst>
          </a:blip>
          <a:srcRect/>
          <a:stretch>
            <a:fillRect/>
          </a:stretch>
        </p:blipFill>
        <p:spPr bwMode="auto">
          <a:xfrm>
            <a:off x="6694609" y="2082508"/>
            <a:ext cx="5479927" cy="4623091"/>
          </a:xfrm>
          <a:prstGeom prst="rect">
            <a:avLst/>
          </a:prstGeom>
          <a:ln>
            <a:noFill/>
          </a:ln>
          <a:effectLst>
            <a:softEdge rad="112500"/>
          </a:effectLst>
        </p:spPr>
      </p:pic>
      <p:sp>
        <p:nvSpPr>
          <p:cNvPr id="3" name="TextBox 2"/>
          <p:cNvSpPr txBox="1"/>
          <p:nvPr/>
        </p:nvSpPr>
        <p:spPr>
          <a:xfrm>
            <a:off x="7694612" y="1664995"/>
            <a:ext cx="3505200" cy="438774"/>
          </a:xfrm>
          <a:prstGeom prst="rect">
            <a:avLst/>
          </a:prstGeom>
          <a:noFill/>
        </p:spPr>
        <p:txBody>
          <a:bodyPr wrap="square" rtlCol="0">
            <a:spAutoFit/>
          </a:bodyPr>
          <a:lstStyle/>
          <a:p>
            <a:pPr>
              <a:lnSpc>
                <a:spcPct val="90000"/>
              </a:lnSpc>
            </a:pPr>
            <a:r>
              <a:rPr lang="en-US" sz="2400" b="1" dirty="0">
                <a:ln w="22225">
                  <a:solidFill>
                    <a:schemeClr val="accent2"/>
                  </a:solidFill>
                  <a:prstDash val="solid"/>
                </a:ln>
                <a:solidFill>
                  <a:srgbClr val="FF3300"/>
                </a:solidFill>
                <a:latin typeface="Baskerville Old Face" panose="02020602080505020303" pitchFamily="18" charset="0"/>
              </a:rPr>
              <a:t>HISTORY PRESERVED</a:t>
            </a:r>
            <a:endParaRPr lang="en-US" sz="2400" b="1" dirty="0">
              <a:ln w="22225">
                <a:solidFill>
                  <a:schemeClr val="accent2"/>
                </a:solidFill>
                <a:prstDash val="solid"/>
              </a:ln>
              <a:solidFill>
                <a:srgbClr val="FF3300"/>
              </a:solidFill>
            </a:endParaRPr>
          </a:p>
        </p:txBody>
      </p:sp>
    </p:spTree>
    <p:extLst>
      <p:ext uri="{BB962C8B-B14F-4D97-AF65-F5344CB8AC3E}">
        <p14:creationId xmlns:p14="http://schemas.microsoft.com/office/powerpoint/2010/main" val="18138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4" y="1828800"/>
            <a:ext cx="9753600" cy="4343400"/>
          </a:xfrm>
        </p:spPr>
        <p:txBody>
          <a:bodyPr>
            <a:noAutofit/>
          </a:bodyPr>
          <a:lstStyle/>
          <a:p>
            <a:pPr marL="45720" lvl="0" indent="0">
              <a:buNone/>
            </a:pPr>
            <a:r>
              <a:rPr lang="en-US" sz="2500" b="1" dirty="0">
                <a:ln w="22225">
                  <a:solidFill>
                    <a:schemeClr val="accent2"/>
                  </a:solidFill>
                  <a:prstDash val="solid"/>
                </a:ln>
                <a:solidFill>
                  <a:srgbClr val="FF3300"/>
                </a:solidFill>
              </a:rPr>
              <a:t>   1. </a:t>
            </a:r>
            <a:r>
              <a:rPr lang="en-US" sz="2500" b="1" dirty="0">
                <a:ln w="22225">
                  <a:solidFill>
                    <a:schemeClr val="accent2"/>
                  </a:solidFill>
                  <a:prstDash val="solid"/>
                </a:ln>
                <a:solidFill>
                  <a:srgbClr val="FF3300"/>
                </a:solidFill>
                <a:latin typeface="Bakersville Old Face"/>
              </a:rPr>
              <a:t>SETTLEMENT</a:t>
            </a:r>
          </a:p>
          <a:p>
            <a:pPr marL="274320" lvl="1" indent="0">
              <a:buNone/>
            </a:pPr>
            <a:r>
              <a:rPr lang="en-US" sz="2500" b="1" dirty="0">
                <a:ln w="22225">
                  <a:solidFill>
                    <a:schemeClr val="accent2"/>
                  </a:solidFill>
                  <a:prstDash val="solid"/>
                </a:ln>
                <a:solidFill>
                  <a:srgbClr val="FF3300"/>
                </a:solidFill>
                <a:latin typeface="Baskerville Old Face" panose="02020602080505020303" pitchFamily="18" charset="0"/>
              </a:rPr>
              <a:t>The Newtown neighborhood came into being on April 20, 1914, when the original Newtown Plat was filed with Manatee County.</a:t>
            </a:r>
          </a:p>
          <a:p>
            <a:pPr marL="274320" lvl="1" indent="0">
              <a:buNone/>
            </a:pPr>
            <a:r>
              <a:rPr lang="en-US" sz="2500" b="1" dirty="0">
                <a:ln w="22225">
                  <a:solidFill>
                    <a:schemeClr val="accent2"/>
                  </a:solidFill>
                  <a:prstDash val="solid"/>
                </a:ln>
                <a:solidFill>
                  <a:srgbClr val="FF3300"/>
                </a:solidFill>
              </a:rPr>
              <a:t>2. </a:t>
            </a:r>
            <a:r>
              <a:rPr lang="en-US" sz="2500" b="1" dirty="0">
                <a:ln w="22225">
                  <a:solidFill>
                    <a:schemeClr val="accent2"/>
                  </a:solidFill>
                  <a:prstDash val="solid"/>
                </a:ln>
                <a:solidFill>
                  <a:srgbClr val="FF3300"/>
                </a:solidFill>
                <a:latin typeface="Bakersville Old Face"/>
              </a:rPr>
              <a:t>PLATTING OF MAPS</a:t>
            </a:r>
          </a:p>
          <a:p>
            <a:pPr marL="274320" lvl="1" indent="0">
              <a:buNone/>
            </a:pPr>
            <a:r>
              <a:rPr lang="en-US" sz="2500" b="1" dirty="0">
                <a:ln w="22225">
                  <a:solidFill>
                    <a:schemeClr val="accent2"/>
                  </a:solidFill>
                  <a:prstDash val="solid"/>
                </a:ln>
                <a:solidFill>
                  <a:srgbClr val="FF3300"/>
                </a:solidFill>
                <a:latin typeface="Baskerville Old Face" panose="02020602080505020303" pitchFamily="18" charset="0"/>
              </a:rPr>
              <a:t>The original plat consisted of 96 building lots. Approximately 3 1/2 months later, on August 6, 1914, the First Addition to the Newtown Plat was filed, creating an additional 74 lots.</a:t>
            </a:r>
          </a:p>
          <a:p>
            <a:pPr marL="274320" lvl="1" indent="0">
              <a:buNone/>
            </a:pPr>
            <a:r>
              <a:rPr lang="en-US" sz="2500" b="1" dirty="0">
                <a:ln w="22225">
                  <a:solidFill>
                    <a:schemeClr val="accent2"/>
                  </a:solidFill>
                  <a:prstDash val="solid"/>
                </a:ln>
                <a:solidFill>
                  <a:srgbClr val="FF3300"/>
                </a:solidFill>
                <a:latin typeface="Baskerville Old Face" panose="02020602080505020303" pitchFamily="18" charset="0"/>
              </a:rPr>
              <a:t>3. </a:t>
            </a:r>
            <a:r>
              <a:rPr lang="en-US" sz="2500" b="1" dirty="0">
                <a:ln w="22225">
                  <a:solidFill>
                    <a:schemeClr val="accent2"/>
                  </a:solidFill>
                  <a:prstDash val="solid"/>
                </a:ln>
                <a:solidFill>
                  <a:srgbClr val="FF3300"/>
                </a:solidFill>
                <a:latin typeface="Bakersville Old Face"/>
              </a:rPr>
              <a:t>INTEGRATION</a:t>
            </a:r>
          </a:p>
          <a:p>
            <a:pPr marL="274320" lvl="1" indent="0">
              <a:buNone/>
            </a:pPr>
            <a:r>
              <a:rPr lang="en-US" sz="2500" b="1" dirty="0">
                <a:ln w="22225">
                  <a:solidFill>
                    <a:schemeClr val="accent2"/>
                  </a:solidFill>
                  <a:prstDash val="solid"/>
                </a:ln>
                <a:solidFill>
                  <a:srgbClr val="FF3300"/>
                </a:solidFill>
                <a:latin typeface="Baskerville Old Face" panose="02020602080505020303" pitchFamily="18" charset="0"/>
              </a:rPr>
              <a:t>Driven by market demand, what is known as Newtown today continued to grow as additional plats were created resulting in the robust and vibrant community that we know today.</a:t>
            </a:r>
            <a:endParaRPr lang="en-US" sz="2500" b="1" dirty="0">
              <a:ln w="22225">
                <a:solidFill>
                  <a:schemeClr val="accent2"/>
                </a:solidFill>
                <a:prstDash val="solid"/>
              </a:ln>
              <a:solidFill>
                <a:srgbClr val="FF3300"/>
              </a:solidFill>
            </a:endParaRPr>
          </a:p>
        </p:txBody>
      </p:sp>
      <p:sp>
        <p:nvSpPr>
          <p:cNvPr id="2" name="Title 1"/>
          <p:cNvSpPr>
            <a:spLocks noGrp="1"/>
          </p:cNvSpPr>
          <p:nvPr>
            <p:ph type="title"/>
          </p:nvPr>
        </p:nvSpPr>
        <p:spPr>
          <a:xfrm>
            <a:off x="2665412" y="381000"/>
            <a:ext cx="6248398" cy="868362"/>
          </a:xfrm>
        </p:spPr>
        <p:txBody>
          <a:bodyPr>
            <a:normAutofit/>
          </a:bodyPr>
          <a:lstStyle/>
          <a:p>
            <a:r>
              <a:rPr lang="en-US" sz="4500" b="1" cap="none" dirty="0">
                <a:ln w="22225">
                  <a:solidFill>
                    <a:schemeClr val="accent2"/>
                  </a:solidFill>
                  <a:prstDash val="solid"/>
                </a:ln>
                <a:solidFill>
                  <a:srgbClr val="FF3300"/>
                </a:solidFill>
                <a:latin typeface="Baskerville Old Face" panose="02020602080505020303" pitchFamily="18" charset="0"/>
              </a:rPr>
              <a:t>NEWTOWN HISTORY</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en-US" sz="2000" smtClean="0"/>
              <a:t>10</a:t>
            </a:fld>
            <a:endParaRPr lang="en-US" sz="2000" dirty="0"/>
          </a:p>
        </p:txBody>
      </p:sp>
    </p:spTree>
    <p:extLst>
      <p:ext uri="{BB962C8B-B14F-4D97-AF65-F5344CB8AC3E}">
        <p14:creationId xmlns:p14="http://schemas.microsoft.com/office/powerpoint/2010/main" val="157054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152400"/>
            <a:ext cx="9220200" cy="711200"/>
          </a:xfrm>
        </p:spPr>
        <p:txBody>
          <a:bodyPr>
            <a:noAutofit/>
          </a:bodyPr>
          <a:lstStyle/>
          <a:p>
            <a:r>
              <a:rPr lang="en-US" b="1" cap="none" dirty="0">
                <a:ln w="22225">
                  <a:solidFill>
                    <a:schemeClr val="accent2"/>
                  </a:solidFill>
                  <a:prstDash val="solid"/>
                </a:ln>
                <a:solidFill>
                  <a:srgbClr val="FF3300"/>
                </a:solidFill>
                <a:latin typeface="Baskerville Old Face" panose="02020602080505020303" pitchFamily="18" charset="0"/>
              </a:rPr>
              <a:t>ORIGINAL NEWTOWN PLAT MAPS</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05" y="1246777"/>
            <a:ext cx="3812619" cy="2563223"/>
          </a:xfrm>
        </p:spPr>
      </p:pic>
      <p:sp>
        <p:nvSpPr>
          <p:cNvPr id="3" name="TextBox 2"/>
          <p:cNvSpPr txBox="1"/>
          <p:nvPr/>
        </p:nvSpPr>
        <p:spPr>
          <a:xfrm>
            <a:off x="4729783" y="1922888"/>
            <a:ext cx="2126629" cy="397032"/>
          </a:xfrm>
          <a:prstGeom prst="rect">
            <a:avLst/>
          </a:prstGeom>
          <a:noFill/>
        </p:spPr>
        <p:txBody>
          <a:bodyPr wrap="square" rtlCol="0">
            <a:spAutoFit/>
          </a:bodyPr>
          <a:lstStyle/>
          <a:p>
            <a:pPr>
              <a:lnSpc>
                <a:spcPct val="90000"/>
              </a:lnSpc>
            </a:pPr>
            <a:r>
              <a:rPr lang="en-US" sz="2200" b="1" dirty="0">
                <a:ln w="22225">
                  <a:solidFill>
                    <a:schemeClr val="accent2"/>
                  </a:solidFill>
                  <a:prstDash val="solid"/>
                </a:ln>
                <a:solidFill>
                  <a:srgbClr val="FF3300"/>
                </a:solidFill>
                <a:latin typeface="Bakersville Old Face"/>
              </a:rPr>
              <a:t>Newtown, 1914</a:t>
            </a:r>
          </a:p>
        </p:txBody>
      </p:sp>
      <p:pic>
        <p:nvPicPr>
          <p:cNvPr id="5" name="Picture 4" descr="A picture containing text&#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244" y="2532657"/>
            <a:ext cx="3449022" cy="2801343"/>
          </a:xfrm>
          <a:prstGeom prst="rect">
            <a:avLst/>
          </a:prstGeom>
        </p:spPr>
      </p:pic>
      <p:sp>
        <p:nvSpPr>
          <p:cNvPr id="7" name="TextBox 6"/>
          <p:cNvSpPr txBox="1"/>
          <p:nvPr/>
        </p:nvSpPr>
        <p:spPr>
          <a:xfrm>
            <a:off x="379412" y="3906533"/>
            <a:ext cx="3154031" cy="397032"/>
          </a:xfrm>
          <a:prstGeom prst="rect">
            <a:avLst/>
          </a:prstGeom>
          <a:noFill/>
        </p:spPr>
        <p:txBody>
          <a:bodyPr wrap="square" rtlCol="0">
            <a:spAutoFit/>
          </a:bodyPr>
          <a:lstStyle/>
          <a:p>
            <a:pPr>
              <a:lnSpc>
                <a:spcPct val="90000"/>
              </a:lnSpc>
            </a:pPr>
            <a:r>
              <a:rPr lang="en-US" sz="2200" b="1" dirty="0">
                <a:ln w="22225">
                  <a:solidFill>
                    <a:schemeClr val="accent2"/>
                  </a:solidFill>
                  <a:prstDash val="solid"/>
                </a:ln>
                <a:solidFill>
                  <a:srgbClr val="FF3300"/>
                </a:solidFill>
                <a:latin typeface="Bakersville Old Face"/>
              </a:rPr>
              <a:t>Newtown Heights, 1925</a:t>
            </a:r>
          </a:p>
        </p:txBody>
      </p:sp>
      <p:sp>
        <p:nvSpPr>
          <p:cNvPr id="6" name="Arrow: Left 5"/>
          <p:cNvSpPr/>
          <p:nvPr/>
        </p:nvSpPr>
        <p:spPr>
          <a:xfrm>
            <a:off x="4156379" y="2029548"/>
            <a:ext cx="600392" cy="119932"/>
          </a:xfrm>
          <a:prstGeom prst="leftArrow">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ln w="22225">
                <a:solidFill>
                  <a:schemeClr val="accent2"/>
                </a:solidFill>
                <a:prstDash val="solid"/>
              </a:ln>
              <a:solidFill>
                <a:schemeClr val="accent2">
                  <a:lumMod val="40000"/>
                  <a:lumOff val="60000"/>
                </a:schemeClr>
              </a:solidFill>
            </a:endParaRPr>
          </a:p>
        </p:txBody>
      </p:sp>
      <p:sp>
        <p:nvSpPr>
          <p:cNvPr id="11" name="Arrow: Left 10"/>
          <p:cNvSpPr/>
          <p:nvPr/>
        </p:nvSpPr>
        <p:spPr>
          <a:xfrm rot="10800000">
            <a:off x="3496932" y="4031233"/>
            <a:ext cx="600392" cy="119932"/>
          </a:xfrm>
          <a:prstGeom prst="leftArrow">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ln w="22225">
                <a:solidFill>
                  <a:schemeClr val="accent2"/>
                </a:solidFill>
                <a:prstDash val="solid"/>
              </a:ln>
              <a:solidFill>
                <a:schemeClr val="accent2">
                  <a:lumMod val="40000"/>
                  <a:lumOff val="60000"/>
                </a:schemeClr>
              </a:solidFill>
            </a:endParaRPr>
          </a:p>
        </p:txBody>
      </p:sp>
      <p:pic>
        <p:nvPicPr>
          <p:cNvPr id="12" name="Picture 11" descr="A picture containing text, map&#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245" y="1156463"/>
            <a:ext cx="4011908" cy="2489168"/>
          </a:xfrm>
          <a:prstGeom prst="rect">
            <a:avLst/>
          </a:prstGeom>
        </p:spPr>
      </p:pic>
      <p:sp>
        <p:nvSpPr>
          <p:cNvPr id="13" name="Arrow: Left 12"/>
          <p:cNvSpPr/>
          <p:nvPr/>
        </p:nvSpPr>
        <p:spPr>
          <a:xfrm rot="10800000">
            <a:off x="7203493" y="1471448"/>
            <a:ext cx="383179" cy="90263"/>
          </a:xfrm>
          <a:prstGeom prst="leftArrow">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ln w="22225">
                <a:solidFill>
                  <a:schemeClr val="accent2"/>
                </a:solidFill>
                <a:prstDash val="solid"/>
              </a:ln>
              <a:solidFill>
                <a:schemeClr val="accent2">
                  <a:lumMod val="40000"/>
                  <a:lumOff val="60000"/>
                </a:schemeClr>
              </a:solidFill>
            </a:endParaRPr>
          </a:p>
        </p:txBody>
      </p:sp>
      <p:sp>
        <p:nvSpPr>
          <p:cNvPr id="14" name="TextBox 13"/>
          <p:cNvSpPr txBox="1"/>
          <p:nvPr/>
        </p:nvSpPr>
        <p:spPr>
          <a:xfrm>
            <a:off x="4242709" y="1306162"/>
            <a:ext cx="2984596" cy="397032"/>
          </a:xfrm>
          <a:prstGeom prst="rect">
            <a:avLst/>
          </a:prstGeom>
          <a:noFill/>
        </p:spPr>
        <p:txBody>
          <a:bodyPr wrap="square" rtlCol="0">
            <a:spAutoFit/>
          </a:bodyPr>
          <a:lstStyle/>
          <a:p>
            <a:pPr>
              <a:lnSpc>
                <a:spcPct val="90000"/>
              </a:lnSpc>
            </a:pPr>
            <a:r>
              <a:rPr lang="en-US" sz="2200" b="1" dirty="0">
                <a:ln w="22225">
                  <a:solidFill>
                    <a:schemeClr val="accent2"/>
                  </a:solidFill>
                  <a:prstDash val="solid"/>
                </a:ln>
                <a:solidFill>
                  <a:srgbClr val="FF3300"/>
                </a:solidFill>
                <a:latin typeface="Bakersville Old Face"/>
              </a:rPr>
              <a:t>Irvington Heights, 1925</a:t>
            </a:r>
          </a:p>
        </p:txBody>
      </p:sp>
      <p:pic>
        <p:nvPicPr>
          <p:cNvPr id="16" name="Picture 15" descr="A picture containing text, map&#10;&#10;Description generated with very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0824" y="3933221"/>
            <a:ext cx="3749688" cy="2694203"/>
          </a:xfrm>
          <a:prstGeom prst="rect">
            <a:avLst/>
          </a:prstGeom>
        </p:spPr>
      </p:pic>
      <p:sp>
        <p:nvSpPr>
          <p:cNvPr id="17" name="TextBox 16"/>
          <p:cNvSpPr txBox="1"/>
          <p:nvPr/>
        </p:nvSpPr>
        <p:spPr>
          <a:xfrm>
            <a:off x="4242709" y="5350433"/>
            <a:ext cx="3064825" cy="923330"/>
          </a:xfrm>
          <a:prstGeom prst="rect">
            <a:avLst/>
          </a:prstGeom>
          <a:noFill/>
        </p:spPr>
        <p:txBody>
          <a:bodyPr wrap="square" rtlCol="0">
            <a:spAutoFit/>
          </a:bodyPr>
          <a:lstStyle/>
          <a:p>
            <a:pPr>
              <a:lnSpc>
                <a:spcPct val="90000"/>
              </a:lnSpc>
            </a:pPr>
            <a:r>
              <a:rPr lang="en-US" sz="2000" b="1" dirty="0">
                <a:ln w="22225">
                  <a:solidFill>
                    <a:schemeClr val="accent2"/>
                  </a:solidFill>
                  <a:prstDash val="solid"/>
                </a:ln>
                <a:solidFill>
                  <a:srgbClr val="FF3300"/>
                </a:solidFill>
                <a:latin typeface="Bakersville Old Face"/>
              </a:rPr>
              <a:t>Soil Survey, 1959 </a:t>
            </a:r>
            <a:r>
              <a:rPr lang="en-US" sz="2000" b="1" dirty="0">
                <a:ln w="22225">
                  <a:solidFill>
                    <a:schemeClr val="accent2"/>
                  </a:solidFill>
                  <a:prstDash val="solid"/>
                </a:ln>
                <a:solidFill>
                  <a:srgbClr val="FF3300"/>
                </a:solidFill>
              </a:rPr>
              <a:t>land types, drainage with street overlay</a:t>
            </a:r>
            <a:endParaRPr lang="en-US" sz="2000" b="1" dirty="0">
              <a:ln w="22225">
                <a:solidFill>
                  <a:schemeClr val="accent2"/>
                </a:solidFill>
                <a:prstDash val="solid"/>
              </a:ln>
              <a:solidFill>
                <a:srgbClr val="FF3300"/>
              </a:solidFill>
              <a:latin typeface="Bakersville Old Face"/>
            </a:endParaRPr>
          </a:p>
        </p:txBody>
      </p:sp>
      <p:sp>
        <p:nvSpPr>
          <p:cNvPr id="18" name="Arrow: Left 17"/>
          <p:cNvSpPr/>
          <p:nvPr/>
        </p:nvSpPr>
        <p:spPr>
          <a:xfrm rot="10800000">
            <a:off x="7362686" y="5488304"/>
            <a:ext cx="436242" cy="116866"/>
          </a:xfrm>
          <a:prstGeom prst="leftArrow">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ln w="22225">
                <a:solidFill>
                  <a:schemeClr val="accent2"/>
                </a:solidFill>
                <a:prstDash val="solid"/>
              </a:ln>
              <a:solidFill>
                <a:schemeClr val="accent2">
                  <a:lumMod val="40000"/>
                  <a:lumOff val="60000"/>
                </a:schemeClr>
              </a:solidFill>
            </a:endParaRPr>
          </a:p>
        </p:txBody>
      </p:sp>
      <p:pic>
        <p:nvPicPr>
          <p:cNvPr id="20" name="Picture 19" descr="A picture containing text, map&#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705" y="4314744"/>
            <a:ext cx="3812619" cy="2398450"/>
          </a:xfrm>
          <a:prstGeom prst="rect">
            <a:avLst/>
          </a:prstGeom>
        </p:spPr>
      </p:pic>
      <p:sp>
        <p:nvSpPr>
          <p:cNvPr id="21" name="TextBox 20"/>
          <p:cNvSpPr txBox="1"/>
          <p:nvPr/>
        </p:nvSpPr>
        <p:spPr>
          <a:xfrm>
            <a:off x="4680380" y="6290196"/>
            <a:ext cx="2126629" cy="397032"/>
          </a:xfrm>
          <a:prstGeom prst="rect">
            <a:avLst/>
          </a:prstGeom>
          <a:noFill/>
        </p:spPr>
        <p:txBody>
          <a:bodyPr wrap="square" rtlCol="0">
            <a:spAutoFit/>
          </a:bodyPr>
          <a:lstStyle/>
          <a:p>
            <a:pPr>
              <a:lnSpc>
                <a:spcPct val="90000"/>
              </a:lnSpc>
            </a:pPr>
            <a:r>
              <a:rPr lang="en-US" sz="2200" b="1" dirty="0">
                <a:ln w="22225">
                  <a:solidFill>
                    <a:schemeClr val="accent2"/>
                  </a:solidFill>
                  <a:prstDash val="solid"/>
                </a:ln>
                <a:solidFill>
                  <a:srgbClr val="FF3300"/>
                </a:solidFill>
                <a:latin typeface="Bakersville Old Face"/>
              </a:rPr>
              <a:t>Newtown, 1914</a:t>
            </a:r>
          </a:p>
        </p:txBody>
      </p:sp>
      <p:sp>
        <p:nvSpPr>
          <p:cNvPr id="22" name="Arrow: Left 21"/>
          <p:cNvSpPr/>
          <p:nvPr/>
        </p:nvSpPr>
        <p:spPr>
          <a:xfrm>
            <a:off x="4138426" y="6436558"/>
            <a:ext cx="600392" cy="119932"/>
          </a:xfrm>
          <a:prstGeom prst="leftArrow">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a:ln w="22225">
                <a:solidFill>
                  <a:schemeClr val="accent2"/>
                </a:solidFill>
                <a:prstDash val="solid"/>
              </a:ln>
              <a:solidFill>
                <a:schemeClr val="accent2">
                  <a:lumMod val="40000"/>
                  <a:lumOff val="60000"/>
                </a:schemeClr>
              </a:solidFill>
            </a:endParaRPr>
          </a:p>
        </p:txBody>
      </p:sp>
      <p:sp>
        <p:nvSpPr>
          <p:cNvPr id="4" name="Footer Placeholder 3"/>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a:xfrm>
            <a:off x="11512661" y="6405049"/>
            <a:ext cx="671141" cy="182950"/>
          </a:xfrm>
        </p:spPr>
        <p:txBody>
          <a:bodyPr/>
          <a:lstStyle/>
          <a:p>
            <a:fld id="{F36C87F6-986D-49E6-AF40-1B3A1EE8064D}" type="slidenum">
              <a:rPr lang="en-US" sz="2000" smtClean="0"/>
              <a:t>11</a:t>
            </a:fld>
            <a:endParaRPr lang="en-US" sz="2000" dirty="0"/>
          </a:p>
        </p:txBody>
      </p:sp>
    </p:spTree>
    <p:extLst>
      <p:ext uri="{BB962C8B-B14F-4D97-AF65-F5344CB8AC3E}">
        <p14:creationId xmlns:p14="http://schemas.microsoft.com/office/powerpoint/2010/main" val="167503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a:stretch>
            <a:fillRect/>
          </a:stretch>
        </p:blipFill>
        <p:spPr>
          <a:xfrm>
            <a:off x="150812" y="762000"/>
            <a:ext cx="6096000" cy="6019800"/>
          </a:xfrm>
          <a:prstGeom prst="rect">
            <a:avLst/>
          </a:prstGeom>
        </p:spPr>
      </p:pic>
      <p:pic>
        <p:nvPicPr>
          <p:cNvPr id="15" name="Picture 14"/>
          <p:cNvPicPr/>
          <p:nvPr/>
        </p:nvPicPr>
        <p:blipFill>
          <a:blip r:embed="rId3"/>
          <a:stretch>
            <a:fillRect/>
          </a:stretch>
        </p:blipFill>
        <p:spPr>
          <a:xfrm>
            <a:off x="6399212" y="762000"/>
            <a:ext cx="5789613" cy="6019800"/>
          </a:xfrm>
          <a:prstGeom prst="rect">
            <a:avLst/>
          </a:prstGeom>
        </p:spPr>
      </p:pic>
      <p:sp>
        <p:nvSpPr>
          <p:cNvPr id="16" name="Rectangle 15"/>
          <p:cNvSpPr/>
          <p:nvPr/>
        </p:nvSpPr>
        <p:spPr>
          <a:xfrm>
            <a:off x="3579812" y="25400"/>
            <a:ext cx="5029200" cy="553998"/>
          </a:xfrm>
          <a:prstGeom prst="rect">
            <a:avLst/>
          </a:prstGeom>
        </p:spPr>
        <p:txBody>
          <a:bodyPr wrap="square">
            <a:spAutoFit/>
          </a:bodyPr>
          <a:lstStyle/>
          <a:p>
            <a:r>
              <a:rPr lang="en-US" sz="3000" b="1" dirty="0">
                <a:ln w="22225">
                  <a:solidFill>
                    <a:schemeClr val="accent2"/>
                  </a:solidFill>
                  <a:prstDash val="solid"/>
                </a:ln>
                <a:solidFill>
                  <a:srgbClr val="FF3300"/>
                </a:solidFill>
                <a:latin typeface="Bakersville Old Face"/>
              </a:rPr>
              <a:t>INFORMATION BROCHURE</a:t>
            </a:r>
            <a:endParaRPr lang="en-US" sz="3000" b="1" dirty="0">
              <a:ln w="22225">
                <a:solidFill>
                  <a:schemeClr val="accent2"/>
                </a:solidFill>
                <a:prstDash val="solid"/>
              </a:ln>
              <a:solidFill>
                <a:srgbClr val="FF3300"/>
              </a:solidFill>
            </a:endParaRPr>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F36C87F6-986D-49E6-AF40-1B3A1EE8064D}" type="slidenum">
              <a:rPr lang="en-US" sz="2000" smtClean="0"/>
              <a:t>12</a:t>
            </a:fld>
            <a:endParaRPr lang="en-US" sz="2000" dirty="0"/>
          </a:p>
        </p:txBody>
      </p:sp>
    </p:spTree>
    <p:extLst>
      <p:ext uri="{BB962C8B-B14F-4D97-AF65-F5344CB8AC3E}">
        <p14:creationId xmlns:p14="http://schemas.microsoft.com/office/powerpoint/2010/main" val="34757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Users\Elliottr-033\AppData\Local\Microsoft\Windows\INetCache\Content.Word\IMG_81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4008" y="1165467"/>
            <a:ext cx="3359204" cy="3123509"/>
          </a:xfrm>
          <a:prstGeom prst="rect">
            <a:avLst/>
          </a:prstGeom>
          <a:ln>
            <a:noFill/>
          </a:ln>
          <a:effectLst>
            <a:softEdge rad="112500"/>
          </a:effectLst>
        </p:spPr>
      </p:pic>
      <p:pic>
        <p:nvPicPr>
          <p:cNvPr id="13" name="Content Placeholder 4" descr="A sign in front of a building&#10;&#10;Description generated with very high confidenc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38549" y="3911600"/>
            <a:ext cx="8393059" cy="2751516"/>
          </a:xfrm>
          <a:prstGeom prst="rect">
            <a:avLst/>
          </a:prstGeom>
          <a:ln>
            <a:noFill/>
          </a:ln>
          <a:effectLst>
            <a:softEdge rad="112500"/>
          </a:effectLst>
        </p:spPr>
      </p:pic>
      <p:pic>
        <p:nvPicPr>
          <p:cNvPr id="14" name="Picture 13" descr="A sign on a pole&#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34" y="1165468"/>
            <a:ext cx="2863356" cy="2987431"/>
          </a:xfrm>
          <a:prstGeom prst="rect">
            <a:avLst/>
          </a:prstGeom>
          <a:ln>
            <a:noFill/>
          </a:ln>
          <a:effectLst>
            <a:softEdge rad="112500"/>
          </a:effectLst>
        </p:spPr>
      </p:pic>
      <p:pic>
        <p:nvPicPr>
          <p:cNvPr id="16" name="Picture 15" descr="C:\Users\Elliottr-033\AppData\Local\Microsoft\Windows\INetCache\Content.Word\Doc1-1 (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3231" y="1165468"/>
            <a:ext cx="3070449" cy="3254132"/>
          </a:xfrm>
          <a:prstGeom prst="rect">
            <a:avLst/>
          </a:prstGeom>
          <a:ln>
            <a:noFill/>
          </a:ln>
          <a:effectLst>
            <a:softEdge rad="112500"/>
          </a:effectLst>
        </p:spPr>
      </p:pic>
      <p:pic>
        <p:nvPicPr>
          <p:cNvPr id="17" name="Picture 16" descr="A sign on a pole&#10;&#10;Description generated with very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876" y="3780084"/>
            <a:ext cx="4038600" cy="2806700"/>
          </a:xfrm>
          <a:prstGeom prst="rect">
            <a:avLst/>
          </a:prstGeom>
          <a:ln>
            <a:noFill/>
          </a:ln>
          <a:effectLst>
            <a:softEdge rad="112500"/>
          </a:effectLst>
        </p:spPr>
      </p:pic>
      <p:sp>
        <p:nvSpPr>
          <p:cNvPr id="18" name="TextBox 17"/>
          <p:cNvSpPr txBox="1"/>
          <p:nvPr/>
        </p:nvSpPr>
        <p:spPr>
          <a:xfrm>
            <a:off x="291560" y="504220"/>
            <a:ext cx="3032111" cy="618631"/>
          </a:xfrm>
          <a:prstGeom prst="rect">
            <a:avLst/>
          </a:prstGeom>
          <a:noFill/>
        </p:spPr>
        <p:txBody>
          <a:bodyPr wrap="square" rtlCol="0">
            <a:spAutoFit/>
          </a:bodyPr>
          <a:lstStyle/>
          <a:p>
            <a:pPr algn="ctr">
              <a:lnSpc>
                <a:spcPct val="90000"/>
              </a:lnSpc>
            </a:pPr>
            <a:r>
              <a:rPr lang="en-US" sz="1900" b="1" dirty="0">
                <a:ln w="22225">
                  <a:solidFill>
                    <a:schemeClr val="accent2"/>
                  </a:solidFill>
                  <a:prstDash val="solid"/>
                </a:ln>
                <a:solidFill>
                  <a:srgbClr val="FF3300"/>
                </a:solidFill>
                <a:latin typeface="Bakersville Old Face"/>
              </a:rPr>
              <a:t>EARLY SETTLEMENT OVERTOWN &amp; NEWTOWN</a:t>
            </a:r>
            <a:endParaRPr lang="en-US" sz="1900" b="1" dirty="0">
              <a:ln w="22225">
                <a:solidFill>
                  <a:schemeClr val="accent2"/>
                </a:solidFill>
                <a:prstDash val="solid"/>
              </a:ln>
              <a:solidFill>
                <a:srgbClr val="FF3300"/>
              </a:solidFill>
            </a:endParaRPr>
          </a:p>
        </p:txBody>
      </p:sp>
      <p:sp>
        <p:nvSpPr>
          <p:cNvPr id="19" name="TextBox 18"/>
          <p:cNvSpPr txBox="1"/>
          <p:nvPr/>
        </p:nvSpPr>
        <p:spPr>
          <a:xfrm>
            <a:off x="5481091" y="5183434"/>
            <a:ext cx="2324445" cy="618631"/>
          </a:xfrm>
          <a:prstGeom prst="rect">
            <a:avLst/>
          </a:prstGeom>
          <a:noFill/>
        </p:spPr>
        <p:txBody>
          <a:bodyPr wrap="square" rtlCol="0">
            <a:spAutoFit/>
          </a:bodyPr>
          <a:lstStyle/>
          <a:p>
            <a:pPr algn="ctr">
              <a:lnSpc>
                <a:spcPct val="90000"/>
              </a:lnSpc>
            </a:pPr>
            <a:r>
              <a:rPr lang="en-US" sz="1900" b="1" dirty="0">
                <a:ln w="22225">
                  <a:solidFill>
                    <a:schemeClr val="accent2"/>
                  </a:solidFill>
                  <a:prstDash val="solid"/>
                </a:ln>
                <a:solidFill>
                  <a:srgbClr val="FF3300"/>
                </a:solidFill>
                <a:latin typeface="Bakersville Old Face"/>
              </a:rPr>
              <a:t>ACTIVISTS &amp; ELECTED OFFICIALS</a:t>
            </a:r>
            <a:endParaRPr lang="en-US" sz="1900" b="1" dirty="0">
              <a:ln w="22225">
                <a:solidFill>
                  <a:schemeClr val="accent2"/>
                </a:solidFill>
                <a:prstDash val="solid"/>
              </a:ln>
              <a:solidFill>
                <a:srgbClr val="FF3300"/>
              </a:solidFill>
            </a:endParaRPr>
          </a:p>
        </p:txBody>
      </p:sp>
      <p:sp>
        <p:nvSpPr>
          <p:cNvPr id="20" name="TextBox 19"/>
          <p:cNvSpPr txBox="1"/>
          <p:nvPr/>
        </p:nvSpPr>
        <p:spPr>
          <a:xfrm>
            <a:off x="4080143" y="539590"/>
            <a:ext cx="2586982" cy="618631"/>
          </a:xfrm>
          <a:prstGeom prst="rect">
            <a:avLst/>
          </a:prstGeom>
          <a:noFill/>
        </p:spPr>
        <p:txBody>
          <a:bodyPr wrap="square" rtlCol="0">
            <a:spAutoFit/>
          </a:bodyPr>
          <a:lstStyle/>
          <a:p>
            <a:pPr algn="ctr">
              <a:lnSpc>
                <a:spcPct val="90000"/>
              </a:lnSpc>
            </a:pPr>
            <a:r>
              <a:rPr lang="en-US" sz="1900" b="1" dirty="0">
                <a:ln w="22225">
                  <a:solidFill>
                    <a:schemeClr val="accent2"/>
                  </a:solidFill>
                  <a:prstDash val="solid"/>
                </a:ln>
                <a:solidFill>
                  <a:srgbClr val="FF3300"/>
                </a:solidFill>
                <a:latin typeface="Bakersville Old Face"/>
              </a:rPr>
              <a:t>BUSTLING BUSINESS DISTRICT</a:t>
            </a:r>
            <a:endParaRPr lang="en-US" sz="1900" b="1" dirty="0">
              <a:ln w="22225">
                <a:solidFill>
                  <a:schemeClr val="accent2"/>
                </a:solidFill>
                <a:prstDash val="solid"/>
              </a:ln>
              <a:solidFill>
                <a:srgbClr val="FF3300"/>
              </a:solidFill>
            </a:endParaRPr>
          </a:p>
        </p:txBody>
      </p:sp>
      <p:sp>
        <p:nvSpPr>
          <p:cNvPr id="21" name="TextBox 20"/>
          <p:cNvSpPr txBox="1"/>
          <p:nvPr/>
        </p:nvSpPr>
        <p:spPr>
          <a:xfrm>
            <a:off x="9523412" y="539590"/>
            <a:ext cx="2098675" cy="618631"/>
          </a:xfrm>
          <a:prstGeom prst="rect">
            <a:avLst/>
          </a:prstGeom>
          <a:noFill/>
        </p:spPr>
        <p:txBody>
          <a:bodyPr wrap="square" rtlCol="0">
            <a:spAutoFit/>
          </a:bodyPr>
          <a:lstStyle/>
          <a:p>
            <a:pPr algn="ctr">
              <a:lnSpc>
                <a:spcPct val="90000"/>
              </a:lnSpc>
            </a:pPr>
            <a:r>
              <a:rPr lang="en-US" sz="1900" b="1" dirty="0">
                <a:ln w="22225">
                  <a:solidFill>
                    <a:schemeClr val="accent2"/>
                  </a:solidFill>
                  <a:prstDash val="solid"/>
                </a:ln>
                <a:solidFill>
                  <a:srgbClr val="FF3300"/>
                </a:solidFill>
                <a:latin typeface="Bakersville Old Face"/>
              </a:rPr>
              <a:t>THE WRIGHT BUSH HOUSE</a:t>
            </a:r>
            <a:endParaRPr lang="en-US" sz="1900" b="1" dirty="0">
              <a:ln w="22225">
                <a:solidFill>
                  <a:schemeClr val="accent2"/>
                </a:solidFill>
                <a:prstDash val="solid"/>
              </a:ln>
              <a:solidFill>
                <a:srgbClr val="FF3300"/>
              </a:solidFill>
            </a:endParaRPr>
          </a:p>
        </p:txBody>
      </p:sp>
      <p:sp>
        <p:nvSpPr>
          <p:cNvPr id="22" name="TextBox 21"/>
          <p:cNvSpPr txBox="1"/>
          <p:nvPr/>
        </p:nvSpPr>
        <p:spPr>
          <a:xfrm>
            <a:off x="55269" y="4993124"/>
            <a:ext cx="1518357" cy="881780"/>
          </a:xfrm>
          <a:prstGeom prst="rect">
            <a:avLst/>
          </a:prstGeom>
          <a:noFill/>
        </p:spPr>
        <p:txBody>
          <a:bodyPr wrap="square" rtlCol="0">
            <a:spAutoFit/>
          </a:bodyPr>
          <a:lstStyle/>
          <a:p>
            <a:pPr algn="ctr">
              <a:lnSpc>
                <a:spcPct val="90000"/>
              </a:lnSpc>
            </a:pPr>
            <a:r>
              <a:rPr lang="en-US" sz="1900" b="1" dirty="0">
                <a:ln w="22225">
                  <a:solidFill>
                    <a:schemeClr val="accent2"/>
                  </a:solidFill>
                  <a:prstDash val="solid"/>
                </a:ln>
                <a:solidFill>
                  <a:srgbClr val="FF3300"/>
                </a:solidFill>
                <a:latin typeface="Bakersville Old Face"/>
              </a:rPr>
              <a:t>EDUCATION</a:t>
            </a:r>
          </a:p>
          <a:p>
            <a:pPr algn="ctr">
              <a:lnSpc>
                <a:spcPct val="90000"/>
              </a:lnSpc>
            </a:pPr>
            <a:r>
              <a:rPr lang="en-US" sz="1900" b="1" dirty="0">
                <a:ln w="22225">
                  <a:solidFill>
                    <a:schemeClr val="accent2"/>
                  </a:solidFill>
                  <a:prstDash val="solid"/>
                </a:ln>
                <a:solidFill>
                  <a:srgbClr val="FF3300"/>
                </a:solidFill>
                <a:latin typeface="Bakersville Old Face"/>
              </a:rPr>
              <a:t>GATEWAY TO PROGRESS</a:t>
            </a:r>
            <a:endParaRPr lang="en-US" sz="1900" b="1" dirty="0">
              <a:ln w="22225">
                <a:solidFill>
                  <a:schemeClr val="accent2"/>
                </a:solidFill>
                <a:prstDash val="solid"/>
              </a:ln>
              <a:solidFill>
                <a:srgbClr val="FF3300"/>
              </a:solidFill>
            </a:endParaRPr>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a:xfrm>
            <a:off x="11103960" y="6405810"/>
            <a:ext cx="1143001" cy="180974"/>
          </a:xfrm>
        </p:spPr>
        <p:txBody>
          <a:bodyPr/>
          <a:lstStyle/>
          <a:p>
            <a:fld id="{F36C87F6-986D-49E6-AF40-1B3A1EE8064D}" type="slidenum">
              <a:rPr lang="en-US" sz="2000" smtClean="0"/>
              <a:t>13</a:t>
            </a:fld>
            <a:endParaRPr lang="en-US" sz="2000" dirty="0"/>
          </a:p>
        </p:txBody>
      </p:sp>
      <p:sp>
        <p:nvSpPr>
          <p:cNvPr id="4" name="TextBox 3"/>
          <p:cNvSpPr txBox="1"/>
          <p:nvPr/>
        </p:nvSpPr>
        <p:spPr>
          <a:xfrm>
            <a:off x="5821415" y="38974"/>
            <a:ext cx="3166688" cy="480131"/>
          </a:xfrm>
          <a:prstGeom prst="rect">
            <a:avLst/>
          </a:prstGeom>
          <a:noFill/>
        </p:spPr>
        <p:txBody>
          <a:bodyPr wrap="square" rtlCol="0">
            <a:spAutoFit/>
          </a:bodyPr>
          <a:lstStyle/>
          <a:p>
            <a:pPr>
              <a:lnSpc>
                <a:spcPct val="90000"/>
              </a:lnSpc>
            </a:pPr>
            <a:r>
              <a:rPr lang="en-US" sz="2800" b="1" dirty="0">
                <a:ln w="22225">
                  <a:solidFill>
                    <a:schemeClr val="accent2"/>
                  </a:solidFill>
                  <a:prstDash val="solid"/>
                </a:ln>
                <a:solidFill>
                  <a:srgbClr val="FF0000"/>
                </a:solidFill>
              </a:rPr>
              <a:t>HISTORIC MARKERS</a:t>
            </a:r>
          </a:p>
        </p:txBody>
      </p:sp>
    </p:spTree>
    <p:extLst>
      <p:ext uri="{BB962C8B-B14F-4D97-AF65-F5344CB8AC3E}">
        <p14:creationId xmlns:p14="http://schemas.microsoft.com/office/powerpoint/2010/main" val="177841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a:xfrm>
            <a:off x="10818812" y="6538914"/>
            <a:ext cx="1143001" cy="180974"/>
          </a:xfrm>
        </p:spPr>
        <p:txBody>
          <a:bodyPr/>
          <a:lstStyle/>
          <a:p>
            <a:fld id="{F36C87F6-986D-49E6-AF40-1B3A1EE8064D}" type="slidenum">
              <a:rPr lang="en-US" sz="2000" smtClean="0"/>
              <a:t>14</a:t>
            </a:fld>
            <a:endParaRPr lang="en-US" sz="2000" dirty="0"/>
          </a:p>
        </p:txBody>
      </p:sp>
      <p:sp>
        <p:nvSpPr>
          <p:cNvPr id="5" name="Title 4"/>
          <p:cNvSpPr>
            <a:spLocks noGrp="1"/>
          </p:cNvSpPr>
          <p:nvPr>
            <p:ph type="title"/>
          </p:nvPr>
        </p:nvSpPr>
        <p:spPr>
          <a:xfrm>
            <a:off x="36512" y="19911"/>
            <a:ext cx="6100164" cy="1856387"/>
          </a:xfrm>
        </p:spPr>
        <p:txBody>
          <a:bodyPr>
            <a:normAutofit fontScale="90000"/>
          </a:bodyPr>
          <a:lstStyle/>
          <a:p>
            <a:r>
              <a:rPr lang="en-US" sz="3300" b="1" cap="none" dirty="0">
                <a:ln w="22225">
                  <a:solidFill>
                    <a:schemeClr val="accent2"/>
                  </a:solidFill>
                  <a:prstDash val="solid"/>
                </a:ln>
                <a:solidFill>
                  <a:srgbClr val="FF3300"/>
                </a:solidFill>
              </a:rPr>
              <a:t>Thanks: </a:t>
            </a:r>
            <a:br>
              <a:rPr lang="en-US" sz="2500" dirty="0"/>
            </a:br>
            <a:r>
              <a:rPr lang="en-US" sz="2900" cap="none" dirty="0">
                <a:ln w="22225">
                  <a:solidFill>
                    <a:schemeClr val="accent2"/>
                  </a:solidFill>
                  <a:prstDash val="solid"/>
                </a:ln>
                <a:solidFill>
                  <a:srgbClr val="FF3300"/>
                </a:solidFill>
              </a:rPr>
              <a:t>City of Sarasota, staff</a:t>
            </a:r>
            <a:br>
              <a:rPr lang="en-US" sz="2900" cap="none" dirty="0">
                <a:ln w="22225">
                  <a:solidFill>
                    <a:schemeClr val="accent2"/>
                  </a:solidFill>
                  <a:prstDash val="solid"/>
                </a:ln>
                <a:solidFill>
                  <a:srgbClr val="FF3300"/>
                </a:solidFill>
              </a:rPr>
            </a:br>
            <a:r>
              <a:rPr lang="en-US" sz="2900" cap="none" dirty="0">
                <a:ln w="22225">
                  <a:solidFill>
                    <a:schemeClr val="accent2"/>
                  </a:solidFill>
                  <a:prstDash val="solid"/>
                </a:ln>
                <a:solidFill>
                  <a:srgbClr val="FF3300"/>
                </a:solidFill>
              </a:rPr>
              <a:t>Newtown Conservation Historic Taskforce </a:t>
            </a:r>
            <a:br>
              <a:rPr lang="en-US" sz="2900" cap="none" dirty="0">
                <a:ln w="22225">
                  <a:solidFill>
                    <a:schemeClr val="accent2"/>
                  </a:solidFill>
                  <a:prstDash val="solid"/>
                </a:ln>
                <a:solidFill>
                  <a:srgbClr val="FF3300"/>
                </a:solidFill>
              </a:rPr>
            </a:br>
            <a:r>
              <a:rPr lang="en-US" sz="2900" cap="none" dirty="0">
                <a:ln w="22225">
                  <a:solidFill>
                    <a:schemeClr val="accent2"/>
                  </a:solidFill>
                  <a:prstDash val="solid"/>
                </a:ln>
                <a:solidFill>
                  <a:srgbClr val="FF3300"/>
                </a:solidFill>
              </a:rPr>
              <a:t>Vickie O Heritage Production, Inc. &amp; Team</a:t>
            </a:r>
            <a:endParaRPr lang="en-US" sz="2900" dirty="0">
              <a:solidFill>
                <a:srgbClr val="FF3300"/>
              </a:solidFill>
            </a:endParaRPr>
          </a:p>
        </p:txBody>
      </p:sp>
      <p:pic>
        <p:nvPicPr>
          <p:cNvPr id="7" name="Picture 6" descr="A close up of a newspaper&#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2819400"/>
            <a:ext cx="2698752" cy="2024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group of people holding wine glasses&#10;&#10;Description generated with very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012" y="2819400"/>
            <a:ext cx="2743200" cy="2024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group of people posing for a photo&#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172" y="2819400"/>
            <a:ext cx="2286000" cy="2024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picture containing person, indoor, wall, table&#10;&#10;Description generated with very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0132" y="2819400"/>
            <a:ext cx="2473666" cy="2024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group of people sitting around a table&#10;&#10;Description generated with very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6172" y="762000"/>
            <a:ext cx="2286000" cy="19534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A picture containing person, man, indoor, wall&#10;&#10;Description generated with very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0132" y="762000"/>
            <a:ext cx="2324099" cy="1953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A person standing in a room&#10;&#10;Description generated with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412" y="5165380"/>
            <a:ext cx="2698752" cy="1253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group of people around each other&#10;&#10;Description generated with very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1524" y="5167314"/>
            <a:ext cx="2057400" cy="1251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 group of people looking at a computer&#10;&#10;Description generated with high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1296" y="5170082"/>
            <a:ext cx="2093316" cy="1248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descr="City - David Logo.jpg"/>
          <p:cNvPicPr/>
          <p:nvPr/>
        </p:nvPicPr>
        <p:blipFill>
          <a:blip r:embed="rId11" cstate="print"/>
          <a:stretch>
            <a:fillRect/>
          </a:stretch>
        </p:blipFill>
        <p:spPr>
          <a:xfrm>
            <a:off x="11253194" y="5130674"/>
            <a:ext cx="786606" cy="722314"/>
          </a:xfrm>
          <a:prstGeom prst="rect">
            <a:avLst/>
          </a:prstGeom>
        </p:spPr>
      </p:pic>
      <p:sp>
        <p:nvSpPr>
          <p:cNvPr id="28" name="TextBox 27"/>
          <p:cNvSpPr txBox="1"/>
          <p:nvPr/>
        </p:nvSpPr>
        <p:spPr>
          <a:xfrm>
            <a:off x="8074421" y="5130674"/>
            <a:ext cx="3965379" cy="1228028"/>
          </a:xfrm>
          <a:prstGeom prst="rect">
            <a:avLst/>
          </a:prstGeom>
          <a:noFill/>
        </p:spPr>
        <p:txBody>
          <a:bodyPr wrap="square" rtlCol="0">
            <a:spAutoFit/>
          </a:bodyPr>
          <a:lstStyle/>
          <a:p>
            <a:pPr>
              <a:lnSpc>
                <a:spcPct val="90000"/>
              </a:lnSpc>
            </a:pPr>
            <a:r>
              <a:rPr lang="en-US" sz="1600" b="1" dirty="0">
                <a:latin typeface="Bakersville Old Face"/>
              </a:rPr>
              <a:t>City of Sarasota</a:t>
            </a:r>
          </a:p>
          <a:p>
            <a:pPr>
              <a:lnSpc>
                <a:spcPct val="90000"/>
              </a:lnSpc>
            </a:pPr>
            <a:r>
              <a:rPr lang="en-US" sz="1600" b="1" dirty="0">
                <a:latin typeface="Bakersville Old Face"/>
              </a:rPr>
              <a:t>Economic Development Division</a:t>
            </a:r>
          </a:p>
          <a:p>
            <a:pPr>
              <a:lnSpc>
                <a:spcPct val="90000"/>
              </a:lnSpc>
            </a:pPr>
            <a:r>
              <a:rPr lang="en-US" sz="1600" b="1" dirty="0">
                <a:latin typeface="Bakersville Old Face"/>
              </a:rPr>
              <a:t>1782 Dr. Martin Luther King Jr. Way</a:t>
            </a:r>
          </a:p>
          <a:p>
            <a:pPr>
              <a:lnSpc>
                <a:spcPct val="90000"/>
              </a:lnSpc>
            </a:pPr>
            <a:r>
              <a:rPr lang="en-US" sz="1600" b="1" dirty="0">
                <a:latin typeface="Bakersville Old Face"/>
              </a:rPr>
              <a:t>Sarasota, FL 34234</a:t>
            </a:r>
          </a:p>
          <a:p>
            <a:pPr>
              <a:lnSpc>
                <a:spcPct val="90000"/>
              </a:lnSpc>
            </a:pPr>
            <a:r>
              <a:rPr lang="en-US" sz="1600" b="1" dirty="0">
                <a:latin typeface="Bakersville Old Face"/>
              </a:rPr>
              <a:t>941-365-2200 Ext. 4229</a:t>
            </a:r>
            <a:r>
              <a:rPr lang="en-US" b="1" dirty="0">
                <a:latin typeface="Bakersville Old Face"/>
              </a:rPr>
              <a:t> </a:t>
            </a:r>
          </a:p>
        </p:txBody>
      </p:sp>
    </p:spTree>
    <p:extLst>
      <p:ext uri="{BB962C8B-B14F-4D97-AF65-F5344CB8AC3E}">
        <p14:creationId xmlns:p14="http://schemas.microsoft.com/office/powerpoint/2010/main" val="336282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4612" y="1687705"/>
            <a:ext cx="1676400" cy="661304"/>
          </a:xfrm>
        </p:spPr>
        <p:txBody>
          <a:bodyPr/>
          <a:lstStyle/>
          <a:p>
            <a:r>
              <a:rPr lang="en-US" b="1" cap="none" dirty="0">
                <a:ln w="22225">
                  <a:solidFill>
                    <a:schemeClr val="accent2"/>
                  </a:solidFill>
                  <a:prstDash val="solid"/>
                </a:ln>
                <a:solidFill>
                  <a:srgbClr val="FF3300"/>
                </a:solidFill>
                <a:latin typeface="Bakersville Old Face"/>
              </a:rPr>
              <a:t>VIDEO</a:t>
            </a:r>
          </a:p>
        </p:txBody>
      </p:sp>
      <p:pic>
        <p:nvPicPr>
          <p:cNvPr id="8" name="Picture 7" descr="A picture containing text, person, man, photo&#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2" y="919213"/>
            <a:ext cx="6400800" cy="5557787"/>
          </a:xfrm>
          <a:prstGeom prst="rect">
            <a:avLst/>
          </a:prstGeom>
          <a:ln>
            <a:noFill/>
          </a:ln>
          <a:effectLst>
            <a:softEdge rad="112500"/>
          </a:effectLst>
        </p:spPr>
      </p:pic>
      <p:sp>
        <p:nvSpPr>
          <p:cNvPr id="9" name="TextBox 8"/>
          <p:cNvSpPr txBox="1"/>
          <p:nvPr/>
        </p:nvSpPr>
        <p:spPr>
          <a:xfrm>
            <a:off x="3198812" y="116305"/>
            <a:ext cx="5029200" cy="707886"/>
          </a:xfrm>
          <a:prstGeom prst="rect">
            <a:avLst/>
          </a:prstGeom>
          <a:noFill/>
        </p:spPr>
        <p:txBody>
          <a:bodyPr wrap="square" rtlCol="0">
            <a:spAutoFit/>
          </a:bodyPr>
          <a:lstStyle/>
          <a:p>
            <a:r>
              <a:rPr lang="en-US" sz="4000" b="1" dirty="0">
                <a:ln w="22225">
                  <a:solidFill>
                    <a:schemeClr val="accent2"/>
                  </a:solidFill>
                  <a:prstDash val="solid"/>
                </a:ln>
                <a:solidFill>
                  <a:srgbClr val="FF3300"/>
                </a:solidFill>
                <a:latin typeface="Bakersville Old Face"/>
              </a:rPr>
              <a:t>VOICE OF THE PEOPLE</a:t>
            </a:r>
          </a:p>
        </p:txBody>
      </p:sp>
      <p:sp>
        <p:nvSpPr>
          <p:cNvPr id="15" name="TextBox 14"/>
          <p:cNvSpPr txBox="1"/>
          <p:nvPr/>
        </p:nvSpPr>
        <p:spPr>
          <a:xfrm>
            <a:off x="6842124" y="2743200"/>
            <a:ext cx="4814888" cy="757130"/>
          </a:xfrm>
          <a:prstGeom prst="rect">
            <a:avLst/>
          </a:prstGeom>
          <a:noFill/>
        </p:spPr>
        <p:txBody>
          <a:bodyPr wrap="square" rtlCol="0">
            <a:spAutoFit/>
          </a:bodyPr>
          <a:lstStyle/>
          <a:p>
            <a:pPr>
              <a:lnSpc>
                <a:spcPct val="90000"/>
              </a:lnSpc>
            </a:pPr>
            <a:r>
              <a:rPr lang="en-US" sz="2400" dirty="0">
                <a:latin typeface="Bakersville Old Face"/>
                <a:hlinkClick r:id="rId3"/>
              </a:rPr>
              <a:t>https://drive.google.com/file/d/0Bx5jPZfIm_R5OGVNY3lzc1NOVmM/view</a:t>
            </a:r>
            <a:r>
              <a:rPr lang="en-US" sz="2400" dirty="0">
                <a:latin typeface="Bakersville Old Face"/>
              </a:rPr>
              <a:t> </a:t>
            </a:r>
          </a:p>
        </p:txBody>
      </p:sp>
      <p:sp>
        <p:nvSpPr>
          <p:cNvPr id="16" name="Title 1"/>
          <p:cNvSpPr txBox="1">
            <a:spLocks/>
          </p:cNvSpPr>
          <p:nvPr/>
        </p:nvSpPr>
        <p:spPr>
          <a:xfrm>
            <a:off x="7611268" y="4217850"/>
            <a:ext cx="3276600" cy="6759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kern="1200" cap="all" baseline="0">
                <a:solidFill>
                  <a:schemeClr val="tx2"/>
                </a:solidFill>
                <a:latin typeface="+mj-lt"/>
                <a:ea typeface="+mj-ea"/>
                <a:cs typeface="+mj-cs"/>
              </a:defRPr>
            </a:lvl1pPr>
          </a:lstStyle>
          <a:p>
            <a:r>
              <a:rPr lang="en-US" b="1" cap="none" dirty="0">
                <a:ln w="22225">
                  <a:solidFill>
                    <a:schemeClr val="accent2"/>
                  </a:solidFill>
                  <a:prstDash val="solid"/>
                </a:ln>
                <a:solidFill>
                  <a:srgbClr val="FF3300"/>
                </a:solidFill>
                <a:latin typeface="Bakersville Old Face"/>
              </a:rPr>
              <a:t>WEBSITE LINK</a:t>
            </a:r>
          </a:p>
        </p:txBody>
      </p:sp>
      <p:sp>
        <p:nvSpPr>
          <p:cNvPr id="17" name="Rectangle 16"/>
          <p:cNvSpPr/>
          <p:nvPr/>
        </p:nvSpPr>
        <p:spPr>
          <a:xfrm>
            <a:off x="7161212" y="4931267"/>
            <a:ext cx="4183902" cy="461665"/>
          </a:xfrm>
          <a:prstGeom prst="rect">
            <a:avLst/>
          </a:prstGeom>
        </p:spPr>
        <p:txBody>
          <a:bodyPr wrap="none">
            <a:spAutoFit/>
          </a:bodyPr>
          <a:lstStyle/>
          <a:p>
            <a:r>
              <a:rPr lang="en-US" sz="2400" dirty="0">
                <a:latin typeface="Bakersville Old Face"/>
                <a:hlinkClick r:id="rId4"/>
              </a:rPr>
              <a:t>http://www.newtownalive.org/</a:t>
            </a:r>
            <a:r>
              <a:rPr lang="en-US" sz="2400" dirty="0">
                <a:latin typeface="Bakersville Old Face"/>
              </a:rPr>
              <a:t> </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z="2000" smtClean="0"/>
              <a:t>2</a:t>
            </a:fld>
            <a:endParaRPr lang="en-US" sz="2000" dirty="0"/>
          </a:p>
        </p:txBody>
      </p:sp>
    </p:spTree>
    <p:extLst>
      <p:ext uri="{BB962C8B-B14F-4D97-AF65-F5344CB8AC3E}">
        <p14:creationId xmlns:p14="http://schemas.microsoft.com/office/powerpoint/2010/main" val="133980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5"/>
          </p:nvPr>
        </p:nvSpPr>
        <p:spPr>
          <a:xfrm>
            <a:off x="8685212" y="1333495"/>
            <a:ext cx="1737360" cy="838201"/>
          </a:xfrm>
        </p:spPr>
        <p:txBody>
          <a:bodyPr>
            <a:noAutofit/>
          </a:bodyPr>
          <a:lstStyle/>
          <a:p>
            <a:r>
              <a:rPr lang="en-US" sz="2900" b="1" cap="none" dirty="0">
                <a:ln w="22225">
                  <a:solidFill>
                    <a:schemeClr val="accent2"/>
                  </a:solidFill>
                  <a:prstDash val="solid"/>
                </a:ln>
                <a:solidFill>
                  <a:srgbClr val="FF3300"/>
                </a:solidFill>
                <a:latin typeface="Baskerville Old Face" panose="02020602080505020303" pitchFamily="18" charset="0"/>
              </a:rPr>
              <a:t>FAMILY</a:t>
            </a:r>
            <a:endParaRPr lang="en-US" sz="2900" b="1" dirty="0">
              <a:solidFill>
                <a:srgbClr val="FF3300"/>
              </a:solidFill>
            </a:endParaRPr>
          </a:p>
        </p:txBody>
      </p:sp>
      <p:sp>
        <p:nvSpPr>
          <p:cNvPr id="5" name="Text Placeholder 4"/>
          <p:cNvSpPr>
            <a:spLocks noGrp="1"/>
          </p:cNvSpPr>
          <p:nvPr>
            <p:ph type="body" idx="13"/>
          </p:nvPr>
        </p:nvSpPr>
        <p:spPr>
          <a:xfrm>
            <a:off x="4947296" y="1333497"/>
            <a:ext cx="2273504" cy="838201"/>
          </a:xfrm>
        </p:spPr>
        <p:txBody>
          <a:bodyPr>
            <a:noAutofit/>
          </a:bodyPr>
          <a:lstStyle/>
          <a:p>
            <a:r>
              <a:rPr lang="en-US" sz="2900" b="1" cap="none" dirty="0">
                <a:ln w="22225">
                  <a:solidFill>
                    <a:schemeClr val="accent2"/>
                  </a:solidFill>
                  <a:prstDash val="solid"/>
                </a:ln>
                <a:solidFill>
                  <a:srgbClr val="FF3300"/>
                </a:solidFill>
                <a:latin typeface="Baskerville Old Face" panose="02020602080505020303" pitchFamily="18" charset="0"/>
              </a:rPr>
              <a:t>ELEGANCE</a:t>
            </a:r>
            <a:endParaRPr lang="en-US" sz="2900" b="1" dirty="0">
              <a:solidFill>
                <a:srgbClr val="FF3300"/>
              </a:solidFill>
            </a:endParaRPr>
          </a:p>
        </p:txBody>
      </p:sp>
      <p:sp>
        <p:nvSpPr>
          <p:cNvPr id="4" name="Text Placeholder 3"/>
          <p:cNvSpPr>
            <a:spLocks noGrp="1"/>
          </p:cNvSpPr>
          <p:nvPr>
            <p:ph type="body" idx="1"/>
          </p:nvPr>
        </p:nvSpPr>
        <p:spPr>
          <a:xfrm>
            <a:off x="1522412" y="1333497"/>
            <a:ext cx="2549468" cy="838201"/>
          </a:xfrm>
        </p:spPr>
        <p:txBody>
          <a:bodyPr>
            <a:noAutofit/>
          </a:bodyPr>
          <a:lstStyle/>
          <a:p>
            <a:r>
              <a:rPr lang="en-US" sz="2900" b="1" cap="none" dirty="0">
                <a:ln w="22225">
                  <a:solidFill>
                    <a:schemeClr val="accent2"/>
                  </a:solidFill>
                  <a:prstDash val="solid"/>
                </a:ln>
                <a:solidFill>
                  <a:srgbClr val="FF3300"/>
                </a:solidFill>
                <a:latin typeface="Baskerville Old Face" panose="02020602080505020303" pitchFamily="18" charset="0"/>
              </a:rPr>
              <a:t>EDUCATION</a:t>
            </a:r>
            <a:endParaRPr lang="en-US" sz="2900" b="1" dirty="0">
              <a:solidFill>
                <a:srgbClr val="FF3300"/>
              </a:solidFill>
            </a:endParaRPr>
          </a:p>
        </p:txBody>
      </p:sp>
      <p:sp>
        <p:nvSpPr>
          <p:cNvPr id="2" name="Title 1"/>
          <p:cNvSpPr>
            <a:spLocks noGrp="1"/>
          </p:cNvSpPr>
          <p:nvPr>
            <p:ph type="title"/>
          </p:nvPr>
        </p:nvSpPr>
        <p:spPr>
          <a:xfrm>
            <a:off x="1207248" y="381000"/>
            <a:ext cx="9753600" cy="533400"/>
          </a:xfrm>
        </p:spPr>
        <p:txBody>
          <a:bodyPr>
            <a:normAutofit/>
          </a:bodyPr>
          <a:lstStyle/>
          <a:p>
            <a:r>
              <a:rPr lang="en-US" sz="3000" b="1" cap="none" dirty="0">
                <a:ln w="22225">
                  <a:solidFill>
                    <a:schemeClr val="accent2"/>
                  </a:solidFill>
                  <a:prstDash val="solid"/>
                </a:ln>
                <a:solidFill>
                  <a:srgbClr val="FF3300"/>
                </a:solidFill>
                <a:latin typeface="Baskerville Old Face" panose="02020602080505020303" pitchFamily="18" charset="0"/>
              </a:rPr>
              <a:t>EARLY SETTLEMENT: NEWTOWN &amp; OVERTOWN</a:t>
            </a:r>
            <a:endParaRPr lang="en-US" sz="3000" b="1" cap="none" dirty="0">
              <a:ln w="22225">
                <a:solidFill>
                  <a:schemeClr val="accent2"/>
                </a:solidFill>
                <a:prstDash val="solid"/>
              </a:ln>
              <a:solidFill>
                <a:srgbClr val="FF3300"/>
              </a:solidFill>
            </a:endParaRPr>
          </a:p>
        </p:txBody>
      </p:sp>
      <p:pic>
        <p:nvPicPr>
          <p:cNvPr id="9" name="Content Placeholder 3" descr="A group of people sitting around a table&#10;&#10;Description generated with very high confidence"/>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20157" r="20157"/>
          <a:stretch/>
        </p:blipFill>
        <p:spPr>
          <a:xfrm>
            <a:off x="989012" y="2286000"/>
            <a:ext cx="3328783" cy="4038600"/>
          </a:xfrm>
          <a:prstGeom prst="rect">
            <a:avLst/>
          </a:prstGeom>
          <a:effectLst>
            <a:softEdge rad="88900"/>
          </a:effectLst>
        </p:spPr>
      </p:pic>
      <p:pic>
        <p:nvPicPr>
          <p:cNvPr id="11" name="Picture Placeholder 10" descr="A group of people posing for a photo&#10;&#10;Description generated with very high confidence"/>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4326" r="14326"/>
          <a:stretch>
            <a:fillRect/>
          </a:stretch>
        </p:blipFill>
        <p:spPr>
          <a:xfrm>
            <a:off x="4317796" y="2362200"/>
            <a:ext cx="3684008" cy="3962400"/>
          </a:xfrm>
          <a:prstGeom prst="rect">
            <a:avLst/>
          </a:prstGeom>
          <a:ln>
            <a:noFill/>
          </a:ln>
          <a:effectLst>
            <a:softEdge rad="112500"/>
          </a:effectLst>
        </p:spPr>
      </p:pic>
      <p:pic>
        <p:nvPicPr>
          <p:cNvPr id="12" name="Content Placeholder 8" descr="An old photo of person&#10;&#10;Description generated with high confidence"/>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20020" r="20020"/>
          <a:stretch>
            <a:fillRect/>
          </a:stretch>
        </p:blipFill>
        <p:spPr>
          <a:xfrm>
            <a:off x="8001803" y="2286000"/>
            <a:ext cx="3461870" cy="4038600"/>
          </a:xfrm>
          <a:effectLst>
            <a:softEdge rad="165100"/>
          </a:effectLst>
        </p:spPr>
      </p:pic>
      <p:sp>
        <p:nvSpPr>
          <p:cNvPr id="3" name="Footer Placeholder 2"/>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z="2000" smtClean="0"/>
              <a:t>3</a:t>
            </a:fld>
            <a:endParaRPr lang="en-US" sz="2000" dirty="0"/>
          </a:p>
        </p:txBody>
      </p:sp>
    </p:spTree>
    <p:extLst>
      <p:ext uri="{BB962C8B-B14F-4D97-AF65-F5344CB8AC3E}">
        <p14:creationId xmlns:p14="http://schemas.microsoft.com/office/powerpoint/2010/main" val="292699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5"/>
          </p:nvPr>
        </p:nvSpPr>
        <p:spPr>
          <a:xfrm>
            <a:off x="8700452" y="1320798"/>
            <a:ext cx="2499360" cy="838201"/>
          </a:xfrm>
        </p:spPr>
        <p:txBody>
          <a:bodyPr>
            <a:noAutofit/>
          </a:bodyPr>
          <a:lstStyle/>
          <a:p>
            <a:r>
              <a:rPr lang="en-US" sz="2900" b="1" cap="none" dirty="0">
                <a:ln w="22225">
                  <a:solidFill>
                    <a:schemeClr val="accent2"/>
                  </a:solidFill>
                  <a:prstDash val="solid"/>
                </a:ln>
                <a:solidFill>
                  <a:srgbClr val="FF3300"/>
                </a:solidFill>
                <a:latin typeface="Baskerville Old Face" panose="02020602080505020303" pitchFamily="18" charset="0"/>
              </a:rPr>
              <a:t>EDUCATOR</a:t>
            </a:r>
            <a:endParaRPr lang="en-US" sz="2900" dirty="0">
              <a:solidFill>
                <a:srgbClr val="FF3300"/>
              </a:solidFill>
            </a:endParaRPr>
          </a:p>
        </p:txBody>
      </p:sp>
      <p:sp>
        <p:nvSpPr>
          <p:cNvPr id="5" name="Text Placeholder 4"/>
          <p:cNvSpPr>
            <a:spLocks noGrp="1"/>
          </p:cNvSpPr>
          <p:nvPr>
            <p:ph type="body" idx="13"/>
          </p:nvPr>
        </p:nvSpPr>
        <p:spPr>
          <a:xfrm>
            <a:off x="4539932" y="1320795"/>
            <a:ext cx="3230880" cy="838201"/>
          </a:xfrm>
        </p:spPr>
        <p:txBody>
          <a:bodyPr>
            <a:noAutofit/>
          </a:bodyPr>
          <a:lstStyle/>
          <a:p>
            <a:r>
              <a:rPr lang="en-US" sz="2900" b="1" cap="none" dirty="0">
                <a:ln w="22225">
                  <a:solidFill>
                    <a:schemeClr val="accent2"/>
                  </a:solidFill>
                  <a:prstDash val="solid"/>
                </a:ln>
                <a:solidFill>
                  <a:srgbClr val="FF3300"/>
                </a:solidFill>
                <a:latin typeface="Baskerville Old Face" panose="02020602080505020303" pitchFamily="18" charset="0"/>
              </a:rPr>
              <a:t>ENTREPRENEUR</a:t>
            </a:r>
            <a:endParaRPr lang="en-US" sz="2900" dirty="0">
              <a:solidFill>
                <a:srgbClr val="FF3300"/>
              </a:solidFill>
            </a:endParaRPr>
          </a:p>
        </p:txBody>
      </p:sp>
      <p:sp>
        <p:nvSpPr>
          <p:cNvPr id="4" name="Text Placeholder 3"/>
          <p:cNvSpPr>
            <a:spLocks noGrp="1"/>
          </p:cNvSpPr>
          <p:nvPr>
            <p:ph type="body" idx="1"/>
          </p:nvPr>
        </p:nvSpPr>
        <p:spPr>
          <a:xfrm>
            <a:off x="1834769" y="1320794"/>
            <a:ext cx="1786635" cy="838201"/>
          </a:xfrm>
        </p:spPr>
        <p:txBody>
          <a:bodyPr>
            <a:noAutofit/>
          </a:bodyPr>
          <a:lstStyle/>
          <a:p>
            <a:r>
              <a:rPr lang="en-US" sz="3000" b="1" cap="none" dirty="0">
                <a:ln w="22225">
                  <a:solidFill>
                    <a:schemeClr val="accent2"/>
                  </a:solidFill>
                  <a:prstDash val="solid"/>
                </a:ln>
                <a:solidFill>
                  <a:srgbClr val="FF3300"/>
                </a:solidFill>
                <a:latin typeface="Baskerville Old Face" panose="02020602080505020303" pitchFamily="18" charset="0"/>
              </a:rPr>
              <a:t>BANKER</a:t>
            </a:r>
            <a:endParaRPr lang="en-US" sz="3000" b="1" cap="none" dirty="0">
              <a:ln w="22225">
                <a:solidFill>
                  <a:schemeClr val="accent2"/>
                </a:solidFill>
                <a:prstDash val="solid"/>
              </a:ln>
              <a:solidFill>
                <a:srgbClr val="FF3300"/>
              </a:solidFill>
            </a:endParaRPr>
          </a:p>
        </p:txBody>
      </p:sp>
      <p:sp>
        <p:nvSpPr>
          <p:cNvPr id="2" name="Title 1"/>
          <p:cNvSpPr>
            <a:spLocks noGrp="1"/>
          </p:cNvSpPr>
          <p:nvPr>
            <p:ph type="title"/>
          </p:nvPr>
        </p:nvSpPr>
        <p:spPr>
          <a:xfrm>
            <a:off x="2015920" y="368297"/>
            <a:ext cx="7493204" cy="533400"/>
          </a:xfrm>
        </p:spPr>
        <p:txBody>
          <a:bodyPr>
            <a:normAutofit/>
          </a:bodyPr>
          <a:lstStyle/>
          <a:p>
            <a:r>
              <a:rPr lang="en-US" sz="3000" b="1" cap="none" dirty="0">
                <a:ln w="22225">
                  <a:solidFill>
                    <a:schemeClr val="accent2"/>
                  </a:solidFill>
                  <a:prstDash val="solid"/>
                </a:ln>
                <a:solidFill>
                  <a:srgbClr val="FF3300"/>
                </a:solidFill>
                <a:latin typeface="Baskerville Old Face" panose="02020602080505020303" pitchFamily="18" charset="0"/>
              </a:rPr>
              <a:t>STORYTELLERS BEHIND THE PROJECT</a:t>
            </a:r>
            <a:endParaRPr lang="en-US" sz="3000" b="1" cap="none" dirty="0">
              <a:ln w="22225">
                <a:solidFill>
                  <a:schemeClr val="accent2"/>
                </a:solidFill>
                <a:prstDash val="solid"/>
              </a:ln>
              <a:solidFill>
                <a:srgbClr val="FF3300"/>
              </a:solidFill>
            </a:endParaRPr>
          </a:p>
        </p:txBody>
      </p:sp>
      <p:pic>
        <p:nvPicPr>
          <p:cNvPr id="7" name="Picture 6" descr="A picture containing man, person, wall, indoor&#10;&#10;Description generated with very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13" y="2158998"/>
            <a:ext cx="4008120" cy="3937003"/>
          </a:xfrm>
          <a:prstGeom prst="ellipse">
            <a:avLst/>
          </a:prstGeom>
          <a:ln>
            <a:noFill/>
          </a:ln>
          <a:effectLst>
            <a:softEdge rad="112500"/>
          </a:effectLst>
        </p:spPr>
      </p:pic>
      <p:pic>
        <p:nvPicPr>
          <p:cNvPr id="10" name="Picture Placeholder 9" descr="Mary Alice Simmons">
            <a:hlinkClick r:id="rId3"/>
          </p:cNvPr>
          <p:cNvPicPr>
            <a:picLocks noGrp="1"/>
          </p:cNvPicPr>
          <p:nvPr>
            <p:ph type="pic" sz="quarter" idx="17"/>
          </p:nvPr>
        </p:nvPicPr>
        <p:blipFill>
          <a:blip r:embed="rId4">
            <a:extLst>
              <a:ext uri="{28A0092B-C50C-407E-A947-70E740481C1C}">
                <a14:useLocalDpi xmlns:a14="http://schemas.microsoft.com/office/drawing/2010/main" val="0"/>
              </a:ext>
            </a:extLst>
          </a:blip>
          <a:srcRect l="4571" r="4571"/>
          <a:stretch>
            <a:fillRect/>
          </a:stretch>
        </p:blipFill>
        <p:spPr bwMode="auto">
          <a:xfrm>
            <a:off x="4539933" y="2158996"/>
            <a:ext cx="3665219" cy="4013203"/>
          </a:xfrm>
          <a:prstGeom prst="ellipse">
            <a:avLst/>
          </a:prstGeom>
          <a:ln>
            <a:noFill/>
          </a:ln>
          <a:effectLst>
            <a:softEdge rad="112500"/>
          </a:effectLst>
        </p:spPr>
      </p:pic>
      <p:pic>
        <p:nvPicPr>
          <p:cNvPr id="11" name="Picture Placeholder 10" descr="A picture containing mirror, person, man, indoor&#10;&#10;Description generated with very high confidence"/>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4571" r="4571"/>
          <a:stretch>
            <a:fillRect/>
          </a:stretch>
        </p:blipFill>
        <p:spPr>
          <a:xfrm>
            <a:off x="8205152" y="2120896"/>
            <a:ext cx="3573780" cy="4013203"/>
          </a:xfrm>
          <a:prstGeom prst="ellipse">
            <a:avLst/>
          </a:prstGeom>
          <a:ln>
            <a:noFill/>
          </a:ln>
          <a:effectLst>
            <a:softEdge rad="112500"/>
          </a:effectLst>
        </p:spPr>
      </p:pic>
      <p:sp>
        <p:nvSpPr>
          <p:cNvPr id="3" name="Footer Placeholder 2"/>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F36C87F6-986D-49E6-AF40-1B3A1EE8064D}" type="slidenum">
              <a:rPr lang="en-US" sz="2000" smtClean="0"/>
              <a:t>4</a:t>
            </a:fld>
            <a:endParaRPr lang="en-US" sz="2000" dirty="0"/>
          </a:p>
        </p:txBody>
      </p:sp>
    </p:spTree>
    <p:extLst>
      <p:ext uri="{BB962C8B-B14F-4D97-AF65-F5344CB8AC3E}">
        <p14:creationId xmlns:p14="http://schemas.microsoft.com/office/powerpoint/2010/main" val="173877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19225" y="944016"/>
            <a:ext cx="8964998" cy="4561038"/>
          </a:xfrm>
          <a:prstGeom prst="rect">
            <a:avLst/>
          </a:prstGeom>
          <a:ln>
            <a:noFill/>
          </a:ln>
          <a:effectLst>
            <a:softEdge rad="112500"/>
          </a:effectLst>
        </p:spPr>
      </p:pic>
      <p:pic>
        <p:nvPicPr>
          <p:cNvPr id="3" name="Picture 2" descr="A picture containing person, outdoor, mirror, man&#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887" y="-58031"/>
            <a:ext cx="1817113" cy="1195570"/>
          </a:xfrm>
          <a:prstGeom prst="rect">
            <a:avLst/>
          </a:prstGeom>
          <a:ln>
            <a:noFill/>
          </a:ln>
          <a:effectLst>
            <a:softEdge rad="112500"/>
          </a:effectLst>
        </p:spPr>
      </p:pic>
      <p:pic>
        <p:nvPicPr>
          <p:cNvPr id="5" name="Picture 4" descr="A person standing in front of a mirror&#10;&#10;Description generated with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9315" y="2612530"/>
            <a:ext cx="1359491" cy="1357754"/>
          </a:xfrm>
          <a:prstGeom prst="rect">
            <a:avLst/>
          </a:prstGeom>
          <a:ln>
            <a:noFill/>
          </a:ln>
          <a:effectLst>
            <a:softEdge rad="112500"/>
          </a:effectLst>
        </p:spPr>
      </p:pic>
      <p:pic>
        <p:nvPicPr>
          <p:cNvPr id="7" name="Picture 6" descr="A person looking at the camera&#10;&#10;Description generated with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969" y="-93958"/>
            <a:ext cx="1853533" cy="1166415"/>
          </a:xfrm>
          <a:prstGeom prst="rect">
            <a:avLst/>
          </a:prstGeom>
          <a:ln>
            <a:noFill/>
          </a:ln>
          <a:effectLst>
            <a:softEdge rad="112500"/>
          </a:effectLst>
        </p:spPr>
      </p:pic>
      <p:pic>
        <p:nvPicPr>
          <p:cNvPr id="10" name="Picture 9" descr="A person standing in front of a mirror&#10;&#10;Description generated with very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2617" y="-106726"/>
            <a:ext cx="1855395" cy="1292960"/>
          </a:xfrm>
          <a:prstGeom prst="rect">
            <a:avLst/>
          </a:prstGeom>
          <a:ln>
            <a:noFill/>
          </a:ln>
          <a:effectLst>
            <a:softEdge rad="112500"/>
          </a:effectLst>
        </p:spPr>
      </p:pic>
      <p:pic>
        <p:nvPicPr>
          <p:cNvPr id="12" name="Picture 11" descr="A picture containing person, man, tennis, indoor&#10;&#10;Description generated with very high confidenc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9315" y="944015"/>
            <a:ext cx="1168697" cy="1394330"/>
          </a:xfrm>
          <a:prstGeom prst="rect">
            <a:avLst/>
          </a:prstGeom>
          <a:ln>
            <a:noFill/>
          </a:ln>
          <a:effectLst>
            <a:softEdge rad="112500"/>
          </a:effectLst>
        </p:spPr>
      </p:pic>
      <p:pic>
        <p:nvPicPr>
          <p:cNvPr id="14" name="Picture 13" descr="A person standing in front of a mirror&#10;&#10;Description generated with high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7887" y="5257801"/>
            <a:ext cx="1817113" cy="1600199"/>
          </a:xfrm>
          <a:prstGeom prst="rect">
            <a:avLst/>
          </a:prstGeom>
          <a:ln>
            <a:noFill/>
          </a:ln>
          <a:effectLst>
            <a:softEdge rad="112500"/>
          </a:effectLst>
        </p:spPr>
      </p:pic>
      <p:pic>
        <p:nvPicPr>
          <p:cNvPr id="16" name="Picture 15" descr="A person wearing glasses and looking at the camera&#10;&#10;Description generated with very high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94891" y="5412777"/>
            <a:ext cx="1377749" cy="1380813"/>
          </a:xfrm>
          <a:prstGeom prst="rect">
            <a:avLst/>
          </a:prstGeom>
          <a:ln>
            <a:noFill/>
          </a:ln>
          <a:effectLst>
            <a:softEdge rad="112500"/>
          </a:effectLst>
        </p:spPr>
      </p:pic>
      <p:pic>
        <p:nvPicPr>
          <p:cNvPr id="18" name="Picture 17" descr="A person wearing a suit and tie&#10;&#10;Description generated with high confidenc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5825" y="-78289"/>
            <a:ext cx="1796364" cy="1194963"/>
          </a:xfrm>
          <a:prstGeom prst="rect">
            <a:avLst/>
          </a:prstGeom>
          <a:ln>
            <a:noFill/>
          </a:ln>
          <a:effectLst>
            <a:softEdge rad="112500"/>
          </a:effectLst>
        </p:spPr>
      </p:pic>
      <p:pic>
        <p:nvPicPr>
          <p:cNvPr id="20" name="Picture 19" descr="A picture containing mirror, photo, reflection, showing&#10;&#10;Description generated with very high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4785" y="5257801"/>
            <a:ext cx="2013227" cy="1626268"/>
          </a:xfrm>
          <a:prstGeom prst="rect">
            <a:avLst/>
          </a:prstGeom>
          <a:ln>
            <a:noFill/>
          </a:ln>
          <a:effectLst>
            <a:softEdge rad="112500"/>
          </a:effectLst>
        </p:spPr>
      </p:pic>
      <p:pic>
        <p:nvPicPr>
          <p:cNvPr id="13" name="Picture 12"/>
          <p:cNvPicPr/>
          <p:nvPr/>
        </p:nvPicPr>
        <p:blipFill>
          <a:blip r:embed="rId13">
            <a:extLst>
              <a:ext uri="{28A0092B-C50C-407E-A947-70E740481C1C}">
                <a14:useLocalDpi xmlns:a14="http://schemas.microsoft.com/office/drawing/2010/main" val="0"/>
              </a:ext>
            </a:extLst>
          </a:blip>
          <a:srcRect/>
          <a:stretch>
            <a:fillRect/>
          </a:stretch>
        </p:blipFill>
        <p:spPr bwMode="auto">
          <a:xfrm>
            <a:off x="1443617" y="5257801"/>
            <a:ext cx="2085552" cy="1645336"/>
          </a:xfrm>
          <a:prstGeom prst="ellipse">
            <a:avLst/>
          </a:prstGeom>
          <a:ln>
            <a:noFill/>
          </a:ln>
          <a:effectLst>
            <a:softEdge rad="112500"/>
          </a:effectLst>
        </p:spPr>
      </p:pic>
      <p:pic>
        <p:nvPicPr>
          <p:cNvPr id="15" name="Picture 14" descr="http://www.newtownalive.org/wp-content/uploads/2017/01/IMG_3803-e1485993643218.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749" y="762000"/>
            <a:ext cx="1289281" cy="1245269"/>
          </a:xfrm>
          <a:prstGeom prst="ellipse">
            <a:avLst/>
          </a:prstGeom>
          <a:ln>
            <a:noFill/>
          </a:ln>
          <a:effectLst>
            <a:softEdge rad="112500"/>
          </a:effectLst>
        </p:spPr>
      </p:pic>
      <p:pic>
        <p:nvPicPr>
          <p:cNvPr id="17" name="Picture 16" descr="http://www.newtownalive.org/wp-content/uploads/2017/01/IMG_3800-e1485993530125.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161" y="2259159"/>
            <a:ext cx="1412456" cy="1711125"/>
          </a:xfrm>
          <a:prstGeom prst="ellipse">
            <a:avLst/>
          </a:prstGeom>
          <a:ln>
            <a:noFill/>
          </a:ln>
          <a:effectLst>
            <a:softEdge rad="112500"/>
          </a:effectLst>
        </p:spPr>
      </p:pic>
      <p:pic>
        <p:nvPicPr>
          <p:cNvPr id="19" name="Picture 18" descr="Fredd Atkins">
            <a:hlinkClick r:id="rId16"/>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161" y="4118742"/>
            <a:ext cx="1516808" cy="1371600"/>
          </a:xfrm>
          <a:prstGeom prst="ellipse">
            <a:avLst/>
          </a:prstGeom>
          <a:ln>
            <a:noFill/>
          </a:ln>
          <a:effectLst>
            <a:softEdge rad="112500"/>
          </a:effectLst>
        </p:spPr>
      </p:pic>
      <p:pic>
        <p:nvPicPr>
          <p:cNvPr id="21" name="Picture 20" descr="Julian Ross Moreland &amp; Margaret Mitchell Moreland">
            <a:hlinkClick r:id="rId18"/>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372639" y="4118742"/>
            <a:ext cx="1589173" cy="1520058"/>
          </a:xfrm>
          <a:prstGeom prst="ellipse">
            <a:avLst/>
          </a:prstGeom>
          <a:ln>
            <a:noFill/>
          </a:ln>
          <a:effectLst>
            <a:softEdge rad="112500"/>
          </a:effectLst>
        </p:spPr>
      </p:pic>
      <p:sp>
        <p:nvSpPr>
          <p:cNvPr id="2" name="Footer Placeholder 1"/>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0302189" y="6416614"/>
            <a:ext cx="1143001" cy="180974"/>
          </a:xfrm>
        </p:spPr>
        <p:txBody>
          <a:bodyPr/>
          <a:lstStyle/>
          <a:p>
            <a:fld id="{F36C87F6-986D-49E6-AF40-1B3A1EE8064D}" type="slidenum">
              <a:rPr lang="en-US" sz="2000" smtClean="0"/>
              <a:t>5</a:t>
            </a:fld>
            <a:endParaRPr lang="en-US" sz="2000" dirty="0"/>
          </a:p>
        </p:txBody>
      </p:sp>
    </p:spTree>
    <p:extLst>
      <p:ext uri="{BB962C8B-B14F-4D97-AF65-F5344CB8AC3E}">
        <p14:creationId xmlns:p14="http://schemas.microsoft.com/office/powerpoint/2010/main" val="417697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posing for a photo&#10;&#10;Description generated with very high confidenc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9412" y="1523999"/>
            <a:ext cx="5638800" cy="4191000"/>
          </a:xfrm>
          <a:prstGeom prst="rect">
            <a:avLst/>
          </a:prstGeom>
          <a:ln>
            <a:noFill/>
          </a:ln>
          <a:effectLst>
            <a:softEdge rad="112500"/>
          </a:effectLst>
        </p:spPr>
      </p:pic>
      <p:sp>
        <p:nvSpPr>
          <p:cNvPr id="10" name="TextBox 9"/>
          <p:cNvSpPr txBox="1"/>
          <p:nvPr/>
        </p:nvSpPr>
        <p:spPr>
          <a:xfrm>
            <a:off x="2817812" y="304800"/>
            <a:ext cx="7467600" cy="507831"/>
          </a:xfrm>
          <a:prstGeom prst="rect">
            <a:avLst/>
          </a:prstGeom>
          <a:noFill/>
        </p:spPr>
        <p:txBody>
          <a:bodyPr wrap="square" rtlCol="0">
            <a:spAutoFit/>
          </a:bodyPr>
          <a:lstStyle/>
          <a:p>
            <a:pPr>
              <a:lnSpc>
                <a:spcPct val="90000"/>
              </a:lnSpc>
            </a:pPr>
            <a:r>
              <a:rPr lang="en-US" sz="3000" b="1" dirty="0">
                <a:ln w="22225">
                  <a:solidFill>
                    <a:schemeClr val="accent2"/>
                  </a:solidFill>
                  <a:prstDash val="solid"/>
                </a:ln>
                <a:solidFill>
                  <a:srgbClr val="FF3300"/>
                </a:solidFill>
                <a:latin typeface="Baskerville Old Face" panose="02020602080505020303" pitchFamily="18" charset="0"/>
              </a:rPr>
              <a:t>EDUCATION-GATEWAY TO PROGRESS</a:t>
            </a:r>
            <a:endParaRPr lang="en-US" sz="3000" b="1" dirty="0">
              <a:ln w="22225">
                <a:solidFill>
                  <a:schemeClr val="accent2"/>
                </a:solidFill>
                <a:prstDash val="solid"/>
              </a:ln>
              <a:solidFill>
                <a:srgbClr val="FF3300"/>
              </a:solidFill>
            </a:endParaRPr>
          </a:p>
        </p:txBody>
      </p:sp>
      <p:pic>
        <p:nvPicPr>
          <p:cNvPr id="5" name="Picture 4" descr="A graffiti covered wall&#10;&#10;Description generated with very high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0612" y="1523999"/>
            <a:ext cx="5839975" cy="4191000"/>
          </a:xfrm>
          <a:prstGeom prst="rect">
            <a:avLst/>
          </a:prstGeom>
          <a:ln>
            <a:noFill/>
          </a:ln>
          <a:effectLst>
            <a:softEdge rad="112500"/>
          </a:effectLst>
        </p:spPr>
      </p:pic>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z="2000" smtClean="0"/>
              <a:t>6</a:t>
            </a:fld>
            <a:endParaRPr lang="en-US" sz="2000" dirty="0"/>
          </a:p>
        </p:txBody>
      </p:sp>
    </p:spTree>
    <p:extLst>
      <p:ext uri="{BB962C8B-B14F-4D97-AF65-F5344CB8AC3E}">
        <p14:creationId xmlns:p14="http://schemas.microsoft.com/office/powerpoint/2010/main" val="282717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480322" y="1219200"/>
            <a:ext cx="7045674" cy="4201077"/>
          </a:xfrm>
          <a:prstGeom prst="rect">
            <a:avLst/>
          </a:prstGeom>
          <a:ln>
            <a:noFill/>
          </a:ln>
          <a:effectLst>
            <a:softEdge rad="112500"/>
          </a:effectLst>
        </p:spPr>
      </p:pic>
      <p:pic>
        <p:nvPicPr>
          <p:cNvPr id="3" name="Picture 2" descr="A small house&#10;&#10;Description generated with very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44" y="90004"/>
            <a:ext cx="2383978" cy="1294295"/>
          </a:xfrm>
          <a:prstGeom prst="rect">
            <a:avLst/>
          </a:prstGeom>
        </p:spPr>
      </p:pic>
      <p:sp>
        <p:nvSpPr>
          <p:cNvPr id="4" name="Rectangle 3"/>
          <p:cNvSpPr/>
          <p:nvPr/>
        </p:nvSpPr>
        <p:spPr>
          <a:xfrm>
            <a:off x="431496" y="1384299"/>
            <a:ext cx="1909625" cy="430887"/>
          </a:xfrm>
          <a:prstGeom prst="rect">
            <a:avLst/>
          </a:prstGeom>
        </p:spPr>
        <p:txBody>
          <a:bodyPr wrap="none">
            <a:spAutoFit/>
          </a:bodyPr>
          <a:lstStyle/>
          <a:p>
            <a:r>
              <a:rPr lang="en-US" sz="2200" b="1" dirty="0">
                <a:ln w="22225">
                  <a:solidFill>
                    <a:schemeClr val="accent2"/>
                  </a:solidFill>
                  <a:prstDash val="solid"/>
                </a:ln>
                <a:solidFill>
                  <a:srgbClr val="FF3300"/>
                </a:solidFill>
                <a:latin typeface="Bakersville Old Face"/>
              </a:rPr>
              <a:t>2927 Dixie Ave</a:t>
            </a:r>
          </a:p>
        </p:txBody>
      </p:sp>
      <p:pic>
        <p:nvPicPr>
          <p:cNvPr id="6" name="Picture 5" descr="A white house&#10;&#10;Description generated with very high confidenc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44" y="5282984"/>
            <a:ext cx="2400677" cy="1515307"/>
          </a:xfrm>
          <a:prstGeom prst="rect">
            <a:avLst/>
          </a:prstGeom>
        </p:spPr>
      </p:pic>
      <p:sp>
        <p:nvSpPr>
          <p:cNvPr id="7" name="Rectangle 6"/>
          <p:cNvSpPr/>
          <p:nvPr/>
        </p:nvSpPr>
        <p:spPr>
          <a:xfrm>
            <a:off x="169212" y="4888468"/>
            <a:ext cx="2324804" cy="430887"/>
          </a:xfrm>
          <a:prstGeom prst="rect">
            <a:avLst/>
          </a:prstGeom>
        </p:spPr>
        <p:txBody>
          <a:bodyPr wrap="none">
            <a:spAutoFit/>
          </a:bodyPr>
          <a:lstStyle/>
          <a:p>
            <a:r>
              <a:rPr lang="en-US" sz="2200" b="1" dirty="0">
                <a:ln w="22225">
                  <a:solidFill>
                    <a:schemeClr val="accent2"/>
                  </a:solidFill>
                  <a:prstDash val="solid"/>
                </a:ln>
                <a:solidFill>
                  <a:srgbClr val="FF3300"/>
                </a:solidFill>
                <a:latin typeface="Bakersville Old Face"/>
              </a:rPr>
              <a:t>2953 Gillespie Ave</a:t>
            </a:r>
          </a:p>
        </p:txBody>
      </p:sp>
      <p:pic>
        <p:nvPicPr>
          <p:cNvPr id="10" name="Picture 9" descr="A close up of a house&#10;&#10;Description generated with very high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996" y="5266622"/>
            <a:ext cx="2643188" cy="1531669"/>
          </a:xfrm>
          <a:prstGeom prst="rect">
            <a:avLst/>
          </a:prstGeom>
        </p:spPr>
      </p:pic>
      <p:sp>
        <p:nvSpPr>
          <p:cNvPr id="11" name="Rectangle 10"/>
          <p:cNvSpPr/>
          <p:nvPr/>
        </p:nvSpPr>
        <p:spPr>
          <a:xfrm>
            <a:off x="10283824" y="4888468"/>
            <a:ext cx="1648208" cy="430887"/>
          </a:xfrm>
          <a:prstGeom prst="rect">
            <a:avLst/>
          </a:prstGeom>
        </p:spPr>
        <p:txBody>
          <a:bodyPr wrap="none">
            <a:spAutoFit/>
          </a:bodyPr>
          <a:lstStyle/>
          <a:p>
            <a:r>
              <a:rPr lang="en-US" sz="2200" b="1" dirty="0">
                <a:ln w="22225">
                  <a:solidFill>
                    <a:schemeClr val="accent2"/>
                  </a:solidFill>
                  <a:prstDash val="solid"/>
                </a:ln>
                <a:solidFill>
                  <a:srgbClr val="FF3300"/>
                </a:solidFill>
                <a:latin typeface="Bakersville Old Face"/>
              </a:rPr>
              <a:t>1864 29th St</a:t>
            </a:r>
          </a:p>
        </p:txBody>
      </p:sp>
      <p:pic>
        <p:nvPicPr>
          <p:cNvPr id="13" name="Picture 12" descr="A close up of a house&#10;&#10;Description generated with very high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996" y="90005"/>
            <a:ext cx="2564404" cy="1281595"/>
          </a:xfrm>
          <a:prstGeom prst="rect">
            <a:avLst/>
          </a:prstGeom>
        </p:spPr>
      </p:pic>
      <p:sp>
        <p:nvSpPr>
          <p:cNvPr id="14" name="Rectangle 13"/>
          <p:cNvSpPr/>
          <p:nvPr/>
        </p:nvSpPr>
        <p:spPr>
          <a:xfrm>
            <a:off x="10285412" y="1384299"/>
            <a:ext cx="1648208" cy="430887"/>
          </a:xfrm>
          <a:prstGeom prst="rect">
            <a:avLst/>
          </a:prstGeom>
        </p:spPr>
        <p:txBody>
          <a:bodyPr wrap="none">
            <a:spAutoFit/>
          </a:bodyPr>
          <a:lstStyle/>
          <a:p>
            <a:r>
              <a:rPr lang="en-US" sz="2200" b="1" dirty="0">
                <a:ln w="22225">
                  <a:solidFill>
                    <a:schemeClr val="accent2"/>
                  </a:solidFill>
                  <a:prstDash val="solid"/>
                </a:ln>
                <a:solidFill>
                  <a:srgbClr val="FF3300"/>
                </a:solidFill>
                <a:latin typeface="Bakersville Old Face"/>
              </a:rPr>
              <a:t>1904 29th St</a:t>
            </a:r>
          </a:p>
        </p:txBody>
      </p:sp>
      <p:sp>
        <p:nvSpPr>
          <p:cNvPr id="2" name="Footer Placeholder 1"/>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228012" y="6378996"/>
            <a:ext cx="554830" cy="259377"/>
          </a:xfrm>
        </p:spPr>
        <p:txBody>
          <a:bodyPr/>
          <a:lstStyle/>
          <a:p>
            <a:fld id="{F36C87F6-986D-49E6-AF40-1B3A1EE8064D}" type="slidenum">
              <a:rPr lang="en-US" sz="2000" smtClean="0"/>
              <a:t>7</a:t>
            </a:fld>
            <a:endParaRPr lang="en-US" sz="2000" dirty="0"/>
          </a:p>
        </p:txBody>
      </p:sp>
    </p:spTree>
    <p:extLst>
      <p:ext uri="{BB962C8B-B14F-4D97-AF65-F5344CB8AC3E}">
        <p14:creationId xmlns:p14="http://schemas.microsoft.com/office/powerpoint/2010/main" val="331068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4212" y="315562"/>
            <a:ext cx="10972800" cy="6226875"/>
          </a:xfrm>
          <a:prstGeom prst="rect">
            <a:avLst/>
          </a:prstGeom>
          <a:ln>
            <a:noFill/>
          </a:ln>
          <a:effectLst>
            <a:softEdge rad="112500"/>
          </a:effectLst>
        </p:spPr>
      </p:pic>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8</a:t>
            </a:fld>
            <a:endParaRPr lang="en-US" dirty="0"/>
          </a:p>
        </p:txBody>
      </p:sp>
    </p:spTree>
    <p:extLst>
      <p:ext uri="{BB962C8B-B14F-4D97-AF65-F5344CB8AC3E}">
        <p14:creationId xmlns:p14="http://schemas.microsoft.com/office/powerpoint/2010/main" val="2303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title="Population graphic"/>
          <p:cNvGraphicFramePr>
            <a:graphicFrameLocks noGrp="1"/>
          </p:cNvGraphicFramePr>
          <p:nvPr>
            <p:ph idx="1"/>
            <p:extLst>
              <p:ext uri="{D42A27DB-BD31-4B8C-83A1-F6EECF244321}">
                <p14:modId xmlns:p14="http://schemas.microsoft.com/office/powerpoint/2010/main" val="2639943172"/>
              </p:ext>
            </p:extLst>
          </p:nvPr>
        </p:nvGraphicFramePr>
        <p:xfrm>
          <a:off x="2970211" y="0"/>
          <a:ext cx="9067801"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2944134" y="436940"/>
            <a:ext cx="914400" cy="452432"/>
          </a:xfrm>
          <a:prstGeom prst="rect">
            <a:avLst/>
          </a:prstGeom>
          <a:noFill/>
        </p:spPr>
        <p:txBody>
          <a:bodyPr wrap="square" rtlCol="0">
            <a:spAutoFit/>
          </a:bodyPr>
          <a:lstStyle/>
          <a:p>
            <a:pPr>
              <a:lnSpc>
                <a:spcPct val="90000"/>
              </a:lnSpc>
            </a:pPr>
            <a:r>
              <a:rPr lang="en-US" sz="2600" b="1" dirty="0">
                <a:ln w="22225">
                  <a:solidFill>
                    <a:schemeClr val="accent2"/>
                  </a:solidFill>
                  <a:prstDash val="solid"/>
                </a:ln>
                <a:solidFill>
                  <a:srgbClr val="FF3300"/>
                </a:solidFill>
              </a:rPr>
              <a:t>1812</a:t>
            </a:r>
            <a:endParaRPr lang="en-US" sz="2600" dirty="0">
              <a:solidFill>
                <a:srgbClr val="FF3300"/>
              </a:solidFill>
            </a:endParaRPr>
          </a:p>
        </p:txBody>
      </p:sp>
      <p:sp>
        <p:nvSpPr>
          <p:cNvPr id="10" name="TextBox 9"/>
          <p:cNvSpPr txBox="1"/>
          <p:nvPr/>
        </p:nvSpPr>
        <p:spPr>
          <a:xfrm>
            <a:off x="3108324" y="1344893"/>
            <a:ext cx="914400" cy="452432"/>
          </a:xfrm>
          <a:prstGeom prst="rect">
            <a:avLst/>
          </a:prstGeom>
          <a:noFill/>
        </p:spPr>
        <p:txBody>
          <a:bodyPr wrap="square" rtlCol="0">
            <a:spAutoFit/>
          </a:bodyPr>
          <a:lstStyle/>
          <a:p>
            <a:pPr>
              <a:lnSpc>
                <a:spcPct val="90000"/>
              </a:lnSpc>
            </a:pPr>
            <a:r>
              <a:rPr lang="en-US" sz="2600" b="1" dirty="0">
                <a:ln w="22225">
                  <a:solidFill>
                    <a:schemeClr val="accent2"/>
                  </a:solidFill>
                  <a:prstDash val="solid"/>
                </a:ln>
                <a:solidFill>
                  <a:srgbClr val="FF3300"/>
                </a:solidFill>
              </a:rPr>
              <a:t>1814</a:t>
            </a:r>
            <a:endParaRPr lang="en-US" sz="2600" dirty="0">
              <a:solidFill>
                <a:srgbClr val="FF3300"/>
              </a:solidFill>
            </a:endParaRPr>
          </a:p>
        </p:txBody>
      </p:sp>
      <p:sp>
        <p:nvSpPr>
          <p:cNvPr id="11" name="TextBox 10"/>
          <p:cNvSpPr txBox="1"/>
          <p:nvPr/>
        </p:nvSpPr>
        <p:spPr>
          <a:xfrm>
            <a:off x="3401334" y="2252846"/>
            <a:ext cx="914400" cy="452432"/>
          </a:xfrm>
          <a:prstGeom prst="rect">
            <a:avLst/>
          </a:prstGeom>
          <a:noFill/>
        </p:spPr>
        <p:txBody>
          <a:bodyPr wrap="square" rtlCol="0">
            <a:spAutoFit/>
          </a:bodyPr>
          <a:lstStyle/>
          <a:p>
            <a:pPr>
              <a:lnSpc>
                <a:spcPct val="90000"/>
              </a:lnSpc>
            </a:pPr>
            <a:r>
              <a:rPr lang="en-US" sz="2600" b="1" dirty="0">
                <a:ln w="22225">
                  <a:solidFill>
                    <a:schemeClr val="accent2"/>
                  </a:solidFill>
                  <a:prstDash val="solid"/>
                </a:ln>
                <a:solidFill>
                  <a:srgbClr val="FF3300"/>
                </a:solidFill>
              </a:rPr>
              <a:t>1816</a:t>
            </a:r>
            <a:endParaRPr lang="en-US" sz="2600" dirty="0">
              <a:solidFill>
                <a:srgbClr val="FF3300"/>
              </a:solidFill>
            </a:endParaRPr>
          </a:p>
        </p:txBody>
      </p:sp>
      <p:sp>
        <p:nvSpPr>
          <p:cNvPr id="12" name="TextBox 11"/>
          <p:cNvSpPr txBox="1"/>
          <p:nvPr/>
        </p:nvSpPr>
        <p:spPr>
          <a:xfrm>
            <a:off x="3565524" y="3218634"/>
            <a:ext cx="914400" cy="452432"/>
          </a:xfrm>
          <a:prstGeom prst="rect">
            <a:avLst/>
          </a:prstGeom>
          <a:noFill/>
        </p:spPr>
        <p:txBody>
          <a:bodyPr wrap="square" rtlCol="0">
            <a:spAutoFit/>
          </a:bodyPr>
          <a:lstStyle/>
          <a:p>
            <a:pPr>
              <a:lnSpc>
                <a:spcPct val="90000"/>
              </a:lnSpc>
            </a:pPr>
            <a:r>
              <a:rPr lang="en-US" sz="2600" b="1" dirty="0">
                <a:ln w="22225">
                  <a:solidFill>
                    <a:schemeClr val="accent2"/>
                  </a:solidFill>
                  <a:prstDash val="solid"/>
                </a:ln>
                <a:solidFill>
                  <a:srgbClr val="FF3300"/>
                </a:solidFill>
              </a:rPr>
              <a:t>1857</a:t>
            </a:r>
            <a:endParaRPr lang="en-US" sz="2600" dirty="0">
              <a:solidFill>
                <a:srgbClr val="FF3300"/>
              </a:solidFill>
            </a:endParaRPr>
          </a:p>
        </p:txBody>
      </p:sp>
      <p:sp>
        <p:nvSpPr>
          <p:cNvPr id="13" name="TextBox 12"/>
          <p:cNvSpPr txBox="1"/>
          <p:nvPr/>
        </p:nvSpPr>
        <p:spPr>
          <a:xfrm>
            <a:off x="3732212" y="4214884"/>
            <a:ext cx="914400" cy="452432"/>
          </a:xfrm>
          <a:prstGeom prst="rect">
            <a:avLst/>
          </a:prstGeom>
          <a:noFill/>
        </p:spPr>
        <p:txBody>
          <a:bodyPr wrap="square" rtlCol="0">
            <a:spAutoFit/>
          </a:bodyPr>
          <a:lstStyle/>
          <a:p>
            <a:pPr>
              <a:lnSpc>
                <a:spcPct val="90000"/>
              </a:lnSpc>
            </a:pPr>
            <a:r>
              <a:rPr lang="en-US" sz="2600" b="1" dirty="0">
                <a:ln w="22225">
                  <a:solidFill>
                    <a:schemeClr val="accent2"/>
                  </a:solidFill>
                  <a:prstDash val="solid"/>
                </a:ln>
                <a:solidFill>
                  <a:srgbClr val="FF3300"/>
                </a:solidFill>
              </a:rPr>
              <a:t>1884</a:t>
            </a:r>
            <a:endParaRPr lang="en-US" sz="2600" dirty="0">
              <a:solidFill>
                <a:srgbClr val="FF3300"/>
              </a:solidFill>
            </a:endParaRPr>
          </a:p>
        </p:txBody>
      </p:sp>
      <p:sp>
        <p:nvSpPr>
          <p:cNvPr id="14" name="TextBox 13"/>
          <p:cNvSpPr txBox="1"/>
          <p:nvPr/>
        </p:nvSpPr>
        <p:spPr>
          <a:xfrm>
            <a:off x="3401334" y="5150210"/>
            <a:ext cx="914400" cy="452432"/>
          </a:xfrm>
          <a:prstGeom prst="rect">
            <a:avLst/>
          </a:prstGeom>
          <a:noFill/>
        </p:spPr>
        <p:txBody>
          <a:bodyPr wrap="square" rtlCol="0">
            <a:spAutoFit/>
          </a:bodyPr>
          <a:lstStyle/>
          <a:p>
            <a:pPr>
              <a:lnSpc>
                <a:spcPct val="90000"/>
              </a:lnSpc>
            </a:pPr>
            <a:r>
              <a:rPr lang="en-US" sz="2600" b="1" dirty="0">
                <a:ln w="22225">
                  <a:solidFill>
                    <a:schemeClr val="accent2"/>
                  </a:solidFill>
                  <a:prstDash val="solid"/>
                </a:ln>
                <a:solidFill>
                  <a:srgbClr val="FF3300"/>
                </a:solidFill>
              </a:rPr>
              <a:t>1885</a:t>
            </a:r>
            <a:endParaRPr lang="en-US" sz="2600" dirty="0">
              <a:solidFill>
                <a:srgbClr val="FF3300"/>
              </a:solidFill>
            </a:endParaRPr>
          </a:p>
        </p:txBody>
      </p:sp>
      <p:sp>
        <p:nvSpPr>
          <p:cNvPr id="16" name="TextBox 15"/>
          <p:cNvSpPr txBox="1"/>
          <p:nvPr/>
        </p:nvSpPr>
        <p:spPr>
          <a:xfrm rot="21210264">
            <a:off x="403956" y="2249985"/>
            <a:ext cx="3012430" cy="1878976"/>
          </a:xfrm>
          <a:prstGeom prst="rect">
            <a:avLst/>
          </a:prstGeom>
          <a:noFill/>
        </p:spPr>
        <p:txBody>
          <a:bodyPr wrap="square" rtlCol="0">
            <a:spAutoFit/>
          </a:bodyPr>
          <a:lstStyle/>
          <a:p>
            <a:pPr>
              <a:lnSpc>
                <a:spcPct val="90000"/>
              </a:lnSpc>
            </a:pPr>
            <a:r>
              <a:rPr lang="en-US" sz="4300" b="1" dirty="0">
                <a:ln w="22225">
                  <a:solidFill>
                    <a:schemeClr val="accent2"/>
                  </a:solidFill>
                  <a:prstDash val="solid"/>
                </a:ln>
                <a:solidFill>
                  <a:srgbClr val="FF3300"/>
                </a:solidFill>
                <a:latin typeface="Bakersville Old Face"/>
              </a:rPr>
              <a:t>NEWTOWN HISTORIC</a:t>
            </a:r>
          </a:p>
          <a:p>
            <a:pPr>
              <a:lnSpc>
                <a:spcPct val="90000"/>
              </a:lnSpc>
            </a:pPr>
            <a:r>
              <a:rPr lang="en-US" sz="4300" b="1" dirty="0">
                <a:ln w="22225">
                  <a:solidFill>
                    <a:schemeClr val="accent2"/>
                  </a:solidFill>
                  <a:prstDash val="solid"/>
                </a:ln>
                <a:solidFill>
                  <a:srgbClr val="FF3300"/>
                </a:solidFill>
                <a:latin typeface="Bakersville Old Face"/>
              </a:rPr>
              <a:t>TIMELINE</a:t>
            </a:r>
            <a:endParaRPr lang="en-US" sz="4300" b="1" dirty="0">
              <a:solidFill>
                <a:srgbClr val="FF3300"/>
              </a:solidFill>
              <a:latin typeface="Bakersville Old Face"/>
            </a:endParaRPr>
          </a:p>
        </p:txBody>
      </p:sp>
      <p:sp>
        <p:nvSpPr>
          <p:cNvPr id="17" name="TextBox 16"/>
          <p:cNvSpPr txBox="1"/>
          <p:nvPr/>
        </p:nvSpPr>
        <p:spPr>
          <a:xfrm>
            <a:off x="2970211" y="6115998"/>
            <a:ext cx="914400" cy="452432"/>
          </a:xfrm>
          <a:prstGeom prst="rect">
            <a:avLst/>
          </a:prstGeom>
          <a:noFill/>
        </p:spPr>
        <p:txBody>
          <a:bodyPr wrap="square" rtlCol="0">
            <a:spAutoFit/>
          </a:bodyPr>
          <a:lstStyle/>
          <a:p>
            <a:pPr>
              <a:lnSpc>
                <a:spcPct val="90000"/>
              </a:lnSpc>
            </a:pPr>
            <a:r>
              <a:rPr lang="en-US" sz="2600" b="1" dirty="0">
                <a:ln w="22225">
                  <a:solidFill>
                    <a:schemeClr val="accent2"/>
                  </a:solidFill>
                  <a:prstDash val="solid"/>
                </a:ln>
                <a:solidFill>
                  <a:srgbClr val="FF3300"/>
                </a:solidFill>
              </a:rPr>
              <a:t>1899</a:t>
            </a:r>
            <a:endParaRPr lang="en-US" sz="2600" dirty="0">
              <a:solidFill>
                <a:srgbClr val="FF3300"/>
              </a:solidFill>
            </a:endParaRPr>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F36C87F6-986D-49E6-AF40-1B3A1EE8064D}" type="slidenum">
              <a:rPr lang="en-US" sz="2000" smtClean="0"/>
              <a:t>9</a:t>
            </a:fld>
            <a:endParaRPr lang="en-US" sz="2000" dirty="0"/>
          </a:p>
        </p:txBody>
      </p:sp>
    </p:spTree>
    <p:extLst>
      <p:ext uri="{BB962C8B-B14F-4D97-AF65-F5344CB8AC3E}">
        <p14:creationId xmlns:p14="http://schemas.microsoft.com/office/powerpoint/2010/main" val="127242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ate history report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ate history report presentation" id="{08D4E78C-E0D3-4CFA-9016-66440778EFE9}" vid="{8F138FB4-2C5F-4CC0-8028-C935752623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481E2F4-73D7-459B-8CF0-162726C90D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State history report presentation</Template>
  <TotalTime>0</TotalTime>
  <Words>571</Words>
  <Application>Microsoft Office PowerPoint</Application>
  <PresentationFormat>Custom</PresentationFormat>
  <Paragraphs>81</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Bakersville Old Face</vt:lpstr>
      <vt:lpstr>Baskerville Old Face</vt:lpstr>
      <vt:lpstr>Calibri</vt:lpstr>
      <vt:lpstr>State history report presentation</vt:lpstr>
      <vt:lpstr>The Newtown neighborhood came into being on April 20, 1914, when the original Newtown Plat was filed with Manatee County. The original plat consisted of 96 building lots. Approximately 3 1/2 months later, on August 6, 1914, the First Addition to the Newtown Plat was filed, creating an additional 74 lots. Driven by market demand, what is known as Newtown today continued to grow as additional plats were created resulting in the robust and vibrant community that we know today.</vt:lpstr>
      <vt:lpstr>VIDEO</vt:lpstr>
      <vt:lpstr>EARLY SETTLEMENT: NEWTOWN &amp; OVERTOWN</vt:lpstr>
      <vt:lpstr>STORYTELLERS BEHIND THE PROJECT</vt:lpstr>
      <vt:lpstr>PowerPoint Presentation</vt:lpstr>
      <vt:lpstr>PowerPoint Presentation</vt:lpstr>
      <vt:lpstr>PowerPoint Presentation</vt:lpstr>
      <vt:lpstr>PowerPoint Presentation</vt:lpstr>
      <vt:lpstr>PowerPoint Presentation</vt:lpstr>
      <vt:lpstr>NEWTOWN HISTORY</vt:lpstr>
      <vt:lpstr>ORIGINAL NEWTOWN PLAT MAPS</vt:lpstr>
      <vt:lpstr>PowerPoint Presentation</vt:lpstr>
      <vt:lpstr>PowerPoint Presentation</vt:lpstr>
      <vt:lpstr>Thanks:  City of Sarasota, staff Newtown Conservation Historic Taskforce  Vickie O Heritage Production, Inc. &amp;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2017-05-24T15:42:07Z</dcterms:created>
  <dcterms:modified xsi:type="dcterms:W3CDTF">2017-05-26T16:39:31Z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TC034605819991</vt:lpwstr>
  </property>
</Properties>
</file>