
<file path=[Content_Types].xml><?xml version="1.0" encoding="utf-8"?>
<Types xmlns="http://schemas.openxmlformats.org/package/2006/content-types">
  <Default Extension="xml" ContentType="application/xml"/>
  <Default Extension="jpeg" ContentType="image/jpeg"/>
  <Default Extension="gif" ContentType="image/gi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9"/>
  </p:notesMasterIdLst>
  <p:handoutMasterIdLst>
    <p:handoutMasterId r:id="rId30"/>
  </p:handoutMasterIdLst>
  <p:sldIdLst>
    <p:sldId id="1078" r:id="rId2"/>
    <p:sldId id="1079" r:id="rId3"/>
    <p:sldId id="1165" r:id="rId4"/>
    <p:sldId id="1162" r:id="rId5"/>
    <p:sldId id="1120" r:id="rId6"/>
    <p:sldId id="1148" r:id="rId7"/>
    <p:sldId id="1149" r:id="rId8"/>
    <p:sldId id="1134" r:id="rId9"/>
    <p:sldId id="1135" r:id="rId10"/>
    <p:sldId id="1150" r:id="rId11"/>
    <p:sldId id="1151" r:id="rId12"/>
    <p:sldId id="1091" r:id="rId13"/>
    <p:sldId id="1153" r:id="rId14"/>
    <p:sldId id="1092" r:id="rId15"/>
    <p:sldId id="1098" r:id="rId16"/>
    <p:sldId id="1161" r:id="rId17"/>
    <p:sldId id="1164" r:id="rId18"/>
    <p:sldId id="1099" r:id="rId19"/>
    <p:sldId id="1144" r:id="rId20"/>
    <p:sldId id="1145" r:id="rId21"/>
    <p:sldId id="1146" r:id="rId22"/>
    <p:sldId id="1147" r:id="rId23"/>
    <p:sldId id="1166" r:id="rId24"/>
    <p:sldId id="1167" r:id="rId25"/>
    <p:sldId id="1160" r:id="rId26"/>
    <p:sldId id="1163" r:id="rId27"/>
    <p:sldId id="1107" r:id="rId28"/>
  </p:sldIdLst>
  <p:sldSz cx="8229600" cy="5943600"/>
  <p:notesSz cx="7315200" cy="9601200"/>
  <p:defaultTextStyle>
    <a:defPPr>
      <a:defRPr lang="en-US"/>
    </a:defPPr>
    <a:lvl1pPr algn="ctr" rtl="0" eaLnBrk="0" fontAlgn="base" hangingPunct="0">
      <a:spcBef>
        <a:spcPct val="0"/>
      </a:spcBef>
      <a:spcAft>
        <a:spcPct val="0"/>
      </a:spcAft>
      <a:defRPr sz="1000" kern="1200">
        <a:solidFill>
          <a:schemeClr val="bg2"/>
        </a:solidFill>
        <a:latin typeface="Arial" pitchFamily="34" charset="0"/>
        <a:ea typeface="+mn-ea"/>
        <a:cs typeface="+mn-cs"/>
      </a:defRPr>
    </a:lvl1pPr>
    <a:lvl2pPr marL="457200" algn="ctr" rtl="0" eaLnBrk="0" fontAlgn="base" hangingPunct="0">
      <a:spcBef>
        <a:spcPct val="0"/>
      </a:spcBef>
      <a:spcAft>
        <a:spcPct val="0"/>
      </a:spcAft>
      <a:defRPr sz="1000" kern="1200">
        <a:solidFill>
          <a:schemeClr val="bg2"/>
        </a:solidFill>
        <a:latin typeface="Arial" pitchFamily="34" charset="0"/>
        <a:ea typeface="+mn-ea"/>
        <a:cs typeface="+mn-cs"/>
      </a:defRPr>
    </a:lvl2pPr>
    <a:lvl3pPr marL="914400" algn="ctr" rtl="0" eaLnBrk="0" fontAlgn="base" hangingPunct="0">
      <a:spcBef>
        <a:spcPct val="0"/>
      </a:spcBef>
      <a:spcAft>
        <a:spcPct val="0"/>
      </a:spcAft>
      <a:defRPr sz="1000" kern="1200">
        <a:solidFill>
          <a:schemeClr val="bg2"/>
        </a:solidFill>
        <a:latin typeface="Arial" pitchFamily="34" charset="0"/>
        <a:ea typeface="+mn-ea"/>
        <a:cs typeface="+mn-cs"/>
      </a:defRPr>
    </a:lvl3pPr>
    <a:lvl4pPr marL="1371600" algn="ctr" rtl="0" eaLnBrk="0" fontAlgn="base" hangingPunct="0">
      <a:spcBef>
        <a:spcPct val="0"/>
      </a:spcBef>
      <a:spcAft>
        <a:spcPct val="0"/>
      </a:spcAft>
      <a:defRPr sz="1000" kern="1200">
        <a:solidFill>
          <a:schemeClr val="bg2"/>
        </a:solidFill>
        <a:latin typeface="Arial" pitchFamily="34" charset="0"/>
        <a:ea typeface="+mn-ea"/>
        <a:cs typeface="+mn-cs"/>
      </a:defRPr>
    </a:lvl4pPr>
    <a:lvl5pPr marL="1828800" algn="ctr" rtl="0" eaLnBrk="0" fontAlgn="base" hangingPunct="0">
      <a:spcBef>
        <a:spcPct val="0"/>
      </a:spcBef>
      <a:spcAft>
        <a:spcPct val="0"/>
      </a:spcAft>
      <a:defRPr sz="1000" kern="1200">
        <a:solidFill>
          <a:schemeClr val="bg2"/>
        </a:solidFill>
        <a:latin typeface="Arial" pitchFamily="34" charset="0"/>
        <a:ea typeface="+mn-ea"/>
        <a:cs typeface="+mn-cs"/>
      </a:defRPr>
    </a:lvl5pPr>
    <a:lvl6pPr marL="2286000" algn="l" defTabSz="914400" rtl="0" eaLnBrk="1" latinLnBrk="0" hangingPunct="1">
      <a:defRPr sz="1000" kern="1200">
        <a:solidFill>
          <a:schemeClr val="bg2"/>
        </a:solidFill>
        <a:latin typeface="Arial" pitchFamily="34" charset="0"/>
        <a:ea typeface="+mn-ea"/>
        <a:cs typeface="+mn-cs"/>
      </a:defRPr>
    </a:lvl6pPr>
    <a:lvl7pPr marL="2743200" algn="l" defTabSz="914400" rtl="0" eaLnBrk="1" latinLnBrk="0" hangingPunct="1">
      <a:defRPr sz="1000" kern="1200">
        <a:solidFill>
          <a:schemeClr val="bg2"/>
        </a:solidFill>
        <a:latin typeface="Arial" pitchFamily="34" charset="0"/>
        <a:ea typeface="+mn-ea"/>
        <a:cs typeface="+mn-cs"/>
      </a:defRPr>
    </a:lvl7pPr>
    <a:lvl8pPr marL="3200400" algn="l" defTabSz="914400" rtl="0" eaLnBrk="1" latinLnBrk="0" hangingPunct="1">
      <a:defRPr sz="1000" kern="1200">
        <a:solidFill>
          <a:schemeClr val="bg2"/>
        </a:solidFill>
        <a:latin typeface="Arial" pitchFamily="34" charset="0"/>
        <a:ea typeface="+mn-ea"/>
        <a:cs typeface="+mn-cs"/>
      </a:defRPr>
    </a:lvl8pPr>
    <a:lvl9pPr marL="3657600" algn="l" defTabSz="914400" rtl="0" eaLnBrk="1" latinLnBrk="0" hangingPunct="1">
      <a:defRPr sz="1000" kern="1200">
        <a:solidFill>
          <a:schemeClr val="bg2"/>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Kaliski" initials="" lastIdx="1" clrIdx="0"/>
  <p:cmAuthor id="1" name="Brian ten Siethoff" initials="bt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CC"/>
    <a:srgbClr val="FFCCFF"/>
    <a:srgbClr val="FF3300"/>
    <a:srgbClr val="3366FF"/>
    <a:srgbClr val="99CCFF"/>
    <a:srgbClr val="66FF66"/>
    <a:srgbClr val="003399"/>
    <a:srgbClr val="1634C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8" autoAdjust="0"/>
    <p:restoredTop sz="72619" autoAdjust="0"/>
  </p:normalViewPr>
  <p:slideViewPr>
    <p:cSldViewPr snapToGrid="0">
      <p:cViewPr varScale="1">
        <p:scale>
          <a:sx n="116" d="100"/>
          <a:sy n="116" d="100"/>
        </p:scale>
        <p:origin x="-1272" y="-112"/>
      </p:cViewPr>
      <p:guideLst>
        <p:guide orient="horz" pos="801"/>
        <p:guide orient="horz" pos="3219"/>
        <p:guide orient="horz" pos="649"/>
        <p:guide pos="2597"/>
        <p:guide pos="1653"/>
        <p:guide pos="466"/>
        <p:guide pos="5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p:cViewPr varScale="1">
        <p:scale>
          <a:sx n="76" d="100"/>
          <a:sy n="76" d="100"/>
        </p:scale>
        <p:origin x="-3234" y="-102"/>
      </p:cViewPr>
      <p:guideLst>
        <p:guide orient="horz" pos="1091"/>
        <p:guide pos="2304"/>
      </p:guideLst>
    </p:cSldViewPr>
  </p:notesViewPr>
  <p:gridSpacing cx="91439" cy="91439"/>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printerSettings" Target="printerSettings/printerSettings1.bin"/><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789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3"/>
            <a:ext cx="3170238" cy="481013"/>
          </a:xfrm>
          <a:prstGeom prst="rect">
            <a:avLst/>
          </a:prstGeom>
          <a:noFill/>
          <a:ln w="12700">
            <a:noFill/>
            <a:miter lim="800000"/>
            <a:headEnd type="none" w="sm" len="sm"/>
            <a:tailEnd type="none" w="sm" len="sm"/>
          </a:ln>
          <a:effectLst/>
        </p:spPr>
        <p:txBody>
          <a:bodyPr vert="horz" wrap="square" lIns="97686" tIns="48842" rIns="97686" bIns="48842" numCol="1" anchor="t" anchorCtr="0" compatLnSpc="1">
            <a:prstTxWarp prst="textNoShape">
              <a:avLst/>
            </a:prstTxWarp>
          </a:bodyPr>
          <a:lstStyle>
            <a:lvl1pPr algn="l" defTabSz="977238">
              <a:defRPr sz="1300">
                <a:solidFill>
                  <a:schemeClr val="tx1"/>
                </a:solidFill>
                <a:latin typeface="Comic Sans MS" pitchFamily="66" charset="0"/>
              </a:defRPr>
            </a:lvl1pPr>
          </a:lstStyle>
          <a:p>
            <a:r>
              <a:rPr lang="en-US" dirty="0"/>
              <a:t>Florida's Future </a:t>
            </a:r>
            <a:r>
              <a:rPr lang="en-US" dirty="0" smtClean="0"/>
              <a:t>Corridors</a:t>
            </a:r>
            <a:endParaRPr lang="en-US" dirty="0"/>
          </a:p>
        </p:txBody>
      </p:sp>
      <p:sp>
        <p:nvSpPr>
          <p:cNvPr id="26627" name="Rectangle 3"/>
          <p:cNvSpPr>
            <a:spLocks noGrp="1" noChangeArrowheads="1"/>
          </p:cNvSpPr>
          <p:nvPr>
            <p:ph type="dt" idx="1"/>
          </p:nvPr>
        </p:nvSpPr>
        <p:spPr bwMode="auto">
          <a:xfrm>
            <a:off x="4144966" y="3"/>
            <a:ext cx="3170237" cy="481013"/>
          </a:xfrm>
          <a:prstGeom prst="rect">
            <a:avLst/>
          </a:prstGeom>
          <a:noFill/>
          <a:ln w="12700">
            <a:noFill/>
            <a:miter lim="800000"/>
            <a:headEnd type="none" w="sm" len="sm"/>
            <a:tailEnd type="none" w="sm" len="sm"/>
          </a:ln>
          <a:effectLst/>
        </p:spPr>
        <p:txBody>
          <a:bodyPr vert="horz" wrap="square" lIns="97686" tIns="48842" rIns="97686" bIns="48842" numCol="1" anchor="t" anchorCtr="0" compatLnSpc="1">
            <a:prstTxWarp prst="textNoShape">
              <a:avLst/>
            </a:prstTxWarp>
          </a:bodyPr>
          <a:lstStyle>
            <a:lvl1pPr algn="r" defTabSz="977238">
              <a:defRPr sz="1300">
                <a:solidFill>
                  <a:schemeClr val="tx1"/>
                </a:solidFill>
                <a:latin typeface="Comic Sans MS" pitchFamily="66" charset="0"/>
              </a:defRPr>
            </a:lvl1pPr>
          </a:lstStyle>
          <a:p>
            <a:r>
              <a:rPr lang="en-US" dirty="0" smtClean="0"/>
              <a:t>June 8, 2012</a:t>
            </a:r>
            <a:endParaRPr lang="en-US" dirty="0"/>
          </a:p>
        </p:txBody>
      </p:sp>
      <p:sp>
        <p:nvSpPr>
          <p:cNvPr id="26628" name="Rectangle 4"/>
          <p:cNvSpPr>
            <a:spLocks noGrp="1" noRot="1" noChangeAspect="1" noChangeArrowheads="1" noTextEdit="1"/>
          </p:cNvSpPr>
          <p:nvPr>
            <p:ph type="sldImg" idx="2"/>
          </p:nvPr>
        </p:nvSpPr>
        <p:spPr bwMode="auto">
          <a:xfrm>
            <a:off x="1163638" y="719138"/>
            <a:ext cx="4987925" cy="3602037"/>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76315" y="4560891"/>
            <a:ext cx="5362575" cy="4321175"/>
          </a:xfrm>
          <a:prstGeom prst="rect">
            <a:avLst/>
          </a:prstGeom>
          <a:noFill/>
          <a:ln w="12700">
            <a:noFill/>
            <a:miter lim="800000"/>
            <a:headEnd type="none" w="sm" len="sm"/>
            <a:tailEnd type="none" w="sm" len="sm"/>
          </a:ln>
          <a:effectLst/>
        </p:spPr>
        <p:txBody>
          <a:bodyPr vert="horz" wrap="square" lIns="97686" tIns="48842" rIns="97686" bIns="488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6631" name="Rectangle 7"/>
          <p:cNvSpPr>
            <a:spLocks noGrp="1" noChangeArrowheads="1"/>
          </p:cNvSpPr>
          <p:nvPr>
            <p:ph type="sldNum" sz="quarter" idx="5"/>
          </p:nvPr>
        </p:nvSpPr>
        <p:spPr bwMode="auto">
          <a:xfrm>
            <a:off x="4014790" y="8990016"/>
            <a:ext cx="3170237" cy="482600"/>
          </a:xfrm>
          <a:prstGeom prst="rect">
            <a:avLst/>
          </a:prstGeom>
          <a:noFill/>
          <a:ln w="12700">
            <a:noFill/>
            <a:miter lim="800000"/>
            <a:headEnd type="none" w="sm" len="sm"/>
            <a:tailEnd type="none" w="sm" len="sm"/>
          </a:ln>
          <a:effectLst/>
        </p:spPr>
        <p:txBody>
          <a:bodyPr vert="horz" wrap="square" lIns="97686" tIns="48842" rIns="97686" bIns="48842" numCol="1" anchor="b" anchorCtr="0" compatLnSpc="1">
            <a:prstTxWarp prst="textNoShape">
              <a:avLst/>
            </a:prstTxWarp>
          </a:bodyPr>
          <a:lstStyle>
            <a:lvl1pPr algn="r" defTabSz="977238">
              <a:defRPr>
                <a:solidFill>
                  <a:schemeClr val="tx1"/>
                </a:solidFill>
                <a:latin typeface="Comic Sans MS" pitchFamily="66" charset="0"/>
              </a:defRPr>
            </a:lvl1pPr>
          </a:lstStyle>
          <a:p>
            <a:fld id="{F4BCE85E-19CA-43C6-BF6B-EF647E95D00F}" type="slidenum">
              <a:rPr lang="en-US"/>
              <a:pPr/>
              <a:t>‹#›</a:t>
            </a:fld>
            <a:endParaRPr lang="en-US" dirty="0"/>
          </a:p>
        </p:txBody>
      </p:sp>
    </p:spTree>
    <p:extLst>
      <p:ext uri="{BB962C8B-B14F-4D97-AF65-F5344CB8AC3E}">
        <p14:creationId xmlns:p14="http://schemas.microsoft.com/office/powerpoint/2010/main" val="1627601130"/>
      </p:ext>
    </p:extLst>
  </p:cSld>
  <p:clrMap bg1="lt1" tx1="dk1" bg2="lt2" tx2="dk2" accent1="accent1" accent2="accent2" accent3="accent3" accent4="accent4" accent5="accent5" accent6="accent6" hlink="hlink" folHlink="folHlink"/>
  <p:hf ftr="0"/>
  <p:notesStyle>
    <a:lvl1pPr algn="l" rtl="0" fontAlgn="base">
      <a:spcBef>
        <a:spcPct val="50000"/>
      </a:spcBef>
      <a:spcAft>
        <a:spcPct val="0"/>
      </a:spcAft>
      <a:defRPr sz="1200" kern="1200">
        <a:solidFill>
          <a:schemeClr val="tx1"/>
        </a:solidFill>
        <a:latin typeface="Comic Sans MS" pitchFamily="66" charset="0"/>
        <a:ea typeface="+mn-ea"/>
        <a:cs typeface="+mn-cs"/>
      </a:defRPr>
    </a:lvl1pPr>
    <a:lvl2pPr marL="342900" indent="-171450" algn="l" rtl="0" fontAlgn="base">
      <a:spcBef>
        <a:spcPct val="30000"/>
      </a:spcBef>
      <a:spcAft>
        <a:spcPct val="0"/>
      </a:spcAft>
      <a:buChar char="•"/>
      <a:defRPr sz="1200" kern="1200">
        <a:solidFill>
          <a:schemeClr val="tx1"/>
        </a:solidFill>
        <a:latin typeface="Comic Sans MS" pitchFamily="66" charset="0"/>
        <a:ea typeface="+mn-ea"/>
        <a:cs typeface="+mn-cs"/>
      </a:defRPr>
    </a:lvl2pPr>
    <a:lvl3pPr marL="742950" indent="-171450" algn="l" rtl="0" fontAlgn="base">
      <a:spcBef>
        <a:spcPct val="30000"/>
      </a:spcBef>
      <a:spcAft>
        <a:spcPct val="0"/>
      </a:spcAft>
      <a:buFont typeface="Wingdings" pitchFamily="2" charset="2"/>
      <a:buChar char="ü"/>
      <a:defRPr sz="1200" kern="1200">
        <a:solidFill>
          <a:schemeClr val="tx1"/>
        </a:solidFill>
        <a:latin typeface="Comic Sans MS" pitchFamily="66" charset="0"/>
        <a:ea typeface="+mn-ea"/>
        <a:cs typeface="+mn-cs"/>
      </a:defRPr>
    </a:lvl3pPr>
    <a:lvl4pPr marL="1371600" algn="l" rtl="0" fontAlgn="base">
      <a:spcBef>
        <a:spcPct val="30000"/>
      </a:spcBef>
      <a:spcAft>
        <a:spcPct val="0"/>
      </a:spcAft>
      <a:defRPr sz="1200" kern="1200">
        <a:solidFill>
          <a:schemeClr val="tx1"/>
        </a:solidFill>
        <a:latin typeface="Comic Sans MS" pitchFamily="66" charset="0"/>
        <a:ea typeface="+mn-ea"/>
        <a:cs typeface="+mn-cs"/>
      </a:defRPr>
    </a:lvl4pPr>
    <a:lvl5pPr marL="1828800" algn="l" rtl="0" fontAlgn="base">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D54177C-CB68-42E4-99BD-7A253D592C4B}" type="slidenum">
              <a:rPr lang="en-US"/>
              <a:pPr/>
              <a:t>1</a:t>
            </a:fld>
            <a:endParaRPr lang="en-US" dirty="0"/>
          </a:p>
        </p:txBody>
      </p:sp>
      <p:sp>
        <p:nvSpPr>
          <p:cNvPr id="836610" name="Rectangle 2"/>
          <p:cNvSpPr>
            <a:spLocks noGrp="1" noRot="1" noChangeAspect="1" noChangeArrowheads="1" noTextEdit="1"/>
          </p:cNvSpPr>
          <p:nvPr>
            <p:ph type="sldImg"/>
          </p:nvPr>
        </p:nvSpPr>
        <p:spPr>
          <a:xfrm>
            <a:off x="1166813" y="719138"/>
            <a:ext cx="4984750" cy="3600450"/>
          </a:xfrm>
          <a:ln/>
        </p:spPr>
      </p:sp>
      <p:sp>
        <p:nvSpPr>
          <p:cNvPr id="836611" name="Rectangle 3"/>
          <p:cNvSpPr>
            <a:spLocks noGrp="1" noChangeArrowheads="1"/>
          </p:cNvSpPr>
          <p:nvPr>
            <p:ph type="body" idx="1"/>
          </p:nvPr>
        </p:nvSpPr>
        <p:spPr/>
        <p:txBody>
          <a:bodyPr/>
          <a:lstStyle/>
          <a:p>
            <a:endParaRPr lang="en-US" dirty="0"/>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Trucking will remain the dominant way in which we move freight. (</a:t>
            </a:r>
            <a:r>
              <a:rPr lang="en-US" b="1" dirty="0" smtClean="0">
                <a:latin typeface="+mn-lt"/>
              </a:rPr>
              <a:t>78.9%</a:t>
            </a:r>
            <a:r>
              <a:rPr lang="en-US" dirty="0" smtClean="0">
                <a:latin typeface="+mn-lt"/>
              </a:rPr>
              <a:t> truck, </a:t>
            </a:r>
            <a:r>
              <a:rPr lang="en-US" b="1" dirty="0" smtClean="0">
                <a:latin typeface="+mn-lt"/>
              </a:rPr>
              <a:t>13%</a:t>
            </a:r>
            <a:r>
              <a:rPr lang="en-US" dirty="0" smtClean="0">
                <a:latin typeface="+mn-lt"/>
              </a:rPr>
              <a:t> rail, </a:t>
            </a:r>
            <a:r>
              <a:rPr lang="en-US" b="1" dirty="0" smtClean="0">
                <a:latin typeface="+mn-lt"/>
              </a:rPr>
              <a:t>7.9%</a:t>
            </a:r>
            <a:r>
              <a:rPr lang="en-US" dirty="0" smtClean="0">
                <a:latin typeface="+mn-lt"/>
              </a:rPr>
              <a:t> International waters &amp; </a:t>
            </a:r>
            <a:r>
              <a:rPr lang="en-US" b="1" dirty="0" smtClean="0">
                <a:latin typeface="+mn-lt"/>
              </a:rPr>
              <a:t>0.2%</a:t>
            </a:r>
            <a:r>
              <a:rPr lang="en-US" dirty="0" smtClean="0">
                <a:latin typeface="+mn-lt"/>
              </a:rPr>
              <a:t> air share in Florida as of 2010 [Florida Trade &amp; Logistics study]) This map shows average annual daily truck traffic on SIS in 2010.  Note the heavy traffic along all of the Interstate system, particularly I-95 in Southeast Florida; I-95 in Northeast Florida; I-4 between Tampa and Orlando; and I-75 from Wildwood to I-10.  Also note the large volume of truck traffic on other key roads. </a:t>
            </a:r>
            <a:endParaRPr lang="en-US" dirty="0"/>
          </a:p>
        </p:txBody>
      </p:sp>
      <p:sp>
        <p:nvSpPr>
          <p:cNvPr id="4" name="Slide Number Placeholder 3"/>
          <p:cNvSpPr>
            <a:spLocks noGrp="1"/>
          </p:cNvSpPr>
          <p:nvPr>
            <p:ph type="sldNum" sz="quarter" idx="10"/>
          </p:nvPr>
        </p:nvSpPr>
        <p:spPr/>
        <p:txBody>
          <a:bodyPr/>
          <a:lstStyle/>
          <a:p>
            <a:fld id="{103DAC0C-A5CC-4900-924C-3CF7BD4E3B41}" type="slidenum">
              <a:rPr lang="en-US" smtClean="0"/>
              <a:pPr/>
              <a:t>10</a:t>
            </a:fld>
            <a:endParaRPr lang="en-US" dirty="0"/>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fontAlgn="auto">
              <a:spcBef>
                <a:spcPts val="0"/>
              </a:spcBef>
              <a:spcAft>
                <a:spcPts val="0"/>
              </a:spcAft>
              <a:defRPr/>
            </a:pPr>
            <a:r>
              <a:rPr lang="en-US" dirty="0" smtClean="0">
                <a:latin typeface="+mn-lt"/>
              </a:rPr>
              <a:t>Freight activity is growing rapidly (much more faster rate than the passenger car) as well. Trade &amp; Logistics Study produced by Florida Chamber foundation, December 2010, suggest that more than </a:t>
            </a:r>
            <a:r>
              <a:rPr lang="en-US" b="1" dirty="0" smtClean="0">
                <a:latin typeface="+mn-lt"/>
              </a:rPr>
              <a:t>640 million </a:t>
            </a:r>
            <a:r>
              <a:rPr lang="en-US" dirty="0" smtClean="0">
                <a:latin typeface="+mn-lt"/>
              </a:rPr>
              <a:t>tons of freight will move to, from, and through Florida by the year 2035, compared to </a:t>
            </a:r>
            <a:r>
              <a:rPr lang="en-US" b="1" dirty="0" smtClean="0">
                <a:latin typeface="+mn-lt"/>
              </a:rPr>
              <a:t>452 million</a:t>
            </a:r>
            <a:r>
              <a:rPr lang="en-US" dirty="0" smtClean="0">
                <a:latin typeface="+mn-lt"/>
              </a:rPr>
              <a:t> tons in 2010 by trucks, </a:t>
            </a:r>
            <a:r>
              <a:rPr lang="en-US" b="1" dirty="0" smtClean="0">
                <a:latin typeface="+mn-lt"/>
              </a:rPr>
              <a:t>an annual growth of 1.4% in terms of demand.</a:t>
            </a:r>
            <a:r>
              <a:rPr lang="en-US" dirty="0" smtClean="0">
                <a:latin typeface="+mn-lt"/>
              </a:rPr>
              <a:t>   As a result, truck traffic is expected to grow significantly on all of Florida’s major roads.  This is one reason that we are beginning to explore dedicated truck lanes and other solutions on the Interstates.  Also note the anticipated growth in truck traffic along other key highways such as US 27, 301 and I-75 in south Florida.</a:t>
            </a:r>
          </a:p>
          <a:p>
            <a:endParaRPr lang="en-US" dirty="0"/>
          </a:p>
        </p:txBody>
      </p:sp>
      <p:sp>
        <p:nvSpPr>
          <p:cNvPr id="4" name="Slide Number Placeholder 3"/>
          <p:cNvSpPr>
            <a:spLocks noGrp="1"/>
          </p:cNvSpPr>
          <p:nvPr>
            <p:ph type="sldNum" sz="quarter" idx="10"/>
          </p:nvPr>
        </p:nvSpPr>
        <p:spPr/>
        <p:txBody>
          <a:bodyPr/>
          <a:lstStyle/>
          <a:p>
            <a:fld id="{103DAC0C-A5CC-4900-924C-3CF7BD4E3B41}" type="slidenum">
              <a:rPr lang="en-US" smtClean="0"/>
              <a:pPr/>
              <a:t>11</a:t>
            </a:fld>
            <a:endParaRPr lang="en-US" dirty="0"/>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12</a:t>
            </a:fld>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5244FF4-A3B8-46B9-BC8C-429B35CAC2B3}" type="slidenum">
              <a:rPr lang="en-US"/>
              <a:pPr/>
              <a:t>13</a:t>
            </a:fld>
            <a:endParaRPr lang="en-US" dirty="0"/>
          </a:p>
        </p:txBody>
      </p:sp>
      <p:sp>
        <p:nvSpPr>
          <p:cNvPr id="1821698" name="Rectangle 2"/>
          <p:cNvSpPr>
            <a:spLocks noGrp="1" noRot="1" noChangeAspect="1" noChangeArrowheads="1" noTextEdit="1"/>
          </p:cNvSpPr>
          <p:nvPr>
            <p:ph type="sldImg"/>
          </p:nvPr>
        </p:nvSpPr>
        <p:spPr>
          <a:xfrm>
            <a:off x="1184275" y="731838"/>
            <a:ext cx="4953000" cy="3578225"/>
          </a:xfrm>
          <a:ln/>
        </p:spPr>
      </p:sp>
      <p:sp>
        <p:nvSpPr>
          <p:cNvPr id="1821699" name="Rectangle 3"/>
          <p:cNvSpPr>
            <a:spLocks noGrp="1" noChangeArrowheads="1"/>
          </p:cNvSpPr>
          <p:nvPr>
            <p:ph type="body" idx="1"/>
          </p:nvPr>
        </p:nvSpPr>
        <p:spPr>
          <a:xfrm>
            <a:off x="417513" y="4551366"/>
            <a:ext cx="6489700" cy="4321175"/>
          </a:xfrm>
          <a:noFill/>
          <a:ln/>
        </p:spPr>
        <p:txBody>
          <a:bodyPr lIns="90741" tIns="45369" rIns="90741" bIns="45369"/>
          <a:lstStyle/>
          <a:p>
            <a:pPr marL="114252" indent="-114252"/>
            <a:r>
              <a:rPr lang="en-US" dirty="0"/>
              <a:t>We’ve had many questions about how study areas are identified </a:t>
            </a:r>
            <a:r>
              <a:rPr lang="en-US" dirty="0" smtClean="0"/>
              <a:t>as part of the Future Corridors initiative, </a:t>
            </a:r>
            <a:r>
              <a:rPr lang="en-US" dirty="0"/>
              <a:t>so I’d like to review </a:t>
            </a:r>
            <a:r>
              <a:rPr lang="en-US" dirty="0" smtClean="0"/>
              <a:t>this process:</a:t>
            </a:r>
            <a:endParaRPr lang="en-US" dirty="0"/>
          </a:p>
          <a:p>
            <a:pPr marL="114252" indent="-114252"/>
            <a:r>
              <a:rPr lang="en-US" dirty="0"/>
              <a:t>FDOT has several established procedures for identifying potential corridor needs:</a:t>
            </a:r>
          </a:p>
          <a:p>
            <a:pPr marL="114252" indent="-114252">
              <a:buFontTx/>
              <a:buChar char="•"/>
            </a:pPr>
            <a:r>
              <a:rPr lang="en-US" sz="1000" dirty="0"/>
              <a:t>We develop and periodically update a multimodal needs plan for those facilities identified as part of the SIS</a:t>
            </a:r>
          </a:p>
          <a:p>
            <a:pPr marL="114252" indent="-114252">
              <a:buFontTx/>
              <a:buChar char="•"/>
            </a:pPr>
            <a:r>
              <a:rPr lang="en-US" sz="1000" dirty="0"/>
              <a:t>Statewide modal offices develop and periodically update plans for individual modes</a:t>
            </a:r>
            <a:r>
              <a:rPr lang="en-US" sz="1000" dirty="0" smtClean="0"/>
              <a:t>.</a:t>
            </a:r>
            <a:endParaRPr lang="en-US" sz="1000" i="1" dirty="0"/>
          </a:p>
          <a:p>
            <a:pPr marL="114252" indent="-114252">
              <a:buFontTx/>
              <a:buChar char="•"/>
            </a:pPr>
            <a:r>
              <a:rPr lang="en-US" sz="1000" dirty="0"/>
              <a:t>Our highway planning process includes a structured approach to developing </a:t>
            </a:r>
            <a:r>
              <a:rPr lang="en-US" sz="1000" dirty="0" smtClean="0"/>
              <a:t>transportation alternative studies, sketch plans, master </a:t>
            </a:r>
            <a:r>
              <a:rPr lang="en-US" sz="1000" dirty="0"/>
              <a:t>plans and action plans for key corridors.  </a:t>
            </a:r>
            <a:r>
              <a:rPr lang="en-US" sz="1000" i="1" dirty="0"/>
              <a:t>Most major existing highway corridors have an adopted master plan</a:t>
            </a:r>
            <a:r>
              <a:rPr lang="en-US" sz="1000" i="1" dirty="0" smtClean="0"/>
              <a:t>, or action plan </a:t>
            </a:r>
            <a:r>
              <a:rPr lang="en-US" sz="1000" i="1" dirty="0"/>
              <a:t>and others are in progress today.</a:t>
            </a:r>
          </a:p>
          <a:p>
            <a:pPr marL="114252" indent="-114252">
              <a:buFontTx/>
              <a:buChar char="•"/>
            </a:pPr>
            <a:r>
              <a:rPr lang="en-US" sz="1000" dirty="0"/>
              <a:t>The FDOT Districts and the Turnpike Enterprise regularly conduct a wide range of special studies to analyze particular needs, often in response to partner requests.</a:t>
            </a:r>
          </a:p>
          <a:p>
            <a:pPr marL="114252" indent="-114252"/>
            <a:r>
              <a:rPr lang="en-US" dirty="0"/>
              <a:t>We often receive input from our partners on potential corridor needs. These may include:</a:t>
            </a:r>
          </a:p>
          <a:p>
            <a:pPr marL="114252" indent="-114252">
              <a:buFontTx/>
              <a:buChar char="•"/>
            </a:pPr>
            <a:r>
              <a:rPr lang="en-US" sz="1000" dirty="0"/>
              <a:t>MPO long-range transportation plans, as well as regional long-range transportation plans being developed by groups of MPOs;</a:t>
            </a:r>
          </a:p>
          <a:p>
            <a:pPr marL="114252" indent="-114252">
              <a:buFontTx/>
              <a:buChar char="•"/>
            </a:pPr>
            <a:r>
              <a:rPr lang="en-US" sz="1000" dirty="0"/>
              <a:t>Regional visions being developed in many regions of the state; </a:t>
            </a:r>
          </a:p>
          <a:p>
            <a:pPr marL="114252" indent="-114252">
              <a:buFontTx/>
              <a:buChar char="•"/>
            </a:pPr>
            <a:r>
              <a:rPr lang="en-US" sz="1000" dirty="0"/>
              <a:t>Expressway authority master plans; </a:t>
            </a:r>
          </a:p>
          <a:p>
            <a:pPr marL="114252" indent="-114252">
              <a:buFontTx/>
              <a:buChar char="•"/>
            </a:pPr>
            <a:r>
              <a:rPr lang="en-US" sz="1000" dirty="0"/>
              <a:t>Proposals from economic development organizations and business coalitions</a:t>
            </a:r>
          </a:p>
          <a:p>
            <a:pPr marL="114252" indent="-114252"/>
            <a:r>
              <a:rPr lang="en-US" dirty="0"/>
              <a:t>We are open to ideas from a wide range of partners, and part of the goal in developing this process is to have a structured approach for evaluating all such proposals in the future.</a:t>
            </a:r>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316" y="4472357"/>
            <a:ext cx="5362575" cy="4321175"/>
          </a:xfrm>
        </p:spPr>
        <p:txBody>
          <a:bodyPr>
            <a:normAutofit lnSpcReduction="10000"/>
          </a:bodyPr>
          <a:lstStyle/>
          <a:p>
            <a:r>
              <a:rPr lang="en-US" dirty="0" smtClean="0"/>
              <a:t>Over the past few years we’ve worked with our partners to develop policies to guide planning for future corridors, including:</a:t>
            </a:r>
          </a:p>
          <a:p>
            <a:pPr lvl="1">
              <a:buFont typeface="Arial" pitchFamily="34" charset="0"/>
              <a:buChar char="•"/>
            </a:pPr>
            <a:r>
              <a:rPr lang="en-US" b="1" dirty="0" smtClean="0"/>
              <a:t>SIS Strategic Plan, updated in 2009</a:t>
            </a:r>
          </a:p>
          <a:p>
            <a:pPr lvl="1">
              <a:buFont typeface="Arial" pitchFamily="34" charset="0"/>
              <a:buChar char="•"/>
            </a:pPr>
            <a:r>
              <a:rPr lang="en-US" b="1" dirty="0" smtClean="0"/>
              <a:t>2060 FTP, updated in 2010</a:t>
            </a:r>
          </a:p>
          <a:p>
            <a:r>
              <a:rPr lang="en-US" dirty="0" smtClean="0"/>
              <a:t>Each successive plan reaffirms the need to plan for future corridors, often using similar principles or strategies. Some of the key points:</a:t>
            </a:r>
          </a:p>
          <a:p>
            <a:pPr lvl="1">
              <a:buFont typeface="Arial" pitchFamily="34" charset="0"/>
              <a:buChar char="•"/>
            </a:pPr>
            <a:r>
              <a:rPr lang="en-US" dirty="0" smtClean="0"/>
              <a:t>Our focus should be on supporting </a:t>
            </a:r>
            <a:r>
              <a:rPr lang="en-US" b="1" dirty="0" smtClean="0"/>
              <a:t>economic activities and moving people and freight.</a:t>
            </a:r>
          </a:p>
          <a:p>
            <a:pPr lvl="1">
              <a:buFont typeface="Arial" pitchFamily="34" charset="0"/>
              <a:buChar char="•"/>
            </a:pPr>
            <a:r>
              <a:rPr lang="en-US" dirty="0" smtClean="0"/>
              <a:t>We need to </a:t>
            </a:r>
            <a:r>
              <a:rPr lang="en-US" b="1" dirty="0" smtClean="0"/>
              <a:t>maximize use of existing corridors</a:t>
            </a:r>
            <a:r>
              <a:rPr lang="en-US" dirty="0" smtClean="0"/>
              <a:t>, including  efforts to improving efficiency through use of technology and  operational strategies, as well as identifying new roles for underutilized facilities and right of way (e.g., a freight rail line now used for passenger rail).  </a:t>
            </a:r>
          </a:p>
          <a:p>
            <a:pPr lvl="1">
              <a:buFont typeface="Arial" pitchFamily="34" charset="0"/>
              <a:buChar char="•"/>
            </a:pPr>
            <a:r>
              <a:rPr lang="en-US" dirty="0" smtClean="0"/>
              <a:t>Second we need to consider </a:t>
            </a:r>
            <a:r>
              <a:rPr lang="en-US" b="1" dirty="0" smtClean="0"/>
              <a:t>alternatives to highways for moving people and freight, such as rail and water</a:t>
            </a:r>
            <a:r>
              <a:rPr lang="en-US" dirty="0" smtClean="0"/>
              <a:t>.</a:t>
            </a:r>
          </a:p>
          <a:p>
            <a:pPr lvl="1">
              <a:buFont typeface="Arial" pitchFamily="34" charset="0"/>
              <a:buChar char="•"/>
            </a:pPr>
            <a:r>
              <a:rPr lang="en-US" dirty="0" smtClean="0"/>
              <a:t>Third, we do need to </a:t>
            </a:r>
            <a:r>
              <a:rPr lang="en-US" b="1" dirty="0" smtClean="0"/>
              <a:t>add capacity to existing facilities where needed to support growth in demand and relieve congestion</a:t>
            </a:r>
            <a:r>
              <a:rPr lang="en-US" dirty="0" smtClean="0"/>
              <a:t>. </a:t>
            </a:r>
          </a:p>
          <a:p>
            <a:pPr lvl="1">
              <a:buFont typeface="Arial" pitchFamily="34" charset="0"/>
              <a:buChar char="•"/>
            </a:pPr>
            <a:r>
              <a:rPr lang="en-US" dirty="0" smtClean="0"/>
              <a:t>We also should consider </a:t>
            </a:r>
            <a:r>
              <a:rPr lang="en-US" b="1" dirty="0" smtClean="0"/>
              <a:t>developing new facilities when needed to fill major connectivity gaps </a:t>
            </a:r>
            <a:r>
              <a:rPr lang="en-US" dirty="0" smtClean="0"/>
              <a:t>.  </a:t>
            </a:r>
          </a:p>
          <a:p>
            <a:pPr marL="0" lvl="1" indent="0">
              <a:buNone/>
            </a:pPr>
            <a:r>
              <a:rPr lang="en-US" dirty="0" smtClean="0"/>
              <a:t>The adopted plans give guidance on how we can plan capacity investments in appropriate locations consistent with regional and community visions and plans. </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14</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Listed here are some of the key policy issues we need to address as we implement the Future Corridors initiative.</a:t>
            </a:r>
          </a:p>
          <a:p>
            <a:pPr marL="233833" lvl="1" indent="-233833">
              <a:buFont typeface="Arial" pitchFamily="34" charset="0"/>
              <a:buChar char="•"/>
            </a:pPr>
            <a:r>
              <a:rPr lang="en-US" dirty="0" smtClean="0"/>
              <a:t>Consistency with statewide and regional visions and plans including the Department of Economic Opportunity Strategic Plan, and the Florida Chamber Foundation’s Six </a:t>
            </a:r>
            <a:r>
              <a:rPr lang="en-US" dirty="0" err="1" smtClean="0"/>
              <a:t>Pillars</a:t>
            </a:r>
            <a:r>
              <a:rPr lang="en-US" baseline="30000" dirty="0" err="1" smtClean="0"/>
              <a:t>TM</a:t>
            </a:r>
            <a:r>
              <a:rPr lang="en-US" baseline="30000" dirty="0" smtClean="0"/>
              <a:t> </a:t>
            </a:r>
            <a:r>
              <a:rPr lang="en-US" dirty="0" smtClean="0"/>
              <a:t>Strategic Plan.</a:t>
            </a:r>
          </a:p>
          <a:p>
            <a:pPr marL="233833" lvl="1" indent="-233833">
              <a:buFont typeface="Arial" pitchFamily="34" charset="0"/>
              <a:buChar char="•"/>
            </a:pPr>
            <a:r>
              <a:rPr lang="en-US" dirty="0" smtClean="0"/>
              <a:t>Linkage to local government comprehensive and transportation plans, sector plans *, rural land stewardship areas, developments of regional impact, etc.</a:t>
            </a:r>
          </a:p>
          <a:p>
            <a:pPr marL="233833" lvl="1" indent="-233833">
              <a:buFont typeface="Arial" pitchFamily="34" charset="0"/>
              <a:buChar char="•"/>
            </a:pPr>
            <a:r>
              <a:rPr lang="en-US" dirty="0" smtClean="0"/>
              <a:t>Coordination with Cooperative Conservation Blueprint (</a:t>
            </a:r>
            <a:r>
              <a:rPr lang="en-US" dirty="0" err="1" smtClean="0"/>
              <a:t>FWCC</a:t>
            </a:r>
            <a:r>
              <a:rPr lang="en-US" dirty="0" smtClean="0"/>
              <a:t>) and other statewide and regional land conservation and ecosystem plans; potential approaches for reaching consensus and defining mutual commitments on corridor alignment and surrounding land uses in sensitive areas, building on the </a:t>
            </a:r>
            <a:r>
              <a:rPr lang="en-US" dirty="0" err="1" smtClean="0"/>
              <a:t>Wekiva</a:t>
            </a:r>
            <a:r>
              <a:rPr lang="en-US" dirty="0" smtClean="0"/>
              <a:t> Parkway model.</a:t>
            </a:r>
          </a:p>
          <a:p>
            <a:pPr marL="233833" lvl="1" indent="-233833">
              <a:buFont typeface="Arial" pitchFamily="34" charset="0"/>
              <a:buChar char="•"/>
            </a:pPr>
            <a:r>
              <a:rPr lang="en-US" dirty="0" smtClean="0"/>
              <a:t>Partnership opportunities with public and private landowners and utilities to reserve right of way.</a:t>
            </a:r>
          </a:p>
          <a:p>
            <a:pPr marL="233833" lvl="1" indent="-233833">
              <a:buFont typeface="Arial" pitchFamily="34" charset="0"/>
              <a:buChar char="•"/>
            </a:pPr>
            <a:r>
              <a:rPr lang="en-US" dirty="0" smtClean="0"/>
              <a:t>We also need to start thinking about what these future corridor look like - -everything from how we take advantage of emerging information and vehicle technologies and alternative fuels to principles about how to manage access and design facility in the context of the communities and environment through which it passes.  Quite simply, we can’t develop 21</a:t>
            </a:r>
            <a:r>
              <a:rPr lang="en-US" baseline="30000" dirty="0" smtClean="0"/>
              <a:t>st</a:t>
            </a:r>
            <a:r>
              <a:rPr lang="en-US" dirty="0" smtClean="0"/>
              <a:t> Century Corridors with 20</a:t>
            </a:r>
            <a:r>
              <a:rPr lang="en-US" baseline="30000" dirty="0" smtClean="0"/>
              <a:t>th</a:t>
            </a:r>
            <a:r>
              <a:rPr lang="en-US" dirty="0" smtClean="0"/>
              <a:t> Century design and engineering guidelines.</a:t>
            </a:r>
          </a:p>
          <a:p>
            <a:r>
              <a:rPr lang="en-US" dirty="0" smtClean="0"/>
              <a:t>* Adopted by 1 or more local governments to promote and encourage long-term planning for conservation, development and agriculture for areas of at least 15,000 acres</a:t>
            </a:r>
          </a:p>
          <a:p>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15</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316" y="4433006"/>
            <a:ext cx="5362575" cy="4321175"/>
          </a:xfrm>
        </p:spPr>
        <p:txBody>
          <a:bodyPr>
            <a:normAutofit fontScale="92500"/>
          </a:bodyPr>
          <a:lstStyle/>
          <a:p>
            <a:r>
              <a:rPr lang="en-US" b="1" dirty="0" smtClean="0"/>
              <a:t>We have developed a three stage process for planning future corridors.  </a:t>
            </a:r>
            <a:r>
              <a:rPr lang="en-US" dirty="0" smtClean="0"/>
              <a:t>The intent is to have a Consistent, Predictable, and Repeatable approach for the entire agency. The basic steps are:</a:t>
            </a:r>
          </a:p>
          <a:p>
            <a:r>
              <a:rPr lang="en-US" b="1" dirty="0" smtClean="0"/>
              <a:t>Concept stage</a:t>
            </a:r>
            <a:r>
              <a:rPr lang="en-US" dirty="0" smtClean="0"/>
              <a:t> – basic discovery activities:</a:t>
            </a:r>
          </a:p>
          <a:p>
            <a:pPr marL="181087" lvl="1">
              <a:buFont typeface="Arial" pitchFamily="34" charset="0"/>
              <a:buChar char="•"/>
            </a:pPr>
            <a:r>
              <a:rPr lang="en-US" dirty="0" smtClean="0"/>
              <a:t>Identify and validate statewide connectivity and mobility need(s) in the study area</a:t>
            </a:r>
          </a:p>
          <a:p>
            <a:pPr marL="181087" lvl="1">
              <a:buFont typeface="Arial" pitchFamily="34" charset="0"/>
              <a:buChar char="•"/>
            </a:pPr>
            <a:r>
              <a:rPr lang="en-US" dirty="0" smtClean="0"/>
              <a:t>Determine whether a significant transportation investment in the study area is consistent with statewide policies and available regional and community visions and plans for future growth</a:t>
            </a:r>
          </a:p>
          <a:p>
            <a:pPr marL="181087" lvl="1">
              <a:buFont typeface="Arial" pitchFamily="34" charset="0"/>
              <a:buChar char="•"/>
            </a:pPr>
            <a:r>
              <a:rPr lang="en-US" dirty="0" smtClean="0"/>
              <a:t>Identify key issues to be considered in future stages</a:t>
            </a:r>
          </a:p>
          <a:p>
            <a:r>
              <a:rPr lang="en-US" b="1" dirty="0" smtClean="0"/>
              <a:t>Evaluation stage</a:t>
            </a:r>
          </a:p>
          <a:p>
            <a:pPr marL="177793" lvl="1">
              <a:buFont typeface="Arial" pitchFamily="34" charset="0"/>
              <a:buChar char="•"/>
            </a:pPr>
            <a:r>
              <a:rPr lang="en-US" dirty="0" smtClean="0"/>
              <a:t>Identify and evaluate potential alternative solutions to identified mobility/connectivity needs</a:t>
            </a:r>
          </a:p>
          <a:p>
            <a:pPr marL="177793" lvl="1">
              <a:buFont typeface="Arial" pitchFamily="34" charset="0"/>
              <a:buChar char="•"/>
            </a:pPr>
            <a:r>
              <a:rPr lang="en-US" dirty="0" smtClean="0"/>
              <a:t>Work with partners to build consensus around potential corridor solutions </a:t>
            </a:r>
          </a:p>
          <a:p>
            <a:pPr marL="177793" lvl="1">
              <a:buFont typeface="Arial" pitchFamily="34" charset="0"/>
              <a:buChar char="•"/>
            </a:pPr>
            <a:r>
              <a:rPr lang="en-US" dirty="0" smtClean="0"/>
              <a:t>Develop an implementation plan for future work on viable corridors, including partner commitment</a:t>
            </a:r>
          </a:p>
          <a:p>
            <a:r>
              <a:rPr lang="en-US" b="1" dirty="0" smtClean="0"/>
              <a:t>Project development – </a:t>
            </a:r>
            <a:r>
              <a:rPr lang="en-US" dirty="0" smtClean="0"/>
              <a:t>established processes to</a:t>
            </a:r>
          </a:p>
          <a:p>
            <a:pPr marL="181087" lvl="1">
              <a:buFont typeface="Arial" pitchFamily="34" charset="0"/>
              <a:buChar char="•"/>
            </a:pPr>
            <a:r>
              <a:rPr lang="en-US" dirty="0" smtClean="0"/>
              <a:t>Conduct thorough analyses of alternative corridor improvements </a:t>
            </a:r>
          </a:p>
          <a:p>
            <a:pPr marL="181087" lvl="1">
              <a:buFont typeface="Arial" pitchFamily="34" charset="0"/>
              <a:buChar char="•"/>
            </a:pPr>
            <a:r>
              <a:rPr lang="en-US" dirty="0" smtClean="0"/>
              <a:t>Select the best projects for implementation</a:t>
            </a:r>
          </a:p>
          <a:p>
            <a:pPr marL="181087" lvl="1">
              <a:buFont typeface="Arial" pitchFamily="34" charset="0"/>
              <a:buChar char="•"/>
            </a:pPr>
            <a:r>
              <a:rPr lang="en-US" dirty="0" smtClean="0"/>
              <a:t>Advance through environmental review process</a:t>
            </a:r>
          </a:p>
          <a:p>
            <a:endParaRPr lang="en-US" b="1" dirty="0" smtClean="0"/>
          </a:p>
          <a:p>
            <a:pPr lvl="1">
              <a:buFont typeface="Arial" pitchFamily="34" charset="0"/>
              <a:buChar char="•"/>
            </a:pPr>
            <a:endParaRPr lang="en-US" dirty="0" smtClean="0"/>
          </a:p>
          <a:p>
            <a:endParaRPr lang="en-US" dirty="0" smtClean="0"/>
          </a:p>
        </p:txBody>
      </p:sp>
      <p:sp>
        <p:nvSpPr>
          <p:cNvPr id="6" name="Slide Number Placeholder 5"/>
          <p:cNvSpPr>
            <a:spLocks noGrp="1"/>
          </p:cNvSpPr>
          <p:nvPr>
            <p:ph type="sldNum" sz="quarter" idx="12"/>
          </p:nvPr>
        </p:nvSpPr>
        <p:spPr/>
        <p:txBody>
          <a:bodyPr/>
          <a:lstStyle/>
          <a:p>
            <a:fld id="{F4BCE85E-19CA-43C6-BF6B-EF647E95D00F}" type="slidenum">
              <a:rPr lang="en-US" smtClean="0"/>
              <a:pPr/>
              <a:t>16</a:t>
            </a:fld>
            <a:endParaRPr lang="en-US" dirty="0"/>
          </a:p>
        </p:txBody>
      </p:sp>
      <p:sp>
        <p:nvSpPr>
          <p:cNvPr id="7" name="Header Placeholder 3"/>
          <p:cNvSpPr>
            <a:spLocks noGrp="1"/>
          </p:cNvSpPr>
          <p:nvPr>
            <p:ph type="hdr" sz="quarter"/>
          </p:nvPr>
        </p:nvSpPr>
        <p:spPr>
          <a:xfrm>
            <a:off x="3" y="3"/>
            <a:ext cx="3170238" cy="481013"/>
          </a:xfrm>
        </p:spPr>
        <p:txBody>
          <a:bodyPr/>
          <a:lstStyle/>
          <a:p>
            <a:r>
              <a:rPr lang="en-US" dirty="0" smtClean="0"/>
              <a:t>Florida's Future Corridors</a:t>
            </a:r>
            <a:endParaRPr lang="en-US" dirty="0"/>
          </a:p>
        </p:txBody>
      </p:sp>
      <p:sp>
        <p:nvSpPr>
          <p:cNvPr id="10"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6315" y="4560890"/>
            <a:ext cx="5362575" cy="4662558"/>
          </a:xfrm>
        </p:spPr>
        <p:txBody>
          <a:bodyPr>
            <a:normAutofit fontScale="55000" lnSpcReduction="20000"/>
          </a:bodyPr>
          <a:lstStyle/>
          <a:p>
            <a:r>
              <a:rPr lang="en-US" sz="2100" dirty="0" smtClean="0"/>
              <a:t>We’ve made a lot of progress in the last six years…</a:t>
            </a:r>
          </a:p>
          <a:p>
            <a:pPr lvl="1">
              <a:buFont typeface="Arial" pitchFamily="34" charset="0"/>
              <a:buChar char="•"/>
            </a:pPr>
            <a:r>
              <a:rPr lang="en-US" sz="2100" dirty="0" smtClean="0"/>
              <a:t>An alternative analysis for I-95 was conducted and completed as well as implementation of managed lanes on parts of I-95.</a:t>
            </a:r>
          </a:p>
          <a:p>
            <a:pPr lvl="1">
              <a:buFont typeface="Arial" pitchFamily="34" charset="0"/>
              <a:buChar char="•"/>
            </a:pPr>
            <a:r>
              <a:rPr lang="en-US" sz="2100" dirty="0" smtClean="0"/>
              <a:t>We are nearing completion of our alternatives analysis on I-75.</a:t>
            </a:r>
          </a:p>
          <a:p>
            <a:pPr lvl="1">
              <a:buFont typeface="Arial" pitchFamily="34" charset="0"/>
              <a:buChar char="•"/>
            </a:pPr>
            <a:r>
              <a:rPr lang="en-US" sz="2100" dirty="0" smtClean="0"/>
              <a:t>We recently began an alternatives analysis on US 27.</a:t>
            </a:r>
          </a:p>
          <a:p>
            <a:pPr lvl="1">
              <a:buFont typeface="Arial" pitchFamily="34" charset="0"/>
              <a:buChar char="•"/>
            </a:pPr>
            <a:r>
              <a:rPr lang="en-US" sz="2100" dirty="0" smtClean="0"/>
              <a:t>We’ve created a state agency coordination group, reaching out to the Department of Economic Opportunity, the Department of Environmental Protection, the Fish and Wildlife Conservation Commission, the Florida Department of Agriculture and Consumer Services and FHWA.</a:t>
            </a:r>
          </a:p>
          <a:p>
            <a:pPr lvl="1">
              <a:buFont typeface="Arial" pitchFamily="34" charset="0"/>
              <a:buChar char="•"/>
            </a:pPr>
            <a:r>
              <a:rPr lang="en-US" sz="2100" dirty="0" smtClean="0"/>
              <a:t>Working with these agencies, we have sketched out a general progress for planning these corridors, consistent with the 2060 FTP.  We also have identified the first study areas we will examine with this process.</a:t>
            </a:r>
          </a:p>
          <a:p>
            <a:pPr marL="355690" lvl="1" indent="-177845" defTabSz="948507">
              <a:buFont typeface="Arial" pitchFamily="34" charset="0"/>
              <a:buChar char="•"/>
              <a:defRPr/>
            </a:pPr>
            <a:r>
              <a:rPr lang="en-US" sz="2100" dirty="0" smtClean="0"/>
              <a:t>We’ve also initiated outreach to stakeholders (environmental/land use advocates, state agencies, Regional Planning Councils, MPOs, public and private landowners, utilities, etc.)</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17</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Id like to touch on a few of the initial study areas.</a:t>
            </a:r>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18</a:t>
            </a:fld>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F4BCE85E-19CA-43C6-BF6B-EF647E95D00F}" type="slidenum">
              <a:rPr lang="en-US" smtClean="0"/>
              <a:pPr/>
              <a:t>19</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10" name="Notes Placeholder 2"/>
          <p:cNvSpPr>
            <a:spLocks noGrp="1"/>
          </p:cNvSpPr>
          <p:nvPr>
            <p:ph type="body" idx="3"/>
          </p:nvPr>
        </p:nvSpPr>
        <p:spPr>
          <a:xfrm>
            <a:off x="638827" y="4560891"/>
            <a:ext cx="6125228" cy="4321175"/>
          </a:xfrm>
        </p:spPr>
        <p:txBody>
          <a:bodyPr>
            <a:noAutofit/>
          </a:bodyPr>
          <a:lstStyle/>
          <a:p>
            <a:r>
              <a:rPr lang="en-US" sz="1000" b="1" dirty="0" smtClean="0"/>
              <a:t>The immediate issue is how to provide relief on what we refer to as the “aneurysm” on I-75 between Wildwood and Gainesville.  </a:t>
            </a:r>
            <a:r>
              <a:rPr lang="en-US" sz="1000" dirty="0" smtClean="0"/>
              <a:t>Some statistics:  </a:t>
            </a:r>
          </a:p>
          <a:p>
            <a:pPr lvl="1">
              <a:buFont typeface="Arial" pitchFamily="34" charset="0"/>
              <a:buChar char="•"/>
            </a:pPr>
            <a:r>
              <a:rPr lang="en-US" sz="1000" dirty="0" smtClean="0"/>
              <a:t>I-75 today carries more than 77,000 vehicles per day between the Turnpike and Ocala, and vehicle flows drop gradually as we move north toward I-10.  About 1 in every 5 vehicles are trucks. (increases to 60% at 4 am period)</a:t>
            </a:r>
          </a:p>
          <a:p>
            <a:pPr lvl="1">
              <a:buFont typeface="Arial" pitchFamily="34" charset="0"/>
              <a:buChar char="•"/>
            </a:pPr>
            <a:r>
              <a:rPr lang="en-US" sz="1000" b="1" dirty="0" smtClean="0"/>
              <a:t>We expect to see travel along I-75 increase by up to 67% by the year 2035</a:t>
            </a:r>
            <a:r>
              <a:rPr lang="en-US" sz="1000" dirty="0" smtClean="0"/>
              <a:t>, exceeding 110,000 vehicles per day on the segment between the Turnpike and Ocala.  </a:t>
            </a:r>
            <a:r>
              <a:rPr lang="en-US" sz="1000" b="1" dirty="0" smtClean="0"/>
              <a:t>Most of this facility will be congested during peak periods in 2035</a:t>
            </a:r>
            <a:r>
              <a:rPr lang="en-US" sz="1000" dirty="0" smtClean="0"/>
              <a:t>.</a:t>
            </a:r>
          </a:p>
          <a:p>
            <a:pPr lvl="1">
              <a:buFont typeface="Arial" pitchFamily="34" charset="0"/>
              <a:buChar char="•"/>
            </a:pPr>
            <a:r>
              <a:rPr lang="en-US" sz="1000" dirty="0" smtClean="0"/>
              <a:t>The congestion and large number of trucks creates a </a:t>
            </a:r>
            <a:r>
              <a:rPr lang="en-US" sz="1000" b="1" dirty="0" smtClean="0"/>
              <a:t>safety risk</a:t>
            </a:r>
            <a:r>
              <a:rPr lang="en-US" sz="1000" dirty="0" smtClean="0"/>
              <a:t>, Over the past 3 years, 60 fatalities occurred along this corridor and nearly 3,800 incidents.  In Sumter County, crash rates along I-75 are similar to those on Interstates in major urban areas.  </a:t>
            </a:r>
          </a:p>
          <a:p>
            <a:pPr lvl="1">
              <a:buFont typeface="Arial" pitchFamily="34" charset="0"/>
              <a:buChar char="•"/>
            </a:pPr>
            <a:r>
              <a:rPr lang="en-US" sz="1000" b="1" dirty="0" smtClean="0"/>
              <a:t>Meeting future demand would require up a total of 16 lanes on I-75 by 2035- </a:t>
            </a:r>
            <a:r>
              <a:rPr lang="en-US" sz="1000" dirty="0" smtClean="0"/>
              <a:t>a scale with tremendous impact on adjacent communities and sensitive environmental areas such as Payne’s Prairie.   </a:t>
            </a:r>
          </a:p>
          <a:p>
            <a:r>
              <a:rPr lang="en-US" sz="1000" b="1" dirty="0" smtClean="0"/>
              <a:t>We are working to determine if there are some immediate solutions for I-75 itself, such as interchange improvements </a:t>
            </a:r>
            <a:r>
              <a:rPr lang="en-US" sz="1000" dirty="0" smtClean="0"/>
              <a:t>or operational solutions.  We plan to begin work later this year to study the use of </a:t>
            </a:r>
            <a:r>
              <a:rPr lang="en-US" sz="1000" b="1" dirty="0" smtClean="0"/>
              <a:t>truck only lanes</a:t>
            </a:r>
            <a:r>
              <a:rPr lang="en-US" sz="1000" dirty="0" smtClean="0"/>
              <a:t>.</a:t>
            </a:r>
          </a:p>
          <a:p>
            <a:r>
              <a:rPr lang="en-US" sz="1000" dirty="0" smtClean="0"/>
              <a:t>Concurrently, </a:t>
            </a:r>
            <a:r>
              <a:rPr lang="en-US" sz="1000" b="1" dirty="0" smtClean="0"/>
              <a:t>we will reexamine some of the proposals developed in the past – for example, extending the </a:t>
            </a:r>
            <a:r>
              <a:rPr lang="en-US" sz="1000" b="1" dirty="0" err="1" smtClean="0"/>
              <a:t>Suncoast</a:t>
            </a:r>
            <a:r>
              <a:rPr lang="en-US" sz="1000" b="1" dirty="0" smtClean="0"/>
              <a:t> Parkway into  Citrus County or extending Florida’s Turnpike to the North.</a:t>
            </a:r>
            <a:endParaRPr lang="en-US" sz="1000" dirty="0" smtClean="0"/>
          </a:p>
          <a:p>
            <a:r>
              <a:rPr lang="en-US" sz="1000" dirty="0" smtClean="0"/>
              <a:t>The next step would be to </a:t>
            </a:r>
            <a:r>
              <a:rPr lang="en-US" sz="1000" b="1" dirty="0" smtClean="0"/>
              <a:t>explore parallel corridors to I-75, such as extension of the </a:t>
            </a:r>
            <a:r>
              <a:rPr lang="en-US" sz="1000" b="1" dirty="0" err="1" smtClean="0"/>
              <a:t>Suncoast</a:t>
            </a:r>
            <a:r>
              <a:rPr lang="en-US" sz="1000" b="1" dirty="0" smtClean="0"/>
              <a:t> Parkway from Citrus County to I-75, near Ocala or Gainesville</a:t>
            </a:r>
            <a:r>
              <a:rPr lang="en-US" sz="1000" dirty="0" smtClean="0"/>
              <a:t>.  Can we create a viable facility to divert some traffic from I-75?  </a:t>
            </a:r>
          </a:p>
          <a:p>
            <a:r>
              <a:rPr lang="en-US" sz="1000" b="1" dirty="0" smtClean="0"/>
              <a:t>Long-term, we need to look at the entire corridor between Tampa Bay and Jacksonville</a:t>
            </a:r>
            <a:r>
              <a:rPr lang="en-US" sz="1000" dirty="0" smtClean="0"/>
              <a:t> – two large regions without a direct connection via a high speed corridor.  There are potential economic benefits from better linking these large regions as well as improving access to communities in between such as Port Citrus and Gainesville.  We would start by working with partners to understand how transportation investments can support the region’s economic future.</a:t>
            </a:r>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a:t>
            </a:fld>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F4BCE85E-19CA-43C6-BF6B-EF647E95D00F}" type="slidenum">
              <a:rPr lang="en-US" smtClean="0"/>
              <a:pPr/>
              <a:t>20</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10" name="Notes Placeholder 2"/>
          <p:cNvSpPr>
            <a:spLocks noGrp="1"/>
          </p:cNvSpPr>
          <p:nvPr>
            <p:ph type="body" idx="3"/>
          </p:nvPr>
        </p:nvSpPr>
        <p:spPr>
          <a:xfrm>
            <a:off x="638827" y="4560891"/>
            <a:ext cx="6125228" cy="4321175"/>
          </a:xfrm>
        </p:spPr>
        <p:txBody>
          <a:bodyPr>
            <a:noAutofit/>
          </a:bodyPr>
          <a:lstStyle/>
          <a:p>
            <a:r>
              <a:rPr lang="en-US" b="1" dirty="0" smtClean="0"/>
              <a:t>The critical issue will be the future of I-4, </a:t>
            </a:r>
            <a:r>
              <a:rPr lang="en-US" dirty="0" smtClean="0"/>
              <a:t>which is the key spine of this superregion.  Alternatives to improving I-4 may include </a:t>
            </a:r>
            <a:r>
              <a:rPr lang="en-US" b="1" dirty="0" smtClean="0"/>
              <a:t>express lanes; parallel facilities (likely on segments of the corridor); alternative modes</a:t>
            </a:r>
            <a:r>
              <a:rPr lang="en-US" dirty="0" smtClean="0"/>
              <a:t> (e.g., future SunRail extensions),</a:t>
            </a:r>
            <a:r>
              <a:rPr lang="en-US" b="1" dirty="0" smtClean="0"/>
              <a:t> or new corridor to fill connectivity gaps</a:t>
            </a:r>
            <a:r>
              <a:rPr lang="en-US" dirty="0" smtClean="0"/>
              <a:t>.</a:t>
            </a:r>
          </a:p>
          <a:p>
            <a:r>
              <a:rPr lang="en-US" dirty="0" smtClean="0"/>
              <a:t>Some improvements such as the Wekiva Parkway are about to get started; others such as the Central Polk Parkway are under final stages of their environmental review.  </a:t>
            </a:r>
            <a:r>
              <a:rPr lang="en-US" i="1" dirty="0" smtClean="0"/>
              <a:t>Note: Central Polk Parkway PD&amp;E approved by FDOT, waiting final approval of interchange with I-4 from FHWA.  Given this early stage, the connection to I-4 is still being evaluated with several options being considered.</a:t>
            </a:r>
          </a:p>
          <a:p>
            <a:r>
              <a:rPr lang="en-US" dirty="0" smtClean="0"/>
              <a:t>However, we do not have an overall picture of the future connectivity that will make this combined region succeed. </a:t>
            </a:r>
          </a:p>
          <a:p>
            <a:r>
              <a:rPr lang="en-US" dirty="0" smtClean="0"/>
              <a:t>So some next steps here would be to </a:t>
            </a:r>
            <a:r>
              <a:rPr lang="en-US" b="1" dirty="0" smtClean="0"/>
              <a:t>identify initial projects ready to move forward; and to begin working with our partners on a long term framework for the entire area</a:t>
            </a:r>
            <a:r>
              <a:rPr lang="en-US" b="1" baseline="0" dirty="0" smtClean="0"/>
              <a:t> is the context of regional visioning.</a:t>
            </a:r>
            <a:endParaRPr lang="en-US" b="1" dirty="0" smtClean="0"/>
          </a:p>
          <a:p>
            <a:r>
              <a:rPr lang="en-US" dirty="0" smtClean="0"/>
              <a:t>A key part of the strategy will be working with partners to build consensus around connectivity needs and potential solutions.</a:t>
            </a:r>
          </a:p>
          <a:p>
            <a:r>
              <a:rPr lang="en-US" dirty="0" smtClean="0"/>
              <a:t>We will determine over the next few months how best to work with all partners as we move into the more detailed studies – </a:t>
            </a:r>
            <a:endParaRPr lang="en-US" sz="1100" dirty="0"/>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Let me briefly mention the two other areas we will study beginning in 2013.</a:t>
            </a:r>
          </a:p>
          <a:p>
            <a:r>
              <a:rPr lang="en-US" b="1" dirty="0" smtClean="0"/>
              <a:t>The Heartland region is a part of the state with potential for great change over the next few decades.  In particular, we are examining the potential for increased freight flows from the Southeast Florida ports, connecting to several major freight/distribution sites in the region </a:t>
            </a:r>
            <a:r>
              <a:rPr lang="en-US" dirty="0" smtClean="0"/>
              <a:t>(CSX Winter Haven </a:t>
            </a:r>
            <a:r>
              <a:rPr lang="en-US" dirty="0" err="1" smtClean="0"/>
              <a:t>ILC</a:t>
            </a:r>
            <a:r>
              <a:rPr lang="en-US" dirty="0" smtClean="0"/>
              <a:t>, Sebring Rural Catalyst site, potential </a:t>
            </a:r>
            <a:r>
              <a:rPr lang="en-US" dirty="0" err="1" smtClean="0"/>
              <a:t>ILCs</a:t>
            </a:r>
            <a:r>
              <a:rPr lang="en-US" dirty="0" smtClean="0"/>
              <a:t> around Lake Okeechobee, etc.), </a:t>
            </a:r>
          </a:p>
          <a:p>
            <a:r>
              <a:rPr lang="en-US" dirty="0" smtClean="0"/>
              <a:t>Our Systems Planning Office just initiated a </a:t>
            </a:r>
            <a:r>
              <a:rPr lang="en-US" b="1" dirty="0" smtClean="0"/>
              <a:t>transportation alternatives study of the existing US 27 corridor from Miami-Dade to Marion Counties. </a:t>
            </a:r>
            <a:r>
              <a:rPr lang="en-US" dirty="0" smtClean="0"/>
              <a:t> This study will examine how we can maximize the use of the existing US 27 facility and right of way. Options may include truck only lanes, freight rail service, bypasses of existing communities, etc.  </a:t>
            </a:r>
          </a:p>
          <a:p>
            <a:r>
              <a:rPr lang="en-US" dirty="0" smtClean="0"/>
              <a:t>We also are participating with the Central Florida Regional Planning Council and its partners in the </a:t>
            </a:r>
            <a:r>
              <a:rPr lang="en-US" b="1" dirty="0" smtClean="0"/>
              <a:t>Heartland 2060 regional visioning process</a:t>
            </a:r>
            <a:r>
              <a:rPr lang="en-US" dirty="0" smtClean="0"/>
              <a:t>.  This process will identify future growth strategies for the region and the role that transportation can play in meeting regional goals.  </a:t>
            </a:r>
          </a:p>
          <a:p>
            <a:r>
              <a:rPr lang="en-US" dirty="0" smtClean="0"/>
              <a:t>These two studies will guide decisions about the future of US 27 and other corridors in this region.</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21</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9"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US 27 process moves forward, we also will examine the need for a </a:t>
            </a:r>
            <a:r>
              <a:rPr lang="en-US" b="1" dirty="0" smtClean="0"/>
              <a:t>more direct connection between Southwest Florida and Central Florida</a:t>
            </a:r>
            <a:r>
              <a:rPr lang="en-US" dirty="0" smtClean="0"/>
              <a:t>.  As the economy recovers there may be a need to provide an </a:t>
            </a:r>
            <a:r>
              <a:rPr lang="en-US" b="1" dirty="0" smtClean="0"/>
              <a:t>alternative to I-75 to improve connectivity and mobility for both people and freight.  </a:t>
            </a:r>
            <a:r>
              <a:rPr lang="en-US" dirty="0" smtClean="0"/>
              <a:t>The solution for this study area could involve a connection to US 27, as well as additional east-west connectivity. We expect the Heartland 2060 process will help guide this study area as well.</a:t>
            </a:r>
            <a:endParaRPr lang="en-US" dirty="0"/>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22</a:t>
            </a:fld>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moving forward on the Tampa Bay to Northeast Florida study area and Tampa Bay to Central Florida or Super Region study area this year.  As part of our review, we have obtained many data sets from various partners and sources to consider as we take a snapshot of what is happening today as well as planned for the future in each of these areas.</a:t>
            </a:r>
          </a:p>
          <a:p>
            <a:r>
              <a:rPr lang="en-US" dirty="0" smtClean="0"/>
              <a:t>One data set we reviewed were the targeted development sites as identified in the Comprehensive Economic Development Strategies provided by the Regional Planning Councils.  This data set identified some planned redevelopment projects.  I’ve listed a few here.  </a:t>
            </a:r>
          </a:p>
          <a:p>
            <a:pPr marL="225425" indent="-225425">
              <a:buFont typeface="Arial" pitchFamily="34" charset="0"/>
              <a:buChar char="•"/>
            </a:pPr>
            <a:r>
              <a:rPr lang="en-US" dirty="0" smtClean="0"/>
              <a:t>Alachua County Fairgrounds Business and Industrial Park – this planned project would convert fairgrounds into a business and industrial park, project is contingent upon relocating the current fairgrounds to land the county purchased on Waldo Road north of the airport. (per </a:t>
            </a:r>
            <a:r>
              <a:rPr lang="en-US" dirty="0" err="1" smtClean="0"/>
              <a:t>CEDS</a:t>
            </a:r>
            <a:r>
              <a:rPr lang="en-US" dirty="0" smtClean="0"/>
              <a:t>)</a:t>
            </a:r>
          </a:p>
          <a:p>
            <a:pPr marL="225425" indent="-225425">
              <a:buFont typeface="Arial" pitchFamily="34" charset="0"/>
              <a:buChar char="•"/>
            </a:pPr>
            <a:r>
              <a:rPr lang="en-US" dirty="0" smtClean="0"/>
              <a:t>Williston Airport Industrial Park – This site boasts 7000' and 4330' runways and thousands of acres of industrially zoned land, projected to be completed between 2018 and 2020.</a:t>
            </a:r>
            <a:endParaRPr lang="en-US" dirty="0"/>
          </a:p>
        </p:txBody>
      </p:sp>
      <p:sp>
        <p:nvSpPr>
          <p:cNvPr id="4" name="Header Placeholder 3"/>
          <p:cNvSpPr>
            <a:spLocks noGrp="1"/>
          </p:cNvSpPr>
          <p:nvPr>
            <p:ph type="hdr" sz="quarter" idx="10"/>
          </p:nvPr>
        </p:nvSpPr>
        <p:spPr/>
        <p:txBody>
          <a:bodyPr/>
          <a:lstStyle/>
          <a:p>
            <a:r>
              <a:rPr lang="en-US"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23</a:t>
            </a:fld>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also are a few planned redevelopment projects identified in the Super Region study area list of targeted development sites.  A few examples are listed here.  We will work with the </a:t>
            </a:r>
            <a:r>
              <a:rPr lang="en-US" dirty="0" err="1" smtClean="0"/>
              <a:t>RPCs</a:t>
            </a:r>
            <a:r>
              <a:rPr lang="en-US" dirty="0" smtClean="0"/>
              <a:t> to ensure we understand the future plans for development and redevelopment as identified in their most recent </a:t>
            </a:r>
            <a:r>
              <a:rPr lang="en-US" dirty="0" err="1" smtClean="0"/>
              <a:t>CEDS</a:t>
            </a:r>
            <a:r>
              <a:rPr lang="en-US" dirty="0" smtClean="0"/>
              <a:t>. Understanding where future development and redevelopment will occur is vital to our planning for future corridors.</a:t>
            </a:r>
          </a:p>
          <a:p>
            <a:r>
              <a:rPr lang="en-US" dirty="0" smtClean="0"/>
              <a:t>Some examples:</a:t>
            </a:r>
          </a:p>
          <a:p>
            <a:pPr marL="225425" indent="-225425">
              <a:buFont typeface="Arial" pitchFamily="34" charset="0"/>
              <a:buChar char="•"/>
            </a:pPr>
            <a:r>
              <a:rPr lang="en-US" dirty="0" smtClean="0"/>
              <a:t>Creative village Redevelopment - The Creative Village project is located in a minority neighborhood in the core of downtown Orlando.  Redevelopment for this site as a sustainable, mixed-use, transit oriented development based on educational technology, digital media education built in a cluster, and technology commerce that will create upper income, sustainable jobs. Built on a foundation of three public university technology and research facilities as well as creative industry corporate tenants, when complete, Creative Village will provide over 8,000 jobs.</a:t>
            </a:r>
          </a:p>
          <a:p>
            <a:pPr marL="225425" indent="-225425">
              <a:buFont typeface="Arial" pitchFamily="34" charset="0"/>
              <a:buChar char="•"/>
            </a:pPr>
            <a:r>
              <a:rPr lang="en-US" dirty="0" smtClean="0"/>
              <a:t>Cove Welcome Center/Cove Area Development - The Cove Area Redevelopment area will include waterside family dining, entertainment and retail with pedestrian friendly walks. The community will serve cruise passengers, tourists, and local residents in a family friendly multigenerational age group with active and passive recreation.  The welcome center will be completed in 2013.</a:t>
            </a:r>
          </a:p>
        </p:txBody>
      </p:sp>
      <p:sp>
        <p:nvSpPr>
          <p:cNvPr id="4" name="Header Placeholder 3"/>
          <p:cNvSpPr>
            <a:spLocks noGrp="1"/>
          </p:cNvSpPr>
          <p:nvPr>
            <p:ph type="hdr" sz="quarter" idx="10"/>
          </p:nvPr>
        </p:nvSpPr>
        <p:spPr/>
        <p:txBody>
          <a:bodyPr/>
          <a:lstStyle/>
          <a:p>
            <a:r>
              <a:rPr lang="en-US"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24</a:t>
            </a:fld>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25</a:t>
            </a:fld>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Next steps:</a:t>
            </a:r>
          </a:p>
          <a:p>
            <a:pPr marL="240350" indent="-240350">
              <a:buFont typeface="Arial" pitchFamily="34" charset="0"/>
              <a:buChar char="•"/>
            </a:pPr>
            <a:r>
              <a:rPr lang="en-US" dirty="0" smtClean="0"/>
              <a:t>Support on-going visioning/strategic planning efforts such as the Florida Chamber Foundation’s Six Pillars of Florida’s Future Economy, the DEO Strategic Plan for Economic Development, and regional visioning processes on-going throughout the state.  </a:t>
            </a:r>
          </a:p>
          <a:p>
            <a:pPr marL="240350" indent="-240350">
              <a:buFont typeface="Arial" pitchFamily="34" charset="0"/>
              <a:buChar char="•"/>
            </a:pPr>
            <a:r>
              <a:rPr lang="en-US" dirty="0" smtClean="0"/>
              <a:t>Continue to coordinate with state and federal agencies </a:t>
            </a:r>
          </a:p>
          <a:p>
            <a:pPr marL="240350" indent="-240350">
              <a:buFont typeface="Arial" pitchFamily="34" charset="0"/>
              <a:buChar char="•"/>
            </a:pPr>
            <a:r>
              <a:rPr lang="en-US" dirty="0" smtClean="0"/>
              <a:t>Continue public and partner outreach in these study areas. This includes outreach to major public and private landowners and utilities </a:t>
            </a:r>
          </a:p>
          <a:p>
            <a:pPr marL="240350" indent="-240350">
              <a:buFont typeface="Arial" pitchFamily="34" charset="0"/>
              <a:buChar char="•"/>
            </a:pPr>
            <a:r>
              <a:rPr lang="en-US" dirty="0" smtClean="0"/>
              <a:t>Complete ongoing studies to evaluate how we can maximize the use of existing corridors like I-75 or US 27</a:t>
            </a:r>
          </a:p>
          <a:p>
            <a:pPr marL="240350" indent="-240350">
              <a:buFont typeface="Arial" pitchFamily="34" charset="0"/>
              <a:buChar char="•"/>
            </a:pPr>
            <a:r>
              <a:rPr lang="en-US" dirty="0" smtClean="0"/>
              <a:t>Develop concept reports for the first two priority study areas: Tampa Bay to Northeast Florida,  Tampa Bay to Central Florida.   </a:t>
            </a:r>
          </a:p>
          <a:p>
            <a:pPr marL="240350" indent="-240350">
              <a:buFont typeface="Arial" pitchFamily="34" charset="0"/>
              <a:buChar char="•"/>
            </a:pPr>
            <a:r>
              <a:rPr lang="en-US" dirty="0" smtClean="0"/>
              <a:t>Initiate one or more evaluation studies in these two study areas to test the proposed planning process and explore potential partnerships to develop future corridors</a:t>
            </a:r>
          </a:p>
          <a:p>
            <a:pPr marL="240350" indent="-240350">
              <a:buFont typeface="Arial" pitchFamily="34" charset="0"/>
              <a:buChar char="•"/>
            </a:pPr>
            <a:r>
              <a:rPr lang="en-US" dirty="0" smtClean="0"/>
              <a:t>Develop potential agreements with public or private landowners for reservation or dedication of right of way for viable corridors– so even if we determine we don’t need to build the facility for a few decades, we can begin preserving right of way at today’s prices for when it is needed.</a:t>
            </a:r>
          </a:p>
        </p:txBody>
      </p:sp>
      <p:sp>
        <p:nvSpPr>
          <p:cNvPr id="6" name="Slide Number Placeholder 5"/>
          <p:cNvSpPr>
            <a:spLocks noGrp="1"/>
          </p:cNvSpPr>
          <p:nvPr>
            <p:ph type="sldNum" sz="quarter" idx="12"/>
          </p:nvPr>
        </p:nvSpPr>
        <p:spPr/>
        <p:txBody>
          <a:bodyPr/>
          <a:lstStyle/>
          <a:p>
            <a:fld id="{F4BCE85E-19CA-43C6-BF6B-EF647E95D00F}" type="slidenum">
              <a:rPr lang="en-US" smtClean="0"/>
              <a:pPr/>
              <a:t>26</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27</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81038"/>
            <a:ext cx="4987925" cy="3602037"/>
          </a:xfrm>
        </p:spPr>
      </p:sp>
      <p:sp>
        <p:nvSpPr>
          <p:cNvPr id="3" name="Notes Placeholder 2"/>
          <p:cNvSpPr>
            <a:spLocks noGrp="1"/>
          </p:cNvSpPr>
          <p:nvPr>
            <p:ph type="body" idx="1"/>
          </p:nvPr>
        </p:nvSpPr>
        <p:spPr>
          <a:xfrm>
            <a:off x="884585" y="4383822"/>
            <a:ext cx="5536096" cy="4321175"/>
          </a:xfrm>
        </p:spPr>
        <p:txBody>
          <a:bodyPr>
            <a:normAutofit lnSpcReduction="10000"/>
          </a:bodyPr>
          <a:lstStyle/>
          <a:p>
            <a:r>
              <a:rPr lang="en-US" dirty="0" smtClean="0"/>
              <a:t>Brief reminder:  4 major reasons we are thinking about future corridors.</a:t>
            </a:r>
          </a:p>
          <a:p>
            <a:r>
              <a:rPr lang="en-US" dirty="0" smtClean="0"/>
              <a:t>First, we need to do a better job </a:t>
            </a:r>
            <a:r>
              <a:rPr lang="en-US" b="1" dirty="0" smtClean="0"/>
              <a:t>coordinating our long term plans and investments for transportation and growth</a:t>
            </a:r>
            <a:r>
              <a:rPr lang="en-US" dirty="0" smtClean="0"/>
              <a:t>.  </a:t>
            </a:r>
          </a:p>
          <a:p>
            <a:r>
              <a:rPr lang="en-US" dirty="0" smtClean="0"/>
              <a:t>Second, there are many parts of the state where </a:t>
            </a:r>
            <a:r>
              <a:rPr lang="en-US" b="1" dirty="0" smtClean="0"/>
              <a:t>congestion has reached the point where we need to consider major investments </a:t>
            </a:r>
            <a:r>
              <a:rPr lang="en-US" dirty="0" smtClean="0"/>
              <a:t>in existing corridors (such as creating managed lanes) or alternative corridors or modes.</a:t>
            </a:r>
          </a:p>
          <a:p>
            <a:r>
              <a:rPr lang="en-US" dirty="0" smtClean="0"/>
              <a:t>Third, we need to plan for </a:t>
            </a:r>
            <a:r>
              <a:rPr lang="en-US" b="1" dirty="0" smtClean="0"/>
              <a:t>growing demand for moving people and freight </a:t>
            </a:r>
            <a:r>
              <a:rPr lang="en-US" dirty="0" smtClean="0"/>
              <a:t>as our economy recovers.  </a:t>
            </a:r>
          </a:p>
          <a:p>
            <a:pPr lvl="1">
              <a:buFont typeface="Arial" pitchFamily="34" charset="0"/>
              <a:buChar char="•"/>
            </a:pPr>
            <a:r>
              <a:rPr lang="en-US" dirty="0" smtClean="0"/>
              <a:t>Population – 37% increase from 2010 to 2040, to 26 million</a:t>
            </a:r>
          </a:p>
          <a:p>
            <a:pPr lvl="1">
              <a:buFont typeface="Arial" pitchFamily="34" charset="0"/>
              <a:buChar char="•"/>
            </a:pPr>
            <a:r>
              <a:rPr lang="en-US" dirty="0" smtClean="0"/>
              <a:t>Visitors – 44% increase from 2011 to 2040, to 124 million per year</a:t>
            </a:r>
          </a:p>
          <a:p>
            <a:pPr lvl="1">
              <a:buFont typeface="Arial" pitchFamily="34" charset="0"/>
              <a:buChar char="•"/>
            </a:pPr>
            <a:r>
              <a:rPr lang="en-US" dirty="0" smtClean="0"/>
              <a:t>Freight – 39% increase from 2010 to 2035, to 797 million tons</a:t>
            </a:r>
          </a:p>
          <a:p>
            <a:r>
              <a:rPr lang="en-US" dirty="0" smtClean="0"/>
              <a:t>Finally, we recognize the role </a:t>
            </a:r>
            <a:r>
              <a:rPr lang="en-US" b="1" dirty="0" smtClean="0"/>
              <a:t>transportation connectivity </a:t>
            </a:r>
            <a:r>
              <a:rPr lang="en-US" dirty="0" smtClean="0"/>
              <a:t>can play in supporting </a:t>
            </a:r>
            <a:r>
              <a:rPr lang="en-US" b="1" dirty="0" smtClean="0"/>
              <a:t>economic development </a:t>
            </a:r>
            <a:r>
              <a:rPr lang="en-US" dirty="0" smtClean="0"/>
              <a:t>opportunities.  </a:t>
            </a:r>
          </a:p>
          <a:p>
            <a:pPr lvl="1">
              <a:buFont typeface="Arial" pitchFamily="34" charset="0"/>
              <a:buChar char="•"/>
            </a:pPr>
            <a:r>
              <a:rPr lang="en-US" dirty="0" smtClean="0">
                <a:solidFill>
                  <a:schemeClr val="tx1"/>
                </a:solidFill>
              </a:rPr>
              <a:t>Many forecasts suggest over time much of Florida will compete globally as an integrated “</a:t>
            </a:r>
            <a:r>
              <a:rPr lang="en-US" b="1" dirty="0" smtClean="0">
                <a:solidFill>
                  <a:schemeClr val="tx1"/>
                </a:solidFill>
              </a:rPr>
              <a:t>megaregion</a:t>
            </a:r>
            <a:r>
              <a:rPr lang="en-US" dirty="0" smtClean="0">
                <a:solidFill>
                  <a:schemeClr val="tx1"/>
                </a:solidFill>
              </a:rPr>
              <a:t>” – a vision that will be achieved by better connecting Tampa to Jacksonville, or Orlando to Southwest Florida.</a:t>
            </a:r>
          </a:p>
          <a:p>
            <a:pPr lvl="1">
              <a:buFont typeface="Arial" pitchFamily="34" charset="0"/>
              <a:buChar char="•"/>
            </a:pPr>
            <a:r>
              <a:rPr lang="en-US" dirty="0" smtClean="0"/>
              <a:t>We also want to improve connectivity to other states and nations needed to help Florida become a </a:t>
            </a:r>
            <a:r>
              <a:rPr lang="en-US" b="1" dirty="0" smtClean="0"/>
              <a:t>global hub for trade and logistics</a:t>
            </a:r>
            <a:r>
              <a:rPr lang="en-US" dirty="0" smtClean="0"/>
              <a:t>.</a:t>
            </a:r>
          </a:p>
        </p:txBody>
      </p:sp>
      <p:sp>
        <p:nvSpPr>
          <p:cNvPr id="6" name="Slide Number Placeholder 5"/>
          <p:cNvSpPr>
            <a:spLocks noGrp="1"/>
          </p:cNvSpPr>
          <p:nvPr>
            <p:ph type="sldNum" sz="quarter" idx="12"/>
          </p:nvPr>
        </p:nvSpPr>
        <p:spPr/>
        <p:txBody>
          <a:bodyPr/>
          <a:lstStyle/>
          <a:p>
            <a:fld id="{68055164-62FB-497A-A82D-9D30965790E3}" type="slidenum">
              <a:rPr lang="en-US" smtClean="0"/>
              <a:pPr/>
              <a:t>3</a:t>
            </a:fld>
            <a:endParaRPr lang="en-US" dirty="0"/>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Florida's Future </a:t>
            </a:r>
            <a:r>
              <a:rPr lang="en-US" dirty="0" smtClean="0"/>
              <a:t>Corridors</a:t>
            </a:r>
            <a:endParaRPr lang="en-US" dirty="0"/>
          </a:p>
        </p:txBody>
      </p:sp>
      <p:sp>
        <p:nvSpPr>
          <p:cNvPr id="6" name="Rectangle 7"/>
          <p:cNvSpPr>
            <a:spLocks noGrp="1" noChangeArrowheads="1"/>
          </p:cNvSpPr>
          <p:nvPr>
            <p:ph type="sldNum" sz="quarter" idx="5"/>
          </p:nvPr>
        </p:nvSpPr>
        <p:spPr>
          <a:ln/>
        </p:spPr>
        <p:txBody>
          <a:bodyPr/>
          <a:lstStyle/>
          <a:p>
            <a:fld id="{5914184A-2420-4181-887B-563A45E6D6C1}" type="slidenum">
              <a:rPr lang="en-US"/>
              <a:pPr/>
              <a:t>4</a:t>
            </a:fld>
            <a:endParaRPr lang="en-US" dirty="0"/>
          </a:p>
        </p:txBody>
      </p:sp>
      <p:sp>
        <p:nvSpPr>
          <p:cNvPr id="1833986" name="Rectangle 2"/>
          <p:cNvSpPr>
            <a:spLocks noGrp="1" noRot="1" noChangeAspect="1" noChangeArrowheads="1" noTextEdit="1"/>
          </p:cNvSpPr>
          <p:nvPr>
            <p:ph type="sldImg"/>
          </p:nvPr>
        </p:nvSpPr>
        <p:spPr>
          <a:xfrm>
            <a:off x="1163638" y="719138"/>
            <a:ext cx="4987925" cy="3602037"/>
          </a:xfrm>
          <a:ln/>
        </p:spPr>
      </p:sp>
      <p:sp>
        <p:nvSpPr>
          <p:cNvPr id="1833987" name="Rectangle 3"/>
          <p:cNvSpPr>
            <a:spLocks noGrp="1" noChangeArrowheads="1"/>
          </p:cNvSpPr>
          <p:nvPr>
            <p:ph type="body" idx="1"/>
          </p:nvPr>
        </p:nvSpPr>
        <p:spPr/>
        <p:txBody>
          <a:bodyPr/>
          <a:lstStyle/>
          <a:p>
            <a:r>
              <a:rPr lang="en-US" dirty="0"/>
              <a:t>Before we get into the detail, let me define what we mean by a statewide corridor.</a:t>
            </a:r>
          </a:p>
          <a:p>
            <a:r>
              <a:rPr lang="en-US" dirty="0"/>
              <a:t>A statewide corridor is one that connects Florida to other states or connects broad regions within Florida.  </a:t>
            </a:r>
            <a:r>
              <a:rPr lang="en-US" dirty="0" smtClean="0"/>
              <a:t>But it’s about more than transportation – these are the parts of Florida that we anticipate to serve as a focal point for future trade and economic development.</a:t>
            </a:r>
          </a:p>
          <a:p>
            <a:r>
              <a:rPr lang="en-US" dirty="0" smtClean="0"/>
              <a:t>Key characteristics:</a:t>
            </a:r>
          </a:p>
          <a:p>
            <a:pPr marL="228600" indent="-228600">
              <a:buFont typeface="Arial" pitchFamily="34" charset="0"/>
              <a:buChar char="•"/>
            </a:pPr>
            <a:r>
              <a:rPr lang="en-US" dirty="0" smtClean="0"/>
              <a:t>Generally</a:t>
            </a:r>
            <a:r>
              <a:rPr lang="en-US" dirty="0"/>
              <a:t>, these are high-speed, high-capacity facilities.  We’re talking about major highways such as our Interstates or other limited-access roadways; major rail lines; and waterways. </a:t>
            </a:r>
            <a:endParaRPr lang="en-US" dirty="0" smtClean="0"/>
          </a:p>
          <a:p>
            <a:pPr marL="228600" indent="-228600">
              <a:buFont typeface="Arial" pitchFamily="34" charset="0"/>
              <a:buChar char="•"/>
            </a:pPr>
            <a:r>
              <a:rPr lang="en-US" dirty="0" smtClean="0"/>
              <a:t>Generally will involve </a:t>
            </a:r>
            <a:r>
              <a:rPr lang="en-US" dirty="0"/>
              <a:t>multiple modes of </a:t>
            </a:r>
            <a:r>
              <a:rPr lang="en-US" dirty="0" smtClean="0"/>
              <a:t>transportation-- e.g., highway and rail together.</a:t>
            </a:r>
          </a:p>
          <a:p>
            <a:pPr marL="228600" indent="-228600">
              <a:buFont typeface="Arial" pitchFamily="34" charset="0"/>
              <a:buChar char="•"/>
            </a:pPr>
            <a:r>
              <a:rPr lang="en-US" dirty="0" smtClean="0"/>
              <a:t>Often  may </a:t>
            </a:r>
            <a:r>
              <a:rPr lang="en-US" dirty="0"/>
              <a:t>involve other linear facilities such as telecommunications or utility systems</a:t>
            </a:r>
            <a:r>
              <a:rPr lang="en-US" dirty="0" smtClean="0"/>
              <a:t>.</a:t>
            </a:r>
          </a:p>
          <a:p>
            <a:pPr marL="228600" indent="-228600">
              <a:buFont typeface="Arial" pitchFamily="34" charset="0"/>
              <a:buChar char="•"/>
            </a:pPr>
            <a:r>
              <a:rPr lang="en-US" dirty="0" smtClean="0"/>
              <a:t>Will draw upon advanced technologies and materials so these corridors are safe, efficient, and environmentally friendly.</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Over the past few years many of our partners have called for  greater emphasis on planning for future transportation corridors</a:t>
            </a:r>
            <a:r>
              <a:rPr lang="en-US" sz="1100" dirty="0" smtClean="0"/>
              <a:t>.</a:t>
            </a:r>
          </a:p>
          <a:p>
            <a:r>
              <a:rPr lang="en-US" sz="1100" dirty="0" smtClean="0"/>
              <a:t>In 2005-2006 we worked closely with the Florida Transportation Commission to develop the Future Corridor Action Plan which was adopted by Secretary Denver Stutler in Dec. 2006.  This plan set forth a planning framework to identify long-range transportation needs and solutions to meet those needs. </a:t>
            </a:r>
          </a:p>
          <a:p>
            <a:r>
              <a:rPr lang="en-US" sz="1100" dirty="0" smtClean="0"/>
              <a:t>In 2010, FDOT worked with a 29 member Steering Committee and with input from more than 10,000 Floridians to develop the </a:t>
            </a:r>
            <a:r>
              <a:rPr lang="en-US" sz="1100" b="1" dirty="0" smtClean="0"/>
              <a:t>2060 Florida Transportation Plan</a:t>
            </a:r>
            <a:r>
              <a:rPr lang="en-US" sz="1100" dirty="0" smtClean="0"/>
              <a:t> (FTP). The 2060 FTP emphasizes the importance of making </a:t>
            </a:r>
            <a:r>
              <a:rPr lang="en-US" sz="1100" b="1" dirty="0" smtClean="0"/>
              <a:t>transportation investments to support a prosperous, globally competitive economy</a:t>
            </a:r>
            <a:r>
              <a:rPr lang="en-US" sz="1100" dirty="0" smtClean="0"/>
              <a:t>. The FTP  recommended creating an integrated statewide vision to provide a context for planning the future of our major transportation corridors.</a:t>
            </a:r>
          </a:p>
          <a:p>
            <a:r>
              <a:rPr lang="en-US" sz="1100" dirty="0" smtClean="0"/>
              <a:t>Also in 2010 FDOT worked with numerous partners to develop the </a:t>
            </a:r>
            <a:r>
              <a:rPr lang="en-US" sz="1100" b="1" dirty="0" smtClean="0"/>
              <a:t>Florida Trade and Logistics Study</a:t>
            </a:r>
            <a:r>
              <a:rPr lang="en-US" sz="1100" dirty="0" smtClean="0"/>
              <a:t> under the leadership of the Florida Chamber Foundation.  One of the key recommendations was to develop an </a:t>
            </a:r>
            <a:r>
              <a:rPr lang="en-US" sz="1100" b="1" dirty="0" smtClean="0"/>
              <a:t>integrated statewide network of </a:t>
            </a:r>
            <a:r>
              <a:rPr lang="en-US" sz="1100" b="1" dirty="0" smtClean="0">
                <a:solidFill>
                  <a:schemeClr val="tx2"/>
                </a:solidFill>
              </a:rPr>
              <a:t>trade gateways, logistics centers, and freight corridors building on the Strategic Intermodal System.</a:t>
            </a:r>
          </a:p>
          <a:p>
            <a:r>
              <a:rPr lang="en-US" sz="1100" dirty="0" smtClean="0">
                <a:solidFill>
                  <a:schemeClr val="tx2"/>
                </a:solidFill>
              </a:rPr>
              <a:t>The Foundation’s </a:t>
            </a:r>
            <a:r>
              <a:rPr lang="en-US" sz="1100" b="1" dirty="0" smtClean="0">
                <a:solidFill>
                  <a:schemeClr val="tx2"/>
                </a:solidFill>
              </a:rPr>
              <a:t>Six Pillar Strategic Plan </a:t>
            </a:r>
            <a:r>
              <a:rPr lang="en-US" sz="1100" dirty="0" smtClean="0">
                <a:solidFill>
                  <a:schemeClr val="tx2"/>
                </a:solidFill>
              </a:rPr>
              <a:t>for Florida’s future economy emphasizes the importance of proactive infrastructure investments with a perspective of ‘</a:t>
            </a:r>
            <a:r>
              <a:rPr lang="en-US" sz="1100" b="1" dirty="0" smtClean="0">
                <a:solidFill>
                  <a:schemeClr val="tx2"/>
                </a:solidFill>
              </a:rPr>
              <a:t>growth leadership</a:t>
            </a:r>
            <a:r>
              <a:rPr lang="en-US" sz="1100" dirty="0" smtClean="0">
                <a:solidFill>
                  <a:schemeClr val="tx2"/>
                </a:solidFill>
              </a:rPr>
              <a:t>’ – a theme that also is included in the draft of </a:t>
            </a:r>
            <a:r>
              <a:rPr lang="en-US" sz="1100" b="1" dirty="0" smtClean="0">
                <a:solidFill>
                  <a:schemeClr val="tx2"/>
                </a:solidFill>
              </a:rPr>
              <a:t>the Department of Economic Opportunity’s five-year strategic plan.  </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5</a:t>
            </a:fld>
            <a:endParaRPr lang="en-US" dirty="0"/>
          </a:p>
        </p:txBody>
      </p:sp>
      <p:sp>
        <p:nvSpPr>
          <p:cNvPr id="7"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100" dirty="0" smtClean="0"/>
              <a:t>The concept of looking at future corridors also has been a theme of many of the long-range regional visions around the state.  This map shows completed or ongoing regional visioning efforts throughout the state.  Each of these processes is working  to create a long range (typically 50 year) view of the future of each region, integrating decisions about economic development, land use, transportation and environmental stewardship.  </a:t>
            </a:r>
          </a:p>
          <a:p>
            <a:pPr>
              <a:tabLst>
                <a:tab pos="773727" algn="l"/>
              </a:tabLst>
            </a:pPr>
            <a:r>
              <a:rPr lang="en-US" sz="1100" b="1" dirty="0" smtClean="0"/>
              <a:t>The key themes emerging from many of these efforts include focusing growth in centers and developing multimodal corridors connecting these centers.</a:t>
            </a:r>
          </a:p>
          <a:p>
            <a:pPr>
              <a:tabLst>
                <a:tab pos="773727" algn="l"/>
              </a:tabLst>
            </a:pPr>
            <a:r>
              <a:rPr lang="en-US" sz="1100" dirty="0" smtClean="0"/>
              <a:t>As these regional visions are completed, they will provide specific guidance to help identify future corridor needs.</a:t>
            </a:r>
          </a:p>
          <a:p>
            <a:pPr>
              <a:tabLst>
                <a:tab pos="773727" algn="l"/>
              </a:tabLst>
            </a:pPr>
            <a:endParaRPr lang="en-US" sz="1100" dirty="0" smtClean="0"/>
          </a:p>
          <a:p>
            <a:pPr>
              <a:tabLst>
                <a:tab pos="773727" algn="l"/>
              </a:tabLst>
            </a:pPr>
            <a:r>
              <a:rPr lang="en-US" sz="1100" dirty="0" smtClean="0"/>
              <a:t>A regional visioning effort to cover the North Central Florida area is scheduled to begin soon.  This much needed effort will provide valuable information on the vision for this mostly rural area.  </a:t>
            </a:r>
          </a:p>
          <a:p>
            <a:endParaRPr lang="en-US" dirty="0"/>
          </a:p>
        </p:txBody>
      </p:sp>
      <p:sp>
        <p:nvSpPr>
          <p:cNvPr id="4" name="Slide Number Placeholder 3"/>
          <p:cNvSpPr>
            <a:spLocks noGrp="1"/>
          </p:cNvSpPr>
          <p:nvPr>
            <p:ph type="sldNum" sz="quarter" idx="10"/>
          </p:nvPr>
        </p:nvSpPr>
        <p:spPr/>
        <p:txBody>
          <a:bodyPr/>
          <a:lstStyle/>
          <a:p>
            <a:pPr>
              <a:defRPr/>
            </a:pPr>
            <a:fld id="{D0321298-34E7-4C46-8333-65E0BB7731D1}" type="slidenum">
              <a:rPr lang="en-US" smtClean="0"/>
              <a:pPr>
                <a:defRPr/>
              </a:pPr>
              <a:t>6</a:t>
            </a:fld>
            <a:endParaRPr lang="en-US" dirty="0"/>
          </a:p>
        </p:txBody>
      </p:sp>
      <p:sp>
        <p:nvSpPr>
          <p:cNvPr id="6"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8"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94000"/>
              </a:lnSpc>
              <a:buClr>
                <a:srgbClr val="A80534"/>
              </a:buClr>
              <a:buSzPct val="80000"/>
              <a:defRPr/>
            </a:pPr>
            <a:r>
              <a:rPr lang="en-US" sz="1100" dirty="0" smtClean="0"/>
              <a:t>These regional visions and other long-range planning initiatives can provide valuable input to planning for future corridors.  A regional vision can indicate desirable regional growth patterns and long-range scenarios for: </a:t>
            </a:r>
          </a:p>
          <a:p>
            <a:pPr marL="237127" lvl="1" indent="-237127">
              <a:lnSpc>
                <a:spcPct val="94000"/>
              </a:lnSpc>
              <a:spcBef>
                <a:spcPct val="50000"/>
              </a:spcBef>
              <a:buClr>
                <a:schemeClr val="bg2"/>
              </a:buClr>
              <a:defRPr/>
            </a:pPr>
            <a:r>
              <a:rPr lang="en-US" sz="1100" dirty="0" smtClean="0"/>
              <a:t>Future land development</a:t>
            </a:r>
          </a:p>
          <a:p>
            <a:pPr marL="237127" lvl="1" indent="-237127">
              <a:lnSpc>
                <a:spcPct val="94000"/>
              </a:lnSpc>
              <a:spcBef>
                <a:spcPct val="50000"/>
              </a:spcBef>
              <a:buClr>
                <a:schemeClr val="bg2"/>
              </a:buClr>
              <a:defRPr/>
            </a:pPr>
            <a:r>
              <a:rPr lang="en-US" sz="1100" dirty="0" smtClean="0"/>
              <a:t>Conceptual locations for future corridors (including modes and access points)</a:t>
            </a:r>
          </a:p>
          <a:p>
            <a:pPr marL="237127" lvl="1" indent="-237127">
              <a:lnSpc>
                <a:spcPct val="94000"/>
              </a:lnSpc>
              <a:spcBef>
                <a:spcPct val="50000"/>
              </a:spcBef>
              <a:buClr>
                <a:schemeClr val="bg2"/>
              </a:buClr>
              <a:defRPr/>
            </a:pPr>
            <a:r>
              <a:rPr lang="en-US" sz="1100" dirty="0" smtClean="0"/>
              <a:t>“Must save” community and environmental resources</a:t>
            </a:r>
          </a:p>
          <a:p>
            <a:pPr marL="237127" lvl="1" indent="-237127">
              <a:lnSpc>
                <a:spcPct val="94000"/>
              </a:lnSpc>
              <a:spcBef>
                <a:spcPct val="50000"/>
              </a:spcBef>
              <a:buClr>
                <a:schemeClr val="bg2"/>
              </a:buClr>
              <a:defRPr/>
            </a:pPr>
            <a:r>
              <a:rPr lang="en-US" sz="1100" dirty="0" smtClean="0"/>
              <a:t>Potential for development or redevelopment</a:t>
            </a:r>
          </a:p>
          <a:p>
            <a:endParaRPr lang="en-US" dirty="0"/>
          </a:p>
        </p:txBody>
      </p:sp>
      <p:sp>
        <p:nvSpPr>
          <p:cNvPr id="4" name="Header Placeholder 3"/>
          <p:cNvSpPr>
            <a:spLocks noGrp="1"/>
          </p:cNvSpPr>
          <p:nvPr>
            <p:ph type="hdr" sz="quarter" idx="10"/>
          </p:nvPr>
        </p:nvSpPr>
        <p:spPr/>
        <p:txBody>
          <a:bodyPr/>
          <a:lstStyle/>
          <a:p>
            <a:r>
              <a:rPr lang="en-US" dirty="0" smtClean="0"/>
              <a:t>Florida's Future Corridors</a:t>
            </a:r>
            <a:endParaRPr lang="en-US" dirty="0"/>
          </a:p>
        </p:txBody>
      </p:sp>
      <p:sp>
        <p:nvSpPr>
          <p:cNvPr id="6" name="Slide Number Placeholder 5"/>
          <p:cNvSpPr>
            <a:spLocks noGrp="1"/>
          </p:cNvSpPr>
          <p:nvPr>
            <p:ph type="sldNum" sz="quarter" idx="12"/>
          </p:nvPr>
        </p:nvSpPr>
        <p:spPr/>
        <p:txBody>
          <a:bodyPr/>
          <a:lstStyle/>
          <a:p>
            <a:fld id="{F4BCE85E-19CA-43C6-BF6B-EF647E95D00F}" type="slidenum">
              <a:rPr lang="en-US" smtClean="0"/>
              <a:pPr/>
              <a:t>7</a:t>
            </a:fld>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bwMode="auto">
          <a:noFill/>
          <a:ln>
            <a:miter lim="800000"/>
            <a:headEnd/>
            <a:tailEnd/>
          </a:ln>
        </p:spPr>
        <p:txBody>
          <a:bodyPr/>
          <a:lstStyle/>
          <a:p>
            <a:fld id="{73536EC5-377B-4C2F-9CAA-F7C604A26CCA}" type="slidenum">
              <a:rPr lang="en-US" smtClean="0"/>
              <a:pPr/>
              <a:t>8</a:t>
            </a:fld>
            <a:endParaRPr lang="en-US" dirty="0" smtClean="0"/>
          </a:p>
        </p:txBody>
      </p:sp>
      <p:sp>
        <p:nvSpPr>
          <p:cNvPr id="59396" name="Rectangle 4"/>
          <p:cNvSpPr>
            <a:spLocks noGrp="1" noRot="1" noChangeAspect="1" noChangeArrowheads="1" noTextEdit="1"/>
          </p:cNvSpPr>
          <p:nvPr>
            <p:ph type="sldImg"/>
          </p:nvPr>
        </p:nvSpPr>
        <p:spPr>
          <a:xfrm>
            <a:off x="1220788" y="484188"/>
            <a:ext cx="4814887" cy="3476625"/>
          </a:xfrm>
          <a:ln/>
        </p:spPr>
      </p:sp>
      <p:sp>
        <p:nvSpPr>
          <p:cNvPr id="59397" name="Rectangle 5"/>
          <p:cNvSpPr>
            <a:spLocks noGrp="1" noChangeArrowheads="1"/>
          </p:cNvSpPr>
          <p:nvPr>
            <p:ph type="body" idx="1"/>
          </p:nvPr>
        </p:nvSpPr>
        <p:spPr>
          <a:xfrm>
            <a:off x="642150" y="4165305"/>
            <a:ext cx="6042474" cy="4558459"/>
          </a:xfrm>
          <a:noFill/>
          <a:ln w="9525"/>
        </p:spPr>
        <p:txBody>
          <a:bodyPr/>
          <a:lstStyle/>
          <a:p>
            <a:pPr>
              <a:spcBef>
                <a:spcPts val="628"/>
              </a:spcBef>
              <a:spcAft>
                <a:spcPts val="314"/>
              </a:spcAft>
            </a:pPr>
            <a:r>
              <a:rPr lang="en-US" sz="1100" b="1" dirty="0" smtClean="0"/>
              <a:t>Let’s briefly review a few key trends.</a:t>
            </a:r>
          </a:p>
          <a:p>
            <a:pPr>
              <a:spcBef>
                <a:spcPts val="628"/>
              </a:spcBef>
              <a:spcAft>
                <a:spcPts val="314"/>
              </a:spcAft>
            </a:pPr>
            <a:r>
              <a:rPr lang="en-US" sz="1100" b="1" dirty="0" smtClean="0"/>
              <a:t>The growth in travel by residents, visitors, and freight will increase pressure on Florida’s transportation system, especially on the highway corridors. This map shows the SIS highways that were congested in peak periods in 2009; that is, they did not meet level of service standards.</a:t>
            </a:r>
          </a:p>
          <a:p>
            <a:pPr>
              <a:spcBef>
                <a:spcPts val="628"/>
              </a:spcBef>
            </a:pPr>
            <a:r>
              <a:rPr lang="en-US" sz="1100" dirty="0" smtClean="0"/>
              <a:t>Highways that fall below the standards include portions of the Interstate I-4, I-75, and I-95 corridors and other key corridors in Florida’s urban areas– but also a few corridors in emerging regions and rural areas.</a:t>
            </a:r>
          </a:p>
          <a:p>
            <a:pPr>
              <a:spcBef>
                <a:spcPts val="406"/>
              </a:spcBef>
            </a:pPr>
            <a:endParaRPr lang="en-US" sz="1100" b="1" dirty="0" smtClean="0"/>
          </a:p>
          <a:p>
            <a:pPr>
              <a:spcBef>
                <a:spcPts val="406"/>
              </a:spcBef>
            </a:pPr>
            <a:r>
              <a:rPr lang="en-US" sz="1100" b="1" dirty="0" smtClean="0"/>
              <a:t>NOTES:</a:t>
            </a:r>
          </a:p>
          <a:p>
            <a:pPr marL="382819" indent="-191410">
              <a:spcBef>
                <a:spcPts val="628"/>
              </a:spcBef>
              <a:buFontTx/>
              <a:buChar char="-"/>
            </a:pPr>
            <a:r>
              <a:rPr lang="en-US" sz="1100" dirty="0" smtClean="0"/>
              <a:t>Heavy congestion in Urban Areas means that traffic is either moving bumper to bumper or is stop and go during peak periods (Level of Service E or worse).</a:t>
            </a:r>
          </a:p>
          <a:p>
            <a:pPr marL="382819" indent="-191410">
              <a:spcBef>
                <a:spcPts val="628"/>
              </a:spcBef>
              <a:buFontTx/>
              <a:buChar char="-"/>
            </a:pPr>
            <a:r>
              <a:rPr lang="en-US" sz="1100" dirty="0" smtClean="0"/>
              <a:t>Heavy congestion in Rural Areas means that passenger and truck traffic is so heavy during peak periods that changing lanes is very difficult (Level of Service D or worse). </a:t>
            </a:r>
          </a:p>
          <a:p>
            <a:pPr marL="382819" indent="-191410"/>
            <a:endParaRPr lang="en-US" dirty="0" smtClean="0"/>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bwMode="auto">
          <a:noFill/>
          <a:ln>
            <a:miter lim="800000"/>
            <a:headEnd/>
            <a:tailEnd/>
          </a:ln>
        </p:spPr>
        <p:txBody>
          <a:bodyPr/>
          <a:lstStyle/>
          <a:p>
            <a:fld id="{33802980-991F-42AD-91DB-679F0E9D2F6B}" type="slidenum">
              <a:rPr lang="en-US" smtClean="0"/>
              <a:pPr/>
              <a:t>9</a:t>
            </a:fld>
            <a:endParaRPr lang="en-US" dirty="0" smtClean="0"/>
          </a:p>
        </p:txBody>
      </p:sp>
      <p:sp>
        <p:nvSpPr>
          <p:cNvPr id="60420" name="Rectangle 4"/>
          <p:cNvSpPr>
            <a:spLocks noGrp="1" noRot="1" noChangeAspect="1" noChangeArrowheads="1" noTextEdit="1"/>
          </p:cNvSpPr>
          <p:nvPr>
            <p:ph type="sldImg"/>
          </p:nvPr>
        </p:nvSpPr>
        <p:spPr>
          <a:xfrm>
            <a:off x="1220788" y="484188"/>
            <a:ext cx="4814887" cy="3476625"/>
          </a:xfrm>
          <a:ln/>
        </p:spPr>
      </p:sp>
      <p:sp>
        <p:nvSpPr>
          <p:cNvPr id="60421" name="Rectangle 5"/>
          <p:cNvSpPr>
            <a:spLocks noGrp="1" noChangeArrowheads="1"/>
          </p:cNvSpPr>
          <p:nvPr>
            <p:ph type="body" idx="1"/>
          </p:nvPr>
        </p:nvSpPr>
        <p:spPr>
          <a:xfrm>
            <a:off x="975360" y="4201614"/>
            <a:ext cx="5364480" cy="4316932"/>
          </a:xfrm>
          <a:noFill/>
          <a:ln w="9525"/>
        </p:spPr>
        <p:txBody>
          <a:bodyPr/>
          <a:lstStyle/>
          <a:p>
            <a:pPr>
              <a:spcBef>
                <a:spcPts val="1289"/>
              </a:spcBef>
              <a:defRPr/>
            </a:pPr>
            <a:r>
              <a:rPr lang="en-US" sz="1100" b="1" dirty="0" smtClean="0"/>
              <a:t>This map shows congestion in 2035 – even after making all the roadways improvements included in the SIS Cost Feasible Plan through 2035.</a:t>
            </a:r>
          </a:p>
          <a:p>
            <a:pPr>
              <a:spcBef>
                <a:spcPts val="1289"/>
              </a:spcBef>
              <a:defRPr/>
            </a:pPr>
            <a:r>
              <a:rPr lang="en-US" sz="1100" dirty="0" smtClean="0"/>
              <a:t>Congestion is anticipated by 2035 to become a problem during peak periods along virtually all of Florida’s major highway corridors in our urban, transitioning, and rural areas. </a:t>
            </a:r>
          </a:p>
          <a:p>
            <a:pPr>
              <a:spcBef>
                <a:spcPts val="1289"/>
              </a:spcBef>
              <a:defRPr/>
            </a:pPr>
            <a:r>
              <a:rPr lang="en-US" sz="1100" dirty="0" smtClean="0"/>
              <a:t>With these trends continuing, the delay experienced by users will reach levels that could significantly reduce Florida’s economic competitiveness and quality of life.  </a:t>
            </a:r>
          </a:p>
          <a:p>
            <a:pPr>
              <a:spcBef>
                <a:spcPts val="1257"/>
              </a:spcBef>
            </a:pPr>
            <a:r>
              <a:rPr lang="en-US" sz="1100" b="1" dirty="0" smtClean="0"/>
              <a:t>  </a:t>
            </a:r>
          </a:p>
          <a:p>
            <a:pPr>
              <a:spcBef>
                <a:spcPct val="0"/>
              </a:spcBef>
              <a:buFontTx/>
              <a:buNone/>
            </a:pPr>
            <a:endParaRPr lang="en-US" sz="1500" dirty="0" smtClean="0">
              <a:latin typeface="+mn-lt"/>
            </a:endParaRPr>
          </a:p>
        </p:txBody>
      </p:sp>
      <p:sp>
        <p:nvSpPr>
          <p:cNvPr id="5" name="Header Placeholder 3"/>
          <p:cNvSpPr>
            <a:spLocks noGrp="1"/>
          </p:cNvSpPr>
          <p:nvPr>
            <p:ph type="hdr" sz="quarter"/>
          </p:nvPr>
        </p:nvSpPr>
        <p:spPr>
          <a:xfrm>
            <a:off x="4" y="4"/>
            <a:ext cx="3170238" cy="481013"/>
          </a:xfrm>
        </p:spPr>
        <p:txBody>
          <a:bodyPr/>
          <a:lstStyle/>
          <a:p>
            <a:r>
              <a:rPr lang="en-US" dirty="0" smtClean="0"/>
              <a:t>Florida's Future Corridors</a:t>
            </a:r>
            <a:endParaRPr lang="en-US" dirty="0"/>
          </a:p>
        </p:txBody>
      </p:sp>
      <p:sp>
        <p:nvSpPr>
          <p:cNvPr id="7" name="Date Placeholder 4"/>
          <p:cNvSpPr>
            <a:spLocks noGrp="1"/>
          </p:cNvSpPr>
          <p:nvPr>
            <p:ph type="dt" idx="1"/>
          </p:nvPr>
        </p:nvSpPr>
        <p:spPr>
          <a:xfrm>
            <a:off x="4144966" y="3"/>
            <a:ext cx="3170237" cy="481013"/>
          </a:xfrm>
        </p:spPr>
        <p:txBody>
          <a:bodyPr/>
          <a:lstStyle/>
          <a:p>
            <a:r>
              <a:rPr lang="en-US" dirty="0" smtClean="0"/>
              <a:t>October 2012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8274" name="Rectangle 2"/>
          <p:cNvSpPr>
            <a:spLocks noChangeArrowheads="1"/>
          </p:cNvSpPr>
          <p:nvPr/>
        </p:nvSpPr>
        <p:spPr bwMode="auto">
          <a:xfrm>
            <a:off x="0" y="0"/>
            <a:ext cx="8229600" cy="957263"/>
          </a:xfrm>
          <a:prstGeom prst="rect">
            <a:avLst/>
          </a:prstGeom>
          <a:gradFill rotWithShape="1">
            <a:gsLst>
              <a:gs pos="0">
                <a:srgbClr val="003399"/>
              </a:gs>
              <a:gs pos="100000">
                <a:srgbClr val="003399">
                  <a:gamma/>
                  <a:shade val="46275"/>
                  <a:invGamma/>
                </a:srgbClr>
              </a:gs>
            </a:gsLst>
            <a:lin ang="2700000" scaled="1"/>
          </a:gradFill>
          <a:ln w="12700" algn="ctr">
            <a:noFill/>
            <a:miter lim="800000"/>
            <a:headEnd/>
            <a:tailEnd/>
          </a:ln>
          <a:effectLst/>
        </p:spPr>
        <p:txBody>
          <a:bodyPr wrap="none" lIns="80945" tIns="40472" rIns="80945" bIns="40472" anchor="ctr"/>
          <a:lstStyle/>
          <a:p>
            <a:pPr defTabSz="809625"/>
            <a:endParaRPr lang="en-US" sz="1700" b="1" dirty="0">
              <a:solidFill>
                <a:schemeClr val="bg1"/>
              </a:solidFill>
            </a:endParaRPr>
          </a:p>
        </p:txBody>
      </p:sp>
      <p:sp>
        <p:nvSpPr>
          <p:cNvPr id="1078275" name="Rectangle 3"/>
          <p:cNvSpPr>
            <a:spLocks noChangeArrowheads="1"/>
          </p:cNvSpPr>
          <p:nvPr/>
        </p:nvSpPr>
        <p:spPr bwMode="auto">
          <a:xfrm>
            <a:off x="417513" y="5786438"/>
            <a:ext cx="7011987" cy="30162"/>
          </a:xfrm>
          <a:prstGeom prst="rect">
            <a:avLst/>
          </a:prstGeom>
          <a:gradFill rotWithShape="1">
            <a:gsLst>
              <a:gs pos="0">
                <a:srgbClr val="FEC659">
                  <a:gamma/>
                  <a:tint val="0"/>
                  <a:invGamma/>
                </a:srgbClr>
              </a:gs>
              <a:gs pos="100000">
                <a:srgbClr val="FEC659"/>
              </a:gs>
            </a:gsLst>
            <a:lin ang="0" scaled="1"/>
          </a:gradFill>
          <a:ln w="12700" algn="ctr">
            <a:noFill/>
            <a:miter lim="800000"/>
            <a:headEnd/>
            <a:tailEnd/>
          </a:ln>
          <a:effectLst/>
        </p:spPr>
        <p:txBody>
          <a:bodyPr wrap="none" anchor="ctr"/>
          <a:lstStyle/>
          <a:p>
            <a:endParaRPr lang="en-US" dirty="0"/>
          </a:p>
        </p:txBody>
      </p:sp>
      <p:sp>
        <p:nvSpPr>
          <p:cNvPr id="1078276" name="Rectangle 4"/>
          <p:cNvSpPr>
            <a:spLocks noGrp="1" noChangeArrowheads="1"/>
          </p:cNvSpPr>
          <p:nvPr>
            <p:ph type="ctrTitle"/>
          </p:nvPr>
        </p:nvSpPr>
        <p:spPr>
          <a:xfrm>
            <a:off x="617538" y="1846263"/>
            <a:ext cx="6994525" cy="1273175"/>
          </a:xfrm>
        </p:spPr>
        <p:txBody>
          <a:bodyPr/>
          <a:lstStyle>
            <a:lvl1pPr>
              <a:defRPr>
                <a:solidFill>
                  <a:srgbClr val="002E56"/>
                </a:solidFill>
              </a:defRPr>
            </a:lvl1pPr>
          </a:lstStyle>
          <a:p>
            <a:r>
              <a:rPr lang="en-US"/>
              <a:t>Click to edit Master title style</a:t>
            </a:r>
          </a:p>
        </p:txBody>
      </p:sp>
      <p:sp>
        <p:nvSpPr>
          <p:cNvPr id="1078277" name="Rectangle 5"/>
          <p:cNvSpPr>
            <a:spLocks noGrp="1" noChangeArrowheads="1"/>
          </p:cNvSpPr>
          <p:nvPr>
            <p:ph type="subTitle" idx="1"/>
          </p:nvPr>
        </p:nvSpPr>
        <p:spPr>
          <a:xfrm>
            <a:off x="1233488" y="3367088"/>
            <a:ext cx="5762625" cy="1520825"/>
          </a:xfrm>
        </p:spPr>
        <p:txBody>
          <a:bodyPr/>
          <a:lstStyle>
            <a:lvl1pPr marL="0" indent="0" algn="ctr">
              <a:buFont typeface="Wingdings" pitchFamily="2" charset="2"/>
              <a:buNone/>
              <a:defRPr>
                <a:solidFill>
                  <a:srgbClr val="002E56"/>
                </a:solidFill>
              </a:defRPr>
            </a:lvl1pPr>
          </a:lstStyle>
          <a:p>
            <a:r>
              <a:rPr lang="en-US"/>
              <a:t>Click to edit Master subtitle style</a:t>
            </a:r>
          </a:p>
        </p:txBody>
      </p:sp>
      <p:sp>
        <p:nvSpPr>
          <p:cNvPr id="1078279" name="Rectangle 7"/>
          <p:cNvSpPr>
            <a:spLocks noChangeArrowheads="1"/>
          </p:cNvSpPr>
          <p:nvPr/>
        </p:nvSpPr>
        <p:spPr bwMode="auto">
          <a:xfrm>
            <a:off x="8053388" y="1489075"/>
            <a:ext cx="31750" cy="3962400"/>
          </a:xfrm>
          <a:prstGeom prst="rect">
            <a:avLst/>
          </a:prstGeom>
          <a:gradFill rotWithShape="1">
            <a:gsLst>
              <a:gs pos="0">
                <a:srgbClr val="FEC659">
                  <a:gamma/>
                  <a:tint val="0"/>
                  <a:invGamma/>
                </a:srgbClr>
              </a:gs>
              <a:gs pos="100000">
                <a:srgbClr val="FEC659"/>
              </a:gs>
            </a:gsLst>
            <a:lin ang="5400000" scaled="1"/>
          </a:gradFill>
          <a:ln w="12700" algn="ctr">
            <a:noFill/>
            <a:miter lim="800000"/>
            <a:headEnd/>
            <a:tailEnd/>
          </a:ln>
          <a:effectLst/>
        </p:spPr>
        <p:txBody>
          <a:bodyPr wrap="none" anchor="ctr"/>
          <a:lstStyle/>
          <a:p>
            <a:endParaRPr lang="en-US" dirty="0"/>
          </a:p>
        </p:txBody>
      </p:sp>
      <p:pic>
        <p:nvPicPr>
          <p:cNvPr id="1078281" name="Picture 9" descr="Working FTP Logo 1-28-05"/>
          <p:cNvPicPr>
            <a:picLocks noChangeAspect="1" noChangeArrowheads="1"/>
          </p:cNvPicPr>
          <p:nvPr/>
        </p:nvPicPr>
        <p:blipFill>
          <a:blip r:embed="rId2" cstate="print"/>
          <a:srcRect/>
          <a:stretch>
            <a:fillRect/>
          </a:stretch>
        </p:blipFill>
        <p:spPr bwMode="auto">
          <a:xfrm>
            <a:off x="7405688" y="5429250"/>
            <a:ext cx="733425" cy="373063"/>
          </a:xfrm>
          <a:prstGeom prst="rect">
            <a:avLst/>
          </a:prstGeom>
          <a:noFill/>
        </p:spPr>
      </p:pic>
      <p:pic>
        <p:nvPicPr>
          <p:cNvPr id="1078283" name="Picture 11" descr="FDOTLogo_Shadows"/>
          <p:cNvPicPr>
            <a:picLocks noChangeAspect="1" noChangeArrowheads="1"/>
          </p:cNvPicPr>
          <p:nvPr userDrawn="1"/>
        </p:nvPicPr>
        <p:blipFill>
          <a:blip r:embed="rId3" cstate="print"/>
          <a:srcRect/>
          <a:stretch>
            <a:fillRect/>
          </a:stretch>
        </p:blipFill>
        <p:spPr bwMode="auto">
          <a:xfrm>
            <a:off x="7399338" y="5072063"/>
            <a:ext cx="830262" cy="830262"/>
          </a:xfrm>
          <a:prstGeom prst="rect">
            <a:avLst/>
          </a:prstGeom>
          <a:noFill/>
          <a:ln w="9525">
            <a:noFill/>
            <a:miter lim="800000"/>
            <a:headEnd/>
            <a:tailEnd/>
          </a:ln>
          <a:effectLst/>
        </p:spPr>
      </p:pic>
      <p:pic>
        <p:nvPicPr>
          <p:cNvPr id="1078294" name="Picture 22" descr="Picture2"/>
          <p:cNvPicPr>
            <a:picLocks noChangeAspect="1" noChangeArrowheads="1"/>
          </p:cNvPicPr>
          <p:nvPr userDrawn="1"/>
        </p:nvPicPr>
        <p:blipFill>
          <a:blip r:embed="rId4" cstate="print"/>
          <a:srcRect/>
          <a:stretch>
            <a:fillRect/>
          </a:stretch>
        </p:blipFill>
        <p:spPr bwMode="auto">
          <a:xfrm>
            <a:off x="127000" y="57150"/>
            <a:ext cx="7974013" cy="781050"/>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8A70044-EDF5-4899-AD60-E5A9BADCB87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0"/>
            <a:ext cx="2057400" cy="5310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019800" cy="5310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1B5ECF-8843-4705-AA94-2C76057BD29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7B85A53-9931-4BAE-832A-2EAAD733E6E7}" type="slidenum">
              <a:rPr lang="en-US" smtClean="0"/>
              <a:pPr/>
              <a:t>‹#›</a:t>
            </a:fld>
            <a:endParaRPr lang="en-US" dirty="0"/>
          </a:p>
        </p:txBody>
      </p:sp>
      <p:sp>
        <p:nvSpPr>
          <p:cNvPr id="5" name="Content Placeholder 4"/>
          <p:cNvSpPr>
            <a:spLocks noGrp="1"/>
          </p:cNvSpPr>
          <p:nvPr>
            <p:ph sz="quarter" idx="11"/>
          </p:nvPr>
        </p:nvSpPr>
        <p:spPr>
          <a:xfrm>
            <a:off x="288758" y="1235075"/>
            <a:ext cx="7620000" cy="3882357"/>
          </a:xfrm>
        </p:spPr>
        <p:txBody>
          <a:bodyPr/>
          <a:lstStyle>
            <a:lvl1pPr>
              <a:buClrTx/>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ED172FA-AF9E-483E-982C-ADDC9B4FD10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3819525"/>
            <a:ext cx="6994525" cy="11795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50875" y="2519363"/>
            <a:ext cx="6994525" cy="13001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C39AE6F-C289-434E-A38D-F80E861555F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341438"/>
            <a:ext cx="3700462" cy="396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03700" y="1341438"/>
            <a:ext cx="3702050" cy="396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3EDEDD2-227D-4328-9915-EF620B73838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8125"/>
            <a:ext cx="7407275"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163" y="1330325"/>
            <a:ext cx="3636962"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163" y="1884363"/>
            <a:ext cx="3636962"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79888" y="1330325"/>
            <a:ext cx="3638550"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79888" y="1884363"/>
            <a:ext cx="3638550"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A2DAB8E-1F96-4CBC-891F-432CA3D9108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6458012-6F8E-4588-A657-04AB840A0C7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348FC05-4081-46F6-B0C5-46887A9BC13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6538"/>
            <a:ext cx="2708275" cy="100647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217863" y="236538"/>
            <a:ext cx="4600575" cy="5072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163" y="1243013"/>
            <a:ext cx="2708275" cy="4065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36359E6-ECFF-4603-AA06-AA24263CB13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160838"/>
            <a:ext cx="4938713" cy="4905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12900" y="531813"/>
            <a:ext cx="4938713" cy="3565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12900" y="4651375"/>
            <a:ext cx="4938713" cy="69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94876DD-44C0-486E-9B3D-8DD2621541F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410" name="Rectangle 2"/>
          <p:cNvSpPr>
            <a:spLocks noChangeArrowheads="1"/>
          </p:cNvSpPr>
          <p:nvPr/>
        </p:nvSpPr>
        <p:spPr bwMode="auto">
          <a:xfrm>
            <a:off x="0" y="0"/>
            <a:ext cx="8229600" cy="957263"/>
          </a:xfrm>
          <a:prstGeom prst="rect">
            <a:avLst/>
          </a:prstGeom>
          <a:gradFill rotWithShape="1">
            <a:gsLst>
              <a:gs pos="0">
                <a:srgbClr val="003399"/>
              </a:gs>
              <a:gs pos="100000">
                <a:srgbClr val="003399">
                  <a:gamma/>
                  <a:shade val="46275"/>
                  <a:invGamma/>
                </a:srgbClr>
              </a:gs>
            </a:gsLst>
            <a:lin ang="2700000" scaled="1"/>
          </a:gradFill>
          <a:ln w="12700" algn="ctr">
            <a:noFill/>
            <a:miter lim="800000"/>
            <a:headEnd/>
            <a:tailEnd/>
          </a:ln>
          <a:effectLst/>
        </p:spPr>
        <p:txBody>
          <a:bodyPr wrap="none" lIns="80945" tIns="40472" rIns="80945" bIns="40472" anchor="ctr"/>
          <a:lstStyle/>
          <a:p>
            <a:pPr defTabSz="809625"/>
            <a:endParaRPr lang="en-US" sz="1700" b="1" dirty="0">
              <a:solidFill>
                <a:schemeClr val="tx2"/>
              </a:solidFill>
            </a:endParaRPr>
          </a:p>
        </p:txBody>
      </p:sp>
      <p:sp>
        <p:nvSpPr>
          <p:cNvPr id="1041411" name="Rectangle 3"/>
          <p:cNvSpPr>
            <a:spLocks noChangeArrowheads="1"/>
          </p:cNvSpPr>
          <p:nvPr/>
        </p:nvSpPr>
        <p:spPr bwMode="auto">
          <a:xfrm>
            <a:off x="417513" y="5786438"/>
            <a:ext cx="7011987" cy="30162"/>
          </a:xfrm>
          <a:prstGeom prst="rect">
            <a:avLst/>
          </a:prstGeom>
          <a:gradFill rotWithShape="1">
            <a:gsLst>
              <a:gs pos="0">
                <a:srgbClr val="FEC659">
                  <a:gamma/>
                  <a:tint val="0"/>
                  <a:invGamma/>
                </a:srgbClr>
              </a:gs>
              <a:gs pos="100000">
                <a:srgbClr val="FEC659"/>
              </a:gs>
            </a:gsLst>
            <a:lin ang="0" scaled="1"/>
          </a:gradFill>
          <a:ln w="12700" algn="ctr">
            <a:noFill/>
            <a:miter lim="800000"/>
            <a:headEnd/>
            <a:tailEnd/>
          </a:ln>
          <a:effectLst/>
        </p:spPr>
        <p:txBody>
          <a:bodyPr wrap="none" anchor="ctr"/>
          <a:lstStyle/>
          <a:p>
            <a:endParaRPr lang="en-US" dirty="0"/>
          </a:p>
        </p:txBody>
      </p:sp>
      <p:sp>
        <p:nvSpPr>
          <p:cNvPr id="1041412" name="Rectangle 4"/>
          <p:cNvSpPr>
            <a:spLocks noGrp="1" noChangeArrowheads="1"/>
          </p:cNvSpPr>
          <p:nvPr>
            <p:ph type="title"/>
          </p:nvPr>
        </p:nvSpPr>
        <p:spPr bwMode="auto">
          <a:xfrm>
            <a:off x="0" y="0"/>
            <a:ext cx="8229600" cy="889000"/>
          </a:xfrm>
          <a:prstGeom prst="rect">
            <a:avLst/>
          </a:prstGeom>
          <a:noFill/>
          <a:ln w="9525">
            <a:noFill/>
            <a:miter lim="800000"/>
            <a:headEnd/>
            <a:tailEnd/>
          </a:ln>
          <a:effectLst/>
        </p:spPr>
        <p:txBody>
          <a:bodyPr vert="horz" wrap="square" lIns="80945" tIns="40472" rIns="80945" bIns="40472" numCol="1" anchor="b" anchorCtr="0" compatLnSpc="1">
            <a:prstTxWarp prst="textNoShape">
              <a:avLst/>
            </a:prstTxWarp>
          </a:bodyPr>
          <a:lstStyle/>
          <a:p>
            <a:pPr lvl="0"/>
            <a:r>
              <a:rPr lang="en-US" smtClean="0"/>
              <a:t>Click to edit Master title style</a:t>
            </a:r>
          </a:p>
        </p:txBody>
      </p:sp>
      <p:sp>
        <p:nvSpPr>
          <p:cNvPr id="1041413" name="Rectangle 5"/>
          <p:cNvSpPr>
            <a:spLocks noGrp="1" noChangeArrowheads="1"/>
          </p:cNvSpPr>
          <p:nvPr>
            <p:ph type="body" idx="1"/>
          </p:nvPr>
        </p:nvSpPr>
        <p:spPr bwMode="auto">
          <a:xfrm>
            <a:off x="350838" y="1341438"/>
            <a:ext cx="7554912" cy="3968750"/>
          </a:xfrm>
          <a:prstGeom prst="rect">
            <a:avLst/>
          </a:prstGeom>
          <a:noFill/>
          <a:ln w="9525">
            <a:noFill/>
            <a:miter lim="800000"/>
            <a:headEnd/>
            <a:tailEnd/>
          </a:ln>
          <a:effectLst/>
        </p:spPr>
        <p:txBody>
          <a:bodyPr vert="horz" wrap="square" lIns="80945" tIns="40472" rIns="80945" bIns="404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415" name="Rectangle 7"/>
          <p:cNvSpPr>
            <a:spLocks noChangeArrowheads="1"/>
          </p:cNvSpPr>
          <p:nvPr/>
        </p:nvSpPr>
        <p:spPr bwMode="auto">
          <a:xfrm>
            <a:off x="8053388" y="1489075"/>
            <a:ext cx="31750" cy="3962400"/>
          </a:xfrm>
          <a:prstGeom prst="rect">
            <a:avLst/>
          </a:prstGeom>
          <a:gradFill rotWithShape="1">
            <a:gsLst>
              <a:gs pos="0">
                <a:srgbClr val="FEC659">
                  <a:gamma/>
                  <a:tint val="0"/>
                  <a:invGamma/>
                </a:srgbClr>
              </a:gs>
              <a:gs pos="100000">
                <a:srgbClr val="FEC659"/>
              </a:gs>
            </a:gsLst>
            <a:lin ang="5400000" scaled="1"/>
          </a:gradFill>
          <a:ln w="12700" algn="ctr">
            <a:noFill/>
            <a:miter lim="800000"/>
            <a:headEnd/>
            <a:tailEnd/>
          </a:ln>
          <a:effectLst/>
        </p:spPr>
        <p:txBody>
          <a:bodyPr wrap="none" anchor="ctr"/>
          <a:lstStyle/>
          <a:p>
            <a:endParaRPr lang="en-US" dirty="0"/>
          </a:p>
        </p:txBody>
      </p:sp>
      <p:pic>
        <p:nvPicPr>
          <p:cNvPr id="1041417" name="Picture 9" descr="Working FTP Logo 1-28-05"/>
          <p:cNvPicPr>
            <a:picLocks noChangeAspect="1" noChangeArrowheads="1"/>
          </p:cNvPicPr>
          <p:nvPr/>
        </p:nvPicPr>
        <p:blipFill>
          <a:blip r:embed="rId14" cstate="print"/>
          <a:srcRect/>
          <a:stretch>
            <a:fillRect/>
          </a:stretch>
        </p:blipFill>
        <p:spPr bwMode="auto">
          <a:xfrm>
            <a:off x="7405688" y="5429250"/>
            <a:ext cx="733425" cy="373063"/>
          </a:xfrm>
          <a:prstGeom prst="rect">
            <a:avLst/>
          </a:prstGeom>
          <a:noFill/>
        </p:spPr>
      </p:pic>
      <p:pic>
        <p:nvPicPr>
          <p:cNvPr id="1041420" name="Picture 12" descr="FDOTLogo_Shadows"/>
          <p:cNvPicPr>
            <a:picLocks noChangeAspect="1" noChangeArrowheads="1"/>
          </p:cNvPicPr>
          <p:nvPr/>
        </p:nvPicPr>
        <p:blipFill>
          <a:blip r:embed="rId15" cstate="print"/>
          <a:srcRect/>
          <a:stretch>
            <a:fillRect/>
          </a:stretch>
        </p:blipFill>
        <p:spPr bwMode="auto">
          <a:xfrm>
            <a:off x="7383463" y="5091113"/>
            <a:ext cx="830262" cy="830262"/>
          </a:xfrm>
          <a:prstGeom prst="rect">
            <a:avLst/>
          </a:prstGeom>
          <a:solidFill>
            <a:srgbClr val="000080"/>
          </a:solidFill>
          <a:ln w="9525">
            <a:noFill/>
            <a:miter lim="800000"/>
            <a:headEnd/>
            <a:tailEnd/>
          </a:ln>
          <a:effectLst/>
        </p:spPr>
      </p:pic>
      <p:sp>
        <p:nvSpPr>
          <p:cNvPr id="1041421" name="Rectangle 13"/>
          <p:cNvSpPr>
            <a:spLocks noGrp="1" noChangeArrowheads="1"/>
          </p:cNvSpPr>
          <p:nvPr>
            <p:ph type="sldNum" sz="quarter" idx="4"/>
          </p:nvPr>
        </p:nvSpPr>
        <p:spPr bwMode="auto">
          <a:xfrm>
            <a:off x="0" y="5530850"/>
            <a:ext cx="714375"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latin typeface="Comic Sans MS" pitchFamily="66" charset="0"/>
              </a:defRPr>
            </a:lvl1pPr>
          </a:lstStyle>
          <a:p>
            <a:fld id="{97B85A53-9931-4BAE-832A-2EAAD733E6E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mj-lt"/>
          <a:ea typeface="+mj-ea"/>
          <a:cs typeface="+mj-cs"/>
        </a:defRPr>
      </a:lvl1pPr>
      <a:lvl2pPr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2pPr>
      <a:lvl3pPr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3pPr>
      <a:lvl4pPr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4pPr>
      <a:lvl5pPr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5pPr>
      <a:lvl6pPr marL="457200"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6pPr>
      <a:lvl7pPr marL="914400"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7pPr>
      <a:lvl8pPr marL="1371600"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8pPr>
      <a:lvl9pPr marL="1828800" algn="ctr" defTabSz="809625" rtl="0" eaLnBrk="0" fontAlgn="base" hangingPunct="0">
        <a:lnSpc>
          <a:spcPct val="85000"/>
        </a:lnSpc>
        <a:spcBef>
          <a:spcPct val="0"/>
        </a:spcBef>
        <a:spcAft>
          <a:spcPct val="0"/>
        </a:spcAft>
        <a:defRPr sz="3200" i="1">
          <a:solidFill>
            <a:schemeClr val="bg1"/>
          </a:solidFill>
          <a:effectLst>
            <a:outerShdw blurRad="38100" dist="38100" dir="2700000" algn="tl">
              <a:srgbClr val="C0C0C0"/>
            </a:outerShdw>
          </a:effectLst>
          <a:latin typeface="Arial" pitchFamily="34" charset="0"/>
        </a:defRPr>
      </a:lvl9pPr>
    </p:titleStyle>
    <p:bodyStyle>
      <a:lvl1pPr marL="254000" indent="-254000" algn="l" defTabSz="809625" rtl="0" eaLnBrk="0" fontAlgn="base" hangingPunct="0">
        <a:lnSpc>
          <a:spcPct val="94000"/>
        </a:lnSpc>
        <a:spcBef>
          <a:spcPct val="100000"/>
        </a:spcBef>
        <a:spcAft>
          <a:spcPct val="0"/>
        </a:spcAft>
        <a:buClr>
          <a:srgbClr val="A80534"/>
        </a:buClr>
        <a:buSzPct val="80000"/>
        <a:buFont typeface="Wingdings" pitchFamily="2" charset="2"/>
        <a:buChar char="§"/>
        <a:defRPr sz="2100">
          <a:solidFill>
            <a:schemeClr val="bg2"/>
          </a:solidFill>
          <a:latin typeface="+mn-lt"/>
          <a:ea typeface="+mn-ea"/>
          <a:cs typeface="+mn-cs"/>
        </a:defRPr>
      </a:lvl1pPr>
      <a:lvl2pPr marL="606425" indent="-252413" algn="l" defTabSz="809625" rtl="0" eaLnBrk="0" fontAlgn="base" hangingPunct="0">
        <a:lnSpc>
          <a:spcPct val="94000"/>
        </a:lnSpc>
        <a:spcBef>
          <a:spcPct val="40000"/>
        </a:spcBef>
        <a:spcAft>
          <a:spcPct val="0"/>
        </a:spcAft>
        <a:buClr>
          <a:schemeClr val="bg2"/>
        </a:buClr>
        <a:buChar char="•"/>
        <a:defRPr sz="1700">
          <a:solidFill>
            <a:schemeClr val="bg2"/>
          </a:solidFill>
          <a:latin typeface="+mn-lt"/>
        </a:defRPr>
      </a:lvl2pPr>
      <a:lvl3pPr marL="962025" indent="-252413" algn="l" defTabSz="809625" rtl="0" eaLnBrk="0" fontAlgn="base" hangingPunct="0">
        <a:lnSpc>
          <a:spcPct val="94000"/>
        </a:lnSpc>
        <a:spcBef>
          <a:spcPct val="34000"/>
        </a:spcBef>
        <a:spcAft>
          <a:spcPct val="0"/>
        </a:spcAft>
        <a:buClr>
          <a:schemeClr val="bg2"/>
        </a:buClr>
        <a:buSzPct val="65000"/>
        <a:buFont typeface="Wingdings" pitchFamily="2" charset="2"/>
        <a:buChar char="§"/>
        <a:defRPr sz="1600">
          <a:solidFill>
            <a:schemeClr val="bg2"/>
          </a:solidFill>
          <a:latin typeface="+mn-lt"/>
        </a:defRPr>
      </a:lvl3pPr>
      <a:lvl4pPr marL="1417638" indent="-203200" algn="l" defTabSz="809625" rtl="0" eaLnBrk="0" fontAlgn="base" hangingPunct="0">
        <a:spcBef>
          <a:spcPct val="20000"/>
        </a:spcBef>
        <a:spcAft>
          <a:spcPct val="0"/>
        </a:spcAft>
        <a:buSzPct val="75000"/>
        <a:buFont typeface="Times New Roman" pitchFamily="18" charset="0"/>
        <a:buChar char="♦"/>
        <a:defRPr sz="1600">
          <a:solidFill>
            <a:schemeClr val="bg2"/>
          </a:solidFill>
          <a:latin typeface="+mn-lt"/>
        </a:defRPr>
      </a:lvl4pPr>
      <a:lvl5pPr marL="1822450" indent="-201613" algn="l" defTabSz="809625" rtl="0" eaLnBrk="0" fontAlgn="base" hangingPunct="0">
        <a:spcBef>
          <a:spcPct val="20000"/>
        </a:spcBef>
        <a:spcAft>
          <a:spcPct val="0"/>
        </a:spcAft>
        <a:buSzPct val="100000"/>
        <a:buChar char="•"/>
        <a:defRPr sz="1400">
          <a:solidFill>
            <a:schemeClr val="bg2"/>
          </a:solidFill>
          <a:latin typeface="+mn-lt"/>
        </a:defRPr>
      </a:lvl5pPr>
      <a:lvl6pPr marL="2279650" indent="-201613" algn="l" defTabSz="809625" rtl="0" eaLnBrk="0" fontAlgn="base" hangingPunct="0">
        <a:spcBef>
          <a:spcPct val="20000"/>
        </a:spcBef>
        <a:spcAft>
          <a:spcPct val="0"/>
        </a:spcAft>
        <a:buSzPct val="100000"/>
        <a:buChar char="•"/>
        <a:defRPr sz="1400">
          <a:solidFill>
            <a:schemeClr val="bg2"/>
          </a:solidFill>
          <a:latin typeface="+mn-lt"/>
        </a:defRPr>
      </a:lvl6pPr>
      <a:lvl7pPr marL="2736850" indent="-201613" algn="l" defTabSz="809625" rtl="0" eaLnBrk="0" fontAlgn="base" hangingPunct="0">
        <a:spcBef>
          <a:spcPct val="20000"/>
        </a:spcBef>
        <a:spcAft>
          <a:spcPct val="0"/>
        </a:spcAft>
        <a:buSzPct val="100000"/>
        <a:buChar char="•"/>
        <a:defRPr sz="1400">
          <a:solidFill>
            <a:schemeClr val="bg2"/>
          </a:solidFill>
          <a:latin typeface="+mn-lt"/>
        </a:defRPr>
      </a:lvl7pPr>
      <a:lvl8pPr marL="3194050" indent="-201613" algn="l" defTabSz="809625" rtl="0" eaLnBrk="0" fontAlgn="base" hangingPunct="0">
        <a:spcBef>
          <a:spcPct val="20000"/>
        </a:spcBef>
        <a:spcAft>
          <a:spcPct val="0"/>
        </a:spcAft>
        <a:buSzPct val="100000"/>
        <a:buChar char="•"/>
        <a:defRPr sz="1400">
          <a:solidFill>
            <a:schemeClr val="bg2"/>
          </a:solidFill>
          <a:latin typeface="+mn-lt"/>
        </a:defRPr>
      </a:lvl8pPr>
      <a:lvl9pPr marL="3651250" indent="-201613" algn="l" defTabSz="809625" rtl="0" eaLnBrk="0" fontAlgn="base" hangingPunct="0">
        <a:spcBef>
          <a:spcPct val="20000"/>
        </a:spcBef>
        <a:spcAft>
          <a:spcPct val="0"/>
        </a:spcAft>
        <a:buSzPct val="100000"/>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4" Type="http://schemas.openxmlformats.org/officeDocument/2006/relationships/image" Target="../media/image6.gif"/><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hyperlink" Target="http://www.dot.state.fl.us/planning/policy/corridor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gif"/><Relationship Id="rId5"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4" Type="http://schemas.openxmlformats.org/officeDocument/2006/relationships/image" Target="../media/image11.png"/><Relationship Id="rId10" Type="http://schemas.openxmlformats.org/officeDocument/2006/relationships/image" Target="../media/image17.png"/><Relationship Id="rId5" Type="http://schemas.openxmlformats.org/officeDocument/2006/relationships/image" Target="../media/image12.png"/><Relationship Id="rId7" Type="http://schemas.openxmlformats.org/officeDocument/2006/relationships/image" Target="../media/image14.png"/><Relationship Id="rId11"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6.xml"/><Relationship Id="rId9" Type="http://schemas.openxmlformats.org/officeDocument/2006/relationships/image" Target="../media/image16.png"/><Relationship Id="rId3" Type="http://schemas.openxmlformats.org/officeDocument/2006/relationships/image" Target="../media/image10.jpe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93" name="Rectangle 9"/>
          <p:cNvSpPr>
            <a:spLocks noGrp="1" noChangeArrowheads="1"/>
          </p:cNvSpPr>
          <p:nvPr>
            <p:ph type="ctrTitle"/>
          </p:nvPr>
        </p:nvSpPr>
        <p:spPr>
          <a:xfrm>
            <a:off x="604842" y="2678464"/>
            <a:ext cx="6994525" cy="2120374"/>
          </a:xfrm>
        </p:spPr>
        <p:txBody>
          <a:bodyPr>
            <a:normAutofit fontScale="90000"/>
          </a:bodyPr>
          <a:lstStyle/>
          <a:p>
            <a:r>
              <a:rPr lang="en-US" sz="3600" dirty="0"/>
              <a:t>Florida’s Future </a:t>
            </a:r>
            <a:r>
              <a:rPr lang="en-US" sz="3600" dirty="0" smtClean="0"/>
              <a:t/>
            </a:r>
            <a:br>
              <a:rPr lang="en-US" sz="3600" dirty="0" smtClean="0"/>
            </a:br>
            <a:r>
              <a:rPr lang="en-US" sz="3600" dirty="0" smtClean="0"/>
              <a:t>Transportation Corridors </a:t>
            </a:r>
            <a:r>
              <a:rPr lang="en-US" sz="3600" dirty="0"/>
              <a:t/>
            </a:r>
            <a:br>
              <a:rPr lang="en-US" sz="3600" dirty="0"/>
            </a:br>
            <a:r>
              <a:rPr lang="en-US" sz="2200" i="0" dirty="0" smtClean="0">
                <a:effectLst/>
              </a:rPr>
              <a:t/>
            </a:r>
            <a:br>
              <a:rPr lang="en-US" sz="2200" i="0" dirty="0" smtClean="0">
                <a:effectLst/>
              </a:rPr>
            </a:br>
            <a:r>
              <a:rPr lang="en-US" sz="2200" i="0" dirty="0" smtClean="0">
                <a:effectLst/>
              </a:rPr>
              <a:t/>
            </a:r>
            <a:br>
              <a:rPr lang="en-US" sz="2200" i="0" dirty="0" smtClean="0">
                <a:effectLst/>
              </a:rPr>
            </a:br>
            <a:r>
              <a:rPr lang="en-US" sz="2200" dirty="0" smtClean="0">
                <a:effectLst/>
              </a:rPr>
              <a:t> Presented to:</a:t>
            </a:r>
            <a:r>
              <a:rPr lang="en-US" sz="2200" i="0" dirty="0" smtClean="0">
                <a:effectLst/>
              </a:rPr>
              <a:t/>
            </a:r>
            <a:br>
              <a:rPr lang="en-US" sz="2200" i="0" dirty="0" smtClean="0">
                <a:effectLst/>
              </a:rPr>
            </a:br>
            <a:r>
              <a:rPr lang="en-US" sz="2200" i="0" dirty="0" smtClean="0">
                <a:effectLst/>
              </a:rPr>
              <a:t>Florida Redevelopment Association</a:t>
            </a:r>
            <a:br>
              <a:rPr lang="en-US" sz="2200" i="0" dirty="0" smtClean="0">
                <a:effectLst/>
              </a:rPr>
            </a:br>
            <a:r>
              <a:rPr lang="en-US" sz="2200" i="0" dirty="0" smtClean="0">
                <a:effectLst/>
              </a:rPr>
              <a:t/>
            </a:r>
            <a:br>
              <a:rPr lang="en-US" sz="2200" i="0" dirty="0" smtClean="0">
                <a:effectLst/>
              </a:rPr>
            </a:br>
            <a:r>
              <a:rPr lang="en-US" sz="2200" dirty="0" smtClean="0">
                <a:effectLst/>
              </a:rPr>
              <a:t>Presented by:</a:t>
            </a:r>
            <a:r>
              <a:rPr lang="en-US" sz="2200" i="0" dirty="0" smtClean="0">
                <a:effectLst/>
              </a:rPr>
              <a:t/>
            </a:r>
            <a:br>
              <a:rPr lang="en-US" sz="2200" i="0" dirty="0" smtClean="0">
                <a:effectLst/>
              </a:rPr>
            </a:br>
            <a:r>
              <a:rPr lang="en-US" sz="2200" i="0" dirty="0" smtClean="0">
                <a:effectLst/>
              </a:rPr>
              <a:t/>
            </a:r>
            <a:br>
              <a:rPr lang="en-US" sz="2200" i="0" dirty="0" smtClean="0">
                <a:effectLst/>
              </a:rPr>
            </a:br>
            <a:r>
              <a:rPr lang="en-US" sz="2200" i="0" dirty="0" smtClean="0">
                <a:effectLst/>
              </a:rPr>
              <a:t>Bob Romig</a:t>
            </a:r>
            <a:br>
              <a:rPr lang="en-US" sz="2200" i="0" dirty="0" smtClean="0">
                <a:effectLst/>
              </a:rPr>
            </a:br>
            <a:r>
              <a:rPr lang="en-US" sz="2200" i="0" dirty="0" smtClean="0">
                <a:effectLst/>
              </a:rPr>
              <a:t>State Transportation Development Administrator</a:t>
            </a:r>
            <a:br>
              <a:rPr lang="en-US" sz="2200" i="0" dirty="0" smtClean="0">
                <a:effectLst/>
              </a:rPr>
            </a:br>
            <a:r>
              <a:rPr lang="en-US" sz="2200" i="0" dirty="0" smtClean="0">
                <a:effectLst/>
              </a:rPr>
              <a:t>Florida Department of Transportation</a:t>
            </a:r>
            <a:endParaRPr lang="en-US" sz="2200" i="0" dirty="0">
              <a:effectLst/>
            </a:endParaRPr>
          </a:p>
        </p:txBody>
      </p:sp>
      <p:sp>
        <p:nvSpPr>
          <p:cNvPr id="835587" name="Text Box 3"/>
          <p:cNvSpPr txBox="1">
            <a:spLocks noChangeArrowheads="1"/>
          </p:cNvSpPr>
          <p:nvPr/>
        </p:nvSpPr>
        <p:spPr bwMode="auto">
          <a:xfrm>
            <a:off x="2538413" y="5251450"/>
            <a:ext cx="3178175" cy="460375"/>
          </a:xfrm>
          <a:prstGeom prst="rect">
            <a:avLst/>
          </a:prstGeom>
          <a:noFill/>
          <a:ln w="12700">
            <a:noFill/>
            <a:miter lim="800000"/>
            <a:headEnd type="none" w="sm" len="sm"/>
            <a:tailEnd type="none" w="sm" len="sm"/>
          </a:ln>
          <a:effectLst/>
        </p:spPr>
        <p:txBody>
          <a:bodyPr lIns="80945" tIns="40472" rIns="80945" bIns="40472">
            <a:spAutoFit/>
          </a:bodyPr>
          <a:lstStyle/>
          <a:p>
            <a:pPr algn="l" defTabSz="809625" eaLnBrk="1" hangingPunct="1">
              <a:spcBef>
                <a:spcPct val="50000"/>
              </a:spcBef>
            </a:pPr>
            <a:endParaRPr lang="en-US" sz="2500" dirty="0">
              <a:solidFill>
                <a:schemeClr val="tx1"/>
              </a:solidFill>
              <a:effectLst>
                <a:outerShdw blurRad="38100" dist="38100" dir="2700000" algn="tl">
                  <a:srgbClr val="C0C0C0"/>
                </a:outerShdw>
              </a:effectLst>
              <a:latin typeface="Comic Sans MS" pitchFamily="66" charset="0"/>
            </a:endParaRPr>
          </a:p>
        </p:txBody>
      </p:sp>
      <p:sp>
        <p:nvSpPr>
          <p:cNvPr id="835590" name="Text Box 6"/>
          <p:cNvSpPr txBox="1">
            <a:spLocks noChangeArrowheads="1"/>
          </p:cNvSpPr>
          <p:nvPr/>
        </p:nvSpPr>
        <p:spPr bwMode="auto">
          <a:xfrm>
            <a:off x="-7644" y="4782405"/>
            <a:ext cx="8229600" cy="943509"/>
          </a:xfrm>
          <a:prstGeom prst="rect">
            <a:avLst/>
          </a:prstGeom>
          <a:noFill/>
          <a:ln w="12700">
            <a:noFill/>
            <a:miter lim="800000"/>
            <a:headEnd type="none" w="sm" len="sm"/>
            <a:tailEnd type="none" w="sm" len="sm"/>
          </a:ln>
          <a:effectLst/>
        </p:spPr>
        <p:txBody>
          <a:bodyPr lIns="80945" tIns="40472" rIns="80945" bIns="40472">
            <a:spAutoFit/>
          </a:bodyPr>
          <a:lstStyle/>
          <a:p>
            <a:pPr defTabSz="809625"/>
            <a:r>
              <a:rPr lang="en-US" sz="1800" dirty="0" smtClean="0">
                <a:solidFill>
                  <a:srgbClr val="002E56"/>
                </a:solidFill>
                <a:effectLst>
                  <a:outerShdw blurRad="38100" dist="38100" dir="2700000" algn="tl">
                    <a:srgbClr val="C0C0C0"/>
                  </a:outerShdw>
                </a:effectLst>
              </a:rPr>
              <a:t/>
            </a:r>
            <a:br>
              <a:rPr lang="en-US" sz="1800" dirty="0" smtClean="0">
                <a:solidFill>
                  <a:srgbClr val="002E56"/>
                </a:solidFill>
                <a:effectLst>
                  <a:outerShdw blurRad="38100" dist="38100" dir="2700000" algn="tl">
                    <a:srgbClr val="C0C0C0"/>
                  </a:outerShdw>
                </a:effectLst>
              </a:rPr>
            </a:br>
            <a:r>
              <a:rPr lang="en-US" sz="1800" dirty="0" smtClean="0">
                <a:solidFill>
                  <a:srgbClr val="002E56"/>
                </a:solidFill>
                <a:latin typeface="+mj-lt"/>
                <a:ea typeface="+mj-ea"/>
                <a:cs typeface="+mj-cs"/>
              </a:rPr>
              <a:t>October 24, 2012</a:t>
            </a:r>
            <a:endParaRPr lang="en-US" sz="1800" dirty="0">
              <a:solidFill>
                <a:srgbClr val="002E56"/>
              </a:solidFill>
              <a:latin typeface="+mj-lt"/>
              <a:ea typeface="+mj-ea"/>
              <a:cs typeface="+mj-cs"/>
            </a:endParaRPr>
          </a:p>
          <a:p>
            <a:pPr defTabSz="809625"/>
            <a:endParaRPr lang="en-US" sz="1800" dirty="0">
              <a:solidFill>
                <a:srgbClr val="002E56"/>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uck20101.jpg"/>
          <p:cNvPicPr>
            <a:picLocks noChangeAspect="1"/>
          </p:cNvPicPr>
          <p:nvPr/>
        </p:nvPicPr>
        <p:blipFill>
          <a:blip r:embed="rId3" cstate="print"/>
          <a:srcRect l="2537" t="3131" r="3449" b="3540"/>
          <a:stretch>
            <a:fillRect/>
          </a:stretch>
        </p:blipFill>
        <p:spPr>
          <a:xfrm>
            <a:off x="906307" y="972096"/>
            <a:ext cx="6408893" cy="4734156"/>
          </a:xfrm>
          <a:prstGeom prst="rect">
            <a:avLst/>
          </a:prstGeom>
        </p:spPr>
      </p:pic>
      <p:sp>
        <p:nvSpPr>
          <p:cNvPr id="3" name="Title 2"/>
          <p:cNvSpPr>
            <a:spLocks noGrp="1"/>
          </p:cNvSpPr>
          <p:nvPr>
            <p:ph type="title"/>
          </p:nvPr>
        </p:nvSpPr>
        <p:spPr/>
        <p:txBody>
          <a:bodyPr/>
          <a:lstStyle/>
          <a:p>
            <a:r>
              <a:rPr lang="en-US" dirty="0" smtClean="0">
                <a:effectLst/>
              </a:rPr>
              <a:t>Freight Traffic on the SIS, 2010</a:t>
            </a:r>
            <a:endParaRPr lang="en-US" dirty="0"/>
          </a:p>
        </p:txBody>
      </p:sp>
      <p:sp>
        <p:nvSpPr>
          <p:cNvPr id="4" name="Slide Number Placeholder 3"/>
          <p:cNvSpPr>
            <a:spLocks noGrp="1"/>
          </p:cNvSpPr>
          <p:nvPr>
            <p:ph type="sldNum" sz="quarter" idx="10"/>
          </p:nvPr>
        </p:nvSpPr>
        <p:spPr>
          <a:xfrm>
            <a:off x="0" y="5530850"/>
            <a:ext cx="714375" cy="412750"/>
          </a:xfrm>
        </p:spPr>
        <p:txBody>
          <a:bodyPr/>
          <a:lstStyle/>
          <a:p>
            <a:fld id="{2ED172FA-AF9E-483E-982C-ADDC9B4FD10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ck20401.jpg"/>
          <p:cNvPicPr>
            <a:picLocks noChangeAspect="1"/>
          </p:cNvPicPr>
          <p:nvPr/>
        </p:nvPicPr>
        <p:blipFill>
          <a:blip r:embed="rId3" cstate="print"/>
          <a:srcRect l="2537" t="3404" r="2436" b="2927"/>
          <a:stretch>
            <a:fillRect/>
          </a:stretch>
        </p:blipFill>
        <p:spPr>
          <a:xfrm>
            <a:off x="971044" y="1001429"/>
            <a:ext cx="6409944" cy="4701536"/>
          </a:xfrm>
          <a:prstGeom prst="rect">
            <a:avLst/>
          </a:prstGeom>
        </p:spPr>
      </p:pic>
      <p:sp>
        <p:nvSpPr>
          <p:cNvPr id="3" name="Title 2"/>
          <p:cNvSpPr>
            <a:spLocks noGrp="1"/>
          </p:cNvSpPr>
          <p:nvPr>
            <p:ph type="title"/>
          </p:nvPr>
        </p:nvSpPr>
        <p:spPr/>
        <p:txBody>
          <a:bodyPr/>
          <a:lstStyle/>
          <a:p>
            <a:r>
              <a:rPr lang="en-US" dirty="0" smtClean="0">
                <a:effectLst/>
              </a:rPr>
              <a:t>Freight Traffic on the SIS, 2040</a:t>
            </a:r>
            <a:endParaRPr lang="en-US" dirty="0"/>
          </a:p>
        </p:txBody>
      </p:sp>
      <p:sp>
        <p:nvSpPr>
          <p:cNvPr id="5" name="Slide Number Placeholder 3"/>
          <p:cNvSpPr>
            <a:spLocks noGrp="1"/>
          </p:cNvSpPr>
          <p:nvPr>
            <p:ph type="sldNum" sz="quarter" idx="10"/>
          </p:nvPr>
        </p:nvSpPr>
        <p:spPr>
          <a:xfrm>
            <a:off x="0" y="5530850"/>
            <a:ext cx="714375" cy="412750"/>
          </a:xfrm>
        </p:spPr>
        <p:txBody>
          <a:bodyPr/>
          <a:lstStyle/>
          <a:p>
            <a:fld id="{2ED172FA-AF9E-483E-982C-ADDC9B4FD10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Presentation Outline</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12</a:t>
            </a:fld>
            <a:endParaRPr lang="en-US" dirty="0"/>
          </a:p>
        </p:txBody>
      </p:sp>
      <p:sp>
        <p:nvSpPr>
          <p:cNvPr id="3" name="Content Placeholder 2"/>
          <p:cNvSpPr>
            <a:spLocks noGrp="1"/>
          </p:cNvSpPr>
          <p:nvPr>
            <p:ph sz="quarter" idx="11"/>
          </p:nvPr>
        </p:nvSpPr>
        <p:spPr/>
        <p:txBody>
          <a:bodyPr/>
          <a:lstStyle/>
          <a:p>
            <a:r>
              <a:rPr lang="en-US" dirty="0" smtClean="0"/>
              <a:t>Why future corridors?</a:t>
            </a:r>
          </a:p>
          <a:p>
            <a:r>
              <a:rPr lang="en-US" dirty="0" smtClean="0">
                <a:solidFill>
                  <a:srgbClr val="FF0000"/>
                </a:solidFill>
              </a:rPr>
              <a:t>How do we plan and develop future corridors?</a:t>
            </a:r>
          </a:p>
          <a:p>
            <a:r>
              <a:rPr lang="en-US" dirty="0" smtClean="0"/>
              <a:t>Initial study areas</a:t>
            </a:r>
          </a:p>
          <a:p>
            <a:r>
              <a:rPr lang="en-US" dirty="0" smtClean="0"/>
              <a:t>What’s next?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238724" y="1057430"/>
            <a:ext cx="4729163" cy="4572000"/>
            <a:chOff x="305" y="1150"/>
            <a:chExt cx="2489" cy="2498"/>
          </a:xfrm>
        </p:grpSpPr>
        <p:sp>
          <p:nvSpPr>
            <p:cNvPr id="1820677" name="Oval 5"/>
            <p:cNvSpPr>
              <a:spLocks noChangeAspect="1" noChangeArrowheads="1"/>
            </p:cNvSpPr>
            <p:nvPr/>
          </p:nvSpPr>
          <p:spPr bwMode="auto">
            <a:xfrm>
              <a:off x="978" y="1390"/>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78" name="Oval 6"/>
            <p:cNvSpPr>
              <a:spLocks noChangeAspect="1" noChangeArrowheads="1"/>
            </p:cNvSpPr>
            <p:nvPr/>
          </p:nvSpPr>
          <p:spPr bwMode="auto">
            <a:xfrm>
              <a:off x="1749" y="1488"/>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79" name="Oval 7"/>
            <p:cNvSpPr>
              <a:spLocks noChangeAspect="1" noChangeArrowheads="1"/>
            </p:cNvSpPr>
            <p:nvPr/>
          </p:nvSpPr>
          <p:spPr bwMode="auto">
            <a:xfrm>
              <a:off x="2169" y="1626"/>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80" name="Oval 8"/>
            <p:cNvSpPr>
              <a:spLocks noChangeAspect="1" noChangeArrowheads="1"/>
            </p:cNvSpPr>
            <p:nvPr/>
          </p:nvSpPr>
          <p:spPr bwMode="auto">
            <a:xfrm>
              <a:off x="1968" y="2304"/>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81" name="Oval 9"/>
            <p:cNvSpPr>
              <a:spLocks noChangeAspect="1" noChangeArrowheads="1"/>
            </p:cNvSpPr>
            <p:nvPr/>
          </p:nvSpPr>
          <p:spPr bwMode="auto">
            <a:xfrm>
              <a:off x="2181" y="2025"/>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82" name="Oval 10"/>
            <p:cNvSpPr>
              <a:spLocks noChangeAspect="1" noChangeArrowheads="1"/>
            </p:cNvSpPr>
            <p:nvPr/>
          </p:nvSpPr>
          <p:spPr bwMode="auto">
            <a:xfrm>
              <a:off x="2262" y="2631"/>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83" name="Oval 11"/>
            <p:cNvSpPr>
              <a:spLocks noChangeAspect="1" noChangeArrowheads="1"/>
            </p:cNvSpPr>
            <p:nvPr/>
          </p:nvSpPr>
          <p:spPr bwMode="auto">
            <a:xfrm>
              <a:off x="2160" y="2880"/>
              <a:ext cx="72" cy="72"/>
            </a:xfrm>
            <a:prstGeom prst="ellipse">
              <a:avLst/>
            </a:prstGeom>
            <a:solidFill>
              <a:schemeClr val="accent1"/>
            </a:solidFill>
            <a:ln w="9525">
              <a:noFill/>
              <a:round/>
              <a:headEnd/>
              <a:tailEnd/>
            </a:ln>
            <a:effectLst/>
          </p:spPr>
          <p:txBody>
            <a:bodyPr wrap="none" anchor="ctr"/>
            <a:lstStyle/>
            <a:p>
              <a:endParaRPr lang="en-US" dirty="0"/>
            </a:p>
          </p:txBody>
        </p:sp>
        <p:sp>
          <p:nvSpPr>
            <p:cNvPr id="1820684" name="Oval 12"/>
            <p:cNvSpPr>
              <a:spLocks noChangeAspect="1" noChangeArrowheads="1"/>
            </p:cNvSpPr>
            <p:nvPr/>
          </p:nvSpPr>
          <p:spPr bwMode="auto">
            <a:xfrm>
              <a:off x="2490" y="3138"/>
              <a:ext cx="72" cy="72"/>
            </a:xfrm>
            <a:prstGeom prst="ellipse">
              <a:avLst/>
            </a:prstGeom>
            <a:solidFill>
              <a:schemeClr val="accent1"/>
            </a:solidFill>
            <a:ln w="9525">
              <a:noFill/>
              <a:round/>
              <a:headEnd/>
              <a:tailEnd/>
            </a:ln>
            <a:effectLst/>
          </p:spPr>
          <p:txBody>
            <a:bodyPr wrap="none" anchor="ctr"/>
            <a:lstStyle/>
            <a:p>
              <a:endParaRPr lang="en-US" dirty="0"/>
            </a:p>
          </p:txBody>
        </p:sp>
        <p:pic>
          <p:nvPicPr>
            <p:cNvPr id="1820685" name="Picture 13" descr="eco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05" y="1150"/>
              <a:ext cx="2489" cy="2498"/>
            </a:xfrm>
            <a:prstGeom prst="rect">
              <a:avLst/>
            </a:prstGeom>
            <a:noFill/>
            <a:ln w="9525">
              <a:noFill/>
              <a:miter lim="800000"/>
              <a:headEnd/>
              <a:tailEnd/>
            </a:ln>
          </p:spPr>
        </p:pic>
      </p:grpSp>
      <p:sp>
        <p:nvSpPr>
          <p:cNvPr id="1820674" name="Rectangle 2"/>
          <p:cNvSpPr>
            <a:spLocks noGrp="1" noChangeArrowheads="1"/>
          </p:cNvSpPr>
          <p:nvPr>
            <p:ph type="title"/>
          </p:nvPr>
        </p:nvSpPr>
        <p:spPr/>
        <p:txBody>
          <a:bodyPr/>
          <a:lstStyle/>
          <a:p>
            <a:r>
              <a:rPr lang="en-US" dirty="0">
                <a:effectLst/>
              </a:rPr>
              <a:t>How Are Study Areas Identified?</a:t>
            </a:r>
          </a:p>
        </p:txBody>
      </p:sp>
      <p:sp>
        <p:nvSpPr>
          <p:cNvPr id="30" name="Slide Number Placeholder 3"/>
          <p:cNvSpPr>
            <a:spLocks noGrp="1"/>
          </p:cNvSpPr>
          <p:nvPr>
            <p:ph type="sldNum" sz="quarter" idx="10"/>
          </p:nvPr>
        </p:nvSpPr>
        <p:spPr/>
        <p:txBody>
          <a:bodyPr/>
          <a:lstStyle/>
          <a:p>
            <a:fld id="{807CA57D-5E31-4E7D-AFAB-1F467B7C17C8}" type="slidenum">
              <a:rPr lang="en-US"/>
              <a:pPr/>
              <a:t>13</a:t>
            </a:fld>
            <a:endParaRPr lang="en-US" dirty="0"/>
          </a:p>
        </p:txBody>
      </p:sp>
      <p:sp>
        <p:nvSpPr>
          <p:cNvPr id="1820675" name="Rectangle 3"/>
          <p:cNvSpPr>
            <a:spLocks noGrp="1" noChangeArrowheads="1"/>
          </p:cNvSpPr>
          <p:nvPr>
            <p:ph sz="quarter" idx="11"/>
          </p:nvPr>
        </p:nvSpPr>
        <p:spPr>
          <a:xfrm>
            <a:off x="288758" y="1235075"/>
            <a:ext cx="5408035" cy="3882357"/>
          </a:xfrm>
        </p:spPr>
        <p:txBody>
          <a:bodyPr/>
          <a:lstStyle/>
          <a:p>
            <a:r>
              <a:rPr lang="en-US" dirty="0"/>
              <a:t>FDOT</a:t>
            </a:r>
          </a:p>
          <a:p>
            <a:pPr lvl="1"/>
            <a:r>
              <a:rPr lang="en-US" dirty="0"/>
              <a:t>Connectivity “gaps”</a:t>
            </a:r>
          </a:p>
          <a:p>
            <a:pPr lvl="1"/>
            <a:r>
              <a:rPr lang="en-US" dirty="0"/>
              <a:t>Current and projected </a:t>
            </a:r>
            <a:br>
              <a:rPr lang="en-US" dirty="0"/>
            </a:br>
            <a:r>
              <a:rPr lang="en-US" dirty="0"/>
              <a:t>constraints on existing system</a:t>
            </a:r>
          </a:p>
          <a:p>
            <a:pPr lvl="1"/>
            <a:r>
              <a:rPr lang="en-US" dirty="0"/>
              <a:t>Statewide modal plans</a:t>
            </a:r>
          </a:p>
          <a:p>
            <a:pPr lvl="1"/>
            <a:r>
              <a:rPr lang="en-US" dirty="0" smtClean="0"/>
              <a:t>Transportation alternatives studies</a:t>
            </a:r>
            <a:endParaRPr lang="en-US" dirty="0"/>
          </a:p>
          <a:p>
            <a:pPr lvl="1"/>
            <a:r>
              <a:rPr lang="en-US" dirty="0"/>
              <a:t>District and </a:t>
            </a:r>
            <a:r>
              <a:rPr lang="en-US" dirty="0" smtClean="0"/>
              <a:t>Turnpike </a:t>
            </a:r>
            <a:r>
              <a:rPr lang="en-US" dirty="0"/>
              <a:t>Enterprise analyses</a:t>
            </a:r>
          </a:p>
          <a:p>
            <a:r>
              <a:rPr lang="en-US" dirty="0"/>
              <a:t>Partners and Stakeholders</a:t>
            </a:r>
          </a:p>
          <a:p>
            <a:pPr lvl="1"/>
            <a:r>
              <a:rPr lang="en-US" dirty="0"/>
              <a:t>Regional visions</a:t>
            </a:r>
          </a:p>
          <a:p>
            <a:pPr lvl="1"/>
            <a:r>
              <a:rPr lang="en-US" dirty="0"/>
              <a:t>MPO long-range </a:t>
            </a:r>
            <a:r>
              <a:rPr lang="en-US" dirty="0" smtClean="0"/>
              <a:t>plans</a:t>
            </a:r>
          </a:p>
          <a:p>
            <a:pPr lvl="1"/>
            <a:r>
              <a:rPr lang="en-US" dirty="0" smtClean="0"/>
              <a:t>Expressway authority master plans</a:t>
            </a:r>
            <a:endParaRPr lang="en-US" dirty="0"/>
          </a:p>
          <a:p>
            <a:pPr lvl="1"/>
            <a:r>
              <a:rPr lang="en-US" dirty="0"/>
              <a:t>Other stakeholder proposals </a:t>
            </a:r>
          </a:p>
        </p:txBody>
      </p:sp>
      <p:sp>
        <p:nvSpPr>
          <p:cNvPr id="1820686" name="Line 14"/>
          <p:cNvSpPr>
            <a:spLocks noChangeShapeType="1"/>
          </p:cNvSpPr>
          <p:nvPr/>
        </p:nvSpPr>
        <p:spPr bwMode="auto">
          <a:xfrm flipH="1">
            <a:off x="6446838" y="2800350"/>
            <a:ext cx="444500" cy="638175"/>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87" name="Line 15"/>
          <p:cNvSpPr>
            <a:spLocks noChangeShapeType="1"/>
          </p:cNvSpPr>
          <p:nvPr/>
        </p:nvSpPr>
        <p:spPr bwMode="auto">
          <a:xfrm flipH="1">
            <a:off x="6816725" y="2898775"/>
            <a:ext cx="179388" cy="1598613"/>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88" name="Line 16"/>
          <p:cNvSpPr>
            <a:spLocks noChangeShapeType="1"/>
          </p:cNvSpPr>
          <p:nvPr/>
        </p:nvSpPr>
        <p:spPr bwMode="auto">
          <a:xfrm>
            <a:off x="7118350" y="2922588"/>
            <a:ext cx="55563" cy="1125537"/>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89" name="Line 17"/>
          <p:cNvSpPr>
            <a:spLocks noChangeShapeType="1"/>
          </p:cNvSpPr>
          <p:nvPr/>
        </p:nvSpPr>
        <p:spPr bwMode="auto">
          <a:xfrm>
            <a:off x="7240588" y="2859088"/>
            <a:ext cx="455612" cy="1795462"/>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90" name="Line 18"/>
          <p:cNvSpPr>
            <a:spLocks noChangeShapeType="1"/>
          </p:cNvSpPr>
          <p:nvPr/>
        </p:nvSpPr>
        <p:spPr bwMode="auto">
          <a:xfrm flipH="1" flipV="1">
            <a:off x="6899275" y="1498600"/>
            <a:ext cx="219075" cy="1042988"/>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91" name="Line 19"/>
          <p:cNvSpPr>
            <a:spLocks noChangeShapeType="1"/>
          </p:cNvSpPr>
          <p:nvPr/>
        </p:nvSpPr>
        <p:spPr bwMode="auto">
          <a:xfrm flipH="1" flipV="1">
            <a:off x="5926138" y="1709738"/>
            <a:ext cx="1001712" cy="900112"/>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92" name="Line 20"/>
          <p:cNvSpPr>
            <a:spLocks noChangeShapeType="1"/>
          </p:cNvSpPr>
          <p:nvPr/>
        </p:nvSpPr>
        <p:spPr bwMode="auto">
          <a:xfrm flipH="1" flipV="1">
            <a:off x="4375150" y="1420813"/>
            <a:ext cx="2514600" cy="1282700"/>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693" name="Oval 21"/>
          <p:cNvSpPr>
            <a:spLocks noChangeArrowheads="1"/>
          </p:cNvSpPr>
          <p:nvPr/>
        </p:nvSpPr>
        <p:spPr bwMode="auto">
          <a:xfrm>
            <a:off x="6997700" y="3465513"/>
            <a:ext cx="328613" cy="319087"/>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4" name="Oval 22"/>
          <p:cNvSpPr>
            <a:spLocks noChangeArrowheads="1"/>
          </p:cNvSpPr>
          <p:nvPr/>
        </p:nvSpPr>
        <p:spPr bwMode="auto">
          <a:xfrm>
            <a:off x="7404100" y="4046538"/>
            <a:ext cx="330200" cy="317500"/>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5" name="Oval 23"/>
          <p:cNvSpPr>
            <a:spLocks noChangeArrowheads="1"/>
          </p:cNvSpPr>
          <p:nvPr/>
        </p:nvSpPr>
        <p:spPr bwMode="auto">
          <a:xfrm>
            <a:off x="6694488" y="3862388"/>
            <a:ext cx="330200" cy="319087"/>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6" name="Oval 24"/>
          <p:cNvSpPr>
            <a:spLocks noChangeArrowheads="1"/>
          </p:cNvSpPr>
          <p:nvPr/>
        </p:nvSpPr>
        <p:spPr bwMode="auto">
          <a:xfrm>
            <a:off x="6542088" y="2963863"/>
            <a:ext cx="330200" cy="317500"/>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7" name="Oval 25"/>
          <p:cNvSpPr>
            <a:spLocks noChangeArrowheads="1"/>
          </p:cNvSpPr>
          <p:nvPr/>
        </p:nvSpPr>
        <p:spPr bwMode="auto">
          <a:xfrm>
            <a:off x="4732338" y="1503363"/>
            <a:ext cx="328612" cy="315912"/>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8" name="Oval 26"/>
          <p:cNvSpPr>
            <a:spLocks noChangeArrowheads="1"/>
          </p:cNvSpPr>
          <p:nvPr/>
        </p:nvSpPr>
        <p:spPr bwMode="auto">
          <a:xfrm>
            <a:off x="6130925" y="1879600"/>
            <a:ext cx="330200" cy="317500"/>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699" name="Oval 27"/>
          <p:cNvSpPr>
            <a:spLocks noChangeArrowheads="1"/>
          </p:cNvSpPr>
          <p:nvPr/>
        </p:nvSpPr>
        <p:spPr bwMode="auto">
          <a:xfrm>
            <a:off x="6794500" y="1765300"/>
            <a:ext cx="330200" cy="317500"/>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
        <p:nvSpPr>
          <p:cNvPr id="1820700" name="Line 28"/>
          <p:cNvSpPr>
            <a:spLocks noChangeShapeType="1"/>
          </p:cNvSpPr>
          <p:nvPr/>
        </p:nvSpPr>
        <p:spPr bwMode="auto">
          <a:xfrm flipH="1" flipV="1">
            <a:off x="6037263" y="947738"/>
            <a:ext cx="1004887" cy="1665287"/>
          </a:xfrm>
          <a:prstGeom prst="line">
            <a:avLst/>
          </a:prstGeom>
          <a:noFill/>
          <a:ln w="57150">
            <a:solidFill>
              <a:schemeClr val="accent1"/>
            </a:solidFill>
            <a:round/>
            <a:headEnd type="triangle" w="med" len="med"/>
            <a:tailEnd type="triangle" w="med" len="med"/>
          </a:ln>
          <a:effectLst>
            <a:outerShdw dist="17961" dir="2700000" algn="ctr" rotWithShape="0">
              <a:schemeClr val="bg2"/>
            </a:outerShdw>
          </a:effectLst>
        </p:spPr>
        <p:txBody>
          <a:bodyPr wrap="none" anchor="ctr"/>
          <a:lstStyle/>
          <a:p>
            <a:endParaRPr lang="en-US" dirty="0"/>
          </a:p>
        </p:txBody>
      </p:sp>
      <p:sp>
        <p:nvSpPr>
          <p:cNvPr id="1820701" name="Oval 29"/>
          <p:cNvSpPr>
            <a:spLocks noChangeArrowheads="1"/>
          </p:cNvSpPr>
          <p:nvPr/>
        </p:nvSpPr>
        <p:spPr bwMode="auto">
          <a:xfrm>
            <a:off x="6038850" y="1049338"/>
            <a:ext cx="330200" cy="319087"/>
          </a:xfrm>
          <a:prstGeom prst="ellipse">
            <a:avLst/>
          </a:prstGeom>
          <a:solidFill>
            <a:schemeClr val="accent1"/>
          </a:solidFill>
          <a:ln w="25400">
            <a:solidFill>
              <a:schemeClr val="tx1"/>
            </a:solidFill>
            <a:round/>
            <a:headEnd/>
            <a:tailEnd/>
          </a:ln>
          <a:effectLst/>
        </p:spPr>
        <p:txBody>
          <a:bodyPr wrap="none" lIns="0" tIns="0" rIns="0" bIns="0" anchor="ctr" anchorCtr="1"/>
          <a:lstStyle/>
          <a:p>
            <a:pPr defTabSz="809625"/>
            <a:r>
              <a:rPr lang="en-US" sz="2300" dirty="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rPr>
              <a:t>Policy Framework</a:t>
            </a:r>
            <a:endParaRPr lang="en-US" dirty="0">
              <a:effectLst/>
            </a:endParaRPr>
          </a:p>
        </p:txBody>
      </p:sp>
      <p:sp>
        <p:nvSpPr>
          <p:cNvPr id="2" name="Slide Number Placeholder 1"/>
          <p:cNvSpPr>
            <a:spLocks noGrp="1"/>
          </p:cNvSpPr>
          <p:nvPr>
            <p:ph type="sldNum" sz="quarter" idx="10"/>
          </p:nvPr>
        </p:nvSpPr>
        <p:spPr/>
        <p:txBody>
          <a:bodyPr/>
          <a:lstStyle/>
          <a:p>
            <a:fld id="{2348FC05-4081-46F6-B0C5-46887A9BC13C}" type="slidenum">
              <a:rPr lang="en-US" smtClean="0"/>
              <a:pPr/>
              <a:t>14</a:t>
            </a:fld>
            <a:endParaRPr lang="en-US" dirty="0"/>
          </a:p>
        </p:txBody>
      </p:sp>
      <p:sp>
        <p:nvSpPr>
          <p:cNvPr id="4" name="Content Placeholder 3"/>
          <p:cNvSpPr>
            <a:spLocks noGrp="1"/>
          </p:cNvSpPr>
          <p:nvPr>
            <p:ph sz="quarter" idx="11"/>
          </p:nvPr>
        </p:nvSpPr>
        <p:spPr/>
        <p:txBody>
          <a:bodyPr/>
          <a:lstStyle/>
          <a:p>
            <a:pPr>
              <a:spcBef>
                <a:spcPts val="1800"/>
              </a:spcBef>
            </a:pPr>
            <a:r>
              <a:rPr lang="en-US" dirty="0" smtClean="0"/>
              <a:t>Focus on connecting economic</a:t>
            </a:r>
            <a:br>
              <a:rPr lang="en-US" dirty="0" smtClean="0"/>
            </a:br>
            <a:r>
              <a:rPr lang="en-US" dirty="0" smtClean="0"/>
              <a:t>activities and moving people </a:t>
            </a:r>
            <a:br>
              <a:rPr lang="en-US" dirty="0" smtClean="0"/>
            </a:br>
            <a:r>
              <a:rPr lang="en-US" dirty="0" smtClean="0"/>
              <a:t>and freight</a:t>
            </a:r>
          </a:p>
          <a:p>
            <a:pPr>
              <a:spcBef>
                <a:spcPts val="1800"/>
              </a:spcBef>
            </a:pPr>
            <a:r>
              <a:rPr lang="en-US" dirty="0" smtClean="0"/>
              <a:t>Maximize use of existing facilities  </a:t>
            </a:r>
          </a:p>
          <a:p>
            <a:pPr>
              <a:spcBef>
                <a:spcPts val="1800"/>
              </a:spcBef>
            </a:pPr>
            <a:r>
              <a:rPr lang="en-US" dirty="0" smtClean="0"/>
              <a:t>Consider alternatives to highways</a:t>
            </a:r>
          </a:p>
          <a:p>
            <a:pPr>
              <a:spcBef>
                <a:spcPts val="1800"/>
              </a:spcBef>
            </a:pPr>
            <a:r>
              <a:rPr lang="en-US" dirty="0" smtClean="0"/>
              <a:t>Add capacity to existing facilities</a:t>
            </a:r>
            <a:br>
              <a:rPr lang="en-US" dirty="0" smtClean="0"/>
            </a:br>
            <a:r>
              <a:rPr lang="en-US" dirty="0" smtClean="0"/>
              <a:t>to support growth in demand and </a:t>
            </a:r>
            <a:br>
              <a:rPr lang="en-US" dirty="0" smtClean="0"/>
            </a:br>
            <a:r>
              <a:rPr lang="en-US" dirty="0" smtClean="0"/>
              <a:t>relieve congestion</a:t>
            </a:r>
          </a:p>
          <a:p>
            <a:pPr>
              <a:spcBef>
                <a:spcPts val="1800"/>
              </a:spcBef>
            </a:pPr>
            <a:r>
              <a:rPr lang="en-US" dirty="0" smtClean="0"/>
              <a:t>Consider new facilities when needed </a:t>
            </a:r>
            <a:br>
              <a:rPr lang="en-US" dirty="0" smtClean="0"/>
            </a:br>
            <a:r>
              <a:rPr lang="en-US" dirty="0" smtClean="0"/>
              <a:t>to fill major connectivity gaps </a:t>
            </a:r>
          </a:p>
        </p:txBody>
      </p:sp>
      <p:pic>
        <p:nvPicPr>
          <p:cNvPr id="31746" name="Picture 2"/>
          <p:cNvPicPr>
            <a:picLocks noChangeAspect="1" noChangeArrowheads="1"/>
          </p:cNvPicPr>
          <p:nvPr/>
        </p:nvPicPr>
        <p:blipFill>
          <a:blip r:embed="rId3" cstate="print"/>
          <a:srcRect/>
          <a:stretch>
            <a:fillRect/>
          </a:stretch>
        </p:blipFill>
        <p:spPr bwMode="auto">
          <a:xfrm>
            <a:off x="4753118" y="1126883"/>
            <a:ext cx="1771213" cy="2286000"/>
          </a:xfrm>
          <a:prstGeom prst="rect">
            <a:avLst/>
          </a:prstGeom>
          <a:noFill/>
          <a:ln w="9525">
            <a:noFill/>
            <a:miter lim="800000"/>
            <a:headEnd/>
            <a:tailEnd/>
          </a:ln>
        </p:spPr>
      </p:pic>
      <p:pic>
        <p:nvPicPr>
          <p:cNvPr id="5" name="Picture 2" descr="http://2060ftp.org/images/uploads/home/FTP2060.gif"/>
          <p:cNvPicPr>
            <a:picLocks noChangeAspect="1" noChangeArrowheads="1"/>
          </p:cNvPicPr>
          <p:nvPr/>
        </p:nvPicPr>
        <p:blipFill>
          <a:blip r:embed="rId4" cstate="print"/>
          <a:stretch>
            <a:fillRect/>
          </a:stretch>
        </p:blipFill>
        <p:spPr>
          <a:xfrm>
            <a:off x="6254313" y="2885937"/>
            <a:ext cx="1713075"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Key Policy Issues</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15</a:t>
            </a:fld>
            <a:endParaRPr lang="en-US" dirty="0"/>
          </a:p>
        </p:txBody>
      </p:sp>
      <p:sp>
        <p:nvSpPr>
          <p:cNvPr id="3" name="Content Placeholder 2"/>
          <p:cNvSpPr>
            <a:spLocks noGrp="1"/>
          </p:cNvSpPr>
          <p:nvPr>
            <p:ph sz="quarter" idx="11"/>
          </p:nvPr>
        </p:nvSpPr>
        <p:spPr/>
        <p:txBody>
          <a:bodyPr/>
          <a:lstStyle/>
          <a:p>
            <a:pPr>
              <a:spcBef>
                <a:spcPts val="1800"/>
              </a:spcBef>
            </a:pPr>
            <a:r>
              <a:rPr lang="en-US" dirty="0" smtClean="0"/>
              <a:t>Consistency with statewide and regional visions/plans including DEO Strategic Plan, Six Pillars</a:t>
            </a:r>
            <a:r>
              <a:rPr lang="en-US" baseline="30000" dirty="0" smtClean="0"/>
              <a:t>TM</a:t>
            </a:r>
            <a:endParaRPr lang="en-US" dirty="0" smtClean="0"/>
          </a:p>
          <a:p>
            <a:pPr>
              <a:spcBef>
                <a:spcPts val="1800"/>
              </a:spcBef>
            </a:pPr>
            <a:r>
              <a:rPr lang="en-US" dirty="0" smtClean="0"/>
              <a:t>Linkage to local government comprehensive plans, sector plans, rural land stewardship areas, DRIs, etc.</a:t>
            </a:r>
          </a:p>
          <a:p>
            <a:pPr>
              <a:spcBef>
                <a:spcPts val="1800"/>
              </a:spcBef>
            </a:pPr>
            <a:r>
              <a:rPr lang="en-US" dirty="0" smtClean="0"/>
              <a:t>Coordination with Cooperative Conservation Blueprint and other land conservation plans</a:t>
            </a:r>
          </a:p>
          <a:p>
            <a:pPr>
              <a:spcBef>
                <a:spcPts val="1800"/>
              </a:spcBef>
            </a:pPr>
            <a:r>
              <a:rPr lang="en-US" dirty="0" smtClean="0"/>
              <a:t>Integrating corridor concepts into regional and local transportation and land use plans</a:t>
            </a:r>
          </a:p>
          <a:p>
            <a:pPr>
              <a:spcBef>
                <a:spcPts val="1200"/>
              </a:spcBef>
            </a:pPr>
            <a:r>
              <a:rPr lang="en-US" dirty="0" smtClean="0"/>
              <a:t>Partnership opportunities with landowners, utilities</a:t>
            </a:r>
          </a:p>
          <a:p>
            <a:r>
              <a:rPr lang="en-US" dirty="0" smtClean="0"/>
              <a:t>Design principles for 21</a:t>
            </a:r>
            <a:r>
              <a:rPr lang="en-US" baseline="30000" dirty="0" smtClean="0"/>
              <a:t>st</a:t>
            </a:r>
            <a:r>
              <a:rPr lang="en-US" dirty="0" smtClean="0"/>
              <a:t> century corridors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Corridor Planning Approach</a:t>
            </a:r>
            <a:endParaRPr lang="en-US" dirty="0">
              <a:effectLst/>
            </a:endParaRPr>
          </a:p>
        </p:txBody>
      </p:sp>
      <p:sp>
        <p:nvSpPr>
          <p:cNvPr id="3" name="Slide Number Placeholder 2"/>
          <p:cNvSpPr>
            <a:spLocks noGrp="1"/>
          </p:cNvSpPr>
          <p:nvPr>
            <p:ph type="sldNum" sz="quarter" idx="10"/>
          </p:nvPr>
        </p:nvSpPr>
        <p:spPr/>
        <p:txBody>
          <a:bodyPr/>
          <a:lstStyle/>
          <a:p>
            <a:fld id="{36458012-6F8E-4588-A657-04AB840A0C73}" type="slidenum">
              <a:rPr lang="en-US" smtClean="0"/>
              <a:pPr/>
              <a:t>16</a:t>
            </a:fld>
            <a:endParaRPr lang="en-US" dirty="0"/>
          </a:p>
        </p:txBody>
      </p:sp>
      <p:pic>
        <p:nvPicPr>
          <p:cNvPr id="6" name="Picture 5" descr="Standalone_FutureCorridorPlanning_noboxes.jpg"/>
          <p:cNvPicPr>
            <a:picLocks noChangeAspect="1"/>
          </p:cNvPicPr>
          <p:nvPr/>
        </p:nvPicPr>
        <p:blipFill>
          <a:blip r:embed="rId3" cstate="print"/>
          <a:stretch>
            <a:fillRect/>
          </a:stretch>
        </p:blipFill>
        <p:spPr>
          <a:xfrm>
            <a:off x="228600" y="1959654"/>
            <a:ext cx="7772400" cy="23652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What Have We Accomplished?</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17</a:t>
            </a:fld>
            <a:endParaRPr lang="en-US" dirty="0"/>
          </a:p>
        </p:txBody>
      </p:sp>
      <p:sp>
        <p:nvSpPr>
          <p:cNvPr id="3" name="Content Placeholder 2"/>
          <p:cNvSpPr>
            <a:spLocks noGrp="1"/>
          </p:cNvSpPr>
          <p:nvPr>
            <p:ph sz="quarter" idx="11"/>
          </p:nvPr>
        </p:nvSpPr>
        <p:spPr>
          <a:xfrm>
            <a:off x="288758" y="1235075"/>
            <a:ext cx="7685120" cy="3882357"/>
          </a:xfrm>
        </p:spPr>
        <p:txBody>
          <a:bodyPr/>
          <a:lstStyle/>
          <a:p>
            <a:pPr lvl="0">
              <a:spcBef>
                <a:spcPts val="1800"/>
              </a:spcBef>
            </a:pPr>
            <a:r>
              <a:rPr lang="en-US" dirty="0" smtClean="0"/>
              <a:t>Studies of existing corridors</a:t>
            </a:r>
          </a:p>
          <a:p>
            <a:pPr lvl="1"/>
            <a:r>
              <a:rPr lang="en-US" dirty="0" smtClean="0"/>
              <a:t>I-95 (completed), I-75 (underway), US 27 (underway)</a:t>
            </a:r>
          </a:p>
          <a:p>
            <a:pPr lvl="0">
              <a:spcBef>
                <a:spcPts val="1800"/>
              </a:spcBef>
            </a:pPr>
            <a:r>
              <a:rPr lang="en-US" dirty="0" smtClean="0"/>
              <a:t>Initiated government agency coordination group </a:t>
            </a:r>
          </a:p>
          <a:p>
            <a:pPr lvl="1">
              <a:spcBef>
                <a:spcPts val="600"/>
              </a:spcBef>
            </a:pPr>
            <a:r>
              <a:rPr lang="en-US" sz="1600" dirty="0" smtClean="0"/>
              <a:t>Department of Economic Opportunity, Department of Environmental Protection, Department of Agriculture and Consumer Services, </a:t>
            </a:r>
            <a:br>
              <a:rPr lang="en-US" sz="1600" dirty="0" smtClean="0"/>
            </a:br>
            <a:r>
              <a:rPr lang="en-US" sz="1600" dirty="0" smtClean="0"/>
              <a:t>Fish and Wildlife Conservation Commission, Federal Highway Administration</a:t>
            </a:r>
          </a:p>
          <a:p>
            <a:pPr>
              <a:spcBef>
                <a:spcPts val="1800"/>
              </a:spcBef>
            </a:pPr>
            <a:r>
              <a:rPr lang="en-US" dirty="0" smtClean="0"/>
              <a:t>Identified initial priority study areas</a:t>
            </a:r>
          </a:p>
          <a:p>
            <a:pPr>
              <a:spcBef>
                <a:spcPts val="1800"/>
              </a:spcBef>
            </a:pPr>
            <a:r>
              <a:rPr lang="en-US" dirty="0" smtClean="0"/>
              <a:t>Initiated Concept studies of priority areas</a:t>
            </a:r>
          </a:p>
          <a:p>
            <a:pPr>
              <a:spcBef>
                <a:spcPts val="1800"/>
              </a:spcBef>
            </a:pPr>
            <a:r>
              <a:rPr lang="en-US" dirty="0" smtClean="0"/>
              <a:t>Initiated outreach to stakeholders</a:t>
            </a:r>
          </a:p>
          <a:p>
            <a:pPr lvl="1">
              <a:spcBef>
                <a:spcPts val="600"/>
              </a:spcBef>
            </a:pPr>
            <a:r>
              <a:rPr lang="en-US" sz="1600" dirty="0" smtClean="0"/>
              <a:t>Environmental/land use advocates, regional planning councils, MPOs, </a:t>
            </a:r>
            <a:br>
              <a:rPr lang="en-US" sz="1600" dirty="0" smtClean="0"/>
            </a:br>
            <a:r>
              <a:rPr lang="en-US" sz="1600" dirty="0" smtClean="0"/>
              <a:t>local governments, public and private landowners, etc.</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Presentation Outline</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18</a:t>
            </a:fld>
            <a:endParaRPr lang="en-US" dirty="0"/>
          </a:p>
        </p:txBody>
      </p:sp>
      <p:sp>
        <p:nvSpPr>
          <p:cNvPr id="3" name="Content Placeholder 2"/>
          <p:cNvSpPr>
            <a:spLocks noGrp="1"/>
          </p:cNvSpPr>
          <p:nvPr>
            <p:ph sz="quarter" idx="11"/>
          </p:nvPr>
        </p:nvSpPr>
        <p:spPr/>
        <p:txBody>
          <a:bodyPr/>
          <a:lstStyle/>
          <a:p>
            <a:r>
              <a:rPr lang="en-US" dirty="0" smtClean="0"/>
              <a:t>Why future corridors?</a:t>
            </a:r>
          </a:p>
          <a:p>
            <a:r>
              <a:rPr lang="en-US" dirty="0" smtClean="0">
                <a:solidFill>
                  <a:schemeClr val="tx1"/>
                </a:solidFill>
              </a:rPr>
              <a:t>How do we plan and develop future corridors?</a:t>
            </a:r>
          </a:p>
          <a:p>
            <a:r>
              <a:rPr lang="en-US" dirty="0" smtClean="0">
                <a:solidFill>
                  <a:srgbClr val="FF0000"/>
                </a:solidFill>
              </a:rPr>
              <a:t>Initial study areas</a:t>
            </a:r>
          </a:p>
          <a:p>
            <a:pPr lvl="1"/>
            <a:r>
              <a:rPr lang="en-US" dirty="0" smtClean="0">
                <a:solidFill>
                  <a:srgbClr val="FF0000"/>
                </a:solidFill>
              </a:rPr>
              <a:t>Tampa Bay-Northeast Florida</a:t>
            </a:r>
          </a:p>
          <a:p>
            <a:pPr lvl="1"/>
            <a:r>
              <a:rPr lang="en-US" dirty="0" smtClean="0">
                <a:solidFill>
                  <a:srgbClr val="FF0000"/>
                </a:solidFill>
              </a:rPr>
              <a:t>Tampa Bay-Central Florida</a:t>
            </a:r>
          </a:p>
          <a:p>
            <a:pPr lvl="1"/>
            <a:r>
              <a:rPr lang="en-US" dirty="0" smtClean="0">
                <a:solidFill>
                  <a:srgbClr val="FF0000"/>
                </a:solidFill>
              </a:rPr>
              <a:t>Southeast Florida-Heartland-Central Florida</a:t>
            </a:r>
          </a:p>
          <a:p>
            <a:pPr lvl="1"/>
            <a:r>
              <a:rPr lang="en-US" dirty="0" smtClean="0">
                <a:solidFill>
                  <a:srgbClr val="FF0000"/>
                </a:solidFill>
              </a:rPr>
              <a:t>Southwest Florida-Heartland-Central Florida</a:t>
            </a:r>
          </a:p>
          <a:p>
            <a:r>
              <a:rPr lang="en-US" dirty="0" smtClean="0"/>
              <a:t>What’s next?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effectLst/>
              </a:rPr>
              <a:t>Tampa Bay-Northeast Florida Study Area</a:t>
            </a:r>
            <a:br>
              <a:rPr lang="en-US" dirty="0" smtClean="0">
                <a:effectLst/>
              </a:rPr>
            </a:br>
            <a:r>
              <a:rPr lang="en-US" sz="2400" dirty="0" smtClean="0">
                <a:effectLst/>
              </a:rPr>
              <a:t>Potential Solutions</a:t>
            </a:r>
            <a:endParaRPr lang="en-US" dirty="0"/>
          </a:p>
        </p:txBody>
      </p:sp>
      <p:sp>
        <p:nvSpPr>
          <p:cNvPr id="9" name="Content Placeholder 6"/>
          <p:cNvSpPr>
            <a:spLocks noGrp="1"/>
          </p:cNvSpPr>
          <p:nvPr>
            <p:ph sz="half" idx="1"/>
          </p:nvPr>
        </p:nvSpPr>
        <p:spPr>
          <a:xfrm>
            <a:off x="350837" y="1341438"/>
            <a:ext cx="3994585" cy="3968750"/>
          </a:xfrm>
        </p:spPr>
        <p:txBody>
          <a:bodyPr/>
          <a:lstStyle/>
          <a:p>
            <a:pPr>
              <a:spcBef>
                <a:spcPts val="1200"/>
              </a:spcBef>
              <a:defRPr/>
            </a:pPr>
            <a:r>
              <a:rPr lang="en-US" sz="2000" dirty="0" smtClean="0"/>
              <a:t>I-75 managed lanes/</a:t>
            </a:r>
            <a:br>
              <a:rPr lang="en-US" sz="2000" dirty="0" smtClean="0"/>
            </a:br>
            <a:r>
              <a:rPr lang="en-US" sz="2000" dirty="0" smtClean="0"/>
              <a:t>truck only lanes</a:t>
            </a:r>
          </a:p>
          <a:p>
            <a:pPr>
              <a:spcBef>
                <a:spcPts val="1200"/>
              </a:spcBef>
              <a:defRPr/>
            </a:pPr>
            <a:r>
              <a:rPr lang="en-US" sz="2000" dirty="0" smtClean="0"/>
              <a:t>Enhanced rail system</a:t>
            </a:r>
          </a:p>
          <a:p>
            <a:pPr>
              <a:spcBef>
                <a:spcPts val="1200"/>
              </a:spcBef>
              <a:defRPr/>
            </a:pPr>
            <a:r>
              <a:rPr lang="en-US" sz="2000" dirty="0" smtClean="0"/>
              <a:t>Suncoast Parkway </a:t>
            </a:r>
            <a:br>
              <a:rPr lang="en-US" sz="2000" dirty="0" smtClean="0"/>
            </a:br>
            <a:r>
              <a:rPr lang="en-US" sz="2000" dirty="0" smtClean="0"/>
              <a:t>extension</a:t>
            </a:r>
          </a:p>
          <a:p>
            <a:pPr>
              <a:spcBef>
                <a:spcPts val="1200"/>
              </a:spcBef>
              <a:defRPr/>
            </a:pPr>
            <a:r>
              <a:rPr lang="en-US" sz="2000" dirty="0" smtClean="0"/>
              <a:t>Florida Turnpike </a:t>
            </a:r>
            <a:br>
              <a:rPr lang="en-US" sz="2000" dirty="0" smtClean="0"/>
            </a:br>
            <a:r>
              <a:rPr lang="en-US" sz="2000" dirty="0" smtClean="0"/>
              <a:t>extension (NEFT)</a:t>
            </a:r>
          </a:p>
          <a:p>
            <a:pPr>
              <a:spcBef>
                <a:spcPts val="1200"/>
              </a:spcBef>
              <a:defRPr/>
            </a:pPr>
            <a:r>
              <a:rPr lang="en-US" sz="2000" dirty="0" smtClean="0"/>
              <a:t>Possible I-75 reliever </a:t>
            </a:r>
            <a:br>
              <a:rPr lang="en-US" sz="2000" dirty="0" smtClean="0"/>
            </a:br>
            <a:r>
              <a:rPr lang="en-US" sz="2000" dirty="0" smtClean="0"/>
              <a:t>from Suncoast to </a:t>
            </a:r>
            <a:br>
              <a:rPr lang="en-US" sz="2000" dirty="0" smtClean="0"/>
            </a:br>
            <a:r>
              <a:rPr lang="en-US" sz="2000" dirty="0" smtClean="0"/>
              <a:t>Gainesville/Ocala area</a:t>
            </a:r>
          </a:p>
          <a:p>
            <a:pPr>
              <a:spcBef>
                <a:spcPts val="1200"/>
              </a:spcBef>
              <a:defRPr/>
            </a:pPr>
            <a:r>
              <a:rPr lang="en-US" sz="2000" dirty="0" smtClean="0"/>
              <a:t>Improved connections between</a:t>
            </a:r>
          </a:p>
          <a:p>
            <a:pPr indent="-22225">
              <a:spcBef>
                <a:spcPts val="0"/>
              </a:spcBef>
              <a:buNone/>
              <a:defRPr/>
            </a:pPr>
            <a:r>
              <a:rPr lang="en-US" sz="2000" dirty="0" smtClean="0"/>
              <a:t> I-75 and Jacksonville</a:t>
            </a:r>
          </a:p>
          <a:p>
            <a:pPr>
              <a:spcBef>
                <a:spcPts val="1200"/>
              </a:spcBef>
              <a:defRPr/>
            </a:pPr>
            <a:endParaRPr lang="en-US" sz="2000" dirty="0" smtClean="0"/>
          </a:p>
          <a:p>
            <a:pPr>
              <a:spcBef>
                <a:spcPts val="1200"/>
              </a:spcBef>
              <a:buNone/>
              <a:defRPr/>
            </a:pPr>
            <a:endParaRPr lang="en-US" sz="2000" dirty="0" smtClean="0"/>
          </a:p>
        </p:txBody>
      </p:sp>
      <p:sp>
        <p:nvSpPr>
          <p:cNvPr id="4" name="Slide Number Placeholder 3"/>
          <p:cNvSpPr>
            <a:spLocks noGrp="1"/>
          </p:cNvSpPr>
          <p:nvPr>
            <p:ph type="sldNum" sz="quarter" idx="10"/>
          </p:nvPr>
        </p:nvSpPr>
        <p:spPr/>
        <p:txBody>
          <a:bodyPr/>
          <a:lstStyle/>
          <a:p>
            <a:fld id="{2ED172FA-AF9E-483E-982C-ADDC9B4FD10C}" type="slidenum">
              <a:rPr lang="en-US" smtClean="0"/>
              <a:pPr/>
              <a:t>19</a:t>
            </a:fld>
            <a:endParaRPr lang="en-US" dirty="0"/>
          </a:p>
        </p:txBody>
      </p:sp>
      <p:pic>
        <p:nvPicPr>
          <p:cNvPr id="8" name="Content Placeholder 7" descr="TBtoNE_Base_IntLogCtr.jpg"/>
          <p:cNvPicPr>
            <a:picLocks noGrp="1" noChangeAspect="1"/>
          </p:cNvPicPr>
          <p:nvPr>
            <p:ph sz="half" idx="2"/>
          </p:nvPr>
        </p:nvPicPr>
        <p:blipFill>
          <a:blip r:embed="rId3" cstate="print"/>
          <a:srcRect l="2982" t="4226" r="8774" b="3159"/>
          <a:stretch>
            <a:fillRect/>
          </a:stretch>
        </p:blipFill>
        <p:spPr>
          <a:xfrm>
            <a:off x="3524739" y="1312985"/>
            <a:ext cx="4471413" cy="3626338"/>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Presentation Outline</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2</a:t>
            </a:fld>
            <a:endParaRPr lang="en-US" dirty="0"/>
          </a:p>
        </p:txBody>
      </p:sp>
      <p:sp>
        <p:nvSpPr>
          <p:cNvPr id="3" name="Content Placeholder 2"/>
          <p:cNvSpPr>
            <a:spLocks noGrp="1"/>
          </p:cNvSpPr>
          <p:nvPr>
            <p:ph sz="quarter" idx="11"/>
          </p:nvPr>
        </p:nvSpPr>
        <p:spPr/>
        <p:txBody>
          <a:bodyPr/>
          <a:lstStyle/>
          <a:p>
            <a:r>
              <a:rPr lang="en-US" dirty="0" smtClean="0">
                <a:solidFill>
                  <a:srgbClr val="FF0000"/>
                </a:solidFill>
              </a:rPr>
              <a:t>Why future corridors?</a:t>
            </a:r>
          </a:p>
          <a:p>
            <a:r>
              <a:rPr lang="en-US" dirty="0" smtClean="0"/>
              <a:t>How do we plan and develop future corridors?</a:t>
            </a:r>
          </a:p>
          <a:p>
            <a:r>
              <a:rPr lang="en-US" dirty="0" smtClean="0"/>
              <a:t>Initial study areas</a:t>
            </a:r>
          </a:p>
          <a:p>
            <a:r>
              <a:rPr lang="en-US" dirty="0" smtClean="0"/>
              <a:t>What’s next?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Tampa Bay-Central Florida “Super Region”</a:t>
            </a:r>
            <a:br>
              <a:rPr lang="en-US" dirty="0" smtClean="0">
                <a:effectLst/>
              </a:rPr>
            </a:br>
            <a:r>
              <a:rPr lang="en-US" sz="2400" dirty="0" smtClean="0">
                <a:effectLst/>
              </a:rPr>
              <a:t>Potential Solutions</a:t>
            </a:r>
            <a:endParaRPr lang="en-US" sz="2400" dirty="0">
              <a:effectLst/>
            </a:endParaRPr>
          </a:p>
        </p:txBody>
      </p:sp>
      <p:sp>
        <p:nvSpPr>
          <p:cNvPr id="6" name="Content Placeholder 6"/>
          <p:cNvSpPr>
            <a:spLocks noGrp="1"/>
          </p:cNvSpPr>
          <p:nvPr>
            <p:ph sz="half" idx="1"/>
          </p:nvPr>
        </p:nvSpPr>
        <p:spPr/>
        <p:txBody>
          <a:bodyPr/>
          <a:lstStyle/>
          <a:p>
            <a:pPr>
              <a:spcBef>
                <a:spcPts val="1200"/>
              </a:spcBef>
              <a:spcAft>
                <a:spcPts val="1200"/>
              </a:spcAft>
              <a:defRPr/>
            </a:pPr>
            <a:r>
              <a:rPr lang="en-US" sz="2000" dirty="0" smtClean="0"/>
              <a:t>I-4 managed lanes</a:t>
            </a:r>
          </a:p>
          <a:p>
            <a:pPr>
              <a:spcBef>
                <a:spcPts val="1200"/>
              </a:spcBef>
              <a:spcAft>
                <a:spcPts val="1200"/>
              </a:spcAft>
              <a:defRPr/>
            </a:pPr>
            <a:r>
              <a:rPr lang="en-US" sz="2000" dirty="0" smtClean="0"/>
              <a:t>Future SunRail </a:t>
            </a:r>
            <a:br>
              <a:rPr lang="en-US" sz="2000" dirty="0" smtClean="0"/>
            </a:br>
            <a:r>
              <a:rPr lang="en-US" sz="2000" dirty="0" smtClean="0"/>
              <a:t>extensions</a:t>
            </a:r>
          </a:p>
          <a:p>
            <a:pPr>
              <a:lnSpc>
                <a:spcPct val="100000"/>
              </a:lnSpc>
              <a:spcBef>
                <a:spcPts val="600"/>
              </a:spcBef>
              <a:defRPr/>
            </a:pPr>
            <a:r>
              <a:rPr lang="en-US" sz="2000" dirty="0" smtClean="0"/>
              <a:t>Parallel facilities on segments </a:t>
            </a:r>
          </a:p>
          <a:p>
            <a:pPr indent="34925">
              <a:lnSpc>
                <a:spcPct val="100000"/>
              </a:lnSpc>
              <a:spcBef>
                <a:spcPts val="0"/>
              </a:spcBef>
              <a:spcAft>
                <a:spcPts val="1200"/>
              </a:spcAft>
              <a:buNone/>
              <a:defRPr/>
            </a:pPr>
            <a:r>
              <a:rPr lang="en-US" sz="2000" dirty="0" smtClean="0"/>
              <a:t>of the corridor</a:t>
            </a:r>
          </a:p>
          <a:p>
            <a:pPr>
              <a:lnSpc>
                <a:spcPct val="100000"/>
              </a:lnSpc>
              <a:spcBef>
                <a:spcPts val="0"/>
              </a:spcBef>
              <a:defRPr/>
            </a:pPr>
            <a:r>
              <a:rPr lang="en-US" sz="2000" dirty="0" smtClean="0"/>
              <a:t>Possible new</a:t>
            </a:r>
          </a:p>
          <a:p>
            <a:pPr indent="-22225">
              <a:lnSpc>
                <a:spcPct val="100000"/>
              </a:lnSpc>
              <a:spcBef>
                <a:spcPts val="0"/>
              </a:spcBef>
              <a:buNone/>
              <a:defRPr/>
            </a:pPr>
            <a:r>
              <a:rPr lang="en-US" sz="2000" dirty="0" smtClean="0"/>
              <a:t>corridors consistent</a:t>
            </a:r>
          </a:p>
          <a:p>
            <a:pPr indent="-22225">
              <a:lnSpc>
                <a:spcPct val="100000"/>
              </a:lnSpc>
              <a:spcBef>
                <a:spcPts val="0"/>
              </a:spcBef>
              <a:buNone/>
              <a:defRPr/>
            </a:pPr>
            <a:r>
              <a:rPr lang="en-US" sz="2000" dirty="0" smtClean="0"/>
              <a:t>with regional visions</a:t>
            </a:r>
          </a:p>
          <a:p>
            <a:pPr indent="-22225">
              <a:lnSpc>
                <a:spcPct val="100000"/>
              </a:lnSpc>
              <a:spcBef>
                <a:spcPts val="0"/>
              </a:spcBef>
              <a:buNone/>
              <a:defRPr/>
            </a:pPr>
            <a:r>
              <a:rPr lang="en-US" sz="2000" dirty="0" smtClean="0"/>
              <a:t>and adopted land</a:t>
            </a:r>
          </a:p>
          <a:p>
            <a:pPr indent="-22225">
              <a:lnSpc>
                <a:spcPct val="100000"/>
              </a:lnSpc>
              <a:spcBef>
                <a:spcPts val="0"/>
              </a:spcBef>
              <a:buNone/>
              <a:defRPr/>
            </a:pPr>
            <a:r>
              <a:rPr lang="en-US" sz="2000" dirty="0" smtClean="0"/>
              <a:t>uses</a:t>
            </a:r>
          </a:p>
          <a:p>
            <a:pPr indent="34925">
              <a:lnSpc>
                <a:spcPct val="100000"/>
              </a:lnSpc>
              <a:spcBef>
                <a:spcPts val="0"/>
              </a:spcBef>
              <a:buNone/>
              <a:defRPr/>
            </a:pPr>
            <a:r>
              <a:rPr lang="en-US" sz="2000" dirty="0" smtClean="0"/>
              <a:t> </a:t>
            </a:r>
          </a:p>
          <a:p>
            <a:pPr>
              <a:spcBef>
                <a:spcPts val="1200"/>
              </a:spcBef>
              <a:defRPr/>
            </a:pPr>
            <a:endParaRPr lang="en-US" sz="2000" dirty="0" smtClean="0"/>
          </a:p>
        </p:txBody>
      </p:sp>
      <p:sp>
        <p:nvSpPr>
          <p:cNvPr id="4" name="Slide Number Placeholder 3"/>
          <p:cNvSpPr>
            <a:spLocks noGrp="1"/>
          </p:cNvSpPr>
          <p:nvPr>
            <p:ph type="sldNum" sz="quarter" idx="10"/>
          </p:nvPr>
        </p:nvSpPr>
        <p:spPr/>
        <p:txBody>
          <a:bodyPr/>
          <a:lstStyle/>
          <a:p>
            <a:fld id="{2ED172FA-AF9E-483E-982C-ADDC9B4FD10C}" type="slidenum">
              <a:rPr lang="en-US" smtClean="0"/>
              <a:pPr/>
              <a:t>20</a:t>
            </a:fld>
            <a:endParaRPr lang="en-US" dirty="0"/>
          </a:p>
        </p:txBody>
      </p:sp>
      <p:pic>
        <p:nvPicPr>
          <p:cNvPr id="8" name="Content Placeholder 7" descr="TBtoCET_Base_IntLogCtr.jpg"/>
          <p:cNvPicPr>
            <a:picLocks noGrp="1" noChangeAspect="1"/>
          </p:cNvPicPr>
          <p:nvPr>
            <p:ph sz="half" idx="2"/>
          </p:nvPr>
        </p:nvPicPr>
        <p:blipFill>
          <a:blip r:embed="rId3" cstate="print"/>
          <a:srcRect l="2771" t="4226" r="4341" b="3159"/>
          <a:stretch>
            <a:fillRect/>
          </a:stretch>
        </p:blipFill>
        <p:spPr>
          <a:xfrm>
            <a:off x="3165231" y="1320800"/>
            <a:ext cx="4848765" cy="3735754"/>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Southeast Florida-Heartland- </a:t>
            </a:r>
            <a:br>
              <a:rPr lang="en-US" dirty="0" smtClean="0">
                <a:effectLst/>
              </a:rPr>
            </a:br>
            <a:r>
              <a:rPr lang="en-US" dirty="0" smtClean="0">
                <a:effectLst/>
              </a:rPr>
              <a:t>Central Florida Study Area</a:t>
            </a:r>
            <a:endParaRPr lang="en-US" sz="2400" dirty="0">
              <a:effectLst/>
            </a:endParaRPr>
          </a:p>
        </p:txBody>
      </p:sp>
      <p:sp>
        <p:nvSpPr>
          <p:cNvPr id="8" name="Content Placeholder 7"/>
          <p:cNvSpPr>
            <a:spLocks noGrp="1"/>
          </p:cNvSpPr>
          <p:nvPr>
            <p:ph sz="half" idx="1"/>
          </p:nvPr>
        </p:nvSpPr>
        <p:spPr/>
        <p:txBody>
          <a:bodyPr/>
          <a:lstStyle/>
          <a:p>
            <a:pPr lvl="0">
              <a:spcBef>
                <a:spcPts val="1200"/>
              </a:spcBef>
              <a:spcAft>
                <a:spcPts val="0"/>
              </a:spcAft>
              <a:defRPr/>
            </a:pPr>
            <a:r>
              <a:rPr lang="en-US" sz="2000" dirty="0" smtClean="0"/>
              <a:t>Potential for increased freight flows from Southeast </a:t>
            </a:r>
            <a:br>
              <a:rPr lang="en-US" sz="2000" dirty="0" smtClean="0"/>
            </a:br>
            <a:r>
              <a:rPr lang="en-US" sz="2000" dirty="0" smtClean="0"/>
              <a:t>Florida seaports and connections to proposed intermodal logistics centers</a:t>
            </a:r>
          </a:p>
          <a:p>
            <a:pPr lvl="0">
              <a:spcBef>
                <a:spcPts val="1200"/>
              </a:spcBef>
              <a:spcAft>
                <a:spcPts val="0"/>
              </a:spcAft>
              <a:defRPr/>
            </a:pPr>
            <a:r>
              <a:rPr lang="en-US" sz="2000" dirty="0" smtClean="0"/>
              <a:t>US 27 Alternatives Study initiated to examine options including truck-only lanes, freight rail service</a:t>
            </a:r>
          </a:p>
          <a:p>
            <a:pPr marL="231775" lvl="0" indent="-196850">
              <a:spcBef>
                <a:spcPts val="1200"/>
              </a:spcBef>
              <a:defRPr/>
            </a:pPr>
            <a:r>
              <a:rPr lang="en-US" sz="2000" dirty="0" smtClean="0"/>
              <a:t>Heartland 2060 regional vision will help guide future decisions about US 27</a:t>
            </a:r>
            <a:endParaRPr lang="en-US" sz="2000" dirty="0"/>
          </a:p>
        </p:txBody>
      </p:sp>
      <p:sp>
        <p:nvSpPr>
          <p:cNvPr id="4" name="Slide Number Placeholder 3"/>
          <p:cNvSpPr>
            <a:spLocks noGrp="1"/>
          </p:cNvSpPr>
          <p:nvPr>
            <p:ph type="sldNum" sz="quarter" idx="10"/>
          </p:nvPr>
        </p:nvSpPr>
        <p:spPr/>
        <p:txBody>
          <a:bodyPr/>
          <a:lstStyle/>
          <a:p>
            <a:fld id="{2ED172FA-AF9E-483E-982C-ADDC9B4FD10C}" type="slidenum">
              <a:rPr lang="en-US" smtClean="0"/>
              <a:pPr/>
              <a:t>21</a:t>
            </a:fld>
            <a:endParaRPr lang="en-US" dirty="0"/>
          </a:p>
        </p:txBody>
      </p:sp>
      <p:sp>
        <p:nvSpPr>
          <p:cNvPr id="5" name="Content Placeholder 6"/>
          <p:cNvSpPr txBox="1">
            <a:spLocks/>
          </p:cNvSpPr>
          <p:nvPr/>
        </p:nvSpPr>
        <p:spPr bwMode="auto">
          <a:xfrm>
            <a:off x="265608" y="1218796"/>
            <a:ext cx="3593470" cy="3882357"/>
          </a:xfrm>
          <a:prstGeom prst="rect">
            <a:avLst/>
          </a:prstGeom>
          <a:noFill/>
          <a:ln w="9525">
            <a:noFill/>
            <a:miter lim="800000"/>
            <a:headEnd/>
            <a:tailEnd/>
          </a:ln>
          <a:effectLst/>
        </p:spPr>
        <p:txBody>
          <a:bodyPr vert="horz" wrap="square" lIns="80945" tIns="40472" rIns="80945" bIns="40472" numCol="1" anchor="t" anchorCtr="0" compatLnSpc="1">
            <a:prstTxWarp prst="textNoShape">
              <a:avLst/>
            </a:prstTxWarp>
          </a:bodyPr>
          <a:lstStyle/>
          <a:p>
            <a:pPr marL="254000" lvl="0" indent="-254000" algn="l" defTabSz="809625">
              <a:spcBef>
                <a:spcPts val="1200"/>
              </a:spcBef>
              <a:spcAft>
                <a:spcPts val="0"/>
              </a:spcAft>
              <a:buSzPct val="80000"/>
              <a:buFont typeface="Wingdings" pitchFamily="2" charset="2"/>
              <a:buChar char="§"/>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24" name="Content Placeholder 23" descr="SEtoCET_Base_IntLogCtr.jpg"/>
          <p:cNvPicPr>
            <a:picLocks noGrp="1" noChangeAspect="1"/>
          </p:cNvPicPr>
          <p:nvPr>
            <p:ph sz="half" idx="2"/>
          </p:nvPr>
        </p:nvPicPr>
        <p:blipFill>
          <a:blip r:embed="rId3" cstate="print"/>
          <a:srcRect l="2982" t="3680" r="15741" b="3705"/>
          <a:stretch>
            <a:fillRect/>
          </a:stretch>
        </p:blipFill>
        <p:spPr>
          <a:xfrm>
            <a:off x="3814690" y="1305168"/>
            <a:ext cx="4198290" cy="3696677"/>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Southwest Florida-Heartland-</a:t>
            </a:r>
            <a:br>
              <a:rPr lang="en-US" dirty="0" smtClean="0">
                <a:effectLst/>
              </a:rPr>
            </a:br>
            <a:r>
              <a:rPr lang="en-US" dirty="0" smtClean="0">
                <a:effectLst/>
              </a:rPr>
              <a:t>Central Florida Study Area</a:t>
            </a:r>
            <a:endParaRPr lang="en-US" dirty="0"/>
          </a:p>
        </p:txBody>
      </p:sp>
      <p:sp>
        <p:nvSpPr>
          <p:cNvPr id="8" name="Content Placeholder 7"/>
          <p:cNvSpPr>
            <a:spLocks noGrp="1"/>
          </p:cNvSpPr>
          <p:nvPr>
            <p:ph sz="half" idx="1"/>
          </p:nvPr>
        </p:nvSpPr>
        <p:spPr>
          <a:xfrm>
            <a:off x="350838" y="1341438"/>
            <a:ext cx="3353257" cy="3968750"/>
          </a:xfrm>
        </p:spPr>
        <p:txBody>
          <a:bodyPr/>
          <a:lstStyle/>
          <a:p>
            <a:pPr lvl="0">
              <a:spcBef>
                <a:spcPts val="1200"/>
              </a:spcBef>
              <a:spcAft>
                <a:spcPts val="0"/>
              </a:spcAft>
              <a:defRPr/>
            </a:pPr>
            <a:r>
              <a:rPr lang="en-US" sz="2000" dirty="0" smtClean="0"/>
              <a:t>Examine need for more direct connection between Southwest, Central Florida</a:t>
            </a:r>
          </a:p>
          <a:p>
            <a:pPr lvl="0">
              <a:spcBef>
                <a:spcPts val="1200"/>
              </a:spcBef>
              <a:spcAft>
                <a:spcPts val="0"/>
              </a:spcAft>
              <a:defRPr/>
            </a:pPr>
            <a:r>
              <a:rPr lang="en-US" sz="2000" dirty="0" smtClean="0"/>
              <a:t>Potential future need to provide alternative to I-75 </a:t>
            </a:r>
            <a:br>
              <a:rPr lang="en-US" sz="2000" dirty="0" smtClean="0"/>
            </a:br>
            <a:r>
              <a:rPr lang="en-US" sz="2000" dirty="0" smtClean="0"/>
              <a:t>for people and freight</a:t>
            </a:r>
          </a:p>
          <a:p>
            <a:pPr marL="279400" lvl="0" indent="-279400">
              <a:spcBef>
                <a:spcPts val="1200"/>
              </a:spcBef>
              <a:defRPr/>
            </a:pPr>
            <a:r>
              <a:rPr lang="en-US" sz="2000" dirty="0" smtClean="0"/>
              <a:t>Heartland 2060 regional vision will help guide decisions about future growth and development</a:t>
            </a:r>
            <a:endParaRPr lang="en-US" sz="2000" dirty="0"/>
          </a:p>
        </p:txBody>
      </p:sp>
      <p:sp>
        <p:nvSpPr>
          <p:cNvPr id="4" name="Slide Number Placeholder 3"/>
          <p:cNvSpPr>
            <a:spLocks noGrp="1"/>
          </p:cNvSpPr>
          <p:nvPr>
            <p:ph type="sldNum" sz="quarter" idx="10"/>
          </p:nvPr>
        </p:nvSpPr>
        <p:spPr/>
        <p:txBody>
          <a:bodyPr/>
          <a:lstStyle/>
          <a:p>
            <a:fld id="{2ED172FA-AF9E-483E-982C-ADDC9B4FD10C}" type="slidenum">
              <a:rPr lang="en-US" smtClean="0"/>
              <a:pPr/>
              <a:t>22</a:t>
            </a:fld>
            <a:endParaRPr lang="en-US" dirty="0"/>
          </a:p>
        </p:txBody>
      </p:sp>
      <p:sp>
        <p:nvSpPr>
          <p:cNvPr id="5" name="Content Placeholder 6"/>
          <p:cNvSpPr txBox="1">
            <a:spLocks/>
          </p:cNvSpPr>
          <p:nvPr/>
        </p:nvSpPr>
        <p:spPr bwMode="auto">
          <a:xfrm>
            <a:off x="265608" y="1218796"/>
            <a:ext cx="3593470" cy="3882357"/>
          </a:xfrm>
          <a:prstGeom prst="rect">
            <a:avLst/>
          </a:prstGeom>
          <a:noFill/>
          <a:ln w="9525">
            <a:noFill/>
            <a:miter lim="800000"/>
            <a:headEnd/>
            <a:tailEnd/>
          </a:ln>
          <a:effectLst/>
        </p:spPr>
        <p:txBody>
          <a:bodyPr vert="horz" wrap="square" lIns="80945" tIns="40472" rIns="80945" bIns="40472" numCol="1" anchor="t" anchorCtr="0" compatLnSpc="1">
            <a:prstTxWarp prst="textNoShape">
              <a:avLst/>
            </a:prstTxWarp>
          </a:bodyPr>
          <a:lstStyle/>
          <a:p>
            <a:pPr marL="254000" marR="0" lvl="0" indent="-254000" algn="l" defTabSz="809625" rtl="0" eaLnBrk="0" fontAlgn="base" latinLnBrk="0" hangingPunct="0">
              <a:lnSpc>
                <a:spcPct val="94000"/>
              </a:lnSpc>
              <a:spcBef>
                <a:spcPts val="1200"/>
              </a:spcBef>
              <a:spcAft>
                <a:spcPct val="0"/>
              </a:spcAft>
              <a:buClrTx/>
              <a:buSzPct val="80000"/>
              <a:buFont typeface="Wingdings" pitchFamily="2" charset="2"/>
              <a:buChar char="§"/>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9" name="Content Placeholder 8" descr="SWtoCET_Base_IntLogCtr.jpg"/>
          <p:cNvPicPr>
            <a:picLocks noGrp="1" noChangeAspect="1"/>
          </p:cNvPicPr>
          <p:nvPr>
            <p:ph sz="half" idx="2"/>
          </p:nvPr>
        </p:nvPicPr>
        <p:blipFill>
          <a:blip r:embed="rId3" cstate="print"/>
          <a:srcRect l="3404" t="5046" r="13841" b="3978"/>
          <a:stretch>
            <a:fillRect/>
          </a:stretch>
        </p:blipFill>
        <p:spPr>
          <a:xfrm>
            <a:off x="3626336" y="1328615"/>
            <a:ext cx="4379244" cy="3720123"/>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Tampa Bay-Northeast Florida Study Area</a:t>
            </a:r>
            <a:br>
              <a:rPr lang="en-US" dirty="0" smtClean="0">
                <a:effectLst/>
              </a:rPr>
            </a:br>
            <a:r>
              <a:rPr lang="en-US" sz="2400" dirty="0" smtClean="0">
                <a:effectLst/>
              </a:rPr>
              <a:t>Targeted Development Sites</a:t>
            </a:r>
            <a:endParaRPr lang="en-US" dirty="0"/>
          </a:p>
        </p:txBody>
      </p:sp>
      <p:pic>
        <p:nvPicPr>
          <p:cNvPr id="17" name="Content Placeholder 16" descr="TBtoNE_Targeted_Dev_Sites_100512.jpg"/>
          <p:cNvPicPr>
            <a:picLocks noGrp="1" noChangeAspect="1"/>
          </p:cNvPicPr>
          <p:nvPr>
            <p:ph sz="half" idx="2"/>
          </p:nvPr>
        </p:nvPicPr>
        <p:blipFill>
          <a:blip r:embed="rId3" cstate="print"/>
          <a:srcRect l="2982" t="4226" r="12574" b="3979"/>
          <a:stretch>
            <a:fillRect/>
          </a:stretch>
        </p:blipFill>
        <p:spPr>
          <a:xfrm>
            <a:off x="4034600" y="1406770"/>
            <a:ext cx="3954211" cy="3321537"/>
          </a:xfrm>
        </p:spPr>
      </p:pic>
      <p:sp>
        <p:nvSpPr>
          <p:cNvPr id="4" name="Slide Number Placeholder 3"/>
          <p:cNvSpPr>
            <a:spLocks noGrp="1"/>
          </p:cNvSpPr>
          <p:nvPr>
            <p:ph type="sldNum" sz="quarter" idx="10"/>
          </p:nvPr>
        </p:nvSpPr>
        <p:spPr/>
        <p:txBody>
          <a:bodyPr/>
          <a:lstStyle/>
          <a:p>
            <a:fld id="{2ED172FA-AF9E-483E-982C-ADDC9B4FD10C}" type="slidenum">
              <a:rPr lang="en-US" smtClean="0"/>
              <a:pPr/>
              <a:t>23</a:t>
            </a:fld>
            <a:endParaRPr lang="en-US" dirty="0"/>
          </a:p>
        </p:txBody>
      </p:sp>
      <p:sp>
        <p:nvSpPr>
          <p:cNvPr id="12" name="Content Placeholder 11"/>
          <p:cNvSpPr>
            <a:spLocks noGrp="1"/>
          </p:cNvSpPr>
          <p:nvPr>
            <p:ph sz="half" idx="1"/>
          </p:nvPr>
        </p:nvSpPr>
        <p:spPr>
          <a:xfrm>
            <a:off x="350838" y="1341438"/>
            <a:ext cx="3283316" cy="3968750"/>
          </a:xfrm>
        </p:spPr>
        <p:txBody>
          <a:bodyPr/>
          <a:lstStyle/>
          <a:p>
            <a:r>
              <a:rPr lang="en-US" sz="2200" dirty="0" smtClean="0"/>
              <a:t>Examples of planned redevelopment sites in the study area:</a:t>
            </a:r>
          </a:p>
          <a:p>
            <a:pPr lvl="1"/>
            <a:r>
              <a:rPr lang="en-US" sz="1800" dirty="0" smtClean="0"/>
              <a:t>Alachua County Fairgrounds Business and Industrial Park</a:t>
            </a:r>
          </a:p>
          <a:p>
            <a:pPr lvl="1"/>
            <a:r>
              <a:rPr lang="en-US" sz="1800" dirty="0" smtClean="0"/>
              <a:t>Cecil Field and Commerce Center</a:t>
            </a:r>
          </a:p>
          <a:p>
            <a:pPr lvl="1"/>
            <a:r>
              <a:rPr lang="en-US" sz="1800" dirty="0" smtClean="0"/>
              <a:t>Williston Airport Industrial Park</a:t>
            </a:r>
          </a:p>
        </p:txBody>
      </p:sp>
      <p:sp>
        <p:nvSpPr>
          <p:cNvPr id="18" name="TextBox 17"/>
          <p:cNvSpPr txBox="1"/>
          <p:nvPr/>
        </p:nvSpPr>
        <p:spPr>
          <a:xfrm>
            <a:off x="4064000" y="4931508"/>
            <a:ext cx="3384062" cy="461665"/>
          </a:xfrm>
          <a:prstGeom prst="rect">
            <a:avLst/>
          </a:prstGeom>
          <a:noFill/>
        </p:spPr>
        <p:txBody>
          <a:bodyPr wrap="square" rtlCol="0">
            <a:spAutoFit/>
          </a:bodyPr>
          <a:lstStyle/>
          <a:p>
            <a:pPr algn="l"/>
            <a:r>
              <a:rPr lang="en-US" sz="800" dirty="0" smtClean="0"/>
              <a:t>Source: Planned development sites were obtained from the most recent Comprehensive Economic Development Strategies (</a:t>
            </a:r>
            <a:r>
              <a:rPr lang="en-US" sz="800" dirty="0" err="1" smtClean="0"/>
              <a:t>CEDS</a:t>
            </a:r>
            <a:r>
              <a:rPr lang="en-US" sz="800" dirty="0" smtClean="0"/>
              <a:t>) provided by the Regional Planning Councils.</a:t>
            </a:r>
            <a:endParaRPr lang="en-US"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Tampa Bay-Central Florida “Super Region”</a:t>
            </a:r>
            <a:r>
              <a:rPr lang="en-US" sz="2400" dirty="0" smtClean="0">
                <a:effectLst/>
              </a:rPr>
              <a:t/>
            </a:r>
            <a:br>
              <a:rPr lang="en-US" sz="2400" dirty="0" smtClean="0">
                <a:effectLst/>
              </a:rPr>
            </a:br>
            <a:r>
              <a:rPr lang="en-US" sz="2400" dirty="0" smtClean="0">
                <a:effectLst/>
              </a:rPr>
              <a:t>Targeted Development Sites</a:t>
            </a:r>
            <a:endParaRPr lang="en-US" dirty="0"/>
          </a:p>
        </p:txBody>
      </p:sp>
      <p:pic>
        <p:nvPicPr>
          <p:cNvPr id="16" name="Content Placeholder 15" descr="TBtoCET_Targeted_Dev_Sites_100512.jpg"/>
          <p:cNvPicPr>
            <a:picLocks noGrp="1" noChangeAspect="1"/>
          </p:cNvPicPr>
          <p:nvPr>
            <p:ph sz="half" idx="2"/>
          </p:nvPr>
        </p:nvPicPr>
        <p:blipFill>
          <a:blip r:embed="rId3" cstate="print"/>
          <a:srcRect l="2771" t="4226" r="14474" b="3979"/>
          <a:stretch>
            <a:fillRect/>
          </a:stretch>
        </p:blipFill>
        <p:spPr>
          <a:xfrm>
            <a:off x="3860801" y="1430215"/>
            <a:ext cx="4114804" cy="3212123"/>
          </a:xfrm>
        </p:spPr>
      </p:pic>
      <p:sp>
        <p:nvSpPr>
          <p:cNvPr id="4" name="Slide Number Placeholder 3"/>
          <p:cNvSpPr>
            <a:spLocks noGrp="1"/>
          </p:cNvSpPr>
          <p:nvPr>
            <p:ph type="sldNum" sz="quarter" idx="10"/>
          </p:nvPr>
        </p:nvSpPr>
        <p:spPr/>
        <p:txBody>
          <a:bodyPr/>
          <a:lstStyle/>
          <a:p>
            <a:fld id="{2ED172FA-AF9E-483E-982C-ADDC9B4FD10C}" type="slidenum">
              <a:rPr lang="en-US" smtClean="0"/>
              <a:pPr/>
              <a:t>24</a:t>
            </a:fld>
            <a:endParaRPr lang="en-US" dirty="0"/>
          </a:p>
        </p:txBody>
      </p:sp>
      <p:sp>
        <p:nvSpPr>
          <p:cNvPr id="14" name="Rectangle 13"/>
          <p:cNvSpPr/>
          <p:nvPr/>
        </p:nvSpPr>
        <p:spPr bwMode="auto">
          <a:xfrm>
            <a:off x="7541847" y="1375508"/>
            <a:ext cx="586154" cy="61741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09625"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2"/>
              </a:solidFill>
              <a:effectLst/>
              <a:latin typeface="Arial" pitchFamily="34" charset="0"/>
            </a:endParaRPr>
          </a:p>
        </p:txBody>
      </p:sp>
      <p:sp>
        <p:nvSpPr>
          <p:cNvPr id="15" name="Content Placeholder 14"/>
          <p:cNvSpPr>
            <a:spLocks noGrp="1"/>
          </p:cNvSpPr>
          <p:nvPr>
            <p:ph sz="half" idx="1"/>
          </p:nvPr>
        </p:nvSpPr>
        <p:spPr>
          <a:xfrm>
            <a:off x="350838" y="1341438"/>
            <a:ext cx="3205162" cy="3968750"/>
          </a:xfrm>
        </p:spPr>
        <p:txBody>
          <a:bodyPr/>
          <a:lstStyle/>
          <a:p>
            <a:r>
              <a:rPr lang="en-US" sz="2200" dirty="0" smtClean="0"/>
              <a:t>Examples of planned redevelopment sites in the study area:</a:t>
            </a:r>
          </a:p>
          <a:p>
            <a:pPr lvl="1"/>
            <a:r>
              <a:rPr lang="en-US" sz="1800" dirty="0" smtClean="0"/>
              <a:t>Creative Village Redevelopment</a:t>
            </a:r>
          </a:p>
          <a:p>
            <a:pPr lvl="1"/>
            <a:r>
              <a:rPr lang="en-US" sz="1800" dirty="0" err="1" smtClean="0"/>
              <a:t>Taveres</a:t>
            </a:r>
            <a:r>
              <a:rPr lang="en-US" sz="1800" dirty="0" smtClean="0"/>
              <a:t> Downtown Redevelopment Area</a:t>
            </a:r>
          </a:p>
          <a:p>
            <a:pPr lvl="1"/>
            <a:r>
              <a:rPr lang="en-US" sz="1800" dirty="0" smtClean="0"/>
              <a:t>City of Cape Canaveral Redevelopment</a:t>
            </a:r>
          </a:p>
          <a:p>
            <a:pPr lvl="1"/>
            <a:r>
              <a:rPr lang="en-US" sz="1800" dirty="0" smtClean="0"/>
              <a:t>Cove Welcome Center/Cove Area Development</a:t>
            </a:r>
          </a:p>
          <a:p>
            <a:pPr lvl="1"/>
            <a:r>
              <a:rPr lang="en-US" sz="1800" dirty="0" smtClean="0"/>
              <a:t>Tarpon Springs Development Plan</a:t>
            </a:r>
            <a:endParaRPr lang="en-US" sz="1800" dirty="0"/>
          </a:p>
        </p:txBody>
      </p:sp>
      <p:sp>
        <p:nvSpPr>
          <p:cNvPr id="17" name="TextBox 16"/>
          <p:cNvSpPr txBox="1"/>
          <p:nvPr/>
        </p:nvSpPr>
        <p:spPr>
          <a:xfrm>
            <a:off x="4189046" y="4931508"/>
            <a:ext cx="3384062" cy="461665"/>
          </a:xfrm>
          <a:prstGeom prst="rect">
            <a:avLst/>
          </a:prstGeom>
          <a:noFill/>
        </p:spPr>
        <p:txBody>
          <a:bodyPr wrap="square" rtlCol="0">
            <a:spAutoFit/>
          </a:bodyPr>
          <a:lstStyle/>
          <a:p>
            <a:pPr algn="l"/>
            <a:r>
              <a:rPr lang="en-US" sz="800" dirty="0" smtClean="0"/>
              <a:t>Source: Planned development sites were obtained from the most recent Comprehensive Economic Development Strategies (</a:t>
            </a:r>
            <a:r>
              <a:rPr lang="en-US" sz="800" dirty="0" err="1" smtClean="0"/>
              <a:t>CEDS</a:t>
            </a:r>
            <a:r>
              <a:rPr lang="en-US" sz="800" dirty="0" smtClean="0"/>
              <a:t>) provided by the Regional Planning Councils.</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Presentation Outline</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25</a:t>
            </a:fld>
            <a:endParaRPr lang="en-US" dirty="0"/>
          </a:p>
        </p:txBody>
      </p:sp>
      <p:sp>
        <p:nvSpPr>
          <p:cNvPr id="3" name="Content Placeholder 2"/>
          <p:cNvSpPr>
            <a:spLocks noGrp="1"/>
          </p:cNvSpPr>
          <p:nvPr>
            <p:ph sz="quarter" idx="11"/>
          </p:nvPr>
        </p:nvSpPr>
        <p:spPr/>
        <p:txBody>
          <a:bodyPr/>
          <a:lstStyle/>
          <a:p>
            <a:r>
              <a:rPr lang="en-US" dirty="0" smtClean="0"/>
              <a:t>Why future corridors?</a:t>
            </a:r>
          </a:p>
          <a:p>
            <a:r>
              <a:rPr lang="en-US" dirty="0" smtClean="0">
                <a:solidFill>
                  <a:schemeClr val="tx1"/>
                </a:solidFill>
              </a:rPr>
              <a:t>How do we plan and develop future corridors?</a:t>
            </a:r>
          </a:p>
          <a:p>
            <a:r>
              <a:rPr lang="en-US" dirty="0" smtClean="0"/>
              <a:t>Initial study areas</a:t>
            </a:r>
          </a:p>
          <a:p>
            <a:r>
              <a:rPr lang="en-US" dirty="0" smtClean="0">
                <a:solidFill>
                  <a:srgbClr val="FF0000"/>
                </a:solidFill>
              </a:rPr>
              <a:t>What’s next?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What’s Next?</a:t>
            </a:r>
            <a:endParaRPr lang="en-US" dirty="0">
              <a:effectLst/>
            </a:endParaRPr>
          </a:p>
        </p:txBody>
      </p:sp>
      <p:sp>
        <p:nvSpPr>
          <p:cNvPr id="4" name="Slide Number Placeholder 3"/>
          <p:cNvSpPr>
            <a:spLocks noGrp="1"/>
          </p:cNvSpPr>
          <p:nvPr>
            <p:ph type="sldNum" sz="quarter" idx="10"/>
          </p:nvPr>
        </p:nvSpPr>
        <p:spPr/>
        <p:txBody>
          <a:bodyPr/>
          <a:lstStyle/>
          <a:p>
            <a:fld id="{2ED172FA-AF9E-483E-982C-ADDC9B4FD10C}" type="slidenum">
              <a:rPr lang="en-US" smtClean="0"/>
              <a:pPr/>
              <a:t>26</a:t>
            </a:fld>
            <a:endParaRPr lang="en-US" dirty="0"/>
          </a:p>
        </p:txBody>
      </p:sp>
      <p:sp>
        <p:nvSpPr>
          <p:cNvPr id="3" name="Content Placeholder 2"/>
          <p:cNvSpPr>
            <a:spLocks noGrp="1"/>
          </p:cNvSpPr>
          <p:nvPr>
            <p:ph sz="quarter" idx="11"/>
          </p:nvPr>
        </p:nvSpPr>
        <p:spPr>
          <a:xfrm>
            <a:off x="288757" y="1235075"/>
            <a:ext cx="7719169" cy="3882357"/>
          </a:xfrm>
        </p:spPr>
        <p:txBody>
          <a:bodyPr/>
          <a:lstStyle/>
          <a:p>
            <a:pPr lvl="0">
              <a:spcBef>
                <a:spcPts val="2200"/>
              </a:spcBef>
            </a:pPr>
            <a:r>
              <a:rPr lang="en-US" dirty="0" smtClean="0"/>
              <a:t>Support statewide and regional visioning/strategic planning </a:t>
            </a:r>
          </a:p>
          <a:p>
            <a:pPr lvl="0">
              <a:spcBef>
                <a:spcPts val="2200"/>
              </a:spcBef>
            </a:pPr>
            <a:r>
              <a:rPr lang="en-US" dirty="0" smtClean="0"/>
              <a:t>Continue to coordinate with agencies</a:t>
            </a:r>
          </a:p>
          <a:p>
            <a:pPr lvl="0">
              <a:spcBef>
                <a:spcPts val="2200"/>
              </a:spcBef>
            </a:pPr>
            <a:r>
              <a:rPr lang="en-US" dirty="0" smtClean="0"/>
              <a:t>Continue to conduct outreach to stakeholders </a:t>
            </a:r>
          </a:p>
          <a:p>
            <a:pPr lvl="0">
              <a:spcBef>
                <a:spcPts val="2200"/>
              </a:spcBef>
            </a:pPr>
            <a:r>
              <a:rPr lang="en-US" dirty="0" smtClean="0"/>
              <a:t>Complete alternatives studies on existing corridors </a:t>
            </a:r>
          </a:p>
          <a:p>
            <a:pPr lvl="0">
              <a:spcBef>
                <a:spcPts val="2200"/>
              </a:spcBef>
            </a:pPr>
            <a:r>
              <a:rPr lang="en-US" dirty="0" smtClean="0"/>
              <a:t>Develop concept reports for priority study areas</a:t>
            </a:r>
          </a:p>
          <a:p>
            <a:pPr lvl="0">
              <a:spcBef>
                <a:spcPts val="2200"/>
              </a:spcBef>
            </a:pPr>
            <a:r>
              <a:rPr lang="en-US" dirty="0" smtClean="0"/>
              <a:t>Initiate pilot evaluation studies</a:t>
            </a:r>
          </a:p>
          <a:p>
            <a:pPr lvl="0">
              <a:spcBef>
                <a:spcPts val="2200"/>
              </a:spcBef>
            </a:pPr>
            <a:r>
              <a:rPr lang="en-US" dirty="0" smtClean="0"/>
              <a:t>Develop potential agreements for reservation or dedication </a:t>
            </a:r>
            <a:br>
              <a:rPr lang="en-US" dirty="0" smtClean="0"/>
            </a:br>
            <a:r>
              <a:rPr lang="en-US" dirty="0" smtClean="0"/>
              <a:t>of right of way for potential viable future corridors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a:xfrm>
            <a:off x="1084333" y="3367088"/>
            <a:ext cx="6117579" cy="1520825"/>
          </a:xfrm>
        </p:spPr>
        <p:txBody>
          <a:bodyPr/>
          <a:lstStyle/>
          <a:p>
            <a:pPr algn="ctr">
              <a:buNone/>
            </a:pPr>
            <a:r>
              <a:rPr lang="en-US" dirty="0" smtClean="0"/>
              <a:t>For more information:</a:t>
            </a:r>
          </a:p>
          <a:p>
            <a:pPr algn="ctr">
              <a:buNone/>
            </a:pPr>
            <a:r>
              <a:rPr lang="en-US" dirty="0" smtClean="0">
                <a:hlinkClick r:id="rId3"/>
              </a:rPr>
              <a:t>http://www.dot.state.fl.us/planning/policy/corridors/</a:t>
            </a:r>
            <a:endParaRPr lang="en-US" dirty="0"/>
          </a:p>
        </p:txBody>
      </p:sp>
      <p:sp>
        <p:nvSpPr>
          <p:cNvPr id="4" name="Slide Number Placeholder 3"/>
          <p:cNvSpPr>
            <a:spLocks noGrp="1"/>
          </p:cNvSpPr>
          <p:nvPr>
            <p:ph type="sldNum" sz="quarter" idx="4294967295"/>
          </p:nvPr>
        </p:nvSpPr>
        <p:spPr>
          <a:xfrm>
            <a:off x="0" y="5530850"/>
            <a:ext cx="714375" cy="412750"/>
          </a:xfrm>
        </p:spPr>
        <p:txBody>
          <a:bodyPr/>
          <a:lstStyle/>
          <a:p>
            <a:fld id="{2ED172FA-AF9E-483E-982C-ADDC9B4FD10C}"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
          <p:cNvSpPr>
            <a:spLocks noGrp="1" noChangeArrowheads="1"/>
          </p:cNvSpPr>
          <p:nvPr>
            <p:ph type="title"/>
          </p:nvPr>
        </p:nvSpPr>
        <p:spPr/>
        <p:txBody>
          <a:bodyPr/>
          <a:lstStyle/>
          <a:p>
            <a:pPr defTabSz="914400"/>
            <a:r>
              <a:rPr lang="en-US" dirty="0" smtClean="0">
                <a:effectLst/>
              </a:rPr>
              <a:t>Why Future Corridors?</a:t>
            </a:r>
            <a:endParaRPr lang="en-US" dirty="0">
              <a:effectLst/>
            </a:endParaRPr>
          </a:p>
        </p:txBody>
      </p:sp>
      <p:sp>
        <p:nvSpPr>
          <p:cNvPr id="8" name="Slide Number Placeholder 2"/>
          <p:cNvSpPr>
            <a:spLocks noGrp="1"/>
          </p:cNvSpPr>
          <p:nvPr>
            <p:ph type="sldNum" sz="quarter" idx="10"/>
          </p:nvPr>
        </p:nvSpPr>
        <p:spPr/>
        <p:txBody>
          <a:bodyPr/>
          <a:lstStyle/>
          <a:p>
            <a:fld id="{36458012-6F8E-4588-A657-04AB840A0C73}" type="slidenum">
              <a:rPr lang="en-US" smtClean="0"/>
              <a:pPr/>
              <a:t>3</a:t>
            </a:fld>
            <a:endParaRPr lang="en-US" dirty="0"/>
          </a:p>
        </p:txBody>
      </p:sp>
      <p:sp>
        <p:nvSpPr>
          <p:cNvPr id="1697795" name="Rectangle 3"/>
          <p:cNvSpPr>
            <a:spLocks noGrp="1" noChangeArrowheads="1"/>
          </p:cNvSpPr>
          <p:nvPr>
            <p:ph sz="quarter" idx="11"/>
          </p:nvPr>
        </p:nvSpPr>
        <p:spPr/>
        <p:txBody>
          <a:bodyPr/>
          <a:lstStyle/>
          <a:p>
            <a:pPr marL="342900" indent="-342900" defTabSz="914400">
              <a:spcBef>
                <a:spcPts val="2400"/>
              </a:spcBef>
            </a:pPr>
            <a:r>
              <a:rPr lang="en-US" sz="2200" dirty="0" smtClean="0"/>
              <a:t>Coordinate long-range growth/transportation plans and visions</a:t>
            </a:r>
          </a:p>
          <a:p>
            <a:pPr marL="342900" indent="-342900" defTabSz="914400">
              <a:spcBef>
                <a:spcPts val="2400"/>
              </a:spcBef>
            </a:pPr>
            <a:r>
              <a:rPr lang="en-US" sz="2200" dirty="0" smtClean="0"/>
              <a:t>Provide solutions for or alternatives to existing congested corridors </a:t>
            </a:r>
          </a:p>
          <a:p>
            <a:pPr marL="342900" indent="-342900" defTabSz="914400">
              <a:spcBef>
                <a:spcPts val="2400"/>
              </a:spcBef>
            </a:pPr>
            <a:r>
              <a:rPr lang="en-US" sz="2200" dirty="0" smtClean="0"/>
              <a:t>Meet growing demand for moving people and freight to support economic development</a:t>
            </a:r>
          </a:p>
          <a:p>
            <a:pPr marL="695325" lvl="1" indent="-342900" defTabSz="914400"/>
            <a:r>
              <a:rPr lang="en-US" dirty="0" smtClean="0"/>
              <a:t>Growth in population, visitors, and domestic and international trade</a:t>
            </a:r>
          </a:p>
          <a:p>
            <a:pPr marL="342900" indent="-342900" defTabSz="914400">
              <a:spcBef>
                <a:spcPts val="2400"/>
              </a:spcBef>
            </a:pPr>
            <a:r>
              <a:rPr lang="en-US" sz="2200" dirty="0" smtClean="0">
                <a:solidFill>
                  <a:schemeClr val="tx1"/>
                </a:solidFill>
              </a:rPr>
              <a:t>Improve connectivity </a:t>
            </a:r>
          </a:p>
          <a:p>
            <a:pPr marL="695325" lvl="1" indent="-342900" defTabSz="914400"/>
            <a:r>
              <a:rPr lang="en-US" dirty="0" smtClean="0">
                <a:solidFill>
                  <a:schemeClr val="tx1"/>
                </a:solidFill>
              </a:rPr>
              <a:t>Between regions </a:t>
            </a:r>
          </a:p>
          <a:p>
            <a:pPr marL="695325" lvl="1" indent="-342900" defTabSz="914400"/>
            <a:r>
              <a:rPr lang="en-US" dirty="0" smtClean="0">
                <a:solidFill>
                  <a:schemeClr val="tx1"/>
                </a:solidFill>
              </a:rPr>
              <a:t>Between Florida and other states and nations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title"/>
          </p:nvPr>
        </p:nvSpPr>
        <p:spPr/>
        <p:txBody>
          <a:bodyPr/>
          <a:lstStyle/>
          <a:p>
            <a:r>
              <a:rPr lang="en-US" dirty="0" smtClean="0">
                <a:effectLst/>
              </a:rPr>
              <a:t>What Is a Future Corridor?</a:t>
            </a:r>
            <a:endParaRPr lang="en-US" dirty="0">
              <a:effectLst/>
            </a:endParaRPr>
          </a:p>
        </p:txBody>
      </p:sp>
      <p:sp>
        <p:nvSpPr>
          <p:cNvPr id="6" name="Slide Number Placeholder 3"/>
          <p:cNvSpPr>
            <a:spLocks noGrp="1"/>
          </p:cNvSpPr>
          <p:nvPr>
            <p:ph type="sldNum" sz="quarter" idx="10"/>
          </p:nvPr>
        </p:nvSpPr>
        <p:spPr/>
        <p:txBody>
          <a:bodyPr/>
          <a:lstStyle/>
          <a:p>
            <a:fld id="{DC908E7B-423D-4188-9A13-AF77158D19B1}" type="slidenum">
              <a:rPr lang="en-US"/>
              <a:pPr/>
              <a:t>4</a:t>
            </a:fld>
            <a:endParaRPr lang="en-US" dirty="0"/>
          </a:p>
        </p:txBody>
      </p:sp>
      <p:sp>
        <p:nvSpPr>
          <p:cNvPr id="1832963" name="Rectangle 3"/>
          <p:cNvSpPr>
            <a:spLocks noGrp="1" noChangeArrowheads="1"/>
          </p:cNvSpPr>
          <p:nvPr>
            <p:ph sz="quarter" idx="11"/>
          </p:nvPr>
        </p:nvSpPr>
        <p:spPr/>
        <p:txBody>
          <a:bodyPr/>
          <a:lstStyle/>
          <a:p>
            <a:r>
              <a:rPr lang="en-US" dirty="0" smtClean="0"/>
              <a:t>Function</a:t>
            </a:r>
          </a:p>
          <a:p>
            <a:pPr lvl="1"/>
            <a:r>
              <a:rPr lang="en-US" dirty="0" smtClean="0"/>
              <a:t>Connect Florida regions or connect </a:t>
            </a:r>
            <a:br>
              <a:rPr lang="en-US" dirty="0" smtClean="0"/>
            </a:br>
            <a:r>
              <a:rPr lang="en-US" dirty="0" smtClean="0"/>
              <a:t>Florida to other states</a:t>
            </a:r>
          </a:p>
          <a:p>
            <a:pPr lvl="1">
              <a:spcBef>
                <a:spcPts val="600"/>
              </a:spcBef>
            </a:pPr>
            <a:r>
              <a:rPr lang="en-US" dirty="0" smtClean="0"/>
              <a:t>Focal point for trade and economic </a:t>
            </a:r>
            <a:br>
              <a:rPr lang="en-US" dirty="0" smtClean="0"/>
            </a:br>
            <a:r>
              <a:rPr lang="en-US" dirty="0" smtClean="0"/>
              <a:t>development</a:t>
            </a:r>
          </a:p>
          <a:p>
            <a:r>
              <a:rPr lang="en-US" dirty="0" smtClean="0"/>
              <a:t>Characteristics</a:t>
            </a:r>
          </a:p>
          <a:p>
            <a:pPr lvl="1">
              <a:spcBef>
                <a:spcPts val="600"/>
              </a:spcBef>
            </a:pPr>
            <a:r>
              <a:rPr lang="en-US" dirty="0" smtClean="0"/>
              <a:t>High-speed, high capacity connection</a:t>
            </a:r>
          </a:p>
          <a:p>
            <a:pPr lvl="1">
              <a:spcBef>
                <a:spcPts val="600"/>
              </a:spcBef>
            </a:pPr>
            <a:r>
              <a:rPr lang="en-US" dirty="0" smtClean="0"/>
              <a:t>Multiple transportation modes</a:t>
            </a:r>
          </a:p>
          <a:p>
            <a:pPr lvl="1">
              <a:spcBef>
                <a:spcPts val="600"/>
              </a:spcBef>
            </a:pPr>
            <a:r>
              <a:rPr lang="en-US" dirty="0" smtClean="0"/>
              <a:t>Co-location with utility, communications,</a:t>
            </a:r>
            <a:br>
              <a:rPr lang="en-US" dirty="0" smtClean="0"/>
            </a:br>
            <a:r>
              <a:rPr lang="en-US" dirty="0" smtClean="0"/>
              <a:t>and other linear facilities</a:t>
            </a:r>
          </a:p>
          <a:p>
            <a:pPr lvl="1">
              <a:spcBef>
                <a:spcPts val="600"/>
              </a:spcBef>
            </a:pPr>
            <a:r>
              <a:rPr lang="en-US" dirty="0" smtClean="0"/>
              <a:t>Advanced technologies, materials</a:t>
            </a:r>
          </a:p>
        </p:txBody>
      </p:sp>
      <p:sp>
        <p:nvSpPr>
          <p:cNvPr id="1832966" name="Rectangle 6"/>
          <p:cNvSpPr>
            <a:spLocks noChangeArrowheads="1"/>
          </p:cNvSpPr>
          <p:nvPr/>
        </p:nvSpPr>
        <p:spPr bwMode="auto">
          <a:xfrm>
            <a:off x="7397750" y="5113338"/>
            <a:ext cx="831850" cy="774700"/>
          </a:xfrm>
          <a:prstGeom prst="rect">
            <a:avLst/>
          </a:prstGeom>
          <a:noFill/>
          <a:ln w="12700" algn="ctr">
            <a:noFill/>
            <a:miter lim="800000"/>
            <a:headEnd/>
            <a:tailEnd/>
          </a:ln>
          <a:effectLst/>
        </p:spPr>
        <p:txBody>
          <a:bodyPr wrap="none" anchor="ctr"/>
          <a:lstStyle/>
          <a:p>
            <a:endParaRPr lang="en-US" dirty="0"/>
          </a:p>
        </p:txBody>
      </p:sp>
      <p:pic>
        <p:nvPicPr>
          <p:cNvPr id="10" name="Picture 4" descr="truck only rendering_Page_12"/>
          <p:cNvPicPr>
            <a:picLocks noChangeAspect="1" noChangeArrowheads="1"/>
          </p:cNvPicPr>
          <p:nvPr/>
        </p:nvPicPr>
        <p:blipFill>
          <a:blip r:embed="rId3" cstate="print"/>
          <a:srcRect l="49043" t="68770" r="11765" b="9546"/>
          <a:stretch>
            <a:fillRect/>
          </a:stretch>
        </p:blipFill>
        <p:spPr bwMode="auto">
          <a:xfrm>
            <a:off x="5280934" y="1271588"/>
            <a:ext cx="2651275" cy="1828800"/>
          </a:xfrm>
          <a:prstGeom prst="rect">
            <a:avLst/>
          </a:prstGeom>
          <a:noFill/>
        </p:spPr>
      </p:pic>
      <p:pic>
        <p:nvPicPr>
          <p:cNvPr id="8" name="Picture 3" descr="D:\EEH DOCUMENTS\_FLORIDA\Florida Images\Future of Trans\Tampa Bay BRT for Olympics.jpg"/>
          <p:cNvPicPr>
            <a:picLocks noChangeAspect="1" noChangeArrowheads="1"/>
          </p:cNvPicPr>
          <p:nvPr/>
        </p:nvPicPr>
        <p:blipFill>
          <a:blip r:embed="rId4" cstate="print"/>
          <a:srcRect/>
          <a:stretch>
            <a:fillRect/>
          </a:stretch>
        </p:blipFill>
        <p:spPr bwMode="auto">
          <a:xfrm>
            <a:off x="4978725" y="3254295"/>
            <a:ext cx="2707880" cy="1828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Many Partners Calling for </a:t>
            </a:r>
            <a:br>
              <a:rPr lang="en-US" dirty="0" smtClean="0">
                <a:effectLst/>
              </a:rPr>
            </a:br>
            <a:r>
              <a:rPr lang="en-US" dirty="0" smtClean="0">
                <a:effectLst/>
              </a:rPr>
              <a:t>Greater Emphasis on Future Corridors</a:t>
            </a:r>
            <a:endParaRPr lang="en-US" dirty="0">
              <a:effectLst/>
            </a:endParaRPr>
          </a:p>
        </p:txBody>
      </p:sp>
      <p:sp>
        <p:nvSpPr>
          <p:cNvPr id="3" name="Slide Number Placeholder 2"/>
          <p:cNvSpPr>
            <a:spLocks noGrp="1"/>
          </p:cNvSpPr>
          <p:nvPr>
            <p:ph type="sldNum" sz="quarter" idx="10"/>
          </p:nvPr>
        </p:nvSpPr>
        <p:spPr/>
        <p:txBody>
          <a:bodyPr/>
          <a:lstStyle/>
          <a:p>
            <a:fld id="{36458012-6F8E-4588-A657-04AB840A0C73}" type="slidenum">
              <a:rPr lang="en-US" smtClean="0"/>
              <a:pPr/>
              <a:t>5</a:t>
            </a:fld>
            <a:endParaRPr lang="en-US" dirty="0"/>
          </a:p>
        </p:txBody>
      </p:sp>
      <p:sp>
        <p:nvSpPr>
          <p:cNvPr id="7" name="Content Placeholder 6"/>
          <p:cNvSpPr>
            <a:spLocks noGrp="1"/>
          </p:cNvSpPr>
          <p:nvPr>
            <p:ph sz="quarter" idx="11"/>
          </p:nvPr>
        </p:nvSpPr>
        <p:spPr/>
        <p:txBody>
          <a:bodyPr/>
          <a:lstStyle/>
          <a:p>
            <a:pPr>
              <a:spcBef>
                <a:spcPts val="3600"/>
              </a:spcBef>
            </a:pPr>
            <a:r>
              <a:rPr lang="en-US" dirty="0" smtClean="0"/>
              <a:t>2060 Florida Transportation Plan</a:t>
            </a:r>
          </a:p>
          <a:p>
            <a:pPr>
              <a:spcBef>
                <a:spcPts val="3600"/>
              </a:spcBef>
            </a:pPr>
            <a:r>
              <a:rPr lang="en-US" dirty="0" smtClean="0"/>
              <a:t>Florida Trade and Logistics Study</a:t>
            </a:r>
          </a:p>
          <a:p>
            <a:pPr>
              <a:spcBef>
                <a:spcPts val="3600"/>
              </a:spcBef>
            </a:pPr>
            <a:r>
              <a:rPr lang="en-US" dirty="0" smtClean="0"/>
              <a:t>Six Pillars</a:t>
            </a:r>
            <a:r>
              <a:rPr lang="en-US" baseline="30000" dirty="0" smtClean="0"/>
              <a:t>TM</a:t>
            </a:r>
            <a:r>
              <a:rPr lang="en-US" dirty="0" smtClean="0"/>
              <a:t> 2030 Strategic Plan</a:t>
            </a:r>
          </a:p>
          <a:p>
            <a:pPr>
              <a:spcBef>
                <a:spcPts val="3600"/>
              </a:spcBef>
            </a:pPr>
            <a:r>
              <a:rPr lang="en-US" dirty="0" smtClean="0"/>
              <a:t>Department of Economic Opportunity’s</a:t>
            </a:r>
            <a:br>
              <a:rPr lang="en-US" dirty="0" smtClean="0"/>
            </a:br>
            <a:r>
              <a:rPr lang="en-US" dirty="0" smtClean="0"/>
              <a:t>5 year Strategic Plan for Economic Development</a:t>
            </a:r>
          </a:p>
        </p:txBody>
      </p:sp>
      <p:pic>
        <p:nvPicPr>
          <p:cNvPr id="4" name="Picture 2" descr="http://2060ftp.org/images/uploads/home/FTP2060.gif"/>
          <p:cNvPicPr>
            <a:picLocks noChangeAspect="1" noChangeArrowheads="1"/>
          </p:cNvPicPr>
          <p:nvPr/>
        </p:nvPicPr>
        <p:blipFill>
          <a:blip r:embed="rId3" cstate="email"/>
          <a:stretch>
            <a:fillRect/>
          </a:stretch>
        </p:blipFill>
        <p:spPr>
          <a:xfrm>
            <a:off x="4927699" y="1115903"/>
            <a:ext cx="1370460" cy="1828800"/>
          </a:xfrm>
          <a:prstGeom prst="rect">
            <a:avLst/>
          </a:prstGeom>
        </p:spPr>
      </p:pic>
      <p:pic>
        <p:nvPicPr>
          <p:cNvPr id="5" name="Snagit_PPT1B6" descr="PPT1B6.png"/>
          <p:cNvPicPr>
            <a:picLocks noChangeAspect="1"/>
          </p:cNvPicPr>
          <p:nvPr/>
        </p:nvPicPr>
        <p:blipFill>
          <a:blip r:embed="rId4" cstate="print"/>
          <a:srcRect l="25733" t="896" r="25867" b="1001"/>
          <a:stretch>
            <a:fillRect/>
          </a:stretch>
        </p:blipFill>
        <p:spPr>
          <a:xfrm>
            <a:off x="6551158" y="2063012"/>
            <a:ext cx="1430720" cy="1828800"/>
          </a:xfrm>
          <a:prstGeom prst="rect">
            <a:avLst/>
          </a:prstGeom>
        </p:spPr>
      </p:pic>
      <p:pic>
        <p:nvPicPr>
          <p:cNvPr id="6" name="Picture 5" descr="6_pillars_of_fls_future_econ_Page_1.jpg"/>
          <p:cNvPicPr>
            <a:picLocks noChangeAspect="1"/>
          </p:cNvPicPr>
          <p:nvPr/>
        </p:nvPicPr>
        <p:blipFill>
          <a:blip r:embed="rId5" cstate="print"/>
          <a:stretch>
            <a:fillRect/>
          </a:stretch>
        </p:blipFill>
        <p:spPr>
          <a:xfrm>
            <a:off x="1239236" y="4408431"/>
            <a:ext cx="1864442" cy="1160020"/>
          </a:xfrm>
          <a:prstGeom prst="rect">
            <a:avLst/>
          </a:prstGeom>
        </p:spPr>
      </p:pic>
      <p:pic>
        <p:nvPicPr>
          <p:cNvPr id="8" name="Picture 7"/>
          <p:cNvPicPr/>
          <p:nvPr/>
        </p:nvPicPr>
        <p:blipFill>
          <a:blip r:embed="rId6" cstate="print"/>
          <a:srcRect/>
          <a:stretch>
            <a:fillRect/>
          </a:stretch>
        </p:blipFill>
        <p:spPr bwMode="auto">
          <a:xfrm>
            <a:off x="4644829" y="4349215"/>
            <a:ext cx="1933996" cy="124238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effectLst/>
              </a:rPr>
              <a:t>Regional Visioning Processes</a:t>
            </a:r>
            <a:endParaRPr lang="en-US" sz="3100" dirty="0">
              <a:effectLst/>
            </a:endParaRPr>
          </a:p>
        </p:txBody>
      </p:sp>
      <p:sp>
        <p:nvSpPr>
          <p:cNvPr id="3" name="Slide Number Placeholder 2"/>
          <p:cNvSpPr>
            <a:spLocks noGrp="1"/>
          </p:cNvSpPr>
          <p:nvPr>
            <p:ph type="sldNum" sz="quarter" idx="10"/>
          </p:nvPr>
        </p:nvSpPr>
        <p:spPr/>
        <p:txBody>
          <a:bodyPr/>
          <a:lstStyle/>
          <a:p>
            <a:pPr>
              <a:defRPr/>
            </a:pPr>
            <a:fld id="{4904FAF8-7E3F-4FBF-9FC4-888C13D927C2}" type="slidenum">
              <a:rPr lang="en-US" smtClean="0"/>
              <a:pPr>
                <a:defRPr/>
              </a:pPr>
              <a:t>6</a:t>
            </a:fld>
            <a:endParaRPr lang="en-US" dirty="0"/>
          </a:p>
        </p:txBody>
      </p:sp>
      <p:grpSp>
        <p:nvGrpSpPr>
          <p:cNvPr id="4" name="Group 73"/>
          <p:cNvGrpSpPr>
            <a:grpSpLocks noChangeAspect="1"/>
          </p:cNvGrpSpPr>
          <p:nvPr/>
        </p:nvGrpSpPr>
        <p:grpSpPr>
          <a:xfrm>
            <a:off x="1010368" y="1187265"/>
            <a:ext cx="5269900" cy="4449380"/>
            <a:chOff x="2540706" y="558380"/>
            <a:chExt cx="6202793" cy="5438447"/>
          </a:xfrm>
          <a:solidFill>
            <a:schemeClr val="tx2">
              <a:lumMod val="95000"/>
            </a:schemeClr>
          </a:solidFill>
        </p:grpSpPr>
        <p:grpSp>
          <p:nvGrpSpPr>
            <p:cNvPr id="74" name="Okaloosa"/>
            <p:cNvGrpSpPr>
              <a:grpSpLocks/>
            </p:cNvGrpSpPr>
            <p:nvPr/>
          </p:nvGrpSpPr>
          <p:grpSpPr bwMode="auto">
            <a:xfrm>
              <a:off x="3221317" y="559454"/>
              <a:ext cx="339232" cy="526024"/>
              <a:chOff x="0" y="0"/>
              <a:chExt cx="24648" cy="260"/>
            </a:xfrm>
            <a:grpFill/>
          </p:grpSpPr>
          <p:sp>
            <p:nvSpPr>
              <p:cNvPr id="5" name="Okaloosa1"/>
              <p:cNvSpPr>
                <a:spLocks/>
              </p:cNvSpPr>
              <p:nvPr/>
            </p:nvSpPr>
            <p:spPr bwMode="auto">
              <a:xfrm>
                <a:off x="0" y="0"/>
                <a:ext cx="24648" cy="242"/>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9525">
                <a:solidFill>
                  <a:schemeClr val="bg2">
                    <a:lumMod val="90000"/>
                  </a:schemeClr>
                </a:solidFill>
                <a:prstDash val="solid"/>
                <a:round/>
                <a:headEnd/>
                <a:tailEnd/>
              </a:ln>
            </p:spPr>
          </p:sp>
          <p:sp>
            <p:nvSpPr>
              <p:cNvPr id="6" name="Okaloosa2"/>
              <p:cNvSpPr>
                <a:spLocks/>
              </p:cNvSpPr>
              <p:nvPr/>
            </p:nvSpPr>
            <p:spPr bwMode="auto">
              <a:xfrm>
                <a:off x="17472" y="242"/>
                <a:ext cx="6396" cy="18"/>
              </a:xfrm>
              <a:custGeom>
                <a:avLst/>
                <a:gdLst/>
                <a:ahLst/>
                <a:cxnLst>
                  <a:cxn ang="0">
                    <a:pos x="16384" y="16384"/>
                  </a:cxn>
                  <a:cxn ang="0">
                    <a:pos x="16384" y="910"/>
                  </a:cxn>
                  <a:cxn ang="0">
                    <a:pos x="12788" y="1820"/>
                  </a:cxn>
                  <a:cxn ang="0">
                    <a:pos x="5595" y="0"/>
                  </a:cxn>
                  <a:cxn ang="0">
                    <a:pos x="1199" y="0"/>
                  </a:cxn>
                  <a:cxn ang="0">
                    <a:pos x="0" y="910"/>
                  </a:cxn>
                  <a:cxn ang="0">
                    <a:pos x="799" y="7282"/>
                  </a:cxn>
                  <a:cxn ang="0">
                    <a:pos x="2398" y="11833"/>
                  </a:cxn>
                  <a:cxn ang="0">
                    <a:pos x="5595" y="11833"/>
                  </a:cxn>
                  <a:cxn ang="0">
                    <a:pos x="11189" y="13653"/>
                  </a:cxn>
                  <a:cxn ang="0">
                    <a:pos x="16384" y="16384"/>
                  </a:cxn>
                </a:cxnLst>
                <a:rect l="0" t="0" r="r" b="b"/>
                <a:pathLst>
                  <a:path w="16384" h="16384">
                    <a:moveTo>
                      <a:pt x="16384" y="16384"/>
                    </a:moveTo>
                    <a:lnTo>
                      <a:pt x="16384" y="910"/>
                    </a:lnTo>
                    <a:lnTo>
                      <a:pt x="12788" y="1820"/>
                    </a:lnTo>
                    <a:lnTo>
                      <a:pt x="5595" y="0"/>
                    </a:lnTo>
                    <a:lnTo>
                      <a:pt x="1199" y="0"/>
                    </a:lnTo>
                    <a:lnTo>
                      <a:pt x="0" y="910"/>
                    </a:lnTo>
                    <a:lnTo>
                      <a:pt x="799" y="7282"/>
                    </a:lnTo>
                    <a:lnTo>
                      <a:pt x="2398" y="11833"/>
                    </a:lnTo>
                    <a:lnTo>
                      <a:pt x="5595" y="11833"/>
                    </a:lnTo>
                    <a:lnTo>
                      <a:pt x="11189" y="13653"/>
                    </a:lnTo>
                    <a:lnTo>
                      <a:pt x="16384" y="16384"/>
                    </a:lnTo>
                    <a:close/>
                  </a:path>
                </a:pathLst>
              </a:custGeom>
              <a:grpFill/>
              <a:ln w="9525">
                <a:solidFill>
                  <a:schemeClr val="bg2">
                    <a:lumMod val="90000"/>
                  </a:schemeClr>
                </a:solidFill>
                <a:prstDash val="solid"/>
                <a:round/>
                <a:headEnd/>
                <a:tailEnd/>
              </a:ln>
            </p:spPr>
          </p:sp>
        </p:grpSp>
        <p:sp>
          <p:nvSpPr>
            <p:cNvPr id="7" name="Alachua"/>
            <p:cNvSpPr>
              <a:spLocks/>
            </p:cNvSpPr>
            <p:nvPr/>
          </p:nvSpPr>
          <p:spPr bwMode="auto">
            <a:xfrm>
              <a:off x="6605049" y="1548165"/>
              <a:ext cx="523877" cy="480936"/>
            </a:xfrm>
            <a:custGeom>
              <a:avLst/>
              <a:gdLst/>
              <a:ahLst/>
              <a:cxnLst>
                <a:cxn ang="0">
                  <a:pos x="134" y="3803"/>
                </a:cxn>
                <a:cxn ang="0">
                  <a:pos x="671" y="3803"/>
                </a:cxn>
                <a:cxn ang="0">
                  <a:pos x="1142" y="2999"/>
                </a:cxn>
                <a:cxn ang="0">
                  <a:pos x="1746" y="2706"/>
                </a:cxn>
                <a:cxn ang="0">
                  <a:pos x="2149" y="1609"/>
                </a:cxn>
                <a:cxn ang="0">
                  <a:pos x="2149" y="805"/>
                </a:cxn>
                <a:cxn ang="0">
                  <a:pos x="2350" y="439"/>
                </a:cxn>
                <a:cxn ang="0">
                  <a:pos x="3223" y="366"/>
                </a:cxn>
                <a:cxn ang="0">
                  <a:pos x="3559" y="0"/>
                </a:cxn>
                <a:cxn ang="0">
                  <a:pos x="6178" y="731"/>
                </a:cxn>
                <a:cxn ang="0">
                  <a:pos x="7386" y="2121"/>
                </a:cxn>
                <a:cxn ang="0">
                  <a:pos x="8192" y="2267"/>
                </a:cxn>
                <a:cxn ang="0">
                  <a:pos x="9199" y="3145"/>
                </a:cxn>
                <a:cxn ang="0">
                  <a:pos x="9804" y="3145"/>
                </a:cxn>
                <a:cxn ang="0">
                  <a:pos x="11214" y="3145"/>
                </a:cxn>
                <a:cxn ang="0">
                  <a:pos x="13295" y="3511"/>
                </a:cxn>
                <a:cxn ang="0">
                  <a:pos x="13832" y="3730"/>
                </a:cxn>
                <a:cxn ang="0">
                  <a:pos x="14705" y="5998"/>
                </a:cxn>
                <a:cxn ang="0">
                  <a:pos x="15780" y="6875"/>
                </a:cxn>
                <a:cxn ang="0">
                  <a:pos x="15645" y="14629"/>
                </a:cxn>
                <a:cxn ang="0">
                  <a:pos x="15981" y="14263"/>
                </a:cxn>
                <a:cxn ang="0">
                  <a:pos x="16384" y="13897"/>
                </a:cxn>
                <a:cxn ang="0">
                  <a:pos x="16183" y="14775"/>
                </a:cxn>
                <a:cxn ang="0">
                  <a:pos x="15713" y="15141"/>
                </a:cxn>
                <a:cxn ang="0">
                  <a:pos x="15645" y="15726"/>
                </a:cxn>
                <a:cxn ang="0">
                  <a:pos x="15041" y="15945"/>
                </a:cxn>
                <a:cxn ang="0">
                  <a:pos x="14705" y="16311"/>
                </a:cxn>
                <a:cxn ang="0">
                  <a:pos x="14235" y="16018"/>
                </a:cxn>
                <a:cxn ang="0">
                  <a:pos x="13631" y="15945"/>
                </a:cxn>
                <a:cxn ang="0">
                  <a:pos x="12288" y="16384"/>
                </a:cxn>
                <a:cxn ang="0">
                  <a:pos x="11952" y="16311"/>
                </a:cxn>
                <a:cxn ang="0">
                  <a:pos x="11549" y="15433"/>
                </a:cxn>
                <a:cxn ang="0">
                  <a:pos x="11684" y="15141"/>
                </a:cxn>
                <a:cxn ang="0">
                  <a:pos x="12087" y="15287"/>
                </a:cxn>
                <a:cxn ang="0">
                  <a:pos x="12154" y="14848"/>
                </a:cxn>
                <a:cxn ang="0">
                  <a:pos x="11482" y="14482"/>
                </a:cxn>
                <a:cxn ang="0">
                  <a:pos x="6446" y="14336"/>
                </a:cxn>
                <a:cxn ang="0">
                  <a:pos x="2619" y="14263"/>
                </a:cxn>
                <a:cxn ang="0">
                  <a:pos x="2552" y="12507"/>
                </a:cxn>
                <a:cxn ang="0">
                  <a:pos x="67" y="12434"/>
                </a:cxn>
                <a:cxn ang="0">
                  <a:pos x="0" y="11703"/>
                </a:cxn>
                <a:cxn ang="0">
                  <a:pos x="134" y="3803"/>
                </a:cxn>
              </a:cxnLst>
              <a:rect l="0" t="0" r="r" b="b"/>
              <a:pathLst>
                <a:path w="16384" h="16384">
                  <a:moveTo>
                    <a:pt x="134" y="3803"/>
                  </a:moveTo>
                  <a:lnTo>
                    <a:pt x="671" y="3803"/>
                  </a:lnTo>
                  <a:lnTo>
                    <a:pt x="1142" y="2999"/>
                  </a:lnTo>
                  <a:lnTo>
                    <a:pt x="1746" y="2706"/>
                  </a:lnTo>
                  <a:lnTo>
                    <a:pt x="2149" y="1609"/>
                  </a:lnTo>
                  <a:lnTo>
                    <a:pt x="2149" y="805"/>
                  </a:lnTo>
                  <a:lnTo>
                    <a:pt x="2350" y="439"/>
                  </a:lnTo>
                  <a:lnTo>
                    <a:pt x="3223" y="366"/>
                  </a:lnTo>
                  <a:lnTo>
                    <a:pt x="3559" y="0"/>
                  </a:lnTo>
                  <a:lnTo>
                    <a:pt x="6178" y="731"/>
                  </a:lnTo>
                  <a:lnTo>
                    <a:pt x="7386" y="2121"/>
                  </a:lnTo>
                  <a:lnTo>
                    <a:pt x="8192" y="2267"/>
                  </a:lnTo>
                  <a:lnTo>
                    <a:pt x="9199" y="3145"/>
                  </a:lnTo>
                  <a:lnTo>
                    <a:pt x="9804" y="3145"/>
                  </a:lnTo>
                  <a:lnTo>
                    <a:pt x="11214" y="3145"/>
                  </a:lnTo>
                  <a:lnTo>
                    <a:pt x="13295" y="3511"/>
                  </a:lnTo>
                  <a:lnTo>
                    <a:pt x="13832" y="3730"/>
                  </a:lnTo>
                  <a:lnTo>
                    <a:pt x="14705" y="5998"/>
                  </a:lnTo>
                  <a:lnTo>
                    <a:pt x="15780" y="6875"/>
                  </a:lnTo>
                  <a:lnTo>
                    <a:pt x="15645" y="14629"/>
                  </a:lnTo>
                  <a:lnTo>
                    <a:pt x="15981" y="14263"/>
                  </a:lnTo>
                  <a:lnTo>
                    <a:pt x="16384" y="13897"/>
                  </a:lnTo>
                  <a:lnTo>
                    <a:pt x="16183" y="14775"/>
                  </a:lnTo>
                  <a:lnTo>
                    <a:pt x="15713" y="15141"/>
                  </a:lnTo>
                  <a:lnTo>
                    <a:pt x="15645" y="15726"/>
                  </a:lnTo>
                  <a:lnTo>
                    <a:pt x="15041" y="15945"/>
                  </a:lnTo>
                  <a:lnTo>
                    <a:pt x="14705" y="16311"/>
                  </a:lnTo>
                  <a:lnTo>
                    <a:pt x="14235" y="16018"/>
                  </a:lnTo>
                  <a:lnTo>
                    <a:pt x="13631" y="15945"/>
                  </a:lnTo>
                  <a:lnTo>
                    <a:pt x="12288" y="16384"/>
                  </a:lnTo>
                  <a:lnTo>
                    <a:pt x="11952" y="16311"/>
                  </a:lnTo>
                  <a:lnTo>
                    <a:pt x="11549" y="15433"/>
                  </a:lnTo>
                  <a:lnTo>
                    <a:pt x="11684" y="15141"/>
                  </a:lnTo>
                  <a:lnTo>
                    <a:pt x="12087" y="15287"/>
                  </a:lnTo>
                  <a:lnTo>
                    <a:pt x="12154" y="14848"/>
                  </a:lnTo>
                  <a:lnTo>
                    <a:pt x="11482" y="14482"/>
                  </a:lnTo>
                  <a:lnTo>
                    <a:pt x="6446" y="14336"/>
                  </a:lnTo>
                  <a:lnTo>
                    <a:pt x="2619" y="14263"/>
                  </a:lnTo>
                  <a:lnTo>
                    <a:pt x="2552" y="12507"/>
                  </a:lnTo>
                  <a:lnTo>
                    <a:pt x="67" y="12434"/>
                  </a:lnTo>
                  <a:lnTo>
                    <a:pt x="0" y="11703"/>
                  </a:lnTo>
                  <a:lnTo>
                    <a:pt x="134" y="3803"/>
                  </a:lnTo>
                  <a:close/>
                </a:path>
              </a:pathLst>
            </a:custGeom>
            <a:grpFill/>
            <a:ln w="9525">
              <a:solidFill>
                <a:schemeClr val="bg2">
                  <a:lumMod val="90000"/>
                </a:schemeClr>
              </a:solidFill>
              <a:prstDash val="solid"/>
              <a:round/>
              <a:headEnd/>
              <a:tailEnd/>
            </a:ln>
          </p:spPr>
        </p:sp>
        <p:sp>
          <p:nvSpPr>
            <p:cNvPr id="8" name="Baker"/>
            <p:cNvSpPr>
              <a:spLocks/>
            </p:cNvSpPr>
            <p:nvPr/>
          </p:nvSpPr>
          <p:spPr bwMode="auto">
            <a:xfrm>
              <a:off x="6772518" y="957729"/>
              <a:ext cx="343526" cy="407937"/>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9525">
              <a:solidFill>
                <a:schemeClr val="bg2">
                  <a:lumMod val="90000"/>
                </a:schemeClr>
              </a:solidFill>
              <a:prstDash val="solid"/>
              <a:round/>
              <a:headEnd/>
              <a:tailEnd/>
            </a:ln>
          </p:spPr>
        </p:sp>
        <p:sp>
          <p:nvSpPr>
            <p:cNvPr id="9" name="Bay"/>
            <p:cNvSpPr>
              <a:spLocks/>
            </p:cNvSpPr>
            <p:nvPr/>
          </p:nvSpPr>
          <p:spPr bwMode="auto">
            <a:xfrm>
              <a:off x="3882605" y="959877"/>
              <a:ext cx="489525" cy="564671"/>
            </a:xfrm>
            <a:custGeom>
              <a:avLst/>
              <a:gdLst/>
              <a:ahLst/>
              <a:cxnLst>
                <a:cxn ang="0">
                  <a:pos x="13581" y="0"/>
                </a:cxn>
                <a:cxn ang="0">
                  <a:pos x="3306" y="3302"/>
                </a:cxn>
                <a:cxn ang="0">
                  <a:pos x="2156" y="4049"/>
                </a:cxn>
                <a:cxn ang="0">
                  <a:pos x="862" y="4112"/>
                </a:cxn>
                <a:cxn ang="0">
                  <a:pos x="0" y="7538"/>
                </a:cxn>
                <a:cxn ang="0">
                  <a:pos x="3234" y="9407"/>
                </a:cxn>
                <a:cxn ang="0">
                  <a:pos x="6611" y="11400"/>
                </a:cxn>
                <a:cxn ang="0">
                  <a:pos x="6467" y="9967"/>
                </a:cxn>
                <a:cxn ang="0">
                  <a:pos x="6467" y="8908"/>
                </a:cxn>
                <a:cxn ang="0">
                  <a:pos x="5821" y="8722"/>
                </a:cxn>
                <a:cxn ang="0">
                  <a:pos x="5318" y="8285"/>
                </a:cxn>
                <a:cxn ang="0">
                  <a:pos x="3952" y="8784"/>
                </a:cxn>
                <a:cxn ang="0">
                  <a:pos x="3521" y="8099"/>
                </a:cxn>
                <a:cxn ang="0">
                  <a:pos x="4743" y="7289"/>
                </a:cxn>
                <a:cxn ang="0">
                  <a:pos x="5964" y="6666"/>
                </a:cxn>
                <a:cxn ang="0">
                  <a:pos x="6970" y="7849"/>
                </a:cxn>
                <a:cxn ang="0">
                  <a:pos x="7617" y="8161"/>
                </a:cxn>
                <a:cxn ang="0">
                  <a:pos x="8479" y="8161"/>
                </a:cxn>
                <a:cxn ang="0">
                  <a:pos x="8048" y="8722"/>
                </a:cxn>
                <a:cxn ang="0">
                  <a:pos x="7330" y="9781"/>
                </a:cxn>
                <a:cxn ang="0">
                  <a:pos x="8623" y="10777"/>
                </a:cxn>
                <a:cxn ang="0">
                  <a:pos x="10348" y="11400"/>
                </a:cxn>
                <a:cxn ang="0">
                  <a:pos x="11785" y="11276"/>
                </a:cxn>
                <a:cxn ang="0">
                  <a:pos x="12791" y="11525"/>
                </a:cxn>
                <a:cxn ang="0">
                  <a:pos x="13725" y="13207"/>
                </a:cxn>
                <a:cxn ang="0">
                  <a:pos x="13007" y="13518"/>
                </a:cxn>
                <a:cxn ang="0">
                  <a:pos x="8839" y="11525"/>
                </a:cxn>
                <a:cxn ang="0">
                  <a:pos x="8336" y="11899"/>
                </a:cxn>
                <a:cxn ang="0">
                  <a:pos x="12935" y="14577"/>
                </a:cxn>
                <a:cxn ang="0">
                  <a:pos x="13366" y="15636"/>
                </a:cxn>
                <a:cxn ang="0">
                  <a:pos x="14947" y="16259"/>
                </a:cxn>
                <a:cxn ang="0">
                  <a:pos x="16168" y="9594"/>
                </a:cxn>
                <a:cxn ang="0">
                  <a:pos x="14875" y="0"/>
                </a:cxn>
              </a:cxnLst>
              <a:rect l="0" t="0" r="r" b="b"/>
              <a:pathLst>
                <a:path w="16384" h="16384">
                  <a:moveTo>
                    <a:pt x="14875" y="0"/>
                  </a:moveTo>
                  <a:lnTo>
                    <a:pt x="13581" y="0"/>
                  </a:lnTo>
                  <a:lnTo>
                    <a:pt x="13438" y="3302"/>
                  </a:lnTo>
                  <a:lnTo>
                    <a:pt x="3306" y="3302"/>
                  </a:lnTo>
                  <a:lnTo>
                    <a:pt x="2659" y="3738"/>
                  </a:lnTo>
                  <a:lnTo>
                    <a:pt x="2156" y="4049"/>
                  </a:lnTo>
                  <a:lnTo>
                    <a:pt x="1653" y="4049"/>
                  </a:lnTo>
                  <a:lnTo>
                    <a:pt x="862" y="4112"/>
                  </a:lnTo>
                  <a:lnTo>
                    <a:pt x="72" y="4548"/>
                  </a:lnTo>
                  <a:lnTo>
                    <a:pt x="0" y="7538"/>
                  </a:lnTo>
                  <a:lnTo>
                    <a:pt x="1293" y="8348"/>
                  </a:lnTo>
                  <a:lnTo>
                    <a:pt x="3234" y="9407"/>
                  </a:lnTo>
                  <a:lnTo>
                    <a:pt x="6036" y="11276"/>
                  </a:lnTo>
                  <a:lnTo>
                    <a:pt x="6611" y="11400"/>
                  </a:lnTo>
                  <a:lnTo>
                    <a:pt x="6755" y="11276"/>
                  </a:lnTo>
                  <a:lnTo>
                    <a:pt x="6467" y="9967"/>
                  </a:lnTo>
                  <a:lnTo>
                    <a:pt x="6611" y="9282"/>
                  </a:lnTo>
                  <a:lnTo>
                    <a:pt x="6467" y="8908"/>
                  </a:lnTo>
                  <a:lnTo>
                    <a:pt x="6036" y="8908"/>
                  </a:lnTo>
                  <a:lnTo>
                    <a:pt x="5821" y="8722"/>
                  </a:lnTo>
                  <a:lnTo>
                    <a:pt x="5821" y="8285"/>
                  </a:lnTo>
                  <a:lnTo>
                    <a:pt x="5318" y="8285"/>
                  </a:lnTo>
                  <a:lnTo>
                    <a:pt x="4527" y="8784"/>
                  </a:lnTo>
                  <a:lnTo>
                    <a:pt x="3952" y="8784"/>
                  </a:lnTo>
                  <a:lnTo>
                    <a:pt x="3521" y="8535"/>
                  </a:lnTo>
                  <a:lnTo>
                    <a:pt x="3521" y="8099"/>
                  </a:lnTo>
                  <a:lnTo>
                    <a:pt x="4096" y="7476"/>
                  </a:lnTo>
                  <a:lnTo>
                    <a:pt x="4743" y="7289"/>
                  </a:lnTo>
                  <a:lnTo>
                    <a:pt x="5318" y="6728"/>
                  </a:lnTo>
                  <a:lnTo>
                    <a:pt x="5964" y="6666"/>
                  </a:lnTo>
                  <a:lnTo>
                    <a:pt x="6683" y="6915"/>
                  </a:lnTo>
                  <a:lnTo>
                    <a:pt x="6970" y="7849"/>
                  </a:lnTo>
                  <a:lnTo>
                    <a:pt x="7330" y="8223"/>
                  </a:lnTo>
                  <a:lnTo>
                    <a:pt x="7617" y="8161"/>
                  </a:lnTo>
                  <a:lnTo>
                    <a:pt x="8120" y="8036"/>
                  </a:lnTo>
                  <a:lnTo>
                    <a:pt x="8479" y="8161"/>
                  </a:lnTo>
                  <a:lnTo>
                    <a:pt x="8551" y="8410"/>
                  </a:lnTo>
                  <a:lnTo>
                    <a:pt x="8048" y="8722"/>
                  </a:lnTo>
                  <a:lnTo>
                    <a:pt x="7976" y="9220"/>
                  </a:lnTo>
                  <a:lnTo>
                    <a:pt x="7330" y="9781"/>
                  </a:lnTo>
                  <a:lnTo>
                    <a:pt x="7976" y="10466"/>
                  </a:lnTo>
                  <a:lnTo>
                    <a:pt x="8623" y="10777"/>
                  </a:lnTo>
                  <a:lnTo>
                    <a:pt x="9342" y="10840"/>
                  </a:lnTo>
                  <a:lnTo>
                    <a:pt x="10348" y="11400"/>
                  </a:lnTo>
                  <a:lnTo>
                    <a:pt x="10995" y="11587"/>
                  </a:lnTo>
                  <a:lnTo>
                    <a:pt x="11785" y="11276"/>
                  </a:lnTo>
                  <a:lnTo>
                    <a:pt x="12288" y="11276"/>
                  </a:lnTo>
                  <a:lnTo>
                    <a:pt x="12791" y="11525"/>
                  </a:lnTo>
                  <a:lnTo>
                    <a:pt x="13150" y="12584"/>
                  </a:lnTo>
                  <a:lnTo>
                    <a:pt x="13725" y="13207"/>
                  </a:lnTo>
                  <a:lnTo>
                    <a:pt x="13581" y="13456"/>
                  </a:lnTo>
                  <a:lnTo>
                    <a:pt x="13007" y="13518"/>
                  </a:lnTo>
                  <a:lnTo>
                    <a:pt x="9845" y="11899"/>
                  </a:lnTo>
                  <a:lnTo>
                    <a:pt x="8839" y="11525"/>
                  </a:lnTo>
                  <a:lnTo>
                    <a:pt x="8408" y="11587"/>
                  </a:lnTo>
                  <a:lnTo>
                    <a:pt x="8336" y="11899"/>
                  </a:lnTo>
                  <a:lnTo>
                    <a:pt x="8551" y="12272"/>
                  </a:lnTo>
                  <a:lnTo>
                    <a:pt x="12935" y="14577"/>
                  </a:lnTo>
                  <a:lnTo>
                    <a:pt x="12935" y="15263"/>
                  </a:lnTo>
                  <a:lnTo>
                    <a:pt x="13366" y="15636"/>
                  </a:lnTo>
                  <a:lnTo>
                    <a:pt x="13941" y="15886"/>
                  </a:lnTo>
                  <a:lnTo>
                    <a:pt x="14947" y="16259"/>
                  </a:lnTo>
                  <a:lnTo>
                    <a:pt x="15881" y="16384"/>
                  </a:lnTo>
                  <a:lnTo>
                    <a:pt x="16168" y="9594"/>
                  </a:lnTo>
                  <a:lnTo>
                    <a:pt x="16384" y="62"/>
                  </a:lnTo>
                  <a:lnTo>
                    <a:pt x="14875" y="0"/>
                  </a:lnTo>
                  <a:close/>
                </a:path>
              </a:pathLst>
            </a:custGeom>
            <a:grpFill/>
            <a:ln w="9525">
              <a:solidFill>
                <a:schemeClr val="bg2">
                  <a:lumMod val="90000"/>
                </a:schemeClr>
              </a:solidFill>
              <a:prstDash val="solid"/>
              <a:round/>
              <a:headEnd/>
              <a:tailEnd/>
            </a:ln>
          </p:spPr>
        </p:sp>
        <p:sp>
          <p:nvSpPr>
            <p:cNvPr id="10" name="Bradford"/>
            <p:cNvSpPr>
              <a:spLocks/>
            </p:cNvSpPr>
            <p:nvPr/>
          </p:nvSpPr>
          <p:spPr bwMode="auto">
            <a:xfrm>
              <a:off x="6802577" y="1365667"/>
              <a:ext cx="309173" cy="384320"/>
            </a:xfrm>
            <a:custGeom>
              <a:avLst/>
              <a:gdLst/>
              <a:ahLst/>
              <a:cxnLst>
                <a:cxn ang="0">
                  <a:pos x="16384" y="0"/>
                </a:cxn>
                <a:cxn ang="0">
                  <a:pos x="12516" y="0"/>
                </a:cxn>
                <a:cxn ang="0">
                  <a:pos x="12060" y="1281"/>
                </a:cxn>
                <a:cxn ang="0">
                  <a:pos x="11150" y="1831"/>
                </a:cxn>
                <a:cxn ang="0">
                  <a:pos x="10695" y="2197"/>
                </a:cxn>
                <a:cxn ang="0">
                  <a:pos x="9899" y="3295"/>
                </a:cxn>
                <a:cxn ang="0">
                  <a:pos x="6599" y="5034"/>
                </a:cxn>
                <a:cxn ang="0">
                  <a:pos x="5689" y="5949"/>
                </a:cxn>
                <a:cxn ang="0">
                  <a:pos x="5120" y="7048"/>
                </a:cxn>
                <a:cxn ang="0">
                  <a:pos x="4437" y="7231"/>
                </a:cxn>
                <a:cxn ang="0">
                  <a:pos x="2958" y="7414"/>
                </a:cxn>
                <a:cxn ang="0">
                  <a:pos x="1479" y="7963"/>
                </a:cxn>
                <a:cxn ang="0">
                  <a:pos x="0" y="8695"/>
                </a:cxn>
                <a:cxn ang="0">
                  <a:pos x="2048" y="10435"/>
                </a:cxn>
                <a:cxn ang="0">
                  <a:pos x="3413" y="10618"/>
                </a:cxn>
                <a:cxn ang="0">
                  <a:pos x="5120" y="11716"/>
                </a:cxn>
                <a:cxn ang="0">
                  <a:pos x="6144" y="11716"/>
                </a:cxn>
                <a:cxn ang="0">
                  <a:pos x="8533" y="11716"/>
                </a:cxn>
                <a:cxn ang="0">
                  <a:pos x="12060" y="12174"/>
                </a:cxn>
                <a:cxn ang="0">
                  <a:pos x="12971" y="12448"/>
                </a:cxn>
                <a:cxn ang="0">
                  <a:pos x="14450" y="15286"/>
                </a:cxn>
                <a:cxn ang="0">
                  <a:pos x="16270" y="16384"/>
                </a:cxn>
                <a:cxn ang="0">
                  <a:pos x="16384" y="0"/>
                </a:cxn>
              </a:cxnLst>
              <a:rect l="0" t="0" r="r" b="b"/>
              <a:pathLst>
                <a:path w="16384" h="16384">
                  <a:moveTo>
                    <a:pt x="16384" y="0"/>
                  </a:moveTo>
                  <a:lnTo>
                    <a:pt x="12516" y="0"/>
                  </a:lnTo>
                  <a:lnTo>
                    <a:pt x="12060" y="1281"/>
                  </a:lnTo>
                  <a:lnTo>
                    <a:pt x="11150" y="1831"/>
                  </a:lnTo>
                  <a:lnTo>
                    <a:pt x="10695" y="2197"/>
                  </a:lnTo>
                  <a:lnTo>
                    <a:pt x="9899" y="3295"/>
                  </a:lnTo>
                  <a:lnTo>
                    <a:pt x="6599" y="5034"/>
                  </a:lnTo>
                  <a:lnTo>
                    <a:pt x="5689" y="5949"/>
                  </a:lnTo>
                  <a:lnTo>
                    <a:pt x="5120" y="7048"/>
                  </a:lnTo>
                  <a:lnTo>
                    <a:pt x="4437" y="7231"/>
                  </a:lnTo>
                  <a:lnTo>
                    <a:pt x="2958" y="7414"/>
                  </a:lnTo>
                  <a:lnTo>
                    <a:pt x="1479" y="7963"/>
                  </a:lnTo>
                  <a:lnTo>
                    <a:pt x="0" y="8695"/>
                  </a:lnTo>
                  <a:lnTo>
                    <a:pt x="2048" y="10435"/>
                  </a:lnTo>
                  <a:lnTo>
                    <a:pt x="3413" y="10618"/>
                  </a:lnTo>
                  <a:lnTo>
                    <a:pt x="5120" y="11716"/>
                  </a:lnTo>
                  <a:lnTo>
                    <a:pt x="6144" y="11716"/>
                  </a:lnTo>
                  <a:lnTo>
                    <a:pt x="8533" y="11716"/>
                  </a:lnTo>
                  <a:lnTo>
                    <a:pt x="12060" y="12174"/>
                  </a:lnTo>
                  <a:lnTo>
                    <a:pt x="12971" y="12448"/>
                  </a:lnTo>
                  <a:lnTo>
                    <a:pt x="14450" y="15286"/>
                  </a:lnTo>
                  <a:lnTo>
                    <a:pt x="16270" y="16384"/>
                  </a:lnTo>
                  <a:lnTo>
                    <a:pt x="16384" y="0"/>
                  </a:lnTo>
                  <a:close/>
                </a:path>
              </a:pathLst>
            </a:custGeom>
            <a:grpFill/>
            <a:ln w="9525">
              <a:solidFill>
                <a:schemeClr val="bg2">
                  <a:lumMod val="90000"/>
                </a:schemeClr>
              </a:solidFill>
              <a:prstDash val="solid"/>
              <a:round/>
              <a:headEnd/>
              <a:tailEnd/>
            </a:ln>
          </p:spPr>
        </p:sp>
        <p:sp>
          <p:nvSpPr>
            <p:cNvPr id="11" name="Brevard"/>
            <p:cNvSpPr>
              <a:spLocks/>
            </p:cNvSpPr>
            <p:nvPr/>
          </p:nvSpPr>
          <p:spPr bwMode="auto">
            <a:xfrm>
              <a:off x="8007065" y="2625978"/>
              <a:ext cx="380026" cy="897462"/>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9525">
              <a:solidFill>
                <a:schemeClr val="bg2">
                  <a:lumMod val="90000"/>
                </a:schemeClr>
              </a:solidFill>
              <a:prstDash val="solid"/>
              <a:round/>
              <a:headEnd/>
              <a:tailEnd/>
            </a:ln>
          </p:spPr>
        </p:sp>
        <p:sp>
          <p:nvSpPr>
            <p:cNvPr id="12" name="Broward"/>
            <p:cNvSpPr>
              <a:spLocks/>
            </p:cNvSpPr>
            <p:nvPr/>
          </p:nvSpPr>
          <p:spPr bwMode="auto">
            <a:xfrm>
              <a:off x="8056447" y="4884661"/>
              <a:ext cx="654847" cy="358555"/>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9525">
              <a:solidFill>
                <a:schemeClr val="bg2">
                  <a:lumMod val="90000"/>
                </a:schemeClr>
              </a:solidFill>
              <a:prstDash val="solid"/>
              <a:round/>
              <a:headEnd/>
              <a:tailEnd/>
            </a:ln>
          </p:spPr>
        </p:sp>
        <p:sp>
          <p:nvSpPr>
            <p:cNvPr id="13" name="Calhoun"/>
            <p:cNvSpPr>
              <a:spLocks/>
            </p:cNvSpPr>
            <p:nvPr/>
          </p:nvSpPr>
          <p:spPr bwMode="auto">
            <a:xfrm>
              <a:off x="4365689" y="929818"/>
              <a:ext cx="384320" cy="362849"/>
            </a:xfrm>
            <a:custGeom>
              <a:avLst/>
              <a:gdLst/>
              <a:ahLst/>
              <a:cxnLst>
                <a:cxn ang="0">
                  <a:pos x="16384" y="0"/>
                </a:cxn>
                <a:cxn ang="0">
                  <a:pos x="7597" y="0"/>
                </a:cxn>
                <a:cxn ang="0">
                  <a:pos x="7506" y="1454"/>
                </a:cxn>
                <a:cxn ang="0">
                  <a:pos x="275" y="1454"/>
                </a:cxn>
                <a:cxn ang="0">
                  <a:pos x="0" y="16287"/>
                </a:cxn>
                <a:cxn ang="0">
                  <a:pos x="9519" y="16384"/>
                </a:cxn>
                <a:cxn ang="0">
                  <a:pos x="10984" y="14833"/>
                </a:cxn>
                <a:cxn ang="0">
                  <a:pos x="11258" y="13185"/>
                </a:cxn>
                <a:cxn ang="0">
                  <a:pos x="11807" y="12118"/>
                </a:cxn>
                <a:cxn ang="0">
                  <a:pos x="12082" y="9889"/>
                </a:cxn>
                <a:cxn ang="0">
                  <a:pos x="12540" y="9210"/>
                </a:cxn>
                <a:cxn ang="0">
                  <a:pos x="12997" y="8628"/>
                </a:cxn>
                <a:cxn ang="0">
                  <a:pos x="12631" y="8531"/>
                </a:cxn>
                <a:cxn ang="0">
                  <a:pos x="12265" y="8434"/>
                </a:cxn>
                <a:cxn ang="0">
                  <a:pos x="12265" y="7756"/>
                </a:cxn>
                <a:cxn ang="0">
                  <a:pos x="13180" y="6883"/>
                </a:cxn>
                <a:cxn ang="0">
                  <a:pos x="13730" y="6108"/>
                </a:cxn>
                <a:cxn ang="0">
                  <a:pos x="13638" y="5429"/>
                </a:cxn>
                <a:cxn ang="0">
                  <a:pos x="14004" y="3296"/>
                </a:cxn>
                <a:cxn ang="0">
                  <a:pos x="14645" y="1454"/>
                </a:cxn>
                <a:cxn ang="0">
                  <a:pos x="15835" y="388"/>
                </a:cxn>
                <a:cxn ang="0">
                  <a:pos x="16384" y="0"/>
                </a:cxn>
              </a:cxnLst>
              <a:rect l="0" t="0" r="r" b="b"/>
              <a:pathLst>
                <a:path w="16384" h="16384">
                  <a:moveTo>
                    <a:pt x="16384" y="0"/>
                  </a:moveTo>
                  <a:lnTo>
                    <a:pt x="7597" y="0"/>
                  </a:lnTo>
                  <a:lnTo>
                    <a:pt x="7506" y="1454"/>
                  </a:lnTo>
                  <a:lnTo>
                    <a:pt x="275" y="1454"/>
                  </a:lnTo>
                  <a:lnTo>
                    <a:pt x="0" y="16287"/>
                  </a:lnTo>
                  <a:lnTo>
                    <a:pt x="9519" y="16384"/>
                  </a:lnTo>
                  <a:lnTo>
                    <a:pt x="10984" y="14833"/>
                  </a:lnTo>
                  <a:lnTo>
                    <a:pt x="11258" y="13185"/>
                  </a:lnTo>
                  <a:lnTo>
                    <a:pt x="11807" y="12118"/>
                  </a:lnTo>
                  <a:lnTo>
                    <a:pt x="12082" y="9889"/>
                  </a:lnTo>
                  <a:lnTo>
                    <a:pt x="12540" y="9210"/>
                  </a:lnTo>
                  <a:lnTo>
                    <a:pt x="12997" y="8628"/>
                  </a:lnTo>
                  <a:lnTo>
                    <a:pt x="12631" y="8531"/>
                  </a:lnTo>
                  <a:lnTo>
                    <a:pt x="12265" y="8434"/>
                  </a:lnTo>
                  <a:lnTo>
                    <a:pt x="12265" y="7756"/>
                  </a:lnTo>
                  <a:lnTo>
                    <a:pt x="13180" y="6883"/>
                  </a:lnTo>
                  <a:lnTo>
                    <a:pt x="13730" y="6108"/>
                  </a:lnTo>
                  <a:lnTo>
                    <a:pt x="13638" y="5429"/>
                  </a:lnTo>
                  <a:lnTo>
                    <a:pt x="14004" y="3296"/>
                  </a:lnTo>
                  <a:lnTo>
                    <a:pt x="14645" y="1454"/>
                  </a:lnTo>
                  <a:lnTo>
                    <a:pt x="15835" y="388"/>
                  </a:lnTo>
                  <a:lnTo>
                    <a:pt x="16384" y="0"/>
                  </a:lnTo>
                  <a:close/>
                </a:path>
              </a:pathLst>
            </a:custGeom>
            <a:grpFill/>
            <a:ln w="9525">
              <a:solidFill>
                <a:schemeClr val="bg2">
                  <a:lumMod val="90000"/>
                </a:schemeClr>
              </a:solidFill>
              <a:prstDash val="solid"/>
              <a:round/>
              <a:headEnd/>
              <a:tailEnd/>
            </a:ln>
          </p:spPr>
        </p:sp>
        <p:sp>
          <p:nvSpPr>
            <p:cNvPr id="14" name="Charlotte"/>
            <p:cNvSpPr>
              <a:spLocks/>
            </p:cNvSpPr>
            <p:nvPr/>
          </p:nvSpPr>
          <p:spPr bwMode="auto">
            <a:xfrm>
              <a:off x="6862694" y="4234109"/>
              <a:ext cx="639817" cy="255497"/>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9525">
              <a:solidFill>
                <a:schemeClr val="bg2">
                  <a:lumMod val="90000"/>
                </a:schemeClr>
              </a:solidFill>
              <a:prstDash val="solid"/>
              <a:round/>
              <a:headEnd/>
              <a:tailEnd/>
            </a:ln>
          </p:spPr>
        </p:sp>
        <p:sp>
          <p:nvSpPr>
            <p:cNvPr id="15" name="Citrus"/>
            <p:cNvSpPr>
              <a:spLocks/>
            </p:cNvSpPr>
            <p:nvPr/>
          </p:nvSpPr>
          <p:spPr bwMode="auto">
            <a:xfrm>
              <a:off x="6549226" y="2372627"/>
              <a:ext cx="455172" cy="354261"/>
            </a:xfrm>
            <a:custGeom>
              <a:avLst/>
              <a:gdLst/>
              <a:ahLst/>
              <a:cxnLst>
                <a:cxn ang="0">
                  <a:pos x="12829" y="4170"/>
                </a:cxn>
                <a:cxn ang="0">
                  <a:pos x="12133" y="3078"/>
                </a:cxn>
                <a:cxn ang="0">
                  <a:pos x="8965" y="1092"/>
                </a:cxn>
                <a:cxn ang="0">
                  <a:pos x="7728" y="99"/>
                </a:cxn>
                <a:cxn ang="0">
                  <a:pos x="6646" y="0"/>
                </a:cxn>
                <a:cxn ang="0">
                  <a:pos x="5874" y="99"/>
                </a:cxn>
                <a:cxn ang="0">
                  <a:pos x="4637" y="596"/>
                </a:cxn>
                <a:cxn ang="0">
                  <a:pos x="4251" y="1092"/>
                </a:cxn>
                <a:cxn ang="0">
                  <a:pos x="3864" y="1390"/>
                </a:cxn>
                <a:cxn ang="0">
                  <a:pos x="3246" y="1291"/>
                </a:cxn>
                <a:cxn ang="0">
                  <a:pos x="1932" y="695"/>
                </a:cxn>
                <a:cxn ang="0">
                  <a:pos x="1314" y="596"/>
                </a:cxn>
                <a:cxn ang="0">
                  <a:pos x="696" y="894"/>
                </a:cxn>
                <a:cxn ang="0">
                  <a:pos x="0" y="1787"/>
                </a:cxn>
                <a:cxn ang="0">
                  <a:pos x="232" y="2284"/>
                </a:cxn>
                <a:cxn ang="0">
                  <a:pos x="309" y="3376"/>
                </a:cxn>
                <a:cxn ang="0">
                  <a:pos x="541" y="3972"/>
                </a:cxn>
                <a:cxn ang="0">
                  <a:pos x="1082" y="4568"/>
                </a:cxn>
                <a:cxn ang="0">
                  <a:pos x="2164" y="5461"/>
                </a:cxn>
                <a:cxn ang="0">
                  <a:pos x="2859" y="6256"/>
                </a:cxn>
                <a:cxn ang="0">
                  <a:pos x="3246" y="6851"/>
                </a:cxn>
                <a:cxn ang="0">
                  <a:pos x="3091" y="7447"/>
                </a:cxn>
                <a:cxn ang="0">
                  <a:pos x="2859" y="7745"/>
                </a:cxn>
                <a:cxn ang="0">
                  <a:pos x="2318" y="7745"/>
                </a:cxn>
                <a:cxn ang="0">
                  <a:pos x="1546" y="7844"/>
                </a:cxn>
                <a:cxn ang="0">
                  <a:pos x="1314" y="7944"/>
                </a:cxn>
                <a:cxn ang="0">
                  <a:pos x="1082" y="8440"/>
                </a:cxn>
                <a:cxn ang="0">
                  <a:pos x="1005" y="9036"/>
                </a:cxn>
                <a:cxn ang="0">
                  <a:pos x="1082" y="9632"/>
                </a:cxn>
                <a:cxn ang="0">
                  <a:pos x="1468" y="10029"/>
                </a:cxn>
                <a:cxn ang="0">
                  <a:pos x="2009" y="10327"/>
                </a:cxn>
                <a:cxn ang="0">
                  <a:pos x="2473" y="10625"/>
                </a:cxn>
                <a:cxn ang="0">
                  <a:pos x="2550" y="11121"/>
                </a:cxn>
                <a:cxn ang="0">
                  <a:pos x="2396" y="11717"/>
                </a:cxn>
                <a:cxn ang="0">
                  <a:pos x="2241" y="12412"/>
                </a:cxn>
                <a:cxn ang="0">
                  <a:pos x="2318" y="13306"/>
                </a:cxn>
                <a:cxn ang="0">
                  <a:pos x="2705" y="14199"/>
                </a:cxn>
                <a:cxn ang="0">
                  <a:pos x="2782" y="14895"/>
                </a:cxn>
                <a:cxn ang="0">
                  <a:pos x="8965" y="15093"/>
                </a:cxn>
                <a:cxn ang="0">
                  <a:pos x="9042" y="16185"/>
                </a:cxn>
                <a:cxn ang="0">
                  <a:pos x="13447" y="16384"/>
                </a:cxn>
                <a:cxn ang="0">
                  <a:pos x="13988" y="15093"/>
                </a:cxn>
                <a:cxn ang="0">
                  <a:pos x="14529" y="14100"/>
                </a:cxn>
                <a:cxn ang="0">
                  <a:pos x="16075" y="12214"/>
                </a:cxn>
                <a:cxn ang="0">
                  <a:pos x="16384" y="11121"/>
                </a:cxn>
                <a:cxn ang="0">
                  <a:pos x="16075" y="10625"/>
                </a:cxn>
                <a:cxn ang="0">
                  <a:pos x="15225" y="8937"/>
                </a:cxn>
                <a:cxn ang="0">
                  <a:pos x="13602" y="6256"/>
                </a:cxn>
                <a:cxn ang="0">
                  <a:pos x="12829" y="4170"/>
                </a:cxn>
              </a:cxnLst>
              <a:rect l="0" t="0" r="r" b="b"/>
              <a:pathLst>
                <a:path w="16384" h="16384">
                  <a:moveTo>
                    <a:pt x="12829" y="4170"/>
                  </a:moveTo>
                  <a:lnTo>
                    <a:pt x="12133" y="3078"/>
                  </a:lnTo>
                  <a:lnTo>
                    <a:pt x="8965" y="1092"/>
                  </a:lnTo>
                  <a:lnTo>
                    <a:pt x="7728" y="99"/>
                  </a:lnTo>
                  <a:lnTo>
                    <a:pt x="6646" y="0"/>
                  </a:lnTo>
                  <a:lnTo>
                    <a:pt x="5874" y="99"/>
                  </a:lnTo>
                  <a:lnTo>
                    <a:pt x="4637" y="596"/>
                  </a:lnTo>
                  <a:lnTo>
                    <a:pt x="4251" y="1092"/>
                  </a:lnTo>
                  <a:lnTo>
                    <a:pt x="3864" y="1390"/>
                  </a:lnTo>
                  <a:lnTo>
                    <a:pt x="3246" y="1291"/>
                  </a:lnTo>
                  <a:lnTo>
                    <a:pt x="1932" y="695"/>
                  </a:lnTo>
                  <a:lnTo>
                    <a:pt x="1314" y="596"/>
                  </a:lnTo>
                  <a:lnTo>
                    <a:pt x="696" y="894"/>
                  </a:lnTo>
                  <a:lnTo>
                    <a:pt x="0" y="1787"/>
                  </a:lnTo>
                  <a:lnTo>
                    <a:pt x="232" y="2284"/>
                  </a:lnTo>
                  <a:lnTo>
                    <a:pt x="309" y="3376"/>
                  </a:lnTo>
                  <a:lnTo>
                    <a:pt x="541" y="3972"/>
                  </a:lnTo>
                  <a:lnTo>
                    <a:pt x="1082" y="4568"/>
                  </a:lnTo>
                  <a:lnTo>
                    <a:pt x="2164" y="5461"/>
                  </a:lnTo>
                  <a:lnTo>
                    <a:pt x="2859" y="6256"/>
                  </a:lnTo>
                  <a:lnTo>
                    <a:pt x="3246" y="6851"/>
                  </a:lnTo>
                  <a:lnTo>
                    <a:pt x="3091" y="7447"/>
                  </a:lnTo>
                  <a:lnTo>
                    <a:pt x="2859" y="7745"/>
                  </a:lnTo>
                  <a:lnTo>
                    <a:pt x="2318" y="7745"/>
                  </a:lnTo>
                  <a:lnTo>
                    <a:pt x="1546" y="7844"/>
                  </a:lnTo>
                  <a:lnTo>
                    <a:pt x="1314" y="7944"/>
                  </a:lnTo>
                  <a:lnTo>
                    <a:pt x="1082" y="8440"/>
                  </a:lnTo>
                  <a:lnTo>
                    <a:pt x="1005" y="9036"/>
                  </a:lnTo>
                  <a:lnTo>
                    <a:pt x="1082" y="9632"/>
                  </a:lnTo>
                  <a:lnTo>
                    <a:pt x="1468" y="10029"/>
                  </a:lnTo>
                  <a:lnTo>
                    <a:pt x="2009" y="10327"/>
                  </a:lnTo>
                  <a:lnTo>
                    <a:pt x="2473" y="10625"/>
                  </a:lnTo>
                  <a:lnTo>
                    <a:pt x="2550" y="11121"/>
                  </a:lnTo>
                  <a:lnTo>
                    <a:pt x="2396" y="11717"/>
                  </a:lnTo>
                  <a:lnTo>
                    <a:pt x="2241" y="12412"/>
                  </a:lnTo>
                  <a:lnTo>
                    <a:pt x="2318" y="13306"/>
                  </a:lnTo>
                  <a:lnTo>
                    <a:pt x="2705" y="14199"/>
                  </a:lnTo>
                  <a:lnTo>
                    <a:pt x="2782" y="14895"/>
                  </a:lnTo>
                  <a:lnTo>
                    <a:pt x="8965" y="15093"/>
                  </a:lnTo>
                  <a:lnTo>
                    <a:pt x="9042" y="16185"/>
                  </a:lnTo>
                  <a:lnTo>
                    <a:pt x="13447" y="16384"/>
                  </a:lnTo>
                  <a:lnTo>
                    <a:pt x="13988" y="15093"/>
                  </a:lnTo>
                  <a:lnTo>
                    <a:pt x="14529" y="14100"/>
                  </a:lnTo>
                  <a:lnTo>
                    <a:pt x="16075" y="12214"/>
                  </a:lnTo>
                  <a:lnTo>
                    <a:pt x="16384" y="11121"/>
                  </a:lnTo>
                  <a:lnTo>
                    <a:pt x="16075" y="10625"/>
                  </a:lnTo>
                  <a:lnTo>
                    <a:pt x="15225" y="8937"/>
                  </a:lnTo>
                  <a:lnTo>
                    <a:pt x="13602" y="6256"/>
                  </a:lnTo>
                  <a:lnTo>
                    <a:pt x="12829" y="4170"/>
                  </a:lnTo>
                  <a:close/>
                </a:path>
              </a:pathLst>
            </a:custGeom>
            <a:grpFill/>
            <a:ln w="9525">
              <a:solidFill>
                <a:schemeClr val="bg2">
                  <a:lumMod val="90000"/>
                </a:schemeClr>
              </a:solidFill>
              <a:prstDash val="solid"/>
              <a:round/>
              <a:headEnd/>
              <a:tailEnd/>
            </a:ln>
          </p:spPr>
        </p:sp>
        <p:sp>
          <p:nvSpPr>
            <p:cNvPr id="16" name="Clay"/>
            <p:cNvSpPr>
              <a:spLocks/>
            </p:cNvSpPr>
            <p:nvPr/>
          </p:nvSpPr>
          <p:spPr bwMode="auto">
            <a:xfrm>
              <a:off x="7109603" y="1329167"/>
              <a:ext cx="388614" cy="420819"/>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9525">
              <a:solidFill>
                <a:schemeClr val="bg2">
                  <a:lumMod val="90000"/>
                </a:schemeClr>
              </a:solidFill>
              <a:prstDash val="solid"/>
              <a:round/>
              <a:headEnd/>
              <a:tailEnd/>
            </a:ln>
          </p:spPr>
        </p:sp>
        <p:sp>
          <p:nvSpPr>
            <p:cNvPr id="17" name="Collier"/>
            <p:cNvSpPr>
              <a:spLocks/>
            </p:cNvSpPr>
            <p:nvPr/>
          </p:nvSpPr>
          <p:spPr bwMode="auto">
            <a:xfrm>
              <a:off x="7266337" y="4719340"/>
              <a:ext cx="794404" cy="663435"/>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9525">
              <a:solidFill>
                <a:schemeClr val="bg2">
                  <a:lumMod val="90000"/>
                </a:schemeClr>
              </a:solidFill>
              <a:prstDash val="solid"/>
              <a:round/>
              <a:headEnd/>
              <a:tailEnd/>
            </a:ln>
          </p:spPr>
        </p:sp>
        <p:sp>
          <p:nvSpPr>
            <p:cNvPr id="18" name="Columbia"/>
            <p:cNvSpPr>
              <a:spLocks/>
            </p:cNvSpPr>
            <p:nvPr/>
          </p:nvSpPr>
          <p:spPr bwMode="auto">
            <a:xfrm>
              <a:off x="6495550" y="944847"/>
              <a:ext cx="281262" cy="714964"/>
            </a:xfrm>
            <a:custGeom>
              <a:avLst/>
              <a:gdLst/>
              <a:ahLst/>
              <a:cxnLst>
                <a:cxn ang="0">
                  <a:pos x="16134" y="295"/>
                </a:cxn>
                <a:cxn ang="0">
                  <a:pos x="9255" y="98"/>
                </a:cxn>
                <a:cxn ang="0">
                  <a:pos x="4377" y="0"/>
                </a:cxn>
                <a:cxn ang="0">
                  <a:pos x="3627" y="1132"/>
                </a:cxn>
                <a:cxn ang="0">
                  <a:pos x="4502" y="2017"/>
                </a:cxn>
                <a:cxn ang="0">
                  <a:pos x="7254" y="3838"/>
                </a:cxn>
                <a:cxn ang="0">
                  <a:pos x="7254" y="4477"/>
                </a:cxn>
                <a:cxn ang="0">
                  <a:pos x="6003" y="5265"/>
                </a:cxn>
                <a:cxn ang="0">
                  <a:pos x="4502" y="5806"/>
                </a:cxn>
                <a:cxn ang="0">
                  <a:pos x="2877" y="6052"/>
                </a:cxn>
                <a:cxn ang="0">
                  <a:pos x="1626" y="6052"/>
                </a:cxn>
                <a:cxn ang="0">
                  <a:pos x="250" y="5953"/>
                </a:cxn>
                <a:cxn ang="0">
                  <a:pos x="250" y="10086"/>
                </a:cxn>
                <a:cxn ang="0">
                  <a:pos x="375" y="12842"/>
                </a:cxn>
                <a:cxn ang="0">
                  <a:pos x="2001" y="12842"/>
                </a:cxn>
                <a:cxn ang="0">
                  <a:pos x="2376" y="12989"/>
                </a:cxn>
                <a:cxn ang="0">
                  <a:pos x="375" y="13678"/>
                </a:cxn>
                <a:cxn ang="0">
                  <a:pos x="0" y="14022"/>
                </a:cxn>
                <a:cxn ang="0">
                  <a:pos x="500" y="14170"/>
                </a:cxn>
                <a:cxn ang="0">
                  <a:pos x="1876" y="15006"/>
                </a:cxn>
                <a:cxn ang="0">
                  <a:pos x="2251" y="15498"/>
                </a:cxn>
                <a:cxn ang="0">
                  <a:pos x="3877" y="15990"/>
                </a:cxn>
                <a:cxn ang="0">
                  <a:pos x="5253" y="16187"/>
                </a:cxn>
                <a:cxn ang="0">
                  <a:pos x="6629" y="16384"/>
                </a:cxn>
                <a:cxn ang="0">
                  <a:pos x="7629" y="16384"/>
                </a:cxn>
                <a:cxn ang="0">
                  <a:pos x="8505" y="15843"/>
                </a:cxn>
                <a:cxn ang="0">
                  <a:pos x="9630" y="15646"/>
                </a:cxn>
                <a:cxn ang="0">
                  <a:pos x="10381" y="14908"/>
                </a:cxn>
                <a:cxn ang="0">
                  <a:pos x="10381" y="14367"/>
                </a:cxn>
                <a:cxn ang="0">
                  <a:pos x="10756" y="14121"/>
                </a:cxn>
                <a:cxn ang="0">
                  <a:pos x="12382" y="14072"/>
                </a:cxn>
                <a:cxn ang="0">
                  <a:pos x="13007" y="13826"/>
                </a:cxn>
                <a:cxn ang="0">
                  <a:pos x="12257" y="13383"/>
                </a:cxn>
                <a:cxn ang="0">
                  <a:pos x="11006" y="12842"/>
                </a:cxn>
                <a:cxn ang="0">
                  <a:pos x="11131" y="12448"/>
                </a:cxn>
                <a:cxn ang="0">
                  <a:pos x="11631" y="12153"/>
                </a:cxn>
                <a:cxn ang="0">
                  <a:pos x="12382" y="11562"/>
                </a:cxn>
                <a:cxn ang="0">
                  <a:pos x="12757" y="11119"/>
                </a:cxn>
                <a:cxn ang="0">
                  <a:pos x="13632" y="10972"/>
                </a:cxn>
                <a:cxn ang="0">
                  <a:pos x="15634" y="10726"/>
                </a:cxn>
                <a:cxn ang="0">
                  <a:pos x="16384" y="9988"/>
                </a:cxn>
                <a:cxn ang="0">
                  <a:pos x="16134" y="9643"/>
                </a:cxn>
                <a:cxn ang="0">
                  <a:pos x="16134" y="295"/>
                </a:cxn>
              </a:cxnLst>
              <a:rect l="0" t="0" r="r" b="b"/>
              <a:pathLst>
                <a:path w="16384" h="16384">
                  <a:moveTo>
                    <a:pt x="16134" y="295"/>
                  </a:moveTo>
                  <a:lnTo>
                    <a:pt x="9255" y="98"/>
                  </a:lnTo>
                  <a:lnTo>
                    <a:pt x="4377" y="0"/>
                  </a:lnTo>
                  <a:lnTo>
                    <a:pt x="3627" y="1132"/>
                  </a:lnTo>
                  <a:lnTo>
                    <a:pt x="4502" y="2017"/>
                  </a:lnTo>
                  <a:lnTo>
                    <a:pt x="7254" y="3838"/>
                  </a:lnTo>
                  <a:lnTo>
                    <a:pt x="7254" y="4477"/>
                  </a:lnTo>
                  <a:lnTo>
                    <a:pt x="6003" y="5265"/>
                  </a:lnTo>
                  <a:lnTo>
                    <a:pt x="4502" y="5806"/>
                  </a:lnTo>
                  <a:lnTo>
                    <a:pt x="2877" y="6052"/>
                  </a:lnTo>
                  <a:lnTo>
                    <a:pt x="1626" y="6052"/>
                  </a:lnTo>
                  <a:lnTo>
                    <a:pt x="250" y="5953"/>
                  </a:lnTo>
                  <a:lnTo>
                    <a:pt x="250" y="10086"/>
                  </a:lnTo>
                  <a:lnTo>
                    <a:pt x="375" y="12842"/>
                  </a:lnTo>
                  <a:lnTo>
                    <a:pt x="2001" y="12842"/>
                  </a:lnTo>
                  <a:lnTo>
                    <a:pt x="2376" y="12989"/>
                  </a:lnTo>
                  <a:lnTo>
                    <a:pt x="375" y="13678"/>
                  </a:lnTo>
                  <a:lnTo>
                    <a:pt x="0" y="14022"/>
                  </a:lnTo>
                  <a:lnTo>
                    <a:pt x="500" y="14170"/>
                  </a:lnTo>
                  <a:lnTo>
                    <a:pt x="1876" y="15006"/>
                  </a:lnTo>
                  <a:lnTo>
                    <a:pt x="2251" y="15498"/>
                  </a:lnTo>
                  <a:lnTo>
                    <a:pt x="3877" y="15990"/>
                  </a:lnTo>
                  <a:lnTo>
                    <a:pt x="5253" y="16187"/>
                  </a:lnTo>
                  <a:lnTo>
                    <a:pt x="6629" y="16384"/>
                  </a:lnTo>
                  <a:lnTo>
                    <a:pt x="7629" y="16384"/>
                  </a:lnTo>
                  <a:lnTo>
                    <a:pt x="8505" y="15843"/>
                  </a:lnTo>
                  <a:lnTo>
                    <a:pt x="9630" y="15646"/>
                  </a:lnTo>
                  <a:lnTo>
                    <a:pt x="10381" y="14908"/>
                  </a:lnTo>
                  <a:lnTo>
                    <a:pt x="10381" y="14367"/>
                  </a:lnTo>
                  <a:lnTo>
                    <a:pt x="10756" y="14121"/>
                  </a:lnTo>
                  <a:lnTo>
                    <a:pt x="12382" y="14072"/>
                  </a:lnTo>
                  <a:lnTo>
                    <a:pt x="13007" y="13826"/>
                  </a:lnTo>
                  <a:lnTo>
                    <a:pt x="12257" y="13383"/>
                  </a:lnTo>
                  <a:lnTo>
                    <a:pt x="11006" y="12842"/>
                  </a:lnTo>
                  <a:lnTo>
                    <a:pt x="11131" y="12448"/>
                  </a:lnTo>
                  <a:lnTo>
                    <a:pt x="11631" y="12153"/>
                  </a:lnTo>
                  <a:lnTo>
                    <a:pt x="12382" y="11562"/>
                  </a:lnTo>
                  <a:lnTo>
                    <a:pt x="12757" y="11119"/>
                  </a:lnTo>
                  <a:lnTo>
                    <a:pt x="13632" y="10972"/>
                  </a:lnTo>
                  <a:lnTo>
                    <a:pt x="15634" y="10726"/>
                  </a:lnTo>
                  <a:lnTo>
                    <a:pt x="16384" y="9988"/>
                  </a:lnTo>
                  <a:lnTo>
                    <a:pt x="16134" y="9643"/>
                  </a:lnTo>
                  <a:lnTo>
                    <a:pt x="16134" y="295"/>
                  </a:lnTo>
                  <a:close/>
                </a:path>
              </a:pathLst>
            </a:custGeom>
            <a:grpFill/>
            <a:ln w="9525">
              <a:solidFill>
                <a:schemeClr val="bg2">
                  <a:lumMod val="90000"/>
                </a:schemeClr>
              </a:solidFill>
              <a:prstDash val="solid"/>
              <a:round/>
              <a:headEnd/>
              <a:tailEnd/>
            </a:ln>
          </p:spPr>
        </p:sp>
        <p:sp>
          <p:nvSpPr>
            <p:cNvPr id="19" name="Miami_Dade"/>
            <p:cNvSpPr>
              <a:spLocks/>
            </p:cNvSpPr>
            <p:nvPr/>
          </p:nvSpPr>
          <p:spPr bwMode="auto">
            <a:xfrm>
              <a:off x="8047859" y="5219599"/>
              <a:ext cx="629082" cy="753610"/>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9525">
              <a:solidFill>
                <a:schemeClr val="bg2">
                  <a:lumMod val="90000"/>
                </a:schemeClr>
              </a:solidFill>
              <a:prstDash val="solid"/>
              <a:round/>
              <a:headEnd/>
              <a:tailEnd/>
            </a:ln>
          </p:spPr>
        </p:sp>
        <p:sp>
          <p:nvSpPr>
            <p:cNvPr id="20" name="De_Soto"/>
            <p:cNvSpPr>
              <a:spLocks/>
            </p:cNvSpPr>
            <p:nvPr/>
          </p:nvSpPr>
          <p:spPr bwMode="auto">
            <a:xfrm>
              <a:off x="6970046" y="3954994"/>
              <a:ext cx="534612" cy="285556"/>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9525">
              <a:solidFill>
                <a:schemeClr val="bg2">
                  <a:lumMod val="90000"/>
                </a:schemeClr>
              </a:solidFill>
              <a:prstDash val="solid"/>
              <a:round/>
              <a:headEnd/>
              <a:tailEnd/>
            </a:ln>
          </p:spPr>
        </p:sp>
        <p:sp>
          <p:nvSpPr>
            <p:cNvPr id="21" name="Dixie"/>
            <p:cNvSpPr>
              <a:spLocks/>
            </p:cNvSpPr>
            <p:nvPr/>
          </p:nvSpPr>
          <p:spPr bwMode="auto">
            <a:xfrm>
              <a:off x="5993143" y="1655517"/>
              <a:ext cx="390761" cy="478789"/>
            </a:xfrm>
            <a:custGeom>
              <a:avLst/>
              <a:gdLst/>
              <a:ahLst/>
              <a:cxnLst>
                <a:cxn ang="0">
                  <a:pos x="3511" y="0"/>
                </a:cxn>
                <a:cxn ang="0">
                  <a:pos x="16384" y="220"/>
                </a:cxn>
                <a:cxn ang="0">
                  <a:pos x="16294" y="1469"/>
                </a:cxn>
                <a:cxn ang="0">
                  <a:pos x="15934" y="2718"/>
                </a:cxn>
                <a:cxn ang="0">
                  <a:pos x="15844" y="3747"/>
                </a:cxn>
                <a:cxn ang="0">
                  <a:pos x="15934" y="4482"/>
                </a:cxn>
                <a:cxn ang="0">
                  <a:pos x="15574" y="5657"/>
                </a:cxn>
                <a:cxn ang="0">
                  <a:pos x="15304" y="7053"/>
                </a:cxn>
                <a:cxn ang="0">
                  <a:pos x="16294" y="7200"/>
                </a:cxn>
                <a:cxn ang="0">
                  <a:pos x="16114" y="7788"/>
                </a:cxn>
                <a:cxn ang="0">
                  <a:pos x="15394" y="8596"/>
                </a:cxn>
                <a:cxn ang="0">
                  <a:pos x="15124" y="9257"/>
                </a:cxn>
                <a:cxn ang="0">
                  <a:pos x="15124" y="10580"/>
                </a:cxn>
                <a:cxn ang="0">
                  <a:pos x="14584" y="11315"/>
                </a:cxn>
                <a:cxn ang="0">
                  <a:pos x="13863" y="12417"/>
                </a:cxn>
                <a:cxn ang="0">
                  <a:pos x="13593" y="13151"/>
                </a:cxn>
                <a:cxn ang="0">
                  <a:pos x="12873" y="13592"/>
                </a:cxn>
                <a:cxn ang="0">
                  <a:pos x="12153" y="14033"/>
                </a:cxn>
                <a:cxn ang="0">
                  <a:pos x="11883" y="15282"/>
                </a:cxn>
                <a:cxn ang="0">
                  <a:pos x="11433" y="15576"/>
                </a:cxn>
                <a:cxn ang="0">
                  <a:pos x="10803" y="15649"/>
                </a:cxn>
                <a:cxn ang="0">
                  <a:pos x="10263" y="16090"/>
                </a:cxn>
                <a:cxn ang="0">
                  <a:pos x="9722" y="16017"/>
                </a:cxn>
                <a:cxn ang="0">
                  <a:pos x="8822" y="16384"/>
                </a:cxn>
                <a:cxn ang="0">
                  <a:pos x="8462" y="15355"/>
                </a:cxn>
                <a:cxn ang="0">
                  <a:pos x="8462" y="14621"/>
                </a:cxn>
                <a:cxn ang="0">
                  <a:pos x="7742" y="13445"/>
                </a:cxn>
                <a:cxn ang="0">
                  <a:pos x="6932" y="12784"/>
                </a:cxn>
                <a:cxn ang="0">
                  <a:pos x="6121" y="12123"/>
                </a:cxn>
                <a:cxn ang="0">
                  <a:pos x="5671" y="11976"/>
                </a:cxn>
                <a:cxn ang="0">
                  <a:pos x="5041" y="11976"/>
                </a:cxn>
                <a:cxn ang="0">
                  <a:pos x="4501" y="12049"/>
                </a:cxn>
                <a:cxn ang="0">
                  <a:pos x="3961" y="12123"/>
                </a:cxn>
                <a:cxn ang="0">
                  <a:pos x="3511" y="11682"/>
                </a:cxn>
                <a:cxn ang="0">
                  <a:pos x="3331" y="11168"/>
                </a:cxn>
                <a:cxn ang="0">
                  <a:pos x="2521" y="10359"/>
                </a:cxn>
                <a:cxn ang="0">
                  <a:pos x="2161" y="10139"/>
                </a:cxn>
                <a:cxn ang="0">
                  <a:pos x="1440" y="9919"/>
                </a:cxn>
                <a:cxn ang="0">
                  <a:pos x="900" y="9551"/>
                </a:cxn>
                <a:cxn ang="0">
                  <a:pos x="450" y="8890"/>
                </a:cxn>
                <a:cxn ang="0">
                  <a:pos x="630" y="7935"/>
                </a:cxn>
                <a:cxn ang="0">
                  <a:pos x="540" y="7200"/>
                </a:cxn>
                <a:cxn ang="0">
                  <a:pos x="90" y="6245"/>
                </a:cxn>
                <a:cxn ang="0">
                  <a:pos x="0" y="4776"/>
                </a:cxn>
                <a:cxn ang="0">
                  <a:pos x="1440" y="4702"/>
                </a:cxn>
                <a:cxn ang="0">
                  <a:pos x="2071" y="4041"/>
                </a:cxn>
                <a:cxn ang="0">
                  <a:pos x="2341" y="3086"/>
                </a:cxn>
                <a:cxn ang="0">
                  <a:pos x="2611" y="2351"/>
                </a:cxn>
                <a:cxn ang="0">
                  <a:pos x="3151" y="1837"/>
                </a:cxn>
                <a:cxn ang="0">
                  <a:pos x="3061" y="1176"/>
                </a:cxn>
                <a:cxn ang="0">
                  <a:pos x="3511" y="0"/>
                </a:cxn>
              </a:cxnLst>
              <a:rect l="0" t="0" r="r" b="b"/>
              <a:pathLst>
                <a:path w="16384" h="16384">
                  <a:moveTo>
                    <a:pt x="3511" y="0"/>
                  </a:moveTo>
                  <a:lnTo>
                    <a:pt x="16384" y="220"/>
                  </a:lnTo>
                  <a:lnTo>
                    <a:pt x="16294" y="1469"/>
                  </a:lnTo>
                  <a:lnTo>
                    <a:pt x="15934" y="2718"/>
                  </a:lnTo>
                  <a:lnTo>
                    <a:pt x="15844" y="3747"/>
                  </a:lnTo>
                  <a:lnTo>
                    <a:pt x="15934" y="4482"/>
                  </a:lnTo>
                  <a:lnTo>
                    <a:pt x="15574" y="5657"/>
                  </a:lnTo>
                  <a:lnTo>
                    <a:pt x="15304" y="7053"/>
                  </a:lnTo>
                  <a:lnTo>
                    <a:pt x="16294" y="7200"/>
                  </a:lnTo>
                  <a:lnTo>
                    <a:pt x="16114" y="7788"/>
                  </a:lnTo>
                  <a:lnTo>
                    <a:pt x="15394" y="8596"/>
                  </a:lnTo>
                  <a:lnTo>
                    <a:pt x="15124" y="9257"/>
                  </a:lnTo>
                  <a:lnTo>
                    <a:pt x="15124" y="10580"/>
                  </a:lnTo>
                  <a:lnTo>
                    <a:pt x="14584" y="11315"/>
                  </a:lnTo>
                  <a:lnTo>
                    <a:pt x="13863" y="12417"/>
                  </a:lnTo>
                  <a:lnTo>
                    <a:pt x="13593" y="13151"/>
                  </a:lnTo>
                  <a:lnTo>
                    <a:pt x="12873" y="13592"/>
                  </a:lnTo>
                  <a:lnTo>
                    <a:pt x="12153" y="14033"/>
                  </a:lnTo>
                  <a:lnTo>
                    <a:pt x="11883" y="15282"/>
                  </a:lnTo>
                  <a:lnTo>
                    <a:pt x="11433" y="15576"/>
                  </a:lnTo>
                  <a:lnTo>
                    <a:pt x="10803" y="15649"/>
                  </a:lnTo>
                  <a:lnTo>
                    <a:pt x="10263" y="16090"/>
                  </a:lnTo>
                  <a:lnTo>
                    <a:pt x="9722" y="16017"/>
                  </a:lnTo>
                  <a:lnTo>
                    <a:pt x="8822" y="16384"/>
                  </a:lnTo>
                  <a:lnTo>
                    <a:pt x="8462" y="15355"/>
                  </a:lnTo>
                  <a:lnTo>
                    <a:pt x="8462" y="14621"/>
                  </a:lnTo>
                  <a:lnTo>
                    <a:pt x="7742" y="13445"/>
                  </a:lnTo>
                  <a:lnTo>
                    <a:pt x="6932" y="12784"/>
                  </a:lnTo>
                  <a:lnTo>
                    <a:pt x="6121" y="12123"/>
                  </a:lnTo>
                  <a:lnTo>
                    <a:pt x="5671" y="11976"/>
                  </a:lnTo>
                  <a:lnTo>
                    <a:pt x="5041" y="11976"/>
                  </a:lnTo>
                  <a:lnTo>
                    <a:pt x="4501" y="12049"/>
                  </a:lnTo>
                  <a:lnTo>
                    <a:pt x="3961" y="12123"/>
                  </a:lnTo>
                  <a:lnTo>
                    <a:pt x="3511" y="11682"/>
                  </a:lnTo>
                  <a:lnTo>
                    <a:pt x="3331" y="11168"/>
                  </a:lnTo>
                  <a:lnTo>
                    <a:pt x="2521" y="10359"/>
                  </a:lnTo>
                  <a:lnTo>
                    <a:pt x="2161" y="10139"/>
                  </a:lnTo>
                  <a:lnTo>
                    <a:pt x="1440" y="9919"/>
                  </a:lnTo>
                  <a:lnTo>
                    <a:pt x="900" y="9551"/>
                  </a:lnTo>
                  <a:lnTo>
                    <a:pt x="450" y="8890"/>
                  </a:lnTo>
                  <a:lnTo>
                    <a:pt x="630" y="7935"/>
                  </a:lnTo>
                  <a:lnTo>
                    <a:pt x="540" y="7200"/>
                  </a:lnTo>
                  <a:lnTo>
                    <a:pt x="90" y="6245"/>
                  </a:lnTo>
                  <a:lnTo>
                    <a:pt x="0" y="4776"/>
                  </a:lnTo>
                  <a:lnTo>
                    <a:pt x="1440" y="4702"/>
                  </a:lnTo>
                  <a:lnTo>
                    <a:pt x="2071" y="4041"/>
                  </a:lnTo>
                  <a:lnTo>
                    <a:pt x="2341" y="3086"/>
                  </a:lnTo>
                  <a:lnTo>
                    <a:pt x="2611" y="2351"/>
                  </a:lnTo>
                  <a:lnTo>
                    <a:pt x="3151" y="1837"/>
                  </a:lnTo>
                  <a:lnTo>
                    <a:pt x="3061" y="1176"/>
                  </a:lnTo>
                  <a:lnTo>
                    <a:pt x="3511" y="0"/>
                  </a:lnTo>
                  <a:close/>
                </a:path>
              </a:pathLst>
            </a:custGeom>
            <a:grpFill/>
            <a:ln w="9525">
              <a:solidFill>
                <a:schemeClr val="bg2">
                  <a:lumMod val="90000"/>
                </a:schemeClr>
              </a:solidFill>
              <a:prstDash val="solid"/>
              <a:round/>
              <a:headEnd/>
              <a:tailEnd/>
            </a:ln>
          </p:spPr>
        </p:sp>
        <p:sp>
          <p:nvSpPr>
            <p:cNvPr id="22" name="Duval"/>
            <p:cNvSpPr>
              <a:spLocks/>
            </p:cNvSpPr>
            <p:nvPr/>
          </p:nvSpPr>
          <p:spPr bwMode="auto">
            <a:xfrm>
              <a:off x="7113897" y="962024"/>
              <a:ext cx="549642" cy="450878"/>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9525">
              <a:solidFill>
                <a:schemeClr val="bg2">
                  <a:lumMod val="90000"/>
                </a:schemeClr>
              </a:solidFill>
              <a:prstDash val="solid"/>
              <a:round/>
              <a:headEnd/>
              <a:tailEnd/>
            </a:ln>
          </p:spPr>
        </p:sp>
        <p:sp>
          <p:nvSpPr>
            <p:cNvPr id="23" name="Escambia"/>
            <p:cNvSpPr>
              <a:spLocks/>
            </p:cNvSpPr>
            <p:nvPr/>
          </p:nvSpPr>
          <p:spPr bwMode="auto">
            <a:xfrm>
              <a:off x="2540706" y="558380"/>
              <a:ext cx="377879" cy="64411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9525">
              <a:solidFill>
                <a:schemeClr val="bg2">
                  <a:lumMod val="90000"/>
                </a:schemeClr>
              </a:solidFill>
              <a:prstDash val="solid"/>
              <a:round/>
              <a:headEnd/>
              <a:tailEnd/>
            </a:ln>
          </p:spPr>
        </p:sp>
        <p:sp>
          <p:nvSpPr>
            <p:cNvPr id="24" name="Flagler"/>
            <p:cNvSpPr>
              <a:spLocks/>
            </p:cNvSpPr>
            <p:nvPr/>
          </p:nvSpPr>
          <p:spPr bwMode="auto">
            <a:xfrm>
              <a:off x="7532570" y="1810103"/>
              <a:ext cx="343526" cy="36714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9525">
              <a:solidFill>
                <a:schemeClr val="bg2">
                  <a:lumMod val="90000"/>
                </a:schemeClr>
              </a:solidFill>
              <a:prstDash val="solid"/>
              <a:round/>
              <a:headEnd/>
              <a:tailEnd/>
            </a:ln>
          </p:spPr>
        </p:sp>
        <p:sp>
          <p:nvSpPr>
            <p:cNvPr id="25" name="Franklin"/>
            <p:cNvSpPr>
              <a:spLocks/>
            </p:cNvSpPr>
            <p:nvPr/>
          </p:nvSpPr>
          <p:spPr bwMode="auto">
            <a:xfrm>
              <a:off x="4556775" y="1473019"/>
              <a:ext cx="674170" cy="266233"/>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9525">
              <a:solidFill>
                <a:schemeClr val="bg2">
                  <a:lumMod val="90000"/>
                </a:schemeClr>
              </a:solidFill>
              <a:prstDash val="solid"/>
              <a:round/>
              <a:headEnd/>
              <a:tailEnd/>
            </a:ln>
          </p:spPr>
        </p:sp>
        <p:sp>
          <p:nvSpPr>
            <p:cNvPr id="26" name="Gadsden"/>
            <p:cNvSpPr>
              <a:spLocks/>
            </p:cNvSpPr>
            <p:nvPr/>
          </p:nvSpPr>
          <p:spPr bwMode="auto">
            <a:xfrm>
              <a:off x="4750008" y="828907"/>
              <a:ext cx="513142" cy="298438"/>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9525">
              <a:solidFill>
                <a:schemeClr val="bg2">
                  <a:lumMod val="90000"/>
                </a:schemeClr>
              </a:solidFill>
              <a:prstDash val="solid"/>
              <a:round/>
              <a:headEnd/>
              <a:tailEnd/>
            </a:ln>
          </p:spPr>
        </p:sp>
        <p:sp>
          <p:nvSpPr>
            <p:cNvPr id="27" name="Gilchrist"/>
            <p:cNvSpPr>
              <a:spLocks/>
            </p:cNvSpPr>
            <p:nvPr/>
          </p:nvSpPr>
          <p:spPr bwMode="auto">
            <a:xfrm>
              <a:off x="6358140" y="1556753"/>
              <a:ext cx="251203" cy="334938"/>
            </a:xfrm>
            <a:custGeom>
              <a:avLst/>
              <a:gdLst/>
              <a:ahLst/>
              <a:cxnLst>
                <a:cxn ang="0">
                  <a:pos x="8962" y="0"/>
                </a:cxn>
                <a:cxn ang="0">
                  <a:pos x="9522" y="315"/>
                </a:cxn>
                <a:cxn ang="0">
                  <a:pos x="11063" y="2101"/>
                </a:cxn>
                <a:cxn ang="0">
                  <a:pos x="11483" y="3151"/>
                </a:cxn>
                <a:cxn ang="0">
                  <a:pos x="13303" y="4201"/>
                </a:cxn>
                <a:cxn ang="0">
                  <a:pos x="14844" y="4621"/>
                </a:cxn>
                <a:cxn ang="0">
                  <a:pos x="16384" y="5041"/>
                </a:cxn>
                <a:cxn ang="0">
                  <a:pos x="16104" y="16384"/>
                </a:cxn>
                <a:cxn ang="0">
                  <a:pos x="11063" y="16279"/>
                </a:cxn>
                <a:cxn ang="0">
                  <a:pos x="10643" y="15859"/>
                </a:cxn>
                <a:cxn ang="0">
                  <a:pos x="6021" y="15649"/>
                </a:cxn>
                <a:cxn ang="0">
                  <a:pos x="5741" y="15229"/>
                </a:cxn>
                <a:cxn ang="0">
                  <a:pos x="1540" y="15124"/>
                </a:cxn>
                <a:cxn ang="0">
                  <a:pos x="0" y="14914"/>
                </a:cxn>
                <a:cxn ang="0">
                  <a:pos x="420" y="12918"/>
                </a:cxn>
                <a:cxn ang="0">
                  <a:pos x="980" y="11238"/>
                </a:cxn>
                <a:cxn ang="0">
                  <a:pos x="840" y="10187"/>
                </a:cxn>
                <a:cxn ang="0">
                  <a:pos x="980" y="8717"/>
                </a:cxn>
                <a:cxn ang="0">
                  <a:pos x="1540" y="6932"/>
                </a:cxn>
                <a:cxn ang="0">
                  <a:pos x="1680" y="5146"/>
                </a:cxn>
                <a:cxn ang="0">
                  <a:pos x="2941" y="4831"/>
                </a:cxn>
                <a:cxn ang="0">
                  <a:pos x="3921" y="4726"/>
                </a:cxn>
                <a:cxn ang="0">
                  <a:pos x="4341" y="3991"/>
                </a:cxn>
                <a:cxn ang="0">
                  <a:pos x="4761" y="2941"/>
                </a:cxn>
                <a:cxn ang="0">
                  <a:pos x="4621" y="2416"/>
                </a:cxn>
                <a:cxn ang="0">
                  <a:pos x="5881" y="1470"/>
                </a:cxn>
                <a:cxn ang="0">
                  <a:pos x="6442" y="1155"/>
                </a:cxn>
                <a:cxn ang="0">
                  <a:pos x="7562" y="945"/>
                </a:cxn>
                <a:cxn ang="0">
                  <a:pos x="8122" y="420"/>
                </a:cxn>
                <a:cxn ang="0">
                  <a:pos x="8962" y="0"/>
                </a:cxn>
              </a:cxnLst>
              <a:rect l="0" t="0" r="r" b="b"/>
              <a:pathLst>
                <a:path w="16384" h="16384">
                  <a:moveTo>
                    <a:pt x="8962" y="0"/>
                  </a:moveTo>
                  <a:lnTo>
                    <a:pt x="9522" y="315"/>
                  </a:lnTo>
                  <a:lnTo>
                    <a:pt x="11063" y="2101"/>
                  </a:lnTo>
                  <a:lnTo>
                    <a:pt x="11483" y="3151"/>
                  </a:lnTo>
                  <a:lnTo>
                    <a:pt x="13303" y="4201"/>
                  </a:lnTo>
                  <a:lnTo>
                    <a:pt x="14844" y="4621"/>
                  </a:lnTo>
                  <a:lnTo>
                    <a:pt x="16384" y="5041"/>
                  </a:lnTo>
                  <a:lnTo>
                    <a:pt x="16104" y="16384"/>
                  </a:lnTo>
                  <a:lnTo>
                    <a:pt x="11063" y="16279"/>
                  </a:lnTo>
                  <a:lnTo>
                    <a:pt x="10643" y="15859"/>
                  </a:lnTo>
                  <a:lnTo>
                    <a:pt x="6021" y="15649"/>
                  </a:lnTo>
                  <a:lnTo>
                    <a:pt x="5741" y="15229"/>
                  </a:lnTo>
                  <a:lnTo>
                    <a:pt x="1540" y="15124"/>
                  </a:lnTo>
                  <a:lnTo>
                    <a:pt x="0" y="14914"/>
                  </a:lnTo>
                  <a:lnTo>
                    <a:pt x="420" y="12918"/>
                  </a:lnTo>
                  <a:lnTo>
                    <a:pt x="980" y="11238"/>
                  </a:lnTo>
                  <a:lnTo>
                    <a:pt x="840" y="10187"/>
                  </a:lnTo>
                  <a:lnTo>
                    <a:pt x="980" y="8717"/>
                  </a:lnTo>
                  <a:lnTo>
                    <a:pt x="1540" y="6932"/>
                  </a:lnTo>
                  <a:lnTo>
                    <a:pt x="1680" y="5146"/>
                  </a:lnTo>
                  <a:lnTo>
                    <a:pt x="2941" y="4831"/>
                  </a:lnTo>
                  <a:lnTo>
                    <a:pt x="3921" y="4726"/>
                  </a:lnTo>
                  <a:lnTo>
                    <a:pt x="4341" y="3991"/>
                  </a:lnTo>
                  <a:lnTo>
                    <a:pt x="4761" y="2941"/>
                  </a:lnTo>
                  <a:lnTo>
                    <a:pt x="4621" y="2416"/>
                  </a:lnTo>
                  <a:lnTo>
                    <a:pt x="5881" y="1470"/>
                  </a:lnTo>
                  <a:lnTo>
                    <a:pt x="6442" y="1155"/>
                  </a:lnTo>
                  <a:lnTo>
                    <a:pt x="7562" y="945"/>
                  </a:lnTo>
                  <a:lnTo>
                    <a:pt x="8122" y="420"/>
                  </a:lnTo>
                  <a:lnTo>
                    <a:pt x="8962" y="0"/>
                  </a:lnTo>
                  <a:close/>
                </a:path>
              </a:pathLst>
            </a:custGeom>
            <a:grpFill/>
            <a:ln w="9525">
              <a:solidFill>
                <a:schemeClr val="bg2">
                  <a:lumMod val="90000"/>
                </a:schemeClr>
              </a:solidFill>
              <a:prstDash val="solid"/>
              <a:round/>
              <a:headEnd/>
              <a:tailEnd/>
            </a:ln>
          </p:spPr>
        </p:sp>
        <p:sp>
          <p:nvSpPr>
            <p:cNvPr id="28" name="Glades"/>
            <p:cNvSpPr>
              <a:spLocks/>
            </p:cNvSpPr>
            <p:nvPr/>
          </p:nvSpPr>
          <p:spPr bwMode="auto">
            <a:xfrm>
              <a:off x="7498217" y="4077375"/>
              <a:ext cx="568965" cy="416525"/>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9525">
              <a:solidFill>
                <a:schemeClr val="bg2">
                  <a:lumMod val="90000"/>
                </a:schemeClr>
              </a:solidFill>
              <a:prstDash val="solid"/>
              <a:round/>
              <a:headEnd/>
              <a:tailEnd/>
            </a:ln>
          </p:spPr>
        </p:sp>
        <p:sp>
          <p:nvSpPr>
            <p:cNvPr id="29" name="Gulf"/>
            <p:cNvSpPr>
              <a:spLocks/>
            </p:cNvSpPr>
            <p:nvPr/>
          </p:nvSpPr>
          <p:spPr bwMode="auto">
            <a:xfrm>
              <a:off x="4324895" y="1290520"/>
              <a:ext cx="347820" cy="491672"/>
            </a:xfrm>
            <a:custGeom>
              <a:avLst/>
              <a:gdLst/>
              <a:ahLst/>
              <a:cxnLst>
                <a:cxn ang="0">
                  <a:pos x="12440" y="72"/>
                </a:cxn>
                <a:cxn ang="0">
                  <a:pos x="1922" y="0"/>
                </a:cxn>
                <a:cxn ang="0">
                  <a:pos x="1517" y="7798"/>
                </a:cxn>
                <a:cxn ang="0">
                  <a:pos x="2326" y="8156"/>
                </a:cxn>
                <a:cxn ang="0">
                  <a:pos x="2528" y="8729"/>
                </a:cxn>
                <a:cxn ang="0">
                  <a:pos x="3034" y="9730"/>
                </a:cxn>
                <a:cxn ang="0">
                  <a:pos x="4045" y="10446"/>
                </a:cxn>
                <a:cxn ang="0">
                  <a:pos x="4855" y="11519"/>
                </a:cxn>
                <a:cxn ang="0">
                  <a:pos x="4956" y="12807"/>
                </a:cxn>
                <a:cxn ang="0">
                  <a:pos x="4652" y="14238"/>
                </a:cxn>
                <a:cxn ang="0">
                  <a:pos x="4147" y="15168"/>
                </a:cxn>
                <a:cxn ang="0">
                  <a:pos x="3439" y="15454"/>
                </a:cxn>
                <a:cxn ang="0">
                  <a:pos x="2731" y="15311"/>
                </a:cxn>
                <a:cxn ang="0">
                  <a:pos x="2023" y="14524"/>
                </a:cxn>
                <a:cxn ang="0">
                  <a:pos x="1719" y="13236"/>
                </a:cxn>
                <a:cxn ang="0">
                  <a:pos x="1922" y="11948"/>
                </a:cxn>
                <a:cxn ang="0">
                  <a:pos x="1922" y="9802"/>
                </a:cxn>
                <a:cxn ang="0">
                  <a:pos x="1416" y="9659"/>
                </a:cxn>
                <a:cxn ang="0">
                  <a:pos x="1011" y="9873"/>
                </a:cxn>
                <a:cxn ang="0">
                  <a:pos x="708" y="10231"/>
                </a:cxn>
                <a:cxn ang="0">
                  <a:pos x="202" y="10875"/>
                </a:cxn>
                <a:cxn ang="0">
                  <a:pos x="101" y="11519"/>
                </a:cxn>
                <a:cxn ang="0">
                  <a:pos x="0" y="12377"/>
                </a:cxn>
                <a:cxn ang="0">
                  <a:pos x="506" y="13379"/>
                </a:cxn>
                <a:cxn ang="0">
                  <a:pos x="809" y="14810"/>
                </a:cxn>
                <a:cxn ang="0">
                  <a:pos x="2124" y="16169"/>
                </a:cxn>
                <a:cxn ang="0">
                  <a:pos x="2731" y="16384"/>
                </a:cxn>
                <a:cxn ang="0">
                  <a:pos x="3540" y="16384"/>
                </a:cxn>
                <a:cxn ang="0">
                  <a:pos x="4248" y="16098"/>
                </a:cxn>
                <a:cxn ang="0">
                  <a:pos x="5158" y="15669"/>
                </a:cxn>
                <a:cxn ang="0">
                  <a:pos x="5866" y="15597"/>
                </a:cxn>
                <a:cxn ang="0">
                  <a:pos x="7383" y="15740"/>
                </a:cxn>
                <a:cxn ang="0">
                  <a:pos x="8293" y="15669"/>
                </a:cxn>
                <a:cxn ang="0">
                  <a:pos x="9102" y="15239"/>
                </a:cxn>
                <a:cxn ang="0">
                  <a:pos x="10215" y="14667"/>
                </a:cxn>
                <a:cxn ang="0">
                  <a:pos x="10923" y="14595"/>
                </a:cxn>
                <a:cxn ang="0">
                  <a:pos x="12541" y="13451"/>
                </a:cxn>
                <a:cxn ang="0">
                  <a:pos x="13552" y="13522"/>
                </a:cxn>
                <a:cxn ang="0">
                  <a:pos x="14968" y="13451"/>
                </a:cxn>
                <a:cxn ang="0">
                  <a:pos x="16081" y="12807"/>
                </a:cxn>
                <a:cxn ang="0">
                  <a:pos x="16283" y="12449"/>
                </a:cxn>
                <a:cxn ang="0">
                  <a:pos x="15777" y="11590"/>
                </a:cxn>
                <a:cxn ang="0">
                  <a:pos x="16283" y="10589"/>
                </a:cxn>
                <a:cxn ang="0">
                  <a:pos x="16182" y="9873"/>
                </a:cxn>
                <a:cxn ang="0">
                  <a:pos x="16384" y="8586"/>
                </a:cxn>
                <a:cxn ang="0">
                  <a:pos x="15777" y="7512"/>
                </a:cxn>
                <a:cxn ang="0">
                  <a:pos x="14867" y="6582"/>
                </a:cxn>
                <a:cxn ang="0">
                  <a:pos x="13957" y="6153"/>
                </a:cxn>
                <a:cxn ang="0">
                  <a:pos x="12541" y="5080"/>
                </a:cxn>
                <a:cxn ang="0">
                  <a:pos x="11631" y="4221"/>
                </a:cxn>
                <a:cxn ang="0">
                  <a:pos x="11125" y="3792"/>
                </a:cxn>
                <a:cxn ang="0">
                  <a:pos x="11529" y="2790"/>
                </a:cxn>
                <a:cxn ang="0">
                  <a:pos x="11529" y="1431"/>
                </a:cxn>
                <a:cxn ang="0">
                  <a:pos x="12440" y="72"/>
                </a:cxn>
              </a:cxnLst>
              <a:rect l="0" t="0" r="r" b="b"/>
              <a:pathLst>
                <a:path w="16384" h="16384">
                  <a:moveTo>
                    <a:pt x="12440" y="72"/>
                  </a:moveTo>
                  <a:lnTo>
                    <a:pt x="1922" y="0"/>
                  </a:lnTo>
                  <a:lnTo>
                    <a:pt x="1517" y="7798"/>
                  </a:lnTo>
                  <a:lnTo>
                    <a:pt x="2326" y="8156"/>
                  </a:lnTo>
                  <a:lnTo>
                    <a:pt x="2528" y="8729"/>
                  </a:lnTo>
                  <a:lnTo>
                    <a:pt x="3034" y="9730"/>
                  </a:lnTo>
                  <a:lnTo>
                    <a:pt x="4045" y="10446"/>
                  </a:lnTo>
                  <a:lnTo>
                    <a:pt x="4855" y="11519"/>
                  </a:lnTo>
                  <a:lnTo>
                    <a:pt x="4956" y="12807"/>
                  </a:lnTo>
                  <a:lnTo>
                    <a:pt x="4652" y="14238"/>
                  </a:lnTo>
                  <a:lnTo>
                    <a:pt x="4147" y="15168"/>
                  </a:lnTo>
                  <a:lnTo>
                    <a:pt x="3439" y="15454"/>
                  </a:lnTo>
                  <a:lnTo>
                    <a:pt x="2731" y="15311"/>
                  </a:lnTo>
                  <a:lnTo>
                    <a:pt x="2023" y="14524"/>
                  </a:lnTo>
                  <a:lnTo>
                    <a:pt x="1719" y="13236"/>
                  </a:lnTo>
                  <a:lnTo>
                    <a:pt x="1922" y="11948"/>
                  </a:lnTo>
                  <a:lnTo>
                    <a:pt x="1922" y="9802"/>
                  </a:lnTo>
                  <a:lnTo>
                    <a:pt x="1416" y="9659"/>
                  </a:lnTo>
                  <a:lnTo>
                    <a:pt x="1011" y="9873"/>
                  </a:lnTo>
                  <a:lnTo>
                    <a:pt x="708" y="10231"/>
                  </a:lnTo>
                  <a:lnTo>
                    <a:pt x="202" y="10875"/>
                  </a:lnTo>
                  <a:lnTo>
                    <a:pt x="101" y="11519"/>
                  </a:lnTo>
                  <a:lnTo>
                    <a:pt x="0" y="12377"/>
                  </a:lnTo>
                  <a:lnTo>
                    <a:pt x="506" y="13379"/>
                  </a:lnTo>
                  <a:lnTo>
                    <a:pt x="809" y="14810"/>
                  </a:lnTo>
                  <a:lnTo>
                    <a:pt x="2124" y="16169"/>
                  </a:lnTo>
                  <a:lnTo>
                    <a:pt x="2731" y="16384"/>
                  </a:lnTo>
                  <a:lnTo>
                    <a:pt x="3540" y="16384"/>
                  </a:lnTo>
                  <a:lnTo>
                    <a:pt x="4248" y="16098"/>
                  </a:lnTo>
                  <a:lnTo>
                    <a:pt x="5158" y="15669"/>
                  </a:lnTo>
                  <a:lnTo>
                    <a:pt x="5866" y="15597"/>
                  </a:lnTo>
                  <a:lnTo>
                    <a:pt x="7383" y="15740"/>
                  </a:lnTo>
                  <a:lnTo>
                    <a:pt x="8293" y="15669"/>
                  </a:lnTo>
                  <a:lnTo>
                    <a:pt x="9102" y="15239"/>
                  </a:lnTo>
                  <a:lnTo>
                    <a:pt x="10215" y="14667"/>
                  </a:lnTo>
                  <a:lnTo>
                    <a:pt x="10923" y="14595"/>
                  </a:lnTo>
                  <a:lnTo>
                    <a:pt x="12541" y="13451"/>
                  </a:lnTo>
                  <a:lnTo>
                    <a:pt x="13552" y="13522"/>
                  </a:lnTo>
                  <a:lnTo>
                    <a:pt x="14968" y="13451"/>
                  </a:lnTo>
                  <a:lnTo>
                    <a:pt x="16081" y="12807"/>
                  </a:lnTo>
                  <a:lnTo>
                    <a:pt x="16283" y="12449"/>
                  </a:lnTo>
                  <a:lnTo>
                    <a:pt x="15777" y="11590"/>
                  </a:lnTo>
                  <a:lnTo>
                    <a:pt x="16283" y="10589"/>
                  </a:lnTo>
                  <a:lnTo>
                    <a:pt x="16182" y="9873"/>
                  </a:lnTo>
                  <a:lnTo>
                    <a:pt x="16384" y="8586"/>
                  </a:lnTo>
                  <a:lnTo>
                    <a:pt x="15777" y="7512"/>
                  </a:lnTo>
                  <a:lnTo>
                    <a:pt x="14867" y="6582"/>
                  </a:lnTo>
                  <a:lnTo>
                    <a:pt x="13957" y="6153"/>
                  </a:lnTo>
                  <a:lnTo>
                    <a:pt x="12541" y="5080"/>
                  </a:lnTo>
                  <a:lnTo>
                    <a:pt x="11631" y="4221"/>
                  </a:lnTo>
                  <a:lnTo>
                    <a:pt x="11125" y="3792"/>
                  </a:lnTo>
                  <a:lnTo>
                    <a:pt x="11529" y="2790"/>
                  </a:lnTo>
                  <a:lnTo>
                    <a:pt x="11529" y="1431"/>
                  </a:lnTo>
                  <a:lnTo>
                    <a:pt x="12440" y="72"/>
                  </a:lnTo>
                  <a:close/>
                </a:path>
              </a:pathLst>
            </a:custGeom>
            <a:grpFill/>
            <a:ln w="9525">
              <a:solidFill>
                <a:schemeClr val="bg2">
                  <a:lumMod val="90000"/>
                </a:schemeClr>
              </a:solidFill>
              <a:prstDash val="solid"/>
              <a:round/>
              <a:headEnd/>
              <a:tailEnd/>
            </a:ln>
          </p:spPr>
        </p:sp>
        <p:sp>
          <p:nvSpPr>
            <p:cNvPr id="30" name="Hamilton"/>
            <p:cNvSpPr>
              <a:spLocks/>
            </p:cNvSpPr>
            <p:nvPr/>
          </p:nvSpPr>
          <p:spPr bwMode="auto">
            <a:xfrm>
              <a:off x="6098348" y="910495"/>
              <a:ext cx="521730" cy="298438"/>
            </a:xfrm>
            <a:custGeom>
              <a:avLst/>
              <a:gdLst/>
              <a:ahLst/>
              <a:cxnLst>
                <a:cxn ang="0">
                  <a:pos x="14833" y="1886"/>
                </a:cxn>
                <a:cxn ang="0">
                  <a:pos x="4045" y="354"/>
                </a:cxn>
                <a:cxn ang="0">
                  <a:pos x="0" y="0"/>
                </a:cxn>
                <a:cxn ang="0">
                  <a:pos x="944" y="1886"/>
                </a:cxn>
                <a:cxn ang="0">
                  <a:pos x="1079" y="3418"/>
                </a:cxn>
                <a:cxn ang="0">
                  <a:pos x="1483" y="5894"/>
                </a:cxn>
                <a:cxn ang="0">
                  <a:pos x="1416" y="7308"/>
                </a:cxn>
                <a:cxn ang="0">
                  <a:pos x="1753" y="8133"/>
                </a:cxn>
                <a:cxn ang="0">
                  <a:pos x="1888" y="9548"/>
                </a:cxn>
                <a:cxn ang="0">
                  <a:pos x="2292" y="10726"/>
                </a:cxn>
                <a:cxn ang="0">
                  <a:pos x="3169" y="12141"/>
                </a:cxn>
                <a:cxn ang="0">
                  <a:pos x="4113" y="10844"/>
                </a:cxn>
                <a:cxn ang="0">
                  <a:pos x="4855" y="10137"/>
                </a:cxn>
                <a:cxn ang="0">
                  <a:pos x="5596" y="10137"/>
                </a:cxn>
                <a:cxn ang="0">
                  <a:pos x="6136" y="10490"/>
                </a:cxn>
                <a:cxn ang="0">
                  <a:pos x="7012" y="10373"/>
                </a:cxn>
                <a:cxn ang="0">
                  <a:pos x="8158" y="10962"/>
                </a:cxn>
                <a:cxn ang="0">
                  <a:pos x="9035" y="11787"/>
                </a:cxn>
                <a:cxn ang="0">
                  <a:pos x="9102" y="12376"/>
                </a:cxn>
                <a:cxn ang="0">
                  <a:pos x="9439" y="12494"/>
                </a:cxn>
                <a:cxn ang="0">
                  <a:pos x="9776" y="12376"/>
                </a:cxn>
                <a:cxn ang="0">
                  <a:pos x="10181" y="12730"/>
                </a:cxn>
                <a:cxn ang="0">
                  <a:pos x="10383" y="13673"/>
                </a:cxn>
                <a:cxn ang="0">
                  <a:pos x="12608" y="16148"/>
                </a:cxn>
                <a:cxn ang="0">
                  <a:pos x="13350" y="16384"/>
                </a:cxn>
                <a:cxn ang="0">
                  <a:pos x="14024" y="16384"/>
                </a:cxn>
                <a:cxn ang="0">
                  <a:pos x="14901" y="15795"/>
                </a:cxn>
                <a:cxn ang="0">
                  <a:pos x="15710" y="14498"/>
                </a:cxn>
                <a:cxn ang="0">
                  <a:pos x="16384" y="12612"/>
                </a:cxn>
                <a:cxn ang="0">
                  <a:pos x="16384" y="11080"/>
                </a:cxn>
                <a:cxn ang="0">
                  <a:pos x="14901" y="6719"/>
                </a:cxn>
                <a:cxn ang="0">
                  <a:pos x="14429" y="4597"/>
                </a:cxn>
                <a:cxn ang="0">
                  <a:pos x="14833" y="1886"/>
                </a:cxn>
              </a:cxnLst>
              <a:rect l="0" t="0" r="r" b="b"/>
              <a:pathLst>
                <a:path w="16384" h="16384">
                  <a:moveTo>
                    <a:pt x="14833" y="1886"/>
                  </a:moveTo>
                  <a:lnTo>
                    <a:pt x="4045" y="354"/>
                  </a:lnTo>
                  <a:lnTo>
                    <a:pt x="0" y="0"/>
                  </a:lnTo>
                  <a:lnTo>
                    <a:pt x="944" y="1886"/>
                  </a:lnTo>
                  <a:lnTo>
                    <a:pt x="1079" y="3418"/>
                  </a:lnTo>
                  <a:lnTo>
                    <a:pt x="1483" y="5894"/>
                  </a:lnTo>
                  <a:lnTo>
                    <a:pt x="1416" y="7308"/>
                  </a:lnTo>
                  <a:lnTo>
                    <a:pt x="1753" y="8133"/>
                  </a:lnTo>
                  <a:lnTo>
                    <a:pt x="1888" y="9548"/>
                  </a:lnTo>
                  <a:lnTo>
                    <a:pt x="2292" y="10726"/>
                  </a:lnTo>
                  <a:lnTo>
                    <a:pt x="3169" y="12141"/>
                  </a:lnTo>
                  <a:lnTo>
                    <a:pt x="4113" y="10844"/>
                  </a:lnTo>
                  <a:lnTo>
                    <a:pt x="4855" y="10137"/>
                  </a:lnTo>
                  <a:lnTo>
                    <a:pt x="5596" y="10137"/>
                  </a:lnTo>
                  <a:lnTo>
                    <a:pt x="6136" y="10490"/>
                  </a:lnTo>
                  <a:lnTo>
                    <a:pt x="7012" y="10373"/>
                  </a:lnTo>
                  <a:lnTo>
                    <a:pt x="8158" y="10962"/>
                  </a:lnTo>
                  <a:lnTo>
                    <a:pt x="9035" y="11787"/>
                  </a:lnTo>
                  <a:lnTo>
                    <a:pt x="9102" y="12376"/>
                  </a:lnTo>
                  <a:lnTo>
                    <a:pt x="9439" y="12494"/>
                  </a:lnTo>
                  <a:lnTo>
                    <a:pt x="9776" y="12376"/>
                  </a:lnTo>
                  <a:lnTo>
                    <a:pt x="10181" y="12730"/>
                  </a:lnTo>
                  <a:lnTo>
                    <a:pt x="10383" y="13673"/>
                  </a:lnTo>
                  <a:lnTo>
                    <a:pt x="12608" y="16148"/>
                  </a:lnTo>
                  <a:lnTo>
                    <a:pt x="13350" y="16384"/>
                  </a:lnTo>
                  <a:lnTo>
                    <a:pt x="14024" y="16384"/>
                  </a:lnTo>
                  <a:lnTo>
                    <a:pt x="14901" y="15795"/>
                  </a:lnTo>
                  <a:lnTo>
                    <a:pt x="15710" y="14498"/>
                  </a:lnTo>
                  <a:lnTo>
                    <a:pt x="16384" y="12612"/>
                  </a:lnTo>
                  <a:lnTo>
                    <a:pt x="16384" y="11080"/>
                  </a:lnTo>
                  <a:lnTo>
                    <a:pt x="14901" y="6719"/>
                  </a:lnTo>
                  <a:lnTo>
                    <a:pt x="14429" y="4597"/>
                  </a:lnTo>
                  <a:lnTo>
                    <a:pt x="14833" y="1886"/>
                  </a:lnTo>
                  <a:close/>
                </a:path>
              </a:pathLst>
            </a:custGeom>
            <a:grpFill/>
            <a:ln w="9525">
              <a:solidFill>
                <a:schemeClr val="bg2">
                  <a:lumMod val="90000"/>
                </a:schemeClr>
              </a:solidFill>
              <a:prstDash val="solid"/>
              <a:round/>
              <a:headEnd/>
              <a:tailEnd/>
            </a:ln>
          </p:spPr>
        </p:sp>
        <p:sp>
          <p:nvSpPr>
            <p:cNvPr id="31" name="Hardee"/>
            <p:cNvSpPr>
              <a:spLocks/>
            </p:cNvSpPr>
            <p:nvPr/>
          </p:nvSpPr>
          <p:spPr bwMode="auto">
            <a:xfrm>
              <a:off x="7098868" y="3669438"/>
              <a:ext cx="405790" cy="287703"/>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9525">
              <a:solidFill>
                <a:schemeClr val="bg2">
                  <a:lumMod val="90000"/>
                </a:schemeClr>
              </a:solidFill>
              <a:prstDash val="solid"/>
              <a:round/>
              <a:headEnd/>
              <a:tailEnd/>
            </a:ln>
          </p:spPr>
        </p:sp>
        <p:sp>
          <p:nvSpPr>
            <p:cNvPr id="32" name="Hendry"/>
            <p:cNvSpPr>
              <a:spLocks/>
            </p:cNvSpPr>
            <p:nvPr/>
          </p:nvSpPr>
          <p:spPr bwMode="auto">
            <a:xfrm>
              <a:off x="7498217" y="4476724"/>
              <a:ext cx="566818" cy="489525"/>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9525">
              <a:solidFill>
                <a:schemeClr val="bg2">
                  <a:lumMod val="90000"/>
                </a:schemeClr>
              </a:solidFill>
              <a:prstDash val="solid"/>
              <a:round/>
              <a:headEnd/>
              <a:tailEnd/>
            </a:ln>
          </p:spPr>
        </p:sp>
        <p:sp>
          <p:nvSpPr>
            <p:cNvPr id="33" name="Hernando"/>
            <p:cNvSpPr>
              <a:spLocks/>
            </p:cNvSpPr>
            <p:nvPr/>
          </p:nvSpPr>
          <p:spPr bwMode="auto">
            <a:xfrm>
              <a:off x="6585726" y="2694683"/>
              <a:ext cx="515289" cy="240468"/>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9525">
              <a:solidFill>
                <a:schemeClr val="bg2">
                  <a:lumMod val="90000"/>
                </a:schemeClr>
              </a:solidFill>
              <a:prstDash val="solid"/>
              <a:round/>
              <a:headEnd/>
              <a:tailEnd/>
            </a:ln>
          </p:spPr>
        </p:sp>
        <p:sp>
          <p:nvSpPr>
            <p:cNvPr id="34" name="Highlands"/>
            <p:cNvSpPr>
              <a:spLocks/>
            </p:cNvSpPr>
            <p:nvPr/>
          </p:nvSpPr>
          <p:spPr bwMode="auto">
            <a:xfrm>
              <a:off x="7502511" y="3671585"/>
              <a:ext cx="495966" cy="568965"/>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9525">
              <a:solidFill>
                <a:schemeClr val="bg2">
                  <a:lumMod val="90000"/>
                </a:schemeClr>
              </a:solidFill>
              <a:prstDash val="solid"/>
              <a:round/>
              <a:headEnd/>
              <a:tailEnd/>
            </a:ln>
          </p:spPr>
        </p:sp>
        <p:sp>
          <p:nvSpPr>
            <p:cNvPr id="35" name="Hillsborough"/>
            <p:cNvSpPr>
              <a:spLocks/>
            </p:cNvSpPr>
            <p:nvPr/>
          </p:nvSpPr>
          <p:spPr bwMode="auto">
            <a:xfrm>
              <a:off x="6611490" y="3186355"/>
              <a:ext cx="487378" cy="487378"/>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9525">
              <a:solidFill>
                <a:schemeClr val="bg2">
                  <a:lumMod val="90000"/>
                </a:schemeClr>
              </a:solidFill>
              <a:prstDash val="solid"/>
              <a:round/>
              <a:headEnd/>
              <a:tailEnd/>
            </a:ln>
          </p:spPr>
        </p:sp>
        <p:sp>
          <p:nvSpPr>
            <p:cNvPr id="36" name="Holmes"/>
            <p:cNvSpPr>
              <a:spLocks/>
            </p:cNvSpPr>
            <p:nvPr/>
          </p:nvSpPr>
          <p:spPr bwMode="auto">
            <a:xfrm>
              <a:off x="3839664" y="558380"/>
              <a:ext cx="431555" cy="264086"/>
            </a:xfrm>
            <a:custGeom>
              <a:avLst/>
              <a:gdLst/>
              <a:ahLst/>
              <a:cxnLst>
                <a:cxn ang="0">
                  <a:pos x="5706" y="16384"/>
                </a:cxn>
                <a:cxn ang="0">
                  <a:pos x="0" y="16251"/>
                </a:cxn>
                <a:cxn ang="0">
                  <a:pos x="163" y="0"/>
                </a:cxn>
                <a:cxn ang="0">
                  <a:pos x="16384" y="0"/>
                </a:cxn>
                <a:cxn ang="0">
                  <a:pos x="15243" y="3064"/>
                </a:cxn>
                <a:cxn ang="0">
                  <a:pos x="14998" y="4263"/>
                </a:cxn>
                <a:cxn ang="0">
                  <a:pos x="14428" y="5062"/>
                </a:cxn>
                <a:cxn ang="0">
                  <a:pos x="13531" y="7992"/>
                </a:cxn>
                <a:cxn ang="0">
                  <a:pos x="13287" y="9191"/>
                </a:cxn>
                <a:cxn ang="0">
                  <a:pos x="13694" y="9191"/>
                </a:cxn>
                <a:cxn ang="0">
                  <a:pos x="12553" y="14120"/>
                </a:cxn>
                <a:cxn ang="0">
                  <a:pos x="9455" y="14253"/>
                </a:cxn>
                <a:cxn ang="0">
                  <a:pos x="9374" y="12521"/>
                </a:cxn>
                <a:cxn ang="0">
                  <a:pos x="8722" y="12255"/>
                </a:cxn>
                <a:cxn ang="0">
                  <a:pos x="8640" y="11589"/>
                </a:cxn>
                <a:cxn ang="0">
                  <a:pos x="6358" y="11722"/>
                </a:cxn>
                <a:cxn ang="0">
                  <a:pos x="6195" y="12521"/>
                </a:cxn>
                <a:cxn ang="0">
                  <a:pos x="6195" y="13986"/>
                </a:cxn>
                <a:cxn ang="0">
                  <a:pos x="5787" y="15185"/>
                </a:cxn>
                <a:cxn ang="0">
                  <a:pos x="5706" y="16384"/>
                </a:cxn>
              </a:cxnLst>
              <a:rect l="0" t="0" r="r" b="b"/>
              <a:pathLst>
                <a:path w="16384" h="16384">
                  <a:moveTo>
                    <a:pt x="5706" y="16384"/>
                  </a:moveTo>
                  <a:lnTo>
                    <a:pt x="0" y="16251"/>
                  </a:lnTo>
                  <a:lnTo>
                    <a:pt x="163" y="0"/>
                  </a:lnTo>
                  <a:lnTo>
                    <a:pt x="16384" y="0"/>
                  </a:lnTo>
                  <a:lnTo>
                    <a:pt x="15243" y="3064"/>
                  </a:lnTo>
                  <a:lnTo>
                    <a:pt x="14998" y="4263"/>
                  </a:lnTo>
                  <a:lnTo>
                    <a:pt x="14428" y="5062"/>
                  </a:lnTo>
                  <a:lnTo>
                    <a:pt x="13531" y="7992"/>
                  </a:lnTo>
                  <a:lnTo>
                    <a:pt x="13287" y="9191"/>
                  </a:lnTo>
                  <a:lnTo>
                    <a:pt x="13694" y="9191"/>
                  </a:lnTo>
                  <a:lnTo>
                    <a:pt x="12553" y="14120"/>
                  </a:lnTo>
                  <a:lnTo>
                    <a:pt x="9455" y="14253"/>
                  </a:lnTo>
                  <a:lnTo>
                    <a:pt x="9374" y="12521"/>
                  </a:lnTo>
                  <a:lnTo>
                    <a:pt x="8722" y="12255"/>
                  </a:lnTo>
                  <a:lnTo>
                    <a:pt x="8640" y="11589"/>
                  </a:lnTo>
                  <a:lnTo>
                    <a:pt x="6358" y="11722"/>
                  </a:lnTo>
                  <a:lnTo>
                    <a:pt x="6195" y="12521"/>
                  </a:lnTo>
                  <a:lnTo>
                    <a:pt x="6195" y="13986"/>
                  </a:lnTo>
                  <a:lnTo>
                    <a:pt x="5787" y="15185"/>
                  </a:lnTo>
                  <a:lnTo>
                    <a:pt x="5706" y="16384"/>
                  </a:lnTo>
                  <a:close/>
                </a:path>
              </a:pathLst>
            </a:custGeom>
            <a:grpFill/>
            <a:ln w="9525">
              <a:solidFill>
                <a:schemeClr val="bg2">
                  <a:lumMod val="90000"/>
                </a:schemeClr>
              </a:solidFill>
              <a:prstDash val="solid"/>
              <a:round/>
              <a:headEnd/>
              <a:tailEnd/>
            </a:ln>
          </p:spPr>
        </p:sp>
        <p:sp>
          <p:nvSpPr>
            <p:cNvPr id="37" name="Indian_River"/>
            <p:cNvSpPr>
              <a:spLocks/>
            </p:cNvSpPr>
            <p:nvPr/>
          </p:nvSpPr>
          <p:spPr bwMode="auto">
            <a:xfrm>
              <a:off x="8058594" y="3482646"/>
              <a:ext cx="442290" cy="27696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9525">
              <a:solidFill>
                <a:schemeClr val="bg2">
                  <a:lumMod val="90000"/>
                </a:schemeClr>
              </a:solidFill>
              <a:prstDash val="solid"/>
              <a:round/>
              <a:headEnd/>
              <a:tailEnd/>
            </a:ln>
          </p:spPr>
        </p:sp>
        <p:sp>
          <p:nvSpPr>
            <p:cNvPr id="38" name="Jackson"/>
            <p:cNvSpPr>
              <a:spLocks/>
            </p:cNvSpPr>
            <p:nvPr/>
          </p:nvSpPr>
          <p:spPr bwMode="auto">
            <a:xfrm>
              <a:off x="4189631" y="558380"/>
              <a:ext cx="614053" cy="403643"/>
            </a:xfrm>
            <a:custGeom>
              <a:avLst/>
              <a:gdLst/>
              <a:ahLst/>
              <a:cxnLst>
                <a:cxn ang="0">
                  <a:pos x="16384" y="10981"/>
                </a:cxn>
                <a:cxn ang="0">
                  <a:pos x="16155" y="10458"/>
                </a:cxn>
                <a:cxn ang="0">
                  <a:pos x="15639" y="9935"/>
                </a:cxn>
                <a:cxn ang="0">
                  <a:pos x="14837" y="8279"/>
                </a:cxn>
                <a:cxn ang="0">
                  <a:pos x="14723" y="5578"/>
                </a:cxn>
                <a:cxn ang="0">
                  <a:pos x="14780" y="4532"/>
                </a:cxn>
                <a:cxn ang="0">
                  <a:pos x="14608" y="4096"/>
                </a:cxn>
                <a:cxn ang="0">
                  <a:pos x="14035" y="3137"/>
                </a:cxn>
                <a:cxn ang="0">
                  <a:pos x="13520" y="1743"/>
                </a:cxn>
                <a:cxn ang="0">
                  <a:pos x="13176" y="436"/>
                </a:cxn>
                <a:cxn ang="0">
                  <a:pos x="2692" y="0"/>
                </a:cxn>
                <a:cxn ang="0">
                  <a:pos x="2177" y="0"/>
                </a:cxn>
                <a:cxn ang="0">
                  <a:pos x="1375" y="2004"/>
                </a:cxn>
                <a:cxn ang="0">
                  <a:pos x="1203" y="2789"/>
                </a:cxn>
                <a:cxn ang="0">
                  <a:pos x="802" y="3312"/>
                </a:cxn>
                <a:cxn ang="0">
                  <a:pos x="172" y="5229"/>
                </a:cxn>
                <a:cxn ang="0">
                  <a:pos x="0" y="6013"/>
                </a:cxn>
                <a:cxn ang="0">
                  <a:pos x="286" y="6013"/>
                </a:cxn>
                <a:cxn ang="0">
                  <a:pos x="2635" y="6013"/>
                </a:cxn>
                <a:cxn ang="0">
                  <a:pos x="2635" y="7582"/>
                </a:cxn>
                <a:cxn ang="0">
                  <a:pos x="3666" y="7669"/>
                </a:cxn>
                <a:cxn ang="0">
                  <a:pos x="3666" y="16297"/>
                </a:cxn>
                <a:cxn ang="0">
                  <a:pos x="4869" y="16384"/>
                </a:cxn>
                <a:cxn ang="0">
                  <a:pos x="9395" y="16384"/>
                </a:cxn>
                <a:cxn ang="0">
                  <a:pos x="9452" y="15077"/>
                </a:cxn>
                <a:cxn ang="0">
                  <a:pos x="14952" y="15077"/>
                </a:cxn>
                <a:cxn ang="0">
                  <a:pos x="15525" y="14292"/>
                </a:cxn>
                <a:cxn ang="0">
                  <a:pos x="15868" y="13072"/>
                </a:cxn>
                <a:cxn ang="0">
                  <a:pos x="16212" y="12375"/>
                </a:cxn>
                <a:cxn ang="0">
                  <a:pos x="16384" y="10981"/>
                </a:cxn>
              </a:cxnLst>
              <a:rect l="0" t="0" r="r" b="b"/>
              <a:pathLst>
                <a:path w="16384" h="16384">
                  <a:moveTo>
                    <a:pt x="16384" y="10981"/>
                  </a:moveTo>
                  <a:lnTo>
                    <a:pt x="16155" y="10458"/>
                  </a:lnTo>
                  <a:lnTo>
                    <a:pt x="15639" y="9935"/>
                  </a:lnTo>
                  <a:lnTo>
                    <a:pt x="14837" y="8279"/>
                  </a:lnTo>
                  <a:lnTo>
                    <a:pt x="14723" y="5578"/>
                  </a:lnTo>
                  <a:lnTo>
                    <a:pt x="14780" y="4532"/>
                  </a:lnTo>
                  <a:lnTo>
                    <a:pt x="14608" y="4096"/>
                  </a:lnTo>
                  <a:lnTo>
                    <a:pt x="14035" y="3137"/>
                  </a:lnTo>
                  <a:lnTo>
                    <a:pt x="13520" y="1743"/>
                  </a:lnTo>
                  <a:lnTo>
                    <a:pt x="13176" y="436"/>
                  </a:lnTo>
                  <a:lnTo>
                    <a:pt x="2692" y="0"/>
                  </a:lnTo>
                  <a:lnTo>
                    <a:pt x="2177" y="0"/>
                  </a:lnTo>
                  <a:lnTo>
                    <a:pt x="1375" y="2004"/>
                  </a:lnTo>
                  <a:lnTo>
                    <a:pt x="1203" y="2789"/>
                  </a:lnTo>
                  <a:lnTo>
                    <a:pt x="802" y="3312"/>
                  </a:lnTo>
                  <a:lnTo>
                    <a:pt x="172" y="5229"/>
                  </a:lnTo>
                  <a:lnTo>
                    <a:pt x="0" y="6013"/>
                  </a:lnTo>
                  <a:lnTo>
                    <a:pt x="286" y="6013"/>
                  </a:lnTo>
                  <a:lnTo>
                    <a:pt x="2635" y="6013"/>
                  </a:lnTo>
                  <a:lnTo>
                    <a:pt x="2635" y="7582"/>
                  </a:lnTo>
                  <a:lnTo>
                    <a:pt x="3666" y="7669"/>
                  </a:lnTo>
                  <a:lnTo>
                    <a:pt x="3666" y="16297"/>
                  </a:lnTo>
                  <a:lnTo>
                    <a:pt x="4869" y="16384"/>
                  </a:lnTo>
                  <a:lnTo>
                    <a:pt x="9395" y="16384"/>
                  </a:lnTo>
                  <a:lnTo>
                    <a:pt x="9452" y="15077"/>
                  </a:lnTo>
                  <a:lnTo>
                    <a:pt x="14952" y="15077"/>
                  </a:lnTo>
                  <a:lnTo>
                    <a:pt x="15525" y="14292"/>
                  </a:lnTo>
                  <a:lnTo>
                    <a:pt x="15868" y="13072"/>
                  </a:lnTo>
                  <a:lnTo>
                    <a:pt x="16212" y="12375"/>
                  </a:lnTo>
                  <a:lnTo>
                    <a:pt x="16384" y="10981"/>
                  </a:lnTo>
                  <a:close/>
                </a:path>
              </a:pathLst>
            </a:custGeom>
            <a:grpFill/>
            <a:ln w="9525">
              <a:solidFill>
                <a:schemeClr val="bg2">
                  <a:lumMod val="90000"/>
                </a:schemeClr>
              </a:solidFill>
              <a:prstDash val="solid"/>
              <a:round/>
              <a:headEnd/>
              <a:tailEnd/>
            </a:ln>
          </p:spPr>
        </p:sp>
        <p:sp>
          <p:nvSpPr>
            <p:cNvPr id="39" name="Jefferson"/>
            <p:cNvSpPr>
              <a:spLocks/>
            </p:cNvSpPr>
            <p:nvPr/>
          </p:nvSpPr>
          <p:spPr bwMode="auto">
            <a:xfrm>
              <a:off x="5452090" y="871848"/>
              <a:ext cx="399349" cy="523877"/>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9525">
              <a:solidFill>
                <a:schemeClr val="bg2">
                  <a:lumMod val="90000"/>
                </a:schemeClr>
              </a:solidFill>
              <a:prstDash val="solid"/>
              <a:round/>
              <a:headEnd/>
              <a:tailEnd/>
            </a:ln>
          </p:spPr>
        </p:sp>
        <p:sp>
          <p:nvSpPr>
            <p:cNvPr id="40" name="Lafayette"/>
            <p:cNvSpPr>
              <a:spLocks/>
            </p:cNvSpPr>
            <p:nvPr/>
          </p:nvSpPr>
          <p:spPr bwMode="auto">
            <a:xfrm>
              <a:off x="6021055" y="1251874"/>
              <a:ext cx="410084" cy="410084"/>
            </a:xfrm>
            <a:custGeom>
              <a:avLst/>
              <a:gdLst/>
              <a:ahLst/>
              <a:cxnLst>
                <a:cxn ang="0">
                  <a:pos x="257" y="86"/>
                </a:cxn>
                <a:cxn ang="0">
                  <a:pos x="4546" y="0"/>
                </a:cxn>
                <a:cxn ang="0">
                  <a:pos x="4546" y="600"/>
                </a:cxn>
                <a:cxn ang="0">
                  <a:pos x="4718" y="1372"/>
                </a:cxn>
                <a:cxn ang="0">
                  <a:pos x="4718" y="2488"/>
                </a:cxn>
                <a:cxn ang="0">
                  <a:pos x="4546" y="3345"/>
                </a:cxn>
                <a:cxn ang="0">
                  <a:pos x="5404" y="4546"/>
                </a:cxn>
                <a:cxn ang="0">
                  <a:pos x="5576" y="5576"/>
                </a:cxn>
                <a:cxn ang="0">
                  <a:pos x="5919" y="5919"/>
                </a:cxn>
                <a:cxn ang="0">
                  <a:pos x="6434" y="6090"/>
                </a:cxn>
                <a:cxn ang="0">
                  <a:pos x="8235" y="5919"/>
                </a:cxn>
                <a:cxn ang="0">
                  <a:pos x="10122" y="6862"/>
                </a:cxn>
                <a:cxn ang="0">
                  <a:pos x="12438" y="8750"/>
                </a:cxn>
                <a:cxn ang="0">
                  <a:pos x="13553" y="10379"/>
                </a:cxn>
                <a:cxn ang="0">
                  <a:pos x="14325" y="10980"/>
                </a:cxn>
                <a:cxn ang="0">
                  <a:pos x="15097" y="11580"/>
                </a:cxn>
                <a:cxn ang="0">
                  <a:pos x="15097" y="12438"/>
                </a:cxn>
                <a:cxn ang="0">
                  <a:pos x="15183" y="13039"/>
                </a:cxn>
                <a:cxn ang="0">
                  <a:pos x="15440" y="13639"/>
                </a:cxn>
                <a:cxn ang="0">
                  <a:pos x="16298" y="14154"/>
                </a:cxn>
                <a:cxn ang="0">
                  <a:pos x="16384" y="14583"/>
                </a:cxn>
                <a:cxn ang="0">
                  <a:pos x="16127" y="15440"/>
                </a:cxn>
                <a:cxn ang="0">
                  <a:pos x="15869" y="16041"/>
                </a:cxn>
                <a:cxn ang="0">
                  <a:pos x="15269" y="16127"/>
                </a:cxn>
                <a:cxn ang="0">
                  <a:pos x="14497" y="16384"/>
                </a:cxn>
                <a:cxn ang="0">
                  <a:pos x="2230" y="16127"/>
                </a:cxn>
                <a:cxn ang="0">
                  <a:pos x="515" y="16041"/>
                </a:cxn>
                <a:cxn ang="0">
                  <a:pos x="515" y="13039"/>
                </a:cxn>
                <a:cxn ang="0">
                  <a:pos x="0" y="13039"/>
                </a:cxn>
                <a:cxn ang="0">
                  <a:pos x="257" y="86"/>
                </a:cxn>
              </a:cxnLst>
              <a:rect l="0" t="0" r="r" b="b"/>
              <a:pathLst>
                <a:path w="16384" h="16384">
                  <a:moveTo>
                    <a:pt x="257" y="86"/>
                  </a:moveTo>
                  <a:lnTo>
                    <a:pt x="4546" y="0"/>
                  </a:lnTo>
                  <a:lnTo>
                    <a:pt x="4546" y="600"/>
                  </a:lnTo>
                  <a:lnTo>
                    <a:pt x="4718" y="1372"/>
                  </a:lnTo>
                  <a:lnTo>
                    <a:pt x="4718" y="2488"/>
                  </a:lnTo>
                  <a:lnTo>
                    <a:pt x="4546" y="3345"/>
                  </a:lnTo>
                  <a:lnTo>
                    <a:pt x="5404" y="4546"/>
                  </a:lnTo>
                  <a:lnTo>
                    <a:pt x="5576" y="5576"/>
                  </a:lnTo>
                  <a:lnTo>
                    <a:pt x="5919" y="5919"/>
                  </a:lnTo>
                  <a:lnTo>
                    <a:pt x="6434" y="6090"/>
                  </a:lnTo>
                  <a:lnTo>
                    <a:pt x="8235" y="5919"/>
                  </a:lnTo>
                  <a:lnTo>
                    <a:pt x="10122" y="6862"/>
                  </a:lnTo>
                  <a:lnTo>
                    <a:pt x="12438" y="8750"/>
                  </a:lnTo>
                  <a:lnTo>
                    <a:pt x="13553" y="10379"/>
                  </a:lnTo>
                  <a:lnTo>
                    <a:pt x="14325" y="10980"/>
                  </a:lnTo>
                  <a:lnTo>
                    <a:pt x="15097" y="11580"/>
                  </a:lnTo>
                  <a:lnTo>
                    <a:pt x="15097" y="12438"/>
                  </a:lnTo>
                  <a:lnTo>
                    <a:pt x="15183" y="13039"/>
                  </a:lnTo>
                  <a:lnTo>
                    <a:pt x="15440" y="13639"/>
                  </a:lnTo>
                  <a:lnTo>
                    <a:pt x="16298" y="14154"/>
                  </a:lnTo>
                  <a:lnTo>
                    <a:pt x="16384" y="14583"/>
                  </a:lnTo>
                  <a:lnTo>
                    <a:pt x="16127" y="15440"/>
                  </a:lnTo>
                  <a:lnTo>
                    <a:pt x="15869" y="16041"/>
                  </a:lnTo>
                  <a:lnTo>
                    <a:pt x="15269" y="16127"/>
                  </a:lnTo>
                  <a:lnTo>
                    <a:pt x="14497" y="16384"/>
                  </a:lnTo>
                  <a:lnTo>
                    <a:pt x="2230" y="16127"/>
                  </a:lnTo>
                  <a:lnTo>
                    <a:pt x="515" y="16041"/>
                  </a:lnTo>
                  <a:lnTo>
                    <a:pt x="515" y="13039"/>
                  </a:lnTo>
                  <a:lnTo>
                    <a:pt x="0" y="13039"/>
                  </a:lnTo>
                  <a:lnTo>
                    <a:pt x="257" y="86"/>
                  </a:lnTo>
                  <a:close/>
                </a:path>
              </a:pathLst>
            </a:custGeom>
            <a:grpFill/>
            <a:ln w="9525">
              <a:solidFill>
                <a:schemeClr val="bg2">
                  <a:lumMod val="90000"/>
                </a:schemeClr>
              </a:solidFill>
              <a:prstDash val="solid"/>
              <a:round/>
              <a:headEnd/>
              <a:tailEnd/>
            </a:ln>
          </p:spPr>
        </p:sp>
        <p:sp>
          <p:nvSpPr>
            <p:cNvPr id="41" name="Lake"/>
            <p:cNvSpPr>
              <a:spLocks/>
            </p:cNvSpPr>
            <p:nvPr/>
          </p:nvSpPr>
          <p:spPr bwMode="auto">
            <a:xfrm>
              <a:off x="7184749" y="2183688"/>
              <a:ext cx="504554" cy="845933"/>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9525">
              <a:solidFill>
                <a:schemeClr val="bg2">
                  <a:lumMod val="90000"/>
                </a:schemeClr>
              </a:solidFill>
              <a:prstDash val="solid"/>
              <a:round/>
              <a:headEnd/>
              <a:tailEnd/>
            </a:ln>
          </p:spPr>
        </p:sp>
        <p:sp>
          <p:nvSpPr>
            <p:cNvPr id="42" name="Lee"/>
            <p:cNvSpPr>
              <a:spLocks/>
            </p:cNvSpPr>
            <p:nvPr/>
          </p:nvSpPr>
          <p:spPr bwMode="auto">
            <a:xfrm>
              <a:off x="7064515" y="4489607"/>
              <a:ext cx="433702" cy="410084"/>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9525">
              <a:solidFill>
                <a:schemeClr val="bg2">
                  <a:lumMod val="90000"/>
                </a:schemeClr>
              </a:solidFill>
              <a:prstDash val="solid"/>
              <a:round/>
              <a:headEnd/>
              <a:tailEnd/>
            </a:ln>
          </p:spPr>
        </p:sp>
        <p:sp>
          <p:nvSpPr>
            <p:cNvPr id="43" name="Leon"/>
            <p:cNvSpPr>
              <a:spLocks/>
            </p:cNvSpPr>
            <p:nvPr/>
          </p:nvSpPr>
          <p:spPr bwMode="auto">
            <a:xfrm>
              <a:off x="4928212" y="856819"/>
              <a:ext cx="618347" cy="382173"/>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9525">
              <a:solidFill>
                <a:schemeClr val="bg2">
                  <a:lumMod val="90000"/>
                </a:schemeClr>
              </a:solidFill>
              <a:prstDash val="solid"/>
              <a:round/>
              <a:headEnd/>
              <a:tailEnd/>
            </a:ln>
          </p:spPr>
        </p:sp>
        <p:sp>
          <p:nvSpPr>
            <p:cNvPr id="44" name="Levy"/>
            <p:cNvSpPr>
              <a:spLocks/>
            </p:cNvSpPr>
            <p:nvPr/>
          </p:nvSpPr>
          <p:spPr bwMode="auto">
            <a:xfrm>
              <a:off x="6203553" y="1865926"/>
              <a:ext cx="609759" cy="545348"/>
            </a:xfrm>
            <a:custGeom>
              <a:avLst/>
              <a:gdLst/>
              <a:ahLst/>
              <a:cxnLst>
                <a:cxn ang="0">
                  <a:pos x="4788" y="0"/>
                </a:cxn>
                <a:cxn ang="0">
                  <a:pos x="6519" y="65"/>
                </a:cxn>
                <a:cxn ang="0">
                  <a:pos x="6634" y="323"/>
                </a:cxn>
                <a:cxn ang="0">
                  <a:pos x="8538" y="452"/>
                </a:cxn>
                <a:cxn ang="0">
                  <a:pos x="8711" y="710"/>
                </a:cxn>
                <a:cxn ang="0">
                  <a:pos x="10788" y="774"/>
                </a:cxn>
                <a:cxn ang="0">
                  <a:pos x="10846" y="1419"/>
                </a:cxn>
                <a:cxn ang="0">
                  <a:pos x="12980" y="1484"/>
                </a:cxn>
                <a:cxn ang="0">
                  <a:pos x="13038" y="3032"/>
                </a:cxn>
                <a:cxn ang="0">
                  <a:pos x="16326" y="3096"/>
                </a:cxn>
                <a:cxn ang="0">
                  <a:pos x="16384" y="10514"/>
                </a:cxn>
                <a:cxn ang="0">
                  <a:pos x="13673" y="10643"/>
                </a:cxn>
                <a:cxn ang="0">
                  <a:pos x="13673" y="15287"/>
                </a:cxn>
                <a:cxn ang="0">
                  <a:pos x="12750" y="15610"/>
                </a:cxn>
                <a:cxn ang="0">
                  <a:pos x="12461" y="15932"/>
                </a:cxn>
                <a:cxn ang="0">
                  <a:pos x="12173" y="16126"/>
                </a:cxn>
                <a:cxn ang="0">
                  <a:pos x="11711" y="16061"/>
                </a:cxn>
                <a:cxn ang="0">
                  <a:pos x="10730" y="15674"/>
                </a:cxn>
                <a:cxn ang="0">
                  <a:pos x="10269" y="15610"/>
                </a:cxn>
                <a:cxn ang="0">
                  <a:pos x="9807" y="15803"/>
                </a:cxn>
                <a:cxn ang="0">
                  <a:pos x="9288" y="16384"/>
                </a:cxn>
                <a:cxn ang="0">
                  <a:pos x="9000" y="15674"/>
                </a:cxn>
                <a:cxn ang="0">
                  <a:pos x="9057" y="15094"/>
                </a:cxn>
                <a:cxn ang="0">
                  <a:pos x="9057" y="14771"/>
                </a:cxn>
                <a:cxn ang="0">
                  <a:pos x="8942" y="14449"/>
                </a:cxn>
                <a:cxn ang="0">
                  <a:pos x="8654" y="14320"/>
                </a:cxn>
                <a:cxn ang="0">
                  <a:pos x="8019" y="14191"/>
                </a:cxn>
                <a:cxn ang="0">
                  <a:pos x="7673" y="13868"/>
                </a:cxn>
                <a:cxn ang="0">
                  <a:pos x="7615" y="13288"/>
                </a:cxn>
                <a:cxn ang="0">
                  <a:pos x="7673" y="12643"/>
                </a:cxn>
                <a:cxn ang="0">
                  <a:pos x="7846" y="12320"/>
                </a:cxn>
                <a:cxn ang="0">
                  <a:pos x="7557" y="11804"/>
                </a:cxn>
                <a:cxn ang="0">
                  <a:pos x="6750" y="11740"/>
                </a:cxn>
                <a:cxn ang="0">
                  <a:pos x="5942" y="11740"/>
                </a:cxn>
                <a:cxn ang="0">
                  <a:pos x="3923" y="11353"/>
                </a:cxn>
                <a:cxn ang="0">
                  <a:pos x="3173" y="11288"/>
                </a:cxn>
                <a:cxn ang="0">
                  <a:pos x="2423" y="11095"/>
                </a:cxn>
                <a:cxn ang="0">
                  <a:pos x="1904" y="10708"/>
                </a:cxn>
                <a:cxn ang="0">
                  <a:pos x="1788" y="10321"/>
                </a:cxn>
                <a:cxn ang="0">
                  <a:pos x="1731" y="9676"/>
                </a:cxn>
                <a:cxn ang="0">
                  <a:pos x="1904" y="9224"/>
                </a:cxn>
                <a:cxn ang="0">
                  <a:pos x="1442" y="8579"/>
                </a:cxn>
                <a:cxn ang="0">
                  <a:pos x="750" y="8257"/>
                </a:cxn>
                <a:cxn ang="0">
                  <a:pos x="288" y="8257"/>
                </a:cxn>
                <a:cxn ang="0">
                  <a:pos x="0" y="8063"/>
                </a:cxn>
                <a:cxn ang="0">
                  <a:pos x="577" y="7740"/>
                </a:cxn>
                <a:cxn ang="0">
                  <a:pos x="923" y="7805"/>
                </a:cxn>
                <a:cxn ang="0">
                  <a:pos x="1269" y="7418"/>
                </a:cxn>
                <a:cxn ang="0">
                  <a:pos x="1673" y="7353"/>
                </a:cxn>
                <a:cxn ang="0">
                  <a:pos x="1961" y="7095"/>
                </a:cxn>
                <a:cxn ang="0">
                  <a:pos x="2135" y="5999"/>
                </a:cxn>
                <a:cxn ang="0">
                  <a:pos x="2596" y="5612"/>
                </a:cxn>
                <a:cxn ang="0">
                  <a:pos x="3058" y="5225"/>
                </a:cxn>
                <a:cxn ang="0">
                  <a:pos x="3231" y="4580"/>
                </a:cxn>
                <a:cxn ang="0">
                  <a:pos x="3692" y="3612"/>
                </a:cxn>
                <a:cxn ang="0">
                  <a:pos x="4038" y="2967"/>
                </a:cxn>
                <a:cxn ang="0">
                  <a:pos x="4038" y="1806"/>
                </a:cxn>
                <a:cxn ang="0">
                  <a:pos x="4211" y="1226"/>
                </a:cxn>
                <a:cxn ang="0">
                  <a:pos x="4673" y="516"/>
                </a:cxn>
                <a:cxn ang="0">
                  <a:pos x="4788" y="0"/>
                </a:cxn>
              </a:cxnLst>
              <a:rect l="0" t="0" r="r" b="b"/>
              <a:pathLst>
                <a:path w="16384" h="16384">
                  <a:moveTo>
                    <a:pt x="4788" y="0"/>
                  </a:moveTo>
                  <a:lnTo>
                    <a:pt x="6519" y="65"/>
                  </a:lnTo>
                  <a:lnTo>
                    <a:pt x="6634" y="323"/>
                  </a:lnTo>
                  <a:lnTo>
                    <a:pt x="8538" y="452"/>
                  </a:lnTo>
                  <a:lnTo>
                    <a:pt x="8711" y="710"/>
                  </a:lnTo>
                  <a:lnTo>
                    <a:pt x="10788" y="774"/>
                  </a:lnTo>
                  <a:lnTo>
                    <a:pt x="10846" y="1419"/>
                  </a:lnTo>
                  <a:lnTo>
                    <a:pt x="12980" y="1484"/>
                  </a:lnTo>
                  <a:lnTo>
                    <a:pt x="13038" y="3032"/>
                  </a:lnTo>
                  <a:lnTo>
                    <a:pt x="16326" y="3096"/>
                  </a:lnTo>
                  <a:lnTo>
                    <a:pt x="16384" y="10514"/>
                  </a:lnTo>
                  <a:lnTo>
                    <a:pt x="13673" y="10643"/>
                  </a:lnTo>
                  <a:lnTo>
                    <a:pt x="13673" y="15287"/>
                  </a:lnTo>
                  <a:lnTo>
                    <a:pt x="12750" y="15610"/>
                  </a:lnTo>
                  <a:lnTo>
                    <a:pt x="12461" y="15932"/>
                  </a:lnTo>
                  <a:lnTo>
                    <a:pt x="12173" y="16126"/>
                  </a:lnTo>
                  <a:lnTo>
                    <a:pt x="11711" y="16061"/>
                  </a:lnTo>
                  <a:lnTo>
                    <a:pt x="10730" y="15674"/>
                  </a:lnTo>
                  <a:lnTo>
                    <a:pt x="10269" y="15610"/>
                  </a:lnTo>
                  <a:lnTo>
                    <a:pt x="9807" y="15803"/>
                  </a:lnTo>
                  <a:lnTo>
                    <a:pt x="9288" y="16384"/>
                  </a:lnTo>
                  <a:lnTo>
                    <a:pt x="9000" y="15674"/>
                  </a:lnTo>
                  <a:lnTo>
                    <a:pt x="9057" y="15094"/>
                  </a:lnTo>
                  <a:lnTo>
                    <a:pt x="9057" y="14771"/>
                  </a:lnTo>
                  <a:lnTo>
                    <a:pt x="8942" y="14449"/>
                  </a:lnTo>
                  <a:lnTo>
                    <a:pt x="8654" y="14320"/>
                  </a:lnTo>
                  <a:lnTo>
                    <a:pt x="8019" y="14191"/>
                  </a:lnTo>
                  <a:lnTo>
                    <a:pt x="7673" y="13868"/>
                  </a:lnTo>
                  <a:lnTo>
                    <a:pt x="7615" y="13288"/>
                  </a:lnTo>
                  <a:lnTo>
                    <a:pt x="7673" y="12643"/>
                  </a:lnTo>
                  <a:lnTo>
                    <a:pt x="7846" y="12320"/>
                  </a:lnTo>
                  <a:lnTo>
                    <a:pt x="7557" y="11804"/>
                  </a:lnTo>
                  <a:lnTo>
                    <a:pt x="6750" y="11740"/>
                  </a:lnTo>
                  <a:lnTo>
                    <a:pt x="5942" y="11740"/>
                  </a:lnTo>
                  <a:lnTo>
                    <a:pt x="3923" y="11353"/>
                  </a:lnTo>
                  <a:lnTo>
                    <a:pt x="3173" y="11288"/>
                  </a:lnTo>
                  <a:lnTo>
                    <a:pt x="2423" y="11095"/>
                  </a:lnTo>
                  <a:lnTo>
                    <a:pt x="1904" y="10708"/>
                  </a:lnTo>
                  <a:lnTo>
                    <a:pt x="1788" y="10321"/>
                  </a:lnTo>
                  <a:lnTo>
                    <a:pt x="1731" y="9676"/>
                  </a:lnTo>
                  <a:lnTo>
                    <a:pt x="1904" y="9224"/>
                  </a:lnTo>
                  <a:lnTo>
                    <a:pt x="1442" y="8579"/>
                  </a:lnTo>
                  <a:lnTo>
                    <a:pt x="750" y="8257"/>
                  </a:lnTo>
                  <a:lnTo>
                    <a:pt x="288" y="8257"/>
                  </a:lnTo>
                  <a:lnTo>
                    <a:pt x="0" y="8063"/>
                  </a:lnTo>
                  <a:lnTo>
                    <a:pt x="577" y="7740"/>
                  </a:lnTo>
                  <a:lnTo>
                    <a:pt x="923" y="7805"/>
                  </a:lnTo>
                  <a:lnTo>
                    <a:pt x="1269" y="7418"/>
                  </a:lnTo>
                  <a:lnTo>
                    <a:pt x="1673" y="7353"/>
                  </a:lnTo>
                  <a:lnTo>
                    <a:pt x="1961" y="7095"/>
                  </a:lnTo>
                  <a:lnTo>
                    <a:pt x="2135" y="5999"/>
                  </a:lnTo>
                  <a:lnTo>
                    <a:pt x="2596" y="5612"/>
                  </a:lnTo>
                  <a:lnTo>
                    <a:pt x="3058" y="5225"/>
                  </a:lnTo>
                  <a:lnTo>
                    <a:pt x="3231" y="4580"/>
                  </a:lnTo>
                  <a:lnTo>
                    <a:pt x="3692" y="3612"/>
                  </a:lnTo>
                  <a:lnTo>
                    <a:pt x="4038" y="2967"/>
                  </a:lnTo>
                  <a:lnTo>
                    <a:pt x="4038" y="1806"/>
                  </a:lnTo>
                  <a:lnTo>
                    <a:pt x="4211" y="1226"/>
                  </a:lnTo>
                  <a:lnTo>
                    <a:pt x="4673" y="516"/>
                  </a:lnTo>
                  <a:lnTo>
                    <a:pt x="4788" y="0"/>
                  </a:lnTo>
                  <a:close/>
                </a:path>
              </a:pathLst>
            </a:custGeom>
            <a:grpFill/>
            <a:ln w="9525">
              <a:solidFill>
                <a:schemeClr val="bg2">
                  <a:lumMod val="90000"/>
                </a:schemeClr>
              </a:solidFill>
              <a:prstDash val="solid"/>
              <a:round/>
              <a:headEnd/>
              <a:tailEnd/>
            </a:ln>
          </p:spPr>
        </p:sp>
        <p:sp>
          <p:nvSpPr>
            <p:cNvPr id="45" name="Liberty"/>
            <p:cNvSpPr>
              <a:spLocks/>
            </p:cNvSpPr>
            <p:nvPr/>
          </p:nvSpPr>
          <p:spPr bwMode="auto">
            <a:xfrm>
              <a:off x="4561069" y="929818"/>
              <a:ext cx="478789" cy="586141"/>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9525">
              <a:solidFill>
                <a:schemeClr val="bg2">
                  <a:lumMod val="90000"/>
                </a:schemeClr>
              </a:solidFill>
              <a:prstDash val="solid"/>
              <a:round/>
              <a:headEnd/>
              <a:tailEnd/>
            </a:ln>
          </p:spPr>
        </p:sp>
        <p:sp>
          <p:nvSpPr>
            <p:cNvPr id="46" name="Madison"/>
            <p:cNvSpPr>
              <a:spLocks/>
            </p:cNvSpPr>
            <p:nvPr/>
          </p:nvSpPr>
          <p:spPr bwMode="auto">
            <a:xfrm>
              <a:off x="5666794" y="893318"/>
              <a:ext cx="532465" cy="360702"/>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9525">
              <a:solidFill>
                <a:schemeClr val="bg2">
                  <a:lumMod val="90000"/>
                </a:schemeClr>
              </a:solidFill>
              <a:prstDash val="solid"/>
              <a:round/>
              <a:headEnd/>
              <a:tailEnd/>
            </a:ln>
          </p:spPr>
        </p:sp>
        <p:sp>
          <p:nvSpPr>
            <p:cNvPr id="47" name="Manatee"/>
            <p:cNvSpPr>
              <a:spLocks/>
            </p:cNvSpPr>
            <p:nvPr/>
          </p:nvSpPr>
          <p:spPr bwMode="auto">
            <a:xfrm>
              <a:off x="6594314" y="3669438"/>
              <a:ext cx="504554" cy="414378"/>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9525">
              <a:solidFill>
                <a:schemeClr val="bg2">
                  <a:lumMod val="90000"/>
                </a:schemeClr>
              </a:solidFill>
              <a:prstDash val="solid"/>
              <a:round/>
              <a:headEnd/>
              <a:tailEnd/>
            </a:ln>
          </p:spPr>
        </p:sp>
        <p:sp>
          <p:nvSpPr>
            <p:cNvPr id="48" name="Marion"/>
            <p:cNvSpPr>
              <a:spLocks/>
            </p:cNvSpPr>
            <p:nvPr/>
          </p:nvSpPr>
          <p:spPr bwMode="auto">
            <a:xfrm>
              <a:off x="6712401" y="1941073"/>
              <a:ext cx="732140" cy="526024"/>
            </a:xfrm>
            <a:custGeom>
              <a:avLst/>
              <a:gdLst/>
              <a:ahLst/>
              <a:cxnLst>
                <a:cxn ang="0">
                  <a:pos x="2210" y="869"/>
                </a:cxn>
                <a:cxn ang="0">
                  <a:pos x="5814" y="1003"/>
                </a:cxn>
                <a:cxn ang="0">
                  <a:pos x="6294" y="1337"/>
                </a:cxn>
                <a:cxn ang="0">
                  <a:pos x="6246" y="1739"/>
                </a:cxn>
                <a:cxn ang="0">
                  <a:pos x="5958" y="1605"/>
                </a:cxn>
                <a:cxn ang="0">
                  <a:pos x="5862" y="1872"/>
                </a:cxn>
                <a:cxn ang="0">
                  <a:pos x="6150" y="2675"/>
                </a:cxn>
                <a:cxn ang="0">
                  <a:pos x="6390" y="2742"/>
                </a:cxn>
                <a:cxn ang="0">
                  <a:pos x="7351" y="2341"/>
                </a:cxn>
                <a:cxn ang="0">
                  <a:pos x="7784" y="2407"/>
                </a:cxn>
                <a:cxn ang="0">
                  <a:pos x="8120" y="2675"/>
                </a:cxn>
                <a:cxn ang="0">
                  <a:pos x="8360" y="2341"/>
                </a:cxn>
                <a:cxn ang="0">
                  <a:pos x="8793" y="2140"/>
                </a:cxn>
                <a:cxn ang="0">
                  <a:pos x="8841" y="1605"/>
                </a:cxn>
                <a:cxn ang="0">
                  <a:pos x="9177" y="1271"/>
                </a:cxn>
                <a:cxn ang="0">
                  <a:pos x="9321" y="468"/>
                </a:cxn>
                <a:cxn ang="0">
                  <a:pos x="12588" y="0"/>
                </a:cxn>
                <a:cxn ang="0">
                  <a:pos x="12636" y="936"/>
                </a:cxn>
                <a:cxn ang="0">
                  <a:pos x="13693" y="1070"/>
                </a:cxn>
                <a:cxn ang="0">
                  <a:pos x="13645" y="2474"/>
                </a:cxn>
                <a:cxn ang="0">
                  <a:pos x="14270" y="2608"/>
                </a:cxn>
                <a:cxn ang="0">
                  <a:pos x="14318" y="4146"/>
                </a:cxn>
                <a:cxn ang="0">
                  <a:pos x="15567" y="4280"/>
                </a:cxn>
                <a:cxn ang="0">
                  <a:pos x="16000" y="4949"/>
                </a:cxn>
                <a:cxn ang="0">
                  <a:pos x="15904" y="5283"/>
                </a:cxn>
                <a:cxn ang="0">
                  <a:pos x="15615" y="5550"/>
                </a:cxn>
                <a:cxn ang="0">
                  <a:pos x="15663" y="6019"/>
                </a:cxn>
                <a:cxn ang="0">
                  <a:pos x="16240" y="6620"/>
                </a:cxn>
                <a:cxn ang="0">
                  <a:pos x="16384" y="7557"/>
                </a:cxn>
                <a:cxn ang="0">
                  <a:pos x="16288" y="13642"/>
                </a:cxn>
                <a:cxn ang="0">
                  <a:pos x="16048" y="13709"/>
                </a:cxn>
                <a:cxn ang="0">
                  <a:pos x="16000" y="16183"/>
                </a:cxn>
                <a:cxn ang="0">
                  <a:pos x="15855" y="16384"/>
                </a:cxn>
                <a:cxn ang="0">
                  <a:pos x="10666" y="16317"/>
                </a:cxn>
                <a:cxn ang="0">
                  <a:pos x="4324" y="16250"/>
                </a:cxn>
                <a:cxn ang="0">
                  <a:pos x="3892" y="15515"/>
                </a:cxn>
                <a:cxn ang="0">
                  <a:pos x="1922" y="14177"/>
                </a:cxn>
                <a:cxn ang="0">
                  <a:pos x="1153" y="13508"/>
                </a:cxn>
                <a:cxn ang="0">
                  <a:pos x="480" y="13442"/>
                </a:cxn>
                <a:cxn ang="0">
                  <a:pos x="0" y="13508"/>
                </a:cxn>
                <a:cxn ang="0">
                  <a:pos x="0" y="8694"/>
                </a:cxn>
                <a:cxn ang="0">
                  <a:pos x="2258" y="8560"/>
                </a:cxn>
                <a:cxn ang="0">
                  <a:pos x="2210" y="869"/>
                </a:cxn>
              </a:cxnLst>
              <a:rect l="0" t="0" r="r" b="b"/>
              <a:pathLst>
                <a:path w="16384" h="16384">
                  <a:moveTo>
                    <a:pt x="2210" y="869"/>
                  </a:moveTo>
                  <a:lnTo>
                    <a:pt x="5814" y="1003"/>
                  </a:lnTo>
                  <a:lnTo>
                    <a:pt x="6294" y="1337"/>
                  </a:lnTo>
                  <a:lnTo>
                    <a:pt x="6246" y="1739"/>
                  </a:lnTo>
                  <a:lnTo>
                    <a:pt x="5958" y="1605"/>
                  </a:lnTo>
                  <a:lnTo>
                    <a:pt x="5862" y="1872"/>
                  </a:lnTo>
                  <a:lnTo>
                    <a:pt x="6150" y="2675"/>
                  </a:lnTo>
                  <a:lnTo>
                    <a:pt x="6390" y="2742"/>
                  </a:lnTo>
                  <a:lnTo>
                    <a:pt x="7351" y="2341"/>
                  </a:lnTo>
                  <a:lnTo>
                    <a:pt x="7784" y="2407"/>
                  </a:lnTo>
                  <a:lnTo>
                    <a:pt x="8120" y="2675"/>
                  </a:lnTo>
                  <a:lnTo>
                    <a:pt x="8360" y="2341"/>
                  </a:lnTo>
                  <a:lnTo>
                    <a:pt x="8793" y="2140"/>
                  </a:lnTo>
                  <a:lnTo>
                    <a:pt x="8841" y="1605"/>
                  </a:lnTo>
                  <a:lnTo>
                    <a:pt x="9177" y="1271"/>
                  </a:lnTo>
                  <a:lnTo>
                    <a:pt x="9321" y="468"/>
                  </a:lnTo>
                  <a:lnTo>
                    <a:pt x="12588" y="0"/>
                  </a:lnTo>
                  <a:lnTo>
                    <a:pt x="12636" y="936"/>
                  </a:lnTo>
                  <a:lnTo>
                    <a:pt x="13693" y="1070"/>
                  </a:lnTo>
                  <a:lnTo>
                    <a:pt x="13645" y="2474"/>
                  </a:lnTo>
                  <a:lnTo>
                    <a:pt x="14270" y="2608"/>
                  </a:lnTo>
                  <a:lnTo>
                    <a:pt x="14318" y="4146"/>
                  </a:lnTo>
                  <a:lnTo>
                    <a:pt x="15567" y="4280"/>
                  </a:lnTo>
                  <a:lnTo>
                    <a:pt x="16000" y="4949"/>
                  </a:lnTo>
                  <a:lnTo>
                    <a:pt x="15904" y="5283"/>
                  </a:lnTo>
                  <a:lnTo>
                    <a:pt x="15615" y="5550"/>
                  </a:lnTo>
                  <a:lnTo>
                    <a:pt x="15663" y="6019"/>
                  </a:lnTo>
                  <a:lnTo>
                    <a:pt x="16240" y="6620"/>
                  </a:lnTo>
                  <a:lnTo>
                    <a:pt x="16384" y="7557"/>
                  </a:lnTo>
                  <a:lnTo>
                    <a:pt x="16288" y="13642"/>
                  </a:lnTo>
                  <a:lnTo>
                    <a:pt x="16048" y="13709"/>
                  </a:lnTo>
                  <a:lnTo>
                    <a:pt x="16000" y="16183"/>
                  </a:lnTo>
                  <a:lnTo>
                    <a:pt x="15855" y="16384"/>
                  </a:lnTo>
                  <a:lnTo>
                    <a:pt x="10666" y="16317"/>
                  </a:lnTo>
                  <a:lnTo>
                    <a:pt x="4324" y="16250"/>
                  </a:lnTo>
                  <a:lnTo>
                    <a:pt x="3892" y="15515"/>
                  </a:lnTo>
                  <a:lnTo>
                    <a:pt x="1922" y="14177"/>
                  </a:lnTo>
                  <a:lnTo>
                    <a:pt x="1153" y="13508"/>
                  </a:lnTo>
                  <a:lnTo>
                    <a:pt x="480" y="13442"/>
                  </a:lnTo>
                  <a:lnTo>
                    <a:pt x="0" y="13508"/>
                  </a:lnTo>
                  <a:lnTo>
                    <a:pt x="0" y="8694"/>
                  </a:lnTo>
                  <a:lnTo>
                    <a:pt x="2258" y="8560"/>
                  </a:lnTo>
                  <a:lnTo>
                    <a:pt x="2210" y="869"/>
                  </a:lnTo>
                  <a:close/>
                </a:path>
              </a:pathLst>
            </a:custGeom>
            <a:grpFill/>
            <a:ln w="9525">
              <a:solidFill>
                <a:schemeClr val="bg2">
                  <a:lumMod val="90000"/>
                </a:schemeClr>
              </a:solidFill>
              <a:prstDash val="solid"/>
              <a:round/>
              <a:headEnd/>
              <a:tailEnd/>
            </a:ln>
          </p:spPr>
        </p:sp>
        <p:sp>
          <p:nvSpPr>
            <p:cNvPr id="49" name="Martin"/>
            <p:cNvSpPr>
              <a:spLocks/>
            </p:cNvSpPr>
            <p:nvPr/>
          </p:nvSpPr>
          <p:spPr bwMode="auto">
            <a:xfrm>
              <a:off x="8221769" y="4032287"/>
              <a:ext cx="489525" cy="287703"/>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9525">
              <a:solidFill>
                <a:schemeClr val="bg2">
                  <a:lumMod val="90000"/>
                </a:schemeClr>
              </a:solidFill>
              <a:prstDash val="solid"/>
              <a:round/>
              <a:headEnd/>
              <a:tailEnd/>
            </a:ln>
          </p:spPr>
        </p:sp>
        <p:sp>
          <p:nvSpPr>
            <p:cNvPr id="50" name="Monroe"/>
            <p:cNvSpPr>
              <a:spLocks/>
            </p:cNvSpPr>
            <p:nvPr/>
          </p:nvSpPr>
          <p:spPr bwMode="auto">
            <a:xfrm>
              <a:off x="7652804" y="5378480"/>
              <a:ext cx="397202" cy="618347"/>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9525">
              <a:solidFill>
                <a:schemeClr val="bg2">
                  <a:lumMod val="90000"/>
                </a:schemeClr>
              </a:solidFill>
              <a:prstDash val="solid"/>
              <a:round/>
              <a:headEnd/>
              <a:tailEnd/>
            </a:ln>
          </p:spPr>
        </p:sp>
        <p:sp>
          <p:nvSpPr>
            <p:cNvPr id="51" name="Nassau"/>
            <p:cNvSpPr>
              <a:spLocks/>
            </p:cNvSpPr>
            <p:nvPr/>
          </p:nvSpPr>
          <p:spPr bwMode="auto">
            <a:xfrm>
              <a:off x="7101015" y="723702"/>
              <a:ext cx="493819" cy="521730"/>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9525">
              <a:solidFill>
                <a:schemeClr val="bg2">
                  <a:lumMod val="90000"/>
                </a:schemeClr>
              </a:solidFill>
              <a:prstDash val="solid"/>
              <a:round/>
              <a:headEnd/>
              <a:tailEnd/>
            </a:ln>
          </p:spPr>
        </p:sp>
        <p:sp>
          <p:nvSpPr>
            <p:cNvPr id="52" name="Okeechobee"/>
            <p:cNvSpPr>
              <a:spLocks/>
            </p:cNvSpPr>
            <p:nvPr/>
          </p:nvSpPr>
          <p:spPr bwMode="auto">
            <a:xfrm>
              <a:off x="7809537" y="3671585"/>
              <a:ext cx="416525" cy="474495"/>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9525">
              <a:solidFill>
                <a:schemeClr val="bg2">
                  <a:lumMod val="90000"/>
                </a:schemeClr>
              </a:solidFill>
              <a:prstDash val="solid"/>
              <a:round/>
              <a:headEnd/>
              <a:tailEnd/>
            </a:ln>
          </p:spPr>
        </p:sp>
        <p:sp>
          <p:nvSpPr>
            <p:cNvPr id="53" name="Orange"/>
            <p:cNvSpPr>
              <a:spLocks/>
            </p:cNvSpPr>
            <p:nvPr/>
          </p:nvSpPr>
          <p:spPr bwMode="auto">
            <a:xfrm>
              <a:off x="7440247" y="2625978"/>
              <a:ext cx="635523" cy="410084"/>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9525">
              <a:solidFill>
                <a:schemeClr val="bg2">
                  <a:lumMod val="90000"/>
                </a:schemeClr>
              </a:solidFill>
              <a:prstDash val="solid"/>
              <a:round/>
              <a:headEnd/>
              <a:tailEnd/>
            </a:ln>
          </p:spPr>
        </p:sp>
        <p:sp>
          <p:nvSpPr>
            <p:cNvPr id="54" name="Osceola"/>
            <p:cNvSpPr>
              <a:spLocks/>
            </p:cNvSpPr>
            <p:nvPr/>
          </p:nvSpPr>
          <p:spPr bwMode="auto">
            <a:xfrm>
              <a:off x="7440247" y="3029621"/>
              <a:ext cx="635523" cy="64625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9525">
              <a:solidFill>
                <a:schemeClr val="bg2">
                  <a:lumMod val="90000"/>
                </a:schemeClr>
              </a:solidFill>
              <a:prstDash val="solid"/>
              <a:round/>
              <a:headEnd/>
              <a:tailEnd/>
            </a:ln>
          </p:spPr>
        </p:sp>
        <p:sp>
          <p:nvSpPr>
            <p:cNvPr id="55" name="Palm_Beach"/>
            <p:cNvSpPr>
              <a:spLocks/>
            </p:cNvSpPr>
            <p:nvPr/>
          </p:nvSpPr>
          <p:spPr bwMode="auto">
            <a:xfrm>
              <a:off x="8007065" y="4070934"/>
              <a:ext cx="736434" cy="828757"/>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9525">
              <a:solidFill>
                <a:schemeClr val="bg2">
                  <a:lumMod val="90000"/>
                </a:schemeClr>
              </a:solidFill>
              <a:prstDash val="solid"/>
              <a:round/>
              <a:headEnd/>
              <a:tailEnd/>
            </a:ln>
          </p:spPr>
        </p:sp>
        <p:sp>
          <p:nvSpPr>
            <p:cNvPr id="56" name="Pasco"/>
            <p:cNvSpPr>
              <a:spLocks/>
            </p:cNvSpPr>
            <p:nvPr/>
          </p:nvSpPr>
          <p:spPr bwMode="auto">
            <a:xfrm>
              <a:off x="6493403" y="2902946"/>
              <a:ext cx="607612" cy="285556"/>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9525">
              <a:solidFill>
                <a:schemeClr val="bg2">
                  <a:lumMod val="90000"/>
                </a:schemeClr>
              </a:solidFill>
              <a:prstDash val="solid"/>
              <a:round/>
              <a:headEnd/>
              <a:tailEnd/>
            </a:ln>
          </p:spPr>
        </p:sp>
        <p:sp>
          <p:nvSpPr>
            <p:cNvPr id="57" name="Pinellas"/>
            <p:cNvSpPr>
              <a:spLocks/>
            </p:cNvSpPr>
            <p:nvPr/>
          </p:nvSpPr>
          <p:spPr bwMode="auto">
            <a:xfrm>
              <a:off x="6452609" y="3184208"/>
              <a:ext cx="184645" cy="418672"/>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9525">
              <a:solidFill>
                <a:schemeClr val="bg2">
                  <a:lumMod val="90000"/>
                </a:schemeClr>
              </a:solidFill>
              <a:prstDash val="solid"/>
              <a:round/>
              <a:headEnd/>
              <a:tailEnd/>
            </a:ln>
          </p:spPr>
        </p:sp>
        <p:sp>
          <p:nvSpPr>
            <p:cNvPr id="58" name="Polk"/>
            <p:cNvSpPr>
              <a:spLocks/>
            </p:cNvSpPr>
            <p:nvPr/>
          </p:nvSpPr>
          <p:spPr bwMode="auto">
            <a:xfrm>
              <a:off x="7062368" y="3014592"/>
              <a:ext cx="798698" cy="656994"/>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9525">
              <a:solidFill>
                <a:schemeClr val="bg2">
                  <a:lumMod val="90000"/>
                </a:schemeClr>
              </a:solidFill>
              <a:prstDash val="solid"/>
              <a:round/>
              <a:headEnd/>
              <a:tailEnd/>
            </a:ln>
          </p:spPr>
        </p:sp>
        <p:sp>
          <p:nvSpPr>
            <p:cNvPr id="59" name="Putnam"/>
            <p:cNvSpPr>
              <a:spLocks/>
            </p:cNvSpPr>
            <p:nvPr/>
          </p:nvSpPr>
          <p:spPr bwMode="auto">
            <a:xfrm>
              <a:off x="7105309" y="1651223"/>
              <a:ext cx="513142" cy="470201"/>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9525">
              <a:solidFill>
                <a:schemeClr val="bg2">
                  <a:lumMod val="90000"/>
                </a:schemeClr>
              </a:solidFill>
              <a:prstDash val="solid"/>
              <a:round/>
              <a:headEnd/>
              <a:tailEnd/>
            </a:ln>
          </p:spPr>
        </p:sp>
        <p:sp>
          <p:nvSpPr>
            <p:cNvPr id="60" name="St_Johns"/>
            <p:cNvSpPr>
              <a:spLocks/>
            </p:cNvSpPr>
            <p:nvPr/>
          </p:nvSpPr>
          <p:spPr bwMode="auto">
            <a:xfrm>
              <a:off x="7416629" y="1262609"/>
              <a:ext cx="386467" cy="579700"/>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9525">
              <a:solidFill>
                <a:schemeClr val="bg2">
                  <a:lumMod val="90000"/>
                </a:schemeClr>
              </a:solidFill>
              <a:prstDash val="solid"/>
              <a:round/>
              <a:headEnd/>
              <a:tailEnd/>
            </a:ln>
          </p:spPr>
        </p:sp>
        <p:sp>
          <p:nvSpPr>
            <p:cNvPr id="61" name="St_Lucie"/>
            <p:cNvSpPr>
              <a:spLocks/>
            </p:cNvSpPr>
            <p:nvPr/>
          </p:nvSpPr>
          <p:spPr bwMode="auto">
            <a:xfrm>
              <a:off x="8226063" y="3757467"/>
              <a:ext cx="375732" cy="322056"/>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9525">
              <a:solidFill>
                <a:schemeClr val="bg2">
                  <a:lumMod val="90000"/>
                </a:schemeClr>
              </a:solidFill>
              <a:prstDash val="solid"/>
              <a:round/>
              <a:headEnd/>
              <a:tailEnd/>
            </a:ln>
          </p:spPr>
        </p:sp>
        <p:sp>
          <p:nvSpPr>
            <p:cNvPr id="62" name="Santa_Rosa"/>
            <p:cNvSpPr>
              <a:spLocks/>
            </p:cNvSpPr>
            <p:nvPr/>
          </p:nvSpPr>
          <p:spPr bwMode="auto">
            <a:xfrm>
              <a:off x="2796204" y="558380"/>
              <a:ext cx="429408" cy="581847"/>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9525">
              <a:solidFill>
                <a:schemeClr val="bg2">
                  <a:lumMod val="90000"/>
                </a:schemeClr>
              </a:solidFill>
              <a:prstDash val="solid"/>
              <a:round/>
              <a:headEnd/>
              <a:tailEnd/>
            </a:ln>
          </p:spPr>
        </p:sp>
        <p:sp>
          <p:nvSpPr>
            <p:cNvPr id="63" name="Sarasota"/>
            <p:cNvSpPr>
              <a:spLocks/>
            </p:cNvSpPr>
            <p:nvPr/>
          </p:nvSpPr>
          <p:spPr bwMode="auto">
            <a:xfrm>
              <a:off x="6686637" y="3909906"/>
              <a:ext cx="416525" cy="414378"/>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9525">
              <a:solidFill>
                <a:schemeClr val="bg2">
                  <a:lumMod val="90000"/>
                </a:schemeClr>
              </a:solidFill>
              <a:prstDash val="solid"/>
              <a:round/>
              <a:headEnd/>
              <a:tailEnd/>
            </a:ln>
          </p:spPr>
        </p:sp>
        <p:sp>
          <p:nvSpPr>
            <p:cNvPr id="64" name="Seminole"/>
            <p:cNvSpPr>
              <a:spLocks/>
            </p:cNvSpPr>
            <p:nvPr/>
          </p:nvSpPr>
          <p:spPr bwMode="auto">
            <a:xfrm>
              <a:off x="7596981" y="2544390"/>
              <a:ext cx="382173" cy="244762"/>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9525">
              <a:solidFill>
                <a:schemeClr val="bg2">
                  <a:lumMod val="90000"/>
                </a:schemeClr>
              </a:solidFill>
              <a:prstDash val="solid"/>
              <a:round/>
              <a:headEnd/>
              <a:tailEnd/>
            </a:ln>
          </p:spPr>
        </p:sp>
        <p:sp>
          <p:nvSpPr>
            <p:cNvPr id="65" name="Sumter"/>
            <p:cNvSpPr>
              <a:spLocks/>
            </p:cNvSpPr>
            <p:nvPr/>
          </p:nvSpPr>
          <p:spPr bwMode="auto">
            <a:xfrm>
              <a:off x="6905634" y="2462803"/>
              <a:ext cx="283409" cy="599024"/>
            </a:xfrm>
            <a:custGeom>
              <a:avLst/>
              <a:gdLst/>
              <a:ahLst/>
              <a:cxnLst>
                <a:cxn ang="0">
                  <a:pos x="0" y="0"/>
                </a:cxn>
                <a:cxn ang="0">
                  <a:pos x="16384" y="59"/>
                </a:cxn>
                <a:cxn ang="0">
                  <a:pos x="16136" y="15503"/>
                </a:cxn>
                <a:cxn ang="0">
                  <a:pos x="16136" y="16032"/>
                </a:cxn>
                <a:cxn ang="0">
                  <a:pos x="16012" y="16267"/>
                </a:cxn>
                <a:cxn ang="0">
                  <a:pos x="15143" y="16325"/>
                </a:cxn>
                <a:cxn ang="0">
                  <a:pos x="13902" y="16090"/>
                </a:cxn>
                <a:cxn ang="0">
                  <a:pos x="13033" y="16032"/>
                </a:cxn>
                <a:cxn ang="0">
                  <a:pos x="12536" y="16090"/>
                </a:cxn>
                <a:cxn ang="0">
                  <a:pos x="12040" y="16325"/>
                </a:cxn>
                <a:cxn ang="0">
                  <a:pos x="11171" y="16384"/>
                </a:cxn>
                <a:cxn ang="0">
                  <a:pos x="11295" y="12097"/>
                </a:cxn>
                <a:cxn ang="0">
                  <a:pos x="11171" y="10746"/>
                </a:cxn>
                <a:cxn ang="0">
                  <a:pos x="9930" y="10805"/>
                </a:cxn>
                <a:cxn ang="0">
                  <a:pos x="8564" y="10746"/>
                </a:cxn>
                <a:cxn ang="0">
                  <a:pos x="6330" y="9924"/>
                </a:cxn>
                <a:cxn ang="0">
                  <a:pos x="4717" y="9807"/>
                </a:cxn>
                <a:cxn ang="0">
                  <a:pos x="3103" y="9513"/>
                </a:cxn>
                <a:cxn ang="0">
                  <a:pos x="2855" y="9161"/>
                </a:cxn>
                <a:cxn ang="0">
                  <a:pos x="1986" y="8750"/>
                </a:cxn>
                <a:cxn ang="0">
                  <a:pos x="1241" y="8221"/>
                </a:cxn>
                <a:cxn ang="0">
                  <a:pos x="745" y="7634"/>
                </a:cxn>
                <a:cxn ang="0">
                  <a:pos x="993" y="7223"/>
                </a:cxn>
                <a:cxn ang="0">
                  <a:pos x="1862" y="6460"/>
                </a:cxn>
                <a:cxn ang="0">
                  <a:pos x="2731" y="5872"/>
                </a:cxn>
                <a:cxn ang="0">
                  <a:pos x="5213" y="4757"/>
                </a:cxn>
                <a:cxn ang="0">
                  <a:pos x="5710" y="4111"/>
                </a:cxn>
                <a:cxn ang="0">
                  <a:pos x="5213" y="3817"/>
                </a:cxn>
                <a:cxn ang="0">
                  <a:pos x="3848" y="2819"/>
                </a:cxn>
                <a:cxn ang="0">
                  <a:pos x="1241" y="1233"/>
                </a:cxn>
                <a:cxn ang="0">
                  <a:pos x="0" y="0"/>
                </a:cxn>
              </a:cxnLst>
              <a:rect l="0" t="0" r="r" b="b"/>
              <a:pathLst>
                <a:path w="16384" h="16384">
                  <a:moveTo>
                    <a:pt x="0" y="0"/>
                  </a:moveTo>
                  <a:lnTo>
                    <a:pt x="16384" y="59"/>
                  </a:lnTo>
                  <a:lnTo>
                    <a:pt x="16136" y="15503"/>
                  </a:lnTo>
                  <a:lnTo>
                    <a:pt x="16136" y="16032"/>
                  </a:lnTo>
                  <a:lnTo>
                    <a:pt x="16012" y="16267"/>
                  </a:lnTo>
                  <a:lnTo>
                    <a:pt x="15143" y="16325"/>
                  </a:lnTo>
                  <a:lnTo>
                    <a:pt x="13902" y="16090"/>
                  </a:lnTo>
                  <a:lnTo>
                    <a:pt x="13033" y="16032"/>
                  </a:lnTo>
                  <a:lnTo>
                    <a:pt x="12536" y="16090"/>
                  </a:lnTo>
                  <a:lnTo>
                    <a:pt x="12040" y="16325"/>
                  </a:lnTo>
                  <a:lnTo>
                    <a:pt x="11171" y="16384"/>
                  </a:lnTo>
                  <a:lnTo>
                    <a:pt x="11295" y="12097"/>
                  </a:lnTo>
                  <a:lnTo>
                    <a:pt x="11171" y="10746"/>
                  </a:lnTo>
                  <a:lnTo>
                    <a:pt x="9930" y="10805"/>
                  </a:lnTo>
                  <a:lnTo>
                    <a:pt x="8564" y="10746"/>
                  </a:lnTo>
                  <a:lnTo>
                    <a:pt x="6330" y="9924"/>
                  </a:lnTo>
                  <a:lnTo>
                    <a:pt x="4717" y="9807"/>
                  </a:lnTo>
                  <a:lnTo>
                    <a:pt x="3103" y="9513"/>
                  </a:lnTo>
                  <a:lnTo>
                    <a:pt x="2855" y="9161"/>
                  </a:lnTo>
                  <a:lnTo>
                    <a:pt x="1986" y="8750"/>
                  </a:lnTo>
                  <a:lnTo>
                    <a:pt x="1241" y="8221"/>
                  </a:lnTo>
                  <a:lnTo>
                    <a:pt x="745" y="7634"/>
                  </a:lnTo>
                  <a:lnTo>
                    <a:pt x="993" y="7223"/>
                  </a:lnTo>
                  <a:lnTo>
                    <a:pt x="1862" y="6460"/>
                  </a:lnTo>
                  <a:lnTo>
                    <a:pt x="2731" y="5872"/>
                  </a:lnTo>
                  <a:lnTo>
                    <a:pt x="5213" y="4757"/>
                  </a:lnTo>
                  <a:lnTo>
                    <a:pt x="5710" y="4111"/>
                  </a:lnTo>
                  <a:lnTo>
                    <a:pt x="5213" y="3817"/>
                  </a:lnTo>
                  <a:lnTo>
                    <a:pt x="3848" y="2819"/>
                  </a:lnTo>
                  <a:lnTo>
                    <a:pt x="1241" y="1233"/>
                  </a:lnTo>
                  <a:lnTo>
                    <a:pt x="0" y="0"/>
                  </a:lnTo>
                  <a:close/>
                </a:path>
              </a:pathLst>
            </a:custGeom>
            <a:grpFill/>
            <a:ln w="9525">
              <a:solidFill>
                <a:schemeClr val="bg2">
                  <a:lumMod val="90000"/>
                </a:schemeClr>
              </a:solidFill>
              <a:prstDash val="solid"/>
              <a:round/>
              <a:headEnd/>
              <a:tailEnd/>
            </a:ln>
          </p:spPr>
        </p:sp>
        <p:sp>
          <p:nvSpPr>
            <p:cNvPr id="66" name="Suwannee"/>
            <p:cNvSpPr>
              <a:spLocks/>
            </p:cNvSpPr>
            <p:nvPr/>
          </p:nvSpPr>
          <p:spPr bwMode="auto">
            <a:xfrm>
              <a:off x="6134848" y="1095140"/>
              <a:ext cx="401496" cy="510995"/>
            </a:xfrm>
            <a:custGeom>
              <a:avLst/>
              <a:gdLst/>
              <a:ahLst/>
              <a:cxnLst>
                <a:cxn ang="0">
                  <a:pos x="0" y="5025"/>
                </a:cxn>
                <a:cxn ang="0">
                  <a:pos x="789" y="4062"/>
                </a:cxn>
                <a:cxn ang="0">
                  <a:pos x="1227" y="3580"/>
                </a:cxn>
                <a:cxn ang="0">
                  <a:pos x="1402" y="3167"/>
                </a:cxn>
                <a:cxn ang="0">
                  <a:pos x="1752" y="2065"/>
                </a:cxn>
                <a:cxn ang="0">
                  <a:pos x="2628" y="1170"/>
                </a:cxn>
                <a:cxn ang="0">
                  <a:pos x="3855" y="413"/>
                </a:cxn>
                <a:cxn ang="0">
                  <a:pos x="4819" y="0"/>
                </a:cxn>
                <a:cxn ang="0">
                  <a:pos x="5783" y="0"/>
                </a:cxn>
                <a:cxn ang="0">
                  <a:pos x="6484" y="207"/>
                </a:cxn>
                <a:cxn ang="0">
                  <a:pos x="7623" y="138"/>
                </a:cxn>
                <a:cxn ang="0">
                  <a:pos x="9112" y="482"/>
                </a:cxn>
                <a:cxn ang="0">
                  <a:pos x="10251" y="964"/>
                </a:cxn>
                <a:cxn ang="0">
                  <a:pos x="10339" y="1308"/>
                </a:cxn>
                <a:cxn ang="0">
                  <a:pos x="10777" y="1377"/>
                </a:cxn>
                <a:cxn ang="0">
                  <a:pos x="11215" y="1308"/>
                </a:cxn>
                <a:cxn ang="0">
                  <a:pos x="11740" y="1514"/>
                </a:cxn>
                <a:cxn ang="0">
                  <a:pos x="12003" y="2065"/>
                </a:cxn>
                <a:cxn ang="0">
                  <a:pos x="14895" y="3511"/>
                </a:cxn>
                <a:cxn ang="0">
                  <a:pos x="14895" y="9293"/>
                </a:cxn>
                <a:cxn ang="0">
                  <a:pos x="14982" y="13149"/>
                </a:cxn>
                <a:cxn ang="0">
                  <a:pos x="16121" y="13149"/>
                </a:cxn>
                <a:cxn ang="0">
                  <a:pos x="16384" y="13355"/>
                </a:cxn>
                <a:cxn ang="0">
                  <a:pos x="14982" y="14319"/>
                </a:cxn>
                <a:cxn ang="0">
                  <a:pos x="14719" y="14801"/>
                </a:cxn>
                <a:cxn ang="0">
                  <a:pos x="14194" y="15076"/>
                </a:cxn>
                <a:cxn ang="0">
                  <a:pos x="13843" y="15420"/>
                </a:cxn>
                <a:cxn ang="0">
                  <a:pos x="13142" y="15558"/>
                </a:cxn>
                <a:cxn ang="0">
                  <a:pos x="12792" y="15764"/>
                </a:cxn>
                <a:cxn ang="0">
                  <a:pos x="12003" y="16384"/>
                </a:cxn>
                <a:cxn ang="0">
                  <a:pos x="11127" y="15971"/>
                </a:cxn>
                <a:cxn ang="0">
                  <a:pos x="10864" y="15489"/>
                </a:cxn>
                <a:cxn ang="0">
                  <a:pos x="10777" y="15007"/>
                </a:cxn>
                <a:cxn ang="0">
                  <a:pos x="10777" y="14319"/>
                </a:cxn>
                <a:cxn ang="0">
                  <a:pos x="9988" y="13837"/>
                </a:cxn>
                <a:cxn ang="0">
                  <a:pos x="9200" y="13355"/>
                </a:cxn>
                <a:cxn ang="0">
                  <a:pos x="8061" y="12047"/>
                </a:cxn>
                <a:cxn ang="0">
                  <a:pos x="5695" y="10533"/>
                </a:cxn>
                <a:cxn ang="0">
                  <a:pos x="3767" y="9775"/>
                </a:cxn>
                <a:cxn ang="0">
                  <a:pos x="1928" y="9913"/>
                </a:cxn>
                <a:cxn ang="0">
                  <a:pos x="1402" y="9775"/>
                </a:cxn>
                <a:cxn ang="0">
                  <a:pos x="1051" y="9500"/>
                </a:cxn>
                <a:cxn ang="0">
                  <a:pos x="876" y="8674"/>
                </a:cxn>
                <a:cxn ang="0">
                  <a:pos x="0" y="7710"/>
                </a:cxn>
                <a:cxn ang="0">
                  <a:pos x="175" y="7022"/>
                </a:cxn>
                <a:cxn ang="0">
                  <a:pos x="175" y="6127"/>
                </a:cxn>
                <a:cxn ang="0">
                  <a:pos x="0" y="5507"/>
                </a:cxn>
                <a:cxn ang="0">
                  <a:pos x="0" y="5025"/>
                </a:cxn>
              </a:cxnLst>
              <a:rect l="0" t="0" r="r" b="b"/>
              <a:pathLst>
                <a:path w="16384" h="16384">
                  <a:moveTo>
                    <a:pt x="0" y="5025"/>
                  </a:moveTo>
                  <a:lnTo>
                    <a:pt x="789" y="4062"/>
                  </a:lnTo>
                  <a:lnTo>
                    <a:pt x="1227" y="3580"/>
                  </a:lnTo>
                  <a:lnTo>
                    <a:pt x="1402" y="3167"/>
                  </a:lnTo>
                  <a:lnTo>
                    <a:pt x="1752" y="2065"/>
                  </a:lnTo>
                  <a:lnTo>
                    <a:pt x="2628" y="1170"/>
                  </a:lnTo>
                  <a:lnTo>
                    <a:pt x="3855" y="413"/>
                  </a:lnTo>
                  <a:lnTo>
                    <a:pt x="4819" y="0"/>
                  </a:lnTo>
                  <a:lnTo>
                    <a:pt x="5783" y="0"/>
                  </a:lnTo>
                  <a:lnTo>
                    <a:pt x="6484" y="207"/>
                  </a:lnTo>
                  <a:lnTo>
                    <a:pt x="7623" y="138"/>
                  </a:lnTo>
                  <a:lnTo>
                    <a:pt x="9112" y="482"/>
                  </a:lnTo>
                  <a:lnTo>
                    <a:pt x="10251" y="964"/>
                  </a:lnTo>
                  <a:lnTo>
                    <a:pt x="10339" y="1308"/>
                  </a:lnTo>
                  <a:lnTo>
                    <a:pt x="10777" y="1377"/>
                  </a:lnTo>
                  <a:lnTo>
                    <a:pt x="11215" y="1308"/>
                  </a:lnTo>
                  <a:lnTo>
                    <a:pt x="11740" y="1514"/>
                  </a:lnTo>
                  <a:lnTo>
                    <a:pt x="12003" y="2065"/>
                  </a:lnTo>
                  <a:lnTo>
                    <a:pt x="14895" y="3511"/>
                  </a:lnTo>
                  <a:lnTo>
                    <a:pt x="14895" y="9293"/>
                  </a:lnTo>
                  <a:lnTo>
                    <a:pt x="14982" y="13149"/>
                  </a:lnTo>
                  <a:lnTo>
                    <a:pt x="16121" y="13149"/>
                  </a:lnTo>
                  <a:lnTo>
                    <a:pt x="16384" y="13355"/>
                  </a:lnTo>
                  <a:lnTo>
                    <a:pt x="14982" y="14319"/>
                  </a:lnTo>
                  <a:lnTo>
                    <a:pt x="14719" y="14801"/>
                  </a:lnTo>
                  <a:lnTo>
                    <a:pt x="14194" y="15076"/>
                  </a:lnTo>
                  <a:lnTo>
                    <a:pt x="13843" y="15420"/>
                  </a:lnTo>
                  <a:lnTo>
                    <a:pt x="13142" y="15558"/>
                  </a:lnTo>
                  <a:lnTo>
                    <a:pt x="12792" y="15764"/>
                  </a:lnTo>
                  <a:lnTo>
                    <a:pt x="12003" y="16384"/>
                  </a:lnTo>
                  <a:lnTo>
                    <a:pt x="11127" y="15971"/>
                  </a:lnTo>
                  <a:lnTo>
                    <a:pt x="10864" y="15489"/>
                  </a:lnTo>
                  <a:lnTo>
                    <a:pt x="10777" y="15007"/>
                  </a:lnTo>
                  <a:lnTo>
                    <a:pt x="10777" y="14319"/>
                  </a:lnTo>
                  <a:lnTo>
                    <a:pt x="9988" y="13837"/>
                  </a:lnTo>
                  <a:lnTo>
                    <a:pt x="9200" y="13355"/>
                  </a:lnTo>
                  <a:lnTo>
                    <a:pt x="8061" y="12047"/>
                  </a:lnTo>
                  <a:lnTo>
                    <a:pt x="5695" y="10533"/>
                  </a:lnTo>
                  <a:lnTo>
                    <a:pt x="3767" y="9775"/>
                  </a:lnTo>
                  <a:lnTo>
                    <a:pt x="1928" y="9913"/>
                  </a:lnTo>
                  <a:lnTo>
                    <a:pt x="1402" y="9775"/>
                  </a:lnTo>
                  <a:lnTo>
                    <a:pt x="1051" y="9500"/>
                  </a:lnTo>
                  <a:lnTo>
                    <a:pt x="876" y="8674"/>
                  </a:lnTo>
                  <a:lnTo>
                    <a:pt x="0" y="7710"/>
                  </a:lnTo>
                  <a:lnTo>
                    <a:pt x="175" y="7022"/>
                  </a:lnTo>
                  <a:lnTo>
                    <a:pt x="175" y="6127"/>
                  </a:lnTo>
                  <a:lnTo>
                    <a:pt x="0" y="5507"/>
                  </a:lnTo>
                  <a:lnTo>
                    <a:pt x="0" y="5025"/>
                  </a:lnTo>
                  <a:close/>
                </a:path>
              </a:pathLst>
            </a:custGeom>
            <a:grpFill/>
            <a:ln w="9525">
              <a:solidFill>
                <a:schemeClr val="bg2">
                  <a:lumMod val="90000"/>
                </a:schemeClr>
              </a:solidFill>
              <a:prstDash val="solid"/>
              <a:round/>
              <a:headEnd/>
              <a:tailEnd/>
            </a:ln>
          </p:spPr>
        </p:sp>
        <p:sp>
          <p:nvSpPr>
            <p:cNvPr id="67" name="Taylor"/>
            <p:cNvSpPr>
              <a:spLocks/>
            </p:cNvSpPr>
            <p:nvPr/>
          </p:nvSpPr>
          <p:spPr bwMode="auto">
            <a:xfrm>
              <a:off x="5525089" y="1208933"/>
              <a:ext cx="551789" cy="586141"/>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9525">
              <a:solidFill>
                <a:schemeClr val="bg2">
                  <a:lumMod val="90000"/>
                </a:schemeClr>
              </a:solidFill>
              <a:prstDash val="solid"/>
              <a:round/>
              <a:headEnd/>
              <a:tailEnd/>
            </a:ln>
          </p:spPr>
        </p:sp>
        <p:sp>
          <p:nvSpPr>
            <p:cNvPr id="68" name="Union"/>
            <p:cNvSpPr>
              <a:spLocks/>
            </p:cNvSpPr>
            <p:nvPr/>
          </p:nvSpPr>
          <p:spPr bwMode="auto">
            <a:xfrm>
              <a:off x="6684490" y="1365667"/>
              <a:ext cx="354261" cy="203969"/>
            </a:xfrm>
            <a:custGeom>
              <a:avLst/>
              <a:gdLst/>
              <a:ahLst/>
              <a:cxnLst>
                <a:cxn ang="0">
                  <a:pos x="1589" y="14659"/>
                </a:cxn>
                <a:cxn ang="0">
                  <a:pos x="993" y="13107"/>
                </a:cxn>
                <a:cxn ang="0">
                  <a:pos x="0" y="11210"/>
                </a:cxn>
                <a:cxn ang="0">
                  <a:pos x="99" y="9830"/>
                </a:cxn>
                <a:cxn ang="0">
                  <a:pos x="496" y="8796"/>
                </a:cxn>
                <a:cxn ang="0">
                  <a:pos x="1092" y="6726"/>
                </a:cxn>
                <a:cxn ang="0">
                  <a:pos x="1390" y="5174"/>
                </a:cxn>
                <a:cxn ang="0">
                  <a:pos x="2085" y="4657"/>
                </a:cxn>
                <a:cxn ang="0">
                  <a:pos x="3674" y="3794"/>
                </a:cxn>
                <a:cxn ang="0">
                  <a:pos x="4270" y="1207"/>
                </a:cxn>
                <a:cxn ang="0">
                  <a:pos x="4071" y="0"/>
                </a:cxn>
                <a:cxn ang="0">
                  <a:pos x="16384" y="0"/>
                </a:cxn>
                <a:cxn ang="0">
                  <a:pos x="15987" y="2414"/>
                </a:cxn>
                <a:cxn ang="0">
                  <a:pos x="15192" y="3449"/>
                </a:cxn>
                <a:cxn ang="0">
                  <a:pos x="14795" y="4139"/>
                </a:cxn>
                <a:cxn ang="0">
                  <a:pos x="14100" y="6209"/>
                </a:cxn>
                <a:cxn ang="0">
                  <a:pos x="11221" y="9485"/>
                </a:cxn>
                <a:cxn ang="0">
                  <a:pos x="10426" y="11210"/>
                </a:cxn>
                <a:cxn ang="0">
                  <a:pos x="9930" y="13280"/>
                </a:cxn>
                <a:cxn ang="0">
                  <a:pos x="9334" y="13625"/>
                </a:cxn>
                <a:cxn ang="0">
                  <a:pos x="8043" y="13970"/>
                </a:cxn>
                <a:cxn ang="0">
                  <a:pos x="6752" y="15004"/>
                </a:cxn>
                <a:cxn ang="0">
                  <a:pos x="5461" y="16384"/>
                </a:cxn>
                <a:cxn ang="0">
                  <a:pos x="1589" y="14659"/>
                </a:cxn>
              </a:cxnLst>
              <a:rect l="0" t="0" r="r" b="b"/>
              <a:pathLst>
                <a:path w="16384" h="16384">
                  <a:moveTo>
                    <a:pt x="1589" y="14659"/>
                  </a:moveTo>
                  <a:lnTo>
                    <a:pt x="993" y="13107"/>
                  </a:lnTo>
                  <a:lnTo>
                    <a:pt x="0" y="11210"/>
                  </a:lnTo>
                  <a:lnTo>
                    <a:pt x="99" y="9830"/>
                  </a:lnTo>
                  <a:lnTo>
                    <a:pt x="496" y="8796"/>
                  </a:lnTo>
                  <a:lnTo>
                    <a:pt x="1092" y="6726"/>
                  </a:lnTo>
                  <a:lnTo>
                    <a:pt x="1390" y="5174"/>
                  </a:lnTo>
                  <a:lnTo>
                    <a:pt x="2085" y="4657"/>
                  </a:lnTo>
                  <a:lnTo>
                    <a:pt x="3674" y="3794"/>
                  </a:lnTo>
                  <a:lnTo>
                    <a:pt x="4270" y="1207"/>
                  </a:lnTo>
                  <a:lnTo>
                    <a:pt x="4071" y="0"/>
                  </a:lnTo>
                  <a:lnTo>
                    <a:pt x="16384" y="0"/>
                  </a:lnTo>
                  <a:lnTo>
                    <a:pt x="15987" y="2414"/>
                  </a:lnTo>
                  <a:lnTo>
                    <a:pt x="15192" y="3449"/>
                  </a:lnTo>
                  <a:lnTo>
                    <a:pt x="14795" y="4139"/>
                  </a:lnTo>
                  <a:lnTo>
                    <a:pt x="14100" y="6209"/>
                  </a:lnTo>
                  <a:lnTo>
                    <a:pt x="11221" y="9485"/>
                  </a:lnTo>
                  <a:lnTo>
                    <a:pt x="10426" y="11210"/>
                  </a:lnTo>
                  <a:lnTo>
                    <a:pt x="9930" y="13280"/>
                  </a:lnTo>
                  <a:lnTo>
                    <a:pt x="9334" y="13625"/>
                  </a:lnTo>
                  <a:lnTo>
                    <a:pt x="8043" y="13970"/>
                  </a:lnTo>
                  <a:lnTo>
                    <a:pt x="6752" y="15004"/>
                  </a:lnTo>
                  <a:lnTo>
                    <a:pt x="5461" y="16384"/>
                  </a:lnTo>
                  <a:lnTo>
                    <a:pt x="1589" y="14659"/>
                  </a:lnTo>
                  <a:close/>
                </a:path>
              </a:pathLst>
            </a:custGeom>
            <a:grpFill/>
            <a:ln w="9525">
              <a:solidFill>
                <a:schemeClr val="bg2">
                  <a:lumMod val="90000"/>
                </a:schemeClr>
              </a:solidFill>
              <a:prstDash val="solid"/>
              <a:round/>
              <a:headEnd/>
              <a:tailEnd/>
            </a:ln>
          </p:spPr>
        </p:sp>
        <p:sp>
          <p:nvSpPr>
            <p:cNvPr id="69" name="Volusia"/>
            <p:cNvSpPr>
              <a:spLocks/>
            </p:cNvSpPr>
            <p:nvPr/>
          </p:nvSpPr>
          <p:spPr bwMode="auto">
            <a:xfrm>
              <a:off x="7410188" y="2016219"/>
              <a:ext cx="749316" cy="775081"/>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9525">
              <a:solidFill>
                <a:schemeClr val="bg2">
                  <a:lumMod val="90000"/>
                </a:schemeClr>
              </a:solidFill>
              <a:prstDash val="solid"/>
              <a:round/>
              <a:headEnd/>
              <a:tailEnd/>
            </a:ln>
          </p:spPr>
        </p:sp>
        <p:sp>
          <p:nvSpPr>
            <p:cNvPr id="70" name="Wakulla"/>
            <p:cNvSpPr>
              <a:spLocks/>
            </p:cNvSpPr>
            <p:nvPr/>
          </p:nvSpPr>
          <p:spPr bwMode="auto">
            <a:xfrm>
              <a:off x="4917477" y="1206786"/>
              <a:ext cx="534612" cy="302732"/>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9525">
              <a:solidFill>
                <a:schemeClr val="bg2">
                  <a:lumMod val="90000"/>
                </a:schemeClr>
              </a:solidFill>
              <a:prstDash val="solid"/>
              <a:round/>
              <a:headEnd/>
              <a:tailEnd/>
            </a:ln>
          </p:spPr>
        </p:sp>
        <p:sp>
          <p:nvSpPr>
            <p:cNvPr id="71" name="Walton"/>
            <p:cNvSpPr>
              <a:spLocks/>
            </p:cNvSpPr>
            <p:nvPr/>
          </p:nvSpPr>
          <p:spPr bwMode="auto">
            <a:xfrm>
              <a:off x="3549814" y="558380"/>
              <a:ext cx="440143" cy="661288"/>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9525">
              <a:solidFill>
                <a:schemeClr val="bg2">
                  <a:lumMod val="90000"/>
                </a:schemeClr>
              </a:solidFill>
              <a:prstDash val="solid"/>
              <a:round/>
              <a:headEnd/>
              <a:tailEnd/>
            </a:ln>
          </p:spPr>
        </p:sp>
        <p:sp>
          <p:nvSpPr>
            <p:cNvPr id="72" name="Washington"/>
            <p:cNvSpPr>
              <a:spLocks/>
            </p:cNvSpPr>
            <p:nvPr/>
          </p:nvSpPr>
          <p:spPr bwMode="auto">
            <a:xfrm>
              <a:off x="3863282" y="706526"/>
              <a:ext cx="463760" cy="410084"/>
            </a:xfrm>
            <a:custGeom>
              <a:avLst/>
              <a:gdLst/>
              <a:ahLst/>
              <a:cxnLst>
                <a:cxn ang="0">
                  <a:pos x="11909" y="0"/>
                </a:cxn>
                <a:cxn ang="0">
                  <a:pos x="10847" y="3174"/>
                </a:cxn>
                <a:cxn ang="0">
                  <a:pos x="7964" y="3260"/>
                </a:cxn>
                <a:cxn ang="0">
                  <a:pos x="7889" y="2145"/>
                </a:cxn>
                <a:cxn ang="0">
                  <a:pos x="7282" y="1973"/>
                </a:cxn>
                <a:cxn ang="0">
                  <a:pos x="7206" y="1544"/>
                </a:cxn>
                <a:cxn ang="0">
                  <a:pos x="5082" y="1630"/>
                </a:cxn>
                <a:cxn ang="0">
                  <a:pos x="4930" y="2145"/>
                </a:cxn>
                <a:cxn ang="0">
                  <a:pos x="4930" y="3088"/>
                </a:cxn>
                <a:cxn ang="0">
                  <a:pos x="4551" y="3860"/>
                </a:cxn>
                <a:cxn ang="0">
                  <a:pos x="4475" y="4632"/>
                </a:cxn>
                <a:cxn ang="0">
                  <a:pos x="3793" y="5318"/>
                </a:cxn>
                <a:cxn ang="0">
                  <a:pos x="3641" y="6176"/>
                </a:cxn>
                <a:cxn ang="0">
                  <a:pos x="3337" y="6691"/>
                </a:cxn>
                <a:cxn ang="0">
                  <a:pos x="2882" y="6948"/>
                </a:cxn>
                <a:cxn ang="0">
                  <a:pos x="2579" y="7978"/>
                </a:cxn>
                <a:cxn ang="0">
                  <a:pos x="2731" y="8835"/>
                </a:cxn>
                <a:cxn ang="0">
                  <a:pos x="3413" y="9693"/>
                </a:cxn>
                <a:cxn ang="0">
                  <a:pos x="3489" y="10637"/>
                </a:cxn>
                <a:cxn ang="0">
                  <a:pos x="3413" y="11838"/>
                </a:cxn>
                <a:cxn ang="0">
                  <a:pos x="3565" y="12352"/>
                </a:cxn>
                <a:cxn ang="0">
                  <a:pos x="3868" y="12695"/>
                </a:cxn>
                <a:cxn ang="0">
                  <a:pos x="3717" y="13210"/>
                </a:cxn>
                <a:cxn ang="0">
                  <a:pos x="3186" y="13982"/>
                </a:cxn>
                <a:cxn ang="0">
                  <a:pos x="2958" y="14497"/>
                </a:cxn>
                <a:cxn ang="0">
                  <a:pos x="2276" y="14668"/>
                </a:cxn>
                <a:cxn ang="0">
                  <a:pos x="1214" y="14668"/>
                </a:cxn>
                <a:cxn ang="0">
                  <a:pos x="759" y="15355"/>
                </a:cxn>
                <a:cxn ang="0">
                  <a:pos x="0" y="16212"/>
                </a:cxn>
                <a:cxn ang="0">
                  <a:pos x="759" y="16384"/>
                </a:cxn>
                <a:cxn ang="0">
                  <a:pos x="1593" y="15784"/>
                </a:cxn>
                <a:cxn ang="0">
                  <a:pos x="2427" y="15698"/>
                </a:cxn>
                <a:cxn ang="0">
                  <a:pos x="2958" y="15698"/>
                </a:cxn>
                <a:cxn ang="0">
                  <a:pos x="3489" y="15269"/>
                </a:cxn>
                <a:cxn ang="0">
                  <a:pos x="4172" y="14668"/>
                </a:cxn>
                <a:cxn ang="0">
                  <a:pos x="14867" y="14668"/>
                </a:cxn>
                <a:cxn ang="0">
                  <a:pos x="15019" y="10122"/>
                </a:cxn>
                <a:cxn ang="0">
                  <a:pos x="16384" y="10122"/>
                </a:cxn>
                <a:cxn ang="0">
                  <a:pos x="16384" y="1630"/>
                </a:cxn>
                <a:cxn ang="0">
                  <a:pos x="15019" y="1544"/>
                </a:cxn>
                <a:cxn ang="0">
                  <a:pos x="15019" y="0"/>
                </a:cxn>
                <a:cxn ang="0">
                  <a:pos x="11909" y="0"/>
                </a:cxn>
              </a:cxnLst>
              <a:rect l="0" t="0" r="r" b="b"/>
              <a:pathLst>
                <a:path w="16384" h="16384">
                  <a:moveTo>
                    <a:pt x="11909" y="0"/>
                  </a:moveTo>
                  <a:lnTo>
                    <a:pt x="10847" y="3174"/>
                  </a:lnTo>
                  <a:lnTo>
                    <a:pt x="7964" y="3260"/>
                  </a:lnTo>
                  <a:lnTo>
                    <a:pt x="7889" y="2145"/>
                  </a:lnTo>
                  <a:lnTo>
                    <a:pt x="7282" y="1973"/>
                  </a:lnTo>
                  <a:lnTo>
                    <a:pt x="7206" y="1544"/>
                  </a:lnTo>
                  <a:lnTo>
                    <a:pt x="5082" y="1630"/>
                  </a:lnTo>
                  <a:lnTo>
                    <a:pt x="4930" y="2145"/>
                  </a:lnTo>
                  <a:lnTo>
                    <a:pt x="4930" y="3088"/>
                  </a:lnTo>
                  <a:lnTo>
                    <a:pt x="4551" y="3860"/>
                  </a:lnTo>
                  <a:lnTo>
                    <a:pt x="4475" y="4632"/>
                  </a:lnTo>
                  <a:lnTo>
                    <a:pt x="3793" y="5318"/>
                  </a:lnTo>
                  <a:lnTo>
                    <a:pt x="3641" y="6176"/>
                  </a:lnTo>
                  <a:lnTo>
                    <a:pt x="3337" y="6691"/>
                  </a:lnTo>
                  <a:lnTo>
                    <a:pt x="2882" y="6948"/>
                  </a:lnTo>
                  <a:lnTo>
                    <a:pt x="2579" y="7978"/>
                  </a:lnTo>
                  <a:lnTo>
                    <a:pt x="2731" y="8835"/>
                  </a:lnTo>
                  <a:lnTo>
                    <a:pt x="3413" y="9693"/>
                  </a:lnTo>
                  <a:lnTo>
                    <a:pt x="3489" y="10637"/>
                  </a:lnTo>
                  <a:lnTo>
                    <a:pt x="3413" y="11838"/>
                  </a:lnTo>
                  <a:lnTo>
                    <a:pt x="3565" y="12352"/>
                  </a:lnTo>
                  <a:lnTo>
                    <a:pt x="3868" y="12695"/>
                  </a:lnTo>
                  <a:lnTo>
                    <a:pt x="3717" y="13210"/>
                  </a:lnTo>
                  <a:lnTo>
                    <a:pt x="3186" y="13982"/>
                  </a:lnTo>
                  <a:lnTo>
                    <a:pt x="2958" y="14497"/>
                  </a:lnTo>
                  <a:lnTo>
                    <a:pt x="2276" y="14668"/>
                  </a:lnTo>
                  <a:lnTo>
                    <a:pt x="1214" y="14668"/>
                  </a:lnTo>
                  <a:lnTo>
                    <a:pt x="759" y="15355"/>
                  </a:lnTo>
                  <a:lnTo>
                    <a:pt x="0" y="16212"/>
                  </a:lnTo>
                  <a:lnTo>
                    <a:pt x="759" y="16384"/>
                  </a:lnTo>
                  <a:lnTo>
                    <a:pt x="1593" y="15784"/>
                  </a:lnTo>
                  <a:lnTo>
                    <a:pt x="2427" y="15698"/>
                  </a:lnTo>
                  <a:lnTo>
                    <a:pt x="2958" y="15698"/>
                  </a:lnTo>
                  <a:lnTo>
                    <a:pt x="3489" y="15269"/>
                  </a:lnTo>
                  <a:lnTo>
                    <a:pt x="4172" y="14668"/>
                  </a:lnTo>
                  <a:lnTo>
                    <a:pt x="14867" y="14668"/>
                  </a:lnTo>
                  <a:lnTo>
                    <a:pt x="15019" y="10122"/>
                  </a:lnTo>
                  <a:lnTo>
                    <a:pt x="16384" y="10122"/>
                  </a:lnTo>
                  <a:lnTo>
                    <a:pt x="16384" y="1630"/>
                  </a:lnTo>
                  <a:lnTo>
                    <a:pt x="15019" y="1544"/>
                  </a:lnTo>
                  <a:lnTo>
                    <a:pt x="15019" y="0"/>
                  </a:lnTo>
                  <a:lnTo>
                    <a:pt x="11909" y="0"/>
                  </a:lnTo>
                  <a:close/>
                </a:path>
              </a:pathLst>
            </a:custGeom>
            <a:grpFill/>
            <a:ln w="9525">
              <a:solidFill>
                <a:schemeClr val="bg2">
                  <a:lumMod val="90000"/>
                </a:schemeClr>
              </a:solidFill>
              <a:prstDash val="solid"/>
              <a:round/>
              <a:headEnd/>
              <a:tailEnd/>
            </a:ln>
          </p:spPr>
        </p:sp>
        <p:sp>
          <p:nvSpPr>
            <p:cNvPr id="73" name="Lake_Okeechobee"/>
            <p:cNvSpPr>
              <a:spLocks/>
            </p:cNvSpPr>
            <p:nvPr/>
          </p:nvSpPr>
          <p:spPr bwMode="auto">
            <a:xfrm>
              <a:off x="7854625" y="4070934"/>
              <a:ext cx="425114" cy="536759"/>
            </a:xfrm>
            <a:custGeom>
              <a:avLst/>
              <a:gdLst/>
              <a:ahLst/>
              <a:cxnLst>
                <a:cxn ang="0">
                  <a:pos x="3260" y="6276"/>
                </a:cxn>
                <a:cxn ang="0">
                  <a:pos x="4430" y="5748"/>
                </a:cxn>
                <a:cxn ang="0">
                  <a:pos x="4514" y="5285"/>
                </a:cxn>
                <a:cxn ang="0">
                  <a:pos x="5099" y="4691"/>
                </a:cxn>
                <a:cxn ang="0">
                  <a:pos x="5851" y="4162"/>
                </a:cxn>
                <a:cxn ang="0">
                  <a:pos x="5935" y="3568"/>
                </a:cxn>
                <a:cxn ang="0">
                  <a:pos x="6186" y="2841"/>
                </a:cxn>
                <a:cxn ang="0">
                  <a:pos x="7273" y="2312"/>
                </a:cxn>
                <a:cxn ang="0">
                  <a:pos x="8276" y="1586"/>
                </a:cxn>
                <a:cxn ang="0">
                  <a:pos x="8693" y="859"/>
                </a:cxn>
                <a:cxn ang="0">
                  <a:pos x="8693" y="67"/>
                </a:cxn>
                <a:cxn ang="0">
                  <a:pos x="9530" y="331"/>
                </a:cxn>
                <a:cxn ang="0">
                  <a:pos x="10449" y="0"/>
                </a:cxn>
                <a:cxn ang="0">
                  <a:pos x="11368" y="199"/>
                </a:cxn>
                <a:cxn ang="0">
                  <a:pos x="12289" y="925"/>
                </a:cxn>
                <a:cxn ang="0">
                  <a:pos x="13040" y="1519"/>
                </a:cxn>
                <a:cxn ang="0">
                  <a:pos x="14545" y="2642"/>
                </a:cxn>
                <a:cxn ang="0">
                  <a:pos x="15130" y="3435"/>
                </a:cxn>
                <a:cxn ang="0">
                  <a:pos x="14964" y="4228"/>
                </a:cxn>
                <a:cxn ang="0">
                  <a:pos x="15298" y="5021"/>
                </a:cxn>
                <a:cxn ang="0">
                  <a:pos x="15967" y="5946"/>
                </a:cxn>
                <a:cxn ang="0">
                  <a:pos x="16384" y="7333"/>
                </a:cxn>
                <a:cxn ang="0">
                  <a:pos x="16384" y="9513"/>
                </a:cxn>
                <a:cxn ang="0">
                  <a:pos x="16384" y="10108"/>
                </a:cxn>
                <a:cxn ang="0">
                  <a:pos x="15465" y="11099"/>
                </a:cxn>
                <a:cxn ang="0">
                  <a:pos x="14127" y="12288"/>
                </a:cxn>
                <a:cxn ang="0">
                  <a:pos x="13458" y="13213"/>
                </a:cxn>
                <a:cxn ang="0">
                  <a:pos x="13877" y="13874"/>
                </a:cxn>
                <a:cxn ang="0">
                  <a:pos x="13542" y="14270"/>
                </a:cxn>
                <a:cxn ang="0">
                  <a:pos x="13040" y="14402"/>
                </a:cxn>
                <a:cxn ang="0">
                  <a:pos x="12790" y="13741"/>
                </a:cxn>
                <a:cxn ang="0">
                  <a:pos x="12455" y="13477"/>
                </a:cxn>
                <a:cxn ang="0">
                  <a:pos x="12037" y="13939"/>
                </a:cxn>
                <a:cxn ang="0">
                  <a:pos x="12205" y="14865"/>
                </a:cxn>
                <a:cxn ang="0">
                  <a:pos x="12455" y="15393"/>
                </a:cxn>
                <a:cxn ang="0">
                  <a:pos x="12957" y="15724"/>
                </a:cxn>
                <a:cxn ang="0">
                  <a:pos x="12371" y="16252"/>
                </a:cxn>
                <a:cxn ang="0">
                  <a:pos x="11620" y="16384"/>
                </a:cxn>
                <a:cxn ang="0">
                  <a:pos x="10533" y="15856"/>
                </a:cxn>
                <a:cxn ang="0">
                  <a:pos x="9530" y="15856"/>
                </a:cxn>
                <a:cxn ang="0">
                  <a:pos x="9027" y="15327"/>
                </a:cxn>
                <a:cxn ang="0">
                  <a:pos x="7858" y="14534"/>
                </a:cxn>
                <a:cxn ang="0">
                  <a:pos x="6938" y="14138"/>
                </a:cxn>
                <a:cxn ang="0">
                  <a:pos x="5935" y="13345"/>
                </a:cxn>
                <a:cxn ang="0">
                  <a:pos x="6019" y="12684"/>
                </a:cxn>
                <a:cxn ang="0">
                  <a:pos x="5016" y="12354"/>
                </a:cxn>
                <a:cxn ang="0">
                  <a:pos x="3344" y="12288"/>
                </a:cxn>
                <a:cxn ang="0">
                  <a:pos x="1755" y="12024"/>
                </a:cxn>
                <a:cxn ang="0">
                  <a:pos x="1170" y="11429"/>
                </a:cxn>
                <a:cxn ang="0">
                  <a:pos x="585" y="10636"/>
                </a:cxn>
                <a:cxn ang="0">
                  <a:pos x="0" y="9909"/>
                </a:cxn>
                <a:cxn ang="0">
                  <a:pos x="334" y="8721"/>
                </a:cxn>
                <a:cxn ang="0">
                  <a:pos x="334" y="8059"/>
                </a:cxn>
                <a:cxn ang="0">
                  <a:pos x="334" y="7598"/>
                </a:cxn>
                <a:cxn ang="0">
                  <a:pos x="1672" y="6871"/>
                </a:cxn>
              </a:cxnLst>
              <a:rect l="0" t="0" r="r" b="b"/>
              <a:pathLst>
                <a:path w="16384" h="16384">
                  <a:moveTo>
                    <a:pt x="2089" y="6607"/>
                  </a:moveTo>
                  <a:lnTo>
                    <a:pt x="2341" y="6540"/>
                  </a:lnTo>
                  <a:lnTo>
                    <a:pt x="2675" y="6475"/>
                  </a:lnTo>
                  <a:lnTo>
                    <a:pt x="2926" y="6408"/>
                  </a:lnTo>
                  <a:lnTo>
                    <a:pt x="3260" y="6276"/>
                  </a:lnTo>
                  <a:lnTo>
                    <a:pt x="3594" y="6144"/>
                  </a:lnTo>
                  <a:lnTo>
                    <a:pt x="3929" y="6012"/>
                  </a:lnTo>
                  <a:lnTo>
                    <a:pt x="4179" y="5880"/>
                  </a:lnTo>
                  <a:lnTo>
                    <a:pt x="4347" y="5813"/>
                  </a:lnTo>
                  <a:lnTo>
                    <a:pt x="4430" y="5748"/>
                  </a:lnTo>
                  <a:lnTo>
                    <a:pt x="4430" y="5681"/>
                  </a:lnTo>
                  <a:lnTo>
                    <a:pt x="4514" y="5616"/>
                  </a:lnTo>
                  <a:lnTo>
                    <a:pt x="4514" y="5483"/>
                  </a:lnTo>
                  <a:lnTo>
                    <a:pt x="4514" y="5351"/>
                  </a:lnTo>
                  <a:lnTo>
                    <a:pt x="4514" y="5285"/>
                  </a:lnTo>
                  <a:lnTo>
                    <a:pt x="4598" y="5219"/>
                  </a:lnTo>
                  <a:lnTo>
                    <a:pt x="4681" y="5087"/>
                  </a:lnTo>
                  <a:lnTo>
                    <a:pt x="4764" y="4955"/>
                  </a:lnTo>
                  <a:lnTo>
                    <a:pt x="4932" y="4823"/>
                  </a:lnTo>
                  <a:lnTo>
                    <a:pt x="5099" y="4691"/>
                  </a:lnTo>
                  <a:lnTo>
                    <a:pt x="5266" y="4492"/>
                  </a:lnTo>
                  <a:lnTo>
                    <a:pt x="5517" y="4360"/>
                  </a:lnTo>
                  <a:lnTo>
                    <a:pt x="5601" y="4294"/>
                  </a:lnTo>
                  <a:lnTo>
                    <a:pt x="5767" y="4228"/>
                  </a:lnTo>
                  <a:lnTo>
                    <a:pt x="5851" y="4162"/>
                  </a:lnTo>
                  <a:lnTo>
                    <a:pt x="5935" y="4228"/>
                  </a:lnTo>
                  <a:lnTo>
                    <a:pt x="5935" y="4096"/>
                  </a:lnTo>
                  <a:lnTo>
                    <a:pt x="5935" y="3898"/>
                  </a:lnTo>
                  <a:lnTo>
                    <a:pt x="5935" y="3700"/>
                  </a:lnTo>
                  <a:lnTo>
                    <a:pt x="5935" y="3568"/>
                  </a:lnTo>
                  <a:lnTo>
                    <a:pt x="5935" y="3303"/>
                  </a:lnTo>
                  <a:lnTo>
                    <a:pt x="5935" y="3171"/>
                  </a:lnTo>
                  <a:lnTo>
                    <a:pt x="6019" y="3039"/>
                  </a:lnTo>
                  <a:lnTo>
                    <a:pt x="6019" y="2907"/>
                  </a:lnTo>
                  <a:lnTo>
                    <a:pt x="6186" y="2841"/>
                  </a:lnTo>
                  <a:lnTo>
                    <a:pt x="6353" y="2775"/>
                  </a:lnTo>
                  <a:lnTo>
                    <a:pt x="6520" y="2709"/>
                  </a:lnTo>
                  <a:lnTo>
                    <a:pt x="6771" y="2577"/>
                  </a:lnTo>
                  <a:lnTo>
                    <a:pt x="7105" y="2445"/>
                  </a:lnTo>
                  <a:lnTo>
                    <a:pt x="7273" y="2312"/>
                  </a:lnTo>
                  <a:lnTo>
                    <a:pt x="7523" y="2180"/>
                  </a:lnTo>
                  <a:lnTo>
                    <a:pt x="7691" y="1982"/>
                  </a:lnTo>
                  <a:lnTo>
                    <a:pt x="7941" y="1850"/>
                  </a:lnTo>
                  <a:lnTo>
                    <a:pt x="8108" y="1718"/>
                  </a:lnTo>
                  <a:lnTo>
                    <a:pt x="8276" y="1586"/>
                  </a:lnTo>
                  <a:lnTo>
                    <a:pt x="8359" y="1519"/>
                  </a:lnTo>
                  <a:lnTo>
                    <a:pt x="8443" y="1387"/>
                  </a:lnTo>
                  <a:lnTo>
                    <a:pt x="8526" y="1190"/>
                  </a:lnTo>
                  <a:lnTo>
                    <a:pt x="8610" y="1057"/>
                  </a:lnTo>
                  <a:lnTo>
                    <a:pt x="8693" y="859"/>
                  </a:lnTo>
                  <a:lnTo>
                    <a:pt x="8693" y="727"/>
                  </a:lnTo>
                  <a:lnTo>
                    <a:pt x="8610" y="528"/>
                  </a:lnTo>
                  <a:lnTo>
                    <a:pt x="8610" y="331"/>
                  </a:lnTo>
                  <a:lnTo>
                    <a:pt x="8610" y="132"/>
                  </a:lnTo>
                  <a:lnTo>
                    <a:pt x="8693" y="67"/>
                  </a:lnTo>
                  <a:lnTo>
                    <a:pt x="8777" y="67"/>
                  </a:lnTo>
                  <a:lnTo>
                    <a:pt x="9027" y="132"/>
                  </a:lnTo>
                  <a:lnTo>
                    <a:pt x="9279" y="264"/>
                  </a:lnTo>
                  <a:lnTo>
                    <a:pt x="9446" y="331"/>
                  </a:lnTo>
                  <a:lnTo>
                    <a:pt x="9530" y="331"/>
                  </a:lnTo>
                  <a:lnTo>
                    <a:pt x="9696" y="331"/>
                  </a:lnTo>
                  <a:lnTo>
                    <a:pt x="9780" y="264"/>
                  </a:lnTo>
                  <a:lnTo>
                    <a:pt x="10031" y="132"/>
                  </a:lnTo>
                  <a:lnTo>
                    <a:pt x="10282" y="67"/>
                  </a:lnTo>
                  <a:lnTo>
                    <a:pt x="10449" y="0"/>
                  </a:lnTo>
                  <a:lnTo>
                    <a:pt x="10533" y="0"/>
                  </a:lnTo>
                  <a:lnTo>
                    <a:pt x="10783" y="0"/>
                  </a:lnTo>
                  <a:lnTo>
                    <a:pt x="11034" y="67"/>
                  </a:lnTo>
                  <a:lnTo>
                    <a:pt x="11201" y="132"/>
                  </a:lnTo>
                  <a:lnTo>
                    <a:pt x="11368" y="199"/>
                  </a:lnTo>
                  <a:lnTo>
                    <a:pt x="11620" y="331"/>
                  </a:lnTo>
                  <a:lnTo>
                    <a:pt x="11786" y="463"/>
                  </a:lnTo>
                  <a:lnTo>
                    <a:pt x="11954" y="660"/>
                  </a:lnTo>
                  <a:lnTo>
                    <a:pt x="12121" y="792"/>
                  </a:lnTo>
                  <a:lnTo>
                    <a:pt x="12289" y="925"/>
                  </a:lnTo>
                  <a:lnTo>
                    <a:pt x="12289" y="991"/>
                  </a:lnTo>
                  <a:lnTo>
                    <a:pt x="12455" y="1057"/>
                  </a:lnTo>
                  <a:lnTo>
                    <a:pt x="12539" y="1190"/>
                  </a:lnTo>
                  <a:lnTo>
                    <a:pt x="12790" y="1322"/>
                  </a:lnTo>
                  <a:lnTo>
                    <a:pt x="13040" y="1519"/>
                  </a:lnTo>
                  <a:lnTo>
                    <a:pt x="13375" y="1718"/>
                  </a:lnTo>
                  <a:lnTo>
                    <a:pt x="13626" y="1916"/>
                  </a:lnTo>
                  <a:lnTo>
                    <a:pt x="13960" y="2114"/>
                  </a:lnTo>
                  <a:lnTo>
                    <a:pt x="14211" y="2378"/>
                  </a:lnTo>
                  <a:lnTo>
                    <a:pt x="14545" y="2642"/>
                  </a:lnTo>
                  <a:lnTo>
                    <a:pt x="14712" y="2841"/>
                  </a:lnTo>
                  <a:lnTo>
                    <a:pt x="14880" y="3039"/>
                  </a:lnTo>
                  <a:lnTo>
                    <a:pt x="15046" y="3171"/>
                  </a:lnTo>
                  <a:lnTo>
                    <a:pt x="15130" y="3303"/>
                  </a:lnTo>
                  <a:lnTo>
                    <a:pt x="15130" y="3435"/>
                  </a:lnTo>
                  <a:lnTo>
                    <a:pt x="15130" y="3568"/>
                  </a:lnTo>
                  <a:lnTo>
                    <a:pt x="15046" y="3766"/>
                  </a:lnTo>
                  <a:lnTo>
                    <a:pt x="14964" y="3898"/>
                  </a:lnTo>
                  <a:lnTo>
                    <a:pt x="14964" y="4096"/>
                  </a:lnTo>
                  <a:lnTo>
                    <a:pt x="14964" y="4228"/>
                  </a:lnTo>
                  <a:lnTo>
                    <a:pt x="15046" y="4426"/>
                  </a:lnTo>
                  <a:lnTo>
                    <a:pt x="15130" y="4625"/>
                  </a:lnTo>
                  <a:lnTo>
                    <a:pt x="15130" y="4823"/>
                  </a:lnTo>
                  <a:lnTo>
                    <a:pt x="15214" y="4889"/>
                  </a:lnTo>
                  <a:lnTo>
                    <a:pt x="15298" y="5021"/>
                  </a:lnTo>
                  <a:lnTo>
                    <a:pt x="15465" y="5087"/>
                  </a:lnTo>
                  <a:lnTo>
                    <a:pt x="15549" y="5219"/>
                  </a:lnTo>
                  <a:lnTo>
                    <a:pt x="15799" y="5549"/>
                  </a:lnTo>
                  <a:lnTo>
                    <a:pt x="15883" y="5681"/>
                  </a:lnTo>
                  <a:lnTo>
                    <a:pt x="15967" y="5946"/>
                  </a:lnTo>
                  <a:lnTo>
                    <a:pt x="16050" y="6210"/>
                  </a:lnTo>
                  <a:lnTo>
                    <a:pt x="16133" y="6475"/>
                  </a:lnTo>
                  <a:lnTo>
                    <a:pt x="16217" y="6739"/>
                  </a:lnTo>
                  <a:lnTo>
                    <a:pt x="16301" y="7003"/>
                  </a:lnTo>
                  <a:lnTo>
                    <a:pt x="16384" y="7333"/>
                  </a:lnTo>
                  <a:lnTo>
                    <a:pt x="16384" y="7663"/>
                  </a:lnTo>
                  <a:lnTo>
                    <a:pt x="16384" y="8457"/>
                  </a:lnTo>
                  <a:lnTo>
                    <a:pt x="16384" y="8786"/>
                  </a:lnTo>
                  <a:lnTo>
                    <a:pt x="16384" y="9183"/>
                  </a:lnTo>
                  <a:lnTo>
                    <a:pt x="16384" y="9513"/>
                  </a:lnTo>
                  <a:lnTo>
                    <a:pt x="16384" y="9645"/>
                  </a:lnTo>
                  <a:lnTo>
                    <a:pt x="16384" y="9777"/>
                  </a:lnTo>
                  <a:lnTo>
                    <a:pt x="16384" y="9909"/>
                  </a:lnTo>
                  <a:lnTo>
                    <a:pt x="16384" y="9976"/>
                  </a:lnTo>
                  <a:lnTo>
                    <a:pt x="16384" y="10108"/>
                  </a:lnTo>
                  <a:lnTo>
                    <a:pt x="16301" y="10174"/>
                  </a:lnTo>
                  <a:lnTo>
                    <a:pt x="16217" y="10306"/>
                  </a:lnTo>
                  <a:lnTo>
                    <a:pt x="16050" y="10571"/>
                  </a:lnTo>
                  <a:lnTo>
                    <a:pt x="15715" y="10835"/>
                  </a:lnTo>
                  <a:lnTo>
                    <a:pt x="15465" y="11099"/>
                  </a:lnTo>
                  <a:lnTo>
                    <a:pt x="15130" y="11363"/>
                  </a:lnTo>
                  <a:lnTo>
                    <a:pt x="14880" y="11627"/>
                  </a:lnTo>
                  <a:lnTo>
                    <a:pt x="14629" y="11826"/>
                  </a:lnTo>
                  <a:lnTo>
                    <a:pt x="14378" y="12090"/>
                  </a:lnTo>
                  <a:lnTo>
                    <a:pt x="14127" y="12288"/>
                  </a:lnTo>
                  <a:lnTo>
                    <a:pt x="13877" y="12552"/>
                  </a:lnTo>
                  <a:lnTo>
                    <a:pt x="13709" y="12816"/>
                  </a:lnTo>
                  <a:lnTo>
                    <a:pt x="13542" y="13015"/>
                  </a:lnTo>
                  <a:lnTo>
                    <a:pt x="13542" y="13147"/>
                  </a:lnTo>
                  <a:lnTo>
                    <a:pt x="13458" y="13213"/>
                  </a:lnTo>
                  <a:lnTo>
                    <a:pt x="13542" y="13345"/>
                  </a:lnTo>
                  <a:lnTo>
                    <a:pt x="13542" y="13411"/>
                  </a:lnTo>
                  <a:lnTo>
                    <a:pt x="13709" y="13609"/>
                  </a:lnTo>
                  <a:lnTo>
                    <a:pt x="13877" y="13807"/>
                  </a:lnTo>
                  <a:lnTo>
                    <a:pt x="13877" y="13874"/>
                  </a:lnTo>
                  <a:lnTo>
                    <a:pt x="13877" y="13939"/>
                  </a:lnTo>
                  <a:lnTo>
                    <a:pt x="13877" y="14006"/>
                  </a:lnTo>
                  <a:lnTo>
                    <a:pt x="13793" y="14138"/>
                  </a:lnTo>
                  <a:lnTo>
                    <a:pt x="13709" y="14204"/>
                  </a:lnTo>
                  <a:lnTo>
                    <a:pt x="13542" y="14270"/>
                  </a:lnTo>
                  <a:lnTo>
                    <a:pt x="13375" y="14402"/>
                  </a:lnTo>
                  <a:lnTo>
                    <a:pt x="13208" y="14468"/>
                  </a:lnTo>
                  <a:lnTo>
                    <a:pt x="13124" y="14468"/>
                  </a:lnTo>
                  <a:lnTo>
                    <a:pt x="13040" y="14468"/>
                  </a:lnTo>
                  <a:lnTo>
                    <a:pt x="13040" y="14402"/>
                  </a:lnTo>
                  <a:lnTo>
                    <a:pt x="12957" y="14204"/>
                  </a:lnTo>
                  <a:lnTo>
                    <a:pt x="12957" y="14006"/>
                  </a:lnTo>
                  <a:lnTo>
                    <a:pt x="12957" y="13939"/>
                  </a:lnTo>
                  <a:lnTo>
                    <a:pt x="12873" y="13874"/>
                  </a:lnTo>
                  <a:lnTo>
                    <a:pt x="12790" y="13741"/>
                  </a:lnTo>
                  <a:lnTo>
                    <a:pt x="12706" y="13609"/>
                  </a:lnTo>
                  <a:lnTo>
                    <a:pt x="12539" y="13477"/>
                  </a:lnTo>
                  <a:lnTo>
                    <a:pt x="12455" y="13477"/>
                  </a:lnTo>
                  <a:lnTo>
                    <a:pt x="12455" y="13411"/>
                  </a:lnTo>
                  <a:lnTo>
                    <a:pt x="12455" y="13477"/>
                  </a:lnTo>
                  <a:lnTo>
                    <a:pt x="12371" y="13477"/>
                  </a:lnTo>
                  <a:lnTo>
                    <a:pt x="12205" y="13609"/>
                  </a:lnTo>
                  <a:lnTo>
                    <a:pt x="12121" y="13807"/>
                  </a:lnTo>
                  <a:lnTo>
                    <a:pt x="12121" y="13874"/>
                  </a:lnTo>
                  <a:lnTo>
                    <a:pt x="12037" y="13939"/>
                  </a:lnTo>
                  <a:lnTo>
                    <a:pt x="12121" y="14138"/>
                  </a:lnTo>
                  <a:lnTo>
                    <a:pt x="12121" y="14336"/>
                  </a:lnTo>
                  <a:lnTo>
                    <a:pt x="12205" y="14534"/>
                  </a:lnTo>
                  <a:lnTo>
                    <a:pt x="12205" y="14666"/>
                  </a:lnTo>
                  <a:lnTo>
                    <a:pt x="12205" y="14865"/>
                  </a:lnTo>
                  <a:lnTo>
                    <a:pt x="12205" y="14997"/>
                  </a:lnTo>
                  <a:lnTo>
                    <a:pt x="12289" y="15129"/>
                  </a:lnTo>
                  <a:lnTo>
                    <a:pt x="12289" y="15261"/>
                  </a:lnTo>
                  <a:lnTo>
                    <a:pt x="12371" y="15327"/>
                  </a:lnTo>
                  <a:lnTo>
                    <a:pt x="12455" y="15393"/>
                  </a:lnTo>
                  <a:lnTo>
                    <a:pt x="12706" y="15525"/>
                  </a:lnTo>
                  <a:lnTo>
                    <a:pt x="12790" y="15591"/>
                  </a:lnTo>
                  <a:lnTo>
                    <a:pt x="12873" y="15591"/>
                  </a:lnTo>
                  <a:lnTo>
                    <a:pt x="12957" y="15657"/>
                  </a:lnTo>
                  <a:lnTo>
                    <a:pt x="12957" y="15724"/>
                  </a:lnTo>
                  <a:lnTo>
                    <a:pt x="12957" y="15789"/>
                  </a:lnTo>
                  <a:lnTo>
                    <a:pt x="12873" y="15856"/>
                  </a:lnTo>
                  <a:lnTo>
                    <a:pt x="12790" y="15988"/>
                  </a:lnTo>
                  <a:lnTo>
                    <a:pt x="12623" y="16120"/>
                  </a:lnTo>
                  <a:lnTo>
                    <a:pt x="12371" y="16252"/>
                  </a:lnTo>
                  <a:lnTo>
                    <a:pt x="12205" y="16384"/>
                  </a:lnTo>
                  <a:lnTo>
                    <a:pt x="12037" y="16384"/>
                  </a:lnTo>
                  <a:lnTo>
                    <a:pt x="11954" y="16384"/>
                  </a:lnTo>
                  <a:lnTo>
                    <a:pt x="11786" y="16384"/>
                  </a:lnTo>
                  <a:lnTo>
                    <a:pt x="11620" y="16384"/>
                  </a:lnTo>
                  <a:lnTo>
                    <a:pt x="11368" y="16317"/>
                  </a:lnTo>
                  <a:lnTo>
                    <a:pt x="11201" y="16252"/>
                  </a:lnTo>
                  <a:lnTo>
                    <a:pt x="11034" y="16120"/>
                  </a:lnTo>
                  <a:lnTo>
                    <a:pt x="10783" y="15988"/>
                  </a:lnTo>
                  <a:lnTo>
                    <a:pt x="10533" y="15856"/>
                  </a:lnTo>
                  <a:lnTo>
                    <a:pt x="10365" y="15856"/>
                  </a:lnTo>
                  <a:lnTo>
                    <a:pt x="10198" y="15856"/>
                  </a:lnTo>
                  <a:lnTo>
                    <a:pt x="9948" y="15856"/>
                  </a:lnTo>
                  <a:lnTo>
                    <a:pt x="9780" y="15856"/>
                  </a:lnTo>
                  <a:lnTo>
                    <a:pt x="9530" y="15856"/>
                  </a:lnTo>
                  <a:lnTo>
                    <a:pt x="9362" y="15789"/>
                  </a:lnTo>
                  <a:lnTo>
                    <a:pt x="9279" y="15724"/>
                  </a:lnTo>
                  <a:lnTo>
                    <a:pt x="9195" y="15657"/>
                  </a:lnTo>
                  <a:lnTo>
                    <a:pt x="9111" y="15591"/>
                  </a:lnTo>
                  <a:lnTo>
                    <a:pt x="9027" y="15327"/>
                  </a:lnTo>
                  <a:lnTo>
                    <a:pt x="8861" y="15129"/>
                  </a:lnTo>
                  <a:lnTo>
                    <a:pt x="8693" y="14930"/>
                  </a:lnTo>
                  <a:lnTo>
                    <a:pt x="8443" y="14798"/>
                  </a:lnTo>
                  <a:lnTo>
                    <a:pt x="8192" y="14666"/>
                  </a:lnTo>
                  <a:lnTo>
                    <a:pt x="7858" y="14534"/>
                  </a:lnTo>
                  <a:lnTo>
                    <a:pt x="7691" y="14468"/>
                  </a:lnTo>
                  <a:lnTo>
                    <a:pt x="7439" y="14336"/>
                  </a:lnTo>
                  <a:lnTo>
                    <a:pt x="7273" y="14270"/>
                  </a:lnTo>
                  <a:lnTo>
                    <a:pt x="7105" y="14204"/>
                  </a:lnTo>
                  <a:lnTo>
                    <a:pt x="6938" y="14138"/>
                  </a:lnTo>
                  <a:lnTo>
                    <a:pt x="6436" y="13874"/>
                  </a:lnTo>
                  <a:lnTo>
                    <a:pt x="6186" y="13741"/>
                  </a:lnTo>
                  <a:lnTo>
                    <a:pt x="6019" y="13543"/>
                  </a:lnTo>
                  <a:lnTo>
                    <a:pt x="5935" y="13477"/>
                  </a:lnTo>
                  <a:lnTo>
                    <a:pt x="5935" y="13345"/>
                  </a:lnTo>
                  <a:lnTo>
                    <a:pt x="6019" y="13081"/>
                  </a:lnTo>
                  <a:lnTo>
                    <a:pt x="6019" y="13015"/>
                  </a:lnTo>
                  <a:lnTo>
                    <a:pt x="6019" y="12883"/>
                  </a:lnTo>
                  <a:lnTo>
                    <a:pt x="6019" y="12816"/>
                  </a:lnTo>
                  <a:lnTo>
                    <a:pt x="6019" y="12684"/>
                  </a:lnTo>
                  <a:lnTo>
                    <a:pt x="5935" y="12618"/>
                  </a:lnTo>
                  <a:lnTo>
                    <a:pt x="5767" y="12552"/>
                  </a:lnTo>
                  <a:lnTo>
                    <a:pt x="5601" y="12486"/>
                  </a:lnTo>
                  <a:lnTo>
                    <a:pt x="5433" y="12420"/>
                  </a:lnTo>
                  <a:lnTo>
                    <a:pt x="5016" y="12354"/>
                  </a:lnTo>
                  <a:lnTo>
                    <a:pt x="4598" y="12288"/>
                  </a:lnTo>
                  <a:lnTo>
                    <a:pt x="4263" y="12288"/>
                  </a:lnTo>
                  <a:lnTo>
                    <a:pt x="3929" y="12288"/>
                  </a:lnTo>
                  <a:lnTo>
                    <a:pt x="3594" y="12288"/>
                  </a:lnTo>
                  <a:lnTo>
                    <a:pt x="3344" y="12288"/>
                  </a:lnTo>
                  <a:lnTo>
                    <a:pt x="3009" y="12288"/>
                  </a:lnTo>
                  <a:lnTo>
                    <a:pt x="2758" y="12222"/>
                  </a:lnTo>
                  <a:lnTo>
                    <a:pt x="2424" y="12156"/>
                  </a:lnTo>
                  <a:lnTo>
                    <a:pt x="2173" y="12090"/>
                  </a:lnTo>
                  <a:lnTo>
                    <a:pt x="1755" y="12024"/>
                  </a:lnTo>
                  <a:lnTo>
                    <a:pt x="1588" y="11891"/>
                  </a:lnTo>
                  <a:lnTo>
                    <a:pt x="1420" y="11759"/>
                  </a:lnTo>
                  <a:lnTo>
                    <a:pt x="1254" y="11693"/>
                  </a:lnTo>
                  <a:lnTo>
                    <a:pt x="1254" y="11561"/>
                  </a:lnTo>
                  <a:lnTo>
                    <a:pt x="1170" y="11429"/>
                  </a:lnTo>
                  <a:lnTo>
                    <a:pt x="1086" y="11297"/>
                  </a:lnTo>
                  <a:lnTo>
                    <a:pt x="1003" y="11165"/>
                  </a:lnTo>
                  <a:lnTo>
                    <a:pt x="835" y="11033"/>
                  </a:lnTo>
                  <a:lnTo>
                    <a:pt x="752" y="10835"/>
                  </a:lnTo>
                  <a:lnTo>
                    <a:pt x="585" y="10636"/>
                  </a:lnTo>
                  <a:lnTo>
                    <a:pt x="417" y="10571"/>
                  </a:lnTo>
                  <a:lnTo>
                    <a:pt x="251" y="10438"/>
                  </a:lnTo>
                  <a:lnTo>
                    <a:pt x="83" y="10306"/>
                  </a:lnTo>
                  <a:lnTo>
                    <a:pt x="0" y="10108"/>
                  </a:lnTo>
                  <a:lnTo>
                    <a:pt x="0" y="9909"/>
                  </a:lnTo>
                  <a:lnTo>
                    <a:pt x="0" y="9777"/>
                  </a:lnTo>
                  <a:lnTo>
                    <a:pt x="83" y="9580"/>
                  </a:lnTo>
                  <a:lnTo>
                    <a:pt x="167" y="9381"/>
                  </a:lnTo>
                  <a:lnTo>
                    <a:pt x="251" y="9050"/>
                  </a:lnTo>
                  <a:lnTo>
                    <a:pt x="334" y="8721"/>
                  </a:lnTo>
                  <a:lnTo>
                    <a:pt x="417" y="8390"/>
                  </a:lnTo>
                  <a:lnTo>
                    <a:pt x="417" y="8258"/>
                  </a:lnTo>
                  <a:lnTo>
                    <a:pt x="417" y="8191"/>
                  </a:lnTo>
                  <a:lnTo>
                    <a:pt x="417" y="8059"/>
                  </a:lnTo>
                  <a:lnTo>
                    <a:pt x="334" y="8059"/>
                  </a:lnTo>
                  <a:lnTo>
                    <a:pt x="251" y="7927"/>
                  </a:lnTo>
                  <a:lnTo>
                    <a:pt x="167" y="7795"/>
                  </a:lnTo>
                  <a:lnTo>
                    <a:pt x="167" y="7663"/>
                  </a:lnTo>
                  <a:lnTo>
                    <a:pt x="251" y="7663"/>
                  </a:lnTo>
                  <a:lnTo>
                    <a:pt x="334" y="7598"/>
                  </a:lnTo>
                  <a:lnTo>
                    <a:pt x="669" y="7399"/>
                  </a:lnTo>
                  <a:lnTo>
                    <a:pt x="1003" y="7267"/>
                  </a:lnTo>
                  <a:lnTo>
                    <a:pt x="1170" y="7201"/>
                  </a:lnTo>
                  <a:lnTo>
                    <a:pt x="1254" y="7135"/>
                  </a:lnTo>
                  <a:lnTo>
                    <a:pt x="1672" y="6871"/>
                  </a:lnTo>
                  <a:lnTo>
                    <a:pt x="1839" y="6804"/>
                  </a:lnTo>
                  <a:lnTo>
                    <a:pt x="2089" y="6607"/>
                  </a:lnTo>
                  <a:close/>
                </a:path>
              </a:pathLst>
            </a:custGeom>
            <a:grpFill/>
            <a:ln w="9525">
              <a:solidFill>
                <a:schemeClr val="bg2">
                  <a:lumMod val="90000"/>
                </a:schemeClr>
              </a:solidFill>
              <a:prstDash val="solid"/>
              <a:round/>
              <a:headEnd/>
              <a:tailEnd/>
            </a:ln>
          </p:spPr>
        </p:sp>
      </p:grpSp>
      <p:grpSp>
        <p:nvGrpSpPr>
          <p:cNvPr id="79" name="Group 78"/>
          <p:cNvGrpSpPr/>
          <p:nvPr/>
        </p:nvGrpSpPr>
        <p:grpSpPr>
          <a:xfrm>
            <a:off x="1009010" y="1193804"/>
            <a:ext cx="1231286" cy="541023"/>
            <a:chOff x="387791" y="1404626"/>
            <a:chExt cx="1368095" cy="624257"/>
          </a:xfrm>
          <a:solidFill>
            <a:srgbClr val="953735">
              <a:alpha val="80000"/>
            </a:srgbClr>
          </a:solidFill>
        </p:grpSpPr>
        <p:sp>
          <p:nvSpPr>
            <p:cNvPr id="75" name="Okaloosa1"/>
            <p:cNvSpPr>
              <a:spLocks/>
            </p:cNvSpPr>
            <p:nvPr/>
          </p:nvSpPr>
          <p:spPr bwMode="auto">
            <a:xfrm>
              <a:off x="1030289" y="1405640"/>
              <a:ext cx="320235" cy="462189"/>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9525">
              <a:solidFill>
                <a:schemeClr val="accent2">
                  <a:lumMod val="40000"/>
                  <a:lumOff val="60000"/>
                </a:schemeClr>
              </a:solidFill>
              <a:prstDash val="solid"/>
              <a:round/>
              <a:headEnd/>
              <a:tailEnd/>
            </a:ln>
          </p:spPr>
        </p:sp>
        <p:sp>
          <p:nvSpPr>
            <p:cNvPr id="76" name="Escambia"/>
            <p:cNvSpPr>
              <a:spLocks/>
            </p:cNvSpPr>
            <p:nvPr/>
          </p:nvSpPr>
          <p:spPr bwMode="auto">
            <a:xfrm>
              <a:off x="387791" y="1404626"/>
              <a:ext cx="356718" cy="60804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9525">
              <a:solidFill>
                <a:schemeClr val="accent2">
                  <a:lumMod val="40000"/>
                  <a:lumOff val="60000"/>
                </a:schemeClr>
              </a:solidFill>
              <a:prstDash val="solid"/>
              <a:round/>
              <a:headEnd/>
              <a:tailEnd/>
            </a:ln>
          </p:spPr>
        </p:sp>
        <p:sp>
          <p:nvSpPr>
            <p:cNvPr id="77" name="Santa_Rosa"/>
            <p:cNvSpPr>
              <a:spLocks/>
            </p:cNvSpPr>
            <p:nvPr/>
          </p:nvSpPr>
          <p:spPr bwMode="auto">
            <a:xfrm>
              <a:off x="628981" y="1404626"/>
              <a:ext cx="405362" cy="549264"/>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9525">
              <a:solidFill>
                <a:schemeClr val="accent2">
                  <a:lumMod val="40000"/>
                  <a:lumOff val="60000"/>
                </a:schemeClr>
              </a:solidFill>
              <a:prstDash val="solid"/>
              <a:round/>
              <a:headEnd/>
              <a:tailEnd/>
            </a:ln>
          </p:spPr>
        </p:sp>
        <p:sp>
          <p:nvSpPr>
            <p:cNvPr id="78" name="Walton"/>
            <p:cNvSpPr>
              <a:spLocks/>
            </p:cNvSpPr>
            <p:nvPr/>
          </p:nvSpPr>
          <p:spPr bwMode="auto">
            <a:xfrm>
              <a:off x="1340390" y="1404626"/>
              <a:ext cx="415496" cy="624257"/>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9525">
              <a:solidFill>
                <a:schemeClr val="accent2">
                  <a:lumMod val="40000"/>
                  <a:lumOff val="60000"/>
                </a:schemeClr>
              </a:solidFill>
              <a:prstDash val="solid"/>
              <a:round/>
              <a:headEnd/>
              <a:tailEnd/>
            </a:ln>
          </p:spPr>
        </p:sp>
      </p:grpSp>
      <p:grpSp>
        <p:nvGrpSpPr>
          <p:cNvPr id="80" name="Group 88"/>
          <p:cNvGrpSpPr/>
          <p:nvPr/>
        </p:nvGrpSpPr>
        <p:grpSpPr>
          <a:xfrm>
            <a:off x="2730013" y="1422978"/>
            <a:ext cx="1395456" cy="790455"/>
            <a:chOff x="4472848" y="1687164"/>
            <a:chExt cx="1550507" cy="912063"/>
          </a:xfrm>
          <a:solidFill>
            <a:srgbClr val="1A662C">
              <a:alpha val="80000"/>
            </a:srgbClr>
          </a:solidFill>
        </p:grpSpPr>
        <p:sp>
          <p:nvSpPr>
            <p:cNvPr id="81" name="Franklin"/>
            <p:cNvSpPr>
              <a:spLocks/>
            </p:cNvSpPr>
            <p:nvPr/>
          </p:nvSpPr>
          <p:spPr bwMode="auto">
            <a:xfrm>
              <a:off x="4472848" y="2295206"/>
              <a:ext cx="636417" cy="251324"/>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9525">
              <a:solidFill>
                <a:schemeClr val="accent3">
                  <a:lumMod val="60000"/>
                  <a:lumOff val="40000"/>
                </a:schemeClr>
              </a:solidFill>
              <a:prstDash val="solid"/>
              <a:round/>
              <a:headEnd/>
              <a:tailEnd/>
            </a:ln>
          </p:spPr>
        </p:sp>
        <p:sp>
          <p:nvSpPr>
            <p:cNvPr id="82" name="Gadsden"/>
            <p:cNvSpPr>
              <a:spLocks/>
            </p:cNvSpPr>
            <p:nvPr/>
          </p:nvSpPr>
          <p:spPr bwMode="auto">
            <a:xfrm>
              <a:off x="4655260" y="1687164"/>
              <a:ext cx="484407" cy="281726"/>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9525">
              <a:solidFill>
                <a:schemeClr val="accent3">
                  <a:lumMod val="60000"/>
                  <a:lumOff val="40000"/>
                </a:schemeClr>
              </a:solidFill>
              <a:prstDash val="solid"/>
              <a:round/>
              <a:headEnd/>
              <a:tailEnd/>
            </a:ln>
          </p:spPr>
        </p:sp>
        <p:sp>
          <p:nvSpPr>
            <p:cNvPr id="83" name="Jefferson"/>
            <p:cNvSpPr>
              <a:spLocks/>
            </p:cNvSpPr>
            <p:nvPr/>
          </p:nvSpPr>
          <p:spPr bwMode="auto">
            <a:xfrm>
              <a:off x="5318026" y="1727700"/>
              <a:ext cx="376986" cy="494540"/>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9525">
              <a:solidFill>
                <a:schemeClr val="accent3">
                  <a:lumMod val="60000"/>
                  <a:lumOff val="40000"/>
                </a:schemeClr>
              </a:solidFill>
              <a:prstDash val="solid"/>
              <a:round/>
              <a:headEnd/>
              <a:tailEnd/>
            </a:ln>
          </p:spPr>
        </p:sp>
        <p:sp>
          <p:nvSpPr>
            <p:cNvPr id="84" name="Leon"/>
            <p:cNvSpPr>
              <a:spLocks/>
            </p:cNvSpPr>
            <p:nvPr/>
          </p:nvSpPr>
          <p:spPr bwMode="auto">
            <a:xfrm>
              <a:off x="4823485" y="1713513"/>
              <a:ext cx="583720" cy="360772"/>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9525">
              <a:solidFill>
                <a:schemeClr val="accent3">
                  <a:lumMod val="60000"/>
                  <a:lumOff val="40000"/>
                </a:schemeClr>
              </a:solidFill>
              <a:prstDash val="solid"/>
              <a:round/>
              <a:headEnd/>
              <a:tailEnd/>
            </a:ln>
          </p:spPr>
        </p:sp>
        <p:sp>
          <p:nvSpPr>
            <p:cNvPr id="85" name="Liberty"/>
            <p:cNvSpPr>
              <a:spLocks/>
            </p:cNvSpPr>
            <p:nvPr/>
          </p:nvSpPr>
          <p:spPr bwMode="auto">
            <a:xfrm>
              <a:off x="4476901" y="1782424"/>
              <a:ext cx="451977" cy="553318"/>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9525">
              <a:solidFill>
                <a:schemeClr val="accent3">
                  <a:lumMod val="60000"/>
                  <a:lumOff val="40000"/>
                </a:schemeClr>
              </a:solidFill>
              <a:prstDash val="solid"/>
              <a:round/>
              <a:headEnd/>
              <a:tailEnd/>
            </a:ln>
          </p:spPr>
        </p:sp>
        <p:sp>
          <p:nvSpPr>
            <p:cNvPr id="86" name="Madison"/>
            <p:cNvSpPr>
              <a:spLocks/>
            </p:cNvSpPr>
            <p:nvPr/>
          </p:nvSpPr>
          <p:spPr bwMode="auto">
            <a:xfrm>
              <a:off x="5520707" y="1747968"/>
              <a:ext cx="502648" cy="340503"/>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9525">
              <a:solidFill>
                <a:schemeClr val="accent3">
                  <a:lumMod val="60000"/>
                  <a:lumOff val="40000"/>
                </a:schemeClr>
              </a:solidFill>
              <a:prstDash val="solid"/>
              <a:round/>
              <a:headEnd/>
              <a:tailEnd/>
            </a:ln>
          </p:spPr>
        </p:sp>
        <p:sp>
          <p:nvSpPr>
            <p:cNvPr id="87" name="Taylor"/>
            <p:cNvSpPr>
              <a:spLocks/>
            </p:cNvSpPr>
            <p:nvPr/>
          </p:nvSpPr>
          <p:spPr bwMode="auto">
            <a:xfrm>
              <a:off x="5386937" y="2045909"/>
              <a:ext cx="520889" cy="553318"/>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9525">
              <a:solidFill>
                <a:schemeClr val="accent3">
                  <a:lumMod val="60000"/>
                  <a:lumOff val="40000"/>
                </a:schemeClr>
              </a:solidFill>
              <a:prstDash val="solid"/>
              <a:round/>
              <a:headEnd/>
              <a:tailEnd/>
            </a:ln>
          </p:spPr>
        </p:sp>
        <p:sp>
          <p:nvSpPr>
            <p:cNvPr id="88" name="Wakulla"/>
            <p:cNvSpPr>
              <a:spLocks/>
            </p:cNvSpPr>
            <p:nvPr/>
          </p:nvSpPr>
          <p:spPr bwMode="auto">
            <a:xfrm>
              <a:off x="4813351" y="2043882"/>
              <a:ext cx="504674" cy="285779"/>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9525">
              <a:solidFill>
                <a:schemeClr val="accent3">
                  <a:lumMod val="60000"/>
                  <a:lumOff val="40000"/>
                </a:schemeClr>
              </a:solidFill>
              <a:prstDash val="solid"/>
              <a:round/>
              <a:headEnd/>
              <a:tailEnd/>
            </a:ln>
          </p:spPr>
        </p:sp>
      </p:grpSp>
      <p:grpSp>
        <p:nvGrpSpPr>
          <p:cNvPr id="89" name="Group 97"/>
          <p:cNvGrpSpPr/>
          <p:nvPr/>
        </p:nvGrpSpPr>
        <p:grpSpPr>
          <a:xfrm>
            <a:off x="4612512" y="1321214"/>
            <a:ext cx="937601" cy="1189194"/>
            <a:chOff x="6564512" y="1587850"/>
            <a:chExt cx="1041779" cy="1372147"/>
          </a:xfrm>
          <a:solidFill>
            <a:srgbClr val="17375E">
              <a:alpha val="80000"/>
            </a:srgbClr>
          </a:solidFill>
        </p:grpSpPr>
        <p:sp>
          <p:nvSpPr>
            <p:cNvPr id="91" name="Baker"/>
            <p:cNvSpPr>
              <a:spLocks/>
            </p:cNvSpPr>
            <p:nvPr/>
          </p:nvSpPr>
          <p:spPr bwMode="auto">
            <a:xfrm>
              <a:off x="6564512" y="1808772"/>
              <a:ext cx="324289" cy="385093"/>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9525">
              <a:solidFill>
                <a:schemeClr val="accent1">
                  <a:lumMod val="40000"/>
                  <a:lumOff val="60000"/>
                </a:schemeClr>
              </a:solidFill>
              <a:prstDash val="solid"/>
              <a:round/>
              <a:headEnd/>
              <a:tailEnd/>
            </a:ln>
          </p:spPr>
        </p:sp>
        <p:sp>
          <p:nvSpPr>
            <p:cNvPr id="92" name="Clay"/>
            <p:cNvSpPr>
              <a:spLocks/>
            </p:cNvSpPr>
            <p:nvPr/>
          </p:nvSpPr>
          <p:spPr bwMode="auto">
            <a:xfrm>
              <a:off x="6882720" y="2159410"/>
              <a:ext cx="366852" cy="397254"/>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9525">
              <a:solidFill>
                <a:schemeClr val="accent1">
                  <a:lumMod val="40000"/>
                  <a:lumOff val="60000"/>
                </a:schemeClr>
              </a:solidFill>
              <a:prstDash val="solid"/>
              <a:round/>
              <a:headEnd/>
              <a:tailEnd/>
            </a:ln>
          </p:spPr>
        </p:sp>
        <p:sp>
          <p:nvSpPr>
            <p:cNvPr id="93" name="Duval"/>
            <p:cNvSpPr>
              <a:spLocks/>
            </p:cNvSpPr>
            <p:nvPr/>
          </p:nvSpPr>
          <p:spPr bwMode="auto">
            <a:xfrm>
              <a:off x="6886774" y="1812826"/>
              <a:ext cx="518863" cy="425629"/>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9525">
              <a:solidFill>
                <a:schemeClr val="accent1">
                  <a:lumMod val="40000"/>
                  <a:lumOff val="60000"/>
                </a:schemeClr>
              </a:solidFill>
              <a:prstDash val="solid"/>
              <a:round/>
              <a:headEnd/>
              <a:tailEnd/>
            </a:ln>
          </p:spPr>
        </p:sp>
        <p:sp>
          <p:nvSpPr>
            <p:cNvPr id="94" name="Flagler"/>
            <p:cNvSpPr>
              <a:spLocks/>
            </p:cNvSpPr>
            <p:nvPr/>
          </p:nvSpPr>
          <p:spPr bwMode="auto">
            <a:xfrm>
              <a:off x="7282002" y="2613414"/>
              <a:ext cx="324289" cy="34658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9525">
              <a:solidFill>
                <a:schemeClr val="accent1">
                  <a:lumMod val="40000"/>
                  <a:lumOff val="60000"/>
                </a:schemeClr>
              </a:solidFill>
              <a:prstDash val="solid"/>
              <a:round/>
              <a:headEnd/>
              <a:tailEnd/>
            </a:ln>
          </p:spPr>
        </p:sp>
        <p:sp>
          <p:nvSpPr>
            <p:cNvPr id="95" name="Nassau"/>
            <p:cNvSpPr>
              <a:spLocks/>
            </p:cNvSpPr>
            <p:nvPr/>
          </p:nvSpPr>
          <p:spPr bwMode="auto">
            <a:xfrm>
              <a:off x="6874613" y="1587850"/>
              <a:ext cx="466166" cy="492514"/>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9525">
              <a:solidFill>
                <a:schemeClr val="accent1">
                  <a:lumMod val="40000"/>
                  <a:lumOff val="60000"/>
                </a:schemeClr>
              </a:solidFill>
              <a:prstDash val="solid"/>
              <a:round/>
              <a:headEnd/>
              <a:tailEnd/>
            </a:ln>
          </p:spPr>
        </p:sp>
        <p:sp>
          <p:nvSpPr>
            <p:cNvPr id="96" name="Putnam"/>
            <p:cNvSpPr>
              <a:spLocks/>
            </p:cNvSpPr>
            <p:nvPr/>
          </p:nvSpPr>
          <p:spPr bwMode="auto">
            <a:xfrm>
              <a:off x="6878667" y="2463431"/>
              <a:ext cx="484407" cy="443870"/>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9525">
              <a:solidFill>
                <a:schemeClr val="accent1">
                  <a:lumMod val="40000"/>
                  <a:lumOff val="60000"/>
                </a:schemeClr>
              </a:solidFill>
              <a:prstDash val="solid"/>
              <a:round/>
              <a:headEnd/>
              <a:tailEnd/>
            </a:ln>
          </p:spPr>
        </p:sp>
        <p:sp>
          <p:nvSpPr>
            <p:cNvPr id="97" name="St_Johns"/>
            <p:cNvSpPr>
              <a:spLocks/>
            </p:cNvSpPr>
            <p:nvPr/>
          </p:nvSpPr>
          <p:spPr bwMode="auto">
            <a:xfrm>
              <a:off x="7172553" y="2096579"/>
              <a:ext cx="364825" cy="547237"/>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9525">
              <a:solidFill>
                <a:schemeClr val="accent1">
                  <a:lumMod val="40000"/>
                  <a:lumOff val="60000"/>
                </a:schemeClr>
              </a:solidFill>
              <a:prstDash val="solid"/>
              <a:round/>
              <a:headEnd/>
              <a:tailEnd/>
            </a:ln>
          </p:spPr>
        </p:sp>
      </p:grpSp>
      <p:grpSp>
        <p:nvGrpSpPr>
          <p:cNvPr id="90" name="Group 151"/>
          <p:cNvGrpSpPr/>
          <p:nvPr/>
        </p:nvGrpSpPr>
        <p:grpSpPr>
          <a:xfrm>
            <a:off x="4251092" y="2894509"/>
            <a:ext cx="1196627" cy="1333232"/>
            <a:chOff x="5728363" y="4263269"/>
            <a:chExt cx="1329585" cy="1538345"/>
          </a:xfrm>
          <a:solidFill>
            <a:srgbClr val="17375E">
              <a:alpha val="80000"/>
            </a:srgbClr>
          </a:solidFill>
        </p:grpSpPr>
        <p:sp>
          <p:nvSpPr>
            <p:cNvPr id="145" name="Hernando"/>
            <p:cNvSpPr>
              <a:spLocks/>
            </p:cNvSpPr>
            <p:nvPr/>
          </p:nvSpPr>
          <p:spPr bwMode="auto">
            <a:xfrm>
              <a:off x="5854026" y="4263269"/>
              <a:ext cx="486433" cy="227002"/>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9525">
              <a:solidFill>
                <a:schemeClr val="accent1">
                  <a:lumMod val="40000"/>
                  <a:lumOff val="60000"/>
                </a:schemeClr>
              </a:solidFill>
              <a:prstDash val="solid"/>
              <a:round/>
              <a:headEnd/>
              <a:tailEnd/>
            </a:ln>
          </p:spPr>
        </p:sp>
        <p:sp>
          <p:nvSpPr>
            <p:cNvPr id="146" name="Hillsborough"/>
            <p:cNvSpPr>
              <a:spLocks/>
            </p:cNvSpPr>
            <p:nvPr/>
          </p:nvSpPr>
          <p:spPr bwMode="auto">
            <a:xfrm>
              <a:off x="5878347" y="4727408"/>
              <a:ext cx="460085" cy="460085"/>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9525">
              <a:solidFill>
                <a:schemeClr val="accent1">
                  <a:lumMod val="40000"/>
                  <a:lumOff val="60000"/>
                </a:schemeClr>
              </a:solidFill>
              <a:prstDash val="solid"/>
              <a:round/>
              <a:headEnd/>
              <a:tailEnd/>
            </a:ln>
          </p:spPr>
        </p:sp>
        <p:sp>
          <p:nvSpPr>
            <p:cNvPr id="147" name="Manatee"/>
            <p:cNvSpPr>
              <a:spLocks/>
            </p:cNvSpPr>
            <p:nvPr/>
          </p:nvSpPr>
          <p:spPr bwMode="auto">
            <a:xfrm>
              <a:off x="5862133" y="5183439"/>
              <a:ext cx="476300" cy="391173"/>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9525">
              <a:solidFill>
                <a:schemeClr val="accent1">
                  <a:lumMod val="40000"/>
                  <a:lumOff val="60000"/>
                </a:schemeClr>
              </a:solidFill>
              <a:prstDash val="solid"/>
              <a:round/>
              <a:headEnd/>
              <a:tailEnd/>
            </a:ln>
          </p:spPr>
        </p:sp>
        <p:sp>
          <p:nvSpPr>
            <p:cNvPr id="148" name="Pasco"/>
            <p:cNvSpPr>
              <a:spLocks/>
            </p:cNvSpPr>
            <p:nvPr/>
          </p:nvSpPr>
          <p:spPr bwMode="auto">
            <a:xfrm>
              <a:off x="5766873" y="4459870"/>
              <a:ext cx="573586" cy="269565"/>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9525">
              <a:solidFill>
                <a:schemeClr val="accent1">
                  <a:lumMod val="40000"/>
                  <a:lumOff val="60000"/>
                </a:schemeClr>
              </a:solidFill>
              <a:prstDash val="solid"/>
              <a:round/>
              <a:headEnd/>
              <a:tailEnd/>
            </a:ln>
          </p:spPr>
        </p:sp>
        <p:sp>
          <p:nvSpPr>
            <p:cNvPr id="149" name="Pinellas"/>
            <p:cNvSpPr>
              <a:spLocks/>
            </p:cNvSpPr>
            <p:nvPr/>
          </p:nvSpPr>
          <p:spPr bwMode="auto">
            <a:xfrm>
              <a:off x="5728363" y="4725382"/>
              <a:ext cx="174305" cy="395227"/>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9525">
              <a:solidFill>
                <a:schemeClr val="accent1">
                  <a:lumMod val="40000"/>
                  <a:lumOff val="60000"/>
                </a:schemeClr>
              </a:solidFill>
              <a:prstDash val="solid"/>
              <a:round/>
              <a:headEnd/>
              <a:tailEnd/>
            </a:ln>
          </p:spPr>
        </p:sp>
        <p:sp>
          <p:nvSpPr>
            <p:cNvPr id="150" name="Polk"/>
            <p:cNvSpPr>
              <a:spLocks/>
            </p:cNvSpPr>
            <p:nvPr/>
          </p:nvSpPr>
          <p:spPr bwMode="auto">
            <a:xfrm>
              <a:off x="6303976" y="4565264"/>
              <a:ext cx="753972" cy="620203"/>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9525">
              <a:solidFill>
                <a:schemeClr val="accent1">
                  <a:lumMod val="40000"/>
                  <a:lumOff val="60000"/>
                </a:schemeClr>
              </a:solidFill>
              <a:prstDash val="solid"/>
              <a:round/>
              <a:headEnd/>
              <a:tailEnd/>
            </a:ln>
          </p:spPr>
        </p:sp>
        <p:sp>
          <p:nvSpPr>
            <p:cNvPr id="151" name="Sarasota"/>
            <p:cNvSpPr>
              <a:spLocks/>
            </p:cNvSpPr>
            <p:nvPr/>
          </p:nvSpPr>
          <p:spPr bwMode="auto">
            <a:xfrm>
              <a:off x="5949286" y="5410441"/>
              <a:ext cx="393200" cy="391173"/>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9525">
              <a:solidFill>
                <a:schemeClr val="accent1">
                  <a:lumMod val="40000"/>
                  <a:lumOff val="60000"/>
                </a:schemeClr>
              </a:solidFill>
              <a:prstDash val="solid"/>
              <a:round/>
              <a:headEnd/>
              <a:tailEnd/>
            </a:ln>
          </p:spPr>
        </p:sp>
      </p:grpSp>
      <p:grpSp>
        <p:nvGrpSpPr>
          <p:cNvPr id="98" name="Group 175"/>
          <p:cNvGrpSpPr/>
          <p:nvPr/>
        </p:nvGrpSpPr>
        <p:grpSpPr>
          <a:xfrm>
            <a:off x="5371841" y="3568017"/>
            <a:ext cx="926655" cy="2056938"/>
            <a:chOff x="8002085" y="4192296"/>
            <a:chExt cx="1029617" cy="2373390"/>
          </a:xfrm>
          <a:solidFill>
            <a:srgbClr val="F79646">
              <a:alpha val="80000"/>
            </a:srgbClr>
          </a:solidFill>
        </p:grpSpPr>
        <p:sp>
          <p:nvSpPr>
            <p:cNvPr id="169" name="Broward"/>
            <p:cNvSpPr>
              <a:spLocks/>
            </p:cNvSpPr>
            <p:nvPr/>
          </p:nvSpPr>
          <p:spPr bwMode="auto">
            <a:xfrm>
              <a:off x="8383124" y="5515800"/>
              <a:ext cx="618176" cy="338476"/>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9525">
              <a:solidFill>
                <a:schemeClr val="accent6">
                  <a:lumMod val="20000"/>
                  <a:lumOff val="80000"/>
                </a:schemeClr>
              </a:solidFill>
              <a:prstDash val="solid"/>
              <a:round/>
              <a:headEnd/>
              <a:tailEnd/>
            </a:ln>
          </p:spPr>
        </p:sp>
        <p:sp>
          <p:nvSpPr>
            <p:cNvPr id="170" name="Miami_Dade"/>
            <p:cNvSpPr>
              <a:spLocks/>
            </p:cNvSpPr>
            <p:nvPr/>
          </p:nvSpPr>
          <p:spPr bwMode="auto">
            <a:xfrm>
              <a:off x="8375017" y="5831982"/>
              <a:ext cx="593854" cy="711409"/>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9525">
              <a:solidFill>
                <a:schemeClr val="accent6">
                  <a:lumMod val="20000"/>
                  <a:lumOff val="80000"/>
                </a:schemeClr>
              </a:solidFill>
              <a:prstDash val="solid"/>
              <a:round/>
              <a:headEnd/>
              <a:tailEnd/>
            </a:ln>
          </p:spPr>
        </p:sp>
        <p:sp>
          <p:nvSpPr>
            <p:cNvPr id="171" name="Indian_River"/>
            <p:cNvSpPr>
              <a:spLocks/>
            </p:cNvSpPr>
            <p:nvPr/>
          </p:nvSpPr>
          <p:spPr bwMode="auto">
            <a:xfrm>
              <a:off x="8385151" y="4192296"/>
              <a:ext cx="417522" cy="26145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9525">
              <a:solidFill>
                <a:schemeClr val="accent6">
                  <a:lumMod val="20000"/>
                  <a:lumOff val="80000"/>
                </a:schemeClr>
              </a:solidFill>
              <a:prstDash val="solid"/>
              <a:round/>
              <a:headEnd/>
              <a:tailEnd/>
            </a:ln>
          </p:spPr>
        </p:sp>
        <p:sp>
          <p:nvSpPr>
            <p:cNvPr id="172" name="Martin"/>
            <p:cNvSpPr>
              <a:spLocks/>
            </p:cNvSpPr>
            <p:nvPr/>
          </p:nvSpPr>
          <p:spPr bwMode="auto">
            <a:xfrm>
              <a:off x="8539188" y="4711158"/>
              <a:ext cx="462112" cy="271592"/>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9525">
              <a:solidFill>
                <a:schemeClr val="accent6">
                  <a:lumMod val="20000"/>
                  <a:lumOff val="80000"/>
                </a:schemeClr>
              </a:solidFill>
              <a:prstDash val="solid"/>
              <a:round/>
              <a:headEnd/>
              <a:tailEnd/>
            </a:ln>
          </p:spPr>
        </p:sp>
        <p:sp>
          <p:nvSpPr>
            <p:cNvPr id="173" name="Monroe"/>
            <p:cNvSpPr>
              <a:spLocks/>
            </p:cNvSpPr>
            <p:nvPr/>
          </p:nvSpPr>
          <p:spPr bwMode="auto">
            <a:xfrm>
              <a:off x="8002085" y="5981966"/>
              <a:ext cx="374959" cy="583720"/>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9525">
              <a:solidFill>
                <a:schemeClr val="accent6">
                  <a:lumMod val="20000"/>
                  <a:lumOff val="80000"/>
                </a:schemeClr>
              </a:solidFill>
              <a:prstDash val="solid"/>
              <a:round/>
              <a:headEnd/>
              <a:tailEnd/>
            </a:ln>
          </p:spPr>
        </p:sp>
        <p:sp>
          <p:nvSpPr>
            <p:cNvPr id="174" name="Palm_Beach"/>
            <p:cNvSpPr>
              <a:spLocks/>
            </p:cNvSpPr>
            <p:nvPr/>
          </p:nvSpPr>
          <p:spPr bwMode="auto">
            <a:xfrm>
              <a:off x="8336507" y="4747641"/>
              <a:ext cx="695195" cy="782348"/>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9525">
              <a:solidFill>
                <a:schemeClr val="accent6">
                  <a:lumMod val="20000"/>
                  <a:lumOff val="80000"/>
                </a:schemeClr>
              </a:solidFill>
              <a:prstDash val="solid"/>
              <a:round/>
              <a:headEnd/>
              <a:tailEnd/>
            </a:ln>
          </p:spPr>
        </p:sp>
        <p:sp>
          <p:nvSpPr>
            <p:cNvPr id="175" name="St_Lucie"/>
            <p:cNvSpPr>
              <a:spLocks/>
            </p:cNvSpPr>
            <p:nvPr/>
          </p:nvSpPr>
          <p:spPr bwMode="auto">
            <a:xfrm>
              <a:off x="8543242" y="4451728"/>
              <a:ext cx="354691" cy="304021"/>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9525">
              <a:solidFill>
                <a:schemeClr val="accent6">
                  <a:lumMod val="20000"/>
                  <a:lumOff val="80000"/>
                </a:schemeClr>
              </a:solidFill>
              <a:prstDash val="solid"/>
              <a:round/>
              <a:headEnd/>
              <a:tailEnd/>
            </a:ln>
          </p:spPr>
        </p:sp>
      </p:grpSp>
      <p:pic>
        <p:nvPicPr>
          <p:cNvPr id="176" name="Picture 4"/>
          <p:cNvPicPr>
            <a:picLocks noChangeAspect="1" noChangeArrowheads="1"/>
          </p:cNvPicPr>
          <p:nvPr/>
        </p:nvPicPr>
        <p:blipFill>
          <a:blip r:embed="rId3" cstate="email"/>
          <a:srcRect/>
          <a:stretch>
            <a:fillRect/>
          </a:stretch>
        </p:blipFill>
        <p:spPr bwMode="auto">
          <a:xfrm>
            <a:off x="7064420" y="4315485"/>
            <a:ext cx="631735" cy="1051918"/>
          </a:xfrm>
          <a:prstGeom prst="rect">
            <a:avLst/>
          </a:prstGeom>
          <a:noFill/>
          <a:ln w="12700" algn="ctr">
            <a:noFill/>
            <a:miter lim="800000"/>
            <a:headEnd/>
            <a:tailEnd/>
          </a:ln>
        </p:spPr>
      </p:pic>
      <p:pic>
        <p:nvPicPr>
          <p:cNvPr id="181" name="Picture 65"/>
          <p:cNvPicPr>
            <a:picLocks noChangeAspect="1" noChangeArrowheads="1"/>
          </p:cNvPicPr>
          <p:nvPr/>
        </p:nvPicPr>
        <p:blipFill>
          <a:blip r:embed="rId4" cstate="email"/>
          <a:srcRect/>
          <a:stretch>
            <a:fillRect/>
          </a:stretch>
        </p:blipFill>
        <p:spPr bwMode="auto">
          <a:xfrm>
            <a:off x="6803681" y="3342540"/>
            <a:ext cx="987948" cy="518679"/>
          </a:xfrm>
          <a:prstGeom prst="rect">
            <a:avLst/>
          </a:prstGeom>
          <a:noFill/>
          <a:ln w="9525">
            <a:noFill/>
            <a:miter lim="800000"/>
            <a:headEnd/>
            <a:tailEnd/>
          </a:ln>
        </p:spPr>
      </p:pic>
      <p:pic>
        <p:nvPicPr>
          <p:cNvPr id="204" name="Picture 63"/>
          <p:cNvPicPr>
            <a:picLocks noChangeAspect="1" noChangeArrowheads="1"/>
          </p:cNvPicPr>
          <p:nvPr/>
        </p:nvPicPr>
        <p:blipFill>
          <a:blip r:embed="rId5" cstate="email"/>
          <a:srcRect/>
          <a:stretch>
            <a:fillRect/>
          </a:stretch>
        </p:blipFill>
        <p:spPr bwMode="auto">
          <a:xfrm>
            <a:off x="3976282" y="4944926"/>
            <a:ext cx="712494" cy="653843"/>
          </a:xfrm>
          <a:prstGeom prst="rect">
            <a:avLst/>
          </a:prstGeom>
          <a:noFill/>
          <a:ln w="9525" algn="ctr">
            <a:noFill/>
            <a:miter lim="800000"/>
            <a:headEnd/>
            <a:tailEnd/>
          </a:ln>
        </p:spPr>
      </p:pic>
      <p:cxnSp>
        <p:nvCxnSpPr>
          <p:cNvPr id="214" name="Straight Arrow Connector 213"/>
          <p:cNvCxnSpPr>
            <a:stCxn id="84998" idx="3"/>
          </p:cNvCxnSpPr>
          <p:nvPr/>
        </p:nvCxnSpPr>
        <p:spPr bwMode="auto">
          <a:xfrm flipV="1">
            <a:off x="1539993" y="1482961"/>
            <a:ext cx="81481" cy="591722"/>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cxnSp>
        <p:nvCxnSpPr>
          <p:cNvPr id="216" name="Straight Arrow Connector 215"/>
          <p:cNvCxnSpPr>
            <a:stCxn id="84996" idx="3"/>
          </p:cNvCxnSpPr>
          <p:nvPr/>
        </p:nvCxnSpPr>
        <p:spPr bwMode="auto">
          <a:xfrm flipV="1">
            <a:off x="3542297" y="1717042"/>
            <a:ext cx="17074" cy="793785"/>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cxnSp>
        <p:nvCxnSpPr>
          <p:cNvPr id="220" name="Straight Arrow Connector 219"/>
          <p:cNvCxnSpPr>
            <a:stCxn id="84997" idx="3"/>
          </p:cNvCxnSpPr>
          <p:nvPr/>
        </p:nvCxnSpPr>
        <p:spPr bwMode="auto">
          <a:xfrm flipV="1">
            <a:off x="4129088" y="3530853"/>
            <a:ext cx="442007" cy="267340"/>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cxnSp>
        <p:nvCxnSpPr>
          <p:cNvPr id="224" name="Straight Arrow Connector 223"/>
          <p:cNvCxnSpPr/>
          <p:nvPr/>
        </p:nvCxnSpPr>
        <p:spPr bwMode="auto">
          <a:xfrm flipV="1">
            <a:off x="4660724" y="4723496"/>
            <a:ext cx="635553" cy="345238"/>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cxnSp>
        <p:nvCxnSpPr>
          <p:cNvPr id="232" name="Straight Arrow Connector 231"/>
          <p:cNvCxnSpPr>
            <a:stCxn id="85001" idx="1"/>
          </p:cNvCxnSpPr>
          <p:nvPr/>
        </p:nvCxnSpPr>
        <p:spPr bwMode="auto">
          <a:xfrm rot="10800000" flipV="1">
            <a:off x="5100724" y="1717849"/>
            <a:ext cx="1482363" cy="259427"/>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cxnSp>
        <p:nvCxnSpPr>
          <p:cNvPr id="238" name="Straight Arrow Connector 237"/>
          <p:cNvCxnSpPr>
            <a:stCxn id="176" idx="1"/>
          </p:cNvCxnSpPr>
          <p:nvPr/>
        </p:nvCxnSpPr>
        <p:spPr bwMode="auto">
          <a:xfrm rot="10800000">
            <a:off x="5944055" y="4822227"/>
            <a:ext cx="1120366" cy="19217"/>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grpSp>
        <p:nvGrpSpPr>
          <p:cNvPr id="99" name="Group 193"/>
          <p:cNvGrpSpPr/>
          <p:nvPr/>
        </p:nvGrpSpPr>
        <p:grpSpPr>
          <a:xfrm>
            <a:off x="4433622" y="3952592"/>
            <a:ext cx="1171556" cy="1205005"/>
            <a:chOff x="1078521" y="4533524"/>
            <a:chExt cx="1301729" cy="1390390"/>
          </a:xfrm>
          <a:solidFill>
            <a:srgbClr val="1A662C">
              <a:alpha val="80000"/>
            </a:srgbClr>
          </a:solidFill>
        </p:grpSpPr>
        <p:sp>
          <p:nvSpPr>
            <p:cNvPr id="154" name="Charlotte"/>
            <p:cNvSpPr>
              <a:spLocks/>
            </p:cNvSpPr>
            <p:nvPr/>
          </p:nvSpPr>
          <p:spPr bwMode="auto">
            <a:xfrm>
              <a:off x="1244719" y="4839572"/>
              <a:ext cx="603988" cy="241189"/>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9525">
              <a:solidFill>
                <a:srgbClr val="C3D69B"/>
              </a:solidFill>
              <a:prstDash val="solid"/>
              <a:round/>
              <a:headEnd/>
              <a:tailEnd/>
            </a:ln>
          </p:spPr>
        </p:sp>
        <p:sp>
          <p:nvSpPr>
            <p:cNvPr id="155" name="Collier"/>
            <p:cNvSpPr>
              <a:spLocks/>
            </p:cNvSpPr>
            <p:nvPr/>
          </p:nvSpPr>
          <p:spPr bwMode="auto">
            <a:xfrm>
              <a:off x="1625758" y="5297631"/>
              <a:ext cx="749918" cy="626283"/>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9525">
              <a:solidFill>
                <a:srgbClr val="C3D69B"/>
              </a:solidFill>
              <a:prstDash val="solid"/>
              <a:round/>
              <a:headEnd/>
              <a:tailEnd/>
            </a:ln>
          </p:spPr>
        </p:sp>
        <p:sp>
          <p:nvSpPr>
            <p:cNvPr id="156" name="Hendry"/>
            <p:cNvSpPr>
              <a:spLocks/>
            </p:cNvSpPr>
            <p:nvPr/>
          </p:nvSpPr>
          <p:spPr bwMode="auto">
            <a:xfrm>
              <a:off x="1844653" y="5068601"/>
              <a:ext cx="535077" cy="462112"/>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9525">
              <a:solidFill>
                <a:srgbClr val="C3D69B"/>
              </a:solidFill>
              <a:prstDash val="solid"/>
              <a:round/>
              <a:headEnd/>
              <a:tailEnd/>
            </a:ln>
          </p:spPr>
        </p:sp>
        <p:sp>
          <p:nvSpPr>
            <p:cNvPr id="157" name="Lee"/>
            <p:cNvSpPr>
              <a:spLocks/>
            </p:cNvSpPr>
            <p:nvPr/>
          </p:nvSpPr>
          <p:spPr bwMode="auto">
            <a:xfrm>
              <a:off x="1435238" y="5080763"/>
              <a:ext cx="409415" cy="387120"/>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9525">
              <a:solidFill>
                <a:srgbClr val="C3D69B"/>
              </a:solidFill>
              <a:prstDash val="solid"/>
              <a:round/>
              <a:headEnd/>
              <a:tailEnd/>
            </a:ln>
          </p:spPr>
        </p:sp>
        <p:sp>
          <p:nvSpPr>
            <p:cNvPr id="158" name="Sarasota"/>
            <p:cNvSpPr>
              <a:spLocks/>
            </p:cNvSpPr>
            <p:nvPr/>
          </p:nvSpPr>
          <p:spPr bwMode="auto">
            <a:xfrm>
              <a:off x="1078521" y="4533524"/>
              <a:ext cx="393200" cy="391173"/>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9525">
              <a:solidFill>
                <a:srgbClr val="C3D69B"/>
              </a:solidFill>
              <a:prstDash val="solid"/>
              <a:round/>
              <a:headEnd/>
              <a:tailEnd/>
            </a:ln>
          </p:spPr>
        </p:sp>
        <p:sp>
          <p:nvSpPr>
            <p:cNvPr id="188" name="Glades"/>
            <p:cNvSpPr>
              <a:spLocks/>
            </p:cNvSpPr>
            <p:nvPr/>
          </p:nvSpPr>
          <p:spPr bwMode="auto">
            <a:xfrm>
              <a:off x="1843146" y="4695579"/>
              <a:ext cx="537104" cy="393200"/>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9525">
              <a:solidFill>
                <a:srgbClr val="C3D69B"/>
              </a:solidFill>
              <a:prstDash val="solid"/>
              <a:round/>
              <a:headEnd/>
              <a:tailEnd/>
            </a:ln>
          </p:spPr>
        </p:sp>
      </p:grpSp>
      <p:grpSp>
        <p:nvGrpSpPr>
          <p:cNvPr id="107" name="Group 167"/>
          <p:cNvGrpSpPr/>
          <p:nvPr/>
        </p:nvGrpSpPr>
        <p:grpSpPr>
          <a:xfrm>
            <a:off x="5874337" y="3561202"/>
            <a:ext cx="554534" cy="685060"/>
            <a:chOff x="6168424" y="5272951"/>
            <a:chExt cx="616149" cy="790454"/>
          </a:xfrm>
          <a:solidFill>
            <a:srgbClr val="953735">
              <a:alpha val="80000"/>
            </a:srgbClr>
          </a:solidFill>
        </p:grpSpPr>
        <p:sp>
          <p:nvSpPr>
            <p:cNvPr id="165" name="Indian_River"/>
            <p:cNvSpPr>
              <a:spLocks/>
            </p:cNvSpPr>
            <p:nvPr/>
          </p:nvSpPr>
          <p:spPr bwMode="auto">
            <a:xfrm>
              <a:off x="6168424" y="5272951"/>
              <a:ext cx="417522" cy="26145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9525">
              <a:solidFill>
                <a:schemeClr val="accent2">
                  <a:lumMod val="40000"/>
                  <a:lumOff val="60000"/>
                </a:schemeClr>
              </a:solidFill>
              <a:prstDash val="solid"/>
              <a:round/>
              <a:headEnd/>
              <a:tailEnd/>
            </a:ln>
          </p:spPr>
        </p:sp>
        <p:sp>
          <p:nvSpPr>
            <p:cNvPr id="166" name="Martin"/>
            <p:cNvSpPr>
              <a:spLocks/>
            </p:cNvSpPr>
            <p:nvPr/>
          </p:nvSpPr>
          <p:spPr bwMode="auto">
            <a:xfrm>
              <a:off x="6322461" y="5791813"/>
              <a:ext cx="462112" cy="271592"/>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9525">
              <a:solidFill>
                <a:schemeClr val="accent2">
                  <a:lumMod val="40000"/>
                  <a:lumOff val="60000"/>
                </a:schemeClr>
              </a:solidFill>
              <a:prstDash val="solid"/>
              <a:round/>
              <a:headEnd/>
              <a:tailEnd/>
            </a:ln>
          </p:spPr>
        </p:sp>
        <p:sp>
          <p:nvSpPr>
            <p:cNvPr id="167" name="St_Lucie"/>
            <p:cNvSpPr>
              <a:spLocks/>
            </p:cNvSpPr>
            <p:nvPr/>
          </p:nvSpPr>
          <p:spPr bwMode="auto">
            <a:xfrm>
              <a:off x="6326515" y="5532383"/>
              <a:ext cx="354691" cy="304021"/>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9525">
              <a:solidFill>
                <a:schemeClr val="accent2">
                  <a:lumMod val="40000"/>
                  <a:lumOff val="60000"/>
                </a:schemeClr>
              </a:solidFill>
              <a:prstDash val="solid"/>
              <a:round/>
              <a:headEnd/>
              <a:tailEnd/>
            </a:ln>
          </p:spPr>
        </p:sp>
      </p:grpSp>
      <p:grpSp>
        <p:nvGrpSpPr>
          <p:cNvPr id="108" name="Group 73"/>
          <p:cNvGrpSpPr>
            <a:grpSpLocks noChangeAspect="1"/>
          </p:cNvGrpSpPr>
          <p:nvPr/>
        </p:nvGrpSpPr>
        <p:grpSpPr>
          <a:xfrm>
            <a:off x="194197" y="5124366"/>
            <a:ext cx="465800" cy="393275"/>
            <a:chOff x="2540706" y="558380"/>
            <a:chExt cx="6202793" cy="5438447"/>
          </a:xfrm>
          <a:solidFill>
            <a:srgbClr val="953735">
              <a:alpha val="80000"/>
            </a:srgbClr>
          </a:solidFill>
        </p:grpSpPr>
        <p:grpSp>
          <p:nvGrpSpPr>
            <p:cNvPr id="109" name="Okaloosa"/>
            <p:cNvGrpSpPr>
              <a:grpSpLocks/>
            </p:cNvGrpSpPr>
            <p:nvPr/>
          </p:nvGrpSpPr>
          <p:grpSpPr bwMode="auto">
            <a:xfrm>
              <a:off x="3221317" y="559454"/>
              <a:ext cx="339232" cy="526024"/>
              <a:chOff x="0" y="0"/>
              <a:chExt cx="24648" cy="260"/>
            </a:xfrm>
            <a:grpFill/>
          </p:grpSpPr>
          <p:sp>
            <p:nvSpPr>
              <p:cNvPr id="310" name="Okaloosa1"/>
              <p:cNvSpPr>
                <a:spLocks/>
              </p:cNvSpPr>
              <p:nvPr/>
            </p:nvSpPr>
            <p:spPr bwMode="auto">
              <a:xfrm>
                <a:off x="0" y="0"/>
                <a:ext cx="24648" cy="242"/>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635">
                <a:solidFill>
                  <a:srgbClr val="953735">
                    <a:alpha val="80000"/>
                  </a:srgbClr>
                </a:solidFill>
                <a:prstDash val="solid"/>
                <a:round/>
                <a:headEnd/>
                <a:tailEnd/>
              </a:ln>
            </p:spPr>
          </p:sp>
          <p:sp>
            <p:nvSpPr>
              <p:cNvPr id="311" name="Okaloosa2"/>
              <p:cNvSpPr>
                <a:spLocks/>
              </p:cNvSpPr>
              <p:nvPr/>
            </p:nvSpPr>
            <p:spPr bwMode="auto">
              <a:xfrm>
                <a:off x="17472" y="242"/>
                <a:ext cx="6396" cy="18"/>
              </a:xfrm>
              <a:custGeom>
                <a:avLst/>
                <a:gdLst/>
                <a:ahLst/>
                <a:cxnLst>
                  <a:cxn ang="0">
                    <a:pos x="16384" y="16384"/>
                  </a:cxn>
                  <a:cxn ang="0">
                    <a:pos x="16384" y="910"/>
                  </a:cxn>
                  <a:cxn ang="0">
                    <a:pos x="12788" y="1820"/>
                  </a:cxn>
                  <a:cxn ang="0">
                    <a:pos x="5595" y="0"/>
                  </a:cxn>
                  <a:cxn ang="0">
                    <a:pos x="1199" y="0"/>
                  </a:cxn>
                  <a:cxn ang="0">
                    <a:pos x="0" y="910"/>
                  </a:cxn>
                  <a:cxn ang="0">
                    <a:pos x="799" y="7282"/>
                  </a:cxn>
                  <a:cxn ang="0">
                    <a:pos x="2398" y="11833"/>
                  </a:cxn>
                  <a:cxn ang="0">
                    <a:pos x="5595" y="11833"/>
                  </a:cxn>
                  <a:cxn ang="0">
                    <a:pos x="11189" y="13653"/>
                  </a:cxn>
                  <a:cxn ang="0">
                    <a:pos x="16384" y="16384"/>
                  </a:cxn>
                </a:cxnLst>
                <a:rect l="0" t="0" r="r" b="b"/>
                <a:pathLst>
                  <a:path w="16384" h="16384">
                    <a:moveTo>
                      <a:pt x="16384" y="16384"/>
                    </a:moveTo>
                    <a:lnTo>
                      <a:pt x="16384" y="910"/>
                    </a:lnTo>
                    <a:lnTo>
                      <a:pt x="12788" y="1820"/>
                    </a:lnTo>
                    <a:lnTo>
                      <a:pt x="5595" y="0"/>
                    </a:lnTo>
                    <a:lnTo>
                      <a:pt x="1199" y="0"/>
                    </a:lnTo>
                    <a:lnTo>
                      <a:pt x="0" y="910"/>
                    </a:lnTo>
                    <a:lnTo>
                      <a:pt x="799" y="7282"/>
                    </a:lnTo>
                    <a:lnTo>
                      <a:pt x="2398" y="11833"/>
                    </a:lnTo>
                    <a:lnTo>
                      <a:pt x="5595" y="11833"/>
                    </a:lnTo>
                    <a:lnTo>
                      <a:pt x="11189" y="13653"/>
                    </a:lnTo>
                    <a:lnTo>
                      <a:pt x="16384" y="16384"/>
                    </a:lnTo>
                    <a:close/>
                  </a:path>
                </a:pathLst>
              </a:custGeom>
              <a:grpFill/>
              <a:ln w="635">
                <a:solidFill>
                  <a:srgbClr val="953735">
                    <a:alpha val="80000"/>
                  </a:srgbClr>
                </a:solidFill>
                <a:prstDash val="solid"/>
                <a:round/>
                <a:headEnd/>
                <a:tailEnd/>
              </a:ln>
            </p:spPr>
          </p:sp>
        </p:grpSp>
        <p:sp>
          <p:nvSpPr>
            <p:cNvPr id="203" name="Alachua"/>
            <p:cNvSpPr>
              <a:spLocks/>
            </p:cNvSpPr>
            <p:nvPr/>
          </p:nvSpPr>
          <p:spPr bwMode="auto">
            <a:xfrm>
              <a:off x="6605049" y="1548165"/>
              <a:ext cx="523877" cy="480936"/>
            </a:xfrm>
            <a:custGeom>
              <a:avLst/>
              <a:gdLst/>
              <a:ahLst/>
              <a:cxnLst>
                <a:cxn ang="0">
                  <a:pos x="134" y="3803"/>
                </a:cxn>
                <a:cxn ang="0">
                  <a:pos x="671" y="3803"/>
                </a:cxn>
                <a:cxn ang="0">
                  <a:pos x="1142" y="2999"/>
                </a:cxn>
                <a:cxn ang="0">
                  <a:pos x="1746" y="2706"/>
                </a:cxn>
                <a:cxn ang="0">
                  <a:pos x="2149" y="1609"/>
                </a:cxn>
                <a:cxn ang="0">
                  <a:pos x="2149" y="805"/>
                </a:cxn>
                <a:cxn ang="0">
                  <a:pos x="2350" y="439"/>
                </a:cxn>
                <a:cxn ang="0">
                  <a:pos x="3223" y="366"/>
                </a:cxn>
                <a:cxn ang="0">
                  <a:pos x="3559" y="0"/>
                </a:cxn>
                <a:cxn ang="0">
                  <a:pos x="6178" y="731"/>
                </a:cxn>
                <a:cxn ang="0">
                  <a:pos x="7386" y="2121"/>
                </a:cxn>
                <a:cxn ang="0">
                  <a:pos x="8192" y="2267"/>
                </a:cxn>
                <a:cxn ang="0">
                  <a:pos x="9199" y="3145"/>
                </a:cxn>
                <a:cxn ang="0">
                  <a:pos x="9804" y="3145"/>
                </a:cxn>
                <a:cxn ang="0">
                  <a:pos x="11214" y="3145"/>
                </a:cxn>
                <a:cxn ang="0">
                  <a:pos x="13295" y="3511"/>
                </a:cxn>
                <a:cxn ang="0">
                  <a:pos x="13832" y="3730"/>
                </a:cxn>
                <a:cxn ang="0">
                  <a:pos x="14705" y="5998"/>
                </a:cxn>
                <a:cxn ang="0">
                  <a:pos x="15780" y="6875"/>
                </a:cxn>
                <a:cxn ang="0">
                  <a:pos x="15645" y="14629"/>
                </a:cxn>
                <a:cxn ang="0">
                  <a:pos x="15981" y="14263"/>
                </a:cxn>
                <a:cxn ang="0">
                  <a:pos x="16384" y="13897"/>
                </a:cxn>
                <a:cxn ang="0">
                  <a:pos x="16183" y="14775"/>
                </a:cxn>
                <a:cxn ang="0">
                  <a:pos x="15713" y="15141"/>
                </a:cxn>
                <a:cxn ang="0">
                  <a:pos x="15645" y="15726"/>
                </a:cxn>
                <a:cxn ang="0">
                  <a:pos x="15041" y="15945"/>
                </a:cxn>
                <a:cxn ang="0">
                  <a:pos x="14705" y="16311"/>
                </a:cxn>
                <a:cxn ang="0">
                  <a:pos x="14235" y="16018"/>
                </a:cxn>
                <a:cxn ang="0">
                  <a:pos x="13631" y="15945"/>
                </a:cxn>
                <a:cxn ang="0">
                  <a:pos x="12288" y="16384"/>
                </a:cxn>
                <a:cxn ang="0">
                  <a:pos x="11952" y="16311"/>
                </a:cxn>
                <a:cxn ang="0">
                  <a:pos x="11549" y="15433"/>
                </a:cxn>
                <a:cxn ang="0">
                  <a:pos x="11684" y="15141"/>
                </a:cxn>
                <a:cxn ang="0">
                  <a:pos x="12087" y="15287"/>
                </a:cxn>
                <a:cxn ang="0">
                  <a:pos x="12154" y="14848"/>
                </a:cxn>
                <a:cxn ang="0">
                  <a:pos x="11482" y="14482"/>
                </a:cxn>
                <a:cxn ang="0">
                  <a:pos x="6446" y="14336"/>
                </a:cxn>
                <a:cxn ang="0">
                  <a:pos x="2619" y="14263"/>
                </a:cxn>
                <a:cxn ang="0">
                  <a:pos x="2552" y="12507"/>
                </a:cxn>
                <a:cxn ang="0">
                  <a:pos x="67" y="12434"/>
                </a:cxn>
                <a:cxn ang="0">
                  <a:pos x="0" y="11703"/>
                </a:cxn>
                <a:cxn ang="0">
                  <a:pos x="134" y="3803"/>
                </a:cxn>
              </a:cxnLst>
              <a:rect l="0" t="0" r="r" b="b"/>
              <a:pathLst>
                <a:path w="16384" h="16384">
                  <a:moveTo>
                    <a:pt x="134" y="3803"/>
                  </a:moveTo>
                  <a:lnTo>
                    <a:pt x="671" y="3803"/>
                  </a:lnTo>
                  <a:lnTo>
                    <a:pt x="1142" y="2999"/>
                  </a:lnTo>
                  <a:lnTo>
                    <a:pt x="1746" y="2706"/>
                  </a:lnTo>
                  <a:lnTo>
                    <a:pt x="2149" y="1609"/>
                  </a:lnTo>
                  <a:lnTo>
                    <a:pt x="2149" y="805"/>
                  </a:lnTo>
                  <a:lnTo>
                    <a:pt x="2350" y="439"/>
                  </a:lnTo>
                  <a:lnTo>
                    <a:pt x="3223" y="366"/>
                  </a:lnTo>
                  <a:lnTo>
                    <a:pt x="3559" y="0"/>
                  </a:lnTo>
                  <a:lnTo>
                    <a:pt x="6178" y="731"/>
                  </a:lnTo>
                  <a:lnTo>
                    <a:pt x="7386" y="2121"/>
                  </a:lnTo>
                  <a:lnTo>
                    <a:pt x="8192" y="2267"/>
                  </a:lnTo>
                  <a:lnTo>
                    <a:pt x="9199" y="3145"/>
                  </a:lnTo>
                  <a:lnTo>
                    <a:pt x="9804" y="3145"/>
                  </a:lnTo>
                  <a:lnTo>
                    <a:pt x="11214" y="3145"/>
                  </a:lnTo>
                  <a:lnTo>
                    <a:pt x="13295" y="3511"/>
                  </a:lnTo>
                  <a:lnTo>
                    <a:pt x="13832" y="3730"/>
                  </a:lnTo>
                  <a:lnTo>
                    <a:pt x="14705" y="5998"/>
                  </a:lnTo>
                  <a:lnTo>
                    <a:pt x="15780" y="6875"/>
                  </a:lnTo>
                  <a:lnTo>
                    <a:pt x="15645" y="14629"/>
                  </a:lnTo>
                  <a:lnTo>
                    <a:pt x="15981" y="14263"/>
                  </a:lnTo>
                  <a:lnTo>
                    <a:pt x="16384" y="13897"/>
                  </a:lnTo>
                  <a:lnTo>
                    <a:pt x="16183" y="14775"/>
                  </a:lnTo>
                  <a:lnTo>
                    <a:pt x="15713" y="15141"/>
                  </a:lnTo>
                  <a:lnTo>
                    <a:pt x="15645" y="15726"/>
                  </a:lnTo>
                  <a:lnTo>
                    <a:pt x="15041" y="15945"/>
                  </a:lnTo>
                  <a:lnTo>
                    <a:pt x="14705" y="16311"/>
                  </a:lnTo>
                  <a:lnTo>
                    <a:pt x="14235" y="16018"/>
                  </a:lnTo>
                  <a:lnTo>
                    <a:pt x="13631" y="15945"/>
                  </a:lnTo>
                  <a:lnTo>
                    <a:pt x="12288" y="16384"/>
                  </a:lnTo>
                  <a:lnTo>
                    <a:pt x="11952" y="16311"/>
                  </a:lnTo>
                  <a:lnTo>
                    <a:pt x="11549" y="15433"/>
                  </a:lnTo>
                  <a:lnTo>
                    <a:pt x="11684" y="15141"/>
                  </a:lnTo>
                  <a:lnTo>
                    <a:pt x="12087" y="15287"/>
                  </a:lnTo>
                  <a:lnTo>
                    <a:pt x="12154" y="14848"/>
                  </a:lnTo>
                  <a:lnTo>
                    <a:pt x="11482" y="14482"/>
                  </a:lnTo>
                  <a:lnTo>
                    <a:pt x="6446" y="14336"/>
                  </a:lnTo>
                  <a:lnTo>
                    <a:pt x="2619" y="14263"/>
                  </a:lnTo>
                  <a:lnTo>
                    <a:pt x="2552" y="12507"/>
                  </a:lnTo>
                  <a:lnTo>
                    <a:pt x="67" y="12434"/>
                  </a:lnTo>
                  <a:lnTo>
                    <a:pt x="0" y="11703"/>
                  </a:lnTo>
                  <a:lnTo>
                    <a:pt x="134" y="3803"/>
                  </a:lnTo>
                  <a:close/>
                </a:path>
              </a:pathLst>
            </a:custGeom>
            <a:grpFill/>
            <a:ln w="635">
              <a:solidFill>
                <a:srgbClr val="953735">
                  <a:alpha val="80000"/>
                </a:srgbClr>
              </a:solidFill>
              <a:prstDash val="solid"/>
              <a:round/>
              <a:headEnd/>
              <a:tailEnd/>
            </a:ln>
          </p:spPr>
        </p:sp>
        <p:sp>
          <p:nvSpPr>
            <p:cNvPr id="210" name="Baker"/>
            <p:cNvSpPr>
              <a:spLocks/>
            </p:cNvSpPr>
            <p:nvPr/>
          </p:nvSpPr>
          <p:spPr bwMode="auto">
            <a:xfrm>
              <a:off x="6772518" y="957729"/>
              <a:ext cx="343526" cy="407937"/>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635">
              <a:solidFill>
                <a:srgbClr val="953735">
                  <a:alpha val="80000"/>
                </a:srgbClr>
              </a:solidFill>
              <a:prstDash val="solid"/>
              <a:round/>
              <a:headEnd/>
              <a:tailEnd/>
            </a:ln>
          </p:spPr>
        </p:sp>
        <p:sp>
          <p:nvSpPr>
            <p:cNvPr id="212" name="Bay"/>
            <p:cNvSpPr>
              <a:spLocks/>
            </p:cNvSpPr>
            <p:nvPr/>
          </p:nvSpPr>
          <p:spPr bwMode="auto">
            <a:xfrm>
              <a:off x="3882605" y="959877"/>
              <a:ext cx="489525" cy="564671"/>
            </a:xfrm>
            <a:custGeom>
              <a:avLst/>
              <a:gdLst/>
              <a:ahLst/>
              <a:cxnLst>
                <a:cxn ang="0">
                  <a:pos x="13581" y="0"/>
                </a:cxn>
                <a:cxn ang="0">
                  <a:pos x="3306" y="3302"/>
                </a:cxn>
                <a:cxn ang="0">
                  <a:pos x="2156" y="4049"/>
                </a:cxn>
                <a:cxn ang="0">
                  <a:pos x="862" y="4112"/>
                </a:cxn>
                <a:cxn ang="0">
                  <a:pos x="0" y="7538"/>
                </a:cxn>
                <a:cxn ang="0">
                  <a:pos x="3234" y="9407"/>
                </a:cxn>
                <a:cxn ang="0">
                  <a:pos x="6611" y="11400"/>
                </a:cxn>
                <a:cxn ang="0">
                  <a:pos x="6467" y="9967"/>
                </a:cxn>
                <a:cxn ang="0">
                  <a:pos x="6467" y="8908"/>
                </a:cxn>
                <a:cxn ang="0">
                  <a:pos x="5821" y="8722"/>
                </a:cxn>
                <a:cxn ang="0">
                  <a:pos x="5318" y="8285"/>
                </a:cxn>
                <a:cxn ang="0">
                  <a:pos x="3952" y="8784"/>
                </a:cxn>
                <a:cxn ang="0">
                  <a:pos x="3521" y="8099"/>
                </a:cxn>
                <a:cxn ang="0">
                  <a:pos x="4743" y="7289"/>
                </a:cxn>
                <a:cxn ang="0">
                  <a:pos x="5964" y="6666"/>
                </a:cxn>
                <a:cxn ang="0">
                  <a:pos x="6970" y="7849"/>
                </a:cxn>
                <a:cxn ang="0">
                  <a:pos x="7617" y="8161"/>
                </a:cxn>
                <a:cxn ang="0">
                  <a:pos x="8479" y="8161"/>
                </a:cxn>
                <a:cxn ang="0">
                  <a:pos x="8048" y="8722"/>
                </a:cxn>
                <a:cxn ang="0">
                  <a:pos x="7330" y="9781"/>
                </a:cxn>
                <a:cxn ang="0">
                  <a:pos x="8623" y="10777"/>
                </a:cxn>
                <a:cxn ang="0">
                  <a:pos x="10348" y="11400"/>
                </a:cxn>
                <a:cxn ang="0">
                  <a:pos x="11785" y="11276"/>
                </a:cxn>
                <a:cxn ang="0">
                  <a:pos x="12791" y="11525"/>
                </a:cxn>
                <a:cxn ang="0">
                  <a:pos x="13725" y="13207"/>
                </a:cxn>
                <a:cxn ang="0">
                  <a:pos x="13007" y="13518"/>
                </a:cxn>
                <a:cxn ang="0">
                  <a:pos x="8839" y="11525"/>
                </a:cxn>
                <a:cxn ang="0">
                  <a:pos x="8336" y="11899"/>
                </a:cxn>
                <a:cxn ang="0">
                  <a:pos x="12935" y="14577"/>
                </a:cxn>
                <a:cxn ang="0">
                  <a:pos x="13366" y="15636"/>
                </a:cxn>
                <a:cxn ang="0">
                  <a:pos x="14947" y="16259"/>
                </a:cxn>
                <a:cxn ang="0">
                  <a:pos x="16168" y="9594"/>
                </a:cxn>
                <a:cxn ang="0">
                  <a:pos x="14875" y="0"/>
                </a:cxn>
              </a:cxnLst>
              <a:rect l="0" t="0" r="r" b="b"/>
              <a:pathLst>
                <a:path w="16384" h="16384">
                  <a:moveTo>
                    <a:pt x="14875" y="0"/>
                  </a:moveTo>
                  <a:lnTo>
                    <a:pt x="13581" y="0"/>
                  </a:lnTo>
                  <a:lnTo>
                    <a:pt x="13438" y="3302"/>
                  </a:lnTo>
                  <a:lnTo>
                    <a:pt x="3306" y="3302"/>
                  </a:lnTo>
                  <a:lnTo>
                    <a:pt x="2659" y="3738"/>
                  </a:lnTo>
                  <a:lnTo>
                    <a:pt x="2156" y="4049"/>
                  </a:lnTo>
                  <a:lnTo>
                    <a:pt x="1653" y="4049"/>
                  </a:lnTo>
                  <a:lnTo>
                    <a:pt x="862" y="4112"/>
                  </a:lnTo>
                  <a:lnTo>
                    <a:pt x="72" y="4548"/>
                  </a:lnTo>
                  <a:lnTo>
                    <a:pt x="0" y="7538"/>
                  </a:lnTo>
                  <a:lnTo>
                    <a:pt x="1293" y="8348"/>
                  </a:lnTo>
                  <a:lnTo>
                    <a:pt x="3234" y="9407"/>
                  </a:lnTo>
                  <a:lnTo>
                    <a:pt x="6036" y="11276"/>
                  </a:lnTo>
                  <a:lnTo>
                    <a:pt x="6611" y="11400"/>
                  </a:lnTo>
                  <a:lnTo>
                    <a:pt x="6755" y="11276"/>
                  </a:lnTo>
                  <a:lnTo>
                    <a:pt x="6467" y="9967"/>
                  </a:lnTo>
                  <a:lnTo>
                    <a:pt x="6611" y="9282"/>
                  </a:lnTo>
                  <a:lnTo>
                    <a:pt x="6467" y="8908"/>
                  </a:lnTo>
                  <a:lnTo>
                    <a:pt x="6036" y="8908"/>
                  </a:lnTo>
                  <a:lnTo>
                    <a:pt x="5821" y="8722"/>
                  </a:lnTo>
                  <a:lnTo>
                    <a:pt x="5821" y="8285"/>
                  </a:lnTo>
                  <a:lnTo>
                    <a:pt x="5318" y="8285"/>
                  </a:lnTo>
                  <a:lnTo>
                    <a:pt x="4527" y="8784"/>
                  </a:lnTo>
                  <a:lnTo>
                    <a:pt x="3952" y="8784"/>
                  </a:lnTo>
                  <a:lnTo>
                    <a:pt x="3521" y="8535"/>
                  </a:lnTo>
                  <a:lnTo>
                    <a:pt x="3521" y="8099"/>
                  </a:lnTo>
                  <a:lnTo>
                    <a:pt x="4096" y="7476"/>
                  </a:lnTo>
                  <a:lnTo>
                    <a:pt x="4743" y="7289"/>
                  </a:lnTo>
                  <a:lnTo>
                    <a:pt x="5318" y="6728"/>
                  </a:lnTo>
                  <a:lnTo>
                    <a:pt x="5964" y="6666"/>
                  </a:lnTo>
                  <a:lnTo>
                    <a:pt x="6683" y="6915"/>
                  </a:lnTo>
                  <a:lnTo>
                    <a:pt x="6970" y="7849"/>
                  </a:lnTo>
                  <a:lnTo>
                    <a:pt x="7330" y="8223"/>
                  </a:lnTo>
                  <a:lnTo>
                    <a:pt x="7617" y="8161"/>
                  </a:lnTo>
                  <a:lnTo>
                    <a:pt x="8120" y="8036"/>
                  </a:lnTo>
                  <a:lnTo>
                    <a:pt x="8479" y="8161"/>
                  </a:lnTo>
                  <a:lnTo>
                    <a:pt x="8551" y="8410"/>
                  </a:lnTo>
                  <a:lnTo>
                    <a:pt x="8048" y="8722"/>
                  </a:lnTo>
                  <a:lnTo>
                    <a:pt x="7976" y="9220"/>
                  </a:lnTo>
                  <a:lnTo>
                    <a:pt x="7330" y="9781"/>
                  </a:lnTo>
                  <a:lnTo>
                    <a:pt x="7976" y="10466"/>
                  </a:lnTo>
                  <a:lnTo>
                    <a:pt x="8623" y="10777"/>
                  </a:lnTo>
                  <a:lnTo>
                    <a:pt x="9342" y="10840"/>
                  </a:lnTo>
                  <a:lnTo>
                    <a:pt x="10348" y="11400"/>
                  </a:lnTo>
                  <a:lnTo>
                    <a:pt x="10995" y="11587"/>
                  </a:lnTo>
                  <a:lnTo>
                    <a:pt x="11785" y="11276"/>
                  </a:lnTo>
                  <a:lnTo>
                    <a:pt x="12288" y="11276"/>
                  </a:lnTo>
                  <a:lnTo>
                    <a:pt x="12791" y="11525"/>
                  </a:lnTo>
                  <a:lnTo>
                    <a:pt x="13150" y="12584"/>
                  </a:lnTo>
                  <a:lnTo>
                    <a:pt x="13725" y="13207"/>
                  </a:lnTo>
                  <a:lnTo>
                    <a:pt x="13581" y="13456"/>
                  </a:lnTo>
                  <a:lnTo>
                    <a:pt x="13007" y="13518"/>
                  </a:lnTo>
                  <a:lnTo>
                    <a:pt x="9845" y="11899"/>
                  </a:lnTo>
                  <a:lnTo>
                    <a:pt x="8839" y="11525"/>
                  </a:lnTo>
                  <a:lnTo>
                    <a:pt x="8408" y="11587"/>
                  </a:lnTo>
                  <a:lnTo>
                    <a:pt x="8336" y="11899"/>
                  </a:lnTo>
                  <a:lnTo>
                    <a:pt x="8551" y="12272"/>
                  </a:lnTo>
                  <a:lnTo>
                    <a:pt x="12935" y="14577"/>
                  </a:lnTo>
                  <a:lnTo>
                    <a:pt x="12935" y="15263"/>
                  </a:lnTo>
                  <a:lnTo>
                    <a:pt x="13366" y="15636"/>
                  </a:lnTo>
                  <a:lnTo>
                    <a:pt x="13941" y="15886"/>
                  </a:lnTo>
                  <a:lnTo>
                    <a:pt x="14947" y="16259"/>
                  </a:lnTo>
                  <a:lnTo>
                    <a:pt x="15881" y="16384"/>
                  </a:lnTo>
                  <a:lnTo>
                    <a:pt x="16168" y="9594"/>
                  </a:lnTo>
                  <a:lnTo>
                    <a:pt x="16384" y="62"/>
                  </a:lnTo>
                  <a:lnTo>
                    <a:pt x="14875" y="0"/>
                  </a:lnTo>
                  <a:close/>
                </a:path>
              </a:pathLst>
            </a:custGeom>
            <a:grpFill/>
            <a:ln w="635">
              <a:solidFill>
                <a:srgbClr val="953735">
                  <a:alpha val="80000"/>
                </a:srgbClr>
              </a:solidFill>
              <a:prstDash val="solid"/>
              <a:round/>
              <a:headEnd/>
              <a:tailEnd/>
            </a:ln>
          </p:spPr>
        </p:sp>
        <p:sp>
          <p:nvSpPr>
            <p:cNvPr id="213" name="Bradford"/>
            <p:cNvSpPr>
              <a:spLocks/>
            </p:cNvSpPr>
            <p:nvPr/>
          </p:nvSpPr>
          <p:spPr bwMode="auto">
            <a:xfrm>
              <a:off x="6802577" y="1365667"/>
              <a:ext cx="309173" cy="384320"/>
            </a:xfrm>
            <a:custGeom>
              <a:avLst/>
              <a:gdLst/>
              <a:ahLst/>
              <a:cxnLst>
                <a:cxn ang="0">
                  <a:pos x="16384" y="0"/>
                </a:cxn>
                <a:cxn ang="0">
                  <a:pos x="12516" y="0"/>
                </a:cxn>
                <a:cxn ang="0">
                  <a:pos x="12060" y="1281"/>
                </a:cxn>
                <a:cxn ang="0">
                  <a:pos x="11150" y="1831"/>
                </a:cxn>
                <a:cxn ang="0">
                  <a:pos x="10695" y="2197"/>
                </a:cxn>
                <a:cxn ang="0">
                  <a:pos x="9899" y="3295"/>
                </a:cxn>
                <a:cxn ang="0">
                  <a:pos x="6599" y="5034"/>
                </a:cxn>
                <a:cxn ang="0">
                  <a:pos x="5689" y="5949"/>
                </a:cxn>
                <a:cxn ang="0">
                  <a:pos x="5120" y="7048"/>
                </a:cxn>
                <a:cxn ang="0">
                  <a:pos x="4437" y="7231"/>
                </a:cxn>
                <a:cxn ang="0">
                  <a:pos x="2958" y="7414"/>
                </a:cxn>
                <a:cxn ang="0">
                  <a:pos x="1479" y="7963"/>
                </a:cxn>
                <a:cxn ang="0">
                  <a:pos x="0" y="8695"/>
                </a:cxn>
                <a:cxn ang="0">
                  <a:pos x="2048" y="10435"/>
                </a:cxn>
                <a:cxn ang="0">
                  <a:pos x="3413" y="10618"/>
                </a:cxn>
                <a:cxn ang="0">
                  <a:pos x="5120" y="11716"/>
                </a:cxn>
                <a:cxn ang="0">
                  <a:pos x="6144" y="11716"/>
                </a:cxn>
                <a:cxn ang="0">
                  <a:pos x="8533" y="11716"/>
                </a:cxn>
                <a:cxn ang="0">
                  <a:pos x="12060" y="12174"/>
                </a:cxn>
                <a:cxn ang="0">
                  <a:pos x="12971" y="12448"/>
                </a:cxn>
                <a:cxn ang="0">
                  <a:pos x="14450" y="15286"/>
                </a:cxn>
                <a:cxn ang="0">
                  <a:pos x="16270" y="16384"/>
                </a:cxn>
                <a:cxn ang="0">
                  <a:pos x="16384" y="0"/>
                </a:cxn>
              </a:cxnLst>
              <a:rect l="0" t="0" r="r" b="b"/>
              <a:pathLst>
                <a:path w="16384" h="16384">
                  <a:moveTo>
                    <a:pt x="16384" y="0"/>
                  </a:moveTo>
                  <a:lnTo>
                    <a:pt x="12516" y="0"/>
                  </a:lnTo>
                  <a:lnTo>
                    <a:pt x="12060" y="1281"/>
                  </a:lnTo>
                  <a:lnTo>
                    <a:pt x="11150" y="1831"/>
                  </a:lnTo>
                  <a:lnTo>
                    <a:pt x="10695" y="2197"/>
                  </a:lnTo>
                  <a:lnTo>
                    <a:pt x="9899" y="3295"/>
                  </a:lnTo>
                  <a:lnTo>
                    <a:pt x="6599" y="5034"/>
                  </a:lnTo>
                  <a:lnTo>
                    <a:pt x="5689" y="5949"/>
                  </a:lnTo>
                  <a:lnTo>
                    <a:pt x="5120" y="7048"/>
                  </a:lnTo>
                  <a:lnTo>
                    <a:pt x="4437" y="7231"/>
                  </a:lnTo>
                  <a:lnTo>
                    <a:pt x="2958" y="7414"/>
                  </a:lnTo>
                  <a:lnTo>
                    <a:pt x="1479" y="7963"/>
                  </a:lnTo>
                  <a:lnTo>
                    <a:pt x="0" y="8695"/>
                  </a:lnTo>
                  <a:lnTo>
                    <a:pt x="2048" y="10435"/>
                  </a:lnTo>
                  <a:lnTo>
                    <a:pt x="3413" y="10618"/>
                  </a:lnTo>
                  <a:lnTo>
                    <a:pt x="5120" y="11716"/>
                  </a:lnTo>
                  <a:lnTo>
                    <a:pt x="6144" y="11716"/>
                  </a:lnTo>
                  <a:lnTo>
                    <a:pt x="8533" y="11716"/>
                  </a:lnTo>
                  <a:lnTo>
                    <a:pt x="12060" y="12174"/>
                  </a:lnTo>
                  <a:lnTo>
                    <a:pt x="12971" y="12448"/>
                  </a:lnTo>
                  <a:lnTo>
                    <a:pt x="14450" y="15286"/>
                  </a:lnTo>
                  <a:lnTo>
                    <a:pt x="16270" y="16384"/>
                  </a:lnTo>
                  <a:lnTo>
                    <a:pt x="16384" y="0"/>
                  </a:lnTo>
                  <a:close/>
                </a:path>
              </a:pathLst>
            </a:custGeom>
            <a:grpFill/>
            <a:ln w="635">
              <a:solidFill>
                <a:srgbClr val="953735">
                  <a:alpha val="80000"/>
                </a:srgbClr>
              </a:solidFill>
              <a:prstDash val="solid"/>
              <a:round/>
              <a:headEnd/>
              <a:tailEnd/>
            </a:ln>
          </p:spPr>
        </p:sp>
        <p:sp>
          <p:nvSpPr>
            <p:cNvPr id="215" name="Brevard"/>
            <p:cNvSpPr>
              <a:spLocks/>
            </p:cNvSpPr>
            <p:nvPr/>
          </p:nvSpPr>
          <p:spPr bwMode="auto">
            <a:xfrm>
              <a:off x="8007065" y="2625978"/>
              <a:ext cx="380026" cy="897462"/>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635">
              <a:solidFill>
                <a:srgbClr val="953735">
                  <a:alpha val="80000"/>
                </a:srgbClr>
              </a:solidFill>
              <a:prstDash val="solid"/>
              <a:round/>
              <a:headEnd/>
              <a:tailEnd/>
            </a:ln>
          </p:spPr>
        </p:sp>
        <p:sp>
          <p:nvSpPr>
            <p:cNvPr id="217" name="Broward"/>
            <p:cNvSpPr>
              <a:spLocks/>
            </p:cNvSpPr>
            <p:nvPr/>
          </p:nvSpPr>
          <p:spPr bwMode="auto">
            <a:xfrm>
              <a:off x="8056447" y="4884661"/>
              <a:ext cx="654847" cy="358555"/>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635">
              <a:solidFill>
                <a:srgbClr val="953735">
                  <a:alpha val="80000"/>
                </a:srgbClr>
              </a:solidFill>
              <a:prstDash val="solid"/>
              <a:round/>
              <a:headEnd/>
              <a:tailEnd/>
            </a:ln>
          </p:spPr>
        </p:sp>
        <p:sp>
          <p:nvSpPr>
            <p:cNvPr id="219" name="Calhoun"/>
            <p:cNvSpPr>
              <a:spLocks/>
            </p:cNvSpPr>
            <p:nvPr/>
          </p:nvSpPr>
          <p:spPr bwMode="auto">
            <a:xfrm>
              <a:off x="4365689" y="929818"/>
              <a:ext cx="384320" cy="362849"/>
            </a:xfrm>
            <a:custGeom>
              <a:avLst/>
              <a:gdLst/>
              <a:ahLst/>
              <a:cxnLst>
                <a:cxn ang="0">
                  <a:pos x="16384" y="0"/>
                </a:cxn>
                <a:cxn ang="0">
                  <a:pos x="7597" y="0"/>
                </a:cxn>
                <a:cxn ang="0">
                  <a:pos x="7506" y="1454"/>
                </a:cxn>
                <a:cxn ang="0">
                  <a:pos x="275" y="1454"/>
                </a:cxn>
                <a:cxn ang="0">
                  <a:pos x="0" y="16287"/>
                </a:cxn>
                <a:cxn ang="0">
                  <a:pos x="9519" y="16384"/>
                </a:cxn>
                <a:cxn ang="0">
                  <a:pos x="10984" y="14833"/>
                </a:cxn>
                <a:cxn ang="0">
                  <a:pos x="11258" y="13185"/>
                </a:cxn>
                <a:cxn ang="0">
                  <a:pos x="11807" y="12118"/>
                </a:cxn>
                <a:cxn ang="0">
                  <a:pos x="12082" y="9889"/>
                </a:cxn>
                <a:cxn ang="0">
                  <a:pos x="12540" y="9210"/>
                </a:cxn>
                <a:cxn ang="0">
                  <a:pos x="12997" y="8628"/>
                </a:cxn>
                <a:cxn ang="0">
                  <a:pos x="12631" y="8531"/>
                </a:cxn>
                <a:cxn ang="0">
                  <a:pos x="12265" y="8434"/>
                </a:cxn>
                <a:cxn ang="0">
                  <a:pos x="12265" y="7756"/>
                </a:cxn>
                <a:cxn ang="0">
                  <a:pos x="13180" y="6883"/>
                </a:cxn>
                <a:cxn ang="0">
                  <a:pos x="13730" y="6108"/>
                </a:cxn>
                <a:cxn ang="0">
                  <a:pos x="13638" y="5429"/>
                </a:cxn>
                <a:cxn ang="0">
                  <a:pos x="14004" y="3296"/>
                </a:cxn>
                <a:cxn ang="0">
                  <a:pos x="14645" y="1454"/>
                </a:cxn>
                <a:cxn ang="0">
                  <a:pos x="15835" y="388"/>
                </a:cxn>
                <a:cxn ang="0">
                  <a:pos x="16384" y="0"/>
                </a:cxn>
              </a:cxnLst>
              <a:rect l="0" t="0" r="r" b="b"/>
              <a:pathLst>
                <a:path w="16384" h="16384">
                  <a:moveTo>
                    <a:pt x="16384" y="0"/>
                  </a:moveTo>
                  <a:lnTo>
                    <a:pt x="7597" y="0"/>
                  </a:lnTo>
                  <a:lnTo>
                    <a:pt x="7506" y="1454"/>
                  </a:lnTo>
                  <a:lnTo>
                    <a:pt x="275" y="1454"/>
                  </a:lnTo>
                  <a:lnTo>
                    <a:pt x="0" y="16287"/>
                  </a:lnTo>
                  <a:lnTo>
                    <a:pt x="9519" y="16384"/>
                  </a:lnTo>
                  <a:lnTo>
                    <a:pt x="10984" y="14833"/>
                  </a:lnTo>
                  <a:lnTo>
                    <a:pt x="11258" y="13185"/>
                  </a:lnTo>
                  <a:lnTo>
                    <a:pt x="11807" y="12118"/>
                  </a:lnTo>
                  <a:lnTo>
                    <a:pt x="12082" y="9889"/>
                  </a:lnTo>
                  <a:lnTo>
                    <a:pt x="12540" y="9210"/>
                  </a:lnTo>
                  <a:lnTo>
                    <a:pt x="12997" y="8628"/>
                  </a:lnTo>
                  <a:lnTo>
                    <a:pt x="12631" y="8531"/>
                  </a:lnTo>
                  <a:lnTo>
                    <a:pt x="12265" y="8434"/>
                  </a:lnTo>
                  <a:lnTo>
                    <a:pt x="12265" y="7756"/>
                  </a:lnTo>
                  <a:lnTo>
                    <a:pt x="13180" y="6883"/>
                  </a:lnTo>
                  <a:lnTo>
                    <a:pt x="13730" y="6108"/>
                  </a:lnTo>
                  <a:lnTo>
                    <a:pt x="13638" y="5429"/>
                  </a:lnTo>
                  <a:lnTo>
                    <a:pt x="14004" y="3296"/>
                  </a:lnTo>
                  <a:lnTo>
                    <a:pt x="14645" y="1454"/>
                  </a:lnTo>
                  <a:lnTo>
                    <a:pt x="15835" y="388"/>
                  </a:lnTo>
                  <a:lnTo>
                    <a:pt x="16384" y="0"/>
                  </a:lnTo>
                  <a:close/>
                </a:path>
              </a:pathLst>
            </a:custGeom>
            <a:grpFill/>
            <a:ln w="635">
              <a:solidFill>
                <a:srgbClr val="953735">
                  <a:alpha val="80000"/>
                </a:srgbClr>
              </a:solidFill>
              <a:prstDash val="solid"/>
              <a:round/>
              <a:headEnd/>
              <a:tailEnd/>
            </a:ln>
          </p:spPr>
        </p:sp>
        <p:sp>
          <p:nvSpPr>
            <p:cNvPr id="221" name="Charlotte"/>
            <p:cNvSpPr>
              <a:spLocks/>
            </p:cNvSpPr>
            <p:nvPr/>
          </p:nvSpPr>
          <p:spPr bwMode="auto">
            <a:xfrm>
              <a:off x="6862694" y="4234109"/>
              <a:ext cx="639817" cy="255497"/>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635">
              <a:solidFill>
                <a:srgbClr val="953735">
                  <a:alpha val="80000"/>
                </a:srgbClr>
              </a:solidFill>
              <a:prstDash val="solid"/>
              <a:round/>
              <a:headEnd/>
              <a:tailEnd/>
            </a:ln>
          </p:spPr>
        </p:sp>
        <p:sp>
          <p:nvSpPr>
            <p:cNvPr id="223" name="Citrus"/>
            <p:cNvSpPr>
              <a:spLocks/>
            </p:cNvSpPr>
            <p:nvPr/>
          </p:nvSpPr>
          <p:spPr bwMode="auto">
            <a:xfrm>
              <a:off x="6549226" y="2372627"/>
              <a:ext cx="455172" cy="354261"/>
            </a:xfrm>
            <a:custGeom>
              <a:avLst/>
              <a:gdLst/>
              <a:ahLst/>
              <a:cxnLst>
                <a:cxn ang="0">
                  <a:pos x="12829" y="4170"/>
                </a:cxn>
                <a:cxn ang="0">
                  <a:pos x="12133" y="3078"/>
                </a:cxn>
                <a:cxn ang="0">
                  <a:pos x="8965" y="1092"/>
                </a:cxn>
                <a:cxn ang="0">
                  <a:pos x="7728" y="99"/>
                </a:cxn>
                <a:cxn ang="0">
                  <a:pos x="6646" y="0"/>
                </a:cxn>
                <a:cxn ang="0">
                  <a:pos x="5874" y="99"/>
                </a:cxn>
                <a:cxn ang="0">
                  <a:pos x="4637" y="596"/>
                </a:cxn>
                <a:cxn ang="0">
                  <a:pos x="4251" y="1092"/>
                </a:cxn>
                <a:cxn ang="0">
                  <a:pos x="3864" y="1390"/>
                </a:cxn>
                <a:cxn ang="0">
                  <a:pos x="3246" y="1291"/>
                </a:cxn>
                <a:cxn ang="0">
                  <a:pos x="1932" y="695"/>
                </a:cxn>
                <a:cxn ang="0">
                  <a:pos x="1314" y="596"/>
                </a:cxn>
                <a:cxn ang="0">
                  <a:pos x="696" y="894"/>
                </a:cxn>
                <a:cxn ang="0">
                  <a:pos x="0" y="1787"/>
                </a:cxn>
                <a:cxn ang="0">
                  <a:pos x="232" y="2284"/>
                </a:cxn>
                <a:cxn ang="0">
                  <a:pos x="309" y="3376"/>
                </a:cxn>
                <a:cxn ang="0">
                  <a:pos x="541" y="3972"/>
                </a:cxn>
                <a:cxn ang="0">
                  <a:pos x="1082" y="4568"/>
                </a:cxn>
                <a:cxn ang="0">
                  <a:pos x="2164" y="5461"/>
                </a:cxn>
                <a:cxn ang="0">
                  <a:pos x="2859" y="6256"/>
                </a:cxn>
                <a:cxn ang="0">
                  <a:pos x="3246" y="6851"/>
                </a:cxn>
                <a:cxn ang="0">
                  <a:pos x="3091" y="7447"/>
                </a:cxn>
                <a:cxn ang="0">
                  <a:pos x="2859" y="7745"/>
                </a:cxn>
                <a:cxn ang="0">
                  <a:pos x="2318" y="7745"/>
                </a:cxn>
                <a:cxn ang="0">
                  <a:pos x="1546" y="7844"/>
                </a:cxn>
                <a:cxn ang="0">
                  <a:pos x="1314" y="7944"/>
                </a:cxn>
                <a:cxn ang="0">
                  <a:pos x="1082" y="8440"/>
                </a:cxn>
                <a:cxn ang="0">
                  <a:pos x="1005" y="9036"/>
                </a:cxn>
                <a:cxn ang="0">
                  <a:pos x="1082" y="9632"/>
                </a:cxn>
                <a:cxn ang="0">
                  <a:pos x="1468" y="10029"/>
                </a:cxn>
                <a:cxn ang="0">
                  <a:pos x="2009" y="10327"/>
                </a:cxn>
                <a:cxn ang="0">
                  <a:pos x="2473" y="10625"/>
                </a:cxn>
                <a:cxn ang="0">
                  <a:pos x="2550" y="11121"/>
                </a:cxn>
                <a:cxn ang="0">
                  <a:pos x="2396" y="11717"/>
                </a:cxn>
                <a:cxn ang="0">
                  <a:pos x="2241" y="12412"/>
                </a:cxn>
                <a:cxn ang="0">
                  <a:pos x="2318" y="13306"/>
                </a:cxn>
                <a:cxn ang="0">
                  <a:pos x="2705" y="14199"/>
                </a:cxn>
                <a:cxn ang="0">
                  <a:pos x="2782" y="14895"/>
                </a:cxn>
                <a:cxn ang="0">
                  <a:pos x="8965" y="15093"/>
                </a:cxn>
                <a:cxn ang="0">
                  <a:pos x="9042" y="16185"/>
                </a:cxn>
                <a:cxn ang="0">
                  <a:pos x="13447" y="16384"/>
                </a:cxn>
                <a:cxn ang="0">
                  <a:pos x="13988" y="15093"/>
                </a:cxn>
                <a:cxn ang="0">
                  <a:pos x="14529" y="14100"/>
                </a:cxn>
                <a:cxn ang="0">
                  <a:pos x="16075" y="12214"/>
                </a:cxn>
                <a:cxn ang="0">
                  <a:pos x="16384" y="11121"/>
                </a:cxn>
                <a:cxn ang="0">
                  <a:pos x="16075" y="10625"/>
                </a:cxn>
                <a:cxn ang="0">
                  <a:pos x="15225" y="8937"/>
                </a:cxn>
                <a:cxn ang="0">
                  <a:pos x="13602" y="6256"/>
                </a:cxn>
                <a:cxn ang="0">
                  <a:pos x="12829" y="4170"/>
                </a:cxn>
              </a:cxnLst>
              <a:rect l="0" t="0" r="r" b="b"/>
              <a:pathLst>
                <a:path w="16384" h="16384">
                  <a:moveTo>
                    <a:pt x="12829" y="4170"/>
                  </a:moveTo>
                  <a:lnTo>
                    <a:pt x="12133" y="3078"/>
                  </a:lnTo>
                  <a:lnTo>
                    <a:pt x="8965" y="1092"/>
                  </a:lnTo>
                  <a:lnTo>
                    <a:pt x="7728" y="99"/>
                  </a:lnTo>
                  <a:lnTo>
                    <a:pt x="6646" y="0"/>
                  </a:lnTo>
                  <a:lnTo>
                    <a:pt x="5874" y="99"/>
                  </a:lnTo>
                  <a:lnTo>
                    <a:pt x="4637" y="596"/>
                  </a:lnTo>
                  <a:lnTo>
                    <a:pt x="4251" y="1092"/>
                  </a:lnTo>
                  <a:lnTo>
                    <a:pt x="3864" y="1390"/>
                  </a:lnTo>
                  <a:lnTo>
                    <a:pt x="3246" y="1291"/>
                  </a:lnTo>
                  <a:lnTo>
                    <a:pt x="1932" y="695"/>
                  </a:lnTo>
                  <a:lnTo>
                    <a:pt x="1314" y="596"/>
                  </a:lnTo>
                  <a:lnTo>
                    <a:pt x="696" y="894"/>
                  </a:lnTo>
                  <a:lnTo>
                    <a:pt x="0" y="1787"/>
                  </a:lnTo>
                  <a:lnTo>
                    <a:pt x="232" y="2284"/>
                  </a:lnTo>
                  <a:lnTo>
                    <a:pt x="309" y="3376"/>
                  </a:lnTo>
                  <a:lnTo>
                    <a:pt x="541" y="3972"/>
                  </a:lnTo>
                  <a:lnTo>
                    <a:pt x="1082" y="4568"/>
                  </a:lnTo>
                  <a:lnTo>
                    <a:pt x="2164" y="5461"/>
                  </a:lnTo>
                  <a:lnTo>
                    <a:pt x="2859" y="6256"/>
                  </a:lnTo>
                  <a:lnTo>
                    <a:pt x="3246" y="6851"/>
                  </a:lnTo>
                  <a:lnTo>
                    <a:pt x="3091" y="7447"/>
                  </a:lnTo>
                  <a:lnTo>
                    <a:pt x="2859" y="7745"/>
                  </a:lnTo>
                  <a:lnTo>
                    <a:pt x="2318" y="7745"/>
                  </a:lnTo>
                  <a:lnTo>
                    <a:pt x="1546" y="7844"/>
                  </a:lnTo>
                  <a:lnTo>
                    <a:pt x="1314" y="7944"/>
                  </a:lnTo>
                  <a:lnTo>
                    <a:pt x="1082" y="8440"/>
                  </a:lnTo>
                  <a:lnTo>
                    <a:pt x="1005" y="9036"/>
                  </a:lnTo>
                  <a:lnTo>
                    <a:pt x="1082" y="9632"/>
                  </a:lnTo>
                  <a:lnTo>
                    <a:pt x="1468" y="10029"/>
                  </a:lnTo>
                  <a:lnTo>
                    <a:pt x="2009" y="10327"/>
                  </a:lnTo>
                  <a:lnTo>
                    <a:pt x="2473" y="10625"/>
                  </a:lnTo>
                  <a:lnTo>
                    <a:pt x="2550" y="11121"/>
                  </a:lnTo>
                  <a:lnTo>
                    <a:pt x="2396" y="11717"/>
                  </a:lnTo>
                  <a:lnTo>
                    <a:pt x="2241" y="12412"/>
                  </a:lnTo>
                  <a:lnTo>
                    <a:pt x="2318" y="13306"/>
                  </a:lnTo>
                  <a:lnTo>
                    <a:pt x="2705" y="14199"/>
                  </a:lnTo>
                  <a:lnTo>
                    <a:pt x="2782" y="14895"/>
                  </a:lnTo>
                  <a:lnTo>
                    <a:pt x="8965" y="15093"/>
                  </a:lnTo>
                  <a:lnTo>
                    <a:pt x="9042" y="16185"/>
                  </a:lnTo>
                  <a:lnTo>
                    <a:pt x="13447" y="16384"/>
                  </a:lnTo>
                  <a:lnTo>
                    <a:pt x="13988" y="15093"/>
                  </a:lnTo>
                  <a:lnTo>
                    <a:pt x="14529" y="14100"/>
                  </a:lnTo>
                  <a:lnTo>
                    <a:pt x="16075" y="12214"/>
                  </a:lnTo>
                  <a:lnTo>
                    <a:pt x="16384" y="11121"/>
                  </a:lnTo>
                  <a:lnTo>
                    <a:pt x="16075" y="10625"/>
                  </a:lnTo>
                  <a:lnTo>
                    <a:pt x="15225" y="8937"/>
                  </a:lnTo>
                  <a:lnTo>
                    <a:pt x="13602" y="6256"/>
                  </a:lnTo>
                  <a:lnTo>
                    <a:pt x="12829" y="4170"/>
                  </a:lnTo>
                  <a:close/>
                </a:path>
              </a:pathLst>
            </a:custGeom>
            <a:grpFill/>
            <a:ln w="635">
              <a:solidFill>
                <a:srgbClr val="953735">
                  <a:alpha val="80000"/>
                </a:srgbClr>
              </a:solidFill>
              <a:prstDash val="solid"/>
              <a:round/>
              <a:headEnd/>
              <a:tailEnd/>
            </a:ln>
          </p:spPr>
        </p:sp>
        <p:sp>
          <p:nvSpPr>
            <p:cNvPr id="252" name="Clay"/>
            <p:cNvSpPr>
              <a:spLocks/>
            </p:cNvSpPr>
            <p:nvPr/>
          </p:nvSpPr>
          <p:spPr bwMode="auto">
            <a:xfrm>
              <a:off x="7109603" y="1329167"/>
              <a:ext cx="388614" cy="420819"/>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635">
              <a:solidFill>
                <a:srgbClr val="953735">
                  <a:alpha val="80000"/>
                </a:srgbClr>
              </a:solidFill>
              <a:prstDash val="solid"/>
              <a:round/>
              <a:headEnd/>
              <a:tailEnd/>
            </a:ln>
          </p:spPr>
        </p:sp>
        <p:sp>
          <p:nvSpPr>
            <p:cNvPr id="253" name="Collier"/>
            <p:cNvSpPr>
              <a:spLocks/>
            </p:cNvSpPr>
            <p:nvPr/>
          </p:nvSpPr>
          <p:spPr bwMode="auto">
            <a:xfrm>
              <a:off x="7266337" y="4719340"/>
              <a:ext cx="794404" cy="663435"/>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635">
              <a:solidFill>
                <a:srgbClr val="953735">
                  <a:alpha val="80000"/>
                </a:srgbClr>
              </a:solidFill>
              <a:prstDash val="solid"/>
              <a:round/>
              <a:headEnd/>
              <a:tailEnd/>
            </a:ln>
          </p:spPr>
        </p:sp>
        <p:sp>
          <p:nvSpPr>
            <p:cNvPr id="254" name="Columbia"/>
            <p:cNvSpPr>
              <a:spLocks/>
            </p:cNvSpPr>
            <p:nvPr/>
          </p:nvSpPr>
          <p:spPr bwMode="auto">
            <a:xfrm>
              <a:off x="6495550" y="944847"/>
              <a:ext cx="281262" cy="714964"/>
            </a:xfrm>
            <a:custGeom>
              <a:avLst/>
              <a:gdLst/>
              <a:ahLst/>
              <a:cxnLst>
                <a:cxn ang="0">
                  <a:pos x="16134" y="295"/>
                </a:cxn>
                <a:cxn ang="0">
                  <a:pos x="9255" y="98"/>
                </a:cxn>
                <a:cxn ang="0">
                  <a:pos x="4377" y="0"/>
                </a:cxn>
                <a:cxn ang="0">
                  <a:pos x="3627" y="1132"/>
                </a:cxn>
                <a:cxn ang="0">
                  <a:pos x="4502" y="2017"/>
                </a:cxn>
                <a:cxn ang="0">
                  <a:pos x="7254" y="3838"/>
                </a:cxn>
                <a:cxn ang="0">
                  <a:pos x="7254" y="4477"/>
                </a:cxn>
                <a:cxn ang="0">
                  <a:pos x="6003" y="5265"/>
                </a:cxn>
                <a:cxn ang="0">
                  <a:pos x="4502" y="5806"/>
                </a:cxn>
                <a:cxn ang="0">
                  <a:pos x="2877" y="6052"/>
                </a:cxn>
                <a:cxn ang="0">
                  <a:pos x="1626" y="6052"/>
                </a:cxn>
                <a:cxn ang="0">
                  <a:pos x="250" y="5953"/>
                </a:cxn>
                <a:cxn ang="0">
                  <a:pos x="250" y="10086"/>
                </a:cxn>
                <a:cxn ang="0">
                  <a:pos x="375" y="12842"/>
                </a:cxn>
                <a:cxn ang="0">
                  <a:pos x="2001" y="12842"/>
                </a:cxn>
                <a:cxn ang="0">
                  <a:pos x="2376" y="12989"/>
                </a:cxn>
                <a:cxn ang="0">
                  <a:pos x="375" y="13678"/>
                </a:cxn>
                <a:cxn ang="0">
                  <a:pos x="0" y="14022"/>
                </a:cxn>
                <a:cxn ang="0">
                  <a:pos x="500" y="14170"/>
                </a:cxn>
                <a:cxn ang="0">
                  <a:pos x="1876" y="15006"/>
                </a:cxn>
                <a:cxn ang="0">
                  <a:pos x="2251" y="15498"/>
                </a:cxn>
                <a:cxn ang="0">
                  <a:pos x="3877" y="15990"/>
                </a:cxn>
                <a:cxn ang="0">
                  <a:pos x="5253" y="16187"/>
                </a:cxn>
                <a:cxn ang="0">
                  <a:pos x="6629" y="16384"/>
                </a:cxn>
                <a:cxn ang="0">
                  <a:pos x="7629" y="16384"/>
                </a:cxn>
                <a:cxn ang="0">
                  <a:pos x="8505" y="15843"/>
                </a:cxn>
                <a:cxn ang="0">
                  <a:pos x="9630" y="15646"/>
                </a:cxn>
                <a:cxn ang="0">
                  <a:pos x="10381" y="14908"/>
                </a:cxn>
                <a:cxn ang="0">
                  <a:pos x="10381" y="14367"/>
                </a:cxn>
                <a:cxn ang="0">
                  <a:pos x="10756" y="14121"/>
                </a:cxn>
                <a:cxn ang="0">
                  <a:pos x="12382" y="14072"/>
                </a:cxn>
                <a:cxn ang="0">
                  <a:pos x="13007" y="13826"/>
                </a:cxn>
                <a:cxn ang="0">
                  <a:pos x="12257" y="13383"/>
                </a:cxn>
                <a:cxn ang="0">
                  <a:pos x="11006" y="12842"/>
                </a:cxn>
                <a:cxn ang="0">
                  <a:pos x="11131" y="12448"/>
                </a:cxn>
                <a:cxn ang="0">
                  <a:pos x="11631" y="12153"/>
                </a:cxn>
                <a:cxn ang="0">
                  <a:pos x="12382" y="11562"/>
                </a:cxn>
                <a:cxn ang="0">
                  <a:pos x="12757" y="11119"/>
                </a:cxn>
                <a:cxn ang="0">
                  <a:pos x="13632" y="10972"/>
                </a:cxn>
                <a:cxn ang="0">
                  <a:pos x="15634" y="10726"/>
                </a:cxn>
                <a:cxn ang="0">
                  <a:pos x="16384" y="9988"/>
                </a:cxn>
                <a:cxn ang="0">
                  <a:pos x="16134" y="9643"/>
                </a:cxn>
                <a:cxn ang="0">
                  <a:pos x="16134" y="295"/>
                </a:cxn>
              </a:cxnLst>
              <a:rect l="0" t="0" r="r" b="b"/>
              <a:pathLst>
                <a:path w="16384" h="16384">
                  <a:moveTo>
                    <a:pt x="16134" y="295"/>
                  </a:moveTo>
                  <a:lnTo>
                    <a:pt x="9255" y="98"/>
                  </a:lnTo>
                  <a:lnTo>
                    <a:pt x="4377" y="0"/>
                  </a:lnTo>
                  <a:lnTo>
                    <a:pt x="3627" y="1132"/>
                  </a:lnTo>
                  <a:lnTo>
                    <a:pt x="4502" y="2017"/>
                  </a:lnTo>
                  <a:lnTo>
                    <a:pt x="7254" y="3838"/>
                  </a:lnTo>
                  <a:lnTo>
                    <a:pt x="7254" y="4477"/>
                  </a:lnTo>
                  <a:lnTo>
                    <a:pt x="6003" y="5265"/>
                  </a:lnTo>
                  <a:lnTo>
                    <a:pt x="4502" y="5806"/>
                  </a:lnTo>
                  <a:lnTo>
                    <a:pt x="2877" y="6052"/>
                  </a:lnTo>
                  <a:lnTo>
                    <a:pt x="1626" y="6052"/>
                  </a:lnTo>
                  <a:lnTo>
                    <a:pt x="250" y="5953"/>
                  </a:lnTo>
                  <a:lnTo>
                    <a:pt x="250" y="10086"/>
                  </a:lnTo>
                  <a:lnTo>
                    <a:pt x="375" y="12842"/>
                  </a:lnTo>
                  <a:lnTo>
                    <a:pt x="2001" y="12842"/>
                  </a:lnTo>
                  <a:lnTo>
                    <a:pt x="2376" y="12989"/>
                  </a:lnTo>
                  <a:lnTo>
                    <a:pt x="375" y="13678"/>
                  </a:lnTo>
                  <a:lnTo>
                    <a:pt x="0" y="14022"/>
                  </a:lnTo>
                  <a:lnTo>
                    <a:pt x="500" y="14170"/>
                  </a:lnTo>
                  <a:lnTo>
                    <a:pt x="1876" y="15006"/>
                  </a:lnTo>
                  <a:lnTo>
                    <a:pt x="2251" y="15498"/>
                  </a:lnTo>
                  <a:lnTo>
                    <a:pt x="3877" y="15990"/>
                  </a:lnTo>
                  <a:lnTo>
                    <a:pt x="5253" y="16187"/>
                  </a:lnTo>
                  <a:lnTo>
                    <a:pt x="6629" y="16384"/>
                  </a:lnTo>
                  <a:lnTo>
                    <a:pt x="7629" y="16384"/>
                  </a:lnTo>
                  <a:lnTo>
                    <a:pt x="8505" y="15843"/>
                  </a:lnTo>
                  <a:lnTo>
                    <a:pt x="9630" y="15646"/>
                  </a:lnTo>
                  <a:lnTo>
                    <a:pt x="10381" y="14908"/>
                  </a:lnTo>
                  <a:lnTo>
                    <a:pt x="10381" y="14367"/>
                  </a:lnTo>
                  <a:lnTo>
                    <a:pt x="10756" y="14121"/>
                  </a:lnTo>
                  <a:lnTo>
                    <a:pt x="12382" y="14072"/>
                  </a:lnTo>
                  <a:lnTo>
                    <a:pt x="13007" y="13826"/>
                  </a:lnTo>
                  <a:lnTo>
                    <a:pt x="12257" y="13383"/>
                  </a:lnTo>
                  <a:lnTo>
                    <a:pt x="11006" y="12842"/>
                  </a:lnTo>
                  <a:lnTo>
                    <a:pt x="11131" y="12448"/>
                  </a:lnTo>
                  <a:lnTo>
                    <a:pt x="11631" y="12153"/>
                  </a:lnTo>
                  <a:lnTo>
                    <a:pt x="12382" y="11562"/>
                  </a:lnTo>
                  <a:lnTo>
                    <a:pt x="12757" y="11119"/>
                  </a:lnTo>
                  <a:lnTo>
                    <a:pt x="13632" y="10972"/>
                  </a:lnTo>
                  <a:lnTo>
                    <a:pt x="15634" y="10726"/>
                  </a:lnTo>
                  <a:lnTo>
                    <a:pt x="16384" y="9988"/>
                  </a:lnTo>
                  <a:lnTo>
                    <a:pt x="16134" y="9643"/>
                  </a:lnTo>
                  <a:lnTo>
                    <a:pt x="16134" y="295"/>
                  </a:lnTo>
                  <a:close/>
                </a:path>
              </a:pathLst>
            </a:custGeom>
            <a:grpFill/>
            <a:ln w="635">
              <a:solidFill>
                <a:srgbClr val="953735">
                  <a:alpha val="80000"/>
                </a:srgbClr>
              </a:solidFill>
              <a:prstDash val="solid"/>
              <a:round/>
              <a:headEnd/>
              <a:tailEnd/>
            </a:ln>
          </p:spPr>
        </p:sp>
        <p:sp>
          <p:nvSpPr>
            <p:cNvPr id="255" name="Miami_Dade"/>
            <p:cNvSpPr>
              <a:spLocks/>
            </p:cNvSpPr>
            <p:nvPr/>
          </p:nvSpPr>
          <p:spPr bwMode="auto">
            <a:xfrm>
              <a:off x="8047859" y="5219599"/>
              <a:ext cx="629082" cy="753610"/>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635">
              <a:solidFill>
                <a:srgbClr val="953735">
                  <a:alpha val="80000"/>
                </a:srgbClr>
              </a:solidFill>
              <a:prstDash val="solid"/>
              <a:round/>
              <a:headEnd/>
              <a:tailEnd/>
            </a:ln>
          </p:spPr>
        </p:sp>
        <p:sp>
          <p:nvSpPr>
            <p:cNvPr id="256" name="De_Soto"/>
            <p:cNvSpPr>
              <a:spLocks/>
            </p:cNvSpPr>
            <p:nvPr/>
          </p:nvSpPr>
          <p:spPr bwMode="auto">
            <a:xfrm>
              <a:off x="6970046" y="3954994"/>
              <a:ext cx="534612" cy="285556"/>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635">
              <a:solidFill>
                <a:srgbClr val="953735">
                  <a:alpha val="80000"/>
                </a:srgbClr>
              </a:solidFill>
              <a:prstDash val="solid"/>
              <a:round/>
              <a:headEnd/>
              <a:tailEnd/>
            </a:ln>
          </p:spPr>
        </p:sp>
        <p:sp>
          <p:nvSpPr>
            <p:cNvPr id="257" name="Dixie"/>
            <p:cNvSpPr>
              <a:spLocks/>
            </p:cNvSpPr>
            <p:nvPr/>
          </p:nvSpPr>
          <p:spPr bwMode="auto">
            <a:xfrm>
              <a:off x="5993143" y="1655517"/>
              <a:ext cx="390761" cy="478789"/>
            </a:xfrm>
            <a:custGeom>
              <a:avLst/>
              <a:gdLst/>
              <a:ahLst/>
              <a:cxnLst>
                <a:cxn ang="0">
                  <a:pos x="3511" y="0"/>
                </a:cxn>
                <a:cxn ang="0">
                  <a:pos x="16384" y="220"/>
                </a:cxn>
                <a:cxn ang="0">
                  <a:pos x="16294" y="1469"/>
                </a:cxn>
                <a:cxn ang="0">
                  <a:pos x="15934" y="2718"/>
                </a:cxn>
                <a:cxn ang="0">
                  <a:pos x="15844" y="3747"/>
                </a:cxn>
                <a:cxn ang="0">
                  <a:pos x="15934" y="4482"/>
                </a:cxn>
                <a:cxn ang="0">
                  <a:pos x="15574" y="5657"/>
                </a:cxn>
                <a:cxn ang="0">
                  <a:pos x="15304" y="7053"/>
                </a:cxn>
                <a:cxn ang="0">
                  <a:pos x="16294" y="7200"/>
                </a:cxn>
                <a:cxn ang="0">
                  <a:pos x="16114" y="7788"/>
                </a:cxn>
                <a:cxn ang="0">
                  <a:pos x="15394" y="8596"/>
                </a:cxn>
                <a:cxn ang="0">
                  <a:pos x="15124" y="9257"/>
                </a:cxn>
                <a:cxn ang="0">
                  <a:pos x="15124" y="10580"/>
                </a:cxn>
                <a:cxn ang="0">
                  <a:pos x="14584" y="11315"/>
                </a:cxn>
                <a:cxn ang="0">
                  <a:pos x="13863" y="12417"/>
                </a:cxn>
                <a:cxn ang="0">
                  <a:pos x="13593" y="13151"/>
                </a:cxn>
                <a:cxn ang="0">
                  <a:pos x="12873" y="13592"/>
                </a:cxn>
                <a:cxn ang="0">
                  <a:pos x="12153" y="14033"/>
                </a:cxn>
                <a:cxn ang="0">
                  <a:pos x="11883" y="15282"/>
                </a:cxn>
                <a:cxn ang="0">
                  <a:pos x="11433" y="15576"/>
                </a:cxn>
                <a:cxn ang="0">
                  <a:pos x="10803" y="15649"/>
                </a:cxn>
                <a:cxn ang="0">
                  <a:pos x="10263" y="16090"/>
                </a:cxn>
                <a:cxn ang="0">
                  <a:pos x="9722" y="16017"/>
                </a:cxn>
                <a:cxn ang="0">
                  <a:pos x="8822" y="16384"/>
                </a:cxn>
                <a:cxn ang="0">
                  <a:pos x="8462" y="15355"/>
                </a:cxn>
                <a:cxn ang="0">
                  <a:pos x="8462" y="14621"/>
                </a:cxn>
                <a:cxn ang="0">
                  <a:pos x="7742" y="13445"/>
                </a:cxn>
                <a:cxn ang="0">
                  <a:pos x="6932" y="12784"/>
                </a:cxn>
                <a:cxn ang="0">
                  <a:pos x="6121" y="12123"/>
                </a:cxn>
                <a:cxn ang="0">
                  <a:pos x="5671" y="11976"/>
                </a:cxn>
                <a:cxn ang="0">
                  <a:pos x="5041" y="11976"/>
                </a:cxn>
                <a:cxn ang="0">
                  <a:pos x="4501" y="12049"/>
                </a:cxn>
                <a:cxn ang="0">
                  <a:pos x="3961" y="12123"/>
                </a:cxn>
                <a:cxn ang="0">
                  <a:pos x="3511" y="11682"/>
                </a:cxn>
                <a:cxn ang="0">
                  <a:pos x="3331" y="11168"/>
                </a:cxn>
                <a:cxn ang="0">
                  <a:pos x="2521" y="10359"/>
                </a:cxn>
                <a:cxn ang="0">
                  <a:pos x="2161" y="10139"/>
                </a:cxn>
                <a:cxn ang="0">
                  <a:pos x="1440" y="9919"/>
                </a:cxn>
                <a:cxn ang="0">
                  <a:pos x="900" y="9551"/>
                </a:cxn>
                <a:cxn ang="0">
                  <a:pos x="450" y="8890"/>
                </a:cxn>
                <a:cxn ang="0">
                  <a:pos x="630" y="7935"/>
                </a:cxn>
                <a:cxn ang="0">
                  <a:pos x="540" y="7200"/>
                </a:cxn>
                <a:cxn ang="0">
                  <a:pos x="90" y="6245"/>
                </a:cxn>
                <a:cxn ang="0">
                  <a:pos x="0" y="4776"/>
                </a:cxn>
                <a:cxn ang="0">
                  <a:pos x="1440" y="4702"/>
                </a:cxn>
                <a:cxn ang="0">
                  <a:pos x="2071" y="4041"/>
                </a:cxn>
                <a:cxn ang="0">
                  <a:pos x="2341" y="3086"/>
                </a:cxn>
                <a:cxn ang="0">
                  <a:pos x="2611" y="2351"/>
                </a:cxn>
                <a:cxn ang="0">
                  <a:pos x="3151" y="1837"/>
                </a:cxn>
                <a:cxn ang="0">
                  <a:pos x="3061" y="1176"/>
                </a:cxn>
                <a:cxn ang="0">
                  <a:pos x="3511" y="0"/>
                </a:cxn>
              </a:cxnLst>
              <a:rect l="0" t="0" r="r" b="b"/>
              <a:pathLst>
                <a:path w="16384" h="16384">
                  <a:moveTo>
                    <a:pt x="3511" y="0"/>
                  </a:moveTo>
                  <a:lnTo>
                    <a:pt x="16384" y="220"/>
                  </a:lnTo>
                  <a:lnTo>
                    <a:pt x="16294" y="1469"/>
                  </a:lnTo>
                  <a:lnTo>
                    <a:pt x="15934" y="2718"/>
                  </a:lnTo>
                  <a:lnTo>
                    <a:pt x="15844" y="3747"/>
                  </a:lnTo>
                  <a:lnTo>
                    <a:pt x="15934" y="4482"/>
                  </a:lnTo>
                  <a:lnTo>
                    <a:pt x="15574" y="5657"/>
                  </a:lnTo>
                  <a:lnTo>
                    <a:pt x="15304" y="7053"/>
                  </a:lnTo>
                  <a:lnTo>
                    <a:pt x="16294" y="7200"/>
                  </a:lnTo>
                  <a:lnTo>
                    <a:pt x="16114" y="7788"/>
                  </a:lnTo>
                  <a:lnTo>
                    <a:pt x="15394" y="8596"/>
                  </a:lnTo>
                  <a:lnTo>
                    <a:pt x="15124" y="9257"/>
                  </a:lnTo>
                  <a:lnTo>
                    <a:pt x="15124" y="10580"/>
                  </a:lnTo>
                  <a:lnTo>
                    <a:pt x="14584" y="11315"/>
                  </a:lnTo>
                  <a:lnTo>
                    <a:pt x="13863" y="12417"/>
                  </a:lnTo>
                  <a:lnTo>
                    <a:pt x="13593" y="13151"/>
                  </a:lnTo>
                  <a:lnTo>
                    <a:pt x="12873" y="13592"/>
                  </a:lnTo>
                  <a:lnTo>
                    <a:pt x="12153" y="14033"/>
                  </a:lnTo>
                  <a:lnTo>
                    <a:pt x="11883" y="15282"/>
                  </a:lnTo>
                  <a:lnTo>
                    <a:pt x="11433" y="15576"/>
                  </a:lnTo>
                  <a:lnTo>
                    <a:pt x="10803" y="15649"/>
                  </a:lnTo>
                  <a:lnTo>
                    <a:pt x="10263" y="16090"/>
                  </a:lnTo>
                  <a:lnTo>
                    <a:pt x="9722" y="16017"/>
                  </a:lnTo>
                  <a:lnTo>
                    <a:pt x="8822" y="16384"/>
                  </a:lnTo>
                  <a:lnTo>
                    <a:pt x="8462" y="15355"/>
                  </a:lnTo>
                  <a:lnTo>
                    <a:pt x="8462" y="14621"/>
                  </a:lnTo>
                  <a:lnTo>
                    <a:pt x="7742" y="13445"/>
                  </a:lnTo>
                  <a:lnTo>
                    <a:pt x="6932" y="12784"/>
                  </a:lnTo>
                  <a:lnTo>
                    <a:pt x="6121" y="12123"/>
                  </a:lnTo>
                  <a:lnTo>
                    <a:pt x="5671" y="11976"/>
                  </a:lnTo>
                  <a:lnTo>
                    <a:pt x="5041" y="11976"/>
                  </a:lnTo>
                  <a:lnTo>
                    <a:pt x="4501" y="12049"/>
                  </a:lnTo>
                  <a:lnTo>
                    <a:pt x="3961" y="12123"/>
                  </a:lnTo>
                  <a:lnTo>
                    <a:pt x="3511" y="11682"/>
                  </a:lnTo>
                  <a:lnTo>
                    <a:pt x="3331" y="11168"/>
                  </a:lnTo>
                  <a:lnTo>
                    <a:pt x="2521" y="10359"/>
                  </a:lnTo>
                  <a:lnTo>
                    <a:pt x="2161" y="10139"/>
                  </a:lnTo>
                  <a:lnTo>
                    <a:pt x="1440" y="9919"/>
                  </a:lnTo>
                  <a:lnTo>
                    <a:pt x="900" y="9551"/>
                  </a:lnTo>
                  <a:lnTo>
                    <a:pt x="450" y="8890"/>
                  </a:lnTo>
                  <a:lnTo>
                    <a:pt x="630" y="7935"/>
                  </a:lnTo>
                  <a:lnTo>
                    <a:pt x="540" y="7200"/>
                  </a:lnTo>
                  <a:lnTo>
                    <a:pt x="90" y="6245"/>
                  </a:lnTo>
                  <a:lnTo>
                    <a:pt x="0" y="4776"/>
                  </a:lnTo>
                  <a:lnTo>
                    <a:pt x="1440" y="4702"/>
                  </a:lnTo>
                  <a:lnTo>
                    <a:pt x="2071" y="4041"/>
                  </a:lnTo>
                  <a:lnTo>
                    <a:pt x="2341" y="3086"/>
                  </a:lnTo>
                  <a:lnTo>
                    <a:pt x="2611" y="2351"/>
                  </a:lnTo>
                  <a:lnTo>
                    <a:pt x="3151" y="1837"/>
                  </a:lnTo>
                  <a:lnTo>
                    <a:pt x="3061" y="1176"/>
                  </a:lnTo>
                  <a:lnTo>
                    <a:pt x="3511" y="0"/>
                  </a:lnTo>
                  <a:close/>
                </a:path>
              </a:pathLst>
            </a:custGeom>
            <a:grpFill/>
            <a:ln w="635">
              <a:solidFill>
                <a:srgbClr val="953735">
                  <a:alpha val="80000"/>
                </a:srgbClr>
              </a:solidFill>
              <a:prstDash val="solid"/>
              <a:round/>
              <a:headEnd/>
              <a:tailEnd/>
            </a:ln>
          </p:spPr>
        </p:sp>
        <p:sp>
          <p:nvSpPr>
            <p:cNvPr id="258" name="Duval"/>
            <p:cNvSpPr>
              <a:spLocks/>
            </p:cNvSpPr>
            <p:nvPr/>
          </p:nvSpPr>
          <p:spPr bwMode="auto">
            <a:xfrm>
              <a:off x="7113897" y="962024"/>
              <a:ext cx="549642" cy="450878"/>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635">
              <a:solidFill>
                <a:srgbClr val="953735">
                  <a:alpha val="80000"/>
                </a:srgbClr>
              </a:solidFill>
              <a:prstDash val="solid"/>
              <a:round/>
              <a:headEnd/>
              <a:tailEnd/>
            </a:ln>
          </p:spPr>
        </p:sp>
        <p:sp>
          <p:nvSpPr>
            <p:cNvPr id="259" name="Escambia"/>
            <p:cNvSpPr>
              <a:spLocks/>
            </p:cNvSpPr>
            <p:nvPr/>
          </p:nvSpPr>
          <p:spPr bwMode="auto">
            <a:xfrm>
              <a:off x="2540706" y="558380"/>
              <a:ext cx="377879" cy="64411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635">
              <a:solidFill>
                <a:srgbClr val="953735">
                  <a:alpha val="80000"/>
                </a:srgbClr>
              </a:solidFill>
              <a:prstDash val="solid"/>
              <a:round/>
              <a:headEnd/>
              <a:tailEnd/>
            </a:ln>
          </p:spPr>
        </p:sp>
        <p:sp>
          <p:nvSpPr>
            <p:cNvPr id="260" name="Flagler"/>
            <p:cNvSpPr>
              <a:spLocks/>
            </p:cNvSpPr>
            <p:nvPr/>
          </p:nvSpPr>
          <p:spPr bwMode="auto">
            <a:xfrm>
              <a:off x="7532570" y="1810103"/>
              <a:ext cx="343526" cy="36714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635">
              <a:solidFill>
                <a:srgbClr val="953735">
                  <a:alpha val="80000"/>
                </a:srgbClr>
              </a:solidFill>
              <a:prstDash val="solid"/>
              <a:round/>
              <a:headEnd/>
              <a:tailEnd/>
            </a:ln>
          </p:spPr>
        </p:sp>
        <p:sp>
          <p:nvSpPr>
            <p:cNvPr id="261" name="Franklin"/>
            <p:cNvSpPr>
              <a:spLocks/>
            </p:cNvSpPr>
            <p:nvPr/>
          </p:nvSpPr>
          <p:spPr bwMode="auto">
            <a:xfrm>
              <a:off x="4556775" y="1473019"/>
              <a:ext cx="674170" cy="266233"/>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635">
              <a:solidFill>
                <a:srgbClr val="953735">
                  <a:alpha val="80000"/>
                </a:srgbClr>
              </a:solidFill>
              <a:prstDash val="solid"/>
              <a:round/>
              <a:headEnd/>
              <a:tailEnd/>
            </a:ln>
          </p:spPr>
        </p:sp>
        <p:sp>
          <p:nvSpPr>
            <p:cNvPr id="262" name="Gadsden"/>
            <p:cNvSpPr>
              <a:spLocks/>
            </p:cNvSpPr>
            <p:nvPr/>
          </p:nvSpPr>
          <p:spPr bwMode="auto">
            <a:xfrm>
              <a:off x="4750008" y="828907"/>
              <a:ext cx="513142" cy="298438"/>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635">
              <a:solidFill>
                <a:srgbClr val="953735">
                  <a:alpha val="80000"/>
                </a:srgbClr>
              </a:solidFill>
              <a:prstDash val="solid"/>
              <a:round/>
              <a:headEnd/>
              <a:tailEnd/>
            </a:ln>
          </p:spPr>
        </p:sp>
        <p:sp>
          <p:nvSpPr>
            <p:cNvPr id="263" name="Gilchrist"/>
            <p:cNvSpPr>
              <a:spLocks/>
            </p:cNvSpPr>
            <p:nvPr/>
          </p:nvSpPr>
          <p:spPr bwMode="auto">
            <a:xfrm>
              <a:off x="6358140" y="1556753"/>
              <a:ext cx="251203" cy="334938"/>
            </a:xfrm>
            <a:custGeom>
              <a:avLst/>
              <a:gdLst/>
              <a:ahLst/>
              <a:cxnLst>
                <a:cxn ang="0">
                  <a:pos x="8962" y="0"/>
                </a:cxn>
                <a:cxn ang="0">
                  <a:pos x="9522" y="315"/>
                </a:cxn>
                <a:cxn ang="0">
                  <a:pos x="11063" y="2101"/>
                </a:cxn>
                <a:cxn ang="0">
                  <a:pos x="11483" y="3151"/>
                </a:cxn>
                <a:cxn ang="0">
                  <a:pos x="13303" y="4201"/>
                </a:cxn>
                <a:cxn ang="0">
                  <a:pos x="14844" y="4621"/>
                </a:cxn>
                <a:cxn ang="0">
                  <a:pos x="16384" y="5041"/>
                </a:cxn>
                <a:cxn ang="0">
                  <a:pos x="16104" y="16384"/>
                </a:cxn>
                <a:cxn ang="0">
                  <a:pos x="11063" y="16279"/>
                </a:cxn>
                <a:cxn ang="0">
                  <a:pos x="10643" y="15859"/>
                </a:cxn>
                <a:cxn ang="0">
                  <a:pos x="6021" y="15649"/>
                </a:cxn>
                <a:cxn ang="0">
                  <a:pos x="5741" y="15229"/>
                </a:cxn>
                <a:cxn ang="0">
                  <a:pos x="1540" y="15124"/>
                </a:cxn>
                <a:cxn ang="0">
                  <a:pos x="0" y="14914"/>
                </a:cxn>
                <a:cxn ang="0">
                  <a:pos x="420" y="12918"/>
                </a:cxn>
                <a:cxn ang="0">
                  <a:pos x="980" y="11238"/>
                </a:cxn>
                <a:cxn ang="0">
                  <a:pos x="840" y="10187"/>
                </a:cxn>
                <a:cxn ang="0">
                  <a:pos x="980" y="8717"/>
                </a:cxn>
                <a:cxn ang="0">
                  <a:pos x="1540" y="6932"/>
                </a:cxn>
                <a:cxn ang="0">
                  <a:pos x="1680" y="5146"/>
                </a:cxn>
                <a:cxn ang="0">
                  <a:pos x="2941" y="4831"/>
                </a:cxn>
                <a:cxn ang="0">
                  <a:pos x="3921" y="4726"/>
                </a:cxn>
                <a:cxn ang="0">
                  <a:pos x="4341" y="3991"/>
                </a:cxn>
                <a:cxn ang="0">
                  <a:pos x="4761" y="2941"/>
                </a:cxn>
                <a:cxn ang="0">
                  <a:pos x="4621" y="2416"/>
                </a:cxn>
                <a:cxn ang="0">
                  <a:pos x="5881" y="1470"/>
                </a:cxn>
                <a:cxn ang="0">
                  <a:pos x="6442" y="1155"/>
                </a:cxn>
                <a:cxn ang="0">
                  <a:pos x="7562" y="945"/>
                </a:cxn>
                <a:cxn ang="0">
                  <a:pos x="8122" y="420"/>
                </a:cxn>
                <a:cxn ang="0">
                  <a:pos x="8962" y="0"/>
                </a:cxn>
              </a:cxnLst>
              <a:rect l="0" t="0" r="r" b="b"/>
              <a:pathLst>
                <a:path w="16384" h="16384">
                  <a:moveTo>
                    <a:pt x="8962" y="0"/>
                  </a:moveTo>
                  <a:lnTo>
                    <a:pt x="9522" y="315"/>
                  </a:lnTo>
                  <a:lnTo>
                    <a:pt x="11063" y="2101"/>
                  </a:lnTo>
                  <a:lnTo>
                    <a:pt x="11483" y="3151"/>
                  </a:lnTo>
                  <a:lnTo>
                    <a:pt x="13303" y="4201"/>
                  </a:lnTo>
                  <a:lnTo>
                    <a:pt x="14844" y="4621"/>
                  </a:lnTo>
                  <a:lnTo>
                    <a:pt x="16384" y="5041"/>
                  </a:lnTo>
                  <a:lnTo>
                    <a:pt x="16104" y="16384"/>
                  </a:lnTo>
                  <a:lnTo>
                    <a:pt x="11063" y="16279"/>
                  </a:lnTo>
                  <a:lnTo>
                    <a:pt x="10643" y="15859"/>
                  </a:lnTo>
                  <a:lnTo>
                    <a:pt x="6021" y="15649"/>
                  </a:lnTo>
                  <a:lnTo>
                    <a:pt x="5741" y="15229"/>
                  </a:lnTo>
                  <a:lnTo>
                    <a:pt x="1540" y="15124"/>
                  </a:lnTo>
                  <a:lnTo>
                    <a:pt x="0" y="14914"/>
                  </a:lnTo>
                  <a:lnTo>
                    <a:pt x="420" y="12918"/>
                  </a:lnTo>
                  <a:lnTo>
                    <a:pt x="980" y="11238"/>
                  </a:lnTo>
                  <a:lnTo>
                    <a:pt x="840" y="10187"/>
                  </a:lnTo>
                  <a:lnTo>
                    <a:pt x="980" y="8717"/>
                  </a:lnTo>
                  <a:lnTo>
                    <a:pt x="1540" y="6932"/>
                  </a:lnTo>
                  <a:lnTo>
                    <a:pt x="1680" y="5146"/>
                  </a:lnTo>
                  <a:lnTo>
                    <a:pt x="2941" y="4831"/>
                  </a:lnTo>
                  <a:lnTo>
                    <a:pt x="3921" y="4726"/>
                  </a:lnTo>
                  <a:lnTo>
                    <a:pt x="4341" y="3991"/>
                  </a:lnTo>
                  <a:lnTo>
                    <a:pt x="4761" y="2941"/>
                  </a:lnTo>
                  <a:lnTo>
                    <a:pt x="4621" y="2416"/>
                  </a:lnTo>
                  <a:lnTo>
                    <a:pt x="5881" y="1470"/>
                  </a:lnTo>
                  <a:lnTo>
                    <a:pt x="6442" y="1155"/>
                  </a:lnTo>
                  <a:lnTo>
                    <a:pt x="7562" y="945"/>
                  </a:lnTo>
                  <a:lnTo>
                    <a:pt x="8122" y="420"/>
                  </a:lnTo>
                  <a:lnTo>
                    <a:pt x="8962" y="0"/>
                  </a:lnTo>
                  <a:close/>
                </a:path>
              </a:pathLst>
            </a:custGeom>
            <a:grpFill/>
            <a:ln w="635">
              <a:solidFill>
                <a:srgbClr val="953735">
                  <a:alpha val="80000"/>
                </a:srgbClr>
              </a:solidFill>
              <a:prstDash val="solid"/>
              <a:round/>
              <a:headEnd/>
              <a:tailEnd/>
            </a:ln>
          </p:spPr>
        </p:sp>
        <p:sp>
          <p:nvSpPr>
            <p:cNvPr id="264" name="Glades"/>
            <p:cNvSpPr>
              <a:spLocks/>
            </p:cNvSpPr>
            <p:nvPr/>
          </p:nvSpPr>
          <p:spPr bwMode="auto">
            <a:xfrm>
              <a:off x="7498217" y="4077375"/>
              <a:ext cx="568965" cy="416525"/>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635">
              <a:solidFill>
                <a:srgbClr val="953735">
                  <a:alpha val="80000"/>
                </a:srgbClr>
              </a:solidFill>
              <a:prstDash val="solid"/>
              <a:round/>
              <a:headEnd/>
              <a:tailEnd/>
            </a:ln>
          </p:spPr>
        </p:sp>
        <p:sp>
          <p:nvSpPr>
            <p:cNvPr id="265" name="Gulf"/>
            <p:cNvSpPr>
              <a:spLocks/>
            </p:cNvSpPr>
            <p:nvPr/>
          </p:nvSpPr>
          <p:spPr bwMode="auto">
            <a:xfrm>
              <a:off x="4324895" y="1290520"/>
              <a:ext cx="347820" cy="491672"/>
            </a:xfrm>
            <a:custGeom>
              <a:avLst/>
              <a:gdLst/>
              <a:ahLst/>
              <a:cxnLst>
                <a:cxn ang="0">
                  <a:pos x="12440" y="72"/>
                </a:cxn>
                <a:cxn ang="0">
                  <a:pos x="1922" y="0"/>
                </a:cxn>
                <a:cxn ang="0">
                  <a:pos x="1517" y="7798"/>
                </a:cxn>
                <a:cxn ang="0">
                  <a:pos x="2326" y="8156"/>
                </a:cxn>
                <a:cxn ang="0">
                  <a:pos x="2528" y="8729"/>
                </a:cxn>
                <a:cxn ang="0">
                  <a:pos x="3034" y="9730"/>
                </a:cxn>
                <a:cxn ang="0">
                  <a:pos x="4045" y="10446"/>
                </a:cxn>
                <a:cxn ang="0">
                  <a:pos x="4855" y="11519"/>
                </a:cxn>
                <a:cxn ang="0">
                  <a:pos x="4956" y="12807"/>
                </a:cxn>
                <a:cxn ang="0">
                  <a:pos x="4652" y="14238"/>
                </a:cxn>
                <a:cxn ang="0">
                  <a:pos x="4147" y="15168"/>
                </a:cxn>
                <a:cxn ang="0">
                  <a:pos x="3439" y="15454"/>
                </a:cxn>
                <a:cxn ang="0">
                  <a:pos x="2731" y="15311"/>
                </a:cxn>
                <a:cxn ang="0">
                  <a:pos x="2023" y="14524"/>
                </a:cxn>
                <a:cxn ang="0">
                  <a:pos x="1719" y="13236"/>
                </a:cxn>
                <a:cxn ang="0">
                  <a:pos x="1922" y="11948"/>
                </a:cxn>
                <a:cxn ang="0">
                  <a:pos x="1922" y="9802"/>
                </a:cxn>
                <a:cxn ang="0">
                  <a:pos x="1416" y="9659"/>
                </a:cxn>
                <a:cxn ang="0">
                  <a:pos x="1011" y="9873"/>
                </a:cxn>
                <a:cxn ang="0">
                  <a:pos x="708" y="10231"/>
                </a:cxn>
                <a:cxn ang="0">
                  <a:pos x="202" y="10875"/>
                </a:cxn>
                <a:cxn ang="0">
                  <a:pos x="101" y="11519"/>
                </a:cxn>
                <a:cxn ang="0">
                  <a:pos x="0" y="12377"/>
                </a:cxn>
                <a:cxn ang="0">
                  <a:pos x="506" y="13379"/>
                </a:cxn>
                <a:cxn ang="0">
                  <a:pos x="809" y="14810"/>
                </a:cxn>
                <a:cxn ang="0">
                  <a:pos x="2124" y="16169"/>
                </a:cxn>
                <a:cxn ang="0">
                  <a:pos x="2731" y="16384"/>
                </a:cxn>
                <a:cxn ang="0">
                  <a:pos x="3540" y="16384"/>
                </a:cxn>
                <a:cxn ang="0">
                  <a:pos x="4248" y="16098"/>
                </a:cxn>
                <a:cxn ang="0">
                  <a:pos x="5158" y="15669"/>
                </a:cxn>
                <a:cxn ang="0">
                  <a:pos x="5866" y="15597"/>
                </a:cxn>
                <a:cxn ang="0">
                  <a:pos x="7383" y="15740"/>
                </a:cxn>
                <a:cxn ang="0">
                  <a:pos x="8293" y="15669"/>
                </a:cxn>
                <a:cxn ang="0">
                  <a:pos x="9102" y="15239"/>
                </a:cxn>
                <a:cxn ang="0">
                  <a:pos x="10215" y="14667"/>
                </a:cxn>
                <a:cxn ang="0">
                  <a:pos x="10923" y="14595"/>
                </a:cxn>
                <a:cxn ang="0">
                  <a:pos x="12541" y="13451"/>
                </a:cxn>
                <a:cxn ang="0">
                  <a:pos x="13552" y="13522"/>
                </a:cxn>
                <a:cxn ang="0">
                  <a:pos x="14968" y="13451"/>
                </a:cxn>
                <a:cxn ang="0">
                  <a:pos x="16081" y="12807"/>
                </a:cxn>
                <a:cxn ang="0">
                  <a:pos x="16283" y="12449"/>
                </a:cxn>
                <a:cxn ang="0">
                  <a:pos x="15777" y="11590"/>
                </a:cxn>
                <a:cxn ang="0">
                  <a:pos x="16283" y="10589"/>
                </a:cxn>
                <a:cxn ang="0">
                  <a:pos x="16182" y="9873"/>
                </a:cxn>
                <a:cxn ang="0">
                  <a:pos x="16384" y="8586"/>
                </a:cxn>
                <a:cxn ang="0">
                  <a:pos x="15777" y="7512"/>
                </a:cxn>
                <a:cxn ang="0">
                  <a:pos x="14867" y="6582"/>
                </a:cxn>
                <a:cxn ang="0">
                  <a:pos x="13957" y="6153"/>
                </a:cxn>
                <a:cxn ang="0">
                  <a:pos x="12541" y="5080"/>
                </a:cxn>
                <a:cxn ang="0">
                  <a:pos x="11631" y="4221"/>
                </a:cxn>
                <a:cxn ang="0">
                  <a:pos x="11125" y="3792"/>
                </a:cxn>
                <a:cxn ang="0">
                  <a:pos x="11529" y="2790"/>
                </a:cxn>
                <a:cxn ang="0">
                  <a:pos x="11529" y="1431"/>
                </a:cxn>
                <a:cxn ang="0">
                  <a:pos x="12440" y="72"/>
                </a:cxn>
              </a:cxnLst>
              <a:rect l="0" t="0" r="r" b="b"/>
              <a:pathLst>
                <a:path w="16384" h="16384">
                  <a:moveTo>
                    <a:pt x="12440" y="72"/>
                  </a:moveTo>
                  <a:lnTo>
                    <a:pt x="1922" y="0"/>
                  </a:lnTo>
                  <a:lnTo>
                    <a:pt x="1517" y="7798"/>
                  </a:lnTo>
                  <a:lnTo>
                    <a:pt x="2326" y="8156"/>
                  </a:lnTo>
                  <a:lnTo>
                    <a:pt x="2528" y="8729"/>
                  </a:lnTo>
                  <a:lnTo>
                    <a:pt x="3034" y="9730"/>
                  </a:lnTo>
                  <a:lnTo>
                    <a:pt x="4045" y="10446"/>
                  </a:lnTo>
                  <a:lnTo>
                    <a:pt x="4855" y="11519"/>
                  </a:lnTo>
                  <a:lnTo>
                    <a:pt x="4956" y="12807"/>
                  </a:lnTo>
                  <a:lnTo>
                    <a:pt x="4652" y="14238"/>
                  </a:lnTo>
                  <a:lnTo>
                    <a:pt x="4147" y="15168"/>
                  </a:lnTo>
                  <a:lnTo>
                    <a:pt x="3439" y="15454"/>
                  </a:lnTo>
                  <a:lnTo>
                    <a:pt x="2731" y="15311"/>
                  </a:lnTo>
                  <a:lnTo>
                    <a:pt x="2023" y="14524"/>
                  </a:lnTo>
                  <a:lnTo>
                    <a:pt x="1719" y="13236"/>
                  </a:lnTo>
                  <a:lnTo>
                    <a:pt x="1922" y="11948"/>
                  </a:lnTo>
                  <a:lnTo>
                    <a:pt x="1922" y="9802"/>
                  </a:lnTo>
                  <a:lnTo>
                    <a:pt x="1416" y="9659"/>
                  </a:lnTo>
                  <a:lnTo>
                    <a:pt x="1011" y="9873"/>
                  </a:lnTo>
                  <a:lnTo>
                    <a:pt x="708" y="10231"/>
                  </a:lnTo>
                  <a:lnTo>
                    <a:pt x="202" y="10875"/>
                  </a:lnTo>
                  <a:lnTo>
                    <a:pt x="101" y="11519"/>
                  </a:lnTo>
                  <a:lnTo>
                    <a:pt x="0" y="12377"/>
                  </a:lnTo>
                  <a:lnTo>
                    <a:pt x="506" y="13379"/>
                  </a:lnTo>
                  <a:lnTo>
                    <a:pt x="809" y="14810"/>
                  </a:lnTo>
                  <a:lnTo>
                    <a:pt x="2124" y="16169"/>
                  </a:lnTo>
                  <a:lnTo>
                    <a:pt x="2731" y="16384"/>
                  </a:lnTo>
                  <a:lnTo>
                    <a:pt x="3540" y="16384"/>
                  </a:lnTo>
                  <a:lnTo>
                    <a:pt x="4248" y="16098"/>
                  </a:lnTo>
                  <a:lnTo>
                    <a:pt x="5158" y="15669"/>
                  </a:lnTo>
                  <a:lnTo>
                    <a:pt x="5866" y="15597"/>
                  </a:lnTo>
                  <a:lnTo>
                    <a:pt x="7383" y="15740"/>
                  </a:lnTo>
                  <a:lnTo>
                    <a:pt x="8293" y="15669"/>
                  </a:lnTo>
                  <a:lnTo>
                    <a:pt x="9102" y="15239"/>
                  </a:lnTo>
                  <a:lnTo>
                    <a:pt x="10215" y="14667"/>
                  </a:lnTo>
                  <a:lnTo>
                    <a:pt x="10923" y="14595"/>
                  </a:lnTo>
                  <a:lnTo>
                    <a:pt x="12541" y="13451"/>
                  </a:lnTo>
                  <a:lnTo>
                    <a:pt x="13552" y="13522"/>
                  </a:lnTo>
                  <a:lnTo>
                    <a:pt x="14968" y="13451"/>
                  </a:lnTo>
                  <a:lnTo>
                    <a:pt x="16081" y="12807"/>
                  </a:lnTo>
                  <a:lnTo>
                    <a:pt x="16283" y="12449"/>
                  </a:lnTo>
                  <a:lnTo>
                    <a:pt x="15777" y="11590"/>
                  </a:lnTo>
                  <a:lnTo>
                    <a:pt x="16283" y="10589"/>
                  </a:lnTo>
                  <a:lnTo>
                    <a:pt x="16182" y="9873"/>
                  </a:lnTo>
                  <a:lnTo>
                    <a:pt x="16384" y="8586"/>
                  </a:lnTo>
                  <a:lnTo>
                    <a:pt x="15777" y="7512"/>
                  </a:lnTo>
                  <a:lnTo>
                    <a:pt x="14867" y="6582"/>
                  </a:lnTo>
                  <a:lnTo>
                    <a:pt x="13957" y="6153"/>
                  </a:lnTo>
                  <a:lnTo>
                    <a:pt x="12541" y="5080"/>
                  </a:lnTo>
                  <a:lnTo>
                    <a:pt x="11631" y="4221"/>
                  </a:lnTo>
                  <a:lnTo>
                    <a:pt x="11125" y="3792"/>
                  </a:lnTo>
                  <a:lnTo>
                    <a:pt x="11529" y="2790"/>
                  </a:lnTo>
                  <a:lnTo>
                    <a:pt x="11529" y="1431"/>
                  </a:lnTo>
                  <a:lnTo>
                    <a:pt x="12440" y="72"/>
                  </a:lnTo>
                  <a:close/>
                </a:path>
              </a:pathLst>
            </a:custGeom>
            <a:grpFill/>
            <a:ln w="635">
              <a:solidFill>
                <a:srgbClr val="953735">
                  <a:alpha val="80000"/>
                </a:srgbClr>
              </a:solidFill>
              <a:prstDash val="solid"/>
              <a:round/>
              <a:headEnd/>
              <a:tailEnd/>
            </a:ln>
          </p:spPr>
        </p:sp>
        <p:sp>
          <p:nvSpPr>
            <p:cNvPr id="266" name="Hamilton"/>
            <p:cNvSpPr>
              <a:spLocks/>
            </p:cNvSpPr>
            <p:nvPr/>
          </p:nvSpPr>
          <p:spPr bwMode="auto">
            <a:xfrm>
              <a:off x="6098348" y="910495"/>
              <a:ext cx="521730" cy="298438"/>
            </a:xfrm>
            <a:custGeom>
              <a:avLst/>
              <a:gdLst/>
              <a:ahLst/>
              <a:cxnLst>
                <a:cxn ang="0">
                  <a:pos x="14833" y="1886"/>
                </a:cxn>
                <a:cxn ang="0">
                  <a:pos x="4045" y="354"/>
                </a:cxn>
                <a:cxn ang="0">
                  <a:pos x="0" y="0"/>
                </a:cxn>
                <a:cxn ang="0">
                  <a:pos x="944" y="1886"/>
                </a:cxn>
                <a:cxn ang="0">
                  <a:pos x="1079" y="3418"/>
                </a:cxn>
                <a:cxn ang="0">
                  <a:pos x="1483" y="5894"/>
                </a:cxn>
                <a:cxn ang="0">
                  <a:pos x="1416" y="7308"/>
                </a:cxn>
                <a:cxn ang="0">
                  <a:pos x="1753" y="8133"/>
                </a:cxn>
                <a:cxn ang="0">
                  <a:pos x="1888" y="9548"/>
                </a:cxn>
                <a:cxn ang="0">
                  <a:pos x="2292" y="10726"/>
                </a:cxn>
                <a:cxn ang="0">
                  <a:pos x="3169" y="12141"/>
                </a:cxn>
                <a:cxn ang="0">
                  <a:pos x="4113" y="10844"/>
                </a:cxn>
                <a:cxn ang="0">
                  <a:pos x="4855" y="10137"/>
                </a:cxn>
                <a:cxn ang="0">
                  <a:pos x="5596" y="10137"/>
                </a:cxn>
                <a:cxn ang="0">
                  <a:pos x="6136" y="10490"/>
                </a:cxn>
                <a:cxn ang="0">
                  <a:pos x="7012" y="10373"/>
                </a:cxn>
                <a:cxn ang="0">
                  <a:pos x="8158" y="10962"/>
                </a:cxn>
                <a:cxn ang="0">
                  <a:pos x="9035" y="11787"/>
                </a:cxn>
                <a:cxn ang="0">
                  <a:pos x="9102" y="12376"/>
                </a:cxn>
                <a:cxn ang="0">
                  <a:pos x="9439" y="12494"/>
                </a:cxn>
                <a:cxn ang="0">
                  <a:pos x="9776" y="12376"/>
                </a:cxn>
                <a:cxn ang="0">
                  <a:pos x="10181" y="12730"/>
                </a:cxn>
                <a:cxn ang="0">
                  <a:pos x="10383" y="13673"/>
                </a:cxn>
                <a:cxn ang="0">
                  <a:pos x="12608" y="16148"/>
                </a:cxn>
                <a:cxn ang="0">
                  <a:pos x="13350" y="16384"/>
                </a:cxn>
                <a:cxn ang="0">
                  <a:pos x="14024" y="16384"/>
                </a:cxn>
                <a:cxn ang="0">
                  <a:pos x="14901" y="15795"/>
                </a:cxn>
                <a:cxn ang="0">
                  <a:pos x="15710" y="14498"/>
                </a:cxn>
                <a:cxn ang="0">
                  <a:pos x="16384" y="12612"/>
                </a:cxn>
                <a:cxn ang="0">
                  <a:pos x="16384" y="11080"/>
                </a:cxn>
                <a:cxn ang="0">
                  <a:pos x="14901" y="6719"/>
                </a:cxn>
                <a:cxn ang="0">
                  <a:pos x="14429" y="4597"/>
                </a:cxn>
                <a:cxn ang="0">
                  <a:pos x="14833" y="1886"/>
                </a:cxn>
              </a:cxnLst>
              <a:rect l="0" t="0" r="r" b="b"/>
              <a:pathLst>
                <a:path w="16384" h="16384">
                  <a:moveTo>
                    <a:pt x="14833" y="1886"/>
                  </a:moveTo>
                  <a:lnTo>
                    <a:pt x="4045" y="354"/>
                  </a:lnTo>
                  <a:lnTo>
                    <a:pt x="0" y="0"/>
                  </a:lnTo>
                  <a:lnTo>
                    <a:pt x="944" y="1886"/>
                  </a:lnTo>
                  <a:lnTo>
                    <a:pt x="1079" y="3418"/>
                  </a:lnTo>
                  <a:lnTo>
                    <a:pt x="1483" y="5894"/>
                  </a:lnTo>
                  <a:lnTo>
                    <a:pt x="1416" y="7308"/>
                  </a:lnTo>
                  <a:lnTo>
                    <a:pt x="1753" y="8133"/>
                  </a:lnTo>
                  <a:lnTo>
                    <a:pt x="1888" y="9548"/>
                  </a:lnTo>
                  <a:lnTo>
                    <a:pt x="2292" y="10726"/>
                  </a:lnTo>
                  <a:lnTo>
                    <a:pt x="3169" y="12141"/>
                  </a:lnTo>
                  <a:lnTo>
                    <a:pt x="4113" y="10844"/>
                  </a:lnTo>
                  <a:lnTo>
                    <a:pt x="4855" y="10137"/>
                  </a:lnTo>
                  <a:lnTo>
                    <a:pt x="5596" y="10137"/>
                  </a:lnTo>
                  <a:lnTo>
                    <a:pt x="6136" y="10490"/>
                  </a:lnTo>
                  <a:lnTo>
                    <a:pt x="7012" y="10373"/>
                  </a:lnTo>
                  <a:lnTo>
                    <a:pt x="8158" y="10962"/>
                  </a:lnTo>
                  <a:lnTo>
                    <a:pt x="9035" y="11787"/>
                  </a:lnTo>
                  <a:lnTo>
                    <a:pt x="9102" y="12376"/>
                  </a:lnTo>
                  <a:lnTo>
                    <a:pt x="9439" y="12494"/>
                  </a:lnTo>
                  <a:lnTo>
                    <a:pt x="9776" y="12376"/>
                  </a:lnTo>
                  <a:lnTo>
                    <a:pt x="10181" y="12730"/>
                  </a:lnTo>
                  <a:lnTo>
                    <a:pt x="10383" y="13673"/>
                  </a:lnTo>
                  <a:lnTo>
                    <a:pt x="12608" y="16148"/>
                  </a:lnTo>
                  <a:lnTo>
                    <a:pt x="13350" y="16384"/>
                  </a:lnTo>
                  <a:lnTo>
                    <a:pt x="14024" y="16384"/>
                  </a:lnTo>
                  <a:lnTo>
                    <a:pt x="14901" y="15795"/>
                  </a:lnTo>
                  <a:lnTo>
                    <a:pt x="15710" y="14498"/>
                  </a:lnTo>
                  <a:lnTo>
                    <a:pt x="16384" y="12612"/>
                  </a:lnTo>
                  <a:lnTo>
                    <a:pt x="16384" y="11080"/>
                  </a:lnTo>
                  <a:lnTo>
                    <a:pt x="14901" y="6719"/>
                  </a:lnTo>
                  <a:lnTo>
                    <a:pt x="14429" y="4597"/>
                  </a:lnTo>
                  <a:lnTo>
                    <a:pt x="14833" y="1886"/>
                  </a:lnTo>
                  <a:close/>
                </a:path>
              </a:pathLst>
            </a:custGeom>
            <a:grpFill/>
            <a:ln w="635">
              <a:solidFill>
                <a:srgbClr val="953735">
                  <a:alpha val="80000"/>
                </a:srgbClr>
              </a:solidFill>
              <a:prstDash val="solid"/>
              <a:round/>
              <a:headEnd/>
              <a:tailEnd/>
            </a:ln>
          </p:spPr>
        </p:sp>
        <p:sp>
          <p:nvSpPr>
            <p:cNvPr id="267" name="Hardee"/>
            <p:cNvSpPr>
              <a:spLocks/>
            </p:cNvSpPr>
            <p:nvPr/>
          </p:nvSpPr>
          <p:spPr bwMode="auto">
            <a:xfrm>
              <a:off x="7098868" y="3669438"/>
              <a:ext cx="405790" cy="287703"/>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635">
              <a:solidFill>
                <a:srgbClr val="953735">
                  <a:alpha val="80000"/>
                </a:srgbClr>
              </a:solidFill>
              <a:prstDash val="solid"/>
              <a:round/>
              <a:headEnd/>
              <a:tailEnd/>
            </a:ln>
          </p:spPr>
        </p:sp>
        <p:sp>
          <p:nvSpPr>
            <p:cNvPr id="268" name="Hendry"/>
            <p:cNvSpPr>
              <a:spLocks/>
            </p:cNvSpPr>
            <p:nvPr/>
          </p:nvSpPr>
          <p:spPr bwMode="auto">
            <a:xfrm>
              <a:off x="7498217" y="4476724"/>
              <a:ext cx="566818" cy="489525"/>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635">
              <a:solidFill>
                <a:srgbClr val="953735">
                  <a:alpha val="80000"/>
                </a:srgbClr>
              </a:solidFill>
              <a:prstDash val="solid"/>
              <a:round/>
              <a:headEnd/>
              <a:tailEnd/>
            </a:ln>
          </p:spPr>
        </p:sp>
        <p:sp>
          <p:nvSpPr>
            <p:cNvPr id="269" name="Hernando"/>
            <p:cNvSpPr>
              <a:spLocks/>
            </p:cNvSpPr>
            <p:nvPr/>
          </p:nvSpPr>
          <p:spPr bwMode="auto">
            <a:xfrm>
              <a:off x="6585726" y="2694683"/>
              <a:ext cx="515289" cy="240468"/>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635">
              <a:solidFill>
                <a:srgbClr val="953735">
                  <a:alpha val="80000"/>
                </a:srgbClr>
              </a:solidFill>
              <a:prstDash val="solid"/>
              <a:round/>
              <a:headEnd/>
              <a:tailEnd/>
            </a:ln>
          </p:spPr>
        </p:sp>
        <p:sp>
          <p:nvSpPr>
            <p:cNvPr id="270" name="Highlands"/>
            <p:cNvSpPr>
              <a:spLocks/>
            </p:cNvSpPr>
            <p:nvPr/>
          </p:nvSpPr>
          <p:spPr bwMode="auto">
            <a:xfrm>
              <a:off x="7502511" y="3671585"/>
              <a:ext cx="495966" cy="568965"/>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635">
              <a:solidFill>
                <a:srgbClr val="953735">
                  <a:alpha val="80000"/>
                </a:srgbClr>
              </a:solidFill>
              <a:prstDash val="solid"/>
              <a:round/>
              <a:headEnd/>
              <a:tailEnd/>
            </a:ln>
          </p:spPr>
        </p:sp>
        <p:sp>
          <p:nvSpPr>
            <p:cNvPr id="271" name="Hillsborough"/>
            <p:cNvSpPr>
              <a:spLocks/>
            </p:cNvSpPr>
            <p:nvPr/>
          </p:nvSpPr>
          <p:spPr bwMode="auto">
            <a:xfrm>
              <a:off x="6611490" y="3186355"/>
              <a:ext cx="487378" cy="487378"/>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635">
              <a:solidFill>
                <a:srgbClr val="953735">
                  <a:alpha val="80000"/>
                </a:srgbClr>
              </a:solidFill>
              <a:prstDash val="solid"/>
              <a:round/>
              <a:headEnd/>
              <a:tailEnd/>
            </a:ln>
          </p:spPr>
        </p:sp>
        <p:sp>
          <p:nvSpPr>
            <p:cNvPr id="272" name="Holmes"/>
            <p:cNvSpPr>
              <a:spLocks/>
            </p:cNvSpPr>
            <p:nvPr/>
          </p:nvSpPr>
          <p:spPr bwMode="auto">
            <a:xfrm>
              <a:off x="3839664" y="558380"/>
              <a:ext cx="431555" cy="264086"/>
            </a:xfrm>
            <a:custGeom>
              <a:avLst/>
              <a:gdLst/>
              <a:ahLst/>
              <a:cxnLst>
                <a:cxn ang="0">
                  <a:pos x="5706" y="16384"/>
                </a:cxn>
                <a:cxn ang="0">
                  <a:pos x="0" y="16251"/>
                </a:cxn>
                <a:cxn ang="0">
                  <a:pos x="163" y="0"/>
                </a:cxn>
                <a:cxn ang="0">
                  <a:pos x="16384" y="0"/>
                </a:cxn>
                <a:cxn ang="0">
                  <a:pos x="15243" y="3064"/>
                </a:cxn>
                <a:cxn ang="0">
                  <a:pos x="14998" y="4263"/>
                </a:cxn>
                <a:cxn ang="0">
                  <a:pos x="14428" y="5062"/>
                </a:cxn>
                <a:cxn ang="0">
                  <a:pos x="13531" y="7992"/>
                </a:cxn>
                <a:cxn ang="0">
                  <a:pos x="13287" y="9191"/>
                </a:cxn>
                <a:cxn ang="0">
                  <a:pos x="13694" y="9191"/>
                </a:cxn>
                <a:cxn ang="0">
                  <a:pos x="12553" y="14120"/>
                </a:cxn>
                <a:cxn ang="0">
                  <a:pos x="9455" y="14253"/>
                </a:cxn>
                <a:cxn ang="0">
                  <a:pos x="9374" y="12521"/>
                </a:cxn>
                <a:cxn ang="0">
                  <a:pos x="8722" y="12255"/>
                </a:cxn>
                <a:cxn ang="0">
                  <a:pos x="8640" y="11589"/>
                </a:cxn>
                <a:cxn ang="0">
                  <a:pos x="6358" y="11722"/>
                </a:cxn>
                <a:cxn ang="0">
                  <a:pos x="6195" y="12521"/>
                </a:cxn>
                <a:cxn ang="0">
                  <a:pos x="6195" y="13986"/>
                </a:cxn>
                <a:cxn ang="0">
                  <a:pos x="5787" y="15185"/>
                </a:cxn>
                <a:cxn ang="0">
                  <a:pos x="5706" y="16384"/>
                </a:cxn>
              </a:cxnLst>
              <a:rect l="0" t="0" r="r" b="b"/>
              <a:pathLst>
                <a:path w="16384" h="16384">
                  <a:moveTo>
                    <a:pt x="5706" y="16384"/>
                  </a:moveTo>
                  <a:lnTo>
                    <a:pt x="0" y="16251"/>
                  </a:lnTo>
                  <a:lnTo>
                    <a:pt x="163" y="0"/>
                  </a:lnTo>
                  <a:lnTo>
                    <a:pt x="16384" y="0"/>
                  </a:lnTo>
                  <a:lnTo>
                    <a:pt x="15243" y="3064"/>
                  </a:lnTo>
                  <a:lnTo>
                    <a:pt x="14998" y="4263"/>
                  </a:lnTo>
                  <a:lnTo>
                    <a:pt x="14428" y="5062"/>
                  </a:lnTo>
                  <a:lnTo>
                    <a:pt x="13531" y="7992"/>
                  </a:lnTo>
                  <a:lnTo>
                    <a:pt x="13287" y="9191"/>
                  </a:lnTo>
                  <a:lnTo>
                    <a:pt x="13694" y="9191"/>
                  </a:lnTo>
                  <a:lnTo>
                    <a:pt x="12553" y="14120"/>
                  </a:lnTo>
                  <a:lnTo>
                    <a:pt x="9455" y="14253"/>
                  </a:lnTo>
                  <a:lnTo>
                    <a:pt x="9374" y="12521"/>
                  </a:lnTo>
                  <a:lnTo>
                    <a:pt x="8722" y="12255"/>
                  </a:lnTo>
                  <a:lnTo>
                    <a:pt x="8640" y="11589"/>
                  </a:lnTo>
                  <a:lnTo>
                    <a:pt x="6358" y="11722"/>
                  </a:lnTo>
                  <a:lnTo>
                    <a:pt x="6195" y="12521"/>
                  </a:lnTo>
                  <a:lnTo>
                    <a:pt x="6195" y="13986"/>
                  </a:lnTo>
                  <a:lnTo>
                    <a:pt x="5787" y="15185"/>
                  </a:lnTo>
                  <a:lnTo>
                    <a:pt x="5706" y="16384"/>
                  </a:lnTo>
                  <a:close/>
                </a:path>
              </a:pathLst>
            </a:custGeom>
            <a:grpFill/>
            <a:ln w="635">
              <a:solidFill>
                <a:srgbClr val="953735">
                  <a:alpha val="80000"/>
                </a:srgbClr>
              </a:solidFill>
              <a:prstDash val="solid"/>
              <a:round/>
              <a:headEnd/>
              <a:tailEnd/>
            </a:ln>
          </p:spPr>
        </p:sp>
        <p:sp>
          <p:nvSpPr>
            <p:cNvPr id="273" name="Indian_River"/>
            <p:cNvSpPr>
              <a:spLocks/>
            </p:cNvSpPr>
            <p:nvPr/>
          </p:nvSpPr>
          <p:spPr bwMode="auto">
            <a:xfrm>
              <a:off x="8058594" y="3482646"/>
              <a:ext cx="442290" cy="27696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635">
              <a:solidFill>
                <a:srgbClr val="953735">
                  <a:alpha val="80000"/>
                </a:srgbClr>
              </a:solidFill>
              <a:prstDash val="solid"/>
              <a:round/>
              <a:headEnd/>
              <a:tailEnd/>
            </a:ln>
          </p:spPr>
        </p:sp>
        <p:sp>
          <p:nvSpPr>
            <p:cNvPr id="274" name="Jackson"/>
            <p:cNvSpPr>
              <a:spLocks/>
            </p:cNvSpPr>
            <p:nvPr/>
          </p:nvSpPr>
          <p:spPr bwMode="auto">
            <a:xfrm>
              <a:off x="4189631" y="558380"/>
              <a:ext cx="614053" cy="403643"/>
            </a:xfrm>
            <a:custGeom>
              <a:avLst/>
              <a:gdLst/>
              <a:ahLst/>
              <a:cxnLst>
                <a:cxn ang="0">
                  <a:pos x="16384" y="10981"/>
                </a:cxn>
                <a:cxn ang="0">
                  <a:pos x="16155" y="10458"/>
                </a:cxn>
                <a:cxn ang="0">
                  <a:pos x="15639" y="9935"/>
                </a:cxn>
                <a:cxn ang="0">
                  <a:pos x="14837" y="8279"/>
                </a:cxn>
                <a:cxn ang="0">
                  <a:pos x="14723" y="5578"/>
                </a:cxn>
                <a:cxn ang="0">
                  <a:pos x="14780" y="4532"/>
                </a:cxn>
                <a:cxn ang="0">
                  <a:pos x="14608" y="4096"/>
                </a:cxn>
                <a:cxn ang="0">
                  <a:pos x="14035" y="3137"/>
                </a:cxn>
                <a:cxn ang="0">
                  <a:pos x="13520" y="1743"/>
                </a:cxn>
                <a:cxn ang="0">
                  <a:pos x="13176" y="436"/>
                </a:cxn>
                <a:cxn ang="0">
                  <a:pos x="2692" y="0"/>
                </a:cxn>
                <a:cxn ang="0">
                  <a:pos x="2177" y="0"/>
                </a:cxn>
                <a:cxn ang="0">
                  <a:pos x="1375" y="2004"/>
                </a:cxn>
                <a:cxn ang="0">
                  <a:pos x="1203" y="2789"/>
                </a:cxn>
                <a:cxn ang="0">
                  <a:pos x="802" y="3312"/>
                </a:cxn>
                <a:cxn ang="0">
                  <a:pos x="172" y="5229"/>
                </a:cxn>
                <a:cxn ang="0">
                  <a:pos x="0" y="6013"/>
                </a:cxn>
                <a:cxn ang="0">
                  <a:pos x="286" y="6013"/>
                </a:cxn>
                <a:cxn ang="0">
                  <a:pos x="2635" y="6013"/>
                </a:cxn>
                <a:cxn ang="0">
                  <a:pos x="2635" y="7582"/>
                </a:cxn>
                <a:cxn ang="0">
                  <a:pos x="3666" y="7669"/>
                </a:cxn>
                <a:cxn ang="0">
                  <a:pos x="3666" y="16297"/>
                </a:cxn>
                <a:cxn ang="0">
                  <a:pos x="4869" y="16384"/>
                </a:cxn>
                <a:cxn ang="0">
                  <a:pos x="9395" y="16384"/>
                </a:cxn>
                <a:cxn ang="0">
                  <a:pos x="9452" y="15077"/>
                </a:cxn>
                <a:cxn ang="0">
                  <a:pos x="14952" y="15077"/>
                </a:cxn>
                <a:cxn ang="0">
                  <a:pos x="15525" y="14292"/>
                </a:cxn>
                <a:cxn ang="0">
                  <a:pos x="15868" y="13072"/>
                </a:cxn>
                <a:cxn ang="0">
                  <a:pos x="16212" y="12375"/>
                </a:cxn>
                <a:cxn ang="0">
                  <a:pos x="16384" y="10981"/>
                </a:cxn>
              </a:cxnLst>
              <a:rect l="0" t="0" r="r" b="b"/>
              <a:pathLst>
                <a:path w="16384" h="16384">
                  <a:moveTo>
                    <a:pt x="16384" y="10981"/>
                  </a:moveTo>
                  <a:lnTo>
                    <a:pt x="16155" y="10458"/>
                  </a:lnTo>
                  <a:lnTo>
                    <a:pt x="15639" y="9935"/>
                  </a:lnTo>
                  <a:lnTo>
                    <a:pt x="14837" y="8279"/>
                  </a:lnTo>
                  <a:lnTo>
                    <a:pt x="14723" y="5578"/>
                  </a:lnTo>
                  <a:lnTo>
                    <a:pt x="14780" y="4532"/>
                  </a:lnTo>
                  <a:lnTo>
                    <a:pt x="14608" y="4096"/>
                  </a:lnTo>
                  <a:lnTo>
                    <a:pt x="14035" y="3137"/>
                  </a:lnTo>
                  <a:lnTo>
                    <a:pt x="13520" y="1743"/>
                  </a:lnTo>
                  <a:lnTo>
                    <a:pt x="13176" y="436"/>
                  </a:lnTo>
                  <a:lnTo>
                    <a:pt x="2692" y="0"/>
                  </a:lnTo>
                  <a:lnTo>
                    <a:pt x="2177" y="0"/>
                  </a:lnTo>
                  <a:lnTo>
                    <a:pt x="1375" y="2004"/>
                  </a:lnTo>
                  <a:lnTo>
                    <a:pt x="1203" y="2789"/>
                  </a:lnTo>
                  <a:lnTo>
                    <a:pt x="802" y="3312"/>
                  </a:lnTo>
                  <a:lnTo>
                    <a:pt x="172" y="5229"/>
                  </a:lnTo>
                  <a:lnTo>
                    <a:pt x="0" y="6013"/>
                  </a:lnTo>
                  <a:lnTo>
                    <a:pt x="286" y="6013"/>
                  </a:lnTo>
                  <a:lnTo>
                    <a:pt x="2635" y="6013"/>
                  </a:lnTo>
                  <a:lnTo>
                    <a:pt x="2635" y="7582"/>
                  </a:lnTo>
                  <a:lnTo>
                    <a:pt x="3666" y="7669"/>
                  </a:lnTo>
                  <a:lnTo>
                    <a:pt x="3666" y="16297"/>
                  </a:lnTo>
                  <a:lnTo>
                    <a:pt x="4869" y="16384"/>
                  </a:lnTo>
                  <a:lnTo>
                    <a:pt x="9395" y="16384"/>
                  </a:lnTo>
                  <a:lnTo>
                    <a:pt x="9452" y="15077"/>
                  </a:lnTo>
                  <a:lnTo>
                    <a:pt x="14952" y="15077"/>
                  </a:lnTo>
                  <a:lnTo>
                    <a:pt x="15525" y="14292"/>
                  </a:lnTo>
                  <a:lnTo>
                    <a:pt x="15868" y="13072"/>
                  </a:lnTo>
                  <a:lnTo>
                    <a:pt x="16212" y="12375"/>
                  </a:lnTo>
                  <a:lnTo>
                    <a:pt x="16384" y="10981"/>
                  </a:lnTo>
                  <a:close/>
                </a:path>
              </a:pathLst>
            </a:custGeom>
            <a:grpFill/>
            <a:ln w="635">
              <a:solidFill>
                <a:srgbClr val="953735">
                  <a:alpha val="80000"/>
                </a:srgbClr>
              </a:solidFill>
              <a:prstDash val="solid"/>
              <a:round/>
              <a:headEnd/>
              <a:tailEnd/>
            </a:ln>
          </p:spPr>
        </p:sp>
        <p:sp>
          <p:nvSpPr>
            <p:cNvPr id="275" name="Jefferson"/>
            <p:cNvSpPr>
              <a:spLocks/>
            </p:cNvSpPr>
            <p:nvPr/>
          </p:nvSpPr>
          <p:spPr bwMode="auto">
            <a:xfrm>
              <a:off x="5452090" y="871848"/>
              <a:ext cx="399349" cy="523877"/>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635">
              <a:solidFill>
                <a:srgbClr val="953735">
                  <a:alpha val="80000"/>
                </a:srgbClr>
              </a:solidFill>
              <a:prstDash val="solid"/>
              <a:round/>
              <a:headEnd/>
              <a:tailEnd/>
            </a:ln>
          </p:spPr>
        </p:sp>
        <p:sp>
          <p:nvSpPr>
            <p:cNvPr id="276" name="Lafayette"/>
            <p:cNvSpPr>
              <a:spLocks/>
            </p:cNvSpPr>
            <p:nvPr/>
          </p:nvSpPr>
          <p:spPr bwMode="auto">
            <a:xfrm>
              <a:off x="6021055" y="1251874"/>
              <a:ext cx="410084" cy="410084"/>
            </a:xfrm>
            <a:custGeom>
              <a:avLst/>
              <a:gdLst/>
              <a:ahLst/>
              <a:cxnLst>
                <a:cxn ang="0">
                  <a:pos x="257" y="86"/>
                </a:cxn>
                <a:cxn ang="0">
                  <a:pos x="4546" y="0"/>
                </a:cxn>
                <a:cxn ang="0">
                  <a:pos x="4546" y="600"/>
                </a:cxn>
                <a:cxn ang="0">
                  <a:pos x="4718" y="1372"/>
                </a:cxn>
                <a:cxn ang="0">
                  <a:pos x="4718" y="2488"/>
                </a:cxn>
                <a:cxn ang="0">
                  <a:pos x="4546" y="3345"/>
                </a:cxn>
                <a:cxn ang="0">
                  <a:pos x="5404" y="4546"/>
                </a:cxn>
                <a:cxn ang="0">
                  <a:pos x="5576" y="5576"/>
                </a:cxn>
                <a:cxn ang="0">
                  <a:pos x="5919" y="5919"/>
                </a:cxn>
                <a:cxn ang="0">
                  <a:pos x="6434" y="6090"/>
                </a:cxn>
                <a:cxn ang="0">
                  <a:pos x="8235" y="5919"/>
                </a:cxn>
                <a:cxn ang="0">
                  <a:pos x="10122" y="6862"/>
                </a:cxn>
                <a:cxn ang="0">
                  <a:pos x="12438" y="8750"/>
                </a:cxn>
                <a:cxn ang="0">
                  <a:pos x="13553" y="10379"/>
                </a:cxn>
                <a:cxn ang="0">
                  <a:pos x="14325" y="10980"/>
                </a:cxn>
                <a:cxn ang="0">
                  <a:pos x="15097" y="11580"/>
                </a:cxn>
                <a:cxn ang="0">
                  <a:pos x="15097" y="12438"/>
                </a:cxn>
                <a:cxn ang="0">
                  <a:pos x="15183" y="13039"/>
                </a:cxn>
                <a:cxn ang="0">
                  <a:pos x="15440" y="13639"/>
                </a:cxn>
                <a:cxn ang="0">
                  <a:pos x="16298" y="14154"/>
                </a:cxn>
                <a:cxn ang="0">
                  <a:pos x="16384" y="14583"/>
                </a:cxn>
                <a:cxn ang="0">
                  <a:pos x="16127" y="15440"/>
                </a:cxn>
                <a:cxn ang="0">
                  <a:pos x="15869" y="16041"/>
                </a:cxn>
                <a:cxn ang="0">
                  <a:pos x="15269" y="16127"/>
                </a:cxn>
                <a:cxn ang="0">
                  <a:pos x="14497" y="16384"/>
                </a:cxn>
                <a:cxn ang="0">
                  <a:pos x="2230" y="16127"/>
                </a:cxn>
                <a:cxn ang="0">
                  <a:pos x="515" y="16041"/>
                </a:cxn>
                <a:cxn ang="0">
                  <a:pos x="515" y="13039"/>
                </a:cxn>
                <a:cxn ang="0">
                  <a:pos x="0" y="13039"/>
                </a:cxn>
                <a:cxn ang="0">
                  <a:pos x="257" y="86"/>
                </a:cxn>
              </a:cxnLst>
              <a:rect l="0" t="0" r="r" b="b"/>
              <a:pathLst>
                <a:path w="16384" h="16384">
                  <a:moveTo>
                    <a:pt x="257" y="86"/>
                  </a:moveTo>
                  <a:lnTo>
                    <a:pt x="4546" y="0"/>
                  </a:lnTo>
                  <a:lnTo>
                    <a:pt x="4546" y="600"/>
                  </a:lnTo>
                  <a:lnTo>
                    <a:pt x="4718" y="1372"/>
                  </a:lnTo>
                  <a:lnTo>
                    <a:pt x="4718" y="2488"/>
                  </a:lnTo>
                  <a:lnTo>
                    <a:pt x="4546" y="3345"/>
                  </a:lnTo>
                  <a:lnTo>
                    <a:pt x="5404" y="4546"/>
                  </a:lnTo>
                  <a:lnTo>
                    <a:pt x="5576" y="5576"/>
                  </a:lnTo>
                  <a:lnTo>
                    <a:pt x="5919" y="5919"/>
                  </a:lnTo>
                  <a:lnTo>
                    <a:pt x="6434" y="6090"/>
                  </a:lnTo>
                  <a:lnTo>
                    <a:pt x="8235" y="5919"/>
                  </a:lnTo>
                  <a:lnTo>
                    <a:pt x="10122" y="6862"/>
                  </a:lnTo>
                  <a:lnTo>
                    <a:pt x="12438" y="8750"/>
                  </a:lnTo>
                  <a:lnTo>
                    <a:pt x="13553" y="10379"/>
                  </a:lnTo>
                  <a:lnTo>
                    <a:pt x="14325" y="10980"/>
                  </a:lnTo>
                  <a:lnTo>
                    <a:pt x="15097" y="11580"/>
                  </a:lnTo>
                  <a:lnTo>
                    <a:pt x="15097" y="12438"/>
                  </a:lnTo>
                  <a:lnTo>
                    <a:pt x="15183" y="13039"/>
                  </a:lnTo>
                  <a:lnTo>
                    <a:pt x="15440" y="13639"/>
                  </a:lnTo>
                  <a:lnTo>
                    <a:pt x="16298" y="14154"/>
                  </a:lnTo>
                  <a:lnTo>
                    <a:pt x="16384" y="14583"/>
                  </a:lnTo>
                  <a:lnTo>
                    <a:pt x="16127" y="15440"/>
                  </a:lnTo>
                  <a:lnTo>
                    <a:pt x="15869" y="16041"/>
                  </a:lnTo>
                  <a:lnTo>
                    <a:pt x="15269" y="16127"/>
                  </a:lnTo>
                  <a:lnTo>
                    <a:pt x="14497" y="16384"/>
                  </a:lnTo>
                  <a:lnTo>
                    <a:pt x="2230" y="16127"/>
                  </a:lnTo>
                  <a:lnTo>
                    <a:pt x="515" y="16041"/>
                  </a:lnTo>
                  <a:lnTo>
                    <a:pt x="515" y="13039"/>
                  </a:lnTo>
                  <a:lnTo>
                    <a:pt x="0" y="13039"/>
                  </a:lnTo>
                  <a:lnTo>
                    <a:pt x="257" y="86"/>
                  </a:lnTo>
                  <a:close/>
                </a:path>
              </a:pathLst>
            </a:custGeom>
            <a:grpFill/>
            <a:ln w="635">
              <a:solidFill>
                <a:srgbClr val="953735">
                  <a:alpha val="80000"/>
                </a:srgbClr>
              </a:solidFill>
              <a:prstDash val="solid"/>
              <a:round/>
              <a:headEnd/>
              <a:tailEnd/>
            </a:ln>
          </p:spPr>
        </p:sp>
        <p:sp>
          <p:nvSpPr>
            <p:cNvPr id="277" name="Lake"/>
            <p:cNvSpPr>
              <a:spLocks/>
            </p:cNvSpPr>
            <p:nvPr/>
          </p:nvSpPr>
          <p:spPr bwMode="auto">
            <a:xfrm>
              <a:off x="7184749" y="2183688"/>
              <a:ext cx="504554" cy="845933"/>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635">
              <a:solidFill>
                <a:srgbClr val="953735">
                  <a:alpha val="80000"/>
                </a:srgbClr>
              </a:solidFill>
              <a:prstDash val="solid"/>
              <a:round/>
              <a:headEnd/>
              <a:tailEnd/>
            </a:ln>
          </p:spPr>
        </p:sp>
        <p:sp>
          <p:nvSpPr>
            <p:cNvPr id="278" name="Lee"/>
            <p:cNvSpPr>
              <a:spLocks/>
            </p:cNvSpPr>
            <p:nvPr/>
          </p:nvSpPr>
          <p:spPr bwMode="auto">
            <a:xfrm>
              <a:off x="7064515" y="4489607"/>
              <a:ext cx="433702" cy="410084"/>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635">
              <a:solidFill>
                <a:srgbClr val="953735">
                  <a:alpha val="80000"/>
                </a:srgbClr>
              </a:solidFill>
              <a:prstDash val="solid"/>
              <a:round/>
              <a:headEnd/>
              <a:tailEnd/>
            </a:ln>
          </p:spPr>
        </p:sp>
        <p:sp>
          <p:nvSpPr>
            <p:cNvPr id="279" name="Leon"/>
            <p:cNvSpPr>
              <a:spLocks/>
            </p:cNvSpPr>
            <p:nvPr/>
          </p:nvSpPr>
          <p:spPr bwMode="auto">
            <a:xfrm>
              <a:off x="4928212" y="856819"/>
              <a:ext cx="618347" cy="382173"/>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635">
              <a:solidFill>
                <a:srgbClr val="953735">
                  <a:alpha val="80000"/>
                </a:srgbClr>
              </a:solidFill>
              <a:prstDash val="solid"/>
              <a:round/>
              <a:headEnd/>
              <a:tailEnd/>
            </a:ln>
          </p:spPr>
        </p:sp>
        <p:sp>
          <p:nvSpPr>
            <p:cNvPr id="280" name="Levy"/>
            <p:cNvSpPr>
              <a:spLocks/>
            </p:cNvSpPr>
            <p:nvPr/>
          </p:nvSpPr>
          <p:spPr bwMode="auto">
            <a:xfrm>
              <a:off x="6203553" y="1865926"/>
              <a:ext cx="609759" cy="545348"/>
            </a:xfrm>
            <a:custGeom>
              <a:avLst/>
              <a:gdLst/>
              <a:ahLst/>
              <a:cxnLst>
                <a:cxn ang="0">
                  <a:pos x="4788" y="0"/>
                </a:cxn>
                <a:cxn ang="0">
                  <a:pos x="6519" y="65"/>
                </a:cxn>
                <a:cxn ang="0">
                  <a:pos x="6634" y="323"/>
                </a:cxn>
                <a:cxn ang="0">
                  <a:pos x="8538" y="452"/>
                </a:cxn>
                <a:cxn ang="0">
                  <a:pos x="8711" y="710"/>
                </a:cxn>
                <a:cxn ang="0">
                  <a:pos x="10788" y="774"/>
                </a:cxn>
                <a:cxn ang="0">
                  <a:pos x="10846" y="1419"/>
                </a:cxn>
                <a:cxn ang="0">
                  <a:pos x="12980" y="1484"/>
                </a:cxn>
                <a:cxn ang="0">
                  <a:pos x="13038" y="3032"/>
                </a:cxn>
                <a:cxn ang="0">
                  <a:pos x="16326" y="3096"/>
                </a:cxn>
                <a:cxn ang="0">
                  <a:pos x="16384" y="10514"/>
                </a:cxn>
                <a:cxn ang="0">
                  <a:pos x="13673" y="10643"/>
                </a:cxn>
                <a:cxn ang="0">
                  <a:pos x="13673" y="15287"/>
                </a:cxn>
                <a:cxn ang="0">
                  <a:pos x="12750" y="15610"/>
                </a:cxn>
                <a:cxn ang="0">
                  <a:pos x="12461" y="15932"/>
                </a:cxn>
                <a:cxn ang="0">
                  <a:pos x="12173" y="16126"/>
                </a:cxn>
                <a:cxn ang="0">
                  <a:pos x="11711" y="16061"/>
                </a:cxn>
                <a:cxn ang="0">
                  <a:pos x="10730" y="15674"/>
                </a:cxn>
                <a:cxn ang="0">
                  <a:pos x="10269" y="15610"/>
                </a:cxn>
                <a:cxn ang="0">
                  <a:pos x="9807" y="15803"/>
                </a:cxn>
                <a:cxn ang="0">
                  <a:pos x="9288" y="16384"/>
                </a:cxn>
                <a:cxn ang="0">
                  <a:pos x="9000" y="15674"/>
                </a:cxn>
                <a:cxn ang="0">
                  <a:pos x="9057" y="15094"/>
                </a:cxn>
                <a:cxn ang="0">
                  <a:pos x="9057" y="14771"/>
                </a:cxn>
                <a:cxn ang="0">
                  <a:pos x="8942" y="14449"/>
                </a:cxn>
                <a:cxn ang="0">
                  <a:pos x="8654" y="14320"/>
                </a:cxn>
                <a:cxn ang="0">
                  <a:pos x="8019" y="14191"/>
                </a:cxn>
                <a:cxn ang="0">
                  <a:pos x="7673" y="13868"/>
                </a:cxn>
                <a:cxn ang="0">
                  <a:pos x="7615" y="13288"/>
                </a:cxn>
                <a:cxn ang="0">
                  <a:pos x="7673" y="12643"/>
                </a:cxn>
                <a:cxn ang="0">
                  <a:pos x="7846" y="12320"/>
                </a:cxn>
                <a:cxn ang="0">
                  <a:pos x="7557" y="11804"/>
                </a:cxn>
                <a:cxn ang="0">
                  <a:pos x="6750" y="11740"/>
                </a:cxn>
                <a:cxn ang="0">
                  <a:pos x="5942" y="11740"/>
                </a:cxn>
                <a:cxn ang="0">
                  <a:pos x="3923" y="11353"/>
                </a:cxn>
                <a:cxn ang="0">
                  <a:pos x="3173" y="11288"/>
                </a:cxn>
                <a:cxn ang="0">
                  <a:pos x="2423" y="11095"/>
                </a:cxn>
                <a:cxn ang="0">
                  <a:pos x="1904" y="10708"/>
                </a:cxn>
                <a:cxn ang="0">
                  <a:pos x="1788" y="10321"/>
                </a:cxn>
                <a:cxn ang="0">
                  <a:pos x="1731" y="9676"/>
                </a:cxn>
                <a:cxn ang="0">
                  <a:pos x="1904" y="9224"/>
                </a:cxn>
                <a:cxn ang="0">
                  <a:pos x="1442" y="8579"/>
                </a:cxn>
                <a:cxn ang="0">
                  <a:pos x="750" y="8257"/>
                </a:cxn>
                <a:cxn ang="0">
                  <a:pos x="288" y="8257"/>
                </a:cxn>
                <a:cxn ang="0">
                  <a:pos x="0" y="8063"/>
                </a:cxn>
                <a:cxn ang="0">
                  <a:pos x="577" y="7740"/>
                </a:cxn>
                <a:cxn ang="0">
                  <a:pos x="923" y="7805"/>
                </a:cxn>
                <a:cxn ang="0">
                  <a:pos x="1269" y="7418"/>
                </a:cxn>
                <a:cxn ang="0">
                  <a:pos x="1673" y="7353"/>
                </a:cxn>
                <a:cxn ang="0">
                  <a:pos x="1961" y="7095"/>
                </a:cxn>
                <a:cxn ang="0">
                  <a:pos x="2135" y="5999"/>
                </a:cxn>
                <a:cxn ang="0">
                  <a:pos x="2596" y="5612"/>
                </a:cxn>
                <a:cxn ang="0">
                  <a:pos x="3058" y="5225"/>
                </a:cxn>
                <a:cxn ang="0">
                  <a:pos x="3231" y="4580"/>
                </a:cxn>
                <a:cxn ang="0">
                  <a:pos x="3692" y="3612"/>
                </a:cxn>
                <a:cxn ang="0">
                  <a:pos x="4038" y="2967"/>
                </a:cxn>
                <a:cxn ang="0">
                  <a:pos x="4038" y="1806"/>
                </a:cxn>
                <a:cxn ang="0">
                  <a:pos x="4211" y="1226"/>
                </a:cxn>
                <a:cxn ang="0">
                  <a:pos x="4673" y="516"/>
                </a:cxn>
                <a:cxn ang="0">
                  <a:pos x="4788" y="0"/>
                </a:cxn>
              </a:cxnLst>
              <a:rect l="0" t="0" r="r" b="b"/>
              <a:pathLst>
                <a:path w="16384" h="16384">
                  <a:moveTo>
                    <a:pt x="4788" y="0"/>
                  </a:moveTo>
                  <a:lnTo>
                    <a:pt x="6519" y="65"/>
                  </a:lnTo>
                  <a:lnTo>
                    <a:pt x="6634" y="323"/>
                  </a:lnTo>
                  <a:lnTo>
                    <a:pt x="8538" y="452"/>
                  </a:lnTo>
                  <a:lnTo>
                    <a:pt x="8711" y="710"/>
                  </a:lnTo>
                  <a:lnTo>
                    <a:pt x="10788" y="774"/>
                  </a:lnTo>
                  <a:lnTo>
                    <a:pt x="10846" y="1419"/>
                  </a:lnTo>
                  <a:lnTo>
                    <a:pt x="12980" y="1484"/>
                  </a:lnTo>
                  <a:lnTo>
                    <a:pt x="13038" y="3032"/>
                  </a:lnTo>
                  <a:lnTo>
                    <a:pt x="16326" y="3096"/>
                  </a:lnTo>
                  <a:lnTo>
                    <a:pt x="16384" y="10514"/>
                  </a:lnTo>
                  <a:lnTo>
                    <a:pt x="13673" y="10643"/>
                  </a:lnTo>
                  <a:lnTo>
                    <a:pt x="13673" y="15287"/>
                  </a:lnTo>
                  <a:lnTo>
                    <a:pt x="12750" y="15610"/>
                  </a:lnTo>
                  <a:lnTo>
                    <a:pt x="12461" y="15932"/>
                  </a:lnTo>
                  <a:lnTo>
                    <a:pt x="12173" y="16126"/>
                  </a:lnTo>
                  <a:lnTo>
                    <a:pt x="11711" y="16061"/>
                  </a:lnTo>
                  <a:lnTo>
                    <a:pt x="10730" y="15674"/>
                  </a:lnTo>
                  <a:lnTo>
                    <a:pt x="10269" y="15610"/>
                  </a:lnTo>
                  <a:lnTo>
                    <a:pt x="9807" y="15803"/>
                  </a:lnTo>
                  <a:lnTo>
                    <a:pt x="9288" y="16384"/>
                  </a:lnTo>
                  <a:lnTo>
                    <a:pt x="9000" y="15674"/>
                  </a:lnTo>
                  <a:lnTo>
                    <a:pt x="9057" y="15094"/>
                  </a:lnTo>
                  <a:lnTo>
                    <a:pt x="9057" y="14771"/>
                  </a:lnTo>
                  <a:lnTo>
                    <a:pt x="8942" y="14449"/>
                  </a:lnTo>
                  <a:lnTo>
                    <a:pt x="8654" y="14320"/>
                  </a:lnTo>
                  <a:lnTo>
                    <a:pt x="8019" y="14191"/>
                  </a:lnTo>
                  <a:lnTo>
                    <a:pt x="7673" y="13868"/>
                  </a:lnTo>
                  <a:lnTo>
                    <a:pt x="7615" y="13288"/>
                  </a:lnTo>
                  <a:lnTo>
                    <a:pt x="7673" y="12643"/>
                  </a:lnTo>
                  <a:lnTo>
                    <a:pt x="7846" y="12320"/>
                  </a:lnTo>
                  <a:lnTo>
                    <a:pt x="7557" y="11804"/>
                  </a:lnTo>
                  <a:lnTo>
                    <a:pt x="6750" y="11740"/>
                  </a:lnTo>
                  <a:lnTo>
                    <a:pt x="5942" y="11740"/>
                  </a:lnTo>
                  <a:lnTo>
                    <a:pt x="3923" y="11353"/>
                  </a:lnTo>
                  <a:lnTo>
                    <a:pt x="3173" y="11288"/>
                  </a:lnTo>
                  <a:lnTo>
                    <a:pt x="2423" y="11095"/>
                  </a:lnTo>
                  <a:lnTo>
                    <a:pt x="1904" y="10708"/>
                  </a:lnTo>
                  <a:lnTo>
                    <a:pt x="1788" y="10321"/>
                  </a:lnTo>
                  <a:lnTo>
                    <a:pt x="1731" y="9676"/>
                  </a:lnTo>
                  <a:lnTo>
                    <a:pt x="1904" y="9224"/>
                  </a:lnTo>
                  <a:lnTo>
                    <a:pt x="1442" y="8579"/>
                  </a:lnTo>
                  <a:lnTo>
                    <a:pt x="750" y="8257"/>
                  </a:lnTo>
                  <a:lnTo>
                    <a:pt x="288" y="8257"/>
                  </a:lnTo>
                  <a:lnTo>
                    <a:pt x="0" y="8063"/>
                  </a:lnTo>
                  <a:lnTo>
                    <a:pt x="577" y="7740"/>
                  </a:lnTo>
                  <a:lnTo>
                    <a:pt x="923" y="7805"/>
                  </a:lnTo>
                  <a:lnTo>
                    <a:pt x="1269" y="7418"/>
                  </a:lnTo>
                  <a:lnTo>
                    <a:pt x="1673" y="7353"/>
                  </a:lnTo>
                  <a:lnTo>
                    <a:pt x="1961" y="7095"/>
                  </a:lnTo>
                  <a:lnTo>
                    <a:pt x="2135" y="5999"/>
                  </a:lnTo>
                  <a:lnTo>
                    <a:pt x="2596" y="5612"/>
                  </a:lnTo>
                  <a:lnTo>
                    <a:pt x="3058" y="5225"/>
                  </a:lnTo>
                  <a:lnTo>
                    <a:pt x="3231" y="4580"/>
                  </a:lnTo>
                  <a:lnTo>
                    <a:pt x="3692" y="3612"/>
                  </a:lnTo>
                  <a:lnTo>
                    <a:pt x="4038" y="2967"/>
                  </a:lnTo>
                  <a:lnTo>
                    <a:pt x="4038" y="1806"/>
                  </a:lnTo>
                  <a:lnTo>
                    <a:pt x="4211" y="1226"/>
                  </a:lnTo>
                  <a:lnTo>
                    <a:pt x="4673" y="516"/>
                  </a:lnTo>
                  <a:lnTo>
                    <a:pt x="4788" y="0"/>
                  </a:lnTo>
                  <a:close/>
                </a:path>
              </a:pathLst>
            </a:custGeom>
            <a:grpFill/>
            <a:ln w="635">
              <a:solidFill>
                <a:srgbClr val="953735">
                  <a:alpha val="80000"/>
                </a:srgbClr>
              </a:solidFill>
              <a:prstDash val="solid"/>
              <a:round/>
              <a:headEnd/>
              <a:tailEnd/>
            </a:ln>
          </p:spPr>
        </p:sp>
        <p:sp>
          <p:nvSpPr>
            <p:cNvPr id="281" name="Liberty"/>
            <p:cNvSpPr>
              <a:spLocks/>
            </p:cNvSpPr>
            <p:nvPr/>
          </p:nvSpPr>
          <p:spPr bwMode="auto">
            <a:xfrm>
              <a:off x="4561069" y="929818"/>
              <a:ext cx="478789" cy="586141"/>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635">
              <a:solidFill>
                <a:srgbClr val="953735">
                  <a:alpha val="80000"/>
                </a:srgbClr>
              </a:solidFill>
              <a:prstDash val="solid"/>
              <a:round/>
              <a:headEnd/>
              <a:tailEnd/>
            </a:ln>
          </p:spPr>
        </p:sp>
        <p:sp>
          <p:nvSpPr>
            <p:cNvPr id="282" name="Madison"/>
            <p:cNvSpPr>
              <a:spLocks/>
            </p:cNvSpPr>
            <p:nvPr/>
          </p:nvSpPr>
          <p:spPr bwMode="auto">
            <a:xfrm>
              <a:off x="5666794" y="893318"/>
              <a:ext cx="532465" cy="360702"/>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635">
              <a:solidFill>
                <a:srgbClr val="953735">
                  <a:alpha val="80000"/>
                </a:srgbClr>
              </a:solidFill>
              <a:prstDash val="solid"/>
              <a:round/>
              <a:headEnd/>
              <a:tailEnd/>
            </a:ln>
          </p:spPr>
        </p:sp>
        <p:sp>
          <p:nvSpPr>
            <p:cNvPr id="283" name="Manatee"/>
            <p:cNvSpPr>
              <a:spLocks/>
            </p:cNvSpPr>
            <p:nvPr/>
          </p:nvSpPr>
          <p:spPr bwMode="auto">
            <a:xfrm>
              <a:off x="6594314" y="3669438"/>
              <a:ext cx="504554" cy="414378"/>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635">
              <a:solidFill>
                <a:srgbClr val="953735">
                  <a:alpha val="80000"/>
                </a:srgbClr>
              </a:solidFill>
              <a:prstDash val="solid"/>
              <a:round/>
              <a:headEnd/>
              <a:tailEnd/>
            </a:ln>
          </p:spPr>
        </p:sp>
        <p:sp>
          <p:nvSpPr>
            <p:cNvPr id="284" name="Marion"/>
            <p:cNvSpPr>
              <a:spLocks/>
            </p:cNvSpPr>
            <p:nvPr/>
          </p:nvSpPr>
          <p:spPr bwMode="auto">
            <a:xfrm>
              <a:off x="6712401" y="1941073"/>
              <a:ext cx="732140" cy="526024"/>
            </a:xfrm>
            <a:custGeom>
              <a:avLst/>
              <a:gdLst/>
              <a:ahLst/>
              <a:cxnLst>
                <a:cxn ang="0">
                  <a:pos x="2210" y="869"/>
                </a:cxn>
                <a:cxn ang="0">
                  <a:pos x="5814" y="1003"/>
                </a:cxn>
                <a:cxn ang="0">
                  <a:pos x="6294" y="1337"/>
                </a:cxn>
                <a:cxn ang="0">
                  <a:pos x="6246" y="1739"/>
                </a:cxn>
                <a:cxn ang="0">
                  <a:pos x="5958" y="1605"/>
                </a:cxn>
                <a:cxn ang="0">
                  <a:pos x="5862" y="1872"/>
                </a:cxn>
                <a:cxn ang="0">
                  <a:pos x="6150" y="2675"/>
                </a:cxn>
                <a:cxn ang="0">
                  <a:pos x="6390" y="2742"/>
                </a:cxn>
                <a:cxn ang="0">
                  <a:pos x="7351" y="2341"/>
                </a:cxn>
                <a:cxn ang="0">
                  <a:pos x="7784" y="2407"/>
                </a:cxn>
                <a:cxn ang="0">
                  <a:pos x="8120" y="2675"/>
                </a:cxn>
                <a:cxn ang="0">
                  <a:pos x="8360" y="2341"/>
                </a:cxn>
                <a:cxn ang="0">
                  <a:pos x="8793" y="2140"/>
                </a:cxn>
                <a:cxn ang="0">
                  <a:pos x="8841" y="1605"/>
                </a:cxn>
                <a:cxn ang="0">
                  <a:pos x="9177" y="1271"/>
                </a:cxn>
                <a:cxn ang="0">
                  <a:pos x="9321" y="468"/>
                </a:cxn>
                <a:cxn ang="0">
                  <a:pos x="12588" y="0"/>
                </a:cxn>
                <a:cxn ang="0">
                  <a:pos x="12636" y="936"/>
                </a:cxn>
                <a:cxn ang="0">
                  <a:pos x="13693" y="1070"/>
                </a:cxn>
                <a:cxn ang="0">
                  <a:pos x="13645" y="2474"/>
                </a:cxn>
                <a:cxn ang="0">
                  <a:pos x="14270" y="2608"/>
                </a:cxn>
                <a:cxn ang="0">
                  <a:pos x="14318" y="4146"/>
                </a:cxn>
                <a:cxn ang="0">
                  <a:pos x="15567" y="4280"/>
                </a:cxn>
                <a:cxn ang="0">
                  <a:pos x="16000" y="4949"/>
                </a:cxn>
                <a:cxn ang="0">
                  <a:pos x="15904" y="5283"/>
                </a:cxn>
                <a:cxn ang="0">
                  <a:pos x="15615" y="5550"/>
                </a:cxn>
                <a:cxn ang="0">
                  <a:pos x="15663" y="6019"/>
                </a:cxn>
                <a:cxn ang="0">
                  <a:pos x="16240" y="6620"/>
                </a:cxn>
                <a:cxn ang="0">
                  <a:pos x="16384" y="7557"/>
                </a:cxn>
                <a:cxn ang="0">
                  <a:pos x="16288" y="13642"/>
                </a:cxn>
                <a:cxn ang="0">
                  <a:pos x="16048" y="13709"/>
                </a:cxn>
                <a:cxn ang="0">
                  <a:pos x="16000" y="16183"/>
                </a:cxn>
                <a:cxn ang="0">
                  <a:pos x="15855" y="16384"/>
                </a:cxn>
                <a:cxn ang="0">
                  <a:pos x="10666" y="16317"/>
                </a:cxn>
                <a:cxn ang="0">
                  <a:pos x="4324" y="16250"/>
                </a:cxn>
                <a:cxn ang="0">
                  <a:pos x="3892" y="15515"/>
                </a:cxn>
                <a:cxn ang="0">
                  <a:pos x="1922" y="14177"/>
                </a:cxn>
                <a:cxn ang="0">
                  <a:pos x="1153" y="13508"/>
                </a:cxn>
                <a:cxn ang="0">
                  <a:pos x="480" y="13442"/>
                </a:cxn>
                <a:cxn ang="0">
                  <a:pos x="0" y="13508"/>
                </a:cxn>
                <a:cxn ang="0">
                  <a:pos x="0" y="8694"/>
                </a:cxn>
                <a:cxn ang="0">
                  <a:pos x="2258" y="8560"/>
                </a:cxn>
                <a:cxn ang="0">
                  <a:pos x="2210" y="869"/>
                </a:cxn>
              </a:cxnLst>
              <a:rect l="0" t="0" r="r" b="b"/>
              <a:pathLst>
                <a:path w="16384" h="16384">
                  <a:moveTo>
                    <a:pt x="2210" y="869"/>
                  </a:moveTo>
                  <a:lnTo>
                    <a:pt x="5814" y="1003"/>
                  </a:lnTo>
                  <a:lnTo>
                    <a:pt x="6294" y="1337"/>
                  </a:lnTo>
                  <a:lnTo>
                    <a:pt x="6246" y="1739"/>
                  </a:lnTo>
                  <a:lnTo>
                    <a:pt x="5958" y="1605"/>
                  </a:lnTo>
                  <a:lnTo>
                    <a:pt x="5862" y="1872"/>
                  </a:lnTo>
                  <a:lnTo>
                    <a:pt x="6150" y="2675"/>
                  </a:lnTo>
                  <a:lnTo>
                    <a:pt x="6390" y="2742"/>
                  </a:lnTo>
                  <a:lnTo>
                    <a:pt x="7351" y="2341"/>
                  </a:lnTo>
                  <a:lnTo>
                    <a:pt x="7784" y="2407"/>
                  </a:lnTo>
                  <a:lnTo>
                    <a:pt x="8120" y="2675"/>
                  </a:lnTo>
                  <a:lnTo>
                    <a:pt x="8360" y="2341"/>
                  </a:lnTo>
                  <a:lnTo>
                    <a:pt x="8793" y="2140"/>
                  </a:lnTo>
                  <a:lnTo>
                    <a:pt x="8841" y="1605"/>
                  </a:lnTo>
                  <a:lnTo>
                    <a:pt x="9177" y="1271"/>
                  </a:lnTo>
                  <a:lnTo>
                    <a:pt x="9321" y="468"/>
                  </a:lnTo>
                  <a:lnTo>
                    <a:pt x="12588" y="0"/>
                  </a:lnTo>
                  <a:lnTo>
                    <a:pt x="12636" y="936"/>
                  </a:lnTo>
                  <a:lnTo>
                    <a:pt x="13693" y="1070"/>
                  </a:lnTo>
                  <a:lnTo>
                    <a:pt x="13645" y="2474"/>
                  </a:lnTo>
                  <a:lnTo>
                    <a:pt x="14270" y="2608"/>
                  </a:lnTo>
                  <a:lnTo>
                    <a:pt x="14318" y="4146"/>
                  </a:lnTo>
                  <a:lnTo>
                    <a:pt x="15567" y="4280"/>
                  </a:lnTo>
                  <a:lnTo>
                    <a:pt x="16000" y="4949"/>
                  </a:lnTo>
                  <a:lnTo>
                    <a:pt x="15904" y="5283"/>
                  </a:lnTo>
                  <a:lnTo>
                    <a:pt x="15615" y="5550"/>
                  </a:lnTo>
                  <a:lnTo>
                    <a:pt x="15663" y="6019"/>
                  </a:lnTo>
                  <a:lnTo>
                    <a:pt x="16240" y="6620"/>
                  </a:lnTo>
                  <a:lnTo>
                    <a:pt x="16384" y="7557"/>
                  </a:lnTo>
                  <a:lnTo>
                    <a:pt x="16288" y="13642"/>
                  </a:lnTo>
                  <a:lnTo>
                    <a:pt x="16048" y="13709"/>
                  </a:lnTo>
                  <a:lnTo>
                    <a:pt x="16000" y="16183"/>
                  </a:lnTo>
                  <a:lnTo>
                    <a:pt x="15855" y="16384"/>
                  </a:lnTo>
                  <a:lnTo>
                    <a:pt x="10666" y="16317"/>
                  </a:lnTo>
                  <a:lnTo>
                    <a:pt x="4324" y="16250"/>
                  </a:lnTo>
                  <a:lnTo>
                    <a:pt x="3892" y="15515"/>
                  </a:lnTo>
                  <a:lnTo>
                    <a:pt x="1922" y="14177"/>
                  </a:lnTo>
                  <a:lnTo>
                    <a:pt x="1153" y="13508"/>
                  </a:lnTo>
                  <a:lnTo>
                    <a:pt x="480" y="13442"/>
                  </a:lnTo>
                  <a:lnTo>
                    <a:pt x="0" y="13508"/>
                  </a:lnTo>
                  <a:lnTo>
                    <a:pt x="0" y="8694"/>
                  </a:lnTo>
                  <a:lnTo>
                    <a:pt x="2258" y="8560"/>
                  </a:lnTo>
                  <a:lnTo>
                    <a:pt x="2210" y="869"/>
                  </a:lnTo>
                  <a:close/>
                </a:path>
              </a:pathLst>
            </a:custGeom>
            <a:grpFill/>
            <a:ln w="635">
              <a:solidFill>
                <a:srgbClr val="953735">
                  <a:alpha val="80000"/>
                </a:srgbClr>
              </a:solidFill>
              <a:prstDash val="solid"/>
              <a:round/>
              <a:headEnd/>
              <a:tailEnd/>
            </a:ln>
          </p:spPr>
        </p:sp>
        <p:sp>
          <p:nvSpPr>
            <p:cNvPr id="285" name="Martin"/>
            <p:cNvSpPr>
              <a:spLocks/>
            </p:cNvSpPr>
            <p:nvPr/>
          </p:nvSpPr>
          <p:spPr bwMode="auto">
            <a:xfrm>
              <a:off x="8221769" y="4032287"/>
              <a:ext cx="489525" cy="287703"/>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635">
              <a:solidFill>
                <a:srgbClr val="953735">
                  <a:alpha val="80000"/>
                </a:srgbClr>
              </a:solidFill>
              <a:prstDash val="solid"/>
              <a:round/>
              <a:headEnd/>
              <a:tailEnd/>
            </a:ln>
          </p:spPr>
        </p:sp>
        <p:sp>
          <p:nvSpPr>
            <p:cNvPr id="286" name="Monroe"/>
            <p:cNvSpPr>
              <a:spLocks/>
            </p:cNvSpPr>
            <p:nvPr/>
          </p:nvSpPr>
          <p:spPr bwMode="auto">
            <a:xfrm>
              <a:off x="7652804" y="5378480"/>
              <a:ext cx="397202" cy="618347"/>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635">
              <a:solidFill>
                <a:srgbClr val="953735">
                  <a:alpha val="80000"/>
                </a:srgbClr>
              </a:solidFill>
              <a:prstDash val="solid"/>
              <a:round/>
              <a:headEnd/>
              <a:tailEnd/>
            </a:ln>
          </p:spPr>
        </p:sp>
        <p:sp>
          <p:nvSpPr>
            <p:cNvPr id="287" name="Nassau"/>
            <p:cNvSpPr>
              <a:spLocks/>
            </p:cNvSpPr>
            <p:nvPr/>
          </p:nvSpPr>
          <p:spPr bwMode="auto">
            <a:xfrm>
              <a:off x="7101015" y="723702"/>
              <a:ext cx="493819" cy="521730"/>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635">
              <a:solidFill>
                <a:srgbClr val="953735">
                  <a:alpha val="80000"/>
                </a:srgbClr>
              </a:solidFill>
              <a:prstDash val="solid"/>
              <a:round/>
              <a:headEnd/>
              <a:tailEnd/>
            </a:ln>
          </p:spPr>
        </p:sp>
        <p:sp>
          <p:nvSpPr>
            <p:cNvPr id="288" name="Okeechobee"/>
            <p:cNvSpPr>
              <a:spLocks/>
            </p:cNvSpPr>
            <p:nvPr/>
          </p:nvSpPr>
          <p:spPr bwMode="auto">
            <a:xfrm>
              <a:off x="7809537" y="3671585"/>
              <a:ext cx="416525" cy="474495"/>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635">
              <a:solidFill>
                <a:srgbClr val="953735">
                  <a:alpha val="80000"/>
                </a:srgbClr>
              </a:solidFill>
              <a:prstDash val="solid"/>
              <a:round/>
              <a:headEnd/>
              <a:tailEnd/>
            </a:ln>
          </p:spPr>
        </p:sp>
        <p:sp>
          <p:nvSpPr>
            <p:cNvPr id="289" name="Orange"/>
            <p:cNvSpPr>
              <a:spLocks/>
            </p:cNvSpPr>
            <p:nvPr/>
          </p:nvSpPr>
          <p:spPr bwMode="auto">
            <a:xfrm>
              <a:off x="7440247" y="2625978"/>
              <a:ext cx="635523" cy="410084"/>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635">
              <a:solidFill>
                <a:srgbClr val="953735">
                  <a:alpha val="80000"/>
                </a:srgbClr>
              </a:solidFill>
              <a:prstDash val="solid"/>
              <a:round/>
              <a:headEnd/>
              <a:tailEnd/>
            </a:ln>
          </p:spPr>
        </p:sp>
        <p:sp>
          <p:nvSpPr>
            <p:cNvPr id="290" name="Osceola"/>
            <p:cNvSpPr>
              <a:spLocks/>
            </p:cNvSpPr>
            <p:nvPr/>
          </p:nvSpPr>
          <p:spPr bwMode="auto">
            <a:xfrm>
              <a:off x="7440247" y="3029621"/>
              <a:ext cx="635523" cy="64625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635">
              <a:solidFill>
                <a:srgbClr val="953735">
                  <a:alpha val="80000"/>
                </a:srgbClr>
              </a:solidFill>
              <a:prstDash val="solid"/>
              <a:round/>
              <a:headEnd/>
              <a:tailEnd/>
            </a:ln>
          </p:spPr>
        </p:sp>
        <p:sp>
          <p:nvSpPr>
            <p:cNvPr id="291" name="Palm_Beach"/>
            <p:cNvSpPr>
              <a:spLocks/>
            </p:cNvSpPr>
            <p:nvPr/>
          </p:nvSpPr>
          <p:spPr bwMode="auto">
            <a:xfrm>
              <a:off x="8007065" y="4070934"/>
              <a:ext cx="736434" cy="828757"/>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635">
              <a:solidFill>
                <a:srgbClr val="953735">
                  <a:alpha val="80000"/>
                </a:srgbClr>
              </a:solidFill>
              <a:prstDash val="solid"/>
              <a:round/>
              <a:headEnd/>
              <a:tailEnd/>
            </a:ln>
          </p:spPr>
        </p:sp>
        <p:sp>
          <p:nvSpPr>
            <p:cNvPr id="292" name="Pasco"/>
            <p:cNvSpPr>
              <a:spLocks/>
            </p:cNvSpPr>
            <p:nvPr/>
          </p:nvSpPr>
          <p:spPr bwMode="auto">
            <a:xfrm>
              <a:off x="6493403" y="2902946"/>
              <a:ext cx="607612" cy="285556"/>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635">
              <a:solidFill>
                <a:srgbClr val="953735">
                  <a:alpha val="80000"/>
                </a:srgbClr>
              </a:solidFill>
              <a:prstDash val="solid"/>
              <a:round/>
              <a:headEnd/>
              <a:tailEnd/>
            </a:ln>
          </p:spPr>
        </p:sp>
        <p:sp>
          <p:nvSpPr>
            <p:cNvPr id="293" name="Pinellas"/>
            <p:cNvSpPr>
              <a:spLocks/>
            </p:cNvSpPr>
            <p:nvPr/>
          </p:nvSpPr>
          <p:spPr bwMode="auto">
            <a:xfrm>
              <a:off x="6452609" y="3184208"/>
              <a:ext cx="184645" cy="418672"/>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635">
              <a:solidFill>
                <a:srgbClr val="953735">
                  <a:alpha val="80000"/>
                </a:srgbClr>
              </a:solidFill>
              <a:prstDash val="solid"/>
              <a:round/>
              <a:headEnd/>
              <a:tailEnd/>
            </a:ln>
          </p:spPr>
        </p:sp>
        <p:sp>
          <p:nvSpPr>
            <p:cNvPr id="294" name="Polk"/>
            <p:cNvSpPr>
              <a:spLocks/>
            </p:cNvSpPr>
            <p:nvPr/>
          </p:nvSpPr>
          <p:spPr bwMode="auto">
            <a:xfrm>
              <a:off x="7062368" y="3014592"/>
              <a:ext cx="798698" cy="656994"/>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635">
              <a:solidFill>
                <a:srgbClr val="953735">
                  <a:alpha val="80000"/>
                </a:srgbClr>
              </a:solidFill>
              <a:prstDash val="solid"/>
              <a:round/>
              <a:headEnd/>
              <a:tailEnd/>
            </a:ln>
          </p:spPr>
        </p:sp>
        <p:sp>
          <p:nvSpPr>
            <p:cNvPr id="295" name="Putnam"/>
            <p:cNvSpPr>
              <a:spLocks/>
            </p:cNvSpPr>
            <p:nvPr/>
          </p:nvSpPr>
          <p:spPr bwMode="auto">
            <a:xfrm>
              <a:off x="7105309" y="1651223"/>
              <a:ext cx="513142" cy="470201"/>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635">
              <a:solidFill>
                <a:srgbClr val="953735">
                  <a:alpha val="80000"/>
                </a:srgbClr>
              </a:solidFill>
              <a:prstDash val="solid"/>
              <a:round/>
              <a:headEnd/>
              <a:tailEnd/>
            </a:ln>
          </p:spPr>
        </p:sp>
        <p:sp>
          <p:nvSpPr>
            <p:cNvPr id="296" name="St_Johns"/>
            <p:cNvSpPr>
              <a:spLocks/>
            </p:cNvSpPr>
            <p:nvPr/>
          </p:nvSpPr>
          <p:spPr bwMode="auto">
            <a:xfrm>
              <a:off x="7416629" y="1262609"/>
              <a:ext cx="386467" cy="579700"/>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635">
              <a:solidFill>
                <a:srgbClr val="953735">
                  <a:alpha val="80000"/>
                </a:srgbClr>
              </a:solidFill>
              <a:prstDash val="solid"/>
              <a:round/>
              <a:headEnd/>
              <a:tailEnd/>
            </a:ln>
          </p:spPr>
        </p:sp>
        <p:sp>
          <p:nvSpPr>
            <p:cNvPr id="297" name="St_Lucie"/>
            <p:cNvSpPr>
              <a:spLocks/>
            </p:cNvSpPr>
            <p:nvPr/>
          </p:nvSpPr>
          <p:spPr bwMode="auto">
            <a:xfrm>
              <a:off x="8226063" y="3757467"/>
              <a:ext cx="375732" cy="322056"/>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635">
              <a:solidFill>
                <a:srgbClr val="953735">
                  <a:alpha val="80000"/>
                </a:srgbClr>
              </a:solidFill>
              <a:prstDash val="solid"/>
              <a:round/>
              <a:headEnd/>
              <a:tailEnd/>
            </a:ln>
          </p:spPr>
        </p:sp>
        <p:sp>
          <p:nvSpPr>
            <p:cNvPr id="298" name="Santa_Rosa"/>
            <p:cNvSpPr>
              <a:spLocks/>
            </p:cNvSpPr>
            <p:nvPr/>
          </p:nvSpPr>
          <p:spPr bwMode="auto">
            <a:xfrm>
              <a:off x="2796204" y="558380"/>
              <a:ext cx="429408" cy="581847"/>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635">
              <a:solidFill>
                <a:srgbClr val="953735">
                  <a:alpha val="80000"/>
                </a:srgbClr>
              </a:solidFill>
              <a:prstDash val="solid"/>
              <a:round/>
              <a:headEnd/>
              <a:tailEnd/>
            </a:ln>
          </p:spPr>
        </p:sp>
        <p:sp>
          <p:nvSpPr>
            <p:cNvPr id="299" name="Sarasota"/>
            <p:cNvSpPr>
              <a:spLocks/>
            </p:cNvSpPr>
            <p:nvPr/>
          </p:nvSpPr>
          <p:spPr bwMode="auto">
            <a:xfrm>
              <a:off x="6686637" y="3909906"/>
              <a:ext cx="416525" cy="414378"/>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635">
              <a:solidFill>
                <a:srgbClr val="953735">
                  <a:alpha val="80000"/>
                </a:srgbClr>
              </a:solidFill>
              <a:prstDash val="solid"/>
              <a:round/>
              <a:headEnd/>
              <a:tailEnd/>
            </a:ln>
          </p:spPr>
        </p:sp>
        <p:sp>
          <p:nvSpPr>
            <p:cNvPr id="300" name="Seminole"/>
            <p:cNvSpPr>
              <a:spLocks/>
            </p:cNvSpPr>
            <p:nvPr/>
          </p:nvSpPr>
          <p:spPr bwMode="auto">
            <a:xfrm>
              <a:off x="7596981" y="2544390"/>
              <a:ext cx="382173" cy="244762"/>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635">
              <a:solidFill>
                <a:srgbClr val="953735">
                  <a:alpha val="80000"/>
                </a:srgbClr>
              </a:solidFill>
              <a:prstDash val="solid"/>
              <a:round/>
              <a:headEnd/>
              <a:tailEnd/>
            </a:ln>
          </p:spPr>
        </p:sp>
        <p:sp>
          <p:nvSpPr>
            <p:cNvPr id="301" name="Sumter"/>
            <p:cNvSpPr>
              <a:spLocks/>
            </p:cNvSpPr>
            <p:nvPr/>
          </p:nvSpPr>
          <p:spPr bwMode="auto">
            <a:xfrm>
              <a:off x="6905634" y="2462803"/>
              <a:ext cx="283409" cy="599024"/>
            </a:xfrm>
            <a:custGeom>
              <a:avLst/>
              <a:gdLst/>
              <a:ahLst/>
              <a:cxnLst>
                <a:cxn ang="0">
                  <a:pos x="0" y="0"/>
                </a:cxn>
                <a:cxn ang="0">
                  <a:pos x="16384" y="59"/>
                </a:cxn>
                <a:cxn ang="0">
                  <a:pos x="16136" y="15503"/>
                </a:cxn>
                <a:cxn ang="0">
                  <a:pos x="16136" y="16032"/>
                </a:cxn>
                <a:cxn ang="0">
                  <a:pos x="16012" y="16267"/>
                </a:cxn>
                <a:cxn ang="0">
                  <a:pos x="15143" y="16325"/>
                </a:cxn>
                <a:cxn ang="0">
                  <a:pos x="13902" y="16090"/>
                </a:cxn>
                <a:cxn ang="0">
                  <a:pos x="13033" y="16032"/>
                </a:cxn>
                <a:cxn ang="0">
                  <a:pos x="12536" y="16090"/>
                </a:cxn>
                <a:cxn ang="0">
                  <a:pos x="12040" y="16325"/>
                </a:cxn>
                <a:cxn ang="0">
                  <a:pos x="11171" y="16384"/>
                </a:cxn>
                <a:cxn ang="0">
                  <a:pos x="11295" y="12097"/>
                </a:cxn>
                <a:cxn ang="0">
                  <a:pos x="11171" y="10746"/>
                </a:cxn>
                <a:cxn ang="0">
                  <a:pos x="9930" y="10805"/>
                </a:cxn>
                <a:cxn ang="0">
                  <a:pos x="8564" y="10746"/>
                </a:cxn>
                <a:cxn ang="0">
                  <a:pos x="6330" y="9924"/>
                </a:cxn>
                <a:cxn ang="0">
                  <a:pos x="4717" y="9807"/>
                </a:cxn>
                <a:cxn ang="0">
                  <a:pos x="3103" y="9513"/>
                </a:cxn>
                <a:cxn ang="0">
                  <a:pos x="2855" y="9161"/>
                </a:cxn>
                <a:cxn ang="0">
                  <a:pos x="1986" y="8750"/>
                </a:cxn>
                <a:cxn ang="0">
                  <a:pos x="1241" y="8221"/>
                </a:cxn>
                <a:cxn ang="0">
                  <a:pos x="745" y="7634"/>
                </a:cxn>
                <a:cxn ang="0">
                  <a:pos x="993" y="7223"/>
                </a:cxn>
                <a:cxn ang="0">
                  <a:pos x="1862" y="6460"/>
                </a:cxn>
                <a:cxn ang="0">
                  <a:pos x="2731" y="5872"/>
                </a:cxn>
                <a:cxn ang="0">
                  <a:pos x="5213" y="4757"/>
                </a:cxn>
                <a:cxn ang="0">
                  <a:pos x="5710" y="4111"/>
                </a:cxn>
                <a:cxn ang="0">
                  <a:pos x="5213" y="3817"/>
                </a:cxn>
                <a:cxn ang="0">
                  <a:pos x="3848" y="2819"/>
                </a:cxn>
                <a:cxn ang="0">
                  <a:pos x="1241" y="1233"/>
                </a:cxn>
                <a:cxn ang="0">
                  <a:pos x="0" y="0"/>
                </a:cxn>
              </a:cxnLst>
              <a:rect l="0" t="0" r="r" b="b"/>
              <a:pathLst>
                <a:path w="16384" h="16384">
                  <a:moveTo>
                    <a:pt x="0" y="0"/>
                  </a:moveTo>
                  <a:lnTo>
                    <a:pt x="16384" y="59"/>
                  </a:lnTo>
                  <a:lnTo>
                    <a:pt x="16136" y="15503"/>
                  </a:lnTo>
                  <a:lnTo>
                    <a:pt x="16136" y="16032"/>
                  </a:lnTo>
                  <a:lnTo>
                    <a:pt x="16012" y="16267"/>
                  </a:lnTo>
                  <a:lnTo>
                    <a:pt x="15143" y="16325"/>
                  </a:lnTo>
                  <a:lnTo>
                    <a:pt x="13902" y="16090"/>
                  </a:lnTo>
                  <a:lnTo>
                    <a:pt x="13033" y="16032"/>
                  </a:lnTo>
                  <a:lnTo>
                    <a:pt x="12536" y="16090"/>
                  </a:lnTo>
                  <a:lnTo>
                    <a:pt x="12040" y="16325"/>
                  </a:lnTo>
                  <a:lnTo>
                    <a:pt x="11171" y="16384"/>
                  </a:lnTo>
                  <a:lnTo>
                    <a:pt x="11295" y="12097"/>
                  </a:lnTo>
                  <a:lnTo>
                    <a:pt x="11171" y="10746"/>
                  </a:lnTo>
                  <a:lnTo>
                    <a:pt x="9930" y="10805"/>
                  </a:lnTo>
                  <a:lnTo>
                    <a:pt x="8564" y="10746"/>
                  </a:lnTo>
                  <a:lnTo>
                    <a:pt x="6330" y="9924"/>
                  </a:lnTo>
                  <a:lnTo>
                    <a:pt x="4717" y="9807"/>
                  </a:lnTo>
                  <a:lnTo>
                    <a:pt x="3103" y="9513"/>
                  </a:lnTo>
                  <a:lnTo>
                    <a:pt x="2855" y="9161"/>
                  </a:lnTo>
                  <a:lnTo>
                    <a:pt x="1986" y="8750"/>
                  </a:lnTo>
                  <a:lnTo>
                    <a:pt x="1241" y="8221"/>
                  </a:lnTo>
                  <a:lnTo>
                    <a:pt x="745" y="7634"/>
                  </a:lnTo>
                  <a:lnTo>
                    <a:pt x="993" y="7223"/>
                  </a:lnTo>
                  <a:lnTo>
                    <a:pt x="1862" y="6460"/>
                  </a:lnTo>
                  <a:lnTo>
                    <a:pt x="2731" y="5872"/>
                  </a:lnTo>
                  <a:lnTo>
                    <a:pt x="5213" y="4757"/>
                  </a:lnTo>
                  <a:lnTo>
                    <a:pt x="5710" y="4111"/>
                  </a:lnTo>
                  <a:lnTo>
                    <a:pt x="5213" y="3817"/>
                  </a:lnTo>
                  <a:lnTo>
                    <a:pt x="3848" y="2819"/>
                  </a:lnTo>
                  <a:lnTo>
                    <a:pt x="1241" y="1233"/>
                  </a:lnTo>
                  <a:lnTo>
                    <a:pt x="0" y="0"/>
                  </a:lnTo>
                  <a:close/>
                </a:path>
              </a:pathLst>
            </a:custGeom>
            <a:grpFill/>
            <a:ln w="635">
              <a:solidFill>
                <a:srgbClr val="953735">
                  <a:alpha val="80000"/>
                </a:srgbClr>
              </a:solidFill>
              <a:prstDash val="solid"/>
              <a:round/>
              <a:headEnd/>
              <a:tailEnd/>
            </a:ln>
          </p:spPr>
        </p:sp>
        <p:sp>
          <p:nvSpPr>
            <p:cNvPr id="302" name="Suwannee"/>
            <p:cNvSpPr>
              <a:spLocks/>
            </p:cNvSpPr>
            <p:nvPr/>
          </p:nvSpPr>
          <p:spPr bwMode="auto">
            <a:xfrm>
              <a:off x="6134848" y="1095140"/>
              <a:ext cx="401496" cy="510995"/>
            </a:xfrm>
            <a:custGeom>
              <a:avLst/>
              <a:gdLst/>
              <a:ahLst/>
              <a:cxnLst>
                <a:cxn ang="0">
                  <a:pos x="0" y="5025"/>
                </a:cxn>
                <a:cxn ang="0">
                  <a:pos x="789" y="4062"/>
                </a:cxn>
                <a:cxn ang="0">
                  <a:pos x="1227" y="3580"/>
                </a:cxn>
                <a:cxn ang="0">
                  <a:pos x="1402" y="3167"/>
                </a:cxn>
                <a:cxn ang="0">
                  <a:pos x="1752" y="2065"/>
                </a:cxn>
                <a:cxn ang="0">
                  <a:pos x="2628" y="1170"/>
                </a:cxn>
                <a:cxn ang="0">
                  <a:pos x="3855" y="413"/>
                </a:cxn>
                <a:cxn ang="0">
                  <a:pos x="4819" y="0"/>
                </a:cxn>
                <a:cxn ang="0">
                  <a:pos x="5783" y="0"/>
                </a:cxn>
                <a:cxn ang="0">
                  <a:pos x="6484" y="207"/>
                </a:cxn>
                <a:cxn ang="0">
                  <a:pos x="7623" y="138"/>
                </a:cxn>
                <a:cxn ang="0">
                  <a:pos x="9112" y="482"/>
                </a:cxn>
                <a:cxn ang="0">
                  <a:pos x="10251" y="964"/>
                </a:cxn>
                <a:cxn ang="0">
                  <a:pos x="10339" y="1308"/>
                </a:cxn>
                <a:cxn ang="0">
                  <a:pos x="10777" y="1377"/>
                </a:cxn>
                <a:cxn ang="0">
                  <a:pos x="11215" y="1308"/>
                </a:cxn>
                <a:cxn ang="0">
                  <a:pos x="11740" y="1514"/>
                </a:cxn>
                <a:cxn ang="0">
                  <a:pos x="12003" y="2065"/>
                </a:cxn>
                <a:cxn ang="0">
                  <a:pos x="14895" y="3511"/>
                </a:cxn>
                <a:cxn ang="0">
                  <a:pos x="14895" y="9293"/>
                </a:cxn>
                <a:cxn ang="0">
                  <a:pos x="14982" y="13149"/>
                </a:cxn>
                <a:cxn ang="0">
                  <a:pos x="16121" y="13149"/>
                </a:cxn>
                <a:cxn ang="0">
                  <a:pos x="16384" y="13355"/>
                </a:cxn>
                <a:cxn ang="0">
                  <a:pos x="14982" y="14319"/>
                </a:cxn>
                <a:cxn ang="0">
                  <a:pos x="14719" y="14801"/>
                </a:cxn>
                <a:cxn ang="0">
                  <a:pos x="14194" y="15076"/>
                </a:cxn>
                <a:cxn ang="0">
                  <a:pos x="13843" y="15420"/>
                </a:cxn>
                <a:cxn ang="0">
                  <a:pos x="13142" y="15558"/>
                </a:cxn>
                <a:cxn ang="0">
                  <a:pos x="12792" y="15764"/>
                </a:cxn>
                <a:cxn ang="0">
                  <a:pos x="12003" y="16384"/>
                </a:cxn>
                <a:cxn ang="0">
                  <a:pos x="11127" y="15971"/>
                </a:cxn>
                <a:cxn ang="0">
                  <a:pos x="10864" y="15489"/>
                </a:cxn>
                <a:cxn ang="0">
                  <a:pos x="10777" y="15007"/>
                </a:cxn>
                <a:cxn ang="0">
                  <a:pos x="10777" y="14319"/>
                </a:cxn>
                <a:cxn ang="0">
                  <a:pos x="9988" y="13837"/>
                </a:cxn>
                <a:cxn ang="0">
                  <a:pos x="9200" y="13355"/>
                </a:cxn>
                <a:cxn ang="0">
                  <a:pos x="8061" y="12047"/>
                </a:cxn>
                <a:cxn ang="0">
                  <a:pos x="5695" y="10533"/>
                </a:cxn>
                <a:cxn ang="0">
                  <a:pos x="3767" y="9775"/>
                </a:cxn>
                <a:cxn ang="0">
                  <a:pos x="1928" y="9913"/>
                </a:cxn>
                <a:cxn ang="0">
                  <a:pos x="1402" y="9775"/>
                </a:cxn>
                <a:cxn ang="0">
                  <a:pos x="1051" y="9500"/>
                </a:cxn>
                <a:cxn ang="0">
                  <a:pos x="876" y="8674"/>
                </a:cxn>
                <a:cxn ang="0">
                  <a:pos x="0" y="7710"/>
                </a:cxn>
                <a:cxn ang="0">
                  <a:pos x="175" y="7022"/>
                </a:cxn>
                <a:cxn ang="0">
                  <a:pos x="175" y="6127"/>
                </a:cxn>
                <a:cxn ang="0">
                  <a:pos x="0" y="5507"/>
                </a:cxn>
                <a:cxn ang="0">
                  <a:pos x="0" y="5025"/>
                </a:cxn>
              </a:cxnLst>
              <a:rect l="0" t="0" r="r" b="b"/>
              <a:pathLst>
                <a:path w="16384" h="16384">
                  <a:moveTo>
                    <a:pt x="0" y="5025"/>
                  </a:moveTo>
                  <a:lnTo>
                    <a:pt x="789" y="4062"/>
                  </a:lnTo>
                  <a:lnTo>
                    <a:pt x="1227" y="3580"/>
                  </a:lnTo>
                  <a:lnTo>
                    <a:pt x="1402" y="3167"/>
                  </a:lnTo>
                  <a:lnTo>
                    <a:pt x="1752" y="2065"/>
                  </a:lnTo>
                  <a:lnTo>
                    <a:pt x="2628" y="1170"/>
                  </a:lnTo>
                  <a:lnTo>
                    <a:pt x="3855" y="413"/>
                  </a:lnTo>
                  <a:lnTo>
                    <a:pt x="4819" y="0"/>
                  </a:lnTo>
                  <a:lnTo>
                    <a:pt x="5783" y="0"/>
                  </a:lnTo>
                  <a:lnTo>
                    <a:pt x="6484" y="207"/>
                  </a:lnTo>
                  <a:lnTo>
                    <a:pt x="7623" y="138"/>
                  </a:lnTo>
                  <a:lnTo>
                    <a:pt x="9112" y="482"/>
                  </a:lnTo>
                  <a:lnTo>
                    <a:pt x="10251" y="964"/>
                  </a:lnTo>
                  <a:lnTo>
                    <a:pt x="10339" y="1308"/>
                  </a:lnTo>
                  <a:lnTo>
                    <a:pt x="10777" y="1377"/>
                  </a:lnTo>
                  <a:lnTo>
                    <a:pt x="11215" y="1308"/>
                  </a:lnTo>
                  <a:lnTo>
                    <a:pt x="11740" y="1514"/>
                  </a:lnTo>
                  <a:lnTo>
                    <a:pt x="12003" y="2065"/>
                  </a:lnTo>
                  <a:lnTo>
                    <a:pt x="14895" y="3511"/>
                  </a:lnTo>
                  <a:lnTo>
                    <a:pt x="14895" y="9293"/>
                  </a:lnTo>
                  <a:lnTo>
                    <a:pt x="14982" y="13149"/>
                  </a:lnTo>
                  <a:lnTo>
                    <a:pt x="16121" y="13149"/>
                  </a:lnTo>
                  <a:lnTo>
                    <a:pt x="16384" y="13355"/>
                  </a:lnTo>
                  <a:lnTo>
                    <a:pt x="14982" y="14319"/>
                  </a:lnTo>
                  <a:lnTo>
                    <a:pt x="14719" y="14801"/>
                  </a:lnTo>
                  <a:lnTo>
                    <a:pt x="14194" y="15076"/>
                  </a:lnTo>
                  <a:lnTo>
                    <a:pt x="13843" y="15420"/>
                  </a:lnTo>
                  <a:lnTo>
                    <a:pt x="13142" y="15558"/>
                  </a:lnTo>
                  <a:lnTo>
                    <a:pt x="12792" y="15764"/>
                  </a:lnTo>
                  <a:lnTo>
                    <a:pt x="12003" y="16384"/>
                  </a:lnTo>
                  <a:lnTo>
                    <a:pt x="11127" y="15971"/>
                  </a:lnTo>
                  <a:lnTo>
                    <a:pt x="10864" y="15489"/>
                  </a:lnTo>
                  <a:lnTo>
                    <a:pt x="10777" y="15007"/>
                  </a:lnTo>
                  <a:lnTo>
                    <a:pt x="10777" y="14319"/>
                  </a:lnTo>
                  <a:lnTo>
                    <a:pt x="9988" y="13837"/>
                  </a:lnTo>
                  <a:lnTo>
                    <a:pt x="9200" y="13355"/>
                  </a:lnTo>
                  <a:lnTo>
                    <a:pt x="8061" y="12047"/>
                  </a:lnTo>
                  <a:lnTo>
                    <a:pt x="5695" y="10533"/>
                  </a:lnTo>
                  <a:lnTo>
                    <a:pt x="3767" y="9775"/>
                  </a:lnTo>
                  <a:lnTo>
                    <a:pt x="1928" y="9913"/>
                  </a:lnTo>
                  <a:lnTo>
                    <a:pt x="1402" y="9775"/>
                  </a:lnTo>
                  <a:lnTo>
                    <a:pt x="1051" y="9500"/>
                  </a:lnTo>
                  <a:lnTo>
                    <a:pt x="876" y="8674"/>
                  </a:lnTo>
                  <a:lnTo>
                    <a:pt x="0" y="7710"/>
                  </a:lnTo>
                  <a:lnTo>
                    <a:pt x="175" y="7022"/>
                  </a:lnTo>
                  <a:lnTo>
                    <a:pt x="175" y="6127"/>
                  </a:lnTo>
                  <a:lnTo>
                    <a:pt x="0" y="5507"/>
                  </a:lnTo>
                  <a:lnTo>
                    <a:pt x="0" y="5025"/>
                  </a:lnTo>
                  <a:close/>
                </a:path>
              </a:pathLst>
            </a:custGeom>
            <a:grpFill/>
            <a:ln w="635">
              <a:solidFill>
                <a:srgbClr val="953735">
                  <a:alpha val="80000"/>
                </a:srgbClr>
              </a:solidFill>
              <a:prstDash val="solid"/>
              <a:round/>
              <a:headEnd/>
              <a:tailEnd/>
            </a:ln>
          </p:spPr>
        </p:sp>
        <p:sp>
          <p:nvSpPr>
            <p:cNvPr id="303" name="Taylor"/>
            <p:cNvSpPr>
              <a:spLocks/>
            </p:cNvSpPr>
            <p:nvPr/>
          </p:nvSpPr>
          <p:spPr bwMode="auto">
            <a:xfrm>
              <a:off x="5525089" y="1208933"/>
              <a:ext cx="551789" cy="586141"/>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635">
              <a:solidFill>
                <a:srgbClr val="953735">
                  <a:alpha val="80000"/>
                </a:srgbClr>
              </a:solidFill>
              <a:prstDash val="solid"/>
              <a:round/>
              <a:headEnd/>
              <a:tailEnd/>
            </a:ln>
          </p:spPr>
        </p:sp>
        <p:sp>
          <p:nvSpPr>
            <p:cNvPr id="304" name="Union"/>
            <p:cNvSpPr>
              <a:spLocks/>
            </p:cNvSpPr>
            <p:nvPr/>
          </p:nvSpPr>
          <p:spPr bwMode="auto">
            <a:xfrm>
              <a:off x="6684490" y="1365667"/>
              <a:ext cx="354261" cy="203969"/>
            </a:xfrm>
            <a:custGeom>
              <a:avLst/>
              <a:gdLst/>
              <a:ahLst/>
              <a:cxnLst>
                <a:cxn ang="0">
                  <a:pos x="1589" y="14659"/>
                </a:cxn>
                <a:cxn ang="0">
                  <a:pos x="993" y="13107"/>
                </a:cxn>
                <a:cxn ang="0">
                  <a:pos x="0" y="11210"/>
                </a:cxn>
                <a:cxn ang="0">
                  <a:pos x="99" y="9830"/>
                </a:cxn>
                <a:cxn ang="0">
                  <a:pos x="496" y="8796"/>
                </a:cxn>
                <a:cxn ang="0">
                  <a:pos x="1092" y="6726"/>
                </a:cxn>
                <a:cxn ang="0">
                  <a:pos x="1390" y="5174"/>
                </a:cxn>
                <a:cxn ang="0">
                  <a:pos x="2085" y="4657"/>
                </a:cxn>
                <a:cxn ang="0">
                  <a:pos x="3674" y="3794"/>
                </a:cxn>
                <a:cxn ang="0">
                  <a:pos x="4270" y="1207"/>
                </a:cxn>
                <a:cxn ang="0">
                  <a:pos x="4071" y="0"/>
                </a:cxn>
                <a:cxn ang="0">
                  <a:pos x="16384" y="0"/>
                </a:cxn>
                <a:cxn ang="0">
                  <a:pos x="15987" y="2414"/>
                </a:cxn>
                <a:cxn ang="0">
                  <a:pos x="15192" y="3449"/>
                </a:cxn>
                <a:cxn ang="0">
                  <a:pos x="14795" y="4139"/>
                </a:cxn>
                <a:cxn ang="0">
                  <a:pos x="14100" y="6209"/>
                </a:cxn>
                <a:cxn ang="0">
                  <a:pos x="11221" y="9485"/>
                </a:cxn>
                <a:cxn ang="0">
                  <a:pos x="10426" y="11210"/>
                </a:cxn>
                <a:cxn ang="0">
                  <a:pos x="9930" y="13280"/>
                </a:cxn>
                <a:cxn ang="0">
                  <a:pos x="9334" y="13625"/>
                </a:cxn>
                <a:cxn ang="0">
                  <a:pos x="8043" y="13970"/>
                </a:cxn>
                <a:cxn ang="0">
                  <a:pos x="6752" y="15004"/>
                </a:cxn>
                <a:cxn ang="0">
                  <a:pos x="5461" y="16384"/>
                </a:cxn>
                <a:cxn ang="0">
                  <a:pos x="1589" y="14659"/>
                </a:cxn>
              </a:cxnLst>
              <a:rect l="0" t="0" r="r" b="b"/>
              <a:pathLst>
                <a:path w="16384" h="16384">
                  <a:moveTo>
                    <a:pt x="1589" y="14659"/>
                  </a:moveTo>
                  <a:lnTo>
                    <a:pt x="993" y="13107"/>
                  </a:lnTo>
                  <a:lnTo>
                    <a:pt x="0" y="11210"/>
                  </a:lnTo>
                  <a:lnTo>
                    <a:pt x="99" y="9830"/>
                  </a:lnTo>
                  <a:lnTo>
                    <a:pt x="496" y="8796"/>
                  </a:lnTo>
                  <a:lnTo>
                    <a:pt x="1092" y="6726"/>
                  </a:lnTo>
                  <a:lnTo>
                    <a:pt x="1390" y="5174"/>
                  </a:lnTo>
                  <a:lnTo>
                    <a:pt x="2085" y="4657"/>
                  </a:lnTo>
                  <a:lnTo>
                    <a:pt x="3674" y="3794"/>
                  </a:lnTo>
                  <a:lnTo>
                    <a:pt x="4270" y="1207"/>
                  </a:lnTo>
                  <a:lnTo>
                    <a:pt x="4071" y="0"/>
                  </a:lnTo>
                  <a:lnTo>
                    <a:pt x="16384" y="0"/>
                  </a:lnTo>
                  <a:lnTo>
                    <a:pt x="15987" y="2414"/>
                  </a:lnTo>
                  <a:lnTo>
                    <a:pt x="15192" y="3449"/>
                  </a:lnTo>
                  <a:lnTo>
                    <a:pt x="14795" y="4139"/>
                  </a:lnTo>
                  <a:lnTo>
                    <a:pt x="14100" y="6209"/>
                  </a:lnTo>
                  <a:lnTo>
                    <a:pt x="11221" y="9485"/>
                  </a:lnTo>
                  <a:lnTo>
                    <a:pt x="10426" y="11210"/>
                  </a:lnTo>
                  <a:lnTo>
                    <a:pt x="9930" y="13280"/>
                  </a:lnTo>
                  <a:lnTo>
                    <a:pt x="9334" y="13625"/>
                  </a:lnTo>
                  <a:lnTo>
                    <a:pt x="8043" y="13970"/>
                  </a:lnTo>
                  <a:lnTo>
                    <a:pt x="6752" y="15004"/>
                  </a:lnTo>
                  <a:lnTo>
                    <a:pt x="5461" y="16384"/>
                  </a:lnTo>
                  <a:lnTo>
                    <a:pt x="1589" y="14659"/>
                  </a:lnTo>
                  <a:close/>
                </a:path>
              </a:pathLst>
            </a:custGeom>
            <a:grpFill/>
            <a:ln w="635">
              <a:solidFill>
                <a:srgbClr val="953735">
                  <a:alpha val="80000"/>
                </a:srgbClr>
              </a:solidFill>
              <a:prstDash val="solid"/>
              <a:round/>
              <a:headEnd/>
              <a:tailEnd/>
            </a:ln>
          </p:spPr>
        </p:sp>
        <p:sp>
          <p:nvSpPr>
            <p:cNvPr id="305" name="Volusia"/>
            <p:cNvSpPr>
              <a:spLocks/>
            </p:cNvSpPr>
            <p:nvPr/>
          </p:nvSpPr>
          <p:spPr bwMode="auto">
            <a:xfrm>
              <a:off x="7410188" y="2016219"/>
              <a:ext cx="749316" cy="775081"/>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635">
              <a:solidFill>
                <a:srgbClr val="953735">
                  <a:alpha val="80000"/>
                </a:srgbClr>
              </a:solidFill>
              <a:prstDash val="solid"/>
              <a:round/>
              <a:headEnd/>
              <a:tailEnd/>
            </a:ln>
          </p:spPr>
        </p:sp>
        <p:sp>
          <p:nvSpPr>
            <p:cNvPr id="306" name="Wakulla"/>
            <p:cNvSpPr>
              <a:spLocks/>
            </p:cNvSpPr>
            <p:nvPr/>
          </p:nvSpPr>
          <p:spPr bwMode="auto">
            <a:xfrm>
              <a:off x="4917477" y="1206786"/>
              <a:ext cx="534612" cy="302732"/>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635">
              <a:solidFill>
                <a:srgbClr val="953735">
                  <a:alpha val="80000"/>
                </a:srgbClr>
              </a:solidFill>
              <a:prstDash val="solid"/>
              <a:round/>
              <a:headEnd/>
              <a:tailEnd/>
            </a:ln>
          </p:spPr>
        </p:sp>
        <p:sp>
          <p:nvSpPr>
            <p:cNvPr id="307" name="Walton"/>
            <p:cNvSpPr>
              <a:spLocks/>
            </p:cNvSpPr>
            <p:nvPr/>
          </p:nvSpPr>
          <p:spPr bwMode="auto">
            <a:xfrm>
              <a:off x="3549814" y="558380"/>
              <a:ext cx="440143" cy="661288"/>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635">
              <a:solidFill>
                <a:srgbClr val="953735">
                  <a:alpha val="80000"/>
                </a:srgbClr>
              </a:solidFill>
              <a:prstDash val="solid"/>
              <a:round/>
              <a:headEnd/>
              <a:tailEnd/>
            </a:ln>
          </p:spPr>
        </p:sp>
        <p:sp>
          <p:nvSpPr>
            <p:cNvPr id="308" name="Washington"/>
            <p:cNvSpPr>
              <a:spLocks/>
            </p:cNvSpPr>
            <p:nvPr/>
          </p:nvSpPr>
          <p:spPr bwMode="auto">
            <a:xfrm>
              <a:off x="3863282" y="706526"/>
              <a:ext cx="463760" cy="410084"/>
            </a:xfrm>
            <a:custGeom>
              <a:avLst/>
              <a:gdLst/>
              <a:ahLst/>
              <a:cxnLst>
                <a:cxn ang="0">
                  <a:pos x="11909" y="0"/>
                </a:cxn>
                <a:cxn ang="0">
                  <a:pos x="10847" y="3174"/>
                </a:cxn>
                <a:cxn ang="0">
                  <a:pos x="7964" y="3260"/>
                </a:cxn>
                <a:cxn ang="0">
                  <a:pos x="7889" y="2145"/>
                </a:cxn>
                <a:cxn ang="0">
                  <a:pos x="7282" y="1973"/>
                </a:cxn>
                <a:cxn ang="0">
                  <a:pos x="7206" y="1544"/>
                </a:cxn>
                <a:cxn ang="0">
                  <a:pos x="5082" y="1630"/>
                </a:cxn>
                <a:cxn ang="0">
                  <a:pos x="4930" y="2145"/>
                </a:cxn>
                <a:cxn ang="0">
                  <a:pos x="4930" y="3088"/>
                </a:cxn>
                <a:cxn ang="0">
                  <a:pos x="4551" y="3860"/>
                </a:cxn>
                <a:cxn ang="0">
                  <a:pos x="4475" y="4632"/>
                </a:cxn>
                <a:cxn ang="0">
                  <a:pos x="3793" y="5318"/>
                </a:cxn>
                <a:cxn ang="0">
                  <a:pos x="3641" y="6176"/>
                </a:cxn>
                <a:cxn ang="0">
                  <a:pos x="3337" y="6691"/>
                </a:cxn>
                <a:cxn ang="0">
                  <a:pos x="2882" y="6948"/>
                </a:cxn>
                <a:cxn ang="0">
                  <a:pos x="2579" y="7978"/>
                </a:cxn>
                <a:cxn ang="0">
                  <a:pos x="2731" y="8835"/>
                </a:cxn>
                <a:cxn ang="0">
                  <a:pos x="3413" y="9693"/>
                </a:cxn>
                <a:cxn ang="0">
                  <a:pos x="3489" y="10637"/>
                </a:cxn>
                <a:cxn ang="0">
                  <a:pos x="3413" y="11838"/>
                </a:cxn>
                <a:cxn ang="0">
                  <a:pos x="3565" y="12352"/>
                </a:cxn>
                <a:cxn ang="0">
                  <a:pos x="3868" y="12695"/>
                </a:cxn>
                <a:cxn ang="0">
                  <a:pos x="3717" y="13210"/>
                </a:cxn>
                <a:cxn ang="0">
                  <a:pos x="3186" y="13982"/>
                </a:cxn>
                <a:cxn ang="0">
                  <a:pos x="2958" y="14497"/>
                </a:cxn>
                <a:cxn ang="0">
                  <a:pos x="2276" y="14668"/>
                </a:cxn>
                <a:cxn ang="0">
                  <a:pos x="1214" y="14668"/>
                </a:cxn>
                <a:cxn ang="0">
                  <a:pos x="759" y="15355"/>
                </a:cxn>
                <a:cxn ang="0">
                  <a:pos x="0" y="16212"/>
                </a:cxn>
                <a:cxn ang="0">
                  <a:pos x="759" y="16384"/>
                </a:cxn>
                <a:cxn ang="0">
                  <a:pos x="1593" y="15784"/>
                </a:cxn>
                <a:cxn ang="0">
                  <a:pos x="2427" y="15698"/>
                </a:cxn>
                <a:cxn ang="0">
                  <a:pos x="2958" y="15698"/>
                </a:cxn>
                <a:cxn ang="0">
                  <a:pos x="3489" y="15269"/>
                </a:cxn>
                <a:cxn ang="0">
                  <a:pos x="4172" y="14668"/>
                </a:cxn>
                <a:cxn ang="0">
                  <a:pos x="14867" y="14668"/>
                </a:cxn>
                <a:cxn ang="0">
                  <a:pos x="15019" y="10122"/>
                </a:cxn>
                <a:cxn ang="0">
                  <a:pos x="16384" y="10122"/>
                </a:cxn>
                <a:cxn ang="0">
                  <a:pos x="16384" y="1630"/>
                </a:cxn>
                <a:cxn ang="0">
                  <a:pos x="15019" y="1544"/>
                </a:cxn>
                <a:cxn ang="0">
                  <a:pos x="15019" y="0"/>
                </a:cxn>
                <a:cxn ang="0">
                  <a:pos x="11909" y="0"/>
                </a:cxn>
              </a:cxnLst>
              <a:rect l="0" t="0" r="r" b="b"/>
              <a:pathLst>
                <a:path w="16384" h="16384">
                  <a:moveTo>
                    <a:pt x="11909" y="0"/>
                  </a:moveTo>
                  <a:lnTo>
                    <a:pt x="10847" y="3174"/>
                  </a:lnTo>
                  <a:lnTo>
                    <a:pt x="7964" y="3260"/>
                  </a:lnTo>
                  <a:lnTo>
                    <a:pt x="7889" y="2145"/>
                  </a:lnTo>
                  <a:lnTo>
                    <a:pt x="7282" y="1973"/>
                  </a:lnTo>
                  <a:lnTo>
                    <a:pt x="7206" y="1544"/>
                  </a:lnTo>
                  <a:lnTo>
                    <a:pt x="5082" y="1630"/>
                  </a:lnTo>
                  <a:lnTo>
                    <a:pt x="4930" y="2145"/>
                  </a:lnTo>
                  <a:lnTo>
                    <a:pt x="4930" y="3088"/>
                  </a:lnTo>
                  <a:lnTo>
                    <a:pt x="4551" y="3860"/>
                  </a:lnTo>
                  <a:lnTo>
                    <a:pt x="4475" y="4632"/>
                  </a:lnTo>
                  <a:lnTo>
                    <a:pt x="3793" y="5318"/>
                  </a:lnTo>
                  <a:lnTo>
                    <a:pt x="3641" y="6176"/>
                  </a:lnTo>
                  <a:lnTo>
                    <a:pt x="3337" y="6691"/>
                  </a:lnTo>
                  <a:lnTo>
                    <a:pt x="2882" y="6948"/>
                  </a:lnTo>
                  <a:lnTo>
                    <a:pt x="2579" y="7978"/>
                  </a:lnTo>
                  <a:lnTo>
                    <a:pt x="2731" y="8835"/>
                  </a:lnTo>
                  <a:lnTo>
                    <a:pt x="3413" y="9693"/>
                  </a:lnTo>
                  <a:lnTo>
                    <a:pt x="3489" y="10637"/>
                  </a:lnTo>
                  <a:lnTo>
                    <a:pt x="3413" y="11838"/>
                  </a:lnTo>
                  <a:lnTo>
                    <a:pt x="3565" y="12352"/>
                  </a:lnTo>
                  <a:lnTo>
                    <a:pt x="3868" y="12695"/>
                  </a:lnTo>
                  <a:lnTo>
                    <a:pt x="3717" y="13210"/>
                  </a:lnTo>
                  <a:lnTo>
                    <a:pt x="3186" y="13982"/>
                  </a:lnTo>
                  <a:lnTo>
                    <a:pt x="2958" y="14497"/>
                  </a:lnTo>
                  <a:lnTo>
                    <a:pt x="2276" y="14668"/>
                  </a:lnTo>
                  <a:lnTo>
                    <a:pt x="1214" y="14668"/>
                  </a:lnTo>
                  <a:lnTo>
                    <a:pt x="759" y="15355"/>
                  </a:lnTo>
                  <a:lnTo>
                    <a:pt x="0" y="16212"/>
                  </a:lnTo>
                  <a:lnTo>
                    <a:pt x="759" y="16384"/>
                  </a:lnTo>
                  <a:lnTo>
                    <a:pt x="1593" y="15784"/>
                  </a:lnTo>
                  <a:lnTo>
                    <a:pt x="2427" y="15698"/>
                  </a:lnTo>
                  <a:lnTo>
                    <a:pt x="2958" y="15698"/>
                  </a:lnTo>
                  <a:lnTo>
                    <a:pt x="3489" y="15269"/>
                  </a:lnTo>
                  <a:lnTo>
                    <a:pt x="4172" y="14668"/>
                  </a:lnTo>
                  <a:lnTo>
                    <a:pt x="14867" y="14668"/>
                  </a:lnTo>
                  <a:lnTo>
                    <a:pt x="15019" y="10122"/>
                  </a:lnTo>
                  <a:lnTo>
                    <a:pt x="16384" y="10122"/>
                  </a:lnTo>
                  <a:lnTo>
                    <a:pt x="16384" y="1630"/>
                  </a:lnTo>
                  <a:lnTo>
                    <a:pt x="15019" y="1544"/>
                  </a:lnTo>
                  <a:lnTo>
                    <a:pt x="15019" y="0"/>
                  </a:lnTo>
                  <a:lnTo>
                    <a:pt x="11909" y="0"/>
                  </a:lnTo>
                  <a:close/>
                </a:path>
              </a:pathLst>
            </a:custGeom>
            <a:grpFill/>
            <a:ln w="635">
              <a:solidFill>
                <a:srgbClr val="953735">
                  <a:alpha val="80000"/>
                </a:srgbClr>
              </a:solidFill>
              <a:prstDash val="solid"/>
              <a:round/>
              <a:headEnd/>
              <a:tailEnd/>
            </a:ln>
          </p:spPr>
        </p:sp>
        <p:sp>
          <p:nvSpPr>
            <p:cNvPr id="309" name="Lake_Okeechobee"/>
            <p:cNvSpPr>
              <a:spLocks/>
            </p:cNvSpPr>
            <p:nvPr/>
          </p:nvSpPr>
          <p:spPr bwMode="auto">
            <a:xfrm>
              <a:off x="7854625" y="4070934"/>
              <a:ext cx="425114" cy="536759"/>
            </a:xfrm>
            <a:custGeom>
              <a:avLst/>
              <a:gdLst/>
              <a:ahLst/>
              <a:cxnLst>
                <a:cxn ang="0">
                  <a:pos x="3260" y="6276"/>
                </a:cxn>
                <a:cxn ang="0">
                  <a:pos x="4430" y="5748"/>
                </a:cxn>
                <a:cxn ang="0">
                  <a:pos x="4514" y="5285"/>
                </a:cxn>
                <a:cxn ang="0">
                  <a:pos x="5099" y="4691"/>
                </a:cxn>
                <a:cxn ang="0">
                  <a:pos x="5851" y="4162"/>
                </a:cxn>
                <a:cxn ang="0">
                  <a:pos x="5935" y="3568"/>
                </a:cxn>
                <a:cxn ang="0">
                  <a:pos x="6186" y="2841"/>
                </a:cxn>
                <a:cxn ang="0">
                  <a:pos x="7273" y="2312"/>
                </a:cxn>
                <a:cxn ang="0">
                  <a:pos x="8276" y="1586"/>
                </a:cxn>
                <a:cxn ang="0">
                  <a:pos x="8693" y="859"/>
                </a:cxn>
                <a:cxn ang="0">
                  <a:pos x="8693" y="67"/>
                </a:cxn>
                <a:cxn ang="0">
                  <a:pos x="9530" y="331"/>
                </a:cxn>
                <a:cxn ang="0">
                  <a:pos x="10449" y="0"/>
                </a:cxn>
                <a:cxn ang="0">
                  <a:pos x="11368" y="199"/>
                </a:cxn>
                <a:cxn ang="0">
                  <a:pos x="12289" y="925"/>
                </a:cxn>
                <a:cxn ang="0">
                  <a:pos x="13040" y="1519"/>
                </a:cxn>
                <a:cxn ang="0">
                  <a:pos x="14545" y="2642"/>
                </a:cxn>
                <a:cxn ang="0">
                  <a:pos x="15130" y="3435"/>
                </a:cxn>
                <a:cxn ang="0">
                  <a:pos x="14964" y="4228"/>
                </a:cxn>
                <a:cxn ang="0">
                  <a:pos x="15298" y="5021"/>
                </a:cxn>
                <a:cxn ang="0">
                  <a:pos x="15967" y="5946"/>
                </a:cxn>
                <a:cxn ang="0">
                  <a:pos x="16384" y="7333"/>
                </a:cxn>
                <a:cxn ang="0">
                  <a:pos x="16384" y="9513"/>
                </a:cxn>
                <a:cxn ang="0">
                  <a:pos x="16384" y="10108"/>
                </a:cxn>
                <a:cxn ang="0">
                  <a:pos x="15465" y="11099"/>
                </a:cxn>
                <a:cxn ang="0">
                  <a:pos x="14127" y="12288"/>
                </a:cxn>
                <a:cxn ang="0">
                  <a:pos x="13458" y="13213"/>
                </a:cxn>
                <a:cxn ang="0">
                  <a:pos x="13877" y="13874"/>
                </a:cxn>
                <a:cxn ang="0">
                  <a:pos x="13542" y="14270"/>
                </a:cxn>
                <a:cxn ang="0">
                  <a:pos x="13040" y="14402"/>
                </a:cxn>
                <a:cxn ang="0">
                  <a:pos x="12790" y="13741"/>
                </a:cxn>
                <a:cxn ang="0">
                  <a:pos x="12455" y="13477"/>
                </a:cxn>
                <a:cxn ang="0">
                  <a:pos x="12037" y="13939"/>
                </a:cxn>
                <a:cxn ang="0">
                  <a:pos x="12205" y="14865"/>
                </a:cxn>
                <a:cxn ang="0">
                  <a:pos x="12455" y="15393"/>
                </a:cxn>
                <a:cxn ang="0">
                  <a:pos x="12957" y="15724"/>
                </a:cxn>
                <a:cxn ang="0">
                  <a:pos x="12371" y="16252"/>
                </a:cxn>
                <a:cxn ang="0">
                  <a:pos x="11620" y="16384"/>
                </a:cxn>
                <a:cxn ang="0">
                  <a:pos x="10533" y="15856"/>
                </a:cxn>
                <a:cxn ang="0">
                  <a:pos x="9530" y="15856"/>
                </a:cxn>
                <a:cxn ang="0">
                  <a:pos x="9027" y="15327"/>
                </a:cxn>
                <a:cxn ang="0">
                  <a:pos x="7858" y="14534"/>
                </a:cxn>
                <a:cxn ang="0">
                  <a:pos x="6938" y="14138"/>
                </a:cxn>
                <a:cxn ang="0">
                  <a:pos x="5935" y="13345"/>
                </a:cxn>
                <a:cxn ang="0">
                  <a:pos x="6019" y="12684"/>
                </a:cxn>
                <a:cxn ang="0">
                  <a:pos x="5016" y="12354"/>
                </a:cxn>
                <a:cxn ang="0">
                  <a:pos x="3344" y="12288"/>
                </a:cxn>
                <a:cxn ang="0">
                  <a:pos x="1755" y="12024"/>
                </a:cxn>
                <a:cxn ang="0">
                  <a:pos x="1170" y="11429"/>
                </a:cxn>
                <a:cxn ang="0">
                  <a:pos x="585" y="10636"/>
                </a:cxn>
                <a:cxn ang="0">
                  <a:pos x="0" y="9909"/>
                </a:cxn>
                <a:cxn ang="0">
                  <a:pos x="334" y="8721"/>
                </a:cxn>
                <a:cxn ang="0">
                  <a:pos x="334" y="8059"/>
                </a:cxn>
                <a:cxn ang="0">
                  <a:pos x="334" y="7598"/>
                </a:cxn>
                <a:cxn ang="0">
                  <a:pos x="1672" y="6871"/>
                </a:cxn>
              </a:cxnLst>
              <a:rect l="0" t="0" r="r" b="b"/>
              <a:pathLst>
                <a:path w="16384" h="16384">
                  <a:moveTo>
                    <a:pt x="2089" y="6607"/>
                  </a:moveTo>
                  <a:lnTo>
                    <a:pt x="2341" y="6540"/>
                  </a:lnTo>
                  <a:lnTo>
                    <a:pt x="2675" y="6475"/>
                  </a:lnTo>
                  <a:lnTo>
                    <a:pt x="2926" y="6408"/>
                  </a:lnTo>
                  <a:lnTo>
                    <a:pt x="3260" y="6276"/>
                  </a:lnTo>
                  <a:lnTo>
                    <a:pt x="3594" y="6144"/>
                  </a:lnTo>
                  <a:lnTo>
                    <a:pt x="3929" y="6012"/>
                  </a:lnTo>
                  <a:lnTo>
                    <a:pt x="4179" y="5880"/>
                  </a:lnTo>
                  <a:lnTo>
                    <a:pt x="4347" y="5813"/>
                  </a:lnTo>
                  <a:lnTo>
                    <a:pt x="4430" y="5748"/>
                  </a:lnTo>
                  <a:lnTo>
                    <a:pt x="4430" y="5681"/>
                  </a:lnTo>
                  <a:lnTo>
                    <a:pt x="4514" y="5616"/>
                  </a:lnTo>
                  <a:lnTo>
                    <a:pt x="4514" y="5483"/>
                  </a:lnTo>
                  <a:lnTo>
                    <a:pt x="4514" y="5351"/>
                  </a:lnTo>
                  <a:lnTo>
                    <a:pt x="4514" y="5285"/>
                  </a:lnTo>
                  <a:lnTo>
                    <a:pt x="4598" y="5219"/>
                  </a:lnTo>
                  <a:lnTo>
                    <a:pt x="4681" y="5087"/>
                  </a:lnTo>
                  <a:lnTo>
                    <a:pt x="4764" y="4955"/>
                  </a:lnTo>
                  <a:lnTo>
                    <a:pt x="4932" y="4823"/>
                  </a:lnTo>
                  <a:lnTo>
                    <a:pt x="5099" y="4691"/>
                  </a:lnTo>
                  <a:lnTo>
                    <a:pt x="5266" y="4492"/>
                  </a:lnTo>
                  <a:lnTo>
                    <a:pt x="5517" y="4360"/>
                  </a:lnTo>
                  <a:lnTo>
                    <a:pt x="5601" y="4294"/>
                  </a:lnTo>
                  <a:lnTo>
                    <a:pt x="5767" y="4228"/>
                  </a:lnTo>
                  <a:lnTo>
                    <a:pt x="5851" y="4162"/>
                  </a:lnTo>
                  <a:lnTo>
                    <a:pt x="5935" y="4228"/>
                  </a:lnTo>
                  <a:lnTo>
                    <a:pt x="5935" y="4096"/>
                  </a:lnTo>
                  <a:lnTo>
                    <a:pt x="5935" y="3898"/>
                  </a:lnTo>
                  <a:lnTo>
                    <a:pt x="5935" y="3700"/>
                  </a:lnTo>
                  <a:lnTo>
                    <a:pt x="5935" y="3568"/>
                  </a:lnTo>
                  <a:lnTo>
                    <a:pt x="5935" y="3303"/>
                  </a:lnTo>
                  <a:lnTo>
                    <a:pt x="5935" y="3171"/>
                  </a:lnTo>
                  <a:lnTo>
                    <a:pt x="6019" y="3039"/>
                  </a:lnTo>
                  <a:lnTo>
                    <a:pt x="6019" y="2907"/>
                  </a:lnTo>
                  <a:lnTo>
                    <a:pt x="6186" y="2841"/>
                  </a:lnTo>
                  <a:lnTo>
                    <a:pt x="6353" y="2775"/>
                  </a:lnTo>
                  <a:lnTo>
                    <a:pt x="6520" y="2709"/>
                  </a:lnTo>
                  <a:lnTo>
                    <a:pt x="6771" y="2577"/>
                  </a:lnTo>
                  <a:lnTo>
                    <a:pt x="7105" y="2445"/>
                  </a:lnTo>
                  <a:lnTo>
                    <a:pt x="7273" y="2312"/>
                  </a:lnTo>
                  <a:lnTo>
                    <a:pt x="7523" y="2180"/>
                  </a:lnTo>
                  <a:lnTo>
                    <a:pt x="7691" y="1982"/>
                  </a:lnTo>
                  <a:lnTo>
                    <a:pt x="7941" y="1850"/>
                  </a:lnTo>
                  <a:lnTo>
                    <a:pt x="8108" y="1718"/>
                  </a:lnTo>
                  <a:lnTo>
                    <a:pt x="8276" y="1586"/>
                  </a:lnTo>
                  <a:lnTo>
                    <a:pt x="8359" y="1519"/>
                  </a:lnTo>
                  <a:lnTo>
                    <a:pt x="8443" y="1387"/>
                  </a:lnTo>
                  <a:lnTo>
                    <a:pt x="8526" y="1190"/>
                  </a:lnTo>
                  <a:lnTo>
                    <a:pt x="8610" y="1057"/>
                  </a:lnTo>
                  <a:lnTo>
                    <a:pt x="8693" y="859"/>
                  </a:lnTo>
                  <a:lnTo>
                    <a:pt x="8693" y="727"/>
                  </a:lnTo>
                  <a:lnTo>
                    <a:pt x="8610" y="528"/>
                  </a:lnTo>
                  <a:lnTo>
                    <a:pt x="8610" y="331"/>
                  </a:lnTo>
                  <a:lnTo>
                    <a:pt x="8610" y="132"/>
                  </a:lnTo>
                  <a:lnTo>
                    <a:pt x="8693" y="67"/>
                  </a:lnTo>
                  <a:lnTo>
                    <a:pt x="8777" y="67"/>
                  </a:lnTo>
                  <a:lnTo>
                    <a:pt x="9027" y="132"/>
                  </a:lnTo>
                  <a:lnTo>
                    <a:pt x="9279" y="264"/>
                  </a:lnTo>
                  <a:lnTo>
                    <a:pt x="9446" y="331"/>
                  </a:lnTo>
                  <a:lnTo>
                    <a:pt x="9530" y="331"/>
                  </a:lnTo>
                  <a:lnTo>
                    <a:pt x="9696" y="331"/>
                  </a:lnTo>
                  <a:lnTo>
                    <a:pt x="9780" y="264"/>
                  </a:lnTo>
                  <a:lnTo>
                    <a:pt x="10031" y="132"/>
                  </a:lnTo>
                  <a:lnTo>
                    <a:pt x="10282" y="67"/>
                  </a:lnTo>
                  <a:lnTo>
                    <a:pt x="10449" y="0"/>
                  </a:lnTo>
                  <a:lnTo>
                    <a:pt x="10533" y="0"/>
                  </a:lnTo>
                  <a:lnTo>
                    <a:pt x="10783" y="0"/>
                  </a:lnTo>
                  <a:lnTo>
                    <a:pt x="11034" y="67"/>
                  </a:lnTo>
                  <a:lnTo>
                    <a:pt x="11201" y="132"/>
                  </a:lnTo>
                  <a:lnTo>
                    <a:pt x="11368" y="199"/>
                  </a:lnTo>
                  <a:lnTo>
                    <a:pt x="11620" y="331"/>
                  </a:lnTo>
                  <a:lnTo>
                    <a:pt x="11786" y="463"/>
                  </a:lnTo>
                  <a:lnTo>
                    <a:pt x="11954" y="660"/>
                  </a:lnTo>
                  <a:lnTo>
                    <a:pt x="12121" y="792"/>
                  </a:lnTo>
                  <a:lnTo>
                    <a:pt x="12289" y="925"/>
                  </a:lnTo>
                  <a:lnTo>
                    <a:pt x="12289" y="991"/>
                  </a:lnTo>
                  <a:lnTo>
                    <a:pt x="12455" y="1057"/>
                  </a:lnTo>
                  <a:lnTo>
                    <a:pt x="12539" y="1190"/>
                  </a:lnTo>
                  <a:lnTo>
                    <a:pt x="12790" y="1322"/>
                  </a:lnTo>
                  <a:lnTo>
                    <a:pt x="13040" y="1519"/>
                  </a:lnTo>
                  <a:lnTo>
                    <a:pt x="13375" y="1718"/>
                  </a:lnTo>
                  <a:lnTo>
                    <a:pt x="13626" y="1916"/>
                  </a:lnTo>
                  <a:lnTo>
                    <a:pt x="13960" y="2114"/>
                  </a:lnTo>
                  <a:lnTo>
                    <a:pt x="14211" y="2378"/>
                  </a:lnTo>
                  <a:lnTo>
                    <a:pt x="14545" y="2642"/>
                  </a:lnTo>
                  <a:lnTo>
                    <a:pt x="14712" y="2841"/>
                  </a:lnTo>
                  <a:lnTo>
                    <a:pt x="14880" y="3039"/>
                  </a:lnTo>
                  <a:lnTo>
                    <a:pt x="15046" y="3171"/>
                  </a:lnTo>
                  <a:lnTo>
                    <a:pt x="15130" y="3303"/>
                  </a:lnTo>
                  <a:lnTo>
                    <a:pt x="15130" y="3435"/>
                  </a:lnTo>
                  <a:lnTo>
                    <a:pt x="15130" y="3568"/>
                  </a:lnTo>
                  <a:lnTo>
                    <a:pt x="15046" y="3766"/>
                  </a:lnTo>
                  <a:lnTo>
                    <a:pt x="14964" y="3898"/>
                  </a:lnTo>
                  <a:lnTo>
                    <a:pt x="14964" y="4096"/>
                  </a:lnTo>
                  <a:lnTo>
                    <a:pt x="14964" y="4228"/>
                  </a:lnTo>
                  <a:lnTo>
                    <a:pt x="15046" y="4426"/>
                  </a:lnTo>
                  <a:lnTo>
                    <a:pt x="15130" y="4625"/>
                  </a:lnTo>
                  <a:lnTo>
                    <a:pt x="15130" y="4823"/>
                  </a:lnTo>
                  <a:lnTo>
                    <a:pt x="15214" y="4889"/>
                  </a:lnTo>
                  <a:lnTo>
                    <a:pt x="15298" y="5021"/>
                  </a:lnTo>
                  <a:lnTo>
                    <a:pt x="15465" y="5087"/>
                  </a:lnTo>
                  <a:lnTo>
                    <a:pt x="15549" y="5219"/>
                  </a:lnTo>
                  <a:lnTo>
                    <a:pt x="15799" y="5549"/>
                  </a:lnTo>
                  <a:lnTo>
                    <a:pt x="15883" y="5681"/>
                  </a:lnTo>
                  <a:lnTo>
                    <a:pt x="15967" y="5946"/>
                  </a:lnTo>
                  <a:lnTo>
                    <a:pt x="16050" y="6210"/>
                  </a:lnTo>
                  <a:lnTo>
                    <a:pt x="16133" y="6475"/>
                  </a:lnTo>
                  <a:lnTo>
                    <a:pt x="16217" y="6739"/>
                  </a:lnTo>
                  <a:lnTo>
                    <a:pt x="16301" y="7003"/>
                  </a:lnTo>
                  <a:lnTo>
                    <a:pt x="16384" y="7333"/>
                  </a:lnTo>
                  <a:lnTo>
                    <a:pt x="16384" y="7663"/>
                  </a:lnTo>
                  <a:lnTo>
                    <a:pt x="16384" y="8457"/>
                  </a:lnTo>
                  <a:lnTo>
                    <a:pt x="16384" y="8786"/>
                  </a:lnTo>
                  <a:lnTo>
                    <a:pt x="16384" y="9183"/>
                  </a:lnTo>
                  <a:lnTo>
                    <a:pt x="16384" y="9513"/>
                  </a:lnTo>
                  <a:lnTo>
                    <a:pt x="16384" y="9645"/>
                  </a:lnTo>
                  <a:lnTo>
                    <a:pt x="16384" y="9777"/>
                  </a:lnTo>
                  <a:lnTo>
                    <a:pt x="16384" y="9909"/>
                  </a:lnTo>
                  <a:lnTo>
                    <a:pt x="16384" y="9976"/>
                  </a:lnTo>
                  <a:lnTo>
                    <a:pt x="16384" y="10108"/>
                  </a:lnTo>
                  <a:lnTo>
                    <a:pt x="16301" y="10174"/>
                  </a:lnTo>
                  <a:lnTo>
                    <a:pt x="16217" y="10306"/>
                  </a:lnTo>
                  <a:lnTo>
                    <a:pt x="16050" y="10571"/>
                  </a:lnTo>
                  <a:lnTo>
                    <a:pt x="15715" y="10835"/>
                  </a:lnTo>
                  <a:lnTo>
                    <a:pt x="15465" y="11099"/>
                  </a:lnTo>
                  <a:lnTo>
                    <a:pt x="15130" y="11363"/>
                  </a:lnTo>
                  <a:lnTo>
                    <a:pt x="14880" y="11627"/>
                  </a:lnTo>
                  <a:lnTo>
                    <a:pt x="14629" y="11826"/>
                  </a:lnTo>
                  <a:lnTo>
                    <a:pt x="14378" y="12090"/>
                  </a:lnTo>
                  <a:lnTo>
                    <a:pt x="14127" y="12288"/>
                  </a:lnTo>
                  <a:lnTo>
                    <a:pt x="13877" y="12552"/>
                  </a:lnTo>
                  <a:lnTo>
                    <a:pt x="13709" y="12816"/>
                  </a:lnTo>
                  <a:lnTo>
                    <a:pt x="13542" y="13015"/>
                  </a:lnTo>
                  <a:lnTo>
                    <a:pt x="13542" y="13147"/>
                  </a:lnTo>
                  <a:lnTo>
                    <a:pt x="13458" y="13213"/>
                  </a:lnTo>
                  <a:lnTo>
                    <a:pt x="13542" y="13345"/>
                  </a:lnTo>
                  <a:lnTo>
                    <a:pt x="13542" y="13411"/>
                  </a:lnTo>
                  <a:lnTo>
                    <a:pt x="13709" y="13609"/>
                  </a:lnTo>
                  <a:lnTo>
                    <a:pt x="13877" y="13807"/>
                  </a:lnTo>
                  <a:lnTo>
                    <a:pt x="13877" y="13874"/>
                  </a:lnTo>
                  <a:lnTo>
                    <a:pt x="13877" y="13939"/>
                  </a:lnTo>
                  <a:lnTo>
                    <a:pt x="13877" y="14006"/>
                  </a:lnTo>
                  <a:lnTo>
                    <a:pt x="13793" y="14138"/>
                  </a:lnTo>
                  <a:lnTo>
                    <a:pt x="13709" y="14204"/>
                  </a:lnTo>
                  <a:lnTo>
                    <a:pt x="13542" y="14270"/>
                  </a:lnTo>
                  <a:lnTo>
                    <a:pt x="13375" y="14402"/>
                  </a:lnTo>
                  <a:lnTo>
                    <a:pt x="13208" y="14468"/>
                  </a:lnTo>
                  <a:lnTo>
                    <a:pt x="13124" y="14468"/>
                  </a:lnTo>
                  <a:lnTo>
                    <a:pt x="13040" y="14468"/>
                  </a:lnTo>
                  <a:lnTo>
                    <a:pt x="13040" y="14402"/>
                  </a:lnTo>
                  <a:lnTo>
                    <a:pt x="12957" y="14204"/>
                  </a:lnTo>
                  <a:lnTo>
                    <a:pt x="12957" y="14006"/>
                  </a:lnTo>
                  <a:lnTo>
                    <a:pt x="12957" y="13939"/>
                  </a:lnTo>
                  <a:lnTo>
                    <a:pt x="12873" y="13874"/>
                  </a:lnTo>
                  <a:lnTo>
                    <a:pt x="12790" y="13741"/>
                  </a:lnTo>
                  <a:lnTo>
                    <a:pt x="12706" y="13609"/>
                  </a:lnTo>
                  <a:lnTo>
                    <a:pt x="12539" y="13477"/>
                  </a:lnTo>
                  <a:lnTo>
                    <a:pt x="12455" y="13477"/>
                  </a:lnTo>
                  <a:lnTo>
                    <a:pt x="12455" y="13411"/>
                  </a:lnTo>
                  <a:lnTo>
                    <a:pt x="12455" y="13477"/>
                  </a:lnTo>
                  <a:lnTo>
                    <a:pt x="12371" y="13477"/>
                  </a:lnTo>
                  <a:lnTo>
                    <a:pt x="12205" y="13609"/>
                  </a:lnTo>
                  <a:lnTo>
                    <a:pt x="12121" y="13807"/>
                  </a:lnTo>
                  <a:lnTo>
                    <a:pt x="12121" y="13874"/>
                  </a:lnTo>
                  <a:lnTo>
                    <a:pt x="12037" y="13939"/>
                  </a:lnTo>
                  <a:lnTo>
                    <a:pt x="12121" y="14138"/>
                  </a:lnTo>
                  <a:lnTo>
                    <a:pt x="12121" y="14336"/>
                  </a:lnTo>
                  <a:lnTo>
                    <a:pt x="12205" y="14534"/>
                  </a:lnTo>
                  <a:lnTo>
                    <a:pt x="12205" y="14666"/>
                  </a:lnTo>
                  <a:lnTo>
                    <a:pt x="12205" y="14865"/>
                  </a:lnTo>
                  <a:lnTo>
                    <a:pt x="12205" y="14997"/>
                  </a:lnTo>
                  <a:lnTo>
                    <a:pt x="12289" y="15129"/>
                  </a:lnTo>
                  <a:lnTo>
                    <a:pt x="12289" y="15261"/>
                  </a:lnTo>
                  <a:lnTo>
                    <a:pt x="12371" y="15327"/>
                  </a:lnTo>
                  <a:lnTo>
                    <a:pt x="12455" y="15393"/>
                  </a:lnTo>
                  <a:lnTo>
                    <a:pt x="12706" y="15525"/>
                  </a:lnTo>
                  <a:lnTo>
                    <a:pt x="12790" y="15591"/>
                  </a:lnTo>
                  <a:lnTo>
                    <a:pt x="12873" y="15591"/>
                  </a:lnTo>
                  <a:lnTo>
                    <a:pt x="12957" y="15657"/>
                  </a:lnTo>
                  <a:lnTo>
                    <a:pt x="12957" y="15724"/>
                  </a:lnTo>
                  <a:lnTo>
                    <a:pt x="12957" y="15789"/>
                  </a:lnTo>
                  <a:lnTo>
                    <a:pt x="12873" y="15856"/>
                  </a:lnTo>
                  <a:lnTo>
                    <a:pt x="12790" y="15988"/>
                  </a:lnTo>
                  <a:lnTo>
                    <a:pt x="12623" y="16120"/>
                  </a:lnTo>
                  <a:lnTo>
                    <a:pt x="12371" y="16252"/>
                  </a:lnTo>
                  <a:lnTo>
                    <a:pt x="12205" y="16384"/>
                  </a:lnTo>
                  <a:lnTo>
                    <a:pt x="12037" y="16384"/>
                  </a:lnTo>
                  <a:lnTo>
                    <a:pt x="11954" y="16384"/>
                  </a:lnTo>
                  <a:lnTo>
                    <a:pt x="11786" y="16384"/>
                  </a:lnTo>
                  <a:lnTo>
                    <a:pt x="11620" y="16384"/>
                  </a:lnTo>
                  <a:lnTo>
                    <a:pt x="11368" y="16317"/>
                  </a:lnTo>
                  <a:lnTo>
                    <a:pt x="11201" y="16252"/>
                  </a:lnTo>
                  <a:lnTo>
                    <a:pt x="11034" y="16120"/>
                  </a:lnTo>
                  <a:lnTo>
                    <a:pt x="10783" y="15988"/>
                  </a:lnTo>
                  <a:lnTo>
                    <a:pt x="10533" y="15856"/>
                  </a:lnTo>
                  <a:lnTo>
                    <a:pt x="10365" y="15856"/>
                  </a:lnTo>
                  <a:lnTo>
                    <a:pt x="10198" y="15856"/>
                  </a:lnTo>
                  <a:lnTo>
                    <a:pt x="9948" y="15856"/>
                  </a:lnTo>
                  <a:lnTo>
                    <a:pt x="9780" y="15856"/>
                  </a:lnTo>
                  <a:lnTo>
                    <a:pt x="9530" y="15856"/>
                  </a:lnTo>
                  <a:lnTo>
                    <a:pt x="9362" y="15789"/>
                  </a:lnTo>
                  <a:lnTo>
                    <a:pt x="9279" y="15724"/>
                  </a:lnTo>
                  <a:lnTo>
                    <a:pt x="9195" y="15657"/>
                  </a:lnTo>
                  <a:lnTo>
                    <a:pt x="9111" y="15591"/>
                  </a:lnTo>
                  <a:lnTo>
                    <a:pt x="9027" y="15327"/>
                  </a:lnTo>
                  <a:lnTo>
                    <a:pt x="8861" y="15129"/>
                  </a:lnTo>
                  <a:lnTo>
                    <a:pt x="8693" y="14930"/>
                  </a:lnTo>
                  <a:lnTo>
                    <a:pt x="8443" y="14798"/>
                  </a:lnTo>
                  <a:lnTo>
                    <a:pt x="8192" y="14666"/>
                  </a:lnTo>
                  <a:lnTo>
                    <a:pt x="7858" y="14534"/>
                  </a:lnTo>
                  <a:lnTo>
                    <a:pt x="7691" y="14468"/>
                  </a:lnTo>
                  <a:lnTo>
                    <a:pt x="7439" y="14336"/>
                  </a:lnTo>
                  <a:lnTo>
                    <a:pt x="7273" y="14270"/>
                  </a:lnTo>
                  <a:lnTo>
                    <a:pt x="7105" y="14204"/>
                  </a:lnTo>
                  <a:lnTo>
                    <a:pt x="6938" y="14138"/>
                  </a:lnTo>
                  <a:lnTo>
                    <a:pt x="6436" y="13874"/>
                  </a:lnTo>
                  <a:lnTo>
                    <a:pt x="6186" y="13741"/>
                  </a:lnTo>
                  <a:lnTo>
                    <a:pt x="6019" y="13543"/>
                  </a:lnTo>
                  <a:lnTo>
                    <a:pt x="5935" y="13477"/>
                  </a:lnTo>
                  <a:lnTo>
                    <a:pt x="5935" y="13345"/>
                  </a:lnTo>
                  <a:lnTo>
                    <a:pt x="6019" y="13081"/>
                  </a:lnTo>
                  <a:lnTo>
                    <a:pt x="6019" y="13015"/>
                  </a:lnTo>
                  <a:lnTo>
                    <a:pt x="6019" y="12883"/>
                  </a:lnTo>
                  <a:lnTo>
                    <a:pt x="6019" y="12816"/>
                  </a:lnTo>
                  <a:lnTo>
                    <a:pt x="6019" y="12684"/>
                  </a:lnTo>
                  <a:lnTo>
                    <a:pt x="5935" y="12618"/>
                  </a:lnTo>
                  <a:lnTo>
                    <a:pt x="5767" y="12552"/>
                  </a:lnTo>
                  <a:lnTo>
                    <a:pt x="5601" y="12486"/>
                  </a:lnTo>
                  <a:lnTo>
                    <a:pt x="5433" y="12420"/>
                  </a:lnTo>
                  <a:lnTo>
                    <a:pt x="5016" y="12354"/>
                  </a:lnTo>
                  <a:lnTo>
                    <a:pt x="4598" y="12288"/>
                  </a:lnTo>
                  <a:lnTo>
                    <a:pt x="4263" y="12288"/>
                  </a:lnTo>
                  <a:lnTo>
                    <a:pt x="3929" y="12288"/>
                  </a:lnTo>
                  <a:lnTo>
                    <a:pt x="3594" y="12288"/>
                  </a:lnTo>
                  <a:lnTo>
                    <a:pt x="3344" y="12288"/>
                  </a:lnTo>
                  <a:lnTo>
                    <a:pt x="3009" y="12288"/>
                  </a:lnTo>
                  <a:lnTo>
                    <a:pt x="2758" y="12222"/>
                  </a:lnTo>
                  <a:lnTo>
                    <a:pt x="2424" y="12156"/>
                  </a:lnTo>
                  <a:lnTo>
                    <a:pt x="2173" y="12090"/>
                  </a:lnTo>
                  <a:lnTo>
                    <a:pt x="1755" y="12024"/>
                  </a:lnTo>
                  <a:lnTo>
                    <a:pt x="1588" y="11891"/>
                  </a:lnTo>
                  <a:lnTo>
                    <a:pt x="1420" y="11759"/>
                  </a:lnTo>
                  <a:lnTo>
                    <a:pt x="1254" y="11693"/>
                  </a:lnTo>
                  <a:lnTo>
                    <a:pt x="1254" y="11561"/>
                  </a:lnTo>
                  <a:lnTo>
                    <a:pt x="1170" y="11429"/>
                  </a:lnTo>
                  <a:lnTo>
                    <a:pt x="1086" y="11297"/>
                  </a:lnTo>
                  <a:lnTo>
                    <a:pt x="1003" y="11165"/>
                  </a:lnTo>
                  <a:lnTo>
                    <a:pt x="835" y="11033"/>
                  </a:lnTo>
                  <a:lnTo>
                    <a:pt x="752" y="10835"/>
                  </a:lnTo>
                  <a:lnTo>
                    <a:pt x="585" y="10636"/>
                  </a:lnTo>
                  <a:lnTo>
                    <a:pt x="417" y="10571"/>
                  </a:lnTo>
                  <a:lnTo>
                    <a:pt x="251" y="10438"/>
                  </a:lnTo>
                  <a:lnTo>
                    <a:pt x="83" y="10306"/>
                  </a:lnTo>
                  <a:lnTo>
                    <a:pt x="0" y="10108"/>
                  </a:lnTo>
                  <a:lnTo>
                    <a:pt x="0" y="9909"/>
                  </a:lnTo>
                  <a:lnTo>
                    <a:pt x="0" y="9777"/>
                  </a:lnTo>
                  <a:lnTo>
                    <a:pt x="83" y="9580"/>
                  </a:lnTo>
                  <a:lnTo>
                    <a:pt x="167" y="9381"/>
                  </a:lnTo>
                  <a:lnTo>
                    <a:pt x="251" y="9050"/>
                  </a:lnTo>
                  <a:lnTo>
                    <a:pt x="334" y="8721"/>
                  </a:lnTo>
                  <a:lnTo>
                    <a:pt x="417" y="8390"/>
                  </a:lnTo>
                  <a:lnTo>
                    <a:pt x="417" y="8258"/>
                  </a:lnTo>
                  <a:lnTo>
                    <a:pt x="417" y="8191"/>
                  </a:lnTo>
                  <a:lnTo>
                    <a:pt x="417" y="8059"/>
                  </a:lnTo>
                  <a:lnTo>
                    <a:pt x="334" y="8059"/>
                  </a:lnTo>
                  <a:lnTo>
                    <a:pt x="251" y="7927"/>
                  </a:lnTo>
                  <a:lnTo>
                    <a:pt x="167" y="7795"/>
                  </a:lnTo>
                  <a:lnTo>
                    <a:pt x="167" y="7663"/>
                  </a:lnTo>
                  <a:lnTo>
                    <a:pt x="251" y="7663"/>
                  </a:lnTo>
                  <a:lnTo>
                    <a:pt x="334" y="7598"/>
                  </a:lnTo>
                  <a:lnTo>
                    <a:pt x="669" y="7399"/>
                  </a:lnTo>
                  <a:lnTo>
                    <a:pt x="1003" y="7267"/>
                  </a:lnTo>
                  <a:lnTo>
                    <a:pt x="1170" y="7201"/>
                  </a:lnTo>
                  <a:lnTo>
                    <a:pt x="1254" y="7135"/>
                  </a:lnTo>
                  <a:lnTo>
                    <a:pt x="1672" y="6871"/>
                  </a:lnTo>
                  <a:lnTo>
                    <a:pt x="1839" y="6804"/>
                  </a:lnTo>
                  <a:lnTo>
                    <a:pt x="2089" y="6607"/>
                  </a:lnTo>
                  <a:close/>
                </a:path>
              </a:pathLst>
            </a:custGeom>
            <a:grpFill/>
            <a:ln w="635">
              <a:solidFill>
                <a:srgbClr val="953735">
                  <a:alpha val="80000"/>
                </a:srgbClr>
              </a:solidFill>
              <a:prstDash val="solid"/>
              <a:round/>
              <a:headEnd/>
              <a:tailEnd/>
            </a:ln>
          </p:spPr>
        </p:sp>
      </p:grpSp>
      <p:grpSp>
        <p:nvGrpSpPr>
          <p:cNvPr id="110" name="Group 73"/>
          <p:cNvGrpSpPr>
            <a:grpSpLocks noChangeAspect="1"/>
          </p:cNvGrpSpPr>
          <p:nvPr/>
        </p:nvGrpSpPr>
        <p:grpSpPr>
          <a:xfrm>
            <a:off x="160247" y="3544582"/>
            <a:ext cx="465800" cy="393275"/>
            <a:chOff x="2540706" y="558380"/>
            <a:chExt cx="6202793" cy="5438447"/>
          </a:xfrm>
          <a:solidFill>
            <a:srgbClr val="1A662C">
              <a:alpha val="80000"/>
            </a:srgbClr>
          </a:solidFill>
        </p:grpSpPr>
        <p:grpSp>
          <p:nvGrpSpPr>
            <p:cNvPr id="111" name="Okaloosa"/>
            <p:cNvGrpSpPr>
              <a:grpSpLocks/>
            </p:cNvGrpSpPr>
            <p:nvPr/>
          </p:nvGrpSpPr>
          <p:grpSpPr bwMode="auto">
            <a:xfrm>
              <a:off x="3221317" y="559454"/>
              <a:ext cx="339232" cy="526024"/>
              <a:chOff x="0" y="0"/>
              <a:chExt cx="24648" cy="260"/>
            </a:xfrm>
            <a:grpFill/>
          </p:grpSpPr>
          <p:sp>
            <p:nvSpPr>
              <p:cNvPr id="381" name="Okaloosa1"/>
              <p:cNvSpPr>
                <a:spLocks/>
              </p:cNvSpPr>
              <p:nvPr/>
            </p:nvSpPr>
            <p:spPr bwMode="auto">
              <a:xfrm>
                <a:off x="0" y="0"/>
                <a:ext cx="24648" cy="242"/>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3175">
                <a:solidFill>
                  <a:srgbClr val="1A662C">
                    <a:alpha val="80000"/>
                  </a:srgbClr>
                </a:solidFill>
                <a:prstDash val="solid"/>
                <a:round/>
                <a:headEnd/>
                <a:tailEnd/>
              </a:ln>
            </p:spPr>
          </p:sp>
          <p:sp>
            <p:nvSpPr>
              <p:cNvPr id="382" name="Okaloosa2"/>
              <p:cNvSpPr>
                <a:spLocks/>
              </p:cNvSpPr>
              <p:nvPr/>
            </p:nvSpPr>
            <p:spPr bwMode="auto">
              <a:xfrm>
                <a:off x="17472" y="242"/>
                <a:ext cx="6396" cy="18"/>
              </a:xfrm>
              <a:custGeom>
                <a:avLst/>
                <a:gdLst/>
                <a:ahLst/>
                <a:cxnLst>
                  <a:cxn ang="0">
                    <a:pos x="16384" y="16384"/>
                  </a:cxn>
                  <a:cxn ang="0">
                    <a:pos x="16384" y="910"/>
                  </a:cxn>
                  <a:cxn ang="0">
                    <a:pos x="12788" y="1820"/>
                  </a:cxn>
                  <a:cxn ang="0">
                    <a:pos x="5595" y="0"/>
                  </a:cxn>
                  <a:cxn ang="0">
                    <a:pos x="1199" y="0"/>
                  </a:cxn>
                  <a:cxn ang="0">
                    <a:pos x="0" y="910"/>
                  </a:cxn>
                  <a:cxn ang="0">
                    <a:pos x="799" y="7282"/>
                  </a:cxn>
                  <a:cxn ang="0">
                    <a:pos x="2398" y="11833"/>
                  </a:cxn>
                  <a:cxn ang="0">
                    <a:pos x="5595" y="11833"/>
                  </a:cxn>
                  <a:cxn ang="0">
                    <a:pos x="11189" y="13653"/>
                  </a:cxn>
                  <a:cxn ang="0">
                    <a:pos x="16384" y="16384"/>
                  </a:cxn>
                </a:cxnLst>
                <a:rect l="0" t="0" r="r" b="b"/>
                <a:pathLst>
                  <a:path w="16384" h="16384">
                    <a:moveTo>
                      <a:pt x="16384" y="16384"/>
                    </a:moveTo>
                    <a:lnTo>
                      <a:pt x="16384" y="910"/>
                    </a:lnTo>
                    <a:lnTo>
                      <a:pt x="12788" y="1820"/>
                    </a:lnTo>
                    <a:lnTo>
                      <a:pt x="5595" y="0"/>
                    </a:lnTo>
                    <a:lnTo>
                      <a:pt x="1199" y="0"/>
                    </a:lnTo>
                    <a:lnTo>
                      <a:pt x="0" y="910"/>
                    </a:lnTo>
                    <a:lnTo>
                      <a:pt x="799" y="7282"/>
                    </a:lnTo>
                    <a:lnTo>
                      <a:pt x="2398" y="11833"/>
                    </a:lnTo>
                    <a:lnTo>
                      <a:pt x="5595" y="11833"/>
                    </a:lnTo>
                    <a:lnTo>
                      <a:pt x="11189" y="13653"/>
                    </a:lnTo>
                    <a:lnTo>
                      <a:pt x="16384" y="16384"/>
                    </a:lnTo>
                    <a:close/>
                  </a:path>
                </a:pathLst>
              </a:custGeom>
              <a:grpFill/>
              <a:ln w="3175">
                <a:solidFill>
                  <a:srgbClr val="1A662C">
                    <a:alpha val="80000"/>
                  </a:srgbClr>
                </a:solidFill>
                <a:prstDash val="solid"/>
                <a:round/>
                <a:headEnd/>
                <a:tailEnd/>
              </a:ln>
            </p:spPr>
          </p:sp>
        </p:grpSp>
        <p:sp>
          <p:nvSpPr>
            <p:cNvPr id="314" name="Alachua"/>
            <p:cNvSpPr>
              <a:spLocks/>
            </p:cNvSpPr>
            <p:nvPr/>
          </p:nvSpPr>
          <p:spPr bwMode="auto">
            <a:xfrm>
              <a:off x="6605049" y="1548165"/>
              <a:ext cx="523877" cy="480936"/>
            </a:xfrm>
            <a:custGeom>
              <a:avLst/>
              <a:gdLst/>
              <a:ahLst/>
              <a:cxnLst>
                <a:cxn ang="0">
                  <a:pos x="134" y="3803"/>
                </a:cxn>
                <a:cxn ang="0">
                  <a:pos x="671" y="3803"/>
                </a:cxn>
                <a:cxn ang="0">
                  <a:pos x="1142" y="2999"/>
                </a:cxn>
                <a:cxn ang="0">
                  <a:pos x="1746" y="2706"/>
                </a:cxn>
                <a:cxn ang="0">
                  <a:pos x="2149" y="1609"/>
                </a:cxn>
                <a:cxn ang="0">
                  <a:pos x="2149" y="805"/>
                </a:cxn>
                <a:cxn ang="0">
                  <a:pos x="2350" y="439"/>
                </a:cxn>
                <a:cxn ang="0">
                  <a:pos x="3223" y="366"/>
                </a:cxn>
                <a:cxn ang="0">
                  <a:pos x="3559" y="0"/>
                </a:cxn>
                <a:cxn ang="0">
                  <a:pos x="6178" y="731"/>
                </a:cxn>
                <a:cxn ang="0">
                  <a:pos x="7386" y="2121"/>
                </a:cxn>
                <a:cxn ang="0">
                  <a:pos x="8192" y="2267"/>
                </a:cxn>
                <a:cxn ang="0">
                  <a:pos x="9199" y="3145"/>
                </a:cxn>
                <a:cxn ang="0">
                  <a:pos x="9804" y="3145"/>
                </a:cxn>
                <a:cxn ang="0">
                  <a:pos x="11214" y="3145"/>
                </a:cxn>
                <a:cxn ang="0">
                  <a:pos x="13295" y="3511"/>
                </a:cxn>
                <a:cxn ang="0">
                  <a:pos x="13832" y="3730"/>
                </a:cxn>
                <a:cxn ang="0">
                  <a:pos x="14705" y="5998"/>
                </a:cxn>
                <a:cxn ang="0">
                  <a:pos x="15780" y="6875"/>
                </a:cxn>
                <a:cxn ang="0">
                  <a:pos x="15645" y="14629"/>
                </a:cxn>
                <a:cxn ang="0">
                  <a:pos x="15981" y="14263"/>
                </a:cxn>
                <a:cxn ang="0">
                  <a:pos x="16384" y="13897"/>
                </a:cxn>
                <a:cxn ang="0">
                  <a:pos x="16183" y="14775"/>
                </a:cxn>
                <a:cxn ang="0">
                  <a:pos x="15713" y="15141"/>
                </a:cxn>
                <a:cxn ang="0">
                  <a:pos x="15645" y="15726"/>
                </a:cxn>
                <a:cxn ang="0">
                  <a:pos x="15041" y="15945"/>
                </a:cxn>
                <a:cxn ang="0">
                  <a:pos x="14705" y="16311"/>
                </a:cxn>
                <a:cxn ang="0">
                  <a:pos x="14235" y="16018"/>
                </a:cxn>
                <a:cxn ang="0">
                  <a:pos x="13631" y="15945"/>
                </a:cxn>
                <a:cxn ang="0">
                  <a:pos x="12288" y="16384"/>
                </a:cxn>
                <a:cxn ang="0">
                  <a:pos x="11952" y="16311"/>
                </a:cxn>
                <a:cxn ang="0">
                  <a:pos x="11549" y="15433"/>
                </a:cxn>
                <a:cxn ang="0">
                  <a:pos x="11684" y="15141"/>
                </a:cxn>
                <a:cxn ang="0">
                  <a:pos x="12087" y="15287"/>
                </a:cxn>
                <a:cxn ang="0">
                  <a:pos x="12154" y="14848"/>
                </a:cxn>
                <a:cxn ang="0">
                  <a:pos x="11482" y="14482"/>
                </a:cxn>
                <a:cxn ang="0">
                  <a:pos x="6446" y="14336"/>
                </a:cxn>
                <a:cxn ang="0">
                  <a:pos x="2619" y="14263"/>
                </a:cxn>
                <a:cxn ang="0">
                  <a:pos x="2552" y="12507"/>
                </a:cxn>
                <a:cxn ang="0">
                  <a:pos x="67" y="12434"/>
                </a:cxn>
                <a:cxn ang="0">
                  <a:pos x="0" y="11703"/>
                </a:cxn>
                <a:cxn ang="0">
                  <a:pos x="134" y="3803"/>
                </a:cxn>
              </a:cxnLst>
              <a:rect l="0" t="0" r="r" b="b"/>
              <a:pathLst>
                <a:path w="16384" h="16384">
                  <a:moveTo>
                    <a:pt x="134" y="3803"/>
                  </a:moveTo>
                  <a:lnTo>
                    <a:pt x="671" y="3803"/>
                  </a:lnTo>
                  <a:lnTo>
                    <a:pt x="1142" y="2999"/>
                  </a:lnTo>
                  <a:lnTo>
                    <a:pt x="1746" y="2706"/>
                  </a:lnTo>
                  <a:lnTo>
                    <a:pt x="2149" y="1609"/>
                  </a:lnTo>
                  <a:lnTo>
                    <a:pt x="2149" y="805"/>
                  </a:lnTo>
                  <a:lnTo>
                    <a:pt x="2350" y="439"/>
                  </a:lnTo>
                  <a:lnTo>
                    <a:pt x="3223" y="366"/>
                  </a:lnTo>
                  <a:lnTo>
                    <a:pt x="3559" y="0"/>
                  </a:lnTo>
                  <a:lnTo>
                    <a:pt x="6178" y="731"/>
                  </a:lnTo>
                  <a:lnTo>
                    <a:pt x="7386" y="2121"/>
                  </a:lnTo>
                  <a:lnTo>
                    <a:pt x="8192" y="2267"/>
                  </a:lnTo>
                  <a:lnTo>
                    <a:pt x="9199" y="3145"/>
                  </a:lnTo>
                  <a:lnTo>
                    <a:pt x="9804" y="3145"/>
                  </a:lnTo>
                  <a:lnTo>
                    <a:pt x="11214" y="3145"/>
                  </a:lnTo>
                  <a:lnTo>
                    <a:pt x="13295" y="3511"/>
                  </a:lnTo>
                  <a:lnTo>
                    <a:pt x="13832" y="3730"/>
                  </a:lnTo>
                  <a:lnTo>
                    <a:pt x="14705" y="5998"/>
                  </a:lnTo>
                  <a:lnTo>
                    <a:pt x="15780" y="6875"/>
                  </a:lnTo>
                  <a:lnTo>
                    <a:pt x="15645" y="14629"/>
                  </a:lnTo>
                  <a:lnTo>
                    <a:pt x="15981" y="14263"/>
                  </a:lnTo>
                  <a:lnTo>
                    <a:pt x="16384" y="13897"/>
                  </a:lnTo>
                  <a:lnTo>
                    <a:pt x="16183" y="14775"/>
                  </a:lnTo>
                  <a:lnTo>
                    <a:pt x="15713" y="15141"/>
                  </a:lnTo>
                  <a:lnTo>
                    <a:pt x="15645" y="15726"/>
                  </a:lnTo>
                  <a:lnTo>
                    <a:pt x="15041" y="15945"/>
                  </a:lnTo>
                  <a:lnTo>
                    <a:pt x="14705" y="16311"/>
                  </a:lnTo>
                  <a:lnTo>
                    <a:pt x="14235" y="16018"/>
                  </a:lnTo>
                  <a:lnTo>
                    <a:pt x="13631" y="15945"/>
                  </a:lnTo>
                  <a:lnTo>
                    <a:pt x="12288" y="16384"/>
                  </a:lnTo>
                  <a:lnTo>
                    <a:pt x="11952" y="16311"/>
                  </a:lnTo>
                  <a:lnTo>
                    <a:pt x="11549" y="15433"/>
                  </a:lnTo>
                  <a:lnTo>
                    <a:pt x="11684" y="15141"/>
                  </a:lnTo>
                  <a:lnTo>
                    <a:pt x="12087" y="15287"/>
                  </a:lnTo>
                  <a:lnTo>
                    <a:pt x="12154" y="14848"/>
                  </a:lnTo>
                  <a:lnTo>
                    <a:pt x="11482" y="14482"/>
                  </a:lnTo>
                  <a:lnTo>
                    <a:pt x="6446" y="14336"/>
                  </a:lnTo>
                  <a:lnTo>
                    <a:pt x="2619" y="14263"/>
                  </a:lnTo>
                  <a:lnTo>
                    <a:pt x="2552" y="12507"/>
                  </a:lnTo>
                  <a:lnTo>
                    <a:pt x="67" y="12434"/>
                  </a:lnTo>
                  <a:lnTo>
                    <a:pt x="0" y="11703"/>
                  </a:lnTo>
                  <a:lnTo>
                    <a:pt x="134" y="3803"/>
                  </a:lnTo>
                  <a:close/>
                </a:path>
              </a:pathLst>
            </a:custGeom>
            <a:grpFill/>
            <a:ln w="3175">
              <a:solidFill>
                <a:srgbClr val="1A662C">
                  <a:alpha val="80000"/>
                </a:srgbClr>
              </a:solidFill>
              <a:prstDash val="solid"/>
              <a:round/>
              <a:headEnd/>
              <a:tailEnd/>
            </a:ln>
          </p:spPr>
        </p:sp>
        <p:sp>
          <p:nvSpPr>
            <p:cNvPr id="315" name="Baker"/>
            <p:cNvSpPr>
              <a:spLocks/>
            </p:cNvSpPr>
            <p:nvPr/>
          </p:nvSpPr>
          <p:spPr bwMode="auto">
            <a:xfrm>
              <a:off x="6772518" y="957729"/>
              <a:ext cx="343526" cy="407937"/>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3175">
              <a:solidFill>
                <a:srgbClr val="1A662C">
                  <a:alpha val="80000"/>
                </a:srgbClr>
              </a:solidFill>
              <a:prstDash val="solid"/>
              <a:round/>
              <a:headEnd/>
              <a:tailEnd/>
            </a:ln>
          </p:spPr>
        </p:sp>
        <p:sp>
          <p:nvSpPr>
            <p:cNvPr id="316" name="Bay"/>
            <p:cNvSpPr>
              <a:spLocks/>
            </p:cNvSpPr>
            <p:nvPr/>
          </p:nvSpPr>
          <p:spPr bwMode="auto">
            <a:xfrm>
              <a:off x="3882605" y="959877"/>
              <a:ext cx="489525" cy="564671"/>
            </a:xfrm>
            <a:custGeom>
              <a:avLst/>
              <a:gdLst/>
              <a:ahLst/>
              <a:cxnLst>
                <a:cxn ang="0">
                  <a:pos x="13581" y="0"/>
                </a:cxn>
                <a:cxn ang="0">
                  <a:pos x="3306" y="3302"/>
                </a:cxn>
                <a:cxn ang="0">
                  <a:pos x="2156" y="4049"/>
                </a:cxn>
                <a:cxn ang="0">
                  <a:pos x="862" y="4112"/>
                </a:cxn>
                <a:cxn ang="0">
                  <a:pos x="0" y="7538"/>
                </a:cxn>
                <a:cxn ang="0">
                  <a:pos x="3234" y="9407"/>
                </a:cxn>
                <a:cxn ang="0">
                  <a:pos x="6611" y="11400"/>
                </a:cxn>
                <a:cxn ang="0">
                  <a:pos x="6467" y="9967"/>
                </a:cxn>
                <a:cxn ang="0">
                  <a:pos x="6467" y="8908"/>
                </a:cxn>
                <a:cxn ang="0">
                  <a:pos x="5821" y="8722"/>
                </a:cxn>
                <a:cxn ang="0">
                  <a:pos x="5318" y="8285"/>
                </a:cxn>
                <a:cxn ang="0">
                  <a:pos x="3952" y="8784"/>
                </a:cxn>
                <a:cxn ang="0">
                  <a:pos x="3521" y="8099"/>
                </a:cxn>
                <a:cxn ang="0">
                  <a:pos x="4743" y="7289"/>
                </a:cxn>
                <a:cxn ang="0">
                  <a:pos x="5964" y="6666"/>
                </a:cxn>
                <a:cxn ang="0">
                  <a:pos x="6970" y="7849"/>
                </a:cxn>
                <a:cxn ang="0">
                  <a:pos x="7617" y="8161"/>
                </a:cxn>
                <a:cxn ang="0">
                  <a:pos x="8479" y="8161"/>
                </a:cxn>
                <a:cxn ang="0">
                  <a:pos x="8048" y="8722"/>
                </a:cxn>
                <a:cxn ang="0">
                  <a:pos x="7330" y="9781"/>
                </a:cxn>
                <a:cxn ang="0">
                  <a:pos x="8623" y="10777"/>
                </a:cxn>
                <a:cxn ang="0">
                  <a:pos x="10348" y="11400"/>
                </a:cxn>
                <a:cxn ang="0">
                  <a:pos x="11785" y="11276"/>
                </a:cxn>
                <a:cxn ang="0">
                  <a:pos x="12791" y="11525"/>
                </a:cxn>
                <a:cxn ang="0">
                  <a:pos x="13725" y="13207"/>
                </a:cxn>
                <a:cxn ang="0">
                  <a:pos x="13007" y="13518"/>
                </a:cxn>
                <a:cxn ang="0">
                  <a:pos x="8839" y="11525"/>
                </a:cxn>
                <a:cxn ang="0">
                  <a:pos x="8336" y="11899"/>
                </a:cxn>
                <a:cxn ang="0">
                  <a:pos x="12935" y="14577"/>
                </a:cxn>
                <a:cxn ang="0">
                  <a:pos x="13366" y="15636"/>
                </a:cxn>
                <a:cxn ang="0">
                  <a:pos x="14947" y="16259"/>
                </a:cxn>
                <a:cxn ang="0">
                  <a:pos x="16168" y="9594"/>
                </a:cxn>
                <a:cxn ang="0">
                  <a:pos x="14875" y="0"/>
                </a:cxn>
              </a:cxnLst>
              <a:rect l="0" t="0" r="r" b="b"/>
              <a:pathLst>
                <a:path w="16384" h="16384">
                  <a:moveTo>
                    <a:pt x="14875" y="0"/>
                  </a:moveTo>
                  <a:lnTo>
                    <a:pt x="13581" y="0"/>
                  </a:lnTo>
                  <a:lnTo>
                    <a:pt x="13438" y="3302"/>
                  </a:lnTo>
                  <a:lnTo>
                    <a:pt x="3306" y="3302"/>
                  </a:lnTo>
                  <a:lnTo>
                    <a:pt x="2659" y="3738"/>
                  </a:lnTo>
                  <a:lnTo>
                    <a:pt x="2156" y="4049"/>
                  </a:lnTo>
                  <a:lnTo>
                    <a:pt x="1653" y="4049"/>
                  </a:lnTo>
                  <a:lnTo>
                    <a:pt x="862" y="4112"/>
                  </a:lnTo>
                  <a:lnTo>
                    <a:pt x="72" y="4548"/>
                  </a:lnTo>
                  <a:lnTo>
                    <a:pt x="0" y="7538"/>
                  </a:lnTo>
                  <a:lnTo>
                    <a:pt x="1293" y="8348"/>
                  </a:lnTo>
                  <a:lnTo>
                    <a:pt x="3234" y="9407"/>
                  </a:lnTo>
                  <a:lnTo>
                    <a:pt x="6036" y="11276"/>
                  </a:lnTo>
                  <a:lnTo>
                    <a:pt x="6611" y="11400"/>
                  </a:lnTo>
                  <a:lnTo>
                    <a:pt x="6755" y="11276"/>
                  </a:lnTo>
                  <a:lnTo>
                    <a:pt x="6467" y="9967"/>
                  </a:lnTo>
                  <a:lnTo>
                    <a:pt x="6611" y="9282"/>
                  </a:lnTo>
                  <a:lnTo>
                    <a:pt x="6467" y="8908"/>
                  </a:lnTo>
                  <a:lnTo>
                    <a:pt x="6036" y="8908"/>
                  </a:lnTo>
                  <a:lnTo>
                    <a:pt x="5821" y="8722"/>
                  </a:lnTo>
                  <a:lnTo>
                    <a:pt x="5821" y="8285"/>
                  </a:lnTo>
                  <a:lnTo>
                    <a:pt x="5318" y="8285"/>
                  </a:lnTo>
                  <a:lnTo>
                    <a:pt x="4527" y="8784"/>
                  </a:lnTo>
                  <a:lnTo>
                    <a:pt x="3952" y="8784"/>
                  </a:lnTo>
                  <a:lnTo>
                    <a:pt x="3521" y="8535"/>
                  </a:lnTo>
                  <a:lnTo>
                    <a:pt x="3521" y="8099"/>
                  </a:lnTo>
                  <a:lnTo>
                    <a:pt x="4096" y="7476"/>
                  </a:lnTo>
                  <a:lnTo>
                    <a:pt x="4743" y="7289"/>
                  </a:lnTo>
                  <a:lnTo>
                    <a:pt x="5318" y="6728"/>
                  </a:lnTo>
                  <a:lnTo>
                    <a:pt x="5964" y="6666"/>
                  </a:lnTo>
                  <a:lnTo>
                    <a:pt x="6683" y="6915"/>
                  </a:lnTo>
                  <a:lnTo>
                    <a:pt x="6970" y="7849"/>
                  </a:lnTo>
                  <a:lnTo>
                    <a:pt x="7330" y="8223"/>
                  </a:lnTo>
                  <a:lnTo>
                    <a:pt x="7617" y="8161"/>
                  </a:lnTo>
                  <a:lnTo>
                    <a:pt x="8120" y="8036"/>
                  </a:lnTo>
                  <a:lnTo>
                    <a:pt x="8479" y="8161"/>
                  </a:lnTo>
                  <a:lnTo>
                    <a:pt x="8551" y="8410"/>
                  </a:lnTo>
                  <a:lnTo>
                    <a:pt x="8048" y="8722"/>
                  </a:lnTo>
                  <a:lnTo>
                    <a:pt x="7976" y="9220"/>
                  </a:lnTo>
                  <a:lnTo>
                    <a:pt x="7330" y="9781"/>
                  </a:lnTo>
                  <a:lnTo>
                    <a:pt x="7976" y="10466"/>
                  </a:lnTo>
                  <a:lnTo>
                    <a:pt x="8623" y="10777"/>
                  </a:lnTo>
                  <a:lnTo>
                    <a:pt x="9342" y="10840"/>
                  </a:lnTo>
                  <a:lnTo>
                    <a:pt x="10348" y="11400"/>
                  </a:lnTo>
                  <a:lnTo>
                    <a:pt x="10995" y="11587"/>
                  </a:lnTo>
                  <a:lnTo>
                    <a:pt x="11785" y="11276"/>
                  </a:lnTo>
                  <a:lnTo>
                    <a:pt x="12288" y="11276"/>
                  </a:lnTo>
                  <a:lnTo>
                    <a:pt x="12791" y="11525"/>
                  </a:lnTo>
                  <a:lnTo>
                    <a:pt x="13150" y="12584"/>
                  </a:lnTo>
                  <a:lnTo>
                    <a:pt x="13725" y="13207"/>
                  </a:lnTo>
                  <a:lnTo>
                    <a:pt x="13581" y="13456"/>
                  </a:lnTo>
                  <a:lnTo>
                    <a:pt x="13007" y="13518"/>
                  </a:lnTo>
                  <a:lnTo>
                    <a:pt x="9845" y="11899"/>
                  </a:lnTo>
                  <a:lnTo>
                    <a:pt x="8839" y="11525"/>
                  </a:lnTo>
                  <a:lnTo>
                    <a:pt x="8408" y="11587"/>
                  </a:lnTo>
                  <a:lnTo>
                    <a:pt x="8336" y="11899"/>
                  </a:lnTo>
                  <a:lnTo>
                    <a:pt x="8551" y="12272"/>
                  </a:lnTo>
                  <a:lnTo>
                    <a:pt x="12935" y="14577"/>
                  </a:lnTo>
                  <a:lnTo>
                    <a:pt x="12935" y="15263"/>
                  </a:lnTo>
                  <a:lnTo>
                    <a:pt x="13366" y="15636"/>
                  </a:lnTo>
                  <a:lnTo>
                    <a:pt x="13941" y="15886"/>
                  </a:lnTo>
                  <a:lnTo>
                    <a:pt x="14947" y="16259"/>
                  </a:lnTo>
                  <a:lnTo>
                    <a:pt x="15881" y="16384"/>
                  </a:lnTo>
                  <a:lnTo>
                    <a:pt x="16168" y="9594"/>
                  </a:lnTo>
                  <a:lnTo>
                    <a:pt x="16384" y="62"/>
                  </a:lnTo>
                  <a:lnTo>
                    <a:pt x="14875" y="0"/>
                  </a:lnTo>
                  <a:close/>
                </a:path>
              </a:pathLst>
            </a:custGeom>
            <a:grpFill/>
            <a:ln w="3175">
              <a:solidFill>
                <a:srgbClr val="1A662C">
                  <a:alpha val="80000"/>
                </a:srgbClr>
              </a:solidFill>
              <a:prstDash val="solid"/>
              <a:round/>
              <a:headEnd/>
              <a:tailEnd/>
            </a:ln>
          </p:spPr>
        </p:sp>
        <p:sp>
          <p:nvSpPr>
            <p:cNvPr id="317" name="Bradford"/>
            <p:cNvSpPr>
              <a:spLocks/>
            </p:cNvSpPr>
            <p:nvPr/>
          </p:nvSpPr>
          <p:spPr bwMode="auto">
            <a:xfrm>
              <a:off x="6802577" y="1365667"/>
              <a:ext cx="309173" cy="384320"/>
            </a:xfrm>
            <a:custGeom>
              <a:avLst/>
              <a:gdLst/>
              <a:ahLst/>
              <a:cxnLst>
                <a:cxn ang="0">
                  <a:pos x="16384" y="0"/>
                </a:cxn>
                <a:cxn ang="0">
                  <a:pos x="12516" y="0"/>
                </a:cxn>
                <a:cxn ang="0">
                  <a:pos x="12060" y="1281"/>
                </a:cxn>
                <a:cxn ang="0">
                  <a:pos x="11150" y="1831"/>
                </a:cxn>
                <a:cxn ang="0">
                  <a:pos x="10695" y="2197"/>
                </a:cxn>
                <a:cxn ang="0">
                  <a:pos x="9899" y="3295"/>
                </a:cxn>
                <a:cxn ang="0">
                  <a:pos x="6599" y="5034"/>
                </a:cxn>
                <a:cxn ang="0">
                  <a:pos x="5689" y="5949"/>
                </a:cxn>
                <a:cxn ang="0">
                  <a:pos x="5120" y="7048"/>
                </a:cxn>
                <a:cxn ang="0">
                  <a:pos x="4437" y="7231"/>
                </a:cxn>
                <a:cxn ang="0">
                  <a:pos x="2958" y="7414"/>
                </a:cxn>
                <a:cxn ang="0">
                  <a:pos x="1479" y="7963"/>
                </a:cxn>
                <a:cxn ang="0">
                  <a:pos x="0" y="8695"/>
                </a:cxn>
                <a:cxn ang="0">
                  <a:pos x="2048" y="10435"/>
                </a:cxn>
                <a:cxn ang="0">
                  <a:pos x="3413" y="10618"/>
                </a:cxn>
                <a:cxn ang="0">
                  <a:pos x="5120" y="11716"/>
                </a:cxn>
                <a:cxn ang="0">
                  <a:pos x="6144" y="11716"/>
                </a:cxn>
                <a:cxn ang="0">
                  <a:pos x="8533" y="11716"/>
                </a:cxn>
                <a:cxn ang="0">
                  <a:pos x="12060" y="12174"/>
                </a:cxn>
                <a:cxn ang="0">
                  <a:pos x="12971" y="12448"/>
                </a:cxn>
                <a:cxn ang="0">
                  <a:pos x="14450" y="15286"/>
                </a:cxn>
                <a:cxn ang="0">
                  <a:pos x="16270" y="16384"/>
                </a:cxn>
                <a:cxn ang="0">
                  <a:pos x="16384" y="0"/>
                </a:cxn>
              </a:cxnLst>
              <a:rect l="0" t="0" r="r" b="b"/>
              <a:pathLst>
                <a:path w="16384" h="16384">
                  <a:moveTo>
                    <a:pt x="16384" y="0"/>
                  </a:moveTo>
                  <a:lnTo>
                    <a:pt x="12516" y="0"/>
                  </a:lnTo>
                  <a:lnTo>
                    <a:pt x="12060" y="1281"/>
                  </a:lnTo>
                  <a:lnTo>
                    <a:pt x="11150" y="1831"/>
                  </a:lnTo>
                  <a:lnTo>
                    <a:pt x="10695" y="2197"/>
                  </a:lnTo>
                  <a:lnTo>
                    <a:pt x="9899" y="3295"/>
                  </a:lnTo>
                  <a:lnTo>
                    <a:pt x="6599" y="5034"/>
                  </a:lnTo>
                  <a:lnTo>
                    <a:pt x="5689" y="5949"/>
                  </a:lnTo>
                  <a:lnTo>
                    <a:pt x="5120" y="7048"/>
                  </a:lnTo>
                  <a:lnTo>
                    <a:pt x="4437" y="7231"/>
                  </a:lnTo>
                  <a:lnTo>
                    <a:pt x="2958" y="7414"/>
                  </a:lnTo>
                  <a:lnTo>
                    <a:pt x="1479" y="7963"/>
                  </a:lnTo>
                  <a:lnTo>
                    <a:pt x="0" y="8695"/>
                  </a:lnTo>
                  <a:lnTo>
                    <a:pt x="2048" y="10435"/>
                  </a:lnTo>
                  <a:lnTo>
                    <a:pt x="3413" y="10618"/>
                  </a:lnTo>
                  <a:lnTo>
                    <a:pt x="5120" y="11716"/>
                  </a:lnTo>
                  <a:lnTo>
                    <a:pt x="6144" y="11716"/>
                  </a:lnTo>
                  <a:lnTo>
                    <a:pt x="8533" y="11716"/>
                  </a:lnTo>
                  <a:lnTo>
                    <a:pt x="12060" y="12174"/>
                  </a:lnTo>
                  <a:lnTo>
                    <a:pt x="12971" y="12448"/>
                  </a:lnTo>
                  <a:lnTo>
                    <a:pt x="14450" y="15286"/>
                  </a:lnTo>
                  <a:lnTo>
                    <a:pt x="16270" y="16384"/>
                  </a:lnTo>
                  <a:lnTo>
                    <a:pt x="16384" y="0"/>
                  </a:lnTo>
                  <a:close/>
                </a:path>
              </a:pathLst>
            </a:custGeom>
            <a:grpFill/>
            <a:ln w="3175">
              <a:solidFill>
                <a:srgbClr val="1A662C">
                  <a:alpha val="80000"/>
                </a:srgbClr>
              </a:solidFill>
              <a:prstDash val="solid"/>
              <a:round/>
              <a:headEnd/>
              <a:tailEnd/>
            </a:ln>
          </p:spPr>
        </p:sp>
        <p:sp>
          <p:nvSpPr>
            <p:cNvPr id="318" name="Brevard"/>
            <p:cNvSpPr>
              <a:spLocks/>
            </p:cNvSpPr>
            <p:nvPr/>
          </p:nvSpPr>
          <p:spPr bwMode="auto">
            <a:xfrm>
              <a:off x="8007065" y="2625978"/>
              <a:ext cx="380026" cy="897462"/>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3175">
              <a:solidFill>
                <a:srgbClr val="1A662C">
                  <a:alpha val="80000"/>
                </a:srgbClr>
              </a:solidFill>
              <a:prstDash val="solid"/>
              <a:round/>
              <a:headEnd/>
              <a:tailEnd/>
            </a:ln>
          </p:spPr>
        </p:sp>
        <p:sp>
          <p:nvSpPr>
            <p:cNvPr id="319" name="Broward"/>
            <p:cNvSpPr>
              <a:spLocks/>
            </p:cNvSpPr>
            <p:nvPr/>
          </p:nvSpPr>
          <p:spPr bwMode="auto">
            <a:xfrm>
              <a:off x="8056447" y="4884661"/>
              <a:ext cx="654847" cy="358555"/>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3175">
              <a:solidFill>
                <a:srgbClr val="1A662C">
                  <a:alpha val="80000"/>
                </a:srgbClr>
              </a:solidFill>
              <a:prstDash val="solid"/>
              <a:round/>
              <a:headEnd/>
              <a:tailEnd/>
            </a:ln>
          </p:spPr>
        </p:sp>
        <p:sp>
          <p:nvSpPr>
            <p:cNvPr id="320" name="Calhoun"/>
            <p:cNvSpPr>
              <a:spLocks/>
            </p:cNvSpPr>
            <p:nvPr/>
          </p:nvSpPr>
          <p:spPr bwMode="auto">
            <a:xfrm>
              <a:off x="4365689" y="929818"/>
              <a:ext cx="384320" cy="362849"/>
            </a:xfrm>
            <a:custGeom>
              <a:avLst/>
              <a:gdLst/>
              <a:ahLst/>
              <a:cxnLst>
                <a:cxn ang="0">
                  <a:pos x="16384" y="0"/>
                </a:cxn>
                <a:cxn ang="0">
                  <a:pos x="7597" y="0"/>
                </a:cxn>
                <a:cxn ang="0">
                  <a:pos x="7506" y="1454"/>
                </a:cxn>
                <a:cxn ang="0">
                  <a:pos x="275" y="1454"/>
                </a:cxn>
                <a:cxn ang="0">
                  <a:pos x="0" y="16287"/>
                </a:cxn>
                <a:cxn ang="0">
                  <a:pos x="9519" y="16384"/>
                </a:cxn>
                <a:cxn ang="0">
                  <a:pos x="10984" y="14833"/>
                </a:cxn>
                <a:cxn ang="0">
                  <a:pos x="11258" y="13185"/>
                </a:cxn>
                <a:cxn ang="0">
                  <a:pos x="11807" y="12118"/>
                </a:cxn>
                <a:cxn ang="0">
                  <a:pos x="12082" y="9889"/>
                </a:cxn>
                <a:cxn ang="0">
                  <a:pos x="12540" y="9210"/>
                </a:cxn>
                <a:cxn ang="0">
                  <a:pos x="12997" y="8628"/>
                </a:cxn>
                <a:cxn ang="0">
                  <a:pos x="12631" y="8531"/>
                </a:cxn>
                <a:cxn ang="0">
                  <a:pos x="12265" y="8434"/>
                </a:cxn>
                <a:cxn ang="0">
                  <a:pos x="12265" y="7756"/>
                </a:cxn>
                <a:cxn ang="0">
                  <a:pos x="13180" y="6883"/>
                </a:cxn>
                <a:cxn ang="0">
                  <a:pos x="13730" y="6108"/>
                </a:cxn>
                <a:cxn ang="0">
                  <a:pos x="13638" y="5429"/>
                </a:cxn>
                <a:cxn ang="0">
                  <a:pos x="14004" y="3296"/>
                </a:cxn>
                <a:cxn ang="0">
                  <a:pos x="14645" y="1454"/>
                </a:cxn>
                <a:cxn ang="0">
                  <a:pos x="15835" y="388"/>
                </a:cxn>
                <a:cxn ang="0">
                  <a:pos x="16384" y="0"/>
                </a:cxn>
              </a:cxnLst>
              <a:rect l="0" t="0" r="r" b="b"/>
              <a:pathLst>
                <a:path w="16384" h="16384">
                  <a:moveTo>
                    <a:pt x="16384" y="0"/>
                  </a:moveTo>
                  <a:lnTo>
                    <a:pt x="7597" y="0"/>
                  </a:lnTo>
                  <a:lnTo>
                    <a:pt x="7506" y="1454"/>
                  </a:lnTo>
                  <a:lnTo>
                    <a:pt x="275" y="1454"/>
                  </a:lnTo>
                  <a:lnTo>
                    <a:pt x="0" y="16287"/>
                  </a:lnTo>
                  <a:lnTo>
                    <a:pt x="9519" y="16384"/>
                  </a:lnTo>
                  <a:lnTo>
                    <a:pt x="10984" y="14833"/>
                  </a:lnTo>
                  <a:lnTo>
                    <a:pt x="11258" y="13185"/>
                  </a:lnTo>
                  <a:lnTo>
                    <a:pt x="11807" y="12118"/>
                  </a:lnTo>
                  <a:lnTo>
                    <a:pt x="12082" y="9889"/>
                  </a:lnTo>
                  <a:lnTo>
                    <a:pt x="12540" y="9210"/>
                  </a:lnTo>
                  <a:lnTo>
                    <a:pt x="12997" y="8628"/>
                  </a:lnTo>
                  <a:lnTo>
                    <a:pt x="12631" y="8531"/>
                  </a:lnTo>
                  <a:lnTo>
                    <a:pt x="12265" y="8434"/>
                  </a:lnTo>
                  <a:lnTo>
                    <a:pt x="12265" y="7756"/>
                  </a:lnTo>
                  <a:lnTo>
                    <a:pt x="13180" y="6883"/>
                  </a:lnTo>
                  <a:lnTo>
                    <a:pt x="13730" y="6108"/>
                  </a:lnTo>
                  <a:lnTo>
                    <a:pt x="13638" y="5429"/>
                  </a:lnTo>
                  <a:lnTo>
                    <a:pt x="14004" y="3296"/>
                  </a:lnTo>
                  <a:lnTo>
                    <a:pt x="14645" y="1454"/>
                  </a:lnTo>
                  <a:lnTo>
                    <a:pt x="15835" y="388"/>
                  </a:lnTo>
                  <a:lnTo>
                    <a:pt x="16384" y="0"/>
                  </a:lnTo>
                  <a:close/>
                </a:path>
              </a:pathLst>
            </a:custGeom>
            <a:grpFill/>
            <a:ln w="3175">
              <a:solidFill>
                <a:srgbClr val="1A662C">
                  <a:alpha val="80000"/>
                </a:srgbClr>
              </a:solidFill>
              <a:prstDash val="solid"/>
              <a:round/>
              <a:headEnd/>
              <a:tailEnd/>
            </a:ln>
          </p:spPr>
        </p:sp>
        <p:sp>
          <p:nvSpPr>
            <p:cNvPr id="321" name="Charlotte"/>
            <p:cNvSpPr>
              <a:spLocks/>
            </p:cNvSpPr>
            <p:nvPr/>
          </p:nvSpPr>
          <p:spPr bwMode="auto">
            <a:xfrm>
              <a:off x="6862694" y="4234109"/>
              <a:ext cx="639817" cy="255497"/>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3175">
              <a:solidFill>
                <a:srgbClr val="1A662C">
                  <a:alpha val="80000"/>
                </a:srgbClr>
              </a:solidFill>
              <a:prstDash val="solid"/>
              <a:round/>
              <a:headEnd/>
              <a:tailEnd/>
            </a:ln>
          </p:spPr>
        </p:sp>
        <p:sp>
          <p:nvSpPr>
            <p:cNvPr id="322" name="Citrus"/>
            <p:cNvSpPr>
              <a:spLocks/>
            </p:cNvSpPr>
            <p:nvPr/>
          </p:nvSpPr>
          <p:spPr bwMode="auto">
            <a:xfrm>
              <a:off x="6549226" y="2372627"/>
              <a:ext cx="455172" cy="354261"/>
            </a:xfrm>
            <a:custGeom>
              <a:avLst/>
              <a:gdLst/>
              <a:ahLst/>
              <a:cxnLst>
                <a:cxn ang="0">
                  <a:pos x="12829" y="4170"/>
                </a:cxn>
                <a:cxn ang="0">
                  <a:pos x="12133" y="3078"/>
                </a:cxn>
                <a:cxn ang="0">
                  <a:pos x="8965" y="1092"/>
                </a:cxn>
                <a:cxn ang="0">
                  <a:pos x="7728" y="99"/>
                </a:cxn>
                <a:cxn ang="0">
                  <a:pos x="6646" y="0"/>
                </a:cxn>
                <a:cxn ang="0">
                  <a:pos x="5874" y="99"/>
                </a:cxn>
                <a:cxn ang="0">
                  <a:pos x="4637" y="596"/>
                </a:cxn>
                <a:cxn ang="0">
                  <a:pos x="4251" y="1092"/>
                </a:cxn>
                <a:cxn ang="0">
                  <a:pos x="3864" y="1390"/>
                </a:cxn>
                <a:cxn ang="0">
                  <a:pos x="3246" y="1291"/>
                </a:cxn>
                <a:cxn ang="0">
                  <a:pos x="1932" y="695"/>
                </a:cxn>
                <a:cxn ang="0">
                  <a:pos x="1314" y="596"/>
                </a:cxn>
                <a:cxn ang="0">
                  <a:pos x="696" y="894"/>
                </a:cxn>
                <a:cxn ang="0">
                  <a:pos x="0" y="1787"/>
                </a:cxn>
                <a:cxn ang="0">
                  <a:pos x="232" y="2284"/>
                </a:cxn>
                <a:cxn ang="0">
                  <a:pos x="309" y="3376"/>
                </a:cxn>
                <a:cxn ang="0">
                  <a:pos x="541" y="3972"/>
                </a:cxn>
                <a:cxn ang="0">
                  <a:pos x="1082" y="4568"/>
                </a:cxn>
                <a:cxn ang="0">
                  <a:pos x="2164" y="5461"/>
                </a:cxn>
                <a:cxn ang="0">
                  <a:pos x="2859" y="6256"/>
                </a:cxn>
                <a:cxn ang="0">
                  <a:pos x="3246" y="6851"/>
                </a:cxn>
                <a:cxn ang="0">
                  <a:pos x="3091" y="7447"/>
                </a:cxn>
                <a:cxn ang="0">
                  <a:pos x="2859" y="7745"/>
                </a:cxn>
                <a:cxn ang="0">
                  <a:pos x="2318" y="7745"/>
                </a:cxn>
                <a:cxn ang="0">
                  <a:pos x="1546" y="7844"/>
                </a:cxn>
                <a:cxn ang="0">
                  <a:pos x="1314" y="7944"/>
                </a:cxn>
                <a:cxn ang="0">
                  <a:pos x="1082" y="8440"/>
                </a:cxn>
                <a:cxn ang="0">
                  <a:pos x="1005" y="9036"/>
                </a:cxn>
                <a:cxn ang="0">
                  <a:pos x="1082" y="9632"/>
                </a:cxn>
                <a:cxn ang="0">
                  <a:pos x="1468" y="10029"/>
                </a:cxn>
                <a:cxn ang="0">
                  <a:pos x="2009" y="10327"/>
                </a:cxn>
                <a:cxn ang="0">
                  <a:pos x="2473" y="10625"/>
                </a:cxn>
                <a:cxn ang="0">
                  <a:pos x="2550" y="11121"/>
                </a:cxn>
                <a:cxn ang="0">
                  <a:pos x="2396" y="11717"/>
                </a:cxn>
                <a:cxn ang="0">
                  <a:pos x="2241" y="12412"/>
                </a:cxn>
                <a:cxn ang="0">
                  <a:pos x="2318" y="13306"/>
                </a:cxn>
                <a:cxn ang="0">
                  <a:pos x="2705" y="14199"/>
                </a:cxn>
                <a:cxn ang="0">
                  <a:pos x="2782" y="14895"/>
                </a:cxn>
                <a:cxn ang="0">
                  <a:pos x="8965" y="15093"/>
                </a:cxn>
                <a:cxn ang="0">
                  <a:pos x="9042" y="16185"/>
                </a:cxn>
                <a:cxn ang="0">
                  <a:pos x="13447" y="16384"/>
                </a:cxn>
                <a:cxn ang="0">
                  <a:pos x="13988" y="15093"/>
                </a:cxn>
                <a:cxn ang="0">
                  <a:pos x="14529" y="14100"/>
                </a:cxn>
                <a:cxn ang="0">
                  <a:pos x="16075" y="12214"/>
                </a:cxn>
                <a:cxn ang="0">
                  <a:pos x="16384" y="11121"/>
                </a:cxn>
                <a:cxn ang="0">
                  <a:pos x="16075" y="10625"/>
                </a:cxn>
                <a:cxn ang="0">
                  <a:pos x="15225" y="8937"/>
                </a:cxn>
                <a:cxn ang="0">
                  <a:pos x="13602" y="6256"/>
                </a:cxn>
                <a:cxn ang="0">
                  <a:pos x="12829" y="4170"/>
                </a:cxn>
              </a:cxnLst>
              <a:rect l="0" t="0" r="r" b="b"/>
              <a:pathLst>
                <a:path w="16384" h="16384">
                  <a:moveTo>
                    <a:pt x="12829" y="4170"/>
                  </a:moveTo>
                  <a:lnTo>
                    <a:pt x="12133" y="3078"/>
                  </a:lnTo>
                  <a:lnTo>
                    <a:pt x="8965" y="1092"/>
                  </a:lnTo>
                  <a:lnTo>
                    <a:pt x="7728" y="99"/>
                  </a:lnTo>
                  <a:lnTo>
                    <a:pt x="6646" y="0"/>
                  </a:lnTo>
                  <a:lnTo>
                    <a:pt x="5874" y="99"/>
                  </a:lnTo>
                  <a:lnTo>
                    <a:pt x="4637" y="596"/>
                  </a:lnTo>
                  <a:lnTo>
                    <a:pt x="4251" y="1092"/>
                  </a:lnTo>
                  <a:lnTo>
                    <a:pt x="3864" y="1390"/>
                  </a:lnTo>
                  <a:lnTo>
                    <a:pt x="3246" y="1291"/>
                  </a:lnTo>
                  <a:lnTo>
                    <a:pt x="1932" y="695"/>
                  </a:lnTo>
                  <a:lnTo>
                    <a:pt x="1314" y="596"/>
                  </a:lnTo>
                  <a:lnTo>
                    <a:pt x="696" y="894"/>
                  </a:lnTo>
                  <a:lnTo>
                    <a:pt x="0" y="1787"/>
                  </a:lnTo>
                  <a:lnTo>
                    <a:pt x="232" y="2284"/>
                  </a:lnTo>
                  <a:lnTo>
                    <a:pt x="309" y="3376"/>
                  </a:lnTo>
                  <a:lnTo>
                    <a:pt x="541" y="3972"/>
                  </a:lnTo>
                  <a:lnTo>
                    <a:pt x="1082" y="4568"/>
                  </a:lnTo>
                  <a:lnTo>
                    <a:pt x="2164" y="5461"/>
                  </a:lnTo>
                  <a:lnTo>
                    <a:pt x="2859" y="6256"/>
                  </a:lnTo>
                  <a:lnTo>
                    <a:pt x="3246" y="6851"/>
                  </a:lnTo>
                  <a:lnTo>
                    <a:pt x="3091" y="7447"/>
                  </a:lnTo>
                  <a:lnTo>
                    <a:pt x="2859" y="7745"/>
                  </a:lnTo>
                  <a:lnTo>
                    <a:pt x="2318" y="7745"/>
                  </a:lnTo>
                  <a:lnTo>
                    <a:pt x="1546" y="7844"/>
                  </a:lnTo>
                  <a:lnTo>
                    <a:pt x="1314" y="7944"/>
                  </a:lnTo>
                  <a:lnTo>
                    <a:pt x="1082" y="8440"/>
                  </a:lnTo>
                  <a:lnTo>
                    <a:pt x="1005" y="9036"/>
                  </a:lnTo>
                  <a:lnTo>
                    <a:pt x="1082" y="9632"/>
                  </a:lnTo>
                  <a:lnTo>
                    <a:pt x="1468" y="10029"/>
                  </a:lnTo>
                  <a:lnTo>
                    <a:pt x="2009" y="10327"/>
                  </a:lnTo>
                  <a:lnTo>
                    <a:pt x="2473" y="10625"/>
                  </a:lnTo>
                  <a:lnTo>
                    <a:pt x="2550" y="11121"/>
                  </a:lnTo>
                  <a:lnTo>
                    <a:pt x="2396" y="11717"/>
                  </a:lnTo>
                  <a:lnTo>
                    <a:pt x="2241" y="12412"/>
                  </a:lnTo>
                  <a:lnTo>
                    <a:pt x="2318" y="13306"/>
                  </a:lnTo>
                  <a:lnTo>
                    <a:pt x="2705" y="14199"/>
                  </a:lnTo>
                  <a:lnTo>
                    <a:pt x="2782" y="14895"/>
                  </a:lnTo>
                  <a:lnTo>
                    <a:pt x="8965" y="15093"/>
                  </a:lnTo>
                  <a:lnTo>
                    <a:pt x="9042" y="16185"/>
                  </a:lnTo>
                  <a:lnTo>
                    <a:pt x="13447" y="16384"/>
                  </a:lnTo>
                  <a:lnTo>
                    <a:pt x="13988" y="15093"/>
                  </a:lnTo>
                  <a:lnTo>
                    <a:pt x="14529" y="14100"/>
                  </a:lnTo>
                  <a:lnTo>
                    <a:pt x="16075" y="12214"/>
                  </a:lnTo>
                  <a:lnTo>
                    <a:pt x="16384" y="11121"/>
                  </a:lnTo>
                  <a:lnTo>
                    <a:pt x="16075" y="10625"/>
                  </a:lnTo>
                  <a:lnTo>
                    <a:pt x="15225" y="8937"/>
                  </a:lnTo>
                  <a:lnTo>
                    <a:pt x="13602" y="6256"/>
                  </a:lnTo>
                  <a:lnTo>
                    <a:pt x="12829" y="4170"/>
                  </a:lnTo>
                  <a:close/>
                </a:path>
              </a:pathLst>
            </a:custGeom>
            <a:grpFill/>
            <a:ln w="3175">
              <a:solidFill>
                <a:srgbClr val="1A662C">
                  <a:alpha val="80000"/>
                </a:srgbClr>
              </a:solidFill>
              <a:prstDash val="solid"/>
              <a:round/>
              <a:headEnd/>
              <a:tailEnd/>
            </a:ln>
          </p:spPr>
        </p:sp>
        <p:sp>
          <p:nvSpPr>
            <p:cNvPr id="323" name="Clay"/>
            <p:cNvSpPr>
              <a:spLocks/>
            </p:cNvSpPr>
            <p:nvPr/>
          </p:nvSpPr>
          <p:spPr bwMode="auto">
            <a:xfrm>
              <a:off x="7109603" y="1329167"/>
              <a:ext cx="388614" cy="420819"/>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3175">
              <a:solidFill>
                <a:srgbClr val="1A662C">
                  <a:alpha val="80000"/>
                </a:srgbClr>
              </a:solidFill>
              <a:prstDash val="solid"/>
              <a:round/>
              <a:headEnd/>
              <a:tailEnd/>
            </a:ln>
          </p:spPr>
        </p:sp>
        <p:sp>
          <p:nvSpPr>
            <p:cNvPr id="324" name="Collier"/>
            <p:cNvSpPr>
              <a:spLocks/>
            </p:cNvSpPr>
            <p:nvPr/>
          </p:nvSpPr>
          <p:spPr bwMode="auto">
            <a:xfrm>
              <a:off x="7266337" y="4719340"/>
              <a:ext cx="794404" cy="663435"/>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3175">
              <a:solidFill>
                <a:srgbClr val="1A662C">
                  <a:alpha val="80000"/>
                </a:srgbClr>
              </a:solidFill>
              <a:prstDash val="solid"/>
              <a:round/>
              <a:headEnd/>
              <a:tailEnd/>
            </a:ln>
          </p:spPr>
        </p:sp>
        <p:sp>
          <p:nvSpPr>
            <p:cNvPr id="325" name="Columbia"/>
            <p:cNvSpPr>
              <a:spLocks/>
            </p:cNvSpPr>
            <p:nvPr/>
          </p:nvSpPr>
          <p:spPr bwMode="auto">
            <a:xfrm>
              <a:off x="6495550" y="944847"/>
              <a:ext cx="281262" cy="714964"/>
            </a:xfrm>
            <a:custGeom>
              <a:avLst/>
              <a:gdLst/>
              <a:ahLst/>
              <a:cxnLst>
                <a:cxn ang="0">
                  <a:pos x="16134" y="295"/>
                </a:cxn>
                <a:cxn ang="0">
                  <a:pos x="9255" y="98"/>
                </a:cxn>
                <a:cxn ang="0">
                  <a:pos x="4377" y="0"/>
                </a:cxn>
                <a:cxn ang="0">
                  <a:pos x="3627" y="1132"/>
                </a:cxn>
                <a:cxn ang="0">
                  <a:pos x="4502" y="2017"/>
                </a:cxn>
                <a:cxn ang="0">
                  <a:pos x="7254" y="3838"/>
                </a:cxn>
                <a:cxn ang="0">
                  <a:pos x="7254" y="4477"/>
                </a:cxn>
                <a:cxn ang="0">
                  <a:pos x="6003" y="5265"/>
                </a:cxn>
                <a:cxn ang="0">
                  <a:pos x="4502" y="5806"/>
                </a:cxn>
                <a:cxn ang="0">
                  <a:pos x="2877" y="6052"/>
                </a:cxn>
                <a:cxn ang="0">
                  <a:pos x="1626" y="6052"/>
                </a:cxn>
                <a:cxn ang="0">
                  <a:pos x="250" y="5953"/>
                </a:cxn>
                <a:cxn ang="0">
                  <a:pos x="250" y="10086"/>
                </a:cxn>
                <a:cxn ang="0">
                  <a:pos x="375" y="12842"/>
                </a:cxn>
                <a:cxn ang="0">
                  <a:pos x="2001" y="12842"/>
                </a:cxn>
                <a:cxn ang="0">
                  <a:pos x="2376" y="12989"/>
                </a:cxn>
                <a:cxn ang="0">
                  <a:pos x="375" y="13678"/>
                </a:cxn>
                <a:cxn ang="0">
                  <a:pos x="0" y="14022"/>
                </a:cxn>
                <a:cxn ang="0">
                  <a:pos x="500" y="14170"/>
                </a:cxn>
                <a:cxn ang="0">
                  <a:pos x="1876" y="15006"/>
                </a:cxn>
                <a:cxn ang="0">
                  <a:pos x="2251" y="15498"/>
                </a:cxn>
                <a:cxn ang="0">
                  <a:pos x="3877" y="15990"/>
                </a:cxn>
                <a:cxn ang="0">
                  <a:pos x="5253" y="16187"/>
                </a:cxn>
                <a:cxn ang="0">
                  <a:pos x="6629" y="16384"/>
                </a:cxn>
                <a:cxn ang="0">
                  <a:pos x="7629" y="16384"/>
                </a:cxn>
                <a:cxn ang="0">
                  <a:pos x="8505" y="15843"/>
                </a:cxn>
                <a:cxn ang="0">
                  <a:pos x="9630" y="15646"/>
                </a:cxn>
                <a:cxn ang="0">
                  <a:pos x="10381" y="14908"/>
                </a:cxn>
                <a:cxn ang="0">
                  <a:pos x="10381" y="14367"/>
                </a:cxn>
                <a:cxn ang="0">
                  <a:pos x="10756" y="14121"/>
                </a:cxn>
                <a:cxn ang="0">
                  <a:pos x="12382" y="14072"/>
                </a:cxn>
                <a:cxn ang="0">
                  <a:pos x="13007" y="13826"/>
                </a:cxn>
                <a:cxn ang="0">
                  <a:pos x="12257" y="13383"/>
                </a:cxn>
                <a:cxn ang="0">
                  <a:pos x="11006" y="12842"/>
                </a:cxn>
                <a:cxn ang="0">
                  <a:pos x="11131" y="12448"/>
                </a:cxn>
                <a:cxn ang="0">
                  <a:pos x="11631" y="12153"/>
                </a:cxn>
                <a:cxn ang="0">
                  <a:pos x="12382" y="11562"/>
                </a:cxn>
                <a:cxn ang="0">
                  <a:pos x="12757" y="11119"/>
                </a:cxn>
                <a:cxn ang="0">
                  <a:pos x="13632" y="10972"/>
                </a:cxn>
                <a:cxn ang="0">
                  <a:pos x="15634" y="10726"/>
                </a:cxn>
                <a:cxn ang="0">
                  <a:pos x="16384" y="9988"/>
                </a:cxn>
                <a:cxn ang="0">
                  <a:pos x="16134" y="9643"/>
                </a:cxn>
                <a:cxn ang="0">
                  <a:pos x="16134" y="295"/>
                </a:cxn>
              </a:cxnLst>
              <a:rect l="0" t="0" r="r" b="b"/>
              <a:pathLst>
                <a:path w="16384" h="16384">
                  <a:moveTo>
                    <a:pt x="16134" y="295"/>
                  </a:moveTo>
                  <a:lnTo>
                    <a:pt x="9255" y="98"/>
                  </a:lnTo>
                  <a:lnTo>
                    <a:pt x="4377" y="0"/>
                  </a:lnTo>
                  <a:lnTo>
                    <a:pt x="3627" y="1132"/>
                  </a:lnTo>
                  <a:lnTo>
                    <a:pt x="4502" y="2017"/>
                  </a:lnTo>
                  <a:lnTo>
                    <a:pt x="7254" y="3838"/>
                  </a:lnTo>
                  <a:lnTo>
                    <a:pt x="7254" y="4477"/>
                  </a:lnTo>
                  <a:lnTo>
                    <a:pt x="6003" y="5265"/>
                  </a:lnTo>
                  <a:lnTo>
                    <a:pt x="4502" y="5806"/>
                  </a:lnTo>
                  <a:lnTo>
                    <a:pt x="2877" y="6052"/>
                  </a:lnTo>
                  <a:lnTo>
                    <a:pt x="1626" y="6052"/>
                  </a:lnTo>
                  <a:lnTo>
                    <a:pt x="250" y="5953"/>
                  </a:lnTo>
                  <a:lnTo>
                    <a:pt x="250" y="10086"/>
                  </a:lnTo>
                  <a:lnTo>
                    <a:pt x="375" y="12842"/>
                  </a:lnTo>
                  <a:lnTo>
                    <a:pt x="2001" y="12842"/>
                  </a:lnTo>
                  <a:lnTo>
                    <a:pt x="2376" y="12989"/>
                  </a:lnTo>
                  <a:lnTo>
                    <a:pt x="375" y="13678"/>
                  </a:lnTo>
                  <a:lnTo>
                    <a:pt x="0" y="14022"/>
                  </a:lnTo>
                  <a:lnTo>
                    <a:pt x="500" y="14170"/>
                  </a:lnTo>
                  <a:lnTo>
                    <a:pt x="1876" y="15006"/>
                  </a:lnTo>
                  <a:lnTo>
                    <a:pt x="2251" y="15498"/>
                  </a:lnTo>
                  <a:lnTo>
                    <a:pt x="3877" y="15990"/>
                  </a:lnTo>
                  <a:lnTo>
                    <a:pt x="5253" y="16187"/>
                  </a:lnTo>
                  <a:lnTo>
                    <a:pt x="6629" y="16384"/>
                  </a:lnTo>
                  <a:lnTo>
                    <a:pt x="7629" y="16384"/>
                  </a:lnTo>
                  <a:lnTo>
                    <a:pt x="8505" y="15843"/>
                  </a:lnTo>
                  <a:lnTo>
                    <a:pt x="9630" y="15646"/>
                  </a:lnTo>
                  <a:lnTo>
                    <a:pt x="10381" y="14908"/>
                  </a:lnTo>
                  <a:lnTo>
                    <a:pt x="10381" y="14367"/>
                  </a:lnTo>
                  <a:lnTo>
                    <a:pt x="10756" y="14121"/>
                  </a:lnTo>
                  <a:lnTo>
                    <a:pt x="12382" y="14072"/>
                  </a:lnTo>
                  <a:lnTo>
                    <a:pt x="13007" y="13826"/>
                  </a:lnTo>
                  <a:lnTo>
                    <a:pt x="12257" y="13383"/>
                  </a:lnTo>
                  <a:lnTo>
                    <a:pt x="11006" y="12842"/>
                  </a:lnTo>
                  <a:lnTo>
                    <a:pt x="11131" y="12448"/>
                  </a:lnTo>
                  <a:lnTo>
                    <a:pt x="11631" y="12153"/>
                  </a:lnTo>
                  <a:lnTo>
                    <a:pt x="12382" y="11562"/>
                  </a:lnTo>
                  <a:lnTo>
                    <a:pt x="12757" y="11119"/>
                  </a:lnTo>
                  <a:lnTo>
                    <a:pt x="13632" y="10972"/>
                  </a:lnTo>
                  <a:lnTo>
                    <a:pt x="15634" y="10726"/>
                  </a:lnTo>
                  <a:lnTo>
                    <a:pt x="16384" y="9988"/>
                  </a:lnTo>
                  <a:lnTo>
                    <a:pt x="16134" y="9643"/>
                  </a:lnTo>
                  <a:lnTo>
                    <a:pt x="16134" y="295"/>
                  </a:lnTo>
                  <a:close/>
                </a:path>
              </a:pathLst>
            </a:custGeom>
            <a:grpFill/>
            <a:ln w="3175">
              <a:solidFill>
                <a:srgbClr val="1A662C">
                  <a:alpha val="80000"/>
                </a:srgbClr>
              </a:solidFill>
              <a:prstDash val="solid"/>
              <a:round/>
              <a:headEnd/>
              <a:tailEnd/>
            </a:ln>
          </p:spPr>
        </p:sp>
        <p:sp>
          <p:nvSpPr>
            <p:cNvPr id="326" name="Miami_Dade"/>
            <p:cNvSpPr>
              <a:spLocks/>
            </p:cNvSpPr>
            <p:nvPr/>
          </p:nvSpPr>
          <p:spPr bwMode="auto">
            <a:xfrm>
              <a:off x="8047859" y="5219599"/>
              <a:ext cx="629082" cy="753610"/>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3175">
              <a:solidFill>
                <a:srgbClr val="1A662C">
                  <a:alpha val="80000"/>
                </a:srgbClr>
              </a:solidFill>
              <a:prstDash val="solid"/>
              <a:round/>
              <a:headEnd/>
              <a:tailEnd/>
            </a:ln>
          </p:spPr>
        </p:sp>
        <p:sp>
          <p:nvSpPr>
            <p:cNvPr id="327" name="De_Soto"/>
            <p:cNvSpPr>
              <a:spLocks/>
            </p:cNvSpPr>
            <p:nvPr/>
          </p:nvSpPr>
          <p:spPr bwMode="auto">
            <a:xfrm>
              <a:off x="6970046" y="3954994"/>
              <a:ext cx="534612" cy="285556"/>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3175">
              <a:solidFill>
                <a:srgbClr val="1A662C">
                  <a:alpha val="80000"/>
                </a:srgbClr>
              </a:solidFill>
              <a:prstDash val="solid"/>
              <a:round/>
              <a:headEnd/>
              <a:tailEnd/>
            </a:ln>
          </p:spPr>
        </p:sp>
        <p:sp>
          <p:nvSpPr>
            <p:cNvPr id="328" name="Dixie"/>
            <p:cNvSpPr>
              <a:spLocks/>
            </p:cNvSpPr>
            <p:nvPr/>
          </p:nvSpPr>
          <p:spPr bwMode="auto">
            <a:xfrm>
              <a:off x="5993143" y="1655517"/>
              <a:ext cx="390761" cy="478789"/>
            </a:xfrm>
            <a:custGeom>
              <a:avLst/>
              <a:gdLst/>
              <a:ahLst/>
              <a:cxnLst>
                <a:cxn ang="0">
                  <a:pos x="3511" y="0"/>
                </a:cxn>
                <a:cxn ang="0">
                  <a:pos x="16384" y="220"/>
                </a:cxn>
                <a:cxn ang="0">
                  <a:pos x="16294" y="1469"/>
                </a:cxn>
                <a:cxn ang="0">
                  <a:pos x="15934" y="2718"/>
                </a:cxn>
                <a:cxn ang="0">
                  <a:pos x="15844" y="3747"/>
                </a:cxn>
                <a:cxn ang="0">
                  <a:pos x="15934" y="4482"/>
                </a:cxn>
                <a:cxn ang="0">
                  <a:pos x="15574" y="5657"/>
                </a:cxn>
                <a:cxn ang="0">
                  <a:pos x="15304" y="7053"/>
                </a:cxn>
                <a:cxn ang="0">
                  <a:pos x="16294" y="7200"/>
                </a:cxn>
                <a:cxn ang="0">
                  <a:pos x="16114" y="7788"/>
                </a:cxn>
                <a:cxn ang="0">
                  <a:pos x="15394" y="8596"/>
                </a:cxn>
                <a:cxn ang="0">
                  <a:pos x="15124" y="9257"/>
                </a:cxn>
                <a:cxn ang="0">
                  <a:pos x="15124" y="10580"/>
                </a:cxn>
                <a:cxn ang="0">
                  <a:pos x="14584" y="11315"/>
                </a:cxn>
                <a:cxn ang="0">
                  <a:pos x="13863" y="12417"/>
                </a:cxn>
                <a:cxn ang="0">
                  <a:pos x="13593" y="13151"/>
                </a:cxn>
                <a:cxn ang="0">
                  <a:pos x="12873" y="13592"/>
                </a:cxn>
                <a:cxn ang="0">
                  <a:pos x="12153" y="14033"/>
                </a:cxn>
                <a:cxn ang="0">
                  <a:pos x="11883" y="15282"/>
                </a:cxn>
                <a:cxn ang="0">
                  <a:pos x="11433" y="15576"/>
                </a:cxn>
                <a:cxn ang="0">
                  <a:pos x="10803" y="15649"/>
                </a:cxn>
                <a:cxn ang="0">
                  <a:pos x="10263" y="16090"/>
                </a:cxn>
                <a:cxn ang="0">
                  <a:pos x="9722" y="16017"/>
                </a:cxn>
                <a:cxn ang="0">
                  <a:pos x="8822" y="16384"/>
                </a:cxn>
                <a:cxn ang="0">
                  <a:pos x="8462" y="15355"/>
                </a:cxn>
                <a:cxn ang="0">
                  <a:pos x="8462" y="14621"/>
                </a:cxn>
                <a:cxn ang="0">
                  <a:pos x="7742" y="13445"/>
                </a:cxn>
                <a:cxn ang="0">
                  <a:pos x="6932" y="12784"/>
                </a:cxn>
                <a:cxn ang="0">
                  <a:pos x="6121" y="12123"/>
                </a:cxn>
                <a:cxn ang="0">
                  <a:pos x="5671" y="11976"/>
                </a:cxn>
                <a:cxn ang="0">
                  <a:pos x="5041" y="11976"/>
                </a:cxn>
                <a:cxn ang="0">
                  <a:pos x="4501" y="12049"/>
                </a:cxn>
                <a:cxn ang="0">
                  <a:pos x="3961" y="12123"/>
                </a:cxn>
                <a:cxn ang="0">
                  <a:pos x="3511" y="11682"/>
                </a:cxn>
                <a:cxn ang="0">
                  <a:pos x="3331" y="11168"/>
                </a:cxn>
                <a:cxn ang="0">
                  <a:pos x="2521" y="10359"/>
                </a:cxn>
                <a:cxn ang="0">
                  <a:pos x="2161" y="10139"/>
                </a:cxn>
                <a:cxn ang="0">
                  <a:pos x="1440" y="9919"/>
                </a:cxn>
                <a:cxn ang="0">
                  <a:pos x="900" y="9551"/>
                </a:cxn>
                <a:cxn ang="0">
                  <a:pos x="450" y="8890"/>
                </a:cxn>
                <a:cxn ang="0">
                  <a:pos x="630" y="7935"/>
                </a:cxn>
                <a:cxn ang="0">
                  <a:pos x="540" y="7200"/>
                </a:cxn>
                <a:cxn ang="0">
                  <a:pos x="90" y="6245"/>
                </a:cxn>
                <a:cxn ang="0">
                  <a:pos x="0" y="4776"/>
                </a:cxn>
                <a:cxn ang="0">
                  <a:pos x="1440" y="4702"/>
                </a:cxn>
                <a:cxn ang="0">
                  <a:pos x="2071" y="4041"/>
                </a:cxn>
                <a:cxn ang="0">
                  <a:pos x="2341" y="3086"/>
                </a:cxn>
                <a:cxn ang="0">
                  <a:pos x="2611" y="2351"/>
                </a:cxn>
                <a:cxn ang="0">
                  <a:pos x="3151" y="1837"/>
                </a:cxn>
                <a:cxn ang="0">
                  <a:pos x="3061" y="1176"/>
                </a:cxn>
                <a:cxn ang="0">
                  <a:pos x="3511" y="0"/>
                </a:cxn>
              </a:cxnLst>
              <a:rect l="0" t="0" r="r" b="b"/>
              <a:pathLst>
                <a:path w="16384" h="16384">
                  <a:moveTo>
                    <a:pt x="3511" y="0"/>
                  </a:moveTo>
                  <a:lnTo>
                    <a:pt x="16384" y="220"/>
                  </a:lnTo>
                  <a:lnTo>
                    <a:pt x="16294" y="1469"/>
                  </a:lnTo>
                  <a:lnTo>
                    <a:pt x="15934" y="2718"/>
                  </a:lnTo>
                  <a:lnTo>
                    <a:pt x="15844" y="3747"/>
                  </a:lnTo>
                  <a:lnTo>
                    <a:pt x="15934" y="4482"/>
                  </a:lnTo>
                  <a:lnTo>
                    <a:pt x="15574" y="5657"/>
                  </a:lnTo>
                  <a:lnTo>
                    <a:pt x="15304" y="7053"/>
                  </a:lnTo>
                  <a:lnTo>
                    <a:pt x="16294" y="7200"/>
                  </a:lnTo>
                  <a:lnTo>
                    <a:pt x="16114" y="7788"/>
                  </a:lnTo>
                  <a:lnTo>
                    <a:pt x="15394" y="8596"/>
                  </a:lnTo>
                  <a:lnTo>
                    <a:pt x="15124" y="9257"/>
                  </a:lnTo>
                  <a:lnTo>
                    <a:pt x="15124" y="10580"/>
                  </a:lnTo>
                  <a:lnTo>
                    <a:pt x="14584" y="11315"/>
                  </a:lnTo>
                  <a:lnTo>
                    <a:pt x="13863" y="12417"/>
                  </a:lnTo>
                  <a:lnTo>
                    <a:pt x="13593" y="13151"/>
                  </a:lnTo>
                  <a:lnTo>
                    <a:pt x="12873" y="13592"/>
                  </a:lnTo>
                  <a:lnTo>
                    <a:pt x="12153" y="14033"/>
                  </a:lnTo>
                  <a:lnTo>
                    <a:pt x="11883" y="15282"/>
                  </a:lnTo>
                  <a:lnTo>
                    <a:pt x="11433" y="15576"/>
                  </a:lnTo>
                  <a:lnTo>
                    <a:pt x="10803" y="15649"/>
                  </a:lnTo>
                  <a:lnTo>
                    <a:pt x="10263" y="16090"/>
                  </a:lnTo>
                  <a:lnTo>
                    <a:pt x="9722" y="16017"/>
                  </a:lnTo>
                  <a:lnTo>
                    <a:pt x="8822" y="16384"/>
                  </a:lnTo>
                  <a:lnTo>
                    <a:pt x="8462" y="15355"/>
                  </a:lnTo>
                  <a:lnTo>
                    <a:pt x="8462" y="14621"/>
                  </a:lnTo>
                  <a:lnTo>
                    <a:pt x="7742" y="13445"/>
                  </a:lnTo>
                  <a:lnTo>
                    <a:pt x="6932" y="12784"/>
                  </a:lnTo>
                  <a:lnTo>
                    <a:pt x="6121" y="12123"/>
                  </a:lnTo>
                  <a:lnTo>
                    <a:pt x="5671" y="11976"/>
                  </a:lnTo>
                  <a:lnTo>
                    <a:pt x="5041" y="11976"/>
                  </a:lnTo>
                  <a:lnTo>
                    <a:pt x="4501" y="12049"/>
                  </a:lnTo>
                  <a:lnTo>
                    <a:pt x="3961" y="12123"/>
                  </a:lnTo>
                  <a:lnTo>
                    <a:pt x="3511" y="11682"/>
                  </a:lnTo>
                  <a:lnTo>
                    <a:pt x="3331" y="11168"/>
                  </a:lnTo>
                  <a:lnTo>
                    <a:pt x="2521" y="10359"/>
                  </a:lnTo>
                  <a:lnTo>
                    <a:pt x="2161" y="10139"/>
                  </a:lnTo>
                  <a:lnTo>
                    <a:pt x="1440" y="9919"/>
                  </a:lnTo>
                  <a:lnTo>
                    <a:pt x="900" y="9551"/>
                  </a:lnTo>
                  <a:lnTo>
                    <a:pt x="450" y="8890"/>
                  </a:lnTo>
                  <a:lnTo>
                    <a:pt x="630" y="7935"/>
                  </a:lnTo>
                  <a:lnTo>
                    <a:pt x="540" y="7200"/>
                  </a:lnTo>
                  <a:lnTo>
                    <a:pt x="90" y="6245"/>
                  </a:lnTo>
                  <a:lnTo>
                    <a:pt x="0" y="4776"/>
                  </a:lnTo>
                  <a:lnTo>
                    <a:pt x="1440" y="4702"/>
                  </a:lnTo>
                  <a:lnTo>
                    <a:pt x="2071" y="4041"/>
                  </a:lnTo>
                  <a:lnTo>
                    <a:pt x="2341" y="3086"/>
                  </a:lnTo>
                  <a:lnTo>
                    <a:pt x="2611" y="2351"/>
                  </a:lnTo>
                  <a:lnTo>
                    <a:pt x="3151" y="1837"/>
                  </a:lnTo>
                  <a:lnTo>
                    <a:pt x="3061" y="1176"/>
                  </a:lnTo>
                  <a:lnTo>
                    <a:pt x="3511" y="0"/>
                  </a:lnTo>
                  <a:close/>
                </a:path>
              </a:pathLst>
            </a:custGeom>
            <a:grpFill/>
            <a:ln w="3175">
              <a:solidFill>
                <a:srgbClr val="1A662C">
                  <a:alpha val="80000"/>
                </a:srgbClr>
              </a:solidFill>
              <a:prstDash val="solid"/>
              <a:round/>
              <a:headEnd/>
              <a:tailEnd/>
            </a:ln>
          </p:spPr>
        </p:sp>
        <p:sp>
          <p:nvSpPr>
            <p:cNvPr id="329" name="Duval"/>
            <p:cNvSpPr>
              <a:spLocks/>
            </p:cNvSpPr>
            <p:nvPr/>
          </p:nvSpPr>
          <p:spPr bwMode="auto">
            <a:xfrm>
              <a:off x="7113897" y="962024"/>
              <a:ext cx="549642" cy="450878"/>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3175">
              <a:solidFill>
                <a:srgbClr val="1A662C">
                  <a:alpha val="80000"/>
                </a:srgbClr>
              </a:solidFill>
              <a:prstDash val="solid"/>
              <a:round/>
              <a:headEnd/>
              <a:tailEnd/>
            </a:ln>
          </p:spPr>
        </p:sp>
        <p:sp>
          <p:nvSpPr>
            <p:cNvPr id="330" name="Escambia"/>
            <p:cNvSpPr>
              <a:spLocks/>
            </p:cNvSpPr>
            <p:nvPr/>
          </p:nvSpPr>
          <p:spPr bwMode="auto">
            <a:xfrm>
              <a:off x="2540706" y="558380"/>
              <a:ext cx="377879" cy="64411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3175">
              <a:solidFill>
                <a:srgbClr val="1A662C">
                  <a:alpha val="80000"/>
                </a:srgbClr>
              </a:solidFill>
              <a:prstDash val="solid"/>
              <a:round/>
              <a:headEnd/>
              <a:tailEnd/>
            </a:ln>
          </p:spPr>
        </p:sp>
        <p:sp>
          <p:nvSpPr>
            <p:cNvPr id="331" name="Flagler"/>
            <p:cNvSpPr>
              <a:spLocks/>
            </p:cNvSpPr>
            <p:nvPr/>
          </p:nvSpPr>
          <p:spPr bwMode="auto">
            <a:xfrm>
              <a:off x="7532570" y="1810103"/>
              <a:ext cx="343526" cy="36714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3175">
              <a:solidFill>
                <a:srgbClr val="1A662C">
                  <a:alpha val="80000"/>
                </a:srgbClr>
              </a:solidFill>
              <a:prstDash val="solid"/>
              <a:round/>
              <a:headEnd/>
              <a:tailEnd/>
            </a:ln>
          </p:spPr>
        </p:sp>
        <p:sp>
          <p:nvSpPr>
            <p:cNvPr id="332" name="Franklin"/>
            <p:cNvSpPr>
              <a:spLocks/>
            </p:cNvSpPr>
            <p:nvPr/>
          </p:nvSpPr>
          <p:spPr bwMode="auto">
            <a:xfrm>
              <a:off x="4556775" y="1473019"/>
              <a:ext cx="674170" cy="266233"/>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3175">
              <a:solidFill>
                <a:srgbClr val="1A662C">
                  <a:alpha val="80000"/>
                </a:srgbClr>
              </a:solidFill>
              <a:prstDash val="solid"/>
              <a:round/>
              <a:headEnd/>
              <a:tailEnd/>
            </a:ln>
          </p:spPr>
        </p:sp>
        <p:sp>
          <p:nvSpPr>
            <p:cNvPr id="333" name="Gadsden"/>
            <p:cNvSpPr>
              <a:spLocks/>
            </p:cNvSpPr>
            <p:nvPr/>
          </p:nvSpPr>
          <p:spPr bwMode="auto">
            <a:xfrm>
              <a:off x="4750008" y="828907"/>
              <a:ext cx="513142" cy="298438"/>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3175">
              <a:solidFill>
                <a:srgbClr val="1A662C">
                  <a:alpha val="80000"/>
                </a:srgbClr>
              </a:solidFill>
              <a:prstDash val="solid"/>
              <a:round/>
              <a:headEnd/>
              <a:tailEnd/>
            </a:ln>
          </p:spPr>
        </p:sp>
        <p:sp>
          <p:nvSpPr>
            <p:cNvPr id="334" name="Gilchrist"/>
            <p:cNvSpPr>
              <a:spLocks/>
            </p:cNvSpPr>
            <p:nvPr/>
          </p:nvSpPr>
          <p:spPr bwMode="auto">
            <a:xfrm>
              <a:off x="6358140" y="1556753"/>
              <a:ext cx="251203" cy="334938"/>
            </a:xfrm>
            <a:custGeom>
              <a:avLst/>
              <a:gdLst/>
              <a:ahLst/>
              <a:cxnLst>
                <a:cxn ang="0">
                  <a:pos x="8962" y="0"/>
                </a:cxn>
                <a:cxn ang="0">
                  <a:pos x="9522" y="315"/>
                </a:cxn>
                <a:cxn ang="0">
                  <a:pos x="11063" y="2101"/>
                </a:cxn>
                <a:cxn ang="0">
                  <a:pos x="11483" y="3151"/>
                </a:cxn>
                <a:cxn ang="0">
                  <a:pos x="13303" y="4201"/>
                </a:cxn>
                <a:cxn ang="0">
                  <a:pos x="14844" y="4621"/>
                </a:cxn>
                <a:cxn ang="0">
                  <a:pos x="16384" y="5041"/>
                </a:cxn>
                <a:cxn ang="0">
                  <a:pos x="16104" y="16384"/>
                </a:cxn>
                <a:cxn ang="0">
                  <a:pos x="11063" y="16279"/>
                </a:cxn>
                <a:cxn ang="0">
                  <a:pos x="10643" y="15859"/>
                </a:cxn>
                <a:cxn ang="0">
                  <a:pos x="6021" y="15649"/>
                </a:cxn>
                <a:cxn ang="0">
                  <a:pos x="5741" y="15229"/>
                </a:cxn>
                <a:cxn ang="0">
                  <a:pos x="1540" y="15124"/>
                </a:cxn>
                <a:cxn ang="0">
                  <a:pos x="0" y="14914"/>
                </a:cxn>
                <a:cxn ang="0">
                  <a:pos x="420" y="12918"/>
                </a:cxn>
                <a:cxn ang="0">
                  <a:pos x="980" y="11238"/>
                </a:cxn>
                <a:cxn ang="0">
                  <a:pos x="840" y="10187"/>
                </a:cxn>
                <a:cxn ang="0">
                  <a:pos x="980" y="8717"/>
                </a:cxn>
                <a:cxn ang="0">
                  <a:pos x="1540" y="6932"/>
                </a:cxn>
                <a:cxn ang="0">
                  <a:pos x="1680" y="5146"/>
                </a:cxn>
                <a:cxn ang="0">
                  <a:pos x="2941" y="4831"/>
                </a:cxn>
                <a:cxn ang="0">
                  <a:pos x="3921" y="4726"/>
                </a:cxn>
                <a:cxn ang="0">
                  <a:pos x="4341" y="3991"/>
                </a:cxn>
                <a:cxn ang="0">
                  <a:pos x="4761" y="2941"/>
                </a:cxn>
                <a:cxn ang="0">
                  <a:pos x="4621" y="2416"/>
                </a:cxn>
                <a:cxn ang="0">
                  <a:pos x="5881" y="1470"/>
                </a:cxn>
                <a:cxn ang="0">
                  <a:pos x="6442" y="1155"/>
                </a:cxn>
                <a:cxn ang="0">
                  <a:pos x="7562" y="945"/>
                </a:cxn>
                <a:cxn ang="0">
                  <a:pos x="8122" y="420"/>
                </a:cxn>
                <a:cxn ang="0">
                  <a:pos x="8962" y="0"/>
                </a:cxn>
              </a:cxnLst>
              <a:rect l="0" t="0" r="r" b="b"/>
              <a:pathLst>
                <a:path w="16384" h="16384">
                  <a:moveTo>
                    <a:pt x="8962" y="0"/>
                  </a:moveTo>
                  <a:lnTo>
                    <a:pt x="9522" y="315"/>
                  </a:lnTo>
                  <a:lnTo>
                    <a:pt x="11063" y="2101"/>
                  </a:lnTo>
                  <a:lnTo>
                    <a:pt x="11483" y="3151"/>
                  </a:lnTo>
                  <a:lnTo>
                    <a:pt x="13303" y="4201"/>
                  </a:lnTo>
                  <a:lnTo>
                    <a:pt x="14844" y="4621"/>
                  </a:lnTo>
                  <a:lnTo>
                    <a:pt x="16384" y="5041"/>
                  </a:lnTo>
                  <a:lnTo>
                    <a:pt x="16104" y="16384"/>
                  </a:lnTo>
                  <a:lnTo>
                    <a:pt x="11063" y="16279"/>
                  </a:lnTo>
                  <a:lnTo>
                    <a:pt x="10643" y="15859"/>
                  </a:lnTo>
                  <a:lnTo>
                    <a:pt x="6021" y="15649"/>
                  </a:lnTo>
                  <a:lnTo>
                    <a:pt x="5741" y="15229"/>
                  </a:lnTo>
                  <a:lnTo>
                    <a:pt x="1540" y="15124"/>
                  </a:lnTo>
                  <a:lnTo>
                    <a:pt x="0" y="14914"/>
                  </a:lnTo>
                  <a:lnTo>
                    <a:pt x="420" y="12918"/>
                  </a:lnTo>
                  <a:lnTo>
                    <a:pt x="980" y="11238"/>
                  </a:lnTo>
                  <a:lnTo>
                    <a:pt x="840" y="10187"/>
                  </a:lnTo>
                  <a:lnTo>
                    <a:pt x="980" y="8717"/>
                  </a:lnTo>
                  <a:lnTo>
                    <a:pt x="1540" y="6932"/>
                  </a:lnTo>
                  <a:lnTo>
                    <a:pt x="1680" y="5146"/>
                  </a:lnTo>
                  <a:lnTo>
                    <a:pt x="2941" y="4831"/>
                  </a:lnTo>
                  <a:lnTo>
                    <a:pt x="3921" y="4726"/>
                  </a:lnTo>
                  <a:lnTo>
                    <a:pt x="4341" y="3991"/>
                  </a:lnTo>
                  <a:lnTo>
                    <a:pt x="4761" y="2941"/>
                  </a:lnTo>
                  <a:lnTo>
                    <a:pt x="4621" y="2416"/>
                  </a:lnTo>
                  <a:lnTo>
                    <a:pt x="5881" y="1470"/>
                  </a:lnTo>
                  <a:lnTo>
                    <a:pt x="6442" y="1155"/>
                  </a:lnTo>
                  <a:lnTo>
                    <a:pt x="7562" y="945"/>
                  </a:lnTo>
                  <a:lnTo>
                    <a:pt x="8122" y="420"/>
                  </a:lnTo>
                  <a:lnTo>
                    <a:pt x="8962" y="0"/>
                  </a:lnTo>
                  <a:close/>
                </a:path>
              </a:pathLst>
            </a:custGeom>
            <a:grpFill/>
            <a:ln w="3175">
              <a:solidFill>
                <a:srgbClr val="1A662C">
                  <a:alpha val="80000"/>
                </a:srgbClr>
              </a:solidFill>
              <a:prstDash val="solid"/>
              <a:round/>
              <a:headEnd/>
              <a:tailEnd/>
            </a:ln>
          </p:spPr>
        </p:sp>
        <p:sp>
          <p:nvSpPr>
            <p:cNvPr id="335" name="Glades"/>
            <p:cNvSpPr>
              <a:spLocks/>
            </p:cNvSpPr>
            <p:nvPr/>
          </p:nvSpPr>
          <p:spPr bwMode="auto">
            <a:xfrm>
              <a:off x="7498217" y="4077375"/>
              <a:ext cx="568965" cy="416525"/>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3175">
              <a:solidFill>
                <a:srgbClr val="1A662C">
                  <a:alpha val="80000"/>
                </a:srgbClr>
              </a:solidFill>
              <a:prstDash val="solid"/>
              <a:round/>
              <a:headEnd/>
              <a:tailEnd/>
            </a:ln>
          </p:spPr>
        </p:sp>
        <p:sp>
          <p:nvSpPr>
            <p:cNvPr id="336" name="Gulf"/>
            <p:cNvSpPr>
              <a:spLocks/>
            </p:cNvSpPr>
            <p:nvPr/>
          </p:nvSpPr>
          <p:spPr bwMode="auto">
            <a:xfrm>
              <a:off x="4324895" y="1290520"/>
              <a:ext cx="347820" cy="491672"/>
            </a:xfrm>
            <a:custGeom>
              <a:avLst/>
              <a:gdLst/>
              <a:ahLst/>
              <a:cxnLst>
                <a:cxn ang="0">
                  <a:pos x="12440" y="72"/>
                </a:cxn>
                <a:cxn ang="0">
                  <a:pos x="1922" y="0"/>
                </a:cxn>
                <a:cxn ang="0">
                  <a:pos x="1517" y="7798"/>
                </a:cxn>
                <a:cxn ang="0">
                  <a:pos x="2326" y="8156"/>
                </a:cxn>
                <a:cxn ang="0">
                  <a:pos x="2528" y="8729"/>
                </a:cxn>
                <a:cxn ang="0">
                  <a:pos x="3034" y="9730"/>
                </a:cxn>
                <a:cxn ang="0">
                  <a:pos x="4045" y="10446"/>
                </a:cxn>
                <a:cxn ang="0">
                  <a:pos x="4855" y="11519"/>
                </a:cxn>
                <a:cxn ang="0">
                  <a:pos x="4956" y="12807"/>
                </a:cxn>
                <a:cxn ang="0">
                  <a:pos x="4652" y="14238"/>
                </a:cxn>
                <a:cxn ang="0">
                  <a:pos x="4147" y="15168"/>
                </a:cxn>
                <a:cxn ang="0">
                  <a:pos x="3439" y="15454"/>
                </a:cxn>
                <a:cxn ang="0">
                  <a:pos x="2731" y="15311"/>
                </a:cxn>
                <a:cxn ang="0">
                  <a:pos x="2023" y="14524"/>
                </a:cxn>
                <a:cxn ang="0">
                  <a:pos x="1719" y="13236"/>
                </a:cxn>
                <a:cxn ang="0">
                  <a:pos x="1922" y="11948"/>
                </a:cxn>
                <a:cxn ang="0">
                  <a:pos x="1922" y="9802"/>
                </a:cxn>
                <a:cxn ang="0">
                  <a:pos x="1416" y="9659"/>
                </a:cxn>
                <a:cxn ang="0">
                  <a:pos x="1011" y="9873"/>
                </a:cxn>
                <a:cxn ang="0">
                  <a:pos x="708" y="10231"/>
                </a:cxn>
                <a:cxn ang="0">
                  <a:pos x="202" y="10875"/>
                </a:cxn>
                <a:cxn ang="0">
                  <a:pos x="101" y="11519"/>
                </a:cxn>
                <a:cxn ang="0">
                  <a:pos x="0" y="12377"/>
                </a:cxn>
                <a:cxn ang="0">
                  <a:pos x="506" y="13379"/>
                </a:cxn>
                <a:cxn ang="0">
                  <a:pos x="809" y="14810"/>
                </a:cxn>
                <a:cxn ang="0">
                  <a:pos x="2124" y="16169"/>
                </a:cxn>
                <a:cxn ang="0">
                  <a:pos x="2731" y="16384"/>
                </a:cxn>
                <a:cxn ang="0">
                  <a:pos x="3540" y="16384"/>
                </a:cxn>
                <a:cxn ang="0">
                  <a:pos x="4248" y="16098"/>
                </a:cxn>
                <a:cxn ang="0">
                  <a:pos x="5158" y="15669"/>
                </a:cxn>
                <a:cxn ang="0">
                  <a:pos x="5866" y="15597"/>
                </a:cxn>
                <a:cxn ang="0">
                  <a:pos x="7383" y="15740"/>
                </a:cxn>
                <a:cxn ang="0">
                  <a:pos x="8293" y="15669"/>
                </a:cxn>
                <a:cxn ang="0">
                  <a:pos x="9102" y="15239"/>
                </a:cxn>
                <a:cxn ang="0">
                  <a:pos x="10215" y="14667"/>
                </a:cxn>
                <a:cxn ang="0">
                  <a:pos x="10923" y="14595"/>
                </a:cxn>
                <a:cxn ang="0">
                  <a:pos x="12541" y="13451"/>
                </a:cxn>
                <a:cxn ang="0">
                  <a:pos x="13552" y="13522"/>
                </a:cxn>
                <a:cxn ang="0">
                  <a:pos x="14968" y="13451"/>
                </a:cxn>
                <a:cxn ang="0">
                  <a:pos x="16081" y="12807"/>
                </a:cxn>
                <a:cxn ang="0">
                  <a:pos x="16283" y="12449"/>
                </a:cxn>
                <a:cxn ang="0">
                  <a:pos x="15777" y="11590"/>
                </a:cxn>
                <a:cxn ang="0">
                  <a:pos x="16283" y="10589"/>
                </a:cxn>
                <a:cxn ang="0">
                  <a:pos x="16182" y="9873"/>
                </a:cxn>
                <a:cxn ang="0">
                  <a:pos x="16384" y="8586"/>
                </a:cxn>
                <a:cxn ang="0">
                  <a:pos x="15777" y="7512"/>
                </a:cxn>
                <a:cxn ang="0">
                  <a:pos x="14867" y="6582"/>
                </a:cxn>
                <a:cxn ang="0">
                  <a:pos x="13957" y="6153"/>
                </a:cxn>
                <a:cxn ang="0">
                  <a:pos x="12541" y="5080"/>
                </a:cxn>
                <a:cxn ang="0">
                  <a:pos x="11631" y="4221"/>
                </a:cxn>
                <a:cxn ang="0">
                  <a:pos x="11125" y="3792"/>
                </a:cxn>
                <a:cxn ang="0">
                  <a:pos x="11529" y="2790"/>
                </a:cxn>
                <a:cxn ang="0">
                  <a:pos x="11529" y="1431"/>
                </a:cxn>
                <a:cxn ang="0">
                  <a:pos x="12440" y="72"/>
                </a:cxn>
              </a:cxnLst>
              <a:rect l="0" t="0" r="r" b="b"/>
              <a:pathLst>
                <a:path w="16384" h="16384">
                  <a:moveTo>
                    <a:pt x="12440" y="72"/>
                  </a:moveTo>
                  <a:lnTo>
                    <a:pt x="1922" y="0"/>
                  </a:lnTo>
                  <a:lnTo>
                    <a:pt x="1517" y="7798"/>
                  </a:lnTo>
                  <a:lnTo>
                    <a:pt x="2326" y="8156"/>
                  </a:lnTo>
                  <a:lnTo>
                    <a:pt x="2528" y="8729"/>
                  </a:lnTo>
                  <a:lnTo>
                    <a:pt x="3034" y="9730"/>
                  </a:lnTo>
                  <a:lnTo>
                    <a:pt x="4045" y="10446"/>
                  </a:lnTo>
                  <a:lnTo>
                    <a:pt x="4855" y="11519"/>
                  </a:lnTo>
                  <a:lnTo>
                    <a:pt x="4956" y="12807"/>
                  </a:lnTo>
                  <a:lnTo>
                    <a:pt x="4652" y="14238"/>
                  </a:lnTo>
                  <a:lnTo>
                    <a:pt x="4147" y="15168"/>
                  </a:lnTo>
                  <a:lnTo>
                    <a:pt x="3439" y="15454"/>
                  </a:lnTo>
                  <a:lnTo>
                    <a:pt x="2731" y="15311"/>
                  </a:lnTo>
                  <a:lnTo>
                    <a:pt x="2023" y="14524"/>
                  </a:lnTo>
                  <a:lnTo>
                    <a:pt x="1719" y="13236"/>
                  </a:lnTo>
                  <a:lnTo>
                    <a:pt x="1922" y="11948"/>
                  </a:lnTo>
                  <a:lnTo>
                    <a:pt x="1922" y="9802"/>
                  </a:lnTo>
                  <a:lnTo>
                    <a:pt x="1416" y="9659"/>
                  </a:lnTo>
                  <a:lnTo>
                    <a:pt x="1011" y="9873"/>
                  </a:lnTo>
                  <a:lnTo>
                    <a:pt x="708" y="10231"/>
                  </a:lnTo>
                  <a:lnTo>
                    <a:pt x="202" y="10875"/>
                  </a:lnTo>
                  <a:lnTo>
                    <a:pt x="101" y="11519"/>
                  </a:lnTo>
                  <a:lnTo>
                    <a:pt x="0" y="12377"/>
                  </a:lnTo>
                  <a:lnTo>
                    <a:pt x="506" y="13379"/>
                  </a:lnTo>
                  <a:lnTo>
                    <a:pt x="809" y="14810"/>
                  </a:lnTo>
                  <a:lnTo>
                    <a:pt x="2124" y="16169"/>
                  </a:lnTo>
                  <a:lnTo>
                    <a:pt x="2731" y="16384"/>
                  </a:lnTo>
                  <a:lnTo>
                    <a:pt x="3540" y="16384"/>
                  </a:lnTo>
                  <a:lnTo>
                    <a:pt x="4248" y="16098"/>
                  </a:lnTo>
                  <a:lnTo>
                    <a:pt x="5158" y="15669"/>
                  </a:lnTo>
                  <a:lnTo>
                    <a:pt x="5866" y="15597"/>
                  </a:lnTo>
                  <a:lnTo>
                    <a:pt x="7383" y="15740"/>
                  </a:lnTo>
                  <a:lnTo>
                    <a:pt x="8293" y="15669"/>
                  </a:lnTo>
                  <a:lnTo>
                    <a:pt x="9102" y="15239"/>
                  </a:lnTo>
                  <a:lnTo>
                    <a:pt x="10215" y="14667"/>
                  </a:lnTo>
                  <a:lnTo>
                    <a:pt x="10923" y="14595"/>
                  </a:lnTo>
                  <a:lnTo>
                    <a:pt x="12541" y="13451"/>
                  </a:lnTo>
                  <a:lnTo>
                    <a:pt x="13552" y="13522"/>
                  </a:lnTo>
                  <a:lnTo>
                    <a:pt x="14968" y="13451"/>
                  </a:lnTo>
                  <a:lnTo>
                    <a:pt x="16081" y="12807"/>
                  </a:lnTo>
                  <a:lnTo>
                    <a:pt x="16283" y="12449"/>
                  </a:lnTo>
                  <a:lnTo>
                    <a:pt x="15777" y="11590"/>
                  </a:lnTo>
                  <a:lnTo>
                    <a:pt x="16283" y="10589"/>
                  </a:lnTo>
                  <a:lnTo>
                    <a:pt x="16182" y="9873"/>
                  </a:lnTo>
                  <a:lnTo>
                    <a:pt x="16384" y="8586"/>
                  </a:lnTo>
                  <a:lnTo>
                    <a:pt x="15777" y="7512"/>
                  </a:lnTo>
                  <a:lnTo>
                    <a:pt x="14867" y="6582"/>
                  </a:lnTo>
                  <a:lnTo>
                    <a:pt x="13957" y="6153"/>
                  </a:lnTo>
                  <a:lnTo>
                    <a:pt x="12541" y="5080"/>
                  </a:lnTo>
                  <a:lnTo>
                    <a:pt x="11631" y="4221"/>
                  </a:lnTo>
                  <a:lnTo>
                    <a:pt x="11125" y="3792"/>
                  </a:lnTo>
                  <a:lnTo>
                    <a:pt x="11529" y="2790"/>
                  </a:lnTo>
                  <a:lnTo>
                    <a:pt x="11529" y="1431"/>
                  </a:lnTo>
                  <a:lnTo>
                    <a:pt x="12440" y="72"/>
                  </a:lnTo>
                  <a:close/>
                </a:path>
              </a:pathLst>
            </a:custGeom>
            <a:grpFill/>
            <a:ln w="3175">
              <a:solidFill>
                <a:srgbClr val="1A662C">
                  <a:alpha val="80000"/>
                </a:srgbClr>
              </a:solidFill>
              <a:prstDash val="solid"/>
              <a:round/>
              <a:headEnd/>
              <a:tailEnd/>
            </a:ln>
          </p:spPr>
        </p:sp>
        <p:sp>
          <p:nvSpPr>
            <p:cNvPr id="337" name="Hamilton"/>
            <p:cNvSpPr>
              <a:spLocks/>
            </p:cNvSpPr>
            <p:nvPr/>
          </p:nvSpPr>
          <p:spPr bwMode="auto">
            <a:xfrm>
              <a:off x="6098348" y="910495"/>
              <a:ext cx="521730" cy="298438"/>
            </a:xfrm>
            <a:custGeom>
              <a:avLst/>
              <a:gdLst/>
              <a:ahLst/>
              <a:cxnLst>
                <a:cxn ang="0">
                  <a:pos x="14833" y="1886"/>
                </a:cxn>
                <a:cxn ang="0">
                  <a:pos x="4045" y="354"/>
                </a:cxn>
                <a:cxn ang="0">
                  <a:pos x="0" y="0"/>
                </a:cxn>
                <a:cxn ang="0">
                  <a:pos x="944" y="1886"/>
                </a:cxn>
                <a:cxn ang="0">
                  <a:pos x="1079" y="3418"/>
                </a:cxn>
                <a:cxn ang="0">
                  <a:pos x="1483" y="5894"/>
                </a:cxn>
                <a:cxn ang="0">
                  <a:pos x="1416" y="7308"/>
                </a:cxn>
                <a:cxn ang="0">
                  <a:pos x="1753" y="8133"/>
                </a:cxn>
                <a:cxn ang="0">
                  <a:pos x="1888" y="9548"/>
                </a:cxn>
                <a:cxn ang="0">
                  <a:pos x="2292" y="10726"/>
                </a:cxn>
                <a:cxn ang="0">
                  <a:pos x="3169" y="12141"/>
                </a:cxn>
                <a:cxn ang="0">
                  <a:pos x="4113" y="10844"/>
                </a:cxn>
                <a:cxn ang="0">
                  <a:pos x="4855" y="10137"/>
                </a:cxn>
                <a:cxn ang="0">
                  <a:pos x="5596" y="10137"/>
                </a:cxn>
                <a:cxn ang="0">
                  <a:pos x="6136" y="10490"/>
                </a:cxn>
                <a:cxn ang="0">
                  <a:pos x="7012" y="10373"/>
                </a:cxn>
                <a:cxn ang="0">
                  <a:pos x="8158" y="10962"/>
                </a:cxn>
                <a:cxn ang="0">
                  <a:pos x="9035" y="11787"/>
                </a:cxn>
                <a:cxn ang="0">
                  <a:pos x="9102" y="12376"/>
                </a:cxn>
                <a:cxn ang="0">
                  <a:pos x="9439" y="12494"/>
                </a:cxn>
                <a:cxn ang="0">
                  <a:pos x="9776" y="12376"/>
                </a:cxn>
                <a:cxn ang="0">
                  <a:pos x="10181" y="12730"/>
                </a:cxn>
                <a:cxn ang="0">
                  <a:pos x="10383" y="13673"/>
                </a:cxn>
                <a:cxn ang="0">
                  <a:pos x="12608" y="16148"/>
                </a:cxn>
                <a:cxn ang="0">
                  <a:pos x="13350" y="16384"/>
                </a:cxn>
                <a:cxn ang="0">
                  <a:pos x="14024" y="16384"/>
                </a:cxn>
                <a:cxn ang="0">
                  <a:pos x="14901" y="15795"/>
                </a:cxn>
                <a:cxn ang="0">
                  <a:pos x="15710" y="14498"/>
                </a:cxn>
                <a:cxn ang="0">
                  <a:pos x="16384" y="12612"/>
                </a:cxn>
                <a:cxn ang="0">
                  <a:pos x="16384" y="11080"/>
                </a:cxn>
                <a:cxn ang="0">
                  <a:pos x="14901" y="6719"/>
                </a:cxn>
                <a:cxn ang="0">
                  <a:pos x="14429" y="4597"/>
                </a:cxn>
                <a:cxn ang="0">
                  <a:pos x="14833" y="1886"/>
                </a:cxn>
              </a:cxnLst>
              <a:rect l="0" t="0" r="r" b="b"/>
              <a:pathLst>
                <a:path w="16384" h="16384">
                  <a:moveTo>
                    <a:pt x="14833" y="1886"/>
                  </a:moveTo>
                  <a:lnTo>
                    <a:pt x="4045" y="354"/>
                  </a:lnTo>
                  <a:lnTo>
                    <a:pt x="0" y="0"/>
                  </a:lnTo>
                  <a:lnTo>
                    <a:pt x="944" y="1886"/>
                  </a:lnTo>
                  <a:lnTo>
                    <a:pt x="1079" y="3418"/>
                  </a:lnTo>
                  <a:lnTo>
                    <a:pt x="1483" y="5894"/>
                  </a:lnTo>
                  <a:lnTo>
                    <a:pt x="1416" y="7308"/>
                  </a:lnTo>
                  <a:lnTo>
                    <a:pt x="1753" y="8133"/>
                  </a:lnTo>
                  <a:lnTo>
                    <a:pt x="1888" y="9548"/>
                  </a:lnTo>
                  <a:lnTo>
                    <a:pt x="2292" y="10726"/>
                  </a:lnTo>
                  <a:lnTo>
                    <a:pt x="3169" y="12141"/>
                  </a:lnTo>
                  <a:lnTo>
                    <a:pt x="4113" y="10844"/>
                  </a:lnTo>
                  <a:lnTo>
                    <a:pt x="4855" y="10137"/>
                  </a:lnTo>
                  <a:lnTo>
                    <a:pt x="5596" y="10137"/>
                  </a:lnTo>
                  <a:lnTo>
                    <a:pt x="6136" y="10490"/>
                  </a:lnTo>
                  <a:lnTo>
                    <a:pt x="7012" y="10373"/>
                  </a:lnTo>
                  <a:lnTo>
                    <a:pt x="8158" y="10962"/>
                  </a:lnTo>
                  <a:lnTo>
                    <a:pt x="9035" y="11787"/>
                  </a:lnTo>
                  <a:lnTo>
                    <a:pt x="9102" y="12376"/>
                  </a:lnTo>
                  <a:lnTo>
                    <a:pt x="9439" y="12494"/>
                  </a:lnTo>
                  <a:lnTo>
                    <a:pt x="9776" y="12376"/>
                  </a:lnTo>
                  <a:lnTo>
                    <a:pt x="10181" y="12730"/>
                  </a:lnTo>
                  <a:lnTo>
                    <a:pt x="10383" y="13673"/>
                  </a:lnTo>
                  <a:lnTo>
                    <a:pt x="12608" y="16148"/>
                  </a:lnTo>
                  <a:lnTo>
                    <a:pt x="13350" y="16384"/>
                  </a:lnTo>
                  <a:lnTo>
                    <a:pt x="14024" y="16384"/>
                  </a:lnTo>
                  <a:lnTo>
                    <a:pt x="14901" y="15795"/>
                  </a:lnTo>
                  <a:lnTo>
                    <a:pt x="15710" y="14498"/>
                  </a:lnTo>
                  <a:lnTo>
                    <a:pt x="16384" y="12612"/>
                  </a:lnTo>
                  <a:lnTo>
                    <a:pt x="16384" y="11080"/>
                  </a:lnTo>
                  <a:lnTo>
                    <a:pt x="14901" y="6719"/>
                  </a:lnTo>
                  <a:lnTo>
                    <a:pt x="14429" y="4597"/>
                  </a:lnTo>
                  <a:lnTo>
                    <a:pt x="14833" y="1886"/>
                  </a:lnTo>
                  <a:close/>
                </a:path>
              </a:pathLst>
            </a:custGeom>
            <a:grpFill/>
            <a:ln w="3175">
              <a:solidFill>
                <a:srgbClr val="1A662C">
                  <a:alpha val="80000"/>
                </a:srgbClr>
              </a:solidFill>
              <a:prstDash val="solid"/>
              <a:round/>
              <a:headEnd/>
              <a:tailEnd/>
            </a:ln>
          </p:spPr>
        </p:sp>
        <p:sp>
          <p:nvSpPr>
            <p:cNvPr id="338" name="Hardee"/>
            <p:cNvSpPr>
              <a:spLocks/>
            </p:cNvSpPr>
            <p:nvPr/>
          </p:nvSpPr>
          <p:spPr bwMode="auto">
            <a:xfrm>
              <a:off x="7098868" y="3669438"/>
              <a:ext cx="405790" cy="287703"/>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3175">
              <a:solidFill>
                <a:srgbClr val="1A662C">
                  <a:alpha val="80000"/>
                </a:srgbClr>
              </a:solidFill>
              <a:prstDash val="solid"/>
              <a:round/>
              <a:headEnd/>
              <a:tailEnd/>
            </a:ln>
          </p:spPr>
        </p:sp>
        <p:sp>
          <p:nvSpPr>
            <p:cNvPr id="339" name="Hendry"/>
            <p:cNvSpPr>
              <a:spLocks/>
            </p:cNvSpPr>
            <p:nvPr/>
          </p:nvSpPr>
          <p:spPr bwMode="auto">
            <a:xfrm>
              <a:off x="7498217" y="4476724"/>
              <a:ext cx="566818" cy="489525"/>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3175">
              <a:solidFill>
                <a:srgbClr val="1A662C">
                  <a:alpha val="80000"/>
                </a:srgbClr>
              </a:solidFill>
              <a:prstDash val="solid"/>
              <a:round/>
              <a:headEnd/>
              <a:tailEnd/>
            </a:ln>
          </p:spPr>
        </p:sp>
        <p:sp>
          <p:nvSpPr>
            <p:cNvPr id="340" name="Hernando"/>
            <p:cNvSpPr>
              <a:spLocks/>
            </p:cNvSpPr>
            <p:nvPr/>
          </p:nvSpPr>
          <p:spPr bwMode="auto">
            <a:xfrm>
              <a:off x="6585726" y="2694683"/>
              <a:ext cx="515289" cy="240468"/>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3175">
              <a:solidFill>
                <a:srgbClr val="1A662C">
                  <a:alpha val="80000"/>
                </a:srgbClr>
              </a:solidFill>
              <a:prstDash val="solid"/>
              <a:round/>
              <a:headEnd/>
              <a:tailEnd/>
            </a:ln>
          </p:spPr>
        </p:sp>
        <p:sp>
          <p:nvSpPr>
            <p:cNvPr id="341" name="Highlands"/>
            <p:cNvSpPr>
              <a:spLocks/>
            </p:cNvSpPr>
            <p:nvPr/>
          </p:nvSpPr>
          <p:spPr bwMode="auto">
            <a:xfrm>
              <a:off x="7502511" y="3671585"/>
              <a:ext cx="495966" cy="568965"/>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3175">
              <a:solidFill>
                <a:srgbClr val="1A662C">
                  <a:alpha val="80000"/>
                </a:srgbClr>
              </a:solidFill>
              <a:prstDash val="solid"/>
              <a:round/>
              <a:headEnd/>
              <a:tailEnd/>
            </a:ln>
          </p:spPr>
        </p:sp>
        <p:sp>
          <p:nvSpPr>
            <p:cNvPr id="342" name="Hillsborough"/>
            <p:cNvSpPr>
              <a:spLocks/>
            </p:cNvSpPr>
            <p:nvPr/>
          </p:nvSpPr>
          <p:spPr bwMode="auto">
            <a:xfrm>
              <a:off x="6611490" y="3186355"/>
              <a:ext cx="487378" cy="487378"/>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3175">
              <a:solidFill>
                <a:srgbClr val="1A662C">
                  <a:alpha val="80000"/>
                </a:srgbClr>
              </a:solidFill>
              <a:prstDash val="solid"/>
              <a:round/>
              <a:headEnd/>
              <a:tailEnd/>
            </a:ln>
          </p:spPr>
        </p:sp>
        <p:sp>
          <p:nvSpPr>
            <p:cNvPr id="343" name="Holmes"/>
            <p:cNvSpPr>
              <a:spLocks/>
            </p:cNvSpPr>
            <p:nvPr/>
          </p:nvSpPr>
          <p:spPr bwMode="auto">
            <a:xfrm>
              <a:off x="3839664" y="558380"/>
              <a:ext cx="431555" cy="264086"/>
            </a:xfrm>
            <a:custGeom>
              <a:avLst/>
              <a:gdLst/>
              <a:ahLst/>
              <a:cxnLst>
                <a:cxn ang="0">
                  <a:pos x="5706" y="16384"/>
                </a:cxn>
                <a:cxn ang="0">
                  <a:pos x="0" y="16251"/>
                </a:cxn>
                <a:cxn ang="0">
                  <a:pos x="163" y="0"/>
                </a:cxn>
                <a:cxn ang="0">
                  <a:pos x="16384" y="0"/>
                </a:cxn>
                <a:cxn ang="0">
                  <a:pos x="15243" y="3064"/>
                </a:cxn>
                <a:cxn ang="0">
                  <a:pos x="14998" y="4263"/>
                </a:cxn>
                <a:cxn ang="0">
                  <a:pos x="14428" y="5062"/>
                </a:cxn>
                <a:cxn ang="0">
                  <a:pos x="13531" y="7992"/>
                </a:cxn>
                <a:cxn ang="0">
                  <a:pos x="13287" y="9191"/>
                </a:cxn>
                <a:cxn ang="0">
                  <a:pos x="13694" y="9191"/>
                </a:cxn>
                <a:cxn ang="0">
                  <a:pos x="12553" y="14120"/>
                </a:cxn>
                <a:cxn ang="0">
                  <a:pos x="9455" y="14253"/>
                </a:cxn>
                <a:cxn ang="0">
                  <a:pos x="9374" y="12521"/>
                </a:cxn>
                <a:cxn ang="0">
                  <a:pos x="8722" y="12255"/>
                </a:cxn>
                <a:cxn ang="0">
                  <a:pos x="8640" y="11589"/>
                </a:cxn>
                <a:cxn ang="0">
                  <a:pos x="6358" y="11722"/>
                </a:cxn>
                <a:cxn ang="0">
                  <a:pos x="6195" y="12521"/>
                </a:cxn>
                <a:cxn ang="0">
                  <a:pos x="6195" y="13986"/>
                </a:cxn>
                <a:cxn ang="0">
                  <a:pos x="5787" y="15185"/>
                </a:cxn>
                <a:cxn ang="0">
                  <a:pos x="5706" y="16384"/>
                </a:cxn>
              </a:cxnLst>
              <a:rect l="0" t="0" r="r" b="b"/>
              <a:pathLst>
                <a:path w="16384" h="16384">
                  <a:moveTo>
                    <a:pt x="5706" y="16384"/>
                  </a:moveTo>
                  <a:lnTo>
                    <a:pt x="0" y="16251"/>
                  </a:lnTo>
                  <a:lnTo>
                    <a:pt x="163" y="0"/>
                  </a:lnTo>
                  <a:lnTo>
                    <a:pt x="16384" y="0"/>
                  </a:lnTo>
                  <a:lnTo>
                    <a:pt x="15243" y="3064"/>
                  </a:lnTo>
                  <a:lnTo>
                    <a:pt x="14998" y="4263"/>
                  </a:lnTo>
                  <a:lnTo>
                    <a:pt x="14428" y="5062"/>
                  </a:lnTo>
                  <a:lnTo>
                    <a:pt x="13531" y="7992"/>
                  </a:lnTo>
                  <a:lnTo>
                    <a:pt x="13287" y="9191"/>
                  </a:lnTo>
                  <a:lnTo>
                    <a:pt x="13694" y="9191"/>
                  </a:lnTo>
                  <a:lnTo>
                    <a:pt x="12553" y="14120"/>
                  </a:lnTo>
                  <a:lnTo>
                    <a:pt x="9455" y="14253"/>
                  </a:lnTo>
                  <a:lnTo>
                    <a:pt x="9374" y="12521"/>
                  </a:lnTo>
                  <a:lnTo>
                    <a:pt x="8722" y="12255"/>
                  </a:lnTo>
                  <a:lnTo>
                    <a:pt x="8640" y="11589"/>
                  </a:lnTo>
                  <a:lnTo>
                    <a:pt x="6358" y="11722"/>
                  </a:lnTo>
                  <a:lnTo>
                    <a:pt x="6195" y="12521"/>
                  </a:lnTo>
                  <a:lnTo>
                    <a:pt x="6195" y="13986"/>
                  </a:lnTo>
                  <a:lnTo>
                    <a:pt x="5787" y="15185"/>
                  </a:lnTo>
                  <a:lnTo>
                    <a:pt x="5706" y="16384"/>
                  </a:lnTo>
                  <a:close/>
                </a:path>
              </a:pathLst>
            </a:custGeom>
            <a:grpFill/>
            <a:ln w="3175">
              <a:solidFill>
                <a:srgbClr val="1A662C">
                  <a:alpha val="80000"/>
                </a:srgbClr>
              </a:solidFill>
              <a:prstDash val="solid"/>
              <a:round/>
              <a:headEnd/>
              <a:tailEnd/>
            </a:ln>
          </p:spPr>
        </p:sp>
        <p:sp>
          <p:nvSpPr>
            <p:cNvPr id="344" name="Indian_River"/>
            <p:cNvSpPr>
              <a:spLocks/>
            </p:cNvSpPr>
            <p:nvPr/>
          </p:nvSpPr>
          <p:spPr bwMode="auto">
            <a:xfrm>
              <a:off x="8058594" y="3482646"/>
              <a:ext cx="442290" cy="27696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3175">
              <a:solidFill>
                <a:srgbClr val="1A662C">
                  <a:alpha val="80000"/>
                </a:srgbClr>
              </a:solidFill>
              <a:prstDash val="solid"/>
              <a:round/>
              <a:headEnd/>
              <a:tailEnd/>
            </a:ln>
          </p:spPr>
        </p:sp>
        <p:sp>
          <p:nvSpPr>
            <p:cNvPr id="345" name="Jackson"/>
            <p:cNvSpPr>
              <a:spLocks/>
            </p:cNvSpPr>
            <p:nvPr/>
          </p:nvSpPr>
          <p:spPr bwMode="auto">
            <a:xfrm>
              <a:off x="4189631" y="558380"/>
              <a:ext cx="614053" cy="403643"/>
            </a:xfrm>
            <a:custGeom>
              <a:avLst/>
              <a:gdLst/>
              <a:ahLst/>
              <a:cxnLst>
                <a:cxn ang="0">
                  <a:pos x="16384" y="10981"/>
                </a:cxn>
                <a:cxn ang="0">
                  <a:pos x="16155" y="10458"/>
                </a:cxn>
                <a:cxn ang="0">
                  <a:pos x="15639" y="9935"/>
                </a:cxn>
                <a:cxn ang="0">
                  <a:pos x="14837" y="8279"/>
                </a:cxn>
                <a:cxn ang="0">
                  <a:pos x="14723" y="5578"/>
                </a:cxn>
                <a:cxn ang="0">
                  <a:pos x="14780" y="4532"/>
                </a:cxn>
                <a:cxn ang="0">
                  <a:pos x="14608" y="4096"/>
                </a:cxn>
                <a:cxn ang="0">
                  <a:pos x="14035" y="3137"/>
                </a:cxn>
                <a:cxn ang="0">
                  <a:pos x="13520" y="1743"/>
                </a:cxn>
                <a:cxn ang="0">
                  <a:pos x="13176" y="436"/>
                </a:cxn>
                <a:cxn ang="0">
                  <a:pos x="2692" y="0"/>
                </a:cxn>
                <a:cxn ang="0">
                  <a:pos x="2177" y="0"/>
                </a:cxn>
                <a:cxn ang="0">
                  <a:pos x="1375" y="2004"/>
                </a:cxn>
                <a:cxn ang="0">
                  <a:pos x="1203" y="2789"/>
                </a:cxn>
                <a:cxn ang="0">
                  <a:pos x="802" y="3312"/>
                </a:cxn>
                <a:cxn ang="0">
                  <a:pos x="172" y="5229"/>
                </a:cxn>
                <a:cxn ang="0">
                  <a:pos x="0" y="6013"/>
                </a:cxn>
                <a:cxn ang="0">
                  <a:pos x="286" y="6013"/>
                </a:cxn>
                <a:cxn ang="0">
                  <a:pos x="2635" y="6013"/>
                </a:cxn>
                <a:cxn ang="0">
                  <a:pos x="2635" y="7582"/>
                </a:cxn>
                <a:cxn ang="0">
                  <a:pos x="3666" y="7669"/>
                </a:cxn>
                <a:cxn ang="0">
                  <a:pos x="3666" y="16297"/>
                </a:cxn>
                <a:cxn ang="0">
                  <a:pos x="4869" y="16384"/>
                </a:cxn>
                <a:cxn ang="0">
                  <a:pos x="9395" y="16384"/>
                </a:cxn>
                <a:cxn ang="0">
                  <a:pos x="9452" y="15077"/>
                </a:cxn>
                <a:cxn ang="0">
                  <a:pos x="14952" y="15077"/>
                </a:cxn>
                <a:cxn ang="0">
                  <a:pos x="15525" y="14292"/>
                </a:cxn>
                <a:cxn ang="0">
                  <a:pos x="15868" y="13072"/>
                </a:cxn>
                <a:cxn ang="0">
                  <a:pos x="16212" y="12375"/>
                </a:cxn>
                <a:cxn ang="0">
                  <a:pos x="16384" y="10981"/>
                </a:cxn>
              </a:cxnLst>
              <a:rect l="0" t="0" r="r" b="b"/>
              <a:pathLst>
                <a:path w="16384" h="16384">
                  <a:moveTo>
                    <a:pt x="16384" y="10981"/>
                  </a:moveTo>
                  <a:lnTo>
                    <a:pt x="16155" y="10458"/>
                  </a:lnTo>
                  <a:lnTo>
                    <a:pt x="15639" y="9935"/>
                  </a:lnTo>
                  <a:lnTo>
                    <a:pt x="14837" y="8279"/>
                  </a:lnTo>
                  <a:lnTo>
                    <a:pt x="14723" y="5578"/>
                  </a:lnTo>
                  <a:lnTo>
                    <a:pt x="14780" y="4532"/>
                  </a:lnTo>
                  <a:lnTo>
                    <a:pt x="14608" y="4096"/>
                  </a:lnTo>
                  <a:lnTo>
                    <a:pt x="14035" y="3137"/>
                  </a:lnTo>
                  <a:lnTo>
                    <a:pt x="13520" y="1743"/>
                  </a:lnTo>
                  <a:lnTo>
                    <a:pt x="13176" y="436"/>
                  </a:lnTo>
                  <a:lnTo>
                    <a:pt x="2692" y="0"/>
                  </a:lnTo>
                  <a:lnTo>
                    <a:pt x="2177" y="0"/>
                  </a:lnTo>
                  <a:lnTo>
                    <a:pt x="1375" y="2004"/>
                  </a:lnTo>
                  <a:lnTo>
                    <a:pt x="1203" y="2789"/>
                  </a:lnTo>
                  <a:lnTo>
                    <a:pt x="802" y="3312"/>
                  </a:lnTo>
                  <a:lnTo>
                    <a:pt x="172" y="5229"/>
                  </a:lnTo>
                  <a:lnTo>
                    <a:pt x="0" y="6013"/>
                  </a:lnTo>
                  <a:lnTo>
                    <a:pt x="286" y="6013"/>
                  </a:lnTo>
                  <a:lnTo>
                    <a:pt x="2635" y="6013"/>
                  </a:lnTo>
                  <a:lnTo>
                    <a:pt x="2635" y="7582"/>
                  </a:lnTo>
                  <a:lnTo>
                    <a:pt x="3666" y="7669"/>
                  </a:lnTo>
                  <a:lnTo>
                    <a:pt x="3666" y="16297"/>
                  </a:lnTo>
                  <a:lnTo>
                    <a:pt x="4869" y="16384"/>
                  </a:lnTo>
                  <a:lnTo>
                    <a:pt x="9395" y="16384"/>
                  </a:lnTo>
                  <a:lnTo>
                    <a:pt x="9452" y="15077"/>
                  </a:lnTo>
                  <a:lnTo>
                    <a:pt x="14952" y="15077"/>
                  </a:lnTo>
                  <a:lnTo>
                    <a:pt x="15525" y="14292"/>
                  </a:lnTo>
                  <a:lnTo>
                    <a:pt x="15868" y="13072"/>
                  </a:lnTo>
                  <a:lnTo>
                    <a:pt x="16212" y="12375"/>
                  </a:lnTo>
                  <a:lnTo>
                    <a:pt x="16384" y="10981"/>
                  </a:lnTo>
                  <a:close/>
                </a:path>
              </a:pathLst>
            </a:custGeom>
            <a:grpFill/>
            <a:ln w="3175">
              <a:solidFill>
                <a:srgbClr val="1A662C">
                  <a:alpha val="80000"/>
                </a:srgbClr>
              </a:solidFill>
              <a:prstDash val="solid"/>
              <a:round/>
              <a:headEnd/>
              <a:tailEnd/>
            </a:ln>
          </p:spPr>
        </p:sp>
        <p:sp>
          <p:nvSpPr>
            <p:cNvPr id="346" name="Jefferson"/>
            <p:cNvSpPr>
              <a:spLocks/>
            </p:cNvSpPr>
            <p:nvPr/>
          </p:nvSpPr>
          <p:spPr bwMode="auto">
            <a:xfrm>
              <a:off x="5452090" y="871848"/>
              <a:ext cx="399349" cy="523877"/>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3175">
              <a:solidFill>
                <a:srgbClr val="1A662C">
                  <a:alpha val="80000"/>
                </a:srgbClr>
              </a:solidFill>
              <a:prstDash val="solid"/>
              <a:round/>
              <a:headEnd/>
              <a:tailEnd/>
            </a:ln>
          </p:spPr>
        </p:sp>
        <p:sp>
          <p:nvSpPr>
            <p:cNvPr id="347" name="Lafayette"/>
            <p:cNvSpPr>
              <a:spLocks/>
            </p:cNvSpPr>
            <p:nvPr/>
          </p:nvSpPr>
          <p:spPr bwMode="auto">
            <a:xfrm>
              <a:off x="6021055" y="1251874"/>
              <a:ext cx="410084" cy="410084"/>
            </a:xfrm>
            <a:custGeom>
              <a:avLst/>
              <a:gdLst/>
              <a:ahLst/>
              <a:cxnLst>
                <a:cxn ang="0">
                  <a:pos x="257" y="86"/>
                </a:cxn>
                <a:cxn ang="0">
                  <a:pos x="4546" y="0"/>
                </a:cxn>
                <a:cxn ang="0">
                  <a:pos x="4546" y="600"/>
                </a:cxn>
                <a:cxn ang="0">
                  <a:pos x="4718" y="1372"/>
                </a:cxn>
                <a:cxn ang="0">
                  <a:pos x="4718" y="2488"/>
                </a:cxn>
                <a:cxn ang="0">
                  <a:pos x="4546" y="3345"/>
                </a:cxn>
                <a:cxn ang="0">
                  <a:pos x="5404" y="4546"/>
                </a:cxn>
                <a:cxn ang="0">
                  <a:pos x="5576" y="5576"/>
                </a:cxn>
                <a:cxn ang="0">
                  <a:pos x="5919" y="5919"/>
                </a:cxn>
                <a:cxn ang="0">
                  <a:pos x="6434" y="6090"/>
                </a:cxn>
                <a:cxn ang="0">
                  <a:pos x="8235" y="5919"/>
                </a:cxn>
                <a:cxn ang="0">
                  <a:pos x="10122" y="6862"/>
                </a:cxn>
                <a:cxn ang="0">
                  <a:pos x="12438" y="8750"/>
                </a:cxn>
                <a:cxn ang="0">
                  <a:pos x="13553" y="10379"/>
                </a:cxn>
                <a:cxn ang="0">
                  <a:pos x="14325" y="10980"/>
                </a:cxn>
                <a:cxn ang="0">
                  <a:pos x="15097" y="11580"/>
                </a:cxn>
                <a:cxn ang="0">
                  <a:pos x="15097" y="12438"/>
                </a:cxn>
                <a:cxn ang="0">
                  <a:pos x="15183" y="13039"/>
                </a:cxn>
                <a:cxn ang="0">
                  <a:pos x="15440" y="13639"/>
                </a:cxn>
                <a:cxn ang="0">
                  <a:pos x="16298" y="14154"/>
                </a:cxn>
                <a:cxn ang="0">
                  <a:pos x="16384" y="14583"/>
                </a:cxn>
                <a:cxn ang="0">
                  <a:pos x="16127" y="15440"/>
                </a:cxn>
                <a:cxn ang="0">
                  <a:pos x="15869" y="16041"/>
                </a:cxn>
                <a:cxn ang="0">
                  <a:pos x="15269" y="16127"/>
                </a:cxn>
                <a:cxn ang="0">
                  <a:pos x="14497" y="16384"/>
                </a:cxn>
                <a:cxn ang="0">
                  <a:pos x="2230" y="16127"/>
                </a:cxn>
                <a:cxn ang="0">
                  <a:pos x="515" y="16041"/>
                </a:cxn>
                <a:cxn ang="0">
                  <a:pos x="515" y="13039"/>
                </a:cxn>
                <a:cxn ang="0">
                  <a:pos x="0" y="13039"/>
                </a:cxn>
                <a:cxn ang="0">
                  <a:pos x="257" y="86"/>
                </a:cxn>
              </a:cxnLst>
              <a:rect l="0" t="0" r="r" b="b"/>
              <a:pathLst>
                <a:path w="16384" h="16384">
                  <a:moveTo>
                    <a:pt x="257" y="86"/>
                  </a:moveTo>
                  <a:lnTo>
                    <a:pt x="4546" y="0"/>
                  </a:lnTo>
                  <a:lnTo>
                    <a:pt x="4546" y="600"/>
                  </a:lnTo>
                  <a:lnTo>
                    <a:pt x="4718" y="1372"/>
                  </a:lnTo>
                  <a:lnTo>
                    <a:pt x="4718" y="2488"/>
                  </a:lnTo>
                  <a:lnTo>
                    <a:pt x="4546" y="3345"/>
                  </a:lnTo>
                  <a:lnTo>
                    <a:pt x="5404" y="4546"/>
                  </a:lnTo>
                  <a:lnTo>
                    <a:pt x="5576" y="5576"/>
                  </a:lnTo>
                  <a:lnTo>
                    <a:pt x="5919" y="5919"/>
                  </a:lnTo>
                  <a:lnTo>
                    <a:pt x="6434" y="6090"/>
                  </a:lnTo>
                  <a:lnTo>
                    <a:pt x="8235" y="5919"/>
                  </a:lnTo>
                  <a:lnTo>
                    <a:pt x="10122" y="6862"/>
                  </a:lnTo>
                  <a:lnTo>
                    <a:pt x="12438" y="8750"/>
                  </a:lnTo>
                  <a:lnTo>
                    <a:pt x="13553" y="10379"/>
                  </a:lnTo>
                  <a:lnTo>
                    <a:pt x="14325" y="10980"/>
                  </a:lnTo>
                  <a:lnTo>
                    <a:pt x="15097" y="11580"/>
                  </a:lnTo>
                  <a:lnTo>
                    <a:pt x="15097" y="12438"/>
                  </a:lnTo>
                  <a:lnTo>
                    <a:pt x="15183" y="13039"/>
                  </a:lnTo>
                  <a:lnTo>
                    <a:pt x="15440" y="13639"/>
                  </a:lnTo>
                  <a:lnTo>
                    <a:pt x="16298" y="14154"/>
                  </a:lnTo>
                  <a:lnTo>
                    <a:pt x="16384" y="14583"/>
                  </a:lnTo>
                  <a:lnTo>
                    <a:pt x="16127" y="15440"/>
                  </a:lnTo>
                  <a:lnTo>
                    <a:pt x="15869" y="16041"/>
                  </a:lnTo>
                  <a:lnTo>
                    <a:pt x="15269" y="16127"/>
                  </a:lnTo>
                  <a:lnTo>
                    <a:pt x="14497" y="16384"/>
                  </a:lnTo>
                  <a:lnTo>
                    <a:pt x="2230" y="16127"/>
                  </a:lnTo>
                  <a:lnTo>
                    <a:pt x="515" y="16041"/>
                  </a:lnTo>
                  <a:lnTo>
                    <a:pt x="515" y="13039"/>
                  </a:lnTo>
                  <a:lnTo>
                    <a:pt x="0" y="13039"/>
                  </a:lnTo>
                  <a:lnTo>
                    <a:pt x="257" y="86"/>
                  </a:lnTo>
                  <a:close/>
                </a:path>
              </a:pathLst>
            </a:custGeom>
            <a:grpFill/>
            <a:ln w="3175">
              <a:solidFill>
                <a:srgbClr val="1A662C">
                  <a:alpha val="80000"/>
                </a:srgbClr>
              </a:solidFill>
              <a:prstDash val="solid"/>
              <a:round/>
              <a:headEnd/>
              <a:tailEnd/>
            </a:ln>
          </p:spPr>
        </p:sp>
        <p:sp>
          <p:nvSpPr>
            <p:cNvPr id="348" name="Lake"/>
            <p:cNvSpPr>
              <a:spLocks/>
            </p:cNvSpPr>
            <p:nvPr/>
          </p:nvSpPr>
          <p:spPr bwMode="auto">
            <a:xfrm>
              <a:off x="7184749" y="2183688"/>
              <a:ext cx="504554" cy="845933"/>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3175">
              <a:solidFill>
                <a:srgbClr val="1A662C">
                  <a:alpha val="80000"/>
                </a:srgbClr>
              </a:solidFill>
              <a:prstDash val="solid"/>
              <a:round/>
              <a:headEnd/>
              <a:tailEnd/>
            </a:ln>
          </p:spPr>
        </p:sp>
        <p:sp>
          <p:nvSpPr>
            <p:cNvPr id="349" name="Lee"/>
            <p:cNvSpPr>
              <a:spLocks/>
            </p:cNvSpPr>
            <p:nvPr/>
          </p:nvSpPr>
          <p:spPr bwMode="auto">
            <a:xfrm>
              <a:off x="7064515" y="4489607"/>
              <a:ext cx="433702" cy="410084"/>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3175">
              <a:solidFill>
                <a:srgbClr val="1A662C">
                  <a:alpha val="80000"/>
                </a:srgbClr>
              </a:solidFill>
              <a:prstDash val="solid"/>
              <a:round/>
              <a:headEnd/>
              <a:tailEnd/>
            </a:ln>
          </p:spPr>
        </p:sp>
        <p:sp>
          <p:nvSpPr>
            <p:cNvPr id="350" name="Leon"/>
            <p:cNvSpPr>
              <a:spLocks/>
            </p:cNvSpPr>
            <p:nvPr/>
          </p:nvSpPr>
          <p:spPr bwMode="auto">
            <a:xfrm>
              <a:off x="4928212" y="856819"/>
              <a:ext cx="618347" cy="382173"/>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3175">
              <a:solidFill>
                <a:srgbClr val="1A662C">
                  <a:alpha val="80000"/>
                </a:srgbClr>
              </a:solidFill>
              <a:prstDash val="solid"/>
              <a:round/>
              <a:headEnd/>
              <a:tailEnd/>
            </a:ln>
          </p:spPr>
        </p:sp>
        <p:sp>
          <p:nvSpPr>
            <p:cNvPr id="351" name="Levy"/>
            <p:cNvSpPr>
              <a:spLocks/>
            </p:cNvSpPr>
            <p:nvPr/>
          </p:nvSpPr>
          <p:spPr bwMode="auto">
            <a:xfrm>
              <a:off x="6203553" y="1865926"/>
              <a:ext cx="609759" cy="545348"/>
            </a:xfrm>
            <a:custGeom>
              <a:avLst/>
              <a:gdLst/>
              <a:ahLst/>
              <a:cxnLst>
                <a:cxn ang="0">
                  <a:pos x="4788" y="0"/>
                </a:cxn>
                <a:cxn ang="0">
                  <a:pos x="6519" y="65"/>
                </a:cxn>
                <a:cxn ang="0">
                  <a:pos x="6634" y="323"/>
                </a:cxn>
                <a:cxn ang="0">
                  <a:pos x="8538" y="452"/>
                </a:cxn>
                <a:cxn ang="0">
                  <a:pos x="8711" y="710"/>
                </a:cxn>
                <a:cxn ang="0">
                  <a:pos x="10788" y="774"/>
                </a:cxn>
                <a:cxn ang="0">
                  <a:pos x="10846" y="1419"/>
                </a:cxn>
                <a:cxn ang="0">
                  <a:pos x="12980" y="1484"/>
                </a:cxn>
                <a:cxn ang="0">
                  <a:pos x="13038" y="3032"/>
                </a:cxn>
                <a:cxn ang="0">
                  <a:pos x="16326" y="3096"/>
                </a:cxn>
                <a:cxn ang="0">
                  <a:pos x="16384" y="10514"/>
                </a:cxn>
                <a:cxn ang="0">
                  <a:pos x="13673" y="10643"/>
                </a:cxn>
                <a:cxn ang="0">
                  <a:pos x="13673" y="15287"/>
                </a:cxn>
                <a:cxn ang="0">
                  <a:pos x="12750" y="15610"/>
                </a:cxn>
                <a:cxn ang="0">
                  <a:pos x="12461" y="15932"/>
                </a:cxn>
                <a:cxn ang="0">
                  <a:pos x="12173" y="16126"/>
                </a:cxn>
                <a:cxn ang="0">
                  <a:pos x="11711" y="16061"/>
                </a:cxn>
                <a:cxn ang="0">
                  <a:pos x="10730" y="15674"/>
                </a:cxn>
                <a:cxn ang="0">
                  <a:pos x="10269" y="15610"/>
                </a:cxn>
                <a:cxn ang="0">
                  <a:pos x="9807" y="15803"/>
                </a:cxn>
                <a:cxn ang="0">
                  <a:pos x="9288" y="16384"/>
                </a:cxn>
                <a:cxn ang="0">
                  <a:pos x="9000" y="15674"/>
                </a:cxn>
                <a:cxn ang="0">
                  <a:pos x="9057" y="15094"/>
                </a:cxn>
                <a:cxn ang="0">
                  <a:pos x="9057" y="14771"/>
                </a:cxn>
                <a:cxn ang="0">
                  <a:pos x="8942" y="14449"/>
                </a:cxn>
                <a:cxn ang="0">
                  <a:pos x="8654" y="14320"/>
                </a:cxn>
                <a:cxn ang="0">
                  <a:pos x="8019" y="14191"/>
                </a:cxn>
                <a:cxn ang="0">
                  <a:pos x="7673" y="13868"/>
                </a:cxn>
                <a:cxn ang="0">
                  <a:pos x="7615" y="13288"/>
                </a:cxn>
                <a:cxn ang="0">
                  <a:pos x="7673" y="12643"/>
                </a:cxn>
                <a:cxn ang="0">
                  <a:pos x="7846" y="12320"/>
                </a:cxn>
                <a:cxn ang="0">
                  <a:pos x="7557" y="11804"/>
                </a:cxn>
                <a:cxn ang="0">
                  <a:pos x="6750" y="11740"/>
                </a:cxn>
                <a:cxn ang="0">
                  <a:pos x="5942" y="11740"/>
                </a:cxn>
                <a:cxn ang="0">
                  <a:pos x="3923" y="11353"/>
                </a:cxn>
                <a:cxn ang="0">
                  <a:pos x="3173" y="11288"/>
                </a:cxn>
                <a:cxn ang="0">
                  <a:pos x="2423" y="11095"/>
                </a:cxn>
                <a:cxn ang="0">
                  <a:pos x="1904" y="10708"/>
                </a:cxn>
                <a:cxn ang="0">
                  <a:pos x="1788" y="10321"/>
                </a:cxn>
                <a:cxn ang="0">
                  <a:pos x="1731" y="9676"/>
                </a:cxn>
                <a:cxn ang="0">
                  <a:pos x="1904" y="9224"/>
                </a:cxn>
                <a:cxn ang="0">
                  <a:pos x="1442" y="8579"/>
                </a:cxn>
                <a:cxn ang="0">
                  <a:pos x="750" y="8257"/>
                </a:cxn>
                <a:cxn ang="0">
                  <a:pos x="288" y="8257"/>
                </a:cxn>
                <a:cxn ang="0">
                  <a:pos x="0" y="8063"/>
                </a:cxn>
                <a:cxn ang="0">
                  <a:pos x="577" y="7740"/>
                </a:cxn>
                <a:cxn ang="0">
                  <a:pos x="923" y="7805"/>
                </a:cxn>
                <a:cxn ang="0">
                  <a:pos x="1269" y="7418"/>
                </a:cxn>
                <a:cxn ang="0">
                  <a:pos x="1673" y="7353"/>
                </a:cxn>
                <a:cxn ang="0">
                  <a:pos x="1961" y="7095"/>
                </a:cxn>
                <a:cxn ang="0">
                  <a:pos x="2135" y="5999"/>
                </a:cxn>
                <a:cxn ang="0">
                  <a:pos x="2596" y="5612"/>
                </a:cxn>
                <a:cxn ang="0">
                  <a:pos x="3058" y="5225"/>
                </a:cxn>
                <a:cxn ang="0">
                  <a:pos x="3231" y="4580"/>
                </a:cxn>
                <a:cxn ang="0">
                  <a:pos x="3692" y="3612"/>
                </a:cxn>
                <a:cxn ang="0">
                  <a:pos x="4038" y="2967"/>
                </a:cxn>
                <a:cxn ang="0">
                  <a:pos x="4038" y="1806"/>
                </a:cxn>
                <a:cxn ang="0">
                  <a:pos x="4211" y="1226"/>
                </a:cxn>
                <a:cxn ang="0">
                  <a:pos x="4673" y="516"/>
                </a:cxn>
                <a:cxn ang="0">
                  <a:pos x="4788" y="0"/>
                </a:cxn>
              </a:cxnLst>
              <a:rect l="0" t="0" r="r" b="b"/>
              <a:pathLst>
                <a:path w="16384" h="16384">
                  <a:moveTo>
                    <a:pt x="4788" y="0"/>
                  </a:moveTo>
                  <a:lnTo>
                    <a:pt x="6519" y="65"/>
                  </a:lnTo>
                  <a:lnTo>
                    <a:pt x="6634" y="323"/>
                  </a:lnTo>
                  <a:lnTo>
                    <a:pt x="8538" y="452"/>
                  </a:lnTo>
                  <a:lnTo>
                    <a:pt x="8711" y="710"/>
                  </a:lnTo>
                  <a:lnTo>
                    <a:pt x="10788" y="774"/>
                  </a:lnTo>
                  <a:lnTo>
                    <a:pt x="10846" y="1419"/>
                  </a:lnTo>
                  <a:lnTo>
                    <a:pt x="12980" y="1484"/>
                  </a:lnTo>
                  <a:lnTo>
                    <a:pt x="13038" y="3032"/>
                  </a:lnTo>
                  <a:lnTo>
                    <a:pt x="16326" y="3096"/>
                  </a:lnTo>
                  <a:lnTo>
                    <a:pt x="16384" y="10514"/>
                  </a:lnTo>
                  <a:lnTo>
                    <a:pt x="13673" y="10643"/>
                  </a:lnTo>
                  <a:lnTo>
                    <a:pt x="13673" y="15287"/>
                  </a:lnTo>
                  <a:lnTo>
                    <a:pt x="12750" y="15610"/>
                  </a:lnTo>
                  <a:lnTo>
                    <a:pt x="12461" y="15932"/>
                  </a:lnTo>
                  <a:lnTo>
                    <a:pt x="12173" y="16126"/>
                  </a:lnTo>
                  <a:lnTo>
                    <a:pt x="11711" y="16061"/>
                  </a:lnTo>
                  <a:lnTo>
                    <a:pt x="10730" y="15674"/>
                  </a:lnTo>
                  <a:lnTo>
                    <a:pt x="10269" y="15610"/>
                  </a:lnTo>
                  <a:lnTo>
                    <a:pt x="9807" y="15803"/>
                  </a:lnTo>
                  <a:lnTo>
                    <a:pt x="9288" y="16384"/>
                  </a:lnTo>
                  <a:lnTo>
                    <a:pt x="9000" y="15674"/>
                  </a:lnTo>
                  <a:lnTo>
                    <a:pt x="9057" y="15094"/>
                  </a:lnTo>
                  <a:lnTo>
                    <a:pt x="9057" y="14771"/>
                  </a:lnTo>
                  <a:lnTo>
                    <a:pt x="8942" y="14449"/>
                  </a:lnTo>
                  <a:lnTo>
                    <a:pt x="8654" y="14320"/>
                  </a:lnTo>
                  <a:lnTo>
                    <a:pt x="8019" y="14191"/>
                  </a:lnTo>
                  <a:lnTo>
                    <a:pt x="7673" y="13868"/>
                  </a:lnTo>
                  <a:lnTo>
                    <a:pt x="7615" y="13288"/>
                  </a:lnTo>
                  <a:lnTo>
                    <a:pt x="7673" y="12643"/>
                  </a:lnTo>
                  <a:lnTo>
                    <a:pt x="7846" y="12320"/>
                  </a:lnTo>
                  <a:lnTo>
                    <a:pt x="7557" y="11804"/>
                  </a:lnTo>
                  <a:lnTo>
                    <a:pt x="6750" y="11740"/>
                  </a:lnTo>
                  <a:lnTo>
                    <a:pt x="5942" y="11740"/>
                  </a:lnTo>
                  <a:lnTo>
                    <a:pt x="3923" y="11353"/>
                  </a:lnTo>
                  <a:lnTo>
                    <a:pt x="3173" y="11288"/>
                  </a:lnTo>
                  <a:lnTo>
                    <a:pt x="2423" y="11095"/>
                  </a:lnTo>
                  <a:lnTo>
                    <a:pt x="1904" y="10708"/>
                  </a:lnTo>
                  <a:lnTo>
                    <a:pt x="1788" y="10321"/>
                  </a:lnTo>
                  <a:lnTo>
                    <a:pt x="1731" y="9676"/>
                  </a:lnTo>
                  <a:lnTo>
                    <a:pt x="1904" y="9224"/>
                  </a:lnTo>
                  <a:lnTo>
                    <a:pt x="1442" y="8579"/>
                  </a:lnTo>
                  <a:lnTo>
                    <a:pt x="750" y="8257"/>
                  </a:lnTo>
                  <a:lnTo>
                    <a:pt x="288" y="8257"/>
                  </a:lnTo>
                  <a:lnTo>
                    <a:pt x="0" y="8063"/>
                  </a:lnTo>
                  <a:lnTo>
                    <a:pt x="577" y="7740"/>
                  </a:lnTo>
                  <a:lnTo>
                    <a:pt x="923" y="7805"/>
                  </a:lnTo>
                  <a:lnTo>
                    <a:pt x="1269" y="7418"/>
                  </a:lnTo>
                  <a:lnTo>
                    <a:pt x="1673" y="7353"/>
                  </a:lnTo>
                  <a:lnTo>
                    <a:pt x="1961" y="7095"/>
                  </a:lnTo>
                  <a:lnTo>
                    <a:pt x="2135" y="5999"/>
                  </a:lnTo>
                  <a:lnTo>
                    <a:pt x="2596" y="5612"/>
                  </a:lnTo>
                  <a:lnTo>
                    <a:pt x="3058" y="5225"/>
                  </a:lnTo>
                  <a:lnTo>
                    <a:pt x="3231" y="4580"/>
                  </a:lnTo>
                  <a:lnTo>
                    <a:pt x="3692" y="3612"/>
                  </a:lnTo>
                  <a:lnTo>
                    <a:pt x="4038" y="2967"/>
                  </a:lnTo>
                  <a:lnTo>
                    <a:pt x="4038" y="1806"/>
                  </a:lnTo>
                  <a:lnTo>
                    <a:pt x="4211" y="1226"/>
                  </a:lnTo>
                  <a:lnTo>
                    <a:pt x="4673" y="516"/>
                  </a:lnTo>
                  <a:lnTo>
                    <a:pt x="4788" y="0"/>
                  </a:lnTo>
                  <a:close/>
                </a:path>
              </a:pathLst>
            </a:custGeom>
            <a:grpFill/>
            <a:ln w="3175">
              <a:solidFill>
                <a:srgbClr val="1A662C">
                  <a:alpha val="80000"/>
                </a:srgbClr>
              </a:solidFill>
              <a:prstDash val="solid"/>
              <a:round/>
              <a:headEnd/>
              <a:tailEnd/>
            </a:ln>
          </p:spPr>
        </p:sp>
        <p:sp>
          <p:nvSpPr>
            <p:cNvPr id="352" name="Liberty"/>
            <p:cNvSpPr>
              <a:spLocks/>
            </p:cNvSpPr>
            <p:nvPr/>
          </p:nvSpPr>
          <p:spPr bwMode="auto">
            <a:xfrm>
              <a:off x="4561069" y="929818"/>
              <a:ext cx="478789" cy="586141"/>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3175">
              <a:solidFill>
                <a:srgbClr val="1A662C">
                  <a:alpha val="80000"/>
                </a:srgbClr>
              </a:solidFill>
              <a:prstDash val="solid"/>
              <a:round/>
              <a:headEnd/>
              <a:tailEnd/>
            </a:ln>
          </p:spPr>
        </p:sp>
        <p:sp>
          <p:nvSpPr>
            <p:cNvPr id="353" name="Madison"/>
            <p:cNvSpPr>
              <a:spLocks/>
            </p:cNvSpPr>
            <p:nvPr/>
          </p:nvSpPr>
          <p:spPr bwMode="auto">
            <a:xfrm>
              <a:off x="5666794" y="893318"/>
              <a:ext cx="532465" cy="360702"/>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3175">
              <a:solidFill>
                <a:srgbClr val="1A662C">
                  <a:alpha val="80000"/>
                </a:srgbClr>
              </a:solidFill>
              <a:prstDash val="solid"/>
              <a:round/>
              <a:headEnd/>
              <a:tailEnd/>
            </a:ln>
          </p:spPr>
        </p:sp>
        <p:sp>
          <p:nvSpPr>
            <p:cNvPr id="354" name="Manatee"/>
            <p:cNvSpPr>
              <a:spLocks/>
            </p:cNvSpPr>
            <p:nvPr/>
          </p:nvSpPr>
          <p:spPr bwMode="auto">
            <a:xfrm>
              <a:off x="6594314" y="3669438"/>
              <a:ext cx="504554" cy="414378"/>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3175">
              <a:solidFill>
                <a:srgbClr val="1A662C">
                  <a:alpha val="80000"/>
                </a:srgbClr>
              </a:solidFill>
              <a:prstDash val="solid"/>
              <a:round/>
              <a:headEnd/>
              <a:tailEnd/>
            </a:ln>
          </p:spPr>
        </p:sp>
        <p:sp>
          <p:nvSpPr>
            <p:cNvPr id="355" name="Marion"/>
            <p:cNvSpPr>
              <a:spLocks/>
            </p:cNvSpPr>
            <p:nvPr/>
          </p:nvSpPr>
          <p:spPr bwMode="auto">
            <a:xfrm>
              <a:off x="6712401" y="1941073"/>
              <a:ext cx="732140" cy="526024"/>
            </a:xfrm>
            <a:custGeom>
              <a:avLst/>
              <a:gdLst/>
              <a:ahLst/>
              <a:cxnLst>
                <a:cxn ang="0">
                  <a:pos x="2210" y="869"/>
                </a:cxn>
                <a:cxn ang="0">
                  <a:pos x="5814" y="1003"/>
                </a:cxn>
                <a:cxn ang="0">
                  <a:pos x="6294" y="1337"/>
                </a:cxn>
                <a:cxn ang="0">
                  <a:pos x="6246" y="1739"/>
                </a:cxn>
                <a:cxn ang="0">
                  <a:pos x="5958" y="1605"/>
                </a:cxn>
                <a:cxn ang="0">
                  <a:pos x="5862" y="1872"/>
                </a:cxn>
                <a:cxn ang="0">
                  <a:pos x="6150" y="2675"/>
                </a:cxn>
                <a:cxn ang="0">
                  <a:pos x="6390" y="2742"/>
                </a:cxn>
                <a:cxn ang="0">
                  <a:pos x="7351" y="2341"/>
                </a:cxn>
                <a:cxn ang="0">
                  <a:pos x="7784" y="2407"/>
                </a:cxn>
                <a:cxn ang="0">
                  <a:pos x="8120" y="2675"/>
                </a:cxn>
                <a:cxn ang="0">
                  <a:pos x="8360" y="2341"/>
                </a:cxn>
                <a:cxn ang="0">
                  <a:pos x="8793" y="2140"/>
                </a:cxn>
                <a:cxn ang="0">
                  <a:pos x="8841" y="1605"/>
                </a:cxn>
                <a:cxn ang="0">
                  <a:pos x="9177" y="1271"/>
                </a:cxn>
                <a:cxn ang="0">
                  <a:pos x="9321" y="468"/>
                </a:cxn>
                <a:cxn ang="0">
                  <a:pos x="12588" y="0"/>
                </a:cxn>
                <a:cxn ang="0">
                  <a:pos x="12636" y="936"/>
                </a:cxn>
                <a:cxn ang="0">
                  <a:pos x="13693" y="1070"/>
                </a:cxn>
                <a:cxn ang="0">
                  <a:pos x="13645" y="2474"/>
                </a:cxn>
                <a:cxn ang="0">
                  <a:pos x="14270" y="2608"/>
                </a:cxn>
                <a:cxn ang="0">
                  <a:pos x="14318" y="4146"/>
                </a:cxn>
                <a:cxn ang="0">
                  <a:pos x="15567" y="4280"/>
                </a:cxn>
                <a:cxn ang="0">
                  <a:pos x="16000" y="4949"/>
                </a:cxn>
                <a:cxn ang="0">
                  <a:pos x="15904" y="5283"/>
                </a:cxn>
                <a:cxn ang="0">
                  <a:pos x="15615" y="5550"/>
                </a:cxn>
                <a:cxn ang="0">
                  <a:pos x="15663" y="6019"/>
                </a:cxn>
                <a:cxn ang="0">
                  <a:pos x="16240" y="6620"/>
                </a:cxn>
                <a:cxn ang="0">
                  <a:pos x="16384" y="7557"/>
                </a:cxn>
                <a:cxn ang="0">
                  <a:pos x="16288" y="13642"/>
                </a:cxn>
                <a:cxn ang="0">
                  <a:pos x="16048" y="13709"/>
                </a:cxn>
                <a:cxn ang="0">
                  <a:pos x="16000" y="16183"/>
                </a:cxn>
                <a:cxn ang="0">
                  <a:pos x="15855" y="16384"/>
                </a:cxn>
                <a:cxn ang="0">
                  <a:pos x="10666" y="16317"/>
                </a:cxn>
                <a:cxn ang="0">
                  <a:pos x="4324" y="16250"/>
                </a:cxn>
                <a:cxn ang="0">
                  <a:pos x="3892" y="15515"/>
                </a:cxn>
                <a:cxn ang="0">
                  <a:pos x="1922" y="14177"/>
                </a:cxn>
                <a:cxn ang="0">
                  <a:pos x="1153" y="13508"/>
                </a:cxn>
                <a:cxn ang="0">
                  <a:pos x="480" y="13442"/>
                </a:cxn>
                <a:cxn ang="0">
                  <a:pos x="0" y="13508"/>
                </a:cxn>
                <a:cxn ang="0">
                  <a:pos x="0" y="8694"/>
                </a:cxn>
                <a:cxn ang="0">
                  <a:pos x="2258" y="8560"/>
                </a:cxn>
                <a:cxn ang="0">
                  <a:pos x="2210" y="869"/>
                </a:cxn>
              </a:cxnLst>
              <a:rect l="0" t="0" r="r" b="b"/>
              <a:pathLst>
                <a:path w="16384" h="16384">
                  <a:moveTo>
                    <a:pt x="2210" y="869"/>
                  </a:moveTo>
                  <a:lnTo>
                    <a:pt x="5814" y="1003"/>
                  </a:lnTo>
                  <a:lnTo>
                    <a:pt x="6294" y="1337"/>
                  </a:lnTo>
                  <a:lnTo>
                    <a:pt x="6246" y="1739"/>
                  </a:lnTo>
                  <a:lnTo>
                    <a:pt x="5958" y="1605"/>
                  </a:lnTo>
                  <a:lnTo>
                    <a:pt x="5862" y="1872"/>
                  </a:lnTo>
                  <a:lnTo>
                    <a:pt x="6150" y="2675"/>
                  </a:lnTo>
                  <a:lnTo>
                    <a:pt x="6390" y="2742"/>
                  </a:lnTo>
                  <a:lnTo>
                    <a:pt x="7351" y="2341"/>
                  </a:lnTo>
                  <a:lnTo>
                    <a:pt x="7784" y="2407"/>
                  </a:lnTo>
                  <a:lnTo>
                    <a:pt x="8120" y="2675"/>
                  </a:lnTo>
                  <a:lnTo>
                    <a:pt x="8360" y="2341"/>
                  </a:lnTo>
                  <a:lnTo>
                    <a:pt x="8793" y="2140"/>
                  </a:lnTo>
                  <a:lnTo>
                    <a:pt x="8841" y="1605"/>
                  </a:lnTo>
                  <a:lnTo>
                    <a:pt x="9177" y="1271"/>
                  </a:lnTo>
                  <a:lnTo>
                    <a:pt x="9321" y="468"/>
                  </a:lnTo>
                  <a:lnTo>
                    <a:pt x="12588" y="0"/>
                  </a:lnTo>
                  <a:lnTo>
                    <a:pt x="12636" y="936"/>
                  </a:lnTo>
                  <a:lnTo>
                    <a:pt x="13693" y="1070"/>
                  </a:lnTo>
                  <a:lnTo>
                    <a:pt x="13645" y="2474"/>
                  </a:lnTo>
                  <a:lnTo>
                    <a:pt x="14270" y="2608"/>
                  </a:lnTo>
                  <a:lnTo>
                    <a:pt x="14318" y="4146"/>
                  </a:lnTo>
                  <a:lnTo>
                    <a:pt x="15567" y="4280"/>
                  </a:lnTo>
                  <a:lnTo>
                    <a:pt x="16000" y="4949"/>
                  </a:lnTo>
                  <a:lnTo>
                    <a:pt x="15904" y="5283"/>
                  </a:lnTo>
                  <a:lnTo>
                    <a:pt x="15615" y="5550"/>
                  </a:lnTo>
                  <a:lnTo>
                    <a:pt x="15663" y="6019"/>
                  </a:lnTo>
                  <a:lnTo>
                    <a:pt x="16240" y="6620"/>
                  </a:lnTo>
                  <a:lnTo>
                    <a:pt x="16384" y="7557"/>
                  </a:lnTo>
                  <a:lnTo>
                    <a:pt x="16288" y="13642"/>
                  </a:lnTo>
                  <a:lnTo>
                    <a:pt x="16048" y="13709"/>
                  </a:lnTo>
                  <a:lnTo>
                    <a:pt x="16000" y="16183"/>
                  </a:lnTo>
                  <a:lnTo>
                    <a:pt x="15855" y="16384"/>
                  </a:lnTo>
                  <a:lnTo>
                    <a:pt x="10666" y="16317"/>
                  </a:lnTo>
                  <a:lnTo>
                    <a:pt x="4324" y="16250"/>
                  </a:lnTo>
                  <a:lnTo>
                    <a:pt x="3892" y="15515"/>
                  </a:lnTo>
                  <a:lnTo>
                    <a:pt x="1922" y="14177"/>
                  </a:lnTo>
                  <a:lnTo>
                    <a:pt x="1153" y="13508"/>
                  </a:lnTo>
                  <a:lnTo>
                    <a:pt x="480" y="13442"/>
                  </a:lnTo>
                  <a:lnTo>
                    <a:pt x="0" y="13508"/>
                  </a:lnTo>
                  <a:lnTo>
                    <a:pt x="0" y="8694"/>
                  </a:lnTo>
                  <a:lnTo>
                    <a:pt x="2258" y="8560"/>
                  </a:lnTo>
                  <a:lnTo>
                    <a:pt x="2210" y="869"/>
                  </a:lnTo>
                  <a:close/>
                </a:path>
              </a:pathLst>
            </a:custGeom>
            <a:grpFill/>
            <a:ln w="3175">
              <a:solidFill>
                <a:srgbClr val="1A662C">
                  <a:alpha val="80000"/>
                </a:srgbClr>
              </a:solidFill>
              <a:prstDash val="solid"/>
              <a:round/>
              <a:headEnd/>
              <a:tailEnd/>
            </a:ln>
          </p:spPr>
        </p:sp>
        <p:sp>
          <p:nvSpPr>
            <p:cNvPr id="356" name="Martin"/>
            <p:cNvSpPr>
              <a:spLocks/>
            </p:cNvSpPr>
            <p:nvPr/>
          </p:nvSpPr>
          <p:spPr bwMode="auto">
            <a:xfrm>
              <a:off x="8221769" y="4032287"/>
              <a:ext cx="489525" cy="287703"/>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3175">
              <a:solidFill>
                <a:srgbClr val="1A662C">
                  <a:alpha val="80000"/>
                </a:srgbClr>
              </a:solidFill>
              <a:prstDash val="solid"/>
              <a:round/>
              <a:headEnd/>
              <a:tailEnd/>
            </a:ln>
          </p:spPr>
        </p:sp>
        <p:sp>
          <p:nvSpPr>
            <p:cNvPr id="357" name="Monroe"/>
            <p:cNvSpPr>
              <a:spLocks/>
            </p:cNvSpPr>
            <p:nvPr/>
          </p:nvSpPr>
          <p:spPr bwMode="auto">
            <a:xfrm>
              <a:off x="7652804" y="5378480"/>
              <a:ext cx="397202" cy="618347"/>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3175">
              <a:solidFill>
                <a:srgbClr val="1A662C">
                  <a:alpha val="80000"/>
                </a:srgbClr>
              </a:solidFill>
              <a:prstDash val="solid"/>
              <a:round/>
              <a:headEnd/>
              <a:tailEnd/>
            </a:ln>
          </p:spPr>
        </p:sp>
        <p:sp>
          <p:nvSpPr>
            <p:cNvPr id="358" name="Nassau"/>
            <p:cNvSpPr>
              <a:spLocks/>
            </p:cNvSpPr>
            <p:nvPr/>
          </p:nvSpPr>
          <p:spPr bwMode="auto">
            <a:xfrm>
              <a:off x="7101015" y="723702"/>
              <a:ext cx="493819" cy="521730"/>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3175">
              <a:solidFill>
                <a:srgbClr val="1A662C">
                  <a:alpha val="80000"/>
                </a:srgbClr>
              </a:solidFill>
              <a:prstDash val="solid"/>
              <a:round/>
              <a:headEnd/>
              <a:tailEnd/>
            </a:ln>
          </p:spPr>
        </p:sp>
        <p:sp>
          <p:nvSpPr>
            <p:cNvPr id="359" name="Okeechobee"/>
            <p:cNvSpPr>
              <a:spLocks/>
            </p:cNvSpPr>
            <p:nvPr/>
          </p:nvSpPr>
          <p:spPr bwMode="auto">
            <a:xfrm>
              <a:off x="7809537" y="3671585"/>
              <a:ext cx="416525" cy="474495"/>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3175">
              <a:solidFill>
                <a:srgbClr val="1A662C">
                  <a:alpha val="80000"/>
                </a:srgbClr>
              </a:solidFill>
              <a:prstDash val="solid"/>
              <a:round/>
              <a:headEnd/>
              <a:tailEnd/>
            </a:ln>
          </p:spPr>
        </p:sp>
        <p:sp>
          <p:nvSpPr>
            <p:cNvPr id="360" name="Orange"/>
            <p:cNvSpPr>
              <a:spLocks/>
            </p:cNvSpPr>
            <p:nvPr/>
          </p:nvSpPr>
          <p:spPr bwMode="auto">
            <a:xfrm>
              <a:off x="7440247" y="2625978"/>
              <a:ext cx="635523" cy="410084"/>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3175">
              <a:solidFill>
                <a:srgbClr val="1A662C">
                  <a:alpha val="80000"/>
                </a:srgbClr>
              </a:solidFill>
              <a:prstDash val="solid"/>
              <a:round/>
              <a:headEnd/>
              <a:tailEnd/>
            </a:ln>
          </p:spPr>
        </p:sp>
        <p:sp>
          <p:nvSpPr>
            <p:cNvPr id="361" name="Osceola"/>
            <p:cNvSpPr>
              <a:spLocks/>
            </p:cNvSpPr>
            <p:nvPr/>
          </p:nvSpPr>
          <p:spPr bwMode="auto">
            <a:xfrm>
              <a:off x="7440247" y="3029621"/>
              <a:ext cx="635523" cy="64625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3175">
              <a:solidFill>
                <a:srgbClr val="1A662C">
                  <a:alpha val="80000"/>
                </a:srgbClr>
              </a:solidFill>
              <a:prstDash val="solid"/>
              <a:round/>
              <a:headEnd/>
              <a:tailEnd/>
            </a:ln>
          </p:spPr>
        </p:sp>
        <p:sp>
          <p:nvSpPr>
            <p:cNvPr id="362" name="Palm_Beach"/>
            <p:cNvSpPr>
              <a:spLocks/>
            </p:cNvSpPr>
            <p:nvPr/>
          </p:nvSpPr>
          <p:spPr bwMode="auto">
            <a:xfrm>
              <a:off x="8007065" y="4070934"/>
              <a:ext cx="736434" cy="828757"/>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3175">
              <a:solidFill>
                <a:srgbClr val="1A662C">
                  <a:alpha val="80000"/>
                </a:srgbClr>
              </a:solidFill>
              <a:prstDash val="solid"/>
              <a:round/>
              <a:headEnd/>
              <a:tailEnd/>
            </a:ln>
          </p:spPr>
        </p:sp>
        <p:sp>
          <p:nvSpPr>
            <p:cNvPr id="363" name="Pasco"/>
            <p:cNvSpPr>
              <a:spLocks/>
            </p:cNvSpPr>
            <p:nvPr/>
          </p:nvSpPr>
          <p:spPr bwMode="auto">
            <a:xfrm>
              <a:off x="6493403" y="2902946"/>
              <a:ext cx="607612" cy="285556"/>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3175">
              <a:solidFill>
                <a:srgbClr val="1A662C">
                  <a:alpha val="80000"/>
                </a:srgbClr>
              </a:solidFill>
              <a:prstDash val="solid"/>
              <a:round/>
              <a:headEnd/>
              <a:tailEnd/>
            </a:ln>
          </p:spPr>
        </p:sp>
        <p:sp>
          <p:nvSpPr>
            <p:cNvPr id="364" name="Pinellas"/>
            <p:cNvSpPr>
              <a:spLocks/>
            </p:cNvSpPr>
            <p:nvPr/>
          </p:nvSpPr>
          <p:spPr bwMode="auto">
            <a:xfrm>
              <a:off x="6452609" y="3184208"/>
              <a:ext cx="184645" cy="418672"/>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3175">
              <a:solidFill>
                <a:srgbClr val="1A662C">
                  <a:alpha val="80000"/>
                </a:srgbClr>
              </a:solidFill>
              <a:prstDash val="solid"/>
              <a:round/>
              <a:headEnd/>
              <a:tailEnd/>
            </a:ln>
          </p:spPr>
        </p:sp>
        <p:sp>
          <p:nvSpPr>
            <p:cNvPr id="365" name="Polk"/>
            <p:cNvSpPr>
              <a:spLocks/>
            </p:cNvSpPr>
            <p:nvPr/>
          </p:nvSpPr>
          <p:spPr bwMode="auto">
            <a:xfrm>
              <a:off x="7062368" y="3014592"/>
              <a:ext cx="798698" cy="656994"/>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3175">
              <a:solidFill>
                <a:srgbClr val="1A662C">
                  <a:alpha val="80000"/>
                </a:srgbClr>
              </a:solidFill>
              <a:prstDash val="solid"/>
              <a:round/>
              <a:headEnd/>
              <a:tailEnd/>
            </a:ln>
          </p:spPr>
        </p:sp>
        <p:sp>
          <p:nvSpPr>
            <p:cNvPr id="366" name="Putnam"/>
            <p:cNvSpPr>
              <a:spLocks/>
            </p:cNvSpPr>
            <p:nvPr/>
          </p:nvSpPr>
          <p:spPr bwMode="auto">
            <a:xfrm>
              <a:off x="7105309" y="1651223"/>
              <a:ext cx="513142" cy="470201"/>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3175">
              <a:solidFill>
                <a:srgbClr val="1A662C">
                  <a:alpha val="80000"/>
                </a:srgbClr>
              </a:solidFill>
              <a:prstDash val="solid"/>
              <a:round/>
              <a:headEnd/>
              <a:tailEnd/>
            </a:ln>
          </p:spPr>
        </p:sp>
        <p:sp>
          <p:nvSpPr>
            <p:cNvPr id="367" name="St_Johns"/>
            <p:cNvSpPr>
              <a:spLocks/>
            </p:cNvSpPr>
            <p:nvPr/>
          </p:nvSpPr>
          <p:spPr bwMode="auto">
            <a:xfrm>
              <a:off x="7416629" y="1262609"/>
              <a:ext cx="386467" cy="579700"/>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3175">
              <a:solidFill>
                <a:srgbClr val="1A662C">
                  <a:alpha val="80000"/>
                </a:srgbClr>
              </a:solidFill>
              <a:prstDash val="solid"/>
              <a:round/>
              <a:headEnd/>
              <a:tailEnd/>
            </a:ln>
          </p:spPr>
        </p:sp>
        <p:sp>
          <p:nvSpPr>
            <p:cNvPr id="368" name="St_Lucie"/>
            <p:cNvSpPr>
              <a:spLocks/>
            </p:cNvSpPr>
            <p:nvPr/>
          </p:nvSpPr>
          <p:spPr bwMode="auto">
            <a:xfrm>
              <a:off x="8226063" y="3757467"/>
              <a:ext cx="375732" cy="322056"/>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3175">
              <a:solidFill>
                <a:srgbClr val="1A662C">
                  <a:alpha val="80000"/>
                </a:srgbClr>
              </a:solidFill>
              <a:prstDash val="solid"/>
              <a:round/>
              <a:headEnd/>
              <a:tailEnd/>
            </a:ln>
          </p:spPr>
        </p:sp>
        <p:sp>
          <p:nvSpPr>
            <p:cNvPr id="369" name="Santa_Rosa"/>
            <p:cNvSpPr>
              <a:spLocks/>
            </p:cNvSpPr>
            <p:nvPr/>
          </p:nvSpPr>
          <p:spPr bwMode="auto">
            <a:xfrm>
              <a:off x="2796204" y="558380"/>
              <a:ext cx="429408" cy="581847"/>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3175">
              <a:solidFill>
                <a:srgbClr val="1A662C">
                  <a:alpha val="80000"/>
                </a:srgbClr>
              </a:solidFill>
              <a:prstDash val="solid"/>
              <a:round/>
              <a:headEnd/>
              <a:tailEnd/>
            </a:ln>
          </p:spPr>
        </p:sp>
        <p:sp>
          <p:nvSpPr>
            <p:cNvPr id="370" name="Sarasota"/>
            <p:cNvSpPr>
              <a:spLocks/>
            </p:cNvSpPr>
            <p:nvPr/>
          </p:nvSpPr>
          <p:spPr bwMode="auto">
            <a:xfrm>
              <a:off x="6686637" y="3909906"/>
              <a:ext cx="416525" cy="414378"/>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3175">
              <a:solidFill>
                <a:srgbClr val="1A662C">
                  <a:alpha val="80000"/>
                </a:srgbClr>
              </a:solidFill>
              <a:prstDash val="solid"/>
              <a:round/>
              <a:headEnd/>
              <a:tailEnd/>
            </a:ln>
          </p:spPr>
        </p:sp>
        <p:sp>
          <p:nvSpPr>
            <p:cNvPr id="371" name="Seminole"/>
            <p:cNvSpPr>
              <a:spLocks/>
            </p:cNvSpPr>
            <p:nvPr/>
          </p:nvSpPr>
          <p:spPr bwMode="auto">
            <a:xfrm>
              <a:off x="7596981" y="2544390"/>
              <a:ext cx="382173" cy="244762"/>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3175">
              <a:solidFill>
                <a:srgbClr val="1A662C">
                  <a:alpha val="80000"/>
                </a:srgbClr>
              </a:solidFill>
              <a:prstDash val="solid"/>
              <a:round/>
              <a:headEnd/>
              <a:tailEnd/>
            </a:ln>
          </p:spPr>
        </p:sp>
        <p:sp>
          <p:nvSpPr>
            <p:cNvPr id="372" name="Sumter"/>
            <p:cNvSpPr>
              <a:spLocks/>
            </p:cNvSpPr>
            <p:nvPr/>
          </p:nvSpPr>
          <p:spPr bwMode="auto">
            <a:xfrm>
              <a:off x="6905634" y="2462803"/>
              <a:ext cx="283409" cy="599024"/>
            </a:xfrm>
            <a:custGeom>
              <a:avLst/>
              <a:gdLst/>
              <a:ahLst/>
              <a:cxnLst>
                <a:cxn ang="0">
                  <a:pos x="0" y="0"/>
                </a:cxn>
                <a:cxn ang="0">
                  <a:pos x="16384" y="59"/>
                </a:cxn>
                <a:cxn ang="0">
                  <a:pos x="16136" y="15503"/>
                </a:cxn>
                <a:cxn ang="0">
                  <a:pos x="16136" y="16032"/>
                </a:cxn>
                <a:cxn ang="0">
                  <a:pos x="16012" y="16267"/>
                </a:cxn>
                <a:cxn ang="0">
                  <a:pos x="15143" y="16325"/>
                </a:cxn>
                <a:cxn ang="0">
                  <a:pos x="13902" y="16090"/>
                </a:cxn>
                <a:cxn ang="0">
                  <a:pos x="13033" y="16032"/>
                </a:cxn>
                <a:cxn ang="0">
                  <a:pos x="12536" y="16090"/>
                </a:cxn>
                <a:cxn ang="0">
                  <a:pos x="12040" y="16325"/>
                </a:cxn>
                <a:cxn ang="0">
                  <a:pos x="11171" y="16384"/>
                </a:cxn>
                <a:cxn ang="0">
                  <a:pos x="11295" y="12097"/>
                </a:cxn>
                <a:cxn ang="0">
                  <a:pos x="11171" y="10746"/>
                </a:cxn>
                <a:cxn ang="0">
                  <a:pos x="9930" y="10805"/>
                </a:cxn>
                <a:cxn ang="0">
                  <a:pos x="8564" y="10746"/>
                </a:cxn>
                <a:cxn ang="0">
                  <a:pos x="6330" y="9924"/>
                </a:cxn>
                <a:cxn ang="0">
                  <a:pos x="4717" y="9807"/>
                </a:cxn>
                <a:cxn ang="0">
                  <a:pos x="3103" y="9513"/>
                </a:cxn>
                <a:cxn ang="0">
                  <a:pos x="2855" y="9161"/>
                </a:cxn>
                <a:cxn ang="0">
                  <a:pos x="1986" y="8750"/>
                </a:cxn>
                <a:cxn ang="0">
                  <a:pos x="1241" y="8221"/>
                </a:cxn>
                <a:cxn ang="0">
                  <a:pos x="745" y="7634"/>
                </a:cxn>
                <a:cxn ang="0">
                  <a:pos x="993" y="7223"/>
                </a:cxn>
                <a:cxn ang="0">
                  <a:pos x="1862" y="6460"/>
                </a:cxn>
                <a:cxn ang="0">
                  <a:pos x="2731" y="5872"/>
                </a:cxn>
                <a:cxn ang="0">
                  <a:pos x="5213" y="4757"/>
                </a:cxn>
                <a:cxn ang="0">
                  <a:pos x="5710" y="4111"/>
                </a:cxn>
                <a:cxn ang="0">
                  <a:pos x="5213" y="3817"/>
                </a:cxn>
                <a:cxn ang="0">
                  <a:pos x="3848" y="2819"/>
                </a:cxn>
                <a:cxn ang="0">
                  <a:pos x="1241" y="1233"/>
                </a:cxn>
                <a:cxn ang="0">
                  <a:pos x="0" y="0"/>
                </a:cxn>
              </a:cxnLst>
              <a:rect l="0" t="0" r="r" b="b"/>
              <a:pathLst>
                <a:path w="16384" h="16384">
                  <a:moveTo>
                    <a:pt x="0" y="0"/>
                  </a:moveTo>
                  <a:lnTo>
                    <a:pt x="16384" y="59"/>
                  </a:lnTo>
                  <a:lnTo>
                    <a:pt x="16136" y="15503"/>
                  </a:lnTo>
                  <a:lnTo>
                    <a:pt x="16136" y="16032"/>
                  </a:lnTo>
                  <a:lnTo>
                    <a:pt x="16012" y="16267"/>
                  </a:lnTo>
                  <a:lnTo>
                    <a:pt x="15143" y="16325"/>
                  </a:lnTo>
                  <a:lnTo>
                    <a:pt x="13902" y="16090"/>
                  </a:lnTo>
                  <a:lnTo>
                    <a:pt x="13033" y="16032"/>
                  </a:lnTo>
                  <a:lnTo>
                    <a:pt x="12536" y="16090"/>
                  </a:lnTo>
                  <a:lnTo>
                    <a:pt x="12040" y="16325"/>
                  </a:lnTo>
                  <a:lnTo>
                    <a:pt x="11171" y="16384"/>
                  </a:lnTo>
                  <a:lnTo>
                    <a:pt x="11295" y="12097"/>
                  </a:lnTo>
                  <a:lnTo>
                    <a:pt x="11171" y="10746"/>
                  </a:lnTo>
                  <a:lnTo>
                    <a:pt x="9930" y="10805"/>
                  </a:lnTo>
                  <a:lnTo>
                    <a:pt x="8564" y="10746"/>
                  </a:lnTo>
                  <a:lnTo>
                    <a:pt x="6330" y="9924"/>
                  </a:lnTo>
                  <a:lnTo>
                    <a:pt x="4717" y="9807"/>
                  </a:lnTo>
                  <a:lnTo>
                    <a:pt x="3103" y="9513"/>
                  </a:lnTo>
                  <a:lnTo>
                    <a:pt x="2855" y="9161"/>
                  </a:lnTo>
                  <a:lnTo>
                    <a:pt x="1986" y="8750"/>
                  </a:lnTo>
                  <a:lnTo>
                    <a:pt x="1241" y="8221"/>
                  </a:lnTo>
                  <a:lnTo>
                    <a:pt x="745" y="7634"/>
                  </a:lnTo>
                  <a:lnTo>
                    <a:pt x="993" y="7223"/>
                  </a:lnTo>
                  <a:lnTo>
                    <a:pt x="1862" y="6460"/>
                  </a:lnTo>
                  <a:lnTo>
                    <a:pt x="2731" y="5872"/>
                  </a:lnTo>
                  <a:lnTo>
                    <a:pt x="5213" y="4757"/>
                  </a:lnTo>
                  <a:lnTo>
                    <a:pt x="5710" y="4111"/>
                  </a:lnTo>
                  <a:lnTo>
                    <a:pt x="5213" y="3817"/>
                  </a:lnTo>
                  <a:lnTo>
                    <a:pt x="3848" y="2819"/>
                  </a:lnTo>
                  <a:lnTo>
                    <a:pt x="1241" y="1233"/>
                  </a:lnTo>
                  <a:lnTo>
                    <a:pt x="0" y="0"/>
                  </a:lnTo>
                  <a:close/>
                </a:path>
              </a:pathLst>
            </a:custGeom>
            <a:grpFill/>
            <a:ln w="3175">
              <a:solidFill>
                <a:srgbClr val="1A662C">
                  <a:alpha val="80000"/>
                </a:srgbClr>
              </a:solidFill>
              <a:prstDash val="solid"/>
              <a:round/>
              <a:headEnd/>
              <a:tailEnd/>
            </a:ln>
          </p:spPr>
        </p:sp>
        <p:sp>
          <p:nvSpPr>
            <p:cNvPr id="373" name="Suwannee"/>
            <p:cNvSpPr>
              <a:spLocks/>
            </p:cNvSpPr>
            <p:nvPr/>
          </p:nvSpPr>
          <p:spPr bwMode="auto">
            <a:xfrm>
              <a:off x="6134848" y="1095140"/>
              <a:ext cx="401496" cy="510995"/>
            </a:xfrm>
            <a:custGeom>
              <a:avLst/>
              <a:gdLst/>
              <a:ahLst/>
              <a:cxnLst>
                <a:cxn ang="0">
                  <a:pos x="0" y="5025"/>
                </a:cxn>
                <a:cxn ang="0">
                  <a:pos x="789" y="4062"/>
                </a:cxn>
                <a:cxn ang="0">
                  <a:pos x="1227" y="3580"/>
                </a:cxn>
                <a:cxn ang="0">
                  <a:pos x="1402" y="3167"/>
                </a:cxn>
                <a:cxn ang="0">
                  <a:pos x="1752" y="2065"/>
                </a:cxn>
                <a:cxn ang="0">
                  <a:pos x="2628" y="1170"/>
                </a:cxn>
                <a:cxn ang="0">
                  <a:pos x="3855" y="413"/>
                </a:cxn>
                <a:cxn ang="0">
                  <a:pos x="4819" y="0"/>
                </a:cxn>
                <a:cxn ang="0">
                  <a:pos x="5783" y="0"/>
                </a:cxn>
                <a:cxn ang="0">
                  <a:pos x="6484" y="207"/>
                </a:cxn>
                <a:cxn ang="0">
                  <a:pos x="7623" y="138"/>
                </a:cxn>
                <a:cxn ang="0">
                  <a:pos x="9112" y="482"/>
                </a:cxn>
                <a:cxn ang="0">
                  <a:pos x="10251" y="964"/>
                </a:cxn>
                <a:cxn ang="0">
                  <a:pos x="10339" y="1308"/>
                </a:cxn>
                <a:cxn ang="0">
                  <a:pos x="10777" y="1377"/>
                </a:cxn>
                <a:cxn ang="0">
                  <a:pos x="11215" y="1308"/>
                </a:cxn>
                <a:cxn ang="0">
                  <a:pos x="11740" y="1514"/>
                </a:cxn>
                <a:cxn ang="0">
                  <a:pos x="12003" y="2065"/>
                </a:cxn>
                <a:cxn ang="0">
                  <a:pos x="14895" y="3511"/>
                </a:cxn>
                <a:cxn ang="0">
                  <a:pos x="14895" y="9293"/>
                </a:cxn>
                <a:cxn ang="0">
                  <a:pos x="14982" y="13149"/>
                </a:cxn>
                <a:cxn ang="0">
                  <a:pos x="16121" y="13149"/>
                </a:cxn>
                <a:cxn ang="0">
                  <a:pos x="16384" y="13355"/>
                </a:cxn>
                <a:cxn ang="0">
                  <a:pos x="14982" y="14319"/>
                </a:cxn>
                <a:cxn ang="0">
                  <a:pos x="14719" y="14801"/>
                </a:cxn>
                <a:cxn ang="0">
                  <a:pos x="14194" y="15076"/>
                </a:cxn>
                <a:cxn ang="0">
                  <a:pos x="13843" y="15420"/>
                </a:cxn>
                <a:cxn ang="0">
                  <a:pos x="13142" y="15558"/>
                </a:cxn>
                <a:cxn ang="0">
                  <a:pos x="12792" y="15764"/>
                </a:cxn>
                <a:cxn ang="0">
                  <a:pos x="12003" y="16384"/>
                </a:cxn>
                <a:cxn ang="0">
                  <a:pos x="11127" y="15971"/>
                </a:cxn>
                <a:cxn ang="0">
                  <a:pos x="10864" y="15489"/>
                </a:cxn>
                <a:cxn ang="0">
                  <a:pos x="10777" y="15007"/>
                </a:cxn>
                <a:cxn ang="0">
                  <a:pos x="10777" y="14319"/>
                </a:cxn>
                <a:cxn ang="0">
                  <a:pos x="9988" y="13837"/>
                </a:cxn>
                <a:cxn ang="0">
                  <a:pos x="9200" y="13355"/>
                </a:cxn>
                <a:cxn ang="0">
                  <a:pos x="8061" y="12047"/>
                </a:cxn>
                <a:cxn ang="0">
                  <a:pos x="5695" y="10533"/>
                </a:cxn>
                <a:cxn ang="0">
                  <a:pos x="3767" y="9775"/>
                </a:cxn>
                <a:cxn ang="0">
                  <a:pos x="1928" y="9913"/>
                </a:cxn>
                <a:cxn ang="0">
                  <a:pos x="1402" y="9775"/>
                </a:cxn>
                <a:cxn ang="0">
                  <a:pos x="1051" y="9500"/>
                </a:cxn>
                <a:cxn ang="0">
                  <a:pos x="876" y="8674"/>
                </a:cxn>
                <a:cxn ang="0">
                  <a:pos x="0" y="7710"/>
                </a:cxn>
                <a:cxn ang="0">
                  <a:pos x="175" y="7022"/>
                </a:cxn>
                <a:cxn ang="0">
                  <a:pos x="175" y="6127"/>
                </a:cxn>
                <a:cxn ang="0">
                  <a:pos x="0" y="5507"/>
                </a:cxn>
                <a:cxn ang="0">
                  <a:pos x="0" y="5025"/>
                </a:cxn>
              </a:cxnLst>
              <a:rect l="0" t="0" r="r" b="b"/>
              <a:pathLst>
                <a:path w="16384" h="16384">
                  <a:moveTo>
                    <a:pt x="0" y="5025"/>
                  </a:moveTo>
                  <a:lnTo>
                    <a:pt x="789" y="4062"/>
                  </a:lnTo>
                  <a:lnTo>
                    <a:pt x="1227" y="3580"/>
                  </a:lnTo>
                  <a:lnTo>
                    <a:pt x="1402" y="3167"/>
                  </a:lnTo>
                  <a:lnTo>
                    <a:pt x="1752" y="2065"/>
                  </a:lnTo>
                  <a:lnTo>
                    <a:pt x="2628" y="1170"/>
                  </a:lnTo>
                  <a:lnTo>
                    <a:pt x="3855" y="413"/>
                  </a:lnTo>
                  <a:lnTo>
                    <a:pt x="4819" y="0"/>
                  </a:lnTo>
                  <a:lnTo>
                    <a:pt x="5783" y="0"/>
                  </a:lnTo>
                  <a:lnTo>
                    <a:pt x="6484" y="207"/>
                  </a:lnTo>
                  <a:lnTo>
                    <a:pt x="7623" y="138"/>
                  </a:lnTo>
                  <a:lnTo>
                    <a:pt x="9112" y="482"/>
                  </a:lnTo>
                  <a:lnTo>
                    <a:pt x="10251" y="964"/>
                  </a:lnTo>
                  <a:lnTo>
                    <a:pt x="10339" y="1308"/>
                  </a:lnTo>
                  <a:lnTo>
                    <a:pt x="10777" y="1377"/>
                  </a:lnTo>
                  <a:lnTo>
                    <a:pt x="11215" y="1308"/>
                  </a:lnTo>
                  <a:lnTo>
                    <a:pt x="11740" y="1514"/>
                  </a:lnTo>
                  <a:lnTo>
                    <a:pt x="12003" y="2065"/>
                  </a:lnTo>
                  <a:lnTo>
                    <a:pt x="14895" y="3511"/>
                  </a:lnTo>
                  <a:lnTo>
                    <a:pt x="14895" y="9293"/>
                  </a:lnTo>
                  <a:lnTo>
                    <a:pt x="14982" y="13149"/>
                  </a:lnTo>
                  <a:lnTo>
                    <a:pt x="16121" y="13149"/>
                  </a:lnTo>
                  <a:lnTo>
                    <a:pt x="16384" y="13355"/>
                  </a:lnTo>
                  <a:lnTo>
                    <a:pt x="14982" y="14319"/>
                  </a:lnTo>
                  <a:lnTo>
                    <a:pt x="14719" y="14801"/>
                  </a:lnTo>
                  <a:lnTo>
                    <a:pt x="14194" y="15076"/>
                  </a:lnTo>
                  <a:lnTo>
                    <a:pt x="13843" y="15420"/>
                  </a:lnTo>
                  <a:lnTo>
                    <a:pt x="13142" y="15558"/>
                  </a:lnTo>
                  <a:lnTo>
                    <a:pt x="12792" y="15764"/>
                  </a:lnTo>
                  <a:lnTo>
                    <a:pt x="12003" y="16384"/>
                  </a:lnTo>
                  <a:lnTo>
                    <a:pt x="11127" y="15971"/>
                  </a:lnTo>
                  <a:lnTo>
                    <a:pt x="10864" y="15489"/>
                  </a:lnTo>
                  <a:lnTo>
                    <a:pt x="10777" y="15007"/>
                  </a:lnTo>
                  <a:lnTo>
                    <a:pt x="10777" y="14319"/>
                  </a:lnTo>
                  <a:lnTo>
                    <a:pt x="9988" y="13837"/>
                  </a:lnTo>
                  <a:lnTo>
                    <a:pt x="9200" y="13355"/>
                  </a:lnTo>
                  <a:lnTo>
                    <a:pt x="8061" y="12047"/>
                  </a:lnTo>
                  <a:lnTo>
                    <a:pt x="5695" y="10533"/>
                  </a:lnTo>
                  <a:lnTo>
                    <a:pt x="3767" y="9775"/>
                  </a:lnTo>
                  <a:lnTo>
                    <a:pt x="1928" y="9913"/>
                  </a:lnTo>
                  <a:lnTo>
                    <a:pt x="1402" y="9775"/>
                  </a:lnTo>
                  <a:lnTo>
                    <a:pt x="1051" y="9500"/>
                  </a:lnTo>
                  <a:lnTo>
                    <a:pt x="876" y="8674"/>
                  </a:lnTo>
                  <a:lnTo>
                    <a:pt x="0" y="7710"/>
                  </a:lnTo>
                  <a:lnTo>
                    <a:pt x="175" y="7022"/>
                  </a:lnTo>
                  <a:lnTo>
                    <a:pt x="175" y="6127"/>
                  </a:lnTo>
                  <a:lnTo>
                    <a:pt x="0" y="5507"/>
                  </a:lnTo>
                  <a:lnTo>
                    <a:pt x="0" y="5025"/>
                  </a:lnTo>
                  <a:close/>
                </a:path>
              </a:pathLst>
            </a:custGeom>
            <a:grpFill/>
            <a:ln w="3175">
              <a:solidFill>
                <a:srgbClr val="1A662C">
                  <a:alpha val="80000"/>
                </a:srgbClr>
              </a:solidFill>
              <a:prstDash val="solid"/>
              <a:round/>
              <a:headEnd/>
              <a:tailEnd/>
            </a:ln>
          </p:spPr>
        </p:sp>
        <p:sp>
          <p:nvSpPr>
            <p:cNvPr id="374" name="Taylor"/>
            <p:cNvSpPr>
              <a:spLocks/>
            </p:cNvSpPr>
            <p:nvPr/>
          </p:nvSpPr>
          <p:spPr bwMode="auto">
            <a:xfrm>
              <a:off x="5525089" y="1208933"/>
              <a:ext cx="551789" cy="586141"/>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3175">
              <a:solidFill>
                <a:srgbClr val="1A662C">
                  <a:alpha val="80000"/>
                </a:srgbClr>
              </a:solidFill>
              <a:prstDash val="solid"/>
              <a:round/>
              <a:headEnd/>
              <a:tailEnd/>
            </a:ln>
          </p:spPr>
        </p:sp>
        <p:sp>
          <p:nvSpPr>
            <p:cNvPr id="375" name="Union"/>
            <p:cNvSpPr>
              <a:spLocks/>
            </p:cNvSpPr>
            <p:nvPr/>
          </p:nvSpPr>
          <p:spPr bwMode="auto">
            <a:xfrm>
              <a:off x="6684490" y="1365667"/>
              <a:ext cx="354261" cy="203969"/>
            </a:xfrm>
            <a:custGeom>
              <a:avLst/>
              <a:gdLst/>
              <a:ahLst/>
              <a:cxnLst>
                <a:cxn ang="0">
                  <a:pos x="1589" y="14659"/>
                </a:cxn>
                <a:cxn ang="0">
                  <a:pos x="993" y="13107"/>
                </a:cxn>
                <a:cxn ang="0">
                  <a:pos x="0" y="11210"/>
                </a:cxn>
                <a:cxn ang="0">
                  <a:pos x="99" y="9830"/>
                </a:cxn>
                <a:cxn ang="0">
                  <a:pos x="496" y="8796"/>
                </a:cxn>
                <a:cxn ang="0">
                  <a:pos x="1092" y="6726"/>
                </a:cxn>
                <a:cxn ang="0">
                  <a:pos x="1390" y="5174"/>
                </a:cxn>
                <a:cxn ang="0">
                  <a:pos x="2085" y="4657"/>
                </a:cxn>
                <a:cxn ang="0">
                  <a:pos x="3674" y="3794"/>
                </a:cxn>
                <a:cxn ang="0">
                  <a:pos x="4270" y="1207"/>
                </a:cxn>
                <a:cxn ang="0">
                  <a:pos x="4071" y="0"/>
                </a:cxn>
                <a:cxn ang="0">
                  <a:pos x="16384" y="0"/>
                </a:cxn>
                <a:cxn ang="0">
                  <a:pos x="15987" y="2414"/>
                </a:cxn>
                <a:cxn ang="0">
                  <a:pos x="15192" y="3449"/>
                </a:cxn>
                <a:cxn ang="0">
                  <a:pos x="14795" y="4139"/>
                </a:cxn>
                <a:cxn ang="0">
                  <a:pos x="14100" y="6209"/>
                </a:cxn>
                <a:cxn ang="0">
                  <a:pos x="11221" y="9485"/>
                </a:cxn>
                <a:cxn ang="0">
                  <a:pos x="10426" y="11210"/>
                </a:cxn>
                <a:cxn ang="0">
                  <a:pos x="9930" y="13280"/>
                </a:cxn>
                <a:cxn ang="0">
                  <a:pos x="9334" y="13625"/>
                </a:cxn>
                <a:cxn ang="0">
                  <a:pos x="8043" y="13970"/>
                </a:cxn>
                <a:cxn ang="0">
                  <a:pos x="6752" y="15004"/>
                </a:cxn>
                <a:cxn ang="0">
                  <a:pos x="5461" y="16384"/>
                </a:cxn>
                <a:cxn ang="0">
                  <a:pos x="1589" y="14659"/>
                </a:cxn>
              </a:cxnLst>
              <a:rect l="0" t="0" r="r" b="b"/>
              <a:pathLst>
                <a:path w="16384" h="16384">
                  <a:moveTo>
                    <a:pt x="1589" y="14659"/>
                  </a:moveTo>
                  <a:lnTo>
                    <a:pt x="993" y="13107"/>
                  </a:lnTo>
                  <a:lnTo>
                    <a:pt x="0" y="11210"/>
                  </a:lnTo>
                  <a:lnTo>
                    <a:pt x="99" y="9830"/>
                  </a:lnTo>
                  <a:lnTo>
                    <a:pt x="496" y="8796"/>
                  </a:lnTo>
                  <a:lnTo>
                    <a:pt x="1092" y="6726"/>
                  </a:lnTo>
                  <a:lnTo>
                    <a:pt x="1390" y="5174"/>
                  </a:lnTo>
                  <a:lnTo>
                    <a:pt x="2085" y="4657"/>
                  </a:lnTo>
                  <a:lnTo>
                    <a:pt x="3674" y="3794"/>
                  </a:lnTo>
                  <a:lnTo>
                    <a:pt x="4270" y="1207"/>
                  </a:lnTo>
                  <a:lnTo>
                    <a:pt x="4071" y="0"/>
                  </a:lnTo>
                  <a:lnTo>
                    <a:pt x="16384" y="0"/>
                  </a:lnTo>
                  <a:lnTo>
                    <a:pt x="15987" y="2414"/>
                  </a:lnTo>
                  <a:lnTo>
                    <a:pt x="15192" y="3449"/>
                  </a:lnTo>
                  <a:lnTo>
                    <a:pt x="14795" y="4139"/>
                  </a:lnTo>
                  <a:lnTo>
                    <a:pt x="14100" y="6209"/>
                  </a:lnTo>
                  <a:lnTo>
                    <a:pt x="11221" y="9485"/>
                  </a:lnTo>
                  <a:lnTo>
                    <a:pt x="10426" y="11210"/>
                  </a:lnTo>
                  <a:lnTo>
                    <a:pt x="9930" y="13280"/>
                  </a:lnTo>
                  <a:lnTo>
                    <a:pt x="9334" y="13625"/>
                  </a:lnTo>
                  <a:lnTo>
                    <a:pt x="8043" y="13970"/>
                  </a:lnTo>
                  <a:lnTo>
                    <a:pt x="6752" y="15004"/>
                  </a:lnTo>
                  <a:lnTo>
                    <a:pt x="5461" y="16384"/>
                  </a:lnTo>
                  <a:lnTo>
                    <a:pt x="1589" y="14659"/>
                  </a:lnTo>
                  <a:close/>
                </a:path>
              </a:pathLst>
            </a:custGeom>
            <a:grpFill/>
            <a:ln w="3175">
              <a:solidFill>
                <a:srgbClr val="1A662C">
                  <a:alpha val="80000"/>
                </a:srgbClr>
              </a:solidFill>
              <a:prstDash val="solid"/>
              <a:round/>
              <a:headEnd/>
              <a:tailEnd/>
            </a:ln>
          </p:spPr>
        </p:sp>
        <p:sp>
          <p:nvSpPr>
            <p:cNvPr id="376" name="Volusia"/>
            <p:cNvSpPr>
              <a:spLocks/>
            </p:cNvSpPr>
            <p:nvPr/>
          </p:nvSpPr>
          <p:spPr bwMode="auto">
            <a:xfrm>
              <a:off x="7410188" y="2016219"/>
              <a:ext cx="749316" cy="775081"/>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3175">
              <a:solidFill>
                <a:srgbClr val="1A662C">
                  <a:alpha val="80000"/>
                </a:srgbClr>
              </a:solidFill>
              <a:prstDash val="solid"/>
              <a:round/>
              <a:headEnd/>
              <a:tailEnd/>
            </a:ln>
          </p:spPr>
        </p:sp>
        <p:sp>
          <p:nvSpPr>
            <p:cNvPr id="377" name="Wakulla"/>
            <p:cNvSpPr>
              <a:spLocks/>
            </p:cNvSpPr>
            <p:nvPr/>
          </p:nvSpPr>
          <p:spPr bwMode="auto">
            <a:xfrm>
              <a:off x="4917477" y="1206786"/>
              <a:ext cx="534612" cy="302732"/>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3175">
              <a:solidFill>
                <a:srgbClr val="1A662C">
                  <a:alpha val="80000"/>
                </a:srgbClr>
              </a:solidFill>
              <a:prstDash val="solid"/>
              <a:round/>
              <a:headEnd/>
              <a:tailEnd/>
            </a:ln>
          </p:spPr>
        </p:sp>
        <p:sp>
          <p:nvSpPr>
            <p:cNvPr id="378" name="Walton"/>
            <p:cNvSpPr>
              <a:spLocks/>
            </p:cNvSpPr>
            <p:nvPr/>
          </p:nvSpPr>
          <p:spPr bwMode="auto">
            <a:xfrm>
              <a:off x="3549814" y="558380"/>
              <a:ext cx="440143" cy="661288"/>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3175">
              <a:solidFill>
                <a:srgbClr val="1A662C">
                  <a:alpha val="80000"/>
                </a:srgbClr>
              </a:solidFill>
              <a:prstDash val="solid"/>
              <a:round/>
              <a:headEnd/>
              <a:tailEnd/>
            </a:ln>
          </p:spPr>
        </p:sp>
        <p:sp>
          <p:nvSpPr>
            <p:cNvPr id="379" name="Washington"/>
            <p:cNvSpPr>
              <a:spLocks/>
            </p:cNvSpPr>
            <p:nvPr/>
          </p:nvSpPr>
          <p:spPr bwMode="auto">
            <a:xfrm>
              <a:off x="3863282" y="706526"/>
              <a:ext cx="463760" cy="410084"/>
            </a:xfrm>
            <a:custGeom>
              <a:avLst/>
              <a:gdLst/>
              <a:ahLst/>
              <a:cxnLst>
                <a:cxn ang="0">
                  <a:pos x="11909" y="0"/>
                </a:cxn>
                <a:cxn ang="0">
                  <a:pos x="10847" y="3174"/>
                </a:cxn>
                <a:cxn ang="0">
                  <a:pos x="7964" y="3260"/>
                </a:cxn>
                <a:cxn ang="0">
                  <a:pos x="7889" y="2145"/>
                </a:cxn>
                <a:cxn ang="0">
                  <a:pos x="7282" y="1973"/>
                </a:cxn>
                <a:cxn ang="0">
                  <a:pos x="7206" y="1544"/>
                </a:cxn>
                <a:cxn ang="0">
                  <a:pos x="5082" y="1630"/>
                </a:cxn>
                <a:cxn ang="0">
                  <a:pos x="4930" y="2145"/>
                </a:cxn>
                <a:cxn ang="0">
                  <a:pos x="4930" y="3088"/>
                </a:cxn>
                <a:cxn ang="0">
                  <a:pos x="4551" y="3860"/>
                </a:cxn>
                <a:cxn ang="0">
                  <a:pos x="4475" y="4632"/>
                </a:cxn>
                <a:cxn ang="0">
                  <a:pos x="3793" y="5318"/>
                </a:cxn>
                <a:cxn ang="0">
                  <a:pos x="3641" y="6176"/>
                </a:cxn>
                <a:cxn ang="0">
                  <a:pos x="3337" y="6691"/>
                </a:cxn>
                <a:cxn ang="0">
                  <a:pos x="2882" y="6948"/>
                </a:cxn>
                <a:cxn ang="0">
                  <a:pos x="2579" y="7978"/>
                </a:cxn>
                <a:cxn ang="0">
                  <a:pos x="2731" y="8835"/>
                </a:cxn>
                <a:cxn ang="0">
                  <a:pos x="3413" y="9693"/>
                </a:cxn>
                <a:cxn ang="0">
                  <a:pos x="3489" y="10637"/>
                </a:cxn>
                <a:cxn ang="0">
                  <a:pos x="3413" y="11838"/>
                </a:cxn>
                <a:cxn ang="0">
                  <a:pos x="3565" y="12352"/>
                </a:cxn>
                <a:cxn ang="0">
                  <a:pos x="3868" y="12695"/>
                </a:cxn>
                <a:cxn ang="0">
                  <a:pos x="3717" y="13210"/>
                </a:cxn>
                <a:cxn ang="0">
                  <a:pos x="3186" y="13982"/>
                </a:cxn>
                <a:cxn ang="0">
                  <a:pos x="2958" y="14497"/>
                </a:cxn>
                <a:cxn ang="0">
                  <a:pos x="2276" y="14668"/>
                </a:cxn>
                <a:cxn ang="0">
                  <a:pos x="1214" y="14668"/>
                </a:cxn>
                <a:cxn ang="0">
                  <a:pos x="759" y="15355"/>
                </a:cxn>
                <a:cxn ang="0">
                  <a:pos x="0" y="16212"/>
                </a:cxn>
                <a:cxn ang="0">
                  <a:pos x="759" y="16384"/>
                </a:cxn>
                <a:cxn ang="0">
                  <a:pos x="1593" y="15784"/>
                </a:cxn>
                <a:cxn ang="0">
                  <a:pos x="2427" y="15698"/>
                </a:cxn>
                <a:cxn ang="0">
                  <a:pos x="2958" y="15698"/>
                </a:cxn>
                <a:cxn ang="0">
                  <a:pos x="3489" y="15269"/>
                </a:cxn>
                <a:cxn ang="0">
                  <a:pos x="4172" y="14668"/>
                </a:cxn>
                <a:cxn ang="0">
                  <a:pos x="14867" y="14668"/>
                </a:cxn>
                <a:cxn ang="0">
                  <a:pos x="15019" y="10122"/>
                </a:cxn>
                <a:cxn ang="0">
                  <a:pos x="16384" y="10122"/>
                </a:cxn>
                <a:cxn ang="0">
                  <a:pos x="16384" y="1630"/>
                </a:cxn>
                <a:cxn ang="0">
                  <a:pos x="15019" y="1544"/>
                </a:cxn>
                <a:cxn ang="0">
                  <a:pos x="15019" y="0"/>
                </a:cxn>
                <a:cxn ang="0">
                  <a:pos x="11909" y="0"/>
                </a:cxn>
              </a:cxnLst>
              <a:rect l="0" t="0" r="r" b="b"/>
              <a:pathLst>
                <a:path w="16384" h="16384">
                  <a:moveTo>
                    <a:pt x="11909" y="0"/>
                  </a:moveTo>
                  <a:lnTo>
                    <a:pt x="10847" y="3174"/>
                  </a:lnTo>
                  <a:lnTo>
                    <a:pt x="7964" y="3260"/>
                  </a:lnTo>
                  <a:lnTo>
                    <a:pt x="7889" y="2145"/>
                  </a:lnTo>
                  <a:lnTo>
                    <a:pt x="7282" y="1973"/>
                  </a:lnTo>
                  <a:lnTo>
                    <a:pt x="7206" y="1544"/>
                  </a:lnTo>
                  <a:lnTo>
                    <a:pt x="5082" y="1630"/>
                  </a:lnTo>
                  <a:lnTo>
                    <a:pt x="4930" y="2145"/>
                  </a:lnTo>
                  <a:lnTo>
                    <a:pt x="4930" y="3088"/>
                  </a:lnTo>
                  <a:lnTo>
                    <a:pt x="4551" y="3860"/>
                  </a:lnTo>
                  <a:lnTo>
                    <a:pt x="4475" y="4632"/>
                  </a:lnTo>
                  <a:lnTo>
                    <a:pt x="3793" y="5318"/>
                  </a:lnTo>
                  <a:lnTo>
                    <a:pt x="3641" y="6176"/>
                  </a:lnTo>
                  <a:lnTo>
                    <a:pt x="3337" y="6691"/>
                  </a:lnTo>
                  <a:lnTo>
                    <a:pt x="2882" y="6948"/>
                  </a:lnTo>
                  <a:lnTo>
                    <a:pt x="2579" y="7978"/>
                  </a:lnTo>
                  <a:lnTo>
                    <a:pt x="2731" y="8835"/>
                  </a:lnTo>
                  <a:lnTo>
                    <a:pt x="3413" y="9693"/>
                  </a:lnTo>
                  <a:lnTo>
                    <a:pt x="3489" y="10637"/>
                  </a:lnTo>
                  <a:lnTo>
                    <a:pt x="3413" y="11838"/>
                  </a:lnTo>
                  <a:lnTo>
                    <a:pt x="3565" y="12352"/>
                  </a:lnTo>
                  <a:lnTo>
                    <a:pt x="3868" y="12695"/>
                  </a:lnTo>
                  <a:lnTo>
                    <a:pt x="3717" y="13210"/>
                  </a:lnTo>
                  <a:lnTo>
                    <a:pt x="3186" y="13982"/>
                  </a:lnTo>
                  <a:lnTo>
                    <a:pt x="2958" y="14497"/>
                  </a:lnTo>
                  <a:lnTo>
                    <a:pt x="2276" y="14668"/>
                  </a:lnTo>
                  <a:lnTo>
                    <a:pt x="1214" y="14668"/>
                  </a:lnTo>
                  <a:lnTo>
                    <a:pt x="759" y="15355"/>
                  </a:lnTo>
                  <a:lnTo>
                    <a:pt x="0" y="16212"/>
                  </a:lnTo>
                  <a:lnTo>
                    <a:pt x="759" y="16384"/>
                  </a:lnTo>
                  <a:lnTo>
                    <a:pt x="1593" y="15784"/>
                  </a:lnTo>
                  <a:lnTo>
                    <a:pt x="2427" y="15698"/>
                  </a:lnTo>
                  <a:lnTo>
                    <a:pt x="2958" y="15698"/>
                  </a:lnTo>
                  <a:lnTo>
                    <a:pt x="3489" y="15269"/>
                  </a:lnTo>
                  <a:lnTo>
                    <a:pt x="4172" y="14668"/>
                  </a:lnTo>
                  <a:lnTo>
                    <a:pt x="14867" y="14668"/>
                  </a:lnTo>
                  <a:lnTo>
                    <a:pt x="15019" y="10122"/>
                  </a:lnTo>
                  <a:lnTo>
                    <a:pt x="16384" y="10122"/>
                  </a:lnTo>
                  <a:lnTo>
                    <a:pt x="16384" y="1630"/>
                  </a:lnTo>
                  <a:lnTo>
                    <a:pt x="15019" y="1544"/>
                  </a:lnTo>
                  <a:lnTo>
                    <a:pt x="15019" y="0"/>
                  </a:lnTo>
                  <a:lnTo>
                    <a:pt x="11909" y="0"/>
                  </a:lnTo>
                  <a:close/>
                </a:path>
              </a:pathLst>
            </a:custGeom>
            <a:grpFill/>
            <a:ln w="3175">
              <a:solidFill>
                <a:srgbClr val="1A662C">
                  <a:alpha val="80000"/>
                </a:srgbClr>
              </a:solidFill>
              <a:prstDash val="solid"/>
              <a:round/>
              <a:headEnd/>
              <a:tailEnd/>
            </a:ln>
          </p:spPr>
        </p:sp>
        <p:sp>
          <p:nvSpPr>
            <p:cNvPr id="380" name="Lake_Okeechobee"/>
            <p:cNvSpPr>
              <a:spLocks/>
            </p:cNvSpPr>
            <p:nvPr/>
          </p:nvSpPr>
          <p:spPr bwMode="auto">
            <a:xfrm>
              <a:off x="7854625" y="4070934"/>
              <a:ext cx="425114" cy="536759"/>
            </a:xfrm>
            <a:custGeom>
              <a:avLst/>
              <a:gdLst/>
              <a:ahLst/>
              <a:cxnLst>
                <a:cxn ang="0">
                  <a:pos x="3260" y="6276"/>
                </a:cxn>
                <a:cxn ang="0">
                  <a:pos x="4430" y="5748"/>
                </a:cxn>
                <a:cxn ang="0">
                  <a:pos x="4514" y="5285"/>
                </a:cxn>
                <a:cxn ang="0">
                  <a:pos x="5099" y="4691"/>
                </a:cxn>
                <a:cxn ang="0">
                  <a:pos x="5851" y="4162"/>
                </a:cxn>
                <a:cxn ang="0">
                  <a:pos x="5935" y="3568"/>
                </a:cxn>
                <a:cxn ang="0">
                  <a:pos x="6186" y="2841"/>
                </a:cxn>
                <a:cxn ang="0">
                  <a:pos x="7273" y="2312"/>
                </a:cxn>
                <a:cxn ang="0">
                  <a:pos x="8276" y="1586"/>
                </a:cxn>
                <a:cxn ang="0">
                  <a:pos x="8693" y="859"/>
                </a:cxn>
                <a:cxn ang="0">
                  <a:pos x="8693" y="67"/>
                </a:cxn>
                <a:cxn ang="0">
                  <a:pos x="9530" y="331"/>
                </a:cxn>
                <a:cxn ang="0">
                  <a:pos x="10449" y="0"/>
                </a:cxn>
                <a:cxn ang="0">
                  <a:pos x="11368" y="199"/>
                </a:cxn>
                <a:cxn ang="0">
                  <a:pos x="12289" y="925"/>
                </a:cxn>
                <a:cxn ang="0">
                  <a:pos x="13040" y="1519"/>
                </a:cxn>
                <a:cxn ang="0">
                  <a:pos x="14545" y="2642"/>
                </a:cxn>
                <a:cxn ang="0">
                  <a:pos x="15130" y="3435"/>
                </a:cxn>
                <a:cxn ang="0">
                  <a:pos x="14964" y="4228"/>
                </a:cxn>
                <a:cxn ang="0">
                  <a:pos x="15298" y="5021"/>
                </a:cxn>
                <a:cxn ang="0">
                  <a:pos x="15967" y="5946"/>
                </a:cxn>
                <a:cxn ang="0">
                  <a:pos x="16384" y="7333"/>
                </a:cxn>
                <a:cxn ang="0">
                  <a:pos x="16384" y="9513"/>
                </a:cxn>
                <a:cxn ang="0">
                  <a:pos x="16384" y="10108"/>
                </a:cxn>
                <a:cxn ang="0">
                  <a:pos x="15465" y="11099"/>
                </a:cxn>
                <a:cxn ang="0">
                  <a:pos x="14127" y="12288"/>
                </a:cxn>
                <a:cxn ang="0">
                  <a:pos x="13458" y="13213"/>
                </a:cxn>
                <a:cxn ang="0">
                  <a:pos x="13877" y="13874"/>
                </a:cxn>
                <a:cxn ang="0">
                  <a:pos x="13542" y="14270"/>
                </a:cxn>
                <a:cxn ang="0">
                  <a:pos x="13040" y="14402"/>
                </a:cxn>
                <a:cxn ang="0">
                  <a:pos x="12790" y="13741"/>
                </a:cxn>
                <a:cxn ang="0">
                  <a:pos x="12455" y="13477"/>
                </a:cxn>
                <a:cxn ang="0">
                  <a:pos x="12037" y="13939"/>
                </a:cxn>
                <a:cxn ang="0">
                  <a:pos x="12205" y="14865"/>
                </a:cxn>
                <a:cxn ang="0">
                  <a:pos x="12455" y="15393"/>
                </a:cxn>
                <a:cxn ang="0">
                  <a:pos x="12957" y="15724"/>
                </a:cxn>
                <a:cxn ang="0">
                  <a:pos x="12371" y="16252"/>
                </a:cxn>
                <a:cxn ang="0">
                  <a:pos x="11620" y="16384"/>
                </a:cxn>
                <a:cxn ang="0">
                  <a:pos x="10533" y="15856"/>
                </a:cxn>
                <a:cxn ang="0">
                  <a:pos x="9530" y="15856"/>
                </a:cxn>
                <a:cxn ang="0">
                  <a:pos x="9027" y="15327"/>
                </a:cxn>
                <a:cxn ang="0">
                  <a:pos x="7858" y="14534"/>
                </a:cxn>
                <a:cxn ang="0">
                  <a:pos x="6938" y="14138"/>
                </a:cxn>
                <a:cxn ang="0">
                  <a:pos x="5935" y="13345"/>
                </a:cxn>
                <a:cxn ang="0">
                  <a:pos x="6019" y="12684"/>
                </a:cxn>
                <a:cxn ang="0">
                  <a:pos x="5016" y="12354"/>
                </a:cxn>
                <a:cxn ang="0">
                  <a:pos x="3344" y="12288"/>
                </a:cxn>
                <a:cxn ang="0">
                  <a:pos x="1755" y="12024"/>
                </a:cxn>
                <a:cxn ang="0">
                  <a:pos x="1170" y="11429"/>
                </a:cxn>
                <a:cxn ang="0">
                  <a:pos x="585" y="10636"/>
                </a:cxn>
                <a:cxn ang="0">
                  <a:pos x="0" y="9909"/>
                </a:cxn>
                <a:cxn ang="0">
                  <a:pos x="334" y="8721"/>
                </a:cxn>
                <a:cxn ang="0">
                  <a:pos x="334" y="8059"/>
                </a:cxn>
                <a:cxn ang="0">
                  <a:pos x="334" y="7598"/>
                </a:cxn>
                <a:cxn ang="0">
                  <a:pos x="1672" y="6871"/>
                </a:cxn>
              </a:cxnLst>
              <a:rect l="0" t="0" r="r" b="b"/>
              <a:pathLst>
                <a:path w="16384" h="16384">
                  <a:moveTo>
                    <a:pt x="2089" y="6607"/>
                  </a:moveTo>
                  <a:lnTo>
                    <a:pt x="2341" y="6540"/>
                  </a:lnTo>
                  <a:lnTo>
                    <a:pt x="2675" y="6475"/>
                  </a:lnTo>
                  <a:lnTo>
                    <a:pt x="2926" y="6408"/>
                  </a:lnTo>
                  <a:lnTo>
                    <a:pt x="3260" y="6276"/>
                  </a:lnTo>
                  <a:lnTo>
                    <a:pt x="3594" y="6144"/>
                  </a:lnTo>
                  <a:lnTo>
                    <a:pt x="3929" y="6012"/>
                  </a:lnTo>
                  <a:lnTo>
                    <a:pt x="4179" y="5880"/>
                  </a:lnTo>
                  <a:lnTo>
                    <a:pt x="4347" y="5813"/>
                  </a:lnTo>
                  <a:lnTo>
                    <a:pt x="4430" y="5748"/>
                  </a:lnTo>
                  <a:lnTo>
                    <a:pt x="4430" y="5681"/>
                  </a:lnTo>
                  <a:lnTo>
                    <a:pt x="4514" y="5616"/>
                  </a:lnTo>
                  <a:lnTo>
                    <a:pt x="4514" y="5483"/>
                  </a:lnTo>
                  <a:lnTo>
                    <a:pt x="4514" y="5351"/>
                  </a:lnTo>
                  <a:lnTo>
                    <a:pt x="4514" y="5285"/>
                  </a:lnTo>
                  <a:lnTo>
                    <a:pt x="4598" y="5219"/>
                  </a:lnTo>
                  <a:lnTo>
                    <a:pt x="4681" y="5087"/>
                  </a:lnTo>
                  <a:lnTo>
                    <a:pt x="4764" y="4955"/>
                  </a:lnTo>
                  <a:lnTo>
                    <a:pt x="4932" y="4823"/>
                  </a:lnTo>
                  <a:lnTo>
                    <a:pt x="5099" y="4691"/>
                  </a:lnTo>
                  <a:lnTo>
                    <a:pt x="5266" y="4492"/>
                  </a:lnTo>
                  <a:lnTo>
                    <a:pt x="5517" y="4360"/>
                  </a:lnTo>
                  <a:lnTo>
                    <a:pt x="5601" y="4294"/>
                  </a:lnTo>
                  <a:lnTo>
                    <a:pt x="5767" y="4228"/>
                  </a:lnTo>
                  <a:lnTo>
                    <a:pt x="5851" y="4162"/>
                  </a:lnTo>
                  <a:lnTo>
                    <a:pt x="5935" y="4228"/>
                  </a:lnTo>
                  <a:lnTo>
                    <a:pt x="5935" y="4096"/>
                  </a:lnTo>
                  <a:lnTo>
                    <a:pt x="5935" y="3898"/>
                  </a:lnTo>
                  <a:lnTo>
                    <a:pt x="5935" y="3700"/>
                  </a:lnTo>
                  <a:lnTo>
                    <a:pt x="5935" y="3568"/>
                  </a:lnTo>
                  <a:lnTo>
                    <a:pt x="5935" y="3303"/>
                  </a:lnTo>
                  <a:lnTo>
                    <a:pt x="5935" y="3171"/>
                  </a:lnTo>
                  <a:lnTo>
                    <a:pt x="6019" y="3039"/>
                  </a:lnTo>
                  <a:lnTo>
                    <a:pt x="6019" y="2907"/>
                  </a:lnTo>
                  <a:lnTo>
                    <a:pt x="6186" y="2841"/>
                  </a:lnTo>
                  <a:lnTo>
                    <a:pt x="6353" y="2775"/>
                  </a:lnTo>
                  <a:lnTo>
                    <a:pt x="6520" y="2709"/>
                  </a:lnTo>
                  <a:lnTo>
                    <a:pt x="6771" y="2577"/>
                  </a:lnTo>
                  <a:lnTo>
                    <a:pt x="7105" y="2445"/>
                  </a:lnTo>
                  <a:lnTo>
                    <a:pt x="7273" y="2312"/>
                  </a:lnTo>
                  <a:lnTo>
                    <a:pt x="7523" y="2180"/>
                  </a:lnTo>
                  <a:lnTo>
                    <a:pt x="7691" y="1982"/>
                  </a:lnTo>
                  <a:lnTo>
                    <a:pt x="7941" y="1850"/>
                  </a:lnTo>
                  <a:lnTo>
                    <a:pt x="8108" y="1718"/>
                  </a:lnTo>
                  <a:lnTo>
                    <a:pt x="8276" y="1586"/>
                  </a:lnTo>
                  <a:lnTo>
                    <a:pt x="8359" y="1519"/>
                  </a:lnTo>
                  <a:lnTo>
                    <a:pt x="8443" y="1387"/>
                  </a:lnTo>
                  <a:lnTo>
                    <a:pt x="8526" y="1190"/>
                  </a:lnTo>
                  <a:lnTo>
                    <a:pt x="8610" y="1057"/>
                  </a:lnTo>
                  <a:lnTo>
                    <a:pt x="8693" y="859"/>
                  </a:lnTo>
                  <a:lnTo>
                    <a:pt x="8693" y="727"/>
                  </a:lnTo>
                  <a:lnTo>
                    <a:pt x="8610" y="528"/>
                  </a:lnTo>
                  <a:lnTo>
                    <a:pt x="8610" y="331"/>
                  </a:lnTo>
                  <a:lnTo>
                    <a:pt x="8610" y="132"/>
                  </a:lnTo>
                  <a:lnTo>
                    <a:pt x="8693" y="67"/>
                  </a:lnTo>
                  <a:lnTo>
                    <a:pt x="8777" y="67"/>
                  </a:lnTo>
                  <a:lnTo>
                    <a:pt x="9027" y="132"/>
                  </a:lnTo>
                  <a:lnTo>
                    <a:pt x="9279" y="264"/>
                  </a:lnTo>
                  <a:lnTo>
                    <a:pt x="9446" y="331"/>
                  </a:lnTo>
                  <a:lnTo>
                    <a:pt x="9530" y="331"/>
                  </a:lnTo>
                  <a:lnTo>
                    <a:pt x="9696" y="331"/>
                  </a:lnTo>
                  <a:lnTo>
                    <a:pt x="9780" y="264"/>
                  </a:lnTo>
                  <a:lnTo>
                    <a:pt x="10031" y="132"/>
                  </a:lnTo>
                  <a:lnTo>
                    <a:pt x="10282" y="67"/>
                  </a:lnTo>
                  <a:lnTo>
                    <a:pt x="10449" y="0"/>
                  </a:lnTo>
                  <a:lnTo>
                    <a:pt x="10533" y="0"/>
                  </a:lnTo>
                  <a:lnTo>
                    <a:pt x="10783" y="0"/>
                  </a:lnTo>
                  <a:lnTo>
                    <a:pt x="11034" y="67"/>
                  </a:lnTo>
                  <a:lnTo>
                    <a:pt x="11201" y="132"/>
                  </a:lnTo>
                  <a:lnTo>
                    <a:pt x="11368" y="199"/>
                  </a:lnTo>
                  <a:lnTo>
                    <a:pt x="11620" y="331"/>
                  </a:lnTo>
                  <a:lnTo>
                    <a:pt x="11786" y="463"/>
                  </a:lnTo>
                  <a:lnTo>
                    <a:pt x="11954" y="660"/>
                  </a:lnTo>
                  <a:lnTo>
                    <a:pt x="12121" y="792"/>
                  </a:lnTo>
                  <a:lnTo>
                    <a:pt x="12289" y="925"/>
                  </a:lnTo>
                  <a:lnTo>
                    <a:pt x="12289" y="991"/>
                  </a:lnTo>
                  <a:lnTo>
                    <a:pt x="12455" y="1057"/>
                  </a:lnTo>
                  <a:lnTo>
                    <a:pt x="12539" y="1190"/>
                  </a:lnTo>
                  <a:lnTo>
                    <a:pt x="12790" y="1322"/>
                  </a:lnTo>
                  <a:lnTo>
                    <a:pt x="13040" y="1519"/>
                  </a:lnTo>
                  <a:lnTo>
                    <a:pt x="13375" y="1718"/>
                  </a:lnTo>
                  <a:lnTo>
                    <a:pt x="13626" y="1916"/>
                  </a:lnTo>
                  <a:lnTo>
                    <a:pt x="13960" y="2114"/>
                  </a:lnTo>
                  <a:lnTo>
                    <a:pt x="14211" y="2378"/>
                  </a:lnTo>
                  <a:lnTo>
                    <a:pt x="14545" y="2642"/>
                  </a:lnTo>
                  <a:lnTo>
                    <a:pt x="14712" y="2841"/>
                  </a:lnTo>
                  <a:lnTo>
                    <a:pt x="14880" y="3039"/>
                  </a:lnTo>
                  <a:lnTo>
                    <a:pt x="15046" y="3171"/>
                  </a:lnTo>
                  <a:lnTo>
                    <a:pt x="15130" y="3303"/>
                  </a:lnTo>
                  <a:lnTo>
                    <a:pt x="15130" y="3435"/>
                  </a:lnTo>
                  <a:lnTo>
                    <a:pt x="15130" y="3568"/>
                  </a:lnTo>
                  <a:lnTo>
                    <a:pt x="15046" y="3766"/>
                  </a:lnTo>
                  <a:lnTo>
                    <a:pt x="14964" y="3898"/>
                  </a:lnTo>
                  <a:lnTo>
                    <a:pt x="14964" y="4096"/>
                  </a:lnTo>
                  <a:lnTo>
                    <a:pt x="14964" y="4228"/>
                  </a:lnTo>
                  <a:lnTo>
                    <a:pt x="15046" y="4426"/>
                  </a:lnTo>
                  <a:lnTo>
                    <a:pt x="15130" y="4625"/>
                  </a:lnTo>
                  <a:lnTo>
                    <a:pt x="15130" y="4823"/>
                  </a:lnTo>
                  <a:lnTo>
                    <a:pt x="15214" y="4889"/>
                  </a:lnTo>
                  <a:lnTo>
                    <a:pt x="15298" y="5021"/>
                  </a:lnTo>
                  <a:lnTo>
                    <a:pt x="15465" y="5087"/>
                  </a:lnTo>
                  <a:lnTo>
                    <a:pt x="15549" y="5219"/>
                  </a:lnTo>
                  <a:lnTo>
                    <a:pt x="15799" y="5549"/>
                  </a:lnTo>
                  <a:lnTo>
                    <a:pt x="15883" y="5681"/>
                  </a:lnTo>
                  <a:lnTo>
                    <a:pt x="15967" y="5946"/>
                  </a:lnTo>
                  <a:lnTo>
                    <a:pt x="16050" y="6210"/>
                  </a:lnTo>
                  <a:lnTo>
                    <a:pt x="16133" y="6475"/>
                  </a:lnTo>
                  <a:lnTo>
                    <a:pt x="16217" y="6739"/>
                  </a:lnTo>
                  <a:lnTo>
                    <a:pt x="16301" y="7003"/>
                  </a:lnTo>
                  <a:lnTo>
                    <a:pt x="16384" y="7333"/>
                  </a:lnTo>
                  <a:lnTo>
                    <a:pt x="16384" y="7663"/>
                  </a:lnTo>
                  <a:lnTo>
                    <a:pt x="16384" y="8457"/>
                  </a:lnTo>
                  <a:lnTo>
                    <a:pt x="16384" y="8786"/>
                  </a:lnTo>
                  <a:lnTo>
                    <a:pt x="16384" y="9183"/>
                  </a:lnTo>
                  <a:lnTo>
                    <a:pt x="16384" y="9513"/>
                  </a:lnTo>
                  <a:lnTo>
                    <a:pt x="16384" y="9645"/>
                  </a:lnTo>
                  <a:lnTo>
                    <a:pt x="16384" y="9777"/>
                  </a:lnTo>
                  <a:lnTo>
                    <a:pt x="16384" y="9909"/>
                  </a:lnTo>
                  <a:lnTo>
                    <a:pt x="16384" y="9976"/>
                  </a:lnTo>
                  <a:lnTo>
                    <a:pt x="16384" y="10108"/>
                  </a:lnTo>
                  <a:lnTo>
                    <a:pt x="16301" y="10174"/>
                  </a:lnTo>
                  <a:lnTo>
                    <a:pt x="16217" y="10306"/>
                  </a:lnTo>
                  <a:lnTo>
                    <a:pt x="16050" y="10571"/>
                  </a:lnTo>
                  <a:lnTo>
                    <a:pt x="15715" y="10835"/>
                  </a:lnTo>
                  <a:lnTo>
                    <a:pt x="15465" y="11099"/>
                  </a:lnTo>
                  <a:lnTo>
                    <a:pt x="15130" y="11363"/>
                  </a:lnTo>
                  <a:lnTo>
                    <a:pt x="14880" y="11627"/>
                  </a:lnTo>
                  <a:lnTo>
                    <a:pt x="14629" y="11826"/>
                  </a:lnTo>
                  <a:lnTo>
                    <a:pt x="14378" y="12090"/>
                  </a:lnTo>
                  <a:lnTo>
                    <a:pt x="14127" y="12288"/>
                  </a:lnTo>
                  <a:lnTo>
                    <a:pt x="13877" y="12552"/>
                  </a:lnTo>
                  <a:lnTo>
                    <a:pt x="13709" y="12816"/>
                  </a:lnTo>
                  <a:lnTo>
                    <a:pt x="13542" y="13015"/>
                  </a:lnTo>
                  <a:lnTo>
                    <a:pt x="13542" y="13147"/>
                  </a:lnTo>
                  <a:lnTo>
                    <a:pt x="13458" y="13213"/>
                  </a:lnTo>
                  <a:lnTo>
                    <a:pt x="13542" y="13345"/>
                  </a:lnTo>
                  <a:lnTo>
                    <a:pt x="13542" y="13411"/>
                  </a:lnTo>
                  <a:lnTo>
                    <a:pt x="13709" y="13609"/>
                  </a:lnTo>
                  <a:lnTo>
                    <a:pt x="13877" y="13807"/>
                  </a:lnTo>
                  <a:lnTo>
                    <a:pt x="13877" y="13874"/>
                  </a:lnTo>
                  <a:lnTo>
                    <a:pt x="13877" y="13939"/>
                  </a:lnTo>
                  <a:lnTo>
                    <a:pt x="13877" y="14006"/>
                  </a:lnTo>
                  <a:lnTo>
                    <a:pt x="13793" y="14138"/>
                  </a:lnTo>
                  <a:lnTo>
                    <a:pt x="13709" y="14204"/>
                  </a:lnTo>
                  <a:lnTo>
                    <a:pt x="13542" y="14270"/>
                  </a:lnTo>
                  <a:lnTo>
                    <a:pt x="13375" y="14402"/>
                  </a:lnTo>
                  <a:lnTo>
                    <a:pt x="13208" y="14468"/>
                  </a:lnTo>
                  <a:lnTo>
                    <a:pt x="13124" y="14468"/>
                  </a:lnTo>
                  <a:lnTo>
                    <a:pt x="13040" y="14468"/>
                  </a:lnTo>
                  <a:lnTo>
                    <a:pt x="13040" y="14402"/>
                  </a:lnTo>
                  <a:lnTo>
                    <a:pt x="12957" y="14204"/>
                  </a:lnTo>
                  <a:lnTo>
                    <a:pt x="12957" y="14006"/>
                  </a:lnTo>
                  <a:lnTo>
                    <a:pt x="12957" y="13939"/>
                  </a:lnTo>
                  <a:lnTo>
                    <a:pt x="12873" y="13874"/>
                  </a:lnTo>
                  <a:lnTo>
                    <a:pt x="12790" y="13741"/>
                  </a:lnTo>
                  <a:lnTo>
                    <a:pt x="12706" y="13609"/>
                  </a:lnTo>
                  <a:lnTo>
                    <a:pt x="12539" y="13477"/>
                  </a:lnTo>
                  <a:lnTo>
                    <a:pt x="12455" y="13477"/>
                  </a:lnTo>
                  <a:lnTo>
                    <a:pt x="12455" y="13411"/>
                  </a:lnTo>
                  <a:lnTo>
                    <a:pt x="12455" y="13477"/>
                  </a:lnTo>
                  <a:lnTo>
                    <a:pt x="12371" y="13477"/>
                  </a:lnTo>
                  <a:lnTo>
                    <a:pt x="12205" y="13609"/>
                  </a:lnTo>
                  <a:lnTo>
                    <a:pt x="12121" y="13807"/>
                  </a:lnTo>
                  <a:lnTo>
                    <a:pt x="12121" y="13874"/>
                  </a:lnTo>
                  <a:lnTo>
                    <a:pt x="12037" y="13939"/>
                  </a:lnTo>
                  <a:lnTo>
                    <a:pt x="12121" y="14138"/>
                  </a:lnTo>
                  <a:lnTo>
                    <a:pt x="12121" y="14336"/>
                  </a:lnTo>
                  <a:lnTo>
                    <a:pt x="12205" y="14534"/>
                  </a:lnTo>
                  <a:lnTo>
                    <a:pt x="12205" y="14666"/>
                  </a:lnTo>
                  <a:lnTo>
                    <a:pt x="12205" y="14865"/>
                  </a:lnTo>
                  <a:lnTo>
                    <a:pt x="12205" y="14997"/>
                  </a:lnTo>
                  <a:lnTo>
                    <a:pt x="12289" y="15129"/>
                  </a:lnTo>
                  <a:lnTo>
                    <a:pt x="12289" y="15261"/>
                  </a:lnTo>
                  <a:lnTo>
                    <a:pt x="12371" y="15327"/>
                  </a:lnTo>
                  <a:lnTo>
                    <a:pt x="12455" y="15393"/>
                  </a:lnTo>
                  <a:lnTo>
                    <a:pt x="12706" y="15525"/>
                  </a:lnTo>
                  <a:lnTo>
                    <a:pt x="12790" y="15591"/>
                  </a:lnTo>
                  <a:lnTo>
                    <a:pt x="12873" y="15591"/>
                  </a:lnTo>
                  <a:lnTo>
                    <a:pt x="12957" y="15657"/>
                  </a:lnTo>
                  <a:lnTo>
                    <a:pt x="12957" y="15724"/>
                  </a:lnTo>
                  <a:lnTo>
                    <a:pt x="12957" y="15789"/>
                  </a:lnTo>
                  <a:lnTo>
                    <a:pt x="12873" y="15856"/>
                  </a:lnTo>
                  <a:lnTo>
                    <a:pt x="12790" y="15988"/>
                  </a:lnTo>
                  <a:lnTo>
                    <a:pt x="12623" y="16120"/>
                  </a:lnTo>
                  <a:lnTo>
                    <a:pt x="12371" y="16252"/>
                  </a:lnTo>
                  <a:lnTo>
                    <a:pt x="12205" y="16384"/>
                  </a:lnTo>
                  <a:lnTo>
                    <a:pt x="12037" y="16384"/>
                  </a:lnTo>
                  <a:lnTo>
                    <a:pt x="11954" y="16384"/>
                  </a:lnTo>
                  <a:lnTo>
                    <a:pt x="11786" y="16384"/>
                  </a:lnTo>
                  <a:lnTo>
                    <a:pt x="11620" y="16384"/>
                  </a:lnTo>
                  <a:lnTo>
                    <a:pt x="11368" y="16317"/>
                  </a:lnTo>
                  <a:lnTo>
                    <a:pt x="11201" y="16252"/>
                  </a:lnTo>
                  <a:lnTo>
                    <a:pt x="11034" y="16120"/>
                  </a:lnTo>
                  <a:lnTo>
                    <a:pt x="10783" y="15988"/>
                  </a:lnTo>
                  <a:lnTo>
                    <a:pt x="10533" y="15856"/>
                  </a:lnTo>
                  <a:lnTo>
                    <a:pt x="10365" y="15856"/>
                  </a:lnTo>
                  <a:lnTo>
                    <a:pt x="10198" y="15856"/>
                  </a:lnTo>
                  <a:lnTo>
                    <a:pt x="9948" y="15856"/>
                  </a:lnTo>
                  <a:lnTo>
                    <a:pt x="9780" y="15856"/>
                  </a:lnTo>
                  <a:lnTo>
                    <a:pt x="9530" y="15856"/>
                  </a:lnTo>
                  <a:lnTo>
                    <a:pt x="9362" y="15789"/>
                  </a:lnTo>
                  <a:lnTo>
                    <a:pt x="9279" y="15724"/>
                  </a:lnTo>
                  <a:lnTo>
                    <a:pt x="9195" y="15657"/>
                  </a:lnTo>
                  <a:lnTo>
                    <a:pt x="9111" y="15591"/>
                  </a:lnTo>
                  <a:lnTo>
                    <a:pt x="9027" y="15327"/>
                  </a:lnTo>
                  <a:lnTo>
                    <a:pt x="8861" y="15129"/>
                  </a:lnTo>
                  <a:lnTo>
                    <a:pt x="8693" y="14930"/>
                  </a:lnTo>
                  <a:lnTo>
                    <a:pt x="8443" y="14798"/>
                  </a:lnTo>
                  <a:lnTo>
                    <a:pt x="8192" y="14666"/>
                  </a:lnTo>
                  <a:lnTo>
                    <a:pt x="7858" y="14534"/>
                  </a:lnTo>
                  <a:lnTo>
                    <a:pt x="7691" y="14468"/>
                  </a:lnTo>
                  <a:lnTo>
                    <a:pt x="7439" y="14336"/>
                  </a:lnTo>
                  <a:lnTo>
                    <a:pt x="7273" y="14270"/>
                  </a:lnTo>
                  <a:lnTo>
                    <a:pt x="7105" y="14204"/>
                  </a:lnTo>
                  <a:lnTo>
                    <a:pt x="6938" y="14138"/>
                  </a:lnTo>
                  <a:lnTo>
                    <a:pt x="6436" y="13874"/>
                  </a:lnTo>
                  <a:lnTo>
                    <a:pt x="6186" y="13741"/>
                  </a:lnTo>
                  <a:lnTo>
                    <a:pt x="6019" y="13543"/>
                  </a:lnTo>
                  <a:lnTo>
                    <a:pt x="5935" y="13477"/>
                  </a:lnTo>
                  <a:lnTo>
                    <a:pt x="5935" y="13345"/>
                  </a:lnTo>
                  <a:lnTo>
                    <a:pt x="6019" y="13081"/>
                  </a:lnTo>
                  <a:lnTo>
                    <a:pt x="6019" y="13015"/>
                  </a:lnTo>
                  <a:lnTo>
                    <a:pt x="6019" y="12883"/>
                  </a:lnTo>
                  <a:lnTo>
                    <a:pt x="6019" y="12816"/>
                  </a:lnTo>
                  <a:lnTo>
                    <a:pt x="6019" y="12684"/>
                  </a:lnTo>
                  <a:lnTo>
                    <a:pt x="5935" y="12618"/>
                  </a:lnTo>
                  <a:lnTo>
                    <a:pt x="5767" y="12552"/>
                  </a:lnTo>
                  <a:lnTo>
                    <a:pt x="5601" y="12486"/>
                  </a:lnTo>
                  <a:lnTo>
                    <a:pt x="5433" y="12420"/>
                  </a:lnTo>
                  <a:lnTo>
                    <a:pt x="5016" y="12354"/>
                  </a:lnTo>
                  <a:lnTo>
                    <a:pt x="4598" y="12288"/>
                  </a:lnTo>
                  <a:lnTo>
                    <a:pt x="4263" y="12288"/>
                  </a:lnTo>
                  <a:lnTo>
                    <a:pt x="3929" y="12288"/>
                  </a:lnTo>
                  <a:lnTo>
                    <a:pt x="3594" y="12288"/>
                  </a:lnTo>
                  <a:lnTo>
                    <a:pt x="3344" y="12288"/>
                  </a:lnTo>
                  <a:lnTo>
                    <a:pt x="3009" y="12288"/>
                  </a:lnTo>
                  <a:lnTo>
                    <a:pt x="2758" y="12222"/>
                  </a:lnTo>
                  <a:lnTo>
                    <a:pt x="2424" y="12156"/>
                  </a:lnTo>
                  <a:lnTo>
                    <a:pt x="2173" y="12090"/>
                  </a:lnTo>
                  <a:lnTo>
                    <a:pt x="1755" y="12024"/>
                  </a:lnTo>
                  <a:lnTo>
                    <a:pt x="1588" y="11891"/>
                  </a:lnTo>
                  <a:lnTo>
                    <a:pt x="1420" y="11759"/>
                  </a:lnTo>
                  <a:lnTo>
                    <a:pt x="1254" y="11693"/>
                  </a:lnTo>
                  <a:lnTo>
                    <a:pt x="1254" y="11561"/>
                  </a:lnTo>
                  <a:lnTo>
                    <a:pt x="1170" y="11429"/>
                  </a:lnTo>
                  <a:lnTo>
                    <a:pt x="1086" y="11297"/>
                  </a:lnTo>
                  <a:lnTo>
                    <a:pt x="1003" y="11165"/>
                  </a:lnTo>
                  <a:lnTo>
                    <a:pt x="835" y="11033"/>
                  </a:lnTo>
                  <a:lnTo>
                    <a:pt x="752" y="10835"/>
                  </a:lnTo>
                  <a:lnTo>
                    <a:pt x="585" y="10636"/>
                  </a:lnTo>
                  <a:lnTo>
                    <a:pt x="417" y="10571"/>
                  </a:lnTo>
                  <a:lnTo>
                    <a:pt x="251" y="10438"/>
                  </a:lnTo>
                  <a:lnTo>
                    <a:pt x="83" y="10306"/>
                  </a:lnTo>
                  <a:lnTo>
                    <a:pt x="0" y="10108"/>
                  </a:lnTo>
                  <a:lnTo>
                    <a:pt x="0" y="9909"/>
                  </a:lnTo>
                  <a:lnTo>
                    <a:pt x="0" y="9777"/>
                  </a:lnTo>
                  <a:lnTo>
                    <a:pt x="83" y="9580"/>
                  </a:lnTo>
                  <a:lnTo>
                    <a:pt x="167" y="9381"/>
                  </a:lnTo>
                  <a:lnTo>
                    <a:pt x="251" y="9050"/>
                  </a:lnTo>
                  <a:lnTo>
                    <a:pt x="334" y="8721"/>
                  </a:lnTo>
                  <a:lnTo>
                    <a:pt x="417" y="8390"/>
                  </a:lnTo>
                  <a:lnTo>
                    <a:pt x="417" y="8258"/>
                  </a:lnTo>
                  <a:lnTo>
                    <a:pt x="417" y="8191"/>
                  </a:lnTo>
                  <a:lnTo>
                    <a:pt x="417" y="8059"/>
                  </a:lnTo>
                  <a:lnTo>
                    <a:pt x="334" y="8059"/>
                  </a:lnTo>
                  <a:lnTo>
                    <a:pt x="251" y="7927"/>
                  </a:lnTo>
                  <a:lnTo>
                    <a:pt x="167" y="7795"/>
                  </a:lnTo>
                  <a:lnTo>
                    <a:pt x="167" y="7663"/>
                  </a:lnTo>
                  <a:lnTo>
                    <a:pt x="251" y="7663"/>
                  </a:lnTo>
                  <a:lnTo>
                    <a:pt x="334" y="7598"/>
                  </a:lnTo>
                  <a:lnTo>
                    <a:pt x="669" y="7399"/>
                  </a:lnTo>
                  <a:lnTo>
                    <a:pt x="1003" y="7267"/>
                  </a:lnTo>
                  <a:lnTo>
                    <a:pt x="1170" y="7201"/>
                  </a:lnTo>
                  <a:lnTo>
                    <a:pt x="1254" y="7135"/>
                  </a:lnTo>
                  <a:lnTo>
                    <a:pt x="1672" y="6871"/>
                  </a:lnTo>
                  <a:lnTo>
                    <a:pt x="1839" y="6804"/>
                  </a:lnTo>
                  <a:lnTo>
                    <a:pt x="2089" y="6607"/>
                  </a:lnTo>
                  <a:close/>
                </a:path>
              </a:pathLst>
            </a:custGeom>
            <a:grpFill/>
            <a:ln w="3175">
              <a:solidFill>
                <a:srgbClr val="1A662C">
                  <a:alpha val="80000"/>
                </a:srgbClr>
              </a:solidFill>
              <a:prstDash val="solid"/>
              <a:round/>
              <a:headEnd/>
              <a:tailEnd/>
            </a:ln>
          </p:spPr>
        </p:sp>
      </p:grpSp>
      <p:grpSp>
        <p:nvGrpSpPr>
          <p:cNvPr id="112" name="Group 73"/>
          <p:cNvGrpSpPr>
            <a:grpSpLocks noChangeAspect="1"/>
          </p:cNvGrpSpPr>
          <p:nvPr/>
        </p:nvGrpSpPr>
        <p:grpSpPr>
          <a:xfrm>
            <a:off x="167038" y="4070340"/>
            <a:ext cx="465800" cy="393275"/>
            <a:chOff x="2540706" y="558380"/>
            <a:chExt cx="6202793" cy="5438447"/>
          </a:xfrm>
          <a:solidFill>
            <a:srgbClr val="F79646">
              <a:alpha val="80000"/>
            </a:srgbClr>
          </a:solidFill>
        </p:grpSpPr>
        <p:grpSp>
          <p:nvGrpSpPr>
            <p:cNvPr id="113" name="Okaloosa"/>
            <p:cNvGrpSpPr>
              <a:grpSpLocks/>
            </p:cNvGrpSpPr>
            <p:nvPr/>
          </p:nvGrpSpPr>
          <p:grpSpPr bwMode="auto">
            <a:xfrm>
              <a:off x="3221317" y="559454"/>
              <a:ext cx="339232" cy="526024"/>
              <a:chOff x="0" y="0"/>
              <a:chExt cx="24648" cy="260"/>
            </a:xfrm>
            <a:grpFill/>
          </p:grpSpPr>
          <p:sp>
            <p:nvSpPr>
              <p:cNvPr id="452" name="Okaloosa1"/>
              <p:cNvSpPr>
                <a:spLocks/>
              </p:cNvSpPr>
              <p:nvPr/>
            </p:nvSpPr>
            <p:spPr bwMode="auto">
              <a:xfrm>
                <a:off x="0" y="0"/>
                <a:ext cx="24648" cy="242"/>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3175">
                <a:solidFill>
                  <a:srgbClr val="F79646">
                    <a:alpha val="80000"/>
                  </a:srgbClr>
                </a:solidFill>
                <a:prstDash val="solid"/>
                <a:round/>
                <a:headEnd/>
                <a:tailEnd/>
              </a:ln>
            </p:spPr>
          </p:sp>
          <p:sp>
            <p:nvSpPr>
              <p:cNvPr id="453" name="Okaloosa2"/>
              <p:cNvSpPr>
                <a:spLocks/>
              </p:cNvSpPr>
              <p:nvPr/>
            </p:nvSpPr>
            <p:spPr bwMode="auto">
              <a:xfrm>
                <a:off x="17472" y="242"/>
                <a:ext cx="6396" cy="18"/>
              </a:xfrm>
              <a:custGeom>
                <a:avLst/>
                <a:gdLst/>
                <a:ahLst/>
                <a:cxnLst>
                  <a:cxn ang="0">
                    <a:pos x="16384" y="16384"/>
                  </a:cxn>
                  <a:cxn ang="0">
                    <a:pos x="16384" y="910"/>
                  </a:cxn>
                  <a:cxn ang="0">
                    <a:pos x="12788" y="1820"/>
                  </a:cxn>
                  <a:cxn ang="0">
                    <a:pos x="5595" y="0"/>
                  </a:cxn>
                  <a:cxn ang="0">
                    <a:pos x="1199" y="0"/>
                  </a:cxn>
                  <a:cxn ang="0">
                    <a:pos x="0" y="910"/>
                  </a:cxn>
                  <a:cxn ang="0">
                    <a:pos x="799" y="7282"/>
                  </a:cxn>
                  <a:cxn ang="0">
                    <a:pos x="2398" y="11833"/>
                  </a:cxn>
                  <a:cxn ang="0">
                    <a:pos x="5595" y="11833"/>
                  </a:cxn>
                  <a:cxn ang="0">
                    <a:pos x="11189" y="13653"/>
                  </a:cxn>
                  <a:cxn ang="0">
                    <a:pos x="16384" y="16384"/>
                  </a:cxn>
                </a:cxnLst>
                <a:rect l="0" t="0" r="r" b="b"/>
                <a:pathLst>
                  <a:path w="16384" h="16384">
                    <a:moveTo>
                      <a:pt x="16384" y="16384"/>
                    </a:moveTo>
                    <a:lnTo>
                      <a:pt x="16384" y="910"/>
                    </a:lnTo>
                    <a:lnTo>
                      <a:pt x="12788" y="1820"/>
                    </a:lnTo>
                    <a:lnTo>
                      <a:pt x="5595" y="0"/>
                    </a:lnTo>
                    <a:lnTo>
                      <a:pt x="1199" y="0"/>
                    </a:lnTo>
                    <a:lnTo>
                      <a:pt x="0" y="910"/>
                    </a:lnTo>
                    <a:lnTo>
                      <a:pt x="799" y="7282"/>
                    </a:lnTo>
                    <a:lnTo>
                      <a:pt x="2398" y="11833"/>
                    </a:lnTo>
                    <a:lnTo>
                      <a:pt x="5595" y="11833"/>
                    </a:lnTo>
                    <a:lnTo>
                      <a:pt x="11189" y="13653"/>
                    </a:lnTo>
                    <a:lnTo>
                      <a:pt x="16384" y="16384"/>
                    </a:lnTo>
                    <a:close/>
                  </a:path>
                </a:pathLst>
              </a:custGeom>
              <a:grpFill/>
              <a:ln w="3175">
                <a:solidFill>
                  <a:srgbClr val="F79646">
                    <a:alpha val="80000"/>
                  </a:srgbClr>
                </a:solidFill>
                <a:prstDash val="solid"/>
                <a:round/>
                <a:headEnd/>
                <a:tailEnd/>
              </a:ln>
            </p:spPr>
          </p:sp>
        </p:grpSp>
        <p:sp>
          <p:nvSpPr>
            <p:cNvPr id="385" name="Alachua"/>
            <p:cNvSpPr>
              <a:spLocks/>
            </p:cNvSpPr>
            <p:nvPr/>
          </p:nvSpPr>
          <p:spPr bwMode="auto">
            <a:xfrm>
              <a:off x="6605049" y="1548165"/>
              <a:ext cx="523877" cy="480936"/>
            </a:xfrm>
            <a:custGeom>
              <a:avLst/>
              <a:gdLst/>
              <a:ahLst/>
              <a:cxnLst>
                <a:cxn ang="0">
                  <a:pos x="134" y="3803"/>
                </a:cxn>
                <a:cxn ang="0">
                  <a:pos x="671" y="3803"/>
                </a:cxn>
                <a:cxn ang="0">
                  <a:pos x="1142" y="2999"/>
                </a:cxn>
                <a:cxn ang="0">
                  <a:pos x="1746" y="2706"/>
                </a:cxn>
                <a:cxn ang="0">
                  <a:pos x="2149" y="1609"/>
                </a:cxn>
                <a:cxn ang="0">
                  <a:pos x="2149" y="805"/>
                </a:cxn>
                <a:cxn ang="0">
                  <a:pos x="2350" y="439"/>
                </a:cxn>
                <a:cxn ang="0">
                  <a:pos x="3223" y="366"/>
                </a:cxn>
                <a:cxn ang="0">
                  <a:pos x="3559" y="0"/>
                </a:cxn>
                <a:cxn ang="0">
                  <a:pos x="6178" y="731"/>
                </a:cxn>
                <a:cxn ang="0">
                  <a:pos x="7386" y="2121"/>
                </a:cxn>
                <a:cxn ang="0">
                  <a:pos x="8192" y="2267"/>
                </a:cxn>
                <a:cxn ang="0">
                  <a:pos x="9199" y="3145"/>
                </a:cxn>
                <a:cxn ang="0">
                  <a:pos x="9804" y="3145"/>
                </a:cxn>
                <a:cxn ang="0">
                  <a:pos x="11214" y="3145"/>
                </a:cxn>
                <a:cxn ang="0">
                  <a:pos x="13295" y="3511"/>
                </a:cxn>
                <a:cxn ang="0">
                  <a:pos x="13832" y="3730"/>
                </a:cxn>
                <a:cxn ang="0">
                  <a:pos x="14705" y="5998"/>
                </a:cxn>
                <a:cxn ang="0">
                  <a:pos x="15780" y="6875"/>
                </a:cxn>
                <a:cxn ang="0">
                  <a:pos x="15645" y="14629"/>
                </a:cxn>
                <a:cxn ang="0">
                  <a:pos x="15981" y="14263"/>
                </a:cxn>
                <a:cxn ang="0">
                  <a:pos x="16384" y="13897"/>
                </a:cxn>
                <a:cxn ang="0">
                  <a:pos x="16183" y="14775"/>
                </a:cxn>
                <a:cxn ang="0">
                  <a:pos x="15713" y="15141"/>
                </a:cxn>
                <a:cxn ang="0">
                  <a:pos x="15645" y="15726"/>
                </a:cxn>
                <a:cxn ang="0">
                  <a:pos x="15041" y="15945"/>
                </a:cxn>
                <a:cxn ang="0">
                  <a:pos x="14705" y="16311"/>
                </a:cxn>
                <a:cxn ang="0">
                  <a:pos x="14235" y="16018"/>
                </a:cxn>
                <a:cxn ang="0">
                  <a:pos x="13631" y="15945"/>
                </a:cxn>
                <a:cxn ang="0">
                  <a:pos x="12288" y="16384"/>
                </a:cxn>
                <a:cxn ang="0">
                  <a:pos x="11952" y="16311"/>
                </a:cxn>
                <a:cxn ang="0">
                  <a:pos x="11549" y="15433"/>
                </a:cxn>
                <a:cxn ang="0">
                  <a:pos x="11684" y="15141"/>
                </a:cxn>
                <a:cxn ang="0">
                  <a:pos x="12087" y="15287"/>
                </a:cxn>
                <a:cxn ang="0">
                  <a:pos x="12154" y="14848"/>
                </a:cxn>
                <a:cxn ang="0">
                  <a:pos x="11482" y="14482"/>
                </a:cxn>
                <a:cxn ang="0">
                  <a:pos x="6446" y="14336"/>
                </a:cxn>
                <a:cxn ang="0">
                  <a:pos x="2619" y="14263"/>
                </a:cxn>
                <a:cxn ang="0">
                  <a:pos x="2552" y="12507"/>
                </a:cxn>
                <a:cxn ang="0">
                  <a:pos x="67" y="12434"/>
                </a:cxn>
                <a:cxn ang="0">
                  <a:pos x="0" y="11703"/>
                </a:cxn>
                <a:cxn ang="0">
                  <a:pos x="134" y="3803"/>
                </a:cxn>
              </a:cxnLst>
              <a:rect l="0" t="0" r="r" b="b"/>
              <a:pathLst>
                <a:path w="16384" h="16384">
                  <a:moveTo>
                    <a:pt x="134" y="3803"/>
                  </a:moveTo>
                  <a:lnTo>
                    <a:pt x="671" y="3803"/>
                  </a:lnTo>
                  <a:lnTo>
                    <a:pt x="1142" y="2999"/>
                  </a:lnTo>
                  <a:lnTo>
                    <a:pt x="1746" y="2706"/>
                  </a:lnTo>
                  <a:lnTo>
                    <a:pt x="2149" y="1609"/>
                  </a:lnTo>
                  <a:lnTo>
                    <a:pt x="2149" y="805"/>
                  </a:lnTo>
                  <a:lnTo>
                    <a:pt x="2350" y="439"/>
                  </a:lnTo>
                  <a:lnTo>
                    <a:pt x="3223" y="366"/>
                  </a:lnTo>
                  <a:lnTo>
                    <a:pt x="3559" y="0"/>
                  </a:lnTo>
                  <a:lnTo>
                    <a:pt x="6178" y="731"/>
                  </a:lnTo>
                  <a:lnTo>
                    <a:pt x="7386" y="2121"/>
                  </a:lnTo>
                  <a:lnTo>
                    <a:pt x="8192" y="2267"/>
                  </a:lnTo>
                  <a:lnTo>
                    <a:pt x="9199" y="3145"/>
                  </a:lnTo>
                  <a:lnTo>
                    <a:pt x="9804" y="3145"/>
                  </a:lnTo>
                  <a:lnTo>
                    <a:pt x="11214" y="3145"/>
                  </a:lnTo>
                  <a:lnTo>
                    <a:pt x="13295" y="3511"/>
                  </a:lnTo>
                  <a:lnTo>
                    <a:pt x="13832" y="3730"/>
                  </a:lnTo>
                  <a:lnTo>
                    <a:pt x="14705" y="5998"/>
                  </a:lnTo>
                  <a:lnTo>
                    <a:pt x="15780" y="6875"/>
                  </a:lnTo>
                  <a:lnTo>
                    <a:pt x="15645" y="14629"/>
                  </a:lnTo>
                  <a:lnTo>
                    <a:pt x="15981" y="14263"/>
                  </a:lnTo>
                  <a:lnTo>
                    <a:pt x="16384" y="13897"/>
                  </a:lnTo>
                  <a:lnTo>
                    <a:pt x="16183" y="14775"/>
                  </a:lnTo>
                  <a:lnTo>
                    <a:pt x="15713" y="15141"/>
                  </a:lnTo>
                  <a:lnTo>
                    <a:pt x="15645" y="15726"/>
                  </a:lnTo>
                  <a:lnTo>
                    <a:pt x="15041" y="15945"/>
                  </a:lnTo>
                  <a:lnTo>
                    <a:pt x="14705" y="16311"/>
                  </a:lnTo>
                  <a:lnTo>
                    <a:pt x="14235" y="16018"/>
                  </a:lnTo>
                  <a:lnTo>
                    <a:pt x="13631" y="15945"/>
                  </a:lnTo>
                  <a:lnTo>
                    <a:pt x="12288" y="16384"/>
                  </a:lnTo>
                  <a:lnTo>
                    <a:pt x="11952" y="16311"/>
                  </a:lnTo>
                  <a:lnTo>
                    <a:pt x="11549" y="15433"/>
                  </a:lnTo>
                  <a:lnTo>
                    <a:pt x="11684" y="15141"/>
                  </a:lnTo>
                  <a:lnTo>
                    <a:pt x="12087" y="15287"/>
                  </a:lnTo>
                  <a:lnTo>
                    <a:pt x="12154" y="14848"/>
                  </a:lnTo>
                  <a:lnTo>
                    <a:pt x="11482" y="14482"/>
                  </a:lnTo>
                  <a:lnTo>
                    <a:pt x="6446" y="14336"/>
                  </a:lnTo>
                  <a:lnTo>
                    <a:pt x="2619" y="14263"/>
                  </a:lnTo>
                  <a:lnTo>
                    <a:pt x="2552" y="12507"/>
                  </a:lnTo>
                  <a:lnTo>
                    <a:pt x="67" y="12434"/>
                  </a:lnTo>
                  <a:lnTo>
                    <a:pt x="0" y="11703"/>
                  </a:lnTo>
                  <a:lnTo>
                    <a:pt x="134" y="3803"/>
                  </a:lnTo>
                  <a:close/>
                </a:path>
              </a:pathLst>
            </a:custGeom>
            <a:grpFill/>
            <a:ln w="3175">
              <a:solidFill>
                <a:srgbClr val="F79646">
                  <a:alpha val="80000"/>
                </a:srgbClr>
              </a:solidFill>
              <a:prstDash val="solid"/>
              <a:round/>
              <a:headEnd/>
              <a:tailEnd/>
            </a:ln>
          </p:spPr>
        </p:sp>
        <p:sp>
          <p:nvSpPr>
            <p:cNvPr id="386" name="Baker"/>
            <p:cNvSpPr>
              <a:spLocks/>
            </p:cNvSpPr>
            <p:nvPr/>
          </p:nvSpPr>
          <p:spPr bwMode="auto">
            <a:xfrm>
              <a:off x="6772518" y="957729"/>
              <a:ext cx="343526" cy="407937"/>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3175">
              <a:solidFill>
                <a:srgbClr val="F79646">
                  <a:alpha val="80000"/>
                </a:srgbClr>
              </a:solidFill>
              <a:prstDash val="solid"/>
              <a:round/>
              <a:headEnd/>
              <a:tailEnd/>
            </a:ln>
          </p:spPr>
        </p:sp>
        <p:sp>
          <p:nvSpPr>
            <p:cNvPr id="387" name="Bay"/>
            <p:cNvSpPr>
              <a:spLocks/>
            </p:cNvSpPr>
            <p:nvPr/>
          </p:nvSpPr>
          <p:spPr bwMode="auto">
            <a:xfrm>
              <a:off x="3882605" y="959877"/>
              <a:ext cx="489525" cy="564671"/>
            </a:xfrm>
            <a:custGeom>
              <a:avLst/>
              <a:gdLst/>
              <a:ahLst/>
              <a:cxnLst>
                <a:cxn ang="0">
                  <a:pos x="13581" y="0"/>
                </a:cxn>
                <a:cxn ang="0">
                  <a:pos x="3306" y="3302"/>
                </a:cxn>
                <a:cxn ang="0">
                  <a:pos x="2156" y="4049"/>
                </a:cxn>
                <a:cxn ang="0">
                  <a:pos x="862" y="4112"/>
                </a:cxn>
                <a:cxn ang="0">
                  <a:pos x="0" y="7538"/>
                </a:cxn>
                <a:cxn ang="0">
                  <a:pos x="3234" y="9407"/>
                </a:cxn>
                <a:cxn ang="0">
                  <a:pos x="6611" y="11400"/>
                </a:cxn>
                <a:cxn ang="0">
                  <a:pos x="6467" y="9967"/>
                </a:cxn>
                <a:cxn ang="0">
                  <a:pos x="6467" y="8908"/>
                </a:cxn>
                <a:cxn ang="0">
                  <a:pos x="5821" y="8722"/>
                </a:cxn>
                <a:cxn ang="0">
                  <a:pos x="5318" y="8285"/>
                </a:cxn>
                <a:cxn ang="0">
                  <a:pos x="3952" y="8784"/>
                </a:cxn>
                <a:cxn ang="0">
                  <a:pos x="3521" y="8099"/>
                </a:cxn>
                <a:cxn ang="0">
                  <a:pos x="4743" y="7289"/>
                </a:cxn>
                <a:cxn ang="0">
                  <a:pos x="5964" y="6666"/>
                </a:cxn>
                <a:cxn ang="0">
                  <a:pos x="6970" y="7849"/>
                </a:cxn>
                <a:cxn ang="0">
                  <a:pos x="7617" y="8161"/>
                </a:cxn>
                <a:cxn ang="0">
                  <a:pos x="8479" y="8161"/>
                </a:cxn>
                <a:cxn ang="0">
                  <a:pos x="8048" y="8722"/>
                </a:cxn>
                <a:cxn ang="0">
                  <a:pos x="7330" y="9781"/>
                </a:cxn>
                <a:cxn ang="0">
                  <a:pos x="8623" y="10777"/>
                </a:cxn>
                <a:cxn ang="0">
                  <a:pos x="10348" y="11400"/>
                </a:cxn>
                <a:cxn ang="0">
                  <a:pos x="11785" y="11276"/>
                </a:cxn>
                <a:cxn ang="0">
                  <a:pos x="12791" y="11525"/>
                </a:cxn>
                <a:cxn ang="0">
                  <a:pos x="13725" y="13207"/>
                </a:cxn>
                <a:cxn ang="0">
                  <a:pos x="13007" y="13518"/>
                </a:cxn>
                <a:cxn ang="0">
                  <a:pos x="8839" y="11525"/>
                </a:cxn>
                <a:cxn ang="0">
                  <a:pos x="8336" y="11899"/>
                </a:cxn>
                <a:cxn ang="0">
                  <a:pos x="12935" y="14577"/>
                </a:cxn>
                <a:cxn ang="0">
                  <a:pos x="13366" y="15636"/>
                </a:cxn>
                <a:cxn ang="0">
                  <a:pos x="14947" y="16259"/>
                </a:cxn>
                <a:cxn ang="0">
                  <a:pos x="16168" y="9594"/>
                </a:cxn>
                <a:cxn ang="0">
                  <a:pos x="14875" y="0"/>
                </a:cxn>
              </a:cxnLst>
              <a:rect l="0" t="0" r="r" b="b"/>
              <a:pathLst>
                <a:path w="16384" h="16384">
                  <a:moveTo>
                    <a:pt x="14875" y="0"/>
                  </a:moveTo>
                  <a:lnTo>
                    <a:pt x="13581" y="0"/>
                  </a:lnTo>
                  <a:lnTo>
                    <a:pt x="13438" y="3302"/>
                  </a:lnTo>
                  <a:lnTo>
                    <a:pt x="3306" y="3302"/>
                  </a:lnTo>
                  <a:lnTo>
                    <a:pt x="2659" y="3738"/>
                  </a:lnTo>
                  <a:lnTo>
                    <a:pt x="2156" y="4049"/>
                  </a:lnTo>
                  <a:lnTo>
                    <a:pt x="1653" y="4049"/>
                  </a:lnTo>
                  <a:lnTo>
                    <a:pt x="862" y="4112"/>
                  </a:lnTo>
                  <a:lnTo>
                    <a:pt x="72" y="4548"/>
                  </a:lnTo>
                  <a:lnTo>
                    <a:pt x="0" y="7538"/>
                  </a:lnTo>
                  <a:lnTo>
                    <a:pt x="1293" y="8348"/>
                  </a:lnTo>
                  <a:lnTo>
                    <a:pt x="3234" y="9407"/>
                  </a:lnTo>
                  <a:lnTo>
                    <a:pt x="6036" y="11276"/>
                  </a:lnTo>
                  <a:lnTo>
                    <a:pt x="6611" y="11400"/>
                  </a:lnTo>
                  <a:lnTo>
                    <a:pt x="6755" y="11276"/>
                  </a:lnTo>
                  <a:lnTo>
                    <a:pt x="6467" y="9967"/>
                  </a:lnTo>
                  <a:lnTo>
                    <a:pt x="6611" y="9282"/>
                  </a:lnTo>
                  <a:lnTo>
                    <a:pt x="6467" y="8908"/>
                  </a:lnTo>
                  <a:lnTo>
                    <a:pt x="6036" y="8908"/>
                  </a:lnTo>
                  <a:lnTo>
                    <a:pt x="5821" y="8722"/>
                  </a:lnTo>
                  <a:lnTo>
                    <a:pt x="5821" y="8285"/>
                  </a:lnTo>
                  <a:lnTo>
                    <a:pt x="5318" y="8285"/>
                  </a:lnTo>
                  <a:lnTo>
                    <a:pt x="4527" y="8784"/>
                  </a:lnTo>
                  <a:lnTo>
                    <a:pt x="3952" y="8784"/>
                  </a:lnTo>
                  <a:lnTo>
                    <a:pt x="3521" y="8535"/>
                  </a:lnTo>
                  <a:lnTo>
                    <a:pt x="3521" y="8099"/>
                  </a:lnTo>
                  <a:lnTo>
                    <a:pt x="4096" y="7476"/>
                  </a:lnTo>
                  <a:lnTo>
                    <a:pt x="4743" y="7289"/>
                  </a:lnTo>
                  <a:lnTo>
                    <a:pt x="5318" y="6728"/>
                  </a:lnTo>
                  <a:lnTo>
                    <a:pt x="5964" y="6666"/>
                  </a:lnTo>
                  <a:lnTo>
                    <a:pt x="6683" y="6915"/>
                  </a:lnTo>
                  <a:lnTo>
                    <a:pt x="6970" y="7849"/>
                  </a:lnTo>
                  <a:lnTo>
                    <a:pt x="7330" y="8223"/>
                  </a:lnTo>
                  <a:lnTo>
                    <a:pt x="7617" y="8161"/>
                  </a:lnTo>
                  <a:lnTo>
                    <a:pt x="8120" y="8036"/>
                  </a:lnTo>
                  <a:lnTo>
                    <a:pt x="8479" y="8161"/>
                  </a:lnTo>
                  <a:lnTo>
                    <a:pt x="8551" y="8410"/>
                  </a:lnTo>
                  <a:lnTo>
                    <a:pt x="8048" y="8722"/>
                  </a:lnTo>
                  <a:lnTo>
                    <a:pt x="7976" y="9220"/>
                  </a:lnTo>
                  <a:lnTo>
                    <a:pt x="7330" y="9781"/>
                  </a:lnTo>
                  <a:lnTo>
                    <a:pt x="7976" y="10466"/>
                  </a:lnTo>
                  <a:lnTo>
                    <a:pt x="8623" y="10777"/>
                  </a:lnTo>
                  <a:lnTo>
                    <a:pt x="9342" y="10840"/>
                  </a:lnTo>
                  <a:lnTo>
                    <a:pt x="10348" y="11400"/>
                  </a:lnTo>
                  <a:lnTo>
                    <a:pt x="10995" y="11587"/>
                  </a:lnTo>
                  <a:lnTo>
                    <a:pt x="11785" y="11276"/>
                  </a:lnTo>
                  <a:lnTo>
                    <a:pt x="12288" y="11276"/>
                  </a:lnTo>
                  <a:lnTo>
                    <a:pt x="12791" y="11525"/>
                  </a:lnTo>
                  <a:lnTo>
                    <a:pt x="13150" y="12584"/>
                  </a:lnTo>
                  <a:lnTo>
                    <a:pt x="13725" y="13207"/>
                  </a:lnTo>
                  <a:lnTo>
                    <a:pt x="13581" y="13456"/>
                  </a:lnTo>
                  <a:lnTo>
                    <a:pt x="13007" y="13518"/>
                  </a:lnTo>
                  <a:lnTo>
                    <a:pt x="9845" y="11899"/>
                  </a:lnTo>
                  <a:lnTo>
                    <a:pt x="8839" y="11525"/>
                  </a:lnTo>
                  <a:lnTo>
                    <a:pt x="8408" y="11587"/>
                  </a:lnTo>
                  <a:lnTo>
                    <a:pt x="8336" y="11899"/>
                  </a:lnTo>
                  <a:lnTo>
                    <a:pt x="8551" y="12272"/>
                  </a:lnTo>
                  <a:lnTo>
                    <a:pt x="12935" y="14577"/>
                  </a:lnTo>
                  <a:lnTo>
                    <a:pt x="12935" y="15263"/>
                  </a:lnTo>
                  <a:lnTo>
                    <a:pt x="13366" y="15636"/>
                  </a:lnTo>
                  <a:lnTo>
                    <a:pt x="13941" y="15886"/>
                  </a:lnTo>
                  <a:lnTo>
                    <a:pt x="14947" y="16259"/>
                  </a:lnTo>
                  <a:lnTo>
                    <a:pt x="15881" y="16384"/>
                  </a:lnTo>
                  <a:lnTo>
                    <a:pt x="16168" y="9594"/>
                  </a:lnTo>
                  <a:lnTo>
                    <a:pt x="16384" y="62"/>
                  </a:lnTo>
                  <a:lnTo>
                    <a:pt x="14875" y="0"/>
                  </a:lnTo>
                  <a:close/>
                </a:path>
              </a:pathLst>
            </a:custGeom>
            <a:grpFill/>
            <a:ln w="3175">
              <a:solidFill>
                <a:srgbClr val="F79646">
                  <a:alpha val="80000"/>
                </a:srgbClr>
              </a:solidFill>
              <a:prstDash val="solid"/>
              <a:round/>
              <a:headEnd/>
              <a:tailEnd/>
            </a:ln>
          </p:spPr>
        </p:sp>
        <p:sp>
          <p:nvSpPr>
            <p:cNvPr id="388" name="Bradford"/>
            <p:cNvSpPr>
              <a:spLocks/>
            </p:cNvSpPr>
            <p:nvPr/>
          </p:nvSpPr>
          <p:spPr bwMode="auto">
            <a:xfrm>
              <a:off x="6802577" y="1365667"/>
              <a:ext cx="309173" cy="384320"/>
            </a:xfrm>
            <a:custGeom>
              <a:avLst/>
              <a:gdLst/>
              <a:ahLst/>
              <a:cxnLst>
                <a:cxn ang="0">
                  <a:pos x="16384" y="0"/>
                </a:cxn>
                <a:cxn ang="0">
                  <a:pos x="12516" y="0"/>
                </a:cxn>
                <a:cxn ang="0">
                  <a:pos x="12060" y="1281"/>
                </a:cxn>
                <a:cxn ang="0">
                  <a:pos x="11150" y="1831"/>
                </a:cxn>
                <a:cxn ang="0">
                  <a:pos x="10695" y="2197"/>
                </a:cxn>
                <a:cxn ang="0">
                  <a:pos x="9899" y="3295"/>
                </a:cxn>
                <a:cxn ang="0">
                  <a:pos x="6599" y="5034"/>
                </a:cxn>
                <a:cxn ang="0">
                  <a:pos x="5689" y="5949"/>
                </a:cxn>
                <a:cxn ang="0">
                  <a:pos x="5120" y="7048"/>
                </a:cxn>
                <a:cxn ang="0">
                  <a:pos x="4437" y="7231"/>
                </a:cxn>
                <a:cxn ang="0">
                  <a:pos x="2958" y="7414"/>
                </a:cxn>
                <a:cxn ang="0">
                  <a:pos x="1479" y="7963"/>
                </a:cxn>
                <a:cxn ang="0">
                  <a:pos x="0" y="8695"/>
                </a:cxn>
                <a:cxn ang="0">
                  <a:pos x="2048" y="10435"/>
                </a:cxn>
                <a:cxn ang="0">
                  <a:pos x="3413" y="10618"/>
                </a:cxn>
                <a:cxn ang="0">
                  <a:pos x="5120" y="11716"/>
                </a:cxn>
                <a:cxn ang="0">
                  <a:pos x="6144" y="11716"/>
                </a:cxn>
                <a:cxn ang="0">
                  <a:pos x="8533" y="11716"/>
                </a:cxn>
                <a:cxn ang="0">
                  <a:pos x="12060" y="12174"/>
                </a:cxn>
                <a:cxn ang="0">
                  <a:pos x="12971" y="12448"/>
                </a:cxn>
                <a:cxn ang="0">
                  <a:pos x="14450" y="15286"/>
                </a:cxn>
                <a:cxn ang="0">
                  <a:pos x="16270" y="16384"/>
                </a:cxn>
                <a:cxn ang="0">
                  <a:pos x="16384" y="0"/>
                </a:cxn>
              </a:cxnLst>
              <a:rect l="0" t="0" r="r" b="b"/>
              <a:pathLst>
                <a:path w="16384" h="16384">
                  <a:moveTo>
                    <a:pt x="16384" y="0"/>
                  </a:moveTo>
                  <a:lnTo>
                    <a:pt x="12516" y="0"/>
                  </a:lnTo>
                  <a:lnTo>
                    <a:pt x="12060" y="1281"/>
                  </a:lnTo>
                  <a:lnTo>
                    <a:pt x="11150" y="1831"/>
                  </a:lnTo>
                  <a:lnTo>
                    <a:pt x="10695" y="2197"/>
                  </a:lnTo>
                  <a:lnTo>
                    <a:pt x="9899" y="3295"/>
                  </a:lnTo>
                  <a:lnTo>
                    <a:pt x="6599" y="5034"/>
                  </a:lnTo>
                  <a:lnTo>
                    <a:pt x="5689" y="5949"/>
                  </a:lnTo>
                  <a:lnTo>
                    <a:pt x="5120" y="7048"/>
                  </a:lnTo>
                  <a:lnTo>
                    <a:pt x="4437" y="7231"/>
                  </a:lnTo>
                  <a:lnTo>
                    <a:pt x="2958" y="7414"/>
                  </a:lnTo>
                  <a:lnTo>
                    <a:pt x="1479" y="7963"/>
                  </a:lnTo>
                  <a:lnTo>
                    <a:pt x="0" y="8695"/>
                  </a:lnTo>
                  <a:lnTo>
                    <a:pt x="2048" y="10435"/>
                  </a:lnTo>
                  <a:lnTo>
                    <a:pt x="3413" y="10618"/>
                  </a:lnTo>
                  <a:lnTo>
                    <a:pt x="5120" y="11716"/>
                  </a:lnTo>
                  <a:lnTo>
                    <a:pt x="6144" y="11716"/>
                  </a:lnTo>
                  <a:lnTo>
                    <a:pt x="8533" y="11716"/>
                  </a:lnTo>
                  <a:lnTo>
                    <a:pt x="12060" y="12174"/>
                  </a:lnTo>
                  <a:lnTo>
                    <a:pt x="12971" y="12448"/>
                  </a:lnTo>
                  <a:lnTo>
                    <a:pt x="14450" y="15286"/>
                  </a:lnTo>
                  <a:lnTo>
                    <a:pt x="16270" y="16384"/>
                  </a:lnTo>
                  <a:lnTo>
                    <a:pt x="16384" y="0"/>
                  </a:lnTo>
                  <a:close/>
                </a:path>
              </a:pathLst>
            </a:custGeom>
            <a:grpFill/>
            <a:ln w="3175">
              <a:solidFill>
                <a:srgbClr val="F79646">
                  <a:alpha val="80000"/>
                </a:srgbClr>
              </a:solidFill>
              <a:prstDash val="solid"/>
              <a:round/>
              <a:headEnd/>
              <a:tailEnd/>
            </a:ln>
          </p:spPr>
        </p:sp>
        <p:sp>
          <p:nvSpPr>
            <p:cNvPr id="389" name="Brevard"/>
            <p:cNvSpPr>
              <a:spLocks/>
            </p:cNvSpPr>
            <p:nvPr/>
          </p:nvSpPr>
          <p:spPr bwMode="auto">
            <a:xfrm>
              <a:off x="8007065" y="2625978"/>
              <a:ext cx="380026" cy="897462"/>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3175">
              <a:solidFill>
                <a:srgbClr val="F79646">
                  <a:alpha val="80000"/>
                </a:srgbClr>
              </a:solidFill>
              <a:prstDash val="solid"/>
              <a:round/>
              <a:headEnd/>
              <a:tailEnd/>
            </a:ln>
          </p:spPr>
        </p:sp>
        <p:sp>
          <p:nvSpPr>
            <p:cNvPr id="390" name="Broward"/>
            <p:cNvSpPr>
              <a:spLocks/>
            </p:cNvSpPr>
            <p:nvPr/>
          </p:nvSpPr>
          <p:spPr bwMode="auto">
            <a:xfrm>
              <a:off x="8056447" y="4884661"/>
              <a:ext cx="654847" cy="358555"/>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3175">
              <a:solidFill>
                <a:srgbClr val="F79646">
                  <a:alpha val="80000"/>
                </a:srgbClr>
              </a:solidFill>
              <a:prstDash val="solid"/>
              <a:round/>
              <a:headEnd/>
              <a:tailEnd/>
            </a:ln>
          </p:spPr>
        </p:sp>
        <p:sp>
          <p:nvSpPr>
            <p:cNvPr id="391" name="Calhoun"/>
            <p:cNvSpPr>
              <a:spLocks/>
            </p:cNvSpPr>
            <p:nvPr/>
          </p:nvSpPr>
          <p:spPr bwMode="auto">
            <a:xfrm>
              <a:off x="4365689" y="929818"/>
              <a:ext cx="384320" cy="362849"/>
            </a:xfrm>
            <a:custGeom>
              <a:avLst/>
              <a:gdLst/>
              <a:ahLst/>
              <a:cxnLst>
                <a:cxn ang="0">
                  <a:pos x="16384" y="0"/>
                </a:cxn>
                <a:cxn ang="0">
                  <a:pos x="7597" y="0"/>
                </a:cxn>
                <a:cxn ang="0">
                  <a:pos x="7506" y="1454"/>
                </a:cxn>
                <a:cxn ang="0">
                  <a:pos x="275" y="1454"/>
                </a:cxn>
                <a:cxn ang="0">
                  <a:pos x="0" y="16287"/>
                </a:cxn>
                <a:cxn ang="0">
                  <a:pos x="9519" y="16384"/>
                </a:cxn>
                <a:cxn ang="0">
                  <a:pos x="10984" y="14833"/>
                </a:cxn>
                <a:cxn ang="0">
                  <a:pos x="11258" y="13185"/>
                </a:cxn>
                <a:cxn ang="0">
                  <a:pos x="11807" y="12118"/>
                </a:cxn>
                <a:cxn ang="0">
                  <a:pos x="12082" y="9889"/>
                </a:cxn>
                <a:cxn ang="0">
                  <a:pos x="12540" y="9210"/>
                </a:cxn>
                <a:cxn ang="0">
                  <a:pos x="12997" y="8628"/>
                </a:cxn>
                <a:cxn ang="0">
                  <a:pos x="12631" y="8531"/>
                </a:cxn>
                <a:cxn ang="0">
                  <a:pos x="12265" y="8434"/>
                </a:cxn>
                <a:cxn ang="0">
                  <a:pos x="12265" y="7756"/>
                </a:cxn>
                <a:cxn ang="0">
                  <a:pos x="13180" y="6883"/>
                </a:cxn>
                <a:cxn ang="0">
                  <a:pos x="13730" y="6108"/>
                </a:cxn>
                <a:cxn ang="0">
                  <a:pos x="13638" y="5429"/>
                </a:cxn>
                <a:cxn ang="0">
                  <a:pos x="14004" y="3296"/>
                </a:cxn>
                <a:cxn ang="0">
                  <a:pos x="14645" y="1454"/>
                </a:cxn>
                <a:cxn ang="0">
                  <a:pos x="15835" y="388"/>
                </a:cxn>
                <a:cxn ang="0">
                  <a:pos x="16384" y="0"/>
                </a:cxn>
              </a:cxnLst>
              <a:rect l="0" t="0" r="r" b="b"/>
              <a:pathLst>
                <a:path w="16384" h="16384">
                  <a:moveTo>
                    <a:pt x="16384" y="0"/>
                  </a:moveTo>
                  <a:lnTo>
                    <a:pt x="7597" y="0"/>
                  </a:lnTo>
                  <a:lnTo>
                    <a:pt x="7506" y="1454"/>
                  </a:lnTo>
                  <a:lnTo>
                    <a:pt x="275" y="1454"/>
                  </a:lnTo>
                  <a:lnTo>
                    <a:pt x="0" y="16287"/>
                  </a:lnTo>
                  <a:lnTo>
                    <a:pt x="9519" y="16384"/>
                  </a:lnTo>
                  <a:lnTo>
                    <a:pt x="10984" y="14833"/>
                  </a:lnTo>
                  <a:lnTo>
                    <a:pt x="11258" y="13185"/>
                  </a:lnTo>
                  <a:lnTo>
                    <a:pt x="11807" y="12118"/>
                  </a:lnTo>
                  <a:lnTo>
                    <a:pt x="12082" y="9889"/>
                  </a:lnTo>
                  <a:lnTo>
                    <a:pt x="12540" y="9210"/>
                  </a:lnTo>
                  <a:lnTo>
                    <a:pt x="12997" y="8628"/>
                  </a:lnTo>
                  <a:lnTo>
                    <a:pt x="12631" y="8531"/>
                  </a:lnTo>
                  <a:lnTo>
                    <a:pt x="12265" y="8434"/>
                  </a:lnTo>
                  <a:lnTo>
                    <a:pt x="12265" y="7756"/>
                  </a:lnTo>
                  <a:lnTo>
                    <a:pt x="13180" y="6883"/>
                  </a:lnTo>
                  <a:lnTo>
                    <a:pt x="13730" y="6108"/>
                  </a:lnTo>
                  <a:lnTo>
                    <a:pt x="13638" y="5429"/>
                  </a:lnTo>
                  <a:lnTo>
                    <a:pt x="14004" y="3296"/>
                  </a:lnTo>
                  <a:lnTo>
                    <a:pt x="14645" y="1454"/>
                  </a:lnTo>
                  <a:lnTo>
                    <a:pt x="15835" y="388"/>
                  </a:lnTo>
                  <a:lnTo>
                    <a:pt x="16384" y="0"/>
                  </a:lnTo>
                  <a:close/>
                </a:path>
              </a:pathLst>
            </a:custGeom>
            <a:grpFill/>
            <a:ln w="3175">
              <a:solidFill>
                <a:srgbClr val="F79646">
                  <a:alpha val="80000"/>
                </a:srgbClr>
              </a:solidFill>
              <a:prstDash val="solid"/>
              <a:round/>
              <a:headEnd/>
              <a:tailEnd/>
            </a:ln>
          </p:spPr>
        </p:sp>
        <p:sp>
          <p:nvSpPr>
            <p:cNvPr id="392" name="Charlotte"/>
            <p:cNvSpPr>
              <a:spLocks/>
            </p:cNvSpPr>
            <p:nvPr/>
          </p:nvSpPr>
          <p:spPr bwMode="auto">
            <a:xfrm>
              <a:off x="6862694" y="4234109"/>
              <a:ext cx="639817" cy="255497"/>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3175">
              <a:solidFill>
                <a:srgbClr val="F79646">
                  <a:alpha val="80000"/>
                </a:srgbClr>
              </a:solidFill>
              <a:prstDash val="solid"/>
              <a:round/>
              <a:headEnd/>
              <a:tailEnd/>
            </a:ln>
          </p:spPr>
        </p:sp>
        <p:sp>
          <p:nvSpPr>
            <p:cNvPr id="393" name="Citrus"/>
            <p:cNvSpPr>
              <a:spLocks/>
            </p:cNvSpPr>
            <p:nvPr/>
          </p:nvSpPr>
          <p:spPr bwMode="auto">
            <a:xfrm>
              <a:off x="6549226" y="2372627"/>
              <a:ext cx="455172" cy="354261"/>
            </a:xfrm>
            <a:custGeom>
              <a:avLst/>
              <a:gdLst/>
              <a:ahLst/>
              <a:cxnLst>
                <a:cxn ang="0">
                  <a:pos x="12829" y="4170"/>
                </a:cxn>
                <a:cxn ang="0">
                  <a:pos x="12133" y="3078"/>
                </a:cxn>
                <a:cxn ang="0">
                  <a:pos x="8965" y="1092"/>
                </a:cxn>
                <a:cxn ang="0">
                  <a:pos x="7728" y="99"/>
                </a:cxn>
                <a:cxn ang="0">
                  <a:pos x="6646" y="0"/>
                </a:cxn>
                <a:cxn ang="0">
                  <a:pos x="5874" y="99"/>
                </a:cxn>
                <a:cxn ang="0">
                  <a:pos x="4637" y="596"/>
                </a:cxn>
                <a:cxn ang="0">
                  <a:pos x="4251" y="1092"/>
                </a:cxn>
                <a:cxn ang="0">
                  <a:pos x="3864" y="1390"/>
                </a:cxn>
                <a:cxn ang="0">
                  <a:pos x="3246" y="1291"/>
                </a:cxn>
                <a:cxn ang="0">
                  <a:pos x="1932" y="695"/>
                </a:cxn>
                <a:cxn ang="0">
                  <a:pos x="1314" y="596"/>
                </a:cxn>
                <a:cxn ang="0">
                  <a:pos x="696" y="894"/>
                </a:cxn>
                <a:cxn ang="0">
                  <a:pos x="0" y="1787"/>
                </a:cxn>
                <a:cxn ang="0">
                  <a:pos x="232" y="2284"/>
                </a:cxn>
                <a:cxn ang="0">
                  <a:pos x="309" y="3376"/>
                </a:cxn>
                <a:cxn ang="0">
                  <a:pos x="541" y="3972"/>
                </a:cxn>
                <a:cxn ang="0">
                  <a:pos x="1082" y="4568"/>
                </a:cxn>
                <a:cxn ang="0">
                  <a:pos x="2164" y="5461"/>
                </a:cxn>
                <a:cxn ang="0">
                  <a:pos x="2859" y="6256"/>
                </a:cxn>
                <a:cxn ang="0">
                  <a:pos x="3246" y="6851"/>
                </a:cxn>
                <a:cxn ang="0">
                  <a:pos x="3091" y="7447"/>
                </a:cxn>
                <a:cxn ang="0">
                  <a:pos x="2859" y="7745"/>
                </a:cxn>
                <a:cxn ang="0">
                  <a:pos x="2318" y="7745"/>
                </a:cxn>
                <a:cxn ang="0">
                  <a:pos x="1546" y="7844"/>
                </a:cxn>
                <a:cxn ang="0">
                  <a:pos x="1314" y="7944"/>
                </a:cxn>
                <a:cxn ang="0">
                  <a:pos x="1082" y="8440"/>
                </a:cxn>
                <a:cxn ang="0">
                  <a:pos x="1005" y="9036"/>
                </a:cxn>
                <a:cxn ang="0">
                  <a:pos x="1082" y="9632"/>
                </a:cxn>
                <a:cxn ang="0">
                  <a:pos x="1468" y="10029"/>
                </a:cxn>
                <a:cxn ang="0">
                  <a:pos x="2009" y="10327"/>
                </a:cxn>
                <a:cxn ang="0">
                  <a:pos x="2473" y="10625"/>
                </a:cxn>
                <a:cxn ang="0">
                  <a:pos x="2550" y="11121"/>
                </a:cxn>
                <a:cxn ang="0">
                  <a:pos x="2396" y="11717"/>
                </a:cxn>
                <a:cxn ang="0">
                  <a:pos x="2241" y="12412"/>
                </a:cxn>
                <a:cxn ang="0">
                  <a:pos x="2318" y="13306"/>
                </a:cxn>
                <a:cxn ang="0">
                  <a:pos x="2705" y="14199"/>
                </a:cxn>
                <a:cxn ang="0">
                  <a:pos x="2782" y="14895"/>
                </a:cxn>
                <a:cxn ang="0">
                  <a:pos x="8965" y="15093"/>
                </a:cxn>
                <a:cxn ang="0">
                  <a:pos x="9042" y="16185"/>
                </a:cxn>
                <a:cxn ang="0">
                  <a:pos x="13447" y="16384"/>
                </a:cxn>
                <a:cxn ang="0">
                  <a:pos x="13988" y="15093"/>
                </a:cxn>
                <a:cxn ang="0">
                  <a:pos x="14529" y="14100"/>
                </a:cxn>
                <a:cxn ang="0">
                  <a:pos x="16075" y="12214"/>
                </a:cxn>
                <a:cxn ang="0">
                  <a:pos x="16384" y="11121"/>
                </a:cxn>
                <a:cxn ang="0">
                  <a:pos x="16075" y="10625"/>
                </a:cxn>
                <a:cxn ang="0">
                  <a:pos x="15225" y="8937"/>
                </a:cxn>
                <a:cxn ang="0">
                  <a:pos x="13602" y="6256"/>
                </a:cxn>
                <a:cxn ang="0">
                  <a:pos x="12829" y="4170"/>
                </a:cxn>
              </a:cxnLst>
              <a:rect l="0" t="0" r="r" b="b"/>
              <a:pathLst>
                <a:path w="16384" h="16384">
                  <a:moveTo>
                    <a:pt x="12829" y="4170"/>
                  </a:moveTo>
                  <a:lnTo>
                    <a:pt x="12133" y="3078"/>
                  </a:lnTo>
                  <a:lnTo>
                    <a:pt x="8965" y="1092"/>
                  </a:lnTo>
                  <a:lnTo>
                    <a:pt x="7728" y="99"/>
                  </a:lnTo>
                  <a:lnTo>
                    <a:pt x="6646" y="0"/>
                  </a:lnTo>
                  <a:lnTo>
                    <a:pt x="5874" y="99"/>
                  </a:lnTo>
                  <a:lnTo>
                    <a:pt x="4637" y="596"/>
                  </a:lnTo>
                  <a:lnTo>
                    <a:pt x="4251" y="1092"/>
                  </a:lnTo>
                  <a:lnTo>
                    <a:pt x="3864" y="1390"/>
                  </a:lnTo>
                  <a:lnTo>
                    <a:pt x="3246" y="1291"/>
                  </a:lnTo>
                  <a:lnTo>
                    <a:pt x="1932" y="695"/>
                  </a:lnTo>
                  <a:lnTo>
                    <a:pt x="1314" y="596"/>
                  </a:lnTo>
                  <a:lnTo>
                    <a:pt x="696" y="894"/>
                  </a:lnTo>
                  <a:lnTo>
                    <a:pt x="0" y="1787"/>
                  </a:lnTo>
                  <a:lnTo>
                    <a:pt x="232" y="2284"/>
                  </a:lnTo>
                  <a:lnTo>
                    <a:pt x="309" y="3376"/>
                  </a:lnTo>
                  <a:lnTo>
                    <a:pt x="541" y="3972"/>
                  </a:lnTo>
                  <a:lnTo>
                    <a:pt x="1082" y="4568"/>
                  </a:lnTo>
                  <a:lnTo>
                    <a:pt x="2164" y="5461"/>
                  </a:lnTo>
                  <a:lnTo>
                    <a:pt x="2859" y="6256"/>
                  </a:lnTo>
                  <a:lnTo>
                    <a:pt x="3246" y="6851"/>
                  </a:lnTo>
                  <a:lnTo>
                    <a:pt x="3091" y="7447"/>
                  </a:lnTo>
                  <a:lnTo>
                    <a:pt x="2859" y="7745"/>
                  </a:lnTo>
                  <a:lnTo>
                    <a:pt x="2318" y="7745"/>
                  </a:lnTo>
                  <a:lnTo>
                    <a:pt x="1546" y="7844"/>
                  </a:lnTo>
                  <a:lnTo>
                    <a:pt x="1314" y="7944"/>
                  </a:lnTo>
                  <a:lnTo>
                    <a:pt x="1082" y="8440"/>
                  </a:lnTo>
                  <a:lnTo>
                    <a:pt x="1005" y="9036"/>
                  </a:lnTo>
                  <a:lnTo>
                    <a:pt x="1082" y="9632"/>
                  </a:lnTo>
                  <a:lnTo>
                    <a:pt x="1468" y="10029"/>
                  </a:lnTo>
                  <a:lnTo>
                    <a:pt x="2009" y="10327"/>
                  </a:lnTo>
                  <a:lnTo>
                    <a:pt x="2473" y="10625"/>
                  </a:lnTo>
                  <a:lnTo>
                    <a:pt x="2550" y="11121"/>
                  </a:lnTo>
                  <a:lnTo>
                    <a:pt x="2396" y="11717"/>
                  </a:lnTo>
                  <a:lnTo>
                    <a:pt x="2241" y="12412"/>
                  </a:lnTo>
                  <a:lnTo>
                    <a:pt x="2318" y="13306"/>
                  </a:lnTo>
                  <a:lnTo>
                    <a:pt x="2705" y="14199"/>
                  </a:lnTo>
                  <a:lnTo>
                    <a:pt x="2782" y="14895"/>
                  </a:lnTo>
                  <a:lnTo>
                    <a:pt x="8965" y="15093"/>
                  </a:lnTo>
                  <a:lnTo>
                    <a:pt x="9042" y="16185"/>
                  </a:lnTo>
                  <a:lnTo>
                    <a:pt x="13447" y="16384"/>
                  </a:lnTo>
                  <a:lnTo>
                    <a:pt x="13988" y="15093"/>
                  </a:lnTo>
                  <a:lnTo>
                    <a:pt x="14529" y="14100"/>
                  </a:lnTo>
                  <a:lnTo>
                    <a:pt x="16075" y="12214"/>
                  </a:lnTo>
                  <a:lnTo>
                    <a:pt x="16384" y="11121"/>
                  </a:lnTo>
                  <a:lnTo>
                    <a:pt x="16075" y="10625"/>
                  </a:lnTo>
                  <a:lnTo>
                    <a:pt x="15225" y="8937"/>
                  </a:lnTo>
                  <a:lnTo>
                    <a:pt x="13602" y="6256"/>
                  </a:lnTo>
                  <a:lnTo>
                    <a:pt x="12829" y="4170"/>
                  </a:lnTo>
                  <a:close/>
                </a:path>
              </a:pathLst>
            </a:custGeom>
            <a:grpFill/>
            <a:ln w="3175">
              <a:solidFill>
                <a:srgbClr val="F79646">
                  <a:alpha val="80000"/>
                </a:srgbClr>
              </a:solidFill>
              <a:prstDash val="solid"/>
              <a:round/>
              <a:headEnd/>
              <a:tailEnd/>
            </a:ln>
          </p:spPr>
        </p:sp>
        <p:sp>
          <p:nvSpPr>
            <p:cNvPr id="394" name="Clay"/>
            <p:cNvSpPr>
              <a:spLocks/>
            </p:cNvSpPr>
            <p:nvPr/>
          </p:nvSpPr>
          <p:spPr bwMode="auto">
            <a:xfrm>
              <a:off x="7109603" y="1329167"/>
              <a:ext cx="388614" cy="420819"/>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3175">
              <a:solidFill>
                <a:srgbClr val="F79646">
                  <a:alpha val="80000"/>
                </a:srgbClr>
              </a:solidFill>
              <a:prstDash val="solid"/>
              <a:round/>
              <a:headEnd/>
              <a:tailEnd/>
            </a:ln>
          </p:spPr>
        </p:sp>
        <p:sp>
          <p:nvSpPr>
            <p:cNvPr id="395" name="Collier"/>
            <p:cNvSpPr>
              <a:spLocks/>
            </p:cNvSpPr>
            <p:nvPr/>
          </p:nvSpPr>
          <p:spPr bwMode="auto">
            <a:xfrm>
              <a:off x="7266337" y="4719340"/>
              <a:ext cx="794404" cy="663435"/>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3175">
              <a:solidFill>
                <a:srgbClr val="F79646">
                  <a:alpha val="80000"/>
                </a:srgbClr>
              </a:solidFill>
              <a:prstDash val="solid"/>
              <a:round/>
              <a:headEnd/>
              <a:tailEnd/>
            </a:ln>
          </p:spPr>
        </p:sp>
        <p:sp>
          <p:nvSpPr>
            <p:cNvPr id="396" name="Columbia"/>
            <p:cNvSpPr>
              <a:spLocks/>
            </p:cNvSpPr>
            <p:nvPr/>
          </p:nvSpPr>
          <p:spPr bwMode="auto">
            <a:xfrm>
              <a:off x="6495550" y="944847"/>
              <a:ext cx="281262" cy="714964"/>
            </a:xfrm>
            <a:custGeom>
              <a:avLst/>
              <a:gdLst/>
              <a:ahLst/>
              <a:cxnLst>
                <a:cxn ang="0">
                  <a:pos x="16134" y="295"/>
                </a:cxn>
                <a:cxn ang="0">
                  <a:pos x="9255" y="98"/>
                </a:cxn>
                <a:cxn ang="0">
                  <a:pos x="4377" y="0"/>
                </a:cxn>
                <a:cxn ang="0">
                  <a:pos x="3627" y="1132"/>
                </a:cxn>
                <a:cxn ang="0">
                  <a:pos x="4502" y="2017"/>
                </a:cxn>
                <a:cxn ang="0">
                  <a:pos x="7254" y="3838"/>
                </a:cxn>
                <a:cxn ang="0">
                  <a:pos x="7254" y="4477"/>
                </a:cxn>
                <a:cxn ang="0">
                  <a:pos x="6003" y="5265"/>
                </a:cxn>
                <a:cxn ang="0">
                  <a:pos x="4502" y="5806"/>
                </a:cxn>
                <a:cxn ang="0">
                  <a:pos x="2877" y="6052"/>
                </a:cxn>
                <a:cxn ang="0">
                  <a:pos x="1626" y="6052"/>
                </a:cxn>
                <a:cxn ang="0">
                  <a:pos x="250" y="5953"/>
                </a:cxn>
                <a:cxn ang="0">
                  <a:pos x="250" y="10086"/>
                </a:cxn>
                <a:cxn ang="0">
                  <a:pos x="375" y="12842"/>
                </a:cxn>
                <a:cxn ang="0">
                  <a:pos x="2001" y="12842"/>
                </a:cxn>
                <a:cxn ang="0">
                  <a:pos x="2376" y="12989"/>
                </a:cxn>
                <a:cxn ang="0">
                  <a:pos x="375" y="13678"/>
                </a:cxn>
                <a:cxn ang="0">
                  <a:pos x="0" y="14022"/>
                </a:cxn>
                <a:cxn ang="0">
                  <a:pos x="500" y="14170"/>
                </a:cxn>
                <a:cxn ang="0">
                  <a:pos x="1876" y="15006"/>
                </a:cxn>
                <a:cxn ang="0">
                  <a:pos x="2251" y="15498"/>
                </a:cxn>
                <a:cxn ang="0">
                  <a:pos x="3877" y="15990"/>
                </a:cxn>
                <a:cxn ang="0">
                  <a:pos x="5253" y="16187"/>
                </a:cxn>
                <a:cxn ang="0">
                  <a:pos x="6629" y="16384"/>
                </a:cxn>
                <a:cxn ang="0">
                  <a:pos x="7629" y="16384"/>
                </a:cxn>
                <a:cxn ang="0">
                  <a:pos x="8505" y="15843"/>
                </a:cxn>
                <a:cxn ang="0">
                  <a:pos x="9630" y="15646"/>
                </a:cxn>
                <a:cxn ang="0">
                  <a:pos x="10381" y="14908"/>
                </a:cxn>
                <a:cxn ang="0">
                  <a:pos x="10381" y="14367"/>
                </a:cxn>
                <a:cxn ang="0">
                  <a:pos x="10756" y="14121"/>
                </a:cxn>
                <a:cxn ang="0">
                  <a:pos x="12382" y="14072"/>
                </a:cxn>
                <a:cxn ang="0">
                  <a:pos x="13007" y="13826"/>
                </a:cxn>
                <a:cxn ang="0">
                  <a:pos x="12257" y="13383"/>
                </a:cxn>
                <a:cxn ang="0">
                  <a:pos x="11006" y="12842"/>
                </a:cxn>
                <a:cxn ang="0">
                  <a:pos x="11131" y="12448"/>
                </a:cxn>
                <a:cxn ang="0">
                  <a:pos x="11631" y="12153"/>
                </a:cxn>
                <a:cxn ang="0">
                  <a:pos x="12382" y="11562"/>
                </a:cxn>
                <a:cxn ang="0">
                  <a:pos x="12757" y="11119"/>
                </a:cxn>
                <a:cxn ang="0">
                  <a:pos x="13632" y="10972"/>
                </a:cxn>
                <a:cxn ang="0">
                  <a:pos x="15634" y="10726"/>
                </a:cxn>
                <a:cxn ang="0">
                  <a:pos x="16384" y="9988"/>
                </a:cxn>
                <a:cxn ang="0">
                  <a:pos x="16134" y="9643"/>
                </a:cxn>
                <a:cxn ang="0">
                  <a:pos x="16134" y="295"/>
                </a:cxn>
              </a:cxnLst>
              <a:rect l="0" t="0" r="r" b="b"/>
              <a:pathLst>
                <a:path w="16384" h="16384">
                  <a:moveTo>
                    <a:pt x="16134" y="295"/>
                  </a:moveTo>
                  <a:lnTo>
                    <a:pt x="9255" y="98"/>
                  </a:lnTo>
                  <a:lnTo>
                    <a:pt x="4377" y="0"/>
                  </a:lnTo>
                  <a:lnTo>
                    <a:pt x="3627" y="1132"/>
                  </a:lnTo>
                  <a:lnTo>
                    <a:pt x="4502" y="2017"/>
                  </a:lnTo>
                  <a:lnTo>
                    <a:pt x="7254" y="3838"/>
                  </a:lnTo>
                  <a:lnTo>
                    <a:pt x="7254" y="4477"/>
                  </a:lnTo>
                  <a:lnTo>
                    <a:pt x="6003" y="5265"/>
                  </a:lnTo>
                  <a:lnTo>
                    <a:pt x="4502" y="5806"/>
                  </a:lnTo>
                  <a:lnTo>
                    <a:pt x="2877" y="6052"/>
                  </a:lnTo>
                  <a:lnTo>
                    <a:pt x="1626" y="6052"/>
                  </a:lnTo>
                  <a:lnTo>
                    <a:pt x="250" y="5953"/>
                  </a:lnTo>
                  <a:lnTo>
                    <a:pt x="250" y="10086"/>
                  </a:lnTo>
                  <a:lnTo>
                    <a:pt x="375" y="12842"/>
                  </a:lnTo>
                  <a:lnTo>
                    <a:pt x="2001" y="12842"/>
                  </a:lnTo>
                  <a:lnTo>
                    <a:pt x="2376" y="12989"/>
                  </a:lnTo>
                  <a:lnTo>
                    <a:pt x="375" y="13678"/>
                  </a:lnTo>
                  <a:lnTo>
                    <a:pt x="0" y="14022"/>
                  </a:lnTo>
                  <a:lnTo>
                    <a:pt x="500" y="14170"/>
                  </a:lnTo>
                  <a:lnTo>
                    <a:pt x="1876" y="15006"/>
                  </a:lnTo>
                  <a:lnTo>
                    <a:pt x="2251" y="15498"/>
                  </a:lnTo>
                  <a:lnTo>
                    <a:pt x="3877" y="15990"/>
                  </a:lnTo>
                  <a:lnTo>
                    <a:pt x="5253" y="16187"/>
                  </a:lnTo>
                  <a:lnTo>
                    <a:pt x="6629" y="16384"/>
                  </a:lnTo>
                  <a:lnTo>
                    <a:pt x="7629" y="16384"/>
                  </a:lnTo>
                  <a:lnTo>
                    <a:pt x="8505" y="15843"/>
                  </a:lnTo>
                  <a:lnTo>
                    <a:pt x="9630" y="15646"/>
                  </a:lnTo>
                  <a:lnTo>
                    <a:pt x="10381" y="14908"/>
                  </a:lnTo>
                  <a:lnTo>
                    <a:pt x="10381" y="14367"/>
                  </a:lnTo>
                  <a:lnTo>
                    <a:pt x="10756" y="14121"/>
                  </a:lnTo>
                  <a:lnTo>
                    <a:pt x="12382" y="14072"/>
                  </a:lnTo>
                  <a:lnTo>
                    <a:pt x="13007" y="13826"/>
                  </a:lnTo>
                  <a:lnTo>
                    <a:pt x="12257" y="13383"/>
                  </a:lnTo>
                  <a:lnTo>
                    <a:pt x="11006" y="12842"/>
                  </a:lnTo>
                  <a:lnTo>
                    <a:pt x="11131" y="12448"/>
                  </a:lnTo>
                  <a:lnTo>
                    <a:pt x="11631" y="12153"/>
                  </a:lnTo>
                  <a:lnTo>
                    <a:pt x="12382" y="11562"/>
                  </a:lnTo>
                  <a:lnTo>
                    <a:pt x="12757" y="11119"/>
                  </a:lnTo>
                  <a:lnTo>
                    <a:pt x="13632" y="10972"/>
                  </a:lnTo>
                  <a:lnTo>
                    <a:pt x="15634" y="10726"/>
                  </a:lnTo>
                  <a:lnTo>
                    <a:pt x="16384" y="9988"/>
                  </a:lnTo>
                  <a:lnTo>
                    <a:pt x="16134" y="9643"/>
                  </a:lnTo>
                  <a:lnTo>
                    <a:pt x="16134" y="295"/>
                  </a:lnTo>
                  <a:close/>
                </a:path>
              </a:pathLst>
            </a:custGeom>
            <a:grpFill/>
            <a:ln w="3175">
              <a:solidFill>
                <a:srgbClr val="F79646">
                  <a:alpha val="80000"/>
                </a:srgbClr>
              </a:solidFill>
              <a:prstDash val="solid"/>
              <a:round/>
              <a:headEnd/>
              <a:tailEnd/>
            </a:ln>
          </p:spPr>
        </p:sp>
        <p:sp>
          <p:nvSpPr>
            <p:cNvPr id="397" name="Miami_Dade"/>
            <p:cNvSpPr>
              <a:spLocks/>
            </p:cNvSpPr>
            <p:nvPr/>
          </p:nvSpPr>
          <p:spPr bwMode="auto">
            <a:xfrm>
              <a:off x="8047859" y="5219599"/>
              <a:ext cx="629082" cy="753610"/>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3175">
              <a:solidFill>
                <a:srgbClr val="F79646">
                  <a:alpha val="80000"/>
                </a:srgbClr>
              </a:solidFill>
              <a:prstDash val="solid"/>
              <a:round/>
              <a:headEnd/>
              <a:tailEnd/>
            </a:ln>
          </p:spPr>
        </p:sp>
        <p:sp>
          <p:nvSpPr>
            <p:cNvPr id="398" name="De_Soto"/>
            <p:cNvSpPr>
              <a:spLocks/>
            </p:cNvSpPr>
            <p:nvPr/>
          </p:nvSpPr>
          <p:spPr bwMode="auto">
            <a:xfrm>
              <a:off x="6970046" y="3954994"/>
              <a:ext cx="534612" cy="285556"/>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3175">
              <a:solidFill>
                <a:srgbClr val="F79646">
                  <a:alpha val="80000"/>
                </a:srgbClr>
              </a:solidFill>
              <a:prstDash val="solid"/>
              <a:round/>
              <a:headEnd/>
              <a:tailEnd/>
            </a:ln>
          </p:spPr>
        </p:sp>
        <p:sp>
          <p:nvSpPr>
            <p:cNvPr id="399" name="Dixie"/>
            <p:cNvSpPr>
              <a:spLocks/>
            </p:cNvSpPr>
            <p:nvPr/>
          </p:nvSpPr>
          <p:spPr bwMode="auto">
            <a:xfrm>
              <a:off x="5993143" y="1655517"/>
              <a:ext cx="390761" cy="478789"/>
            </a:xfrm>
            <a:custGeom>
              <a:avLst/>
              <a:gdLst/>
              <a:ahLst/>
              <a:cxnLst>
                <a:cxn ang="0">
                  <a:pos x="3511" y="0"/>
                </a:cxn>
                <a:cxn ang="0">
                  <a:pos x="16384" y="220"/>
                </a:cxn>
                <a:cxn ang="0">
                  <a:pos x="16294" y="1469"/>
                </a:cxn>
                <a:cxn ang="0">
                  <a:pos x="15934" y="2718"/>
                </a:cxn>
                <a:cxn ang="0">
                  <a:pos x="15844" y="3747"/>
                </a:cxn>
                <a:cxn ang="0">
                  <a:pos x="15934" y="4482"/>
                </a:cxn>
                <a:cxn ang="0">
                  <a:pos x="15574" y="5657"/>
                </a:cxn>
                <a:cxn ang="0">
                  <a:pos x="15304" y="7053"/>
                </a:cxn>
                <a:cxn ang="0">
                  <a:pos x="16294" y="7200"/>
                </a:cxn>
                <a:cxn ang="0">
                  <a:pos x="16114" y="7788"/>
                </a:cxn>
                <a:cxn ang="0">
                  <a:pos x="15394" y="8596"/>
                </a:cxn>
                <a:cxn ang="0">
                  <a:pos x="15124" y="9257"/>
                </a:cxn>
                <a:cxn ang="0">
                  <a:pos x="15124" y="10580"/>
                </a:cxn>
                <a:cxn ang="0">
                  <a:pos x="14584" y="11315"/>
                </a:cxn>
                <a:cxn ang="0">
                  <a:pos x="13863" y="12417"/>
                </a:cxn>
                <a:cxn ang="0">
                  <a:pos x="13593" y="13151"/>
                </a:cxn>
                <a:cxn ang="0">
                  <a:pos x="12873" y="13592"/>
                </a:cxn>
                <a:cxn ang="0">
                  <a:pos x="12153" y="14033"/>
                </a:cxn>
                <a:cxn ang="0">
                  <a:pos x="11883" y="15282"/>
                </a:cxn>
                <a:cxn ang="0">
                  <a:pos x="11433" y="15576"/>
                </a:cxn>
                <a:cxn ang="0">
                  <a:pos x="10803" y="15649"/>
                </a:cxn>
                <a:cxn ang="0">
                  <a:pos x="10263" y="16090"/>
                </a:cxn>
                <a:cxn ang="0">
                  <a:pos x="9722" y="16017"/>
                </a:cxn>
                <a:cxn ang="0">
                  <a:pos x="8822" y="16384"/>
                </a:cxn>
                <a:cxn ang="0">
                  <a:pos x="8462" y="15355"/>
                </a:cxn>
                <a:cxn ang="0">
                  <a:pos x="8462" y="14621"/>
                </a:cxn>
                <a:cxn ang="0">
                  <a:pos x="7742" y="13445"/>
                </a:cxn>
                <a:cxn ang="0">
                  <a:pos x="6932" y="12784"/>
                </a:cxn>
                <a:cxn ang="0">
                  <a:pos x="6121" y="12123"/>
                </a:cxn>
                <a:cxn ang="0">
                  <a:pos x="5671" y="11976"/>
                </a:cxn>
                <a:cxn ang="0">
                  <a:pos x="5041" y="11976"/>
                </a:cxn>
                <a:cxn ang="0">
                  <a:pos x="4501" y="12049"/>
                </a:cxn>
                <a:cxn ang="0">
                  <a:pos x="3961" y="12123"/>
                </a:cxn>
                <a:cxn ang="0">
                  <a:pos x="3511" y="11682"/>
                </a:cxn>
                <a:cxn ang="0">
                  <a:pos x="3331" y="11168"/>
                </a:cxn>
                <a:cxn ang="0">
                  <a:pos x="2521" y="10359"/>
                </a:cxn>
                <a:cxn ang="0">
                  <a:pos x="2161" y="10139"/>
                </a:cxn>
                <a:cxn ang="0">
                  <a:pos x="1440" y="9919"/>
                </a:cxn>
                <a:cxn ang="0">
                  <a:pos x="900" y="9551"/>
                </a:cxn>
                <a:cxn ang="0">
                  <a:pos x="450" y="8890"/>
                </a:cxn>
                <a:cxn ang="0">
                  <a:pos x="630" y="7935"/>
                </a:cxn>
                <a:cxn ang="0">
                  <a:pos x="540" y="7200"/>
                </a:cxn>
                <a:cxn ang="0">
                  <a:pos x="90" y="6245"/>
                </a:cxn>
                <a:cxn ang="0">
                  <a:pos x="0" y="4776"/>
                </a:cxn>
                <a:cxn ang="0">
                  <a:pos x="1440" y="4702"/>
                </a:cxn>
                <a:cxn ang="0">
                  <a:pos x="2071" y="4041"/>
                </a:cxn>
                <a:cxn ang="0">
                  <a:pos x="2341" y="3086"/>
                </a:cxn>
                <a:cxn ang="0">
                  <a:pos x="2611" y="2351"/>
                </a:cxn>
                <a:cxn ang="0">
                  <a:pos x="3151" y="1837"/>
                </a:cxn>
                <a:cxn ang="0">
                  <a:pos x="3061" y="1176"/>
                </a:cxn>
                <a:cxn ang="0">
                  <a:pos x="3511" y="0"/>
                </a:cxn>
              </a:cxnLst>
              <a:rect l="0" t="0" r="r" b="b"/>
              <a:pathLst>
                <a:path w="16384" h="16384">
                  <a:moveTo>
                    <a:pt x="3511" y="0"/>
                  </a:moveTo>
                  <a:lnTo>
                    <a:pt x="16384" y="220"/>
                  </a:lnTo>
                  <a:lnTo>
                    <a:pt x="16294" y="1469"/>
                  </a:lnTo>
                  <a:lnTo>
                    <a:pt x="15934" y="2718"/>
                  </a:lnTo>
                  <a:lnTo>
                    <a:pt x="15844" y="3747"/>
                  </a:lnTo>
                  <a:lnTo>
                    <a:pt x="15934" y="4482"/>
                  </a:lnTo>
                  <a:lnTo>
                    <a:pt x="15574" y="5657"/>
                  </a:lnTo>
                  <a:lnTo>
                    <a:pt x="15304" y="7053"/>
                  </a:lnTo>
                  <a:lnTo>
                    <a:pt x="16294" y="7200"/>
                  </a:lnTo>
                  <a:lnTo>
                    <a:pt x="16114" y="7788"/>
                  </a:lnTo>
                  <a:lnTo>
                    <a:pt x="15394" y="8596"/>
                  </a:lnTo>
                  <a:lnTo>
                    <a:pt x="15124" y="9257"/>
                  </a:lnTo>
                  <a:lnTo>
                    <a:pt x="15124" y="10580"/>
                  </a:lnTo>
                  <a:lnTo>
                    <a:pt x="14584" y="11315"/>
                  </a:lnTo>
                  <a:lnTo>
                    <a:pt x="13863" y="12417"/>
                  </a:lnTo>
                  <a:lnTo>
                    <a:pt x="13593" y="13151"/>
                  </a:lnTo>
                  <a:lnTo>
                    <a:pt x="12873" y="13592"/>
                  </a:lnTo>
                  <a:lnTo>
                    <a:pt x="12153" y="14033"/>
                  </a:lnTo>
                  <a:lnTo>
                    <a:pt x="11883" y="15282"/>
                  </a:lnTo>
                  <a:lnTo>
                    <a:pt x="11433" y="15576"/>
                  </a:lnTo>
                  <a:lnTo>
                    <a:pt x="10803" y="15649"/>
                  </a:lnTo>
                  <a:lnTo>
                    <a:pt x="10263" y="16090"/>
                  </a:lnTo>
                  <a:lnTo>
                    <a:pt x="9722" y="16017"/>
                  </a:lnTo>
                  <a:lnTo>
                    <a:pt x="8822" y="16384"/>
                  </a:lnTo>
                  <a:lnTo>
                    <a:pt x="8462" y="15355"/>
                  </a:lnTo>
                  <a:lnTo>
                    <a:pt x="8462" y="14621"/>
                  </a:lnTo>
                  <a:lnTo>
                    <a:pt x="7742" y="13445"/>
                  </a:lnTo>
                  <a:lnTo>
                    <a:pt x="6932" y="12784"/>
                  </a:lnTo>
                  <a:lnTo>
                    <a:pt x="6121" y="12123"/>
                  </a:lnTo>
                  <a:lnTo>
                    <a:pt x="5671" y="11976"/>
                  </a:lnTo>
                  <a:lnTo>
                    <a:pt x="5041" y="11976"/>
                  </a:lnTo>
                  <a:lnTo>
                    <a:pt x="4501" y="12049"/>
                  </a:lnTo>
                  <a:lnTo>
                    <a:pt x="3961" y="12123"/>
                  </a:lnTo>
                  <a:lnTo>
                    <a:pt x="3511" y="11682"/>
                  </a:lnTo>
                  <a:lnTo>
                    <a:pt x="3331" y="11168"/>
                  </a:lnTo>
                  <a:lnTo>
                    <a:pt x="2521" y="10359"/>
                  </a:lnTo>
                  <a:lnTo>
                    <a:pt x="2161" y="10139"/>
                  </a:lnTo>
                  <a:lnTo>
                    <a:pt x="1440" y="9919"/>
                  </a:lnTo>
                  <a:lnTo>
                    <a:pt x="900" y="9551"/>
                  </a:lnTo>
                  <a:lnTo>
                    <a:pt x="450" y="8890"/>
                  </a:lnTo>
                  <a:lnTo>
                    <a:pt x="630" y="7935"/>
                  </a:lnTo>
                  <a:lnTo>
                    <a:pt x="540" y="7200"/>
                  </a:lnTo>
                  <a:lnTo>
                    <a:pt x="90" y="6245"/>
                  </a:lnTo>
                  <a:lnTo>
                    <a:pt x="0" y="4776"/>
                  </a:lnTo>
                  <a:lnTo>
                    <a:pt x="1440" y="4702"/>
                  </a:lnTo>
                  <a:lnTo>
                    <a:pt x="2071" y="4041"/>
                  </a:lnTo>
                  <a:lnTo>
                    <a:pt x="2341" y="3086"/>
                  </a:lnTo>
                  <a:lnTo>
                    <a:pt x="2611" y="2351"/>
                  </a:lnTo>
                  <a:lnTo>
                    <a:pt x="3151" y="1837"/>
                  </a:lnTo>
                  <a:lnTo>
                    <a:pt x="3061" y="1176"/>
                  </a:lnTo>
                  <a:lnTo>
                    <a:pt x="3511" y="0"/>
                  </a:lnTo>
                  <a:close/>
                </a:path>
              </a:pathLst>
            </a:custGeom>
            <a:grpFill/>
            <a:ln w="3175">
              <a:solidFill>
                <a:srgbClr val="F79646">
                  <a:alpha val="80000"/>
                </a:srgbClr>
              </a:solidFill>
              <a:prstDash val="solid"/>
              <a:round/>
              <a:headEnd/>
              <a:tailEnd/>
            </a:ln>
          </p:spPr>
        </p:sp>
        <p:sp>
          <p:nvSpPr>
            <p:cNvPr id="400" name="Duval"/>
            <p:cNvSpPr>
              <a:spLocks/>
            </p:cNvSpPr>
            <p:nvPr/>
          </p:nvSpPr>
          <p:spPr bwMode="auto">
            <a:xfrm>
              <a:off x="7113897" y="962024"/>
              <a:ext cx="549642" cy="450878"/>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3175">
              <a:solidFill>
                <a:srgbClr val="F79646">
                  <a:alpha val="80000"/>
                </a:srgbClr>
              </a:solidFill>
              <a:prstDash val="solid"/>
              <a:round/>
              <a:headEnd/>
              <a:tailEnd/>
            </a:ln>
          </p:spPr>
        </p:sp>
        <p:sp>
          <p:nvSpPr>
            <p:cNvPr id="401" name="Escambia"/>
            <p:cNvSpPr>
              <a:spLocks/>
            </p:cNvSpPr>
            <p:nvPr/>
          </p:nvSpPr>
          <p:spPr bwMode="auto">
            <a:xfrm>
              <a:off x="2540706" y="558380"/>
              <a:ext cx="377879" cy="64411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3175">
              <a:solidFill>
                <a:srgbClr val="F79646">
                  <a:alpha val="80000"/>
                </a:srgbClr>
              </a:solidFill>
              <a:prstDash val="solid"/>
              <a:round/>
              <a:headEnd/>
              <a:tailEnd/>
            </a:ln>
          </p:spPr>
        </p:sp>
        <p:sp>
          <p:nvSpPr>
            <p:cNvPr id="402" name="Flagler"/>
            <p:cNvSpPr>
              <a:spLocks/>
            </p:cNvSpPr>
            <p:nvPr/>
          </p:nvSpPr>
          <p:spPr bwMode="auto">
            <a:xfrm>
              <a:off x="7532570" y="1810103"/>
              <a:ext cx="343526" cy="36714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3175">
              <a:solidFill>
                <a:srgbClr val="F79646">
                  <a:alpha val="80000"/>
                </a:srgbClr>
              </a:solidFill>
              <a:prstDash val="solid"/>
              <a:round/>
              <a:headEnd/>
              <a:tailEnd/>
            </a:ln>
          </p:spPr>
        </p:sp>
        <p:sp>
          <p:nvSpPr>
            <p:cNvPr id="403" name="Franklin"/>
            <p:cNvSpPr>
              <a:spLocks/>
            </p:cNvSpPr>
            <p:nvPr/>
          </p:nvSpPr>
          <p:spPr bwMode="auto">
            <a:xfrm>
              <a:off x="4556775" y="1473019"/>
              <a:ext cx="674170" cy="266233"/>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3175">
              <a:solidFill>
                <a:srgbClr val="F79646">
                  <a:alpha val="80000"/>
                </a:srgbClr>
              </a:solidFill>
              <a:prstDash val="solid"/>
              <a:round/>
              <a:headEnd/>
              <a:tailEnd/>
            </a:ln>
          </p:spPr>
        </p:sp>
        <p:sp>
          <p:nvSpPr>
            <p:cNvPr id="404" name="Gadsden"/>
            <p:cNvSpPr>
              <a:spLocks/>
            </p:cNvSpPr>
            <p:nvPr/>
          </p:nvSpPr>
          <p:spPr bwMode="auto">
            <a:xfrm>
              <a:off x="4750008" y="828907"/>
              <a:ext cx="513142" cy="298438"/>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3175">
              <a:solidFill>
                <a:srgbClr val="F79646">
                  <a:alpha val="80000"/>
                </a:srgbClr>
              </a:solidFill>
              <a:prstDash val="solid"/>
              <a:round/>
              <a:headEnd/>
              <a:tailEnd/>
            </a:ln>
          </p:spPr>
        </p:sp>
        <p:sp>
          <p:nvSpPr>
            <p:cNvPr id="405" name="Gilchrist"/>
            <p:cNvSpPr>
              <a:spLocks/>
            </p:cNvSpPr>
            <p:nvPr/>
          </p:nvSpPr>
          <p:spPr bwMode="auto">
            <a:xfrm>
              <a:off x="6358140" y="1556753"/>
              <a:ext cx="251203" cy="334938"/>
            </a:xfrm>
            <a:custGeom>
              <a:avLst/>
              <a:gdLst/>
              <a:ahLst/>
              <a:cxnLst>
                <a:cxn ang="0">
                  <a:pos x="8962" y="0"/>
                </a:cxn>
                <a:cxn ang="0">
                  <a:pos x="9522" y="315"/>
                </a:cxn>
                <a:cxn ang="0">
                  <a:pos x="11063" y="2101"/>
                </a:cxn>
                <a:cxn ang="0">
                  <a:pos x="11483" y="3151"/>
                </a:cxn>
                <a:cxn ang="0">
                  <a:pos x="13303" y="4201"/>
                </a:cxn>
                <a:cxn ang="0">
                  <a:pos x="14844" y="4621"/>
                </a:cxn>
                <a:cxn ang="0">
                  <a:pos x="16384" y="5041"/>
                </a:cxn>
                <a:cxn ang="0">
                  <a:pos x="16104" y="16384"/>
                </a:cxn>
                <a:cxn ang="0">
                  <a:pos x="11063" y="16279"/>
                </a:cxn>
                <a:cxn ang="0">
                  <a:pos x="10643" y="15859"/>
                </a:cxn>
                <a:cxn ang="0">
                  <a:pos x="6021" y="15649"/>
                </a:cxn>
                <a:cxn ang="0">
                  <a:pos x="5741" y="15229"/>
                </a:cxn>
                <a:cxn ang="0">
                  <a:pos x="1540" y="15124"/>
                </a:cxn>
                <a:cxn ang="0">
                  <a:pos x="0" y="14914"/>
                </a:cxn>
                <a:cxn ang="0">
                  <a:pos x="420" y="12918"/>
                </a:cxn>
                <a:cxn ang="0">
                  <a:pos x="980" y="11238"/>
                </a:cxn>
                <a:cxn ang="0">
                  <a:pos x="840" y="10187"/>
                </a:cxn>
                <a:cxn ang="0">
                  <a:pos x="980" y="8717"/>
                </a:cxn>
                <a:cxn ang="0">
                  <a:pos x="1540" y="6932"/>
                </a:cxn>
                <a:cxn ang="0">
                  <a:pos x="1680" y="5146"/>
                </a:cxn>
                <a:cxn ang="0">
                  <a:pos x="2941" y="4831"/>
                </a:cxn>
                <a:cxn ang="0">
                  <a:pos x="3921" y="4726"/>
                </a:cxn>
                <a:cxn ang="0">
                  <a:pos x="4341" y="3991"/>
                </a:cxn>
                <a:cxn ang="0">
                  <a:pos x="4761" y="2941"/>
                </a:cxn>
                <a:cxn ang="0">
                  <a:pos x="4621" y="2416"/>
                </a:cxn>
                <a:cxn ang="0">
                  <a:pos x="5881" y="1470"/>
                </a:cxn>
                <a:cxn ang="0">
                  <a:pos x="6442" y="1155"/>
                </a:cxn>
                <a:cxn ang="0">
                  <a:pos x="7562" y="945"/>
                </a:cxn>
                <a:cxn ang="0">
                  <a:pos x="8122" y="420"/>
                </a:cxn>
                <a:cxn ang="0">
                  <a:pos x="8962" y="0"/>
                </a:cxn>
              </a:cxnLst>
              <a:rect l="0" t="0" r="r" b="b"/>
              <a:pathLst>
                <a:path w="16384" h="16384">
                  <a:moveTo>
                    <a:pt x="8962" y="0"/>
                  </a:moveTo>
                  <a:lnTo>
                    <a:pt x="9522" y="315"/>
                  </a:lnTo>
                  <a:lnTo>
                    <a:pt x="11063" y="2101"/>
                  </a:lnTo>
                  <a:lnTo>
                    <a:pt x="11483" y="3151"/>
                  </a:lnTo>
                  <a:lnTo>
                    <a:pt x="13303" y="4201"/>
                  </a:lnTo>
                  <a:lnTo>
                    <a:pt x="14844" y="4621"/>
                  </a:lnTo>
                  <a:lnTo>
                    <a:pt x="16384" y="5041"/>
                  </a:lnTo>
                  <a:lnTo>
                    <a:pt x="16104" y="16384"/>
                  </a:lnTo>
                  <a:lnTo>
                    <a:pt x="11063" y="16279"/>
                  </a:lnTo>
                  <a:lnTo>
                    <a:pt x="10643" y="15859"/>
                  </a:lnTo>
                  <a:lnTo>
                    <a:pt x="6021" y="15649"/>
                  </a:lnTo>
                  <a:lnTo>
                    <a:pt x="5741" y="15229"/>
                  </a:lnTo>
                  <a:lnTo>
                    <a:pt x="1540" y="15124"/>
                  </a:lnTo>
                  <a:lnTo>
                    <a:pt x="0" y="14914"/>
                  </a:lnTo>
                  <a:lnTo>
                    <a:pt x="420" y="12918"/>
                  </a:lnTo>
                  <a:lnTo>
                    <a:pt x="980" y="11238"/>
                  </a:lnTo>
                  <a:lnTo>
                    <a:pt x="840" y="10187"/>
                  </a:lnTo>
                  <a:lnTo>
                    <a:pt x="980" y="8717"/>
                  </a:lnTo>
                  <a:lnTo>
                    <a:pt x="1540" y="6932"/>
                  </a:lnTo>
                  <a:lnTo>
                    <a:pt x="1680" y="5146"/>
                  </a:lnTo>
                  <a:lnTo>
                    <a:pt x="2941" y="4831"/>
                  </a:lnTo>
                  <a:lnTo>
                    <a:pt x="3921" y="4726"/>
                  </a:lnTo>
                  <a:lnTo>
                    <a:pt x="4341" y="3991"/>
                  </a:lnTo>
                  <a:lnTo>
                    <a:pt x="4761" y="2941"/>
                  </a:lnTo>
                  <a:lnTo>
                    <a:pt x="4621" y="2416"/>
                  </a:lnTo>
                  <a:lnTo>
                    <a:pt x="5881" y="1470"/>
                  </a:lnTo>
                  <a:lnTo>
                    <a:pt x="6442" y="1155"/>
                  </a:lnTo>
                  <a:lnTo>
                    <a:pt x="7562" y="945"/>
                  </a:lnTo>
                  <a:lnTo>
                    <a:pt x="8122" y="420"/>
                  </a:lnTo>
                  <a:lnTo>
                    <a:pt x="8962" y="0"/>
                  </a:lnTo>
                  <a:close/>
                </a:path>
              </a:pathLst>
            </a:custGeom>
            <a:grpFill/>
            <a:ln w="3175">
              <a:solidFill>
                <a:srgbClr val="F79646">
                  <a:alpha val="80000"/>
                </a:srgbClr>
              </a:solidFill>
              <a:prstDash val="solid"/>
              <a:round/>
              <a:headEnd/>
              <a:tailEnd/>
            </a:ln>
          </p:spPr>
        </p:sp>
        <p:sp>
          <p:nvSpPr>
            <p:cNvPr id="406" name="Glades"/>
            <p:cNvSpPr>
              <a:spLocks/>
            </p:cNvSpPr>
            <p:nvPr/>
          </p:nvSpPr>
          <p:spPr bwMode="auto">
            <a:xfrm>
              <a:off x="7498217" y="4077375"/>
              <a:ext cx="568965" cy="416525"/>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3175">
              <a:solidFill>
                <a:srgbClr val="F79646">
                  <a:alpha val="80000"/>
                </a:srgbClr>
              </a:solidFill>
              <a:prstDash val="solid"/>
              <a:round/>
              <a:headEnd/>
              <a:tailEnd/>
            </a:ln>
          </p:spPr>
        </p:sp>
        <p:sp>
          <p:nvSpPr>
            <p:cNvPr id="407" name="Gulf"/>
            <p:cNvSpPr>
              <a:spLocks/>
            </p:cNvSpPr>
            <p:nvPr/>
          </p:nvSpPr>
          <p:spPr bwMode="auto">
            <a:xfrm>
              <a:off x="4324895" y="1290520"/>
              <a:ext cx="347820" cy="491672"/>
            </a:xfrm>
            <a:custGeom>
              <a:avLst/>
              <a:gdLst/>
              <a:ahLst/>
              <a:cxnLst>
                <a:cxn ang="0">
                  <a:pos x="12440" y="72"/>
                </a:cxn>
                <a:cxn ang="0">
                  <a:pos x="1922" y="0"/>
                </a:cxn>
                <a:cxn ang="0">
                  <a:pos x="1517" y="7798"/>
                </a:cxn>
                <a:cxn ang="0">
                  <a:pos x="2326" y="8156"/>
                </a:cxn>
                <a:cxn ang="0">
                  <a:pos x="2528" y="8729"/>
                </a:cxn>
                <a:cxn ang="0">
                  <a:pos x="3034" y="9730"/>
                </a:cxn>
                <a:cxn ang="0">
                  <a:pos x="4045" y="10446"/>
                </a:cxn>
                <a:cxn ang="0">
                  <a:pos x="4855" y="11519"/>
                </a:cxn>
                <a:cxn ang="0">
                  <a:pos x="4956" y="12807"/>
                </a:cxn>
                <a:cxn ang="0">
                  <a:pos x="4652" y="14238"/>
                </a:cxn>
                <a:cxn ang="0">
                  <a:pos x="4147" y="15168"/>
                </a:cxn>
                <a:cxn ang="0">
                  <a:pos x="3439" y="15454"/>
                </a:cxn>
                <a:cxn ang="0">
                  <a:pos x="2731" y="15311"/>
                </a:cxn>
                <a:cxn ang="0">
                  <a:pos x="2023" y="14524"/>
                </a:cxn>
                <a:cxn ang="0">
                  <a:pos x="1719" y="13236"/>
                </a:cxn>
                <a:cxn ang="0">
                  <a:pos x="1922" y="11948"/>
                </a:cxn>
                <a:cxn ang="0">
                  <a:pos x="1922" y="9802"/>
                </a:cxn>
                <a:cxn ang="0">
                  <a:pos x="1416" y="9659"/>
                </a:cxn>
                <a:cxn ang="0">
                  <a:pos x="1011" y="9873"/>
                </a:cxn>
                <a:cxn ang="0">
                  <a:pos x="708" y="10231"/>
                </a:cxn>
                <a:cxn ang="0">
                  <a:pos x="202" y="10875"/>
                </a:cxn>
                <a:cxn ang="0">
                  <a:pos x="101" y="11519"/>
                </a:cxn>
                <a:cxn ang="0">
                  <a:pos x="0" y="12377"/>
                </a:cxn>
                <a:cxn ang="0">
                  <a:pos x="506" y="13379"/>
                </a:cxn>
                <a:cxn ang="0">
                  <a:pos x="809" y="14810"/>
                </a:cxn>
                <a:cxn ang="0">
                  <a:pos x="2124" y="16169"/>
                </a:cxn>
                <a:cxn ang="0">
                  <a:pos x="2731" y="16384"/>
                </a:cxn>
                <a:cxn ang="0">
                  <a:pos x="3540" y="16384"/>
                </a:cxn>
                <a:cxn ang="0">
                  <a:pos x="4248" y="16098"/>
                </a:cxn>
                <a:cxn ang="0">
                  <a:pos x="5158" y="15669"/>
                </a:cxn>
                <a:cxn ang="0">
                  <a:pos x="5866" y="15597"/>
                </a:cxn>
                <a:cxn ang="0">
                  <a:pos x="7383" y="15740"/>
                </a:cxn>
                <a:cxn ang="0">
                  <a:pos x="8293" y="15669"/>
                </a:cxn>
                <a:cxn ang="0">
                  <a:pos x="9102" y="15239"/>
                </a:cxn>
                <a:cxn ang="0">
                  <a:pos x="10215" y="14667"/>
                </a:cxn>
                <a:cxn ang="0">
                  <a:pos x="10923" y="14595"/>
                </a:cxn>
                <a:cxn ang="0">
                  <a:pos x="12541" y="13451"/>
                </a:cxn>
                <a:cxn ang="0">
                  <a:pos x="13552" y="13522"/>
                </a:cxn>
                <a:cxn ang="0">
                  <a:pos x="14968" y="13451"/>
                </a:cxn>
                <a:cxn ang="0">
                  <a:pos x="16081" y="12807"/>
                </a:cxn>
                <a:cxn ang="0">
                  <a:pos x="16283" y="12449"/>
                </a:cxn>
                <a:cxn ang="0">
                  <a:pos x="15777" y="11590"/>
                </a:cxn>
                <a:cxn ang="0">
                  <a:pos x="16283" y="10589"/>
                </a:cxn>
                <a:cxn ang="0">
                  <a:pos x="16182" y="9873"/>
                </a:cxn>
                <a:cxn ang="0">
                  <a:pos x="16384" y="8586"/>
                </a:cxn>
                <a:cxn ang="0">
                  <a:pos x="15777" y="7512"/>
                </a:cxn>
                <a:cxn ang="0">
                  <a:pos x="14867" y="6582"/>
                </a:cxn>
                <a:cxn ang="0">
                  <a:pos x="13957" y="6153"/>
                </a:cxn>
                <a:cxn ang="0">
                  <a:pos x="12541" y="5080"/>
                </a:cxn>
                <a:cxn ang="0">
                  <a:pos x="11631" y="4221"/>
                </a:cxn>
                <a:cxn ang="0">
                  <a:pos x="11125" y="3792"/>
                </a:cxn>
                <a:cxn ang="0">
                  <a:pos x="11529" y="2790"/>
                </a:cxn>
                <a:cxn ang="0">
                  <a:pos x="11529" y="1431"/>
                </a:cxn>
                <a:cxn ang="0">
                  <a:pos x="12440" y="72"/>
                </a:cxn>
              </a:cxnLst>
              <a:rect l="0" t="0" r="r" b="b"/>
              <a:pathLst>
                <a:path w="16384" h="16384">
                  <a:moveTo>
                    <a:pt x="12440" y="72"/>
                  </a:moveTo>
                  <a:lnTo>
                    <a:pt x="1922" y="0"/>
                  </a:lnTo>
                  <a:lnTo>
                    <a:pt x="1517" y="7798"/>
                  </a:lnTo>
                  <a:lnTo>
                    <a:pt x="2326" y="8156"/>
                  </a:lnTo>
                  <a:lnTo>
                    <a:pt x="2528" y="8729"/>
                  </a:lnTo>
                  <a:lnTo>
                    <a:pt x="3034" y="9730"/>
                  </a:lnTo>
                  <a:lnTo>
                    <a:pt x="4045" y="10446"/>
                  </a:lnTo>
                  <a:lnTo>
                    <a:pt x="4855" y="11519"/>
                  </a:lnTo>
                  <a:lnTo>
                    <a:pt x="4956" y="12807"/>
                  </a:lnTo>
                  <a:lnTo>
                    <a:pt x="4652" y="14238"/>
                  </a:lnTo>
                  <a:lnTo>
                    <a:pt x="4147" y="15168"/>
                  </a:lnTo>
                  <a:lnTo>
                    <a:pt x="3439" y="15454"/>
                  </a:lnTo>
                  <a:lnTo>
                    <a:pt x="2731" y="15311"/>
                  </a:lnTo>
                  <a:lnTo>
                    <a:pt x="2023" y="14524"/>
                  </a:lnTo>
                  <a:lnTo>
                    <a:pt x="1719" y="13236"/>
                  </a:lnTo>
                  <a:lnTo>
                    <a:pt x="1922" y="11948"/>
                  </a:lnTo>
                  <a:lnTo>
                    <a:pt x="1922" y="9802"/>
                  </a:lnTo>
                  <a:lnTo>
                    <a:pt x="1416" y="9659"/>
                  </a:lnTo>
                  <a:lnTo>
                    <a:pt x="1011" y="9873"/>
                  </a:lnTo>
                  <a:lnTo>
                    <a:pt x="708" y="10231"/>
                  </a:lnTo>
                  <a:lnTo>
                    <a:pt x="202" y="10875"/>
                  </a:lnTo>
                  <a:lnTo>
                    <a:pt x="101" y="11519"/>
                  </a:lnTo>
                  <a:lnTo>
                    <a:pt x="0" y="12377"/>
                  </a:lnTo>
                  <a:lnTo>
                    <a:pt x="506" y="13379"/>
                  </a:lnTo>
                  <a:lnTo>
                    <a:pt x="809" y="14810"/>
                  </a:lnTo>
                  <a:lnTo>
                    <a:pt x="2124" y="16169"/>
                  </a:lnTo>
                  <a:lnTo>
                    <a:pt x="2731" y="16384"/>
                  </a:lnTo>
                  <a:lnTo>
                    <a:pt x="3540" y="16384"/>
                  </a:lnTo>
                  <a:lnTo>
                    <a:pt x="4248" y="16098"/>
                  </a:lnTo>
                  <a:lnTo>
                    <a:pt x="5158" y="15669"/>
                  </a:lnTo>
                  <a:lnTo>
                    <a:pt x="5866" y="15597"/>
                  </a:lnTo>
                  <a:lnTo>
                    <a:pt x="7383" y="15740"/>
                  </a:lnTo>
                  <a:lnTo>
                    <a:pt x="8293" y="15669"/>
                  </a:lnTo>
                  <a:lnTo>
                    <a:pt x="9102" y="15239"/>
                  </a:lnTo>
                  <a:lnTo>
                    <a:pt x="10215" y="14667"/>
                  </a:lnTo>
                  <a:lnTo>
                    <a:pt x="10923" y="14595"/>
                  </a:lnTo>
                  <a:lnTo>
                    <a:pt x="12541" y="13451"/>
                  </a:lnTo>
                  <a:lnTo>
                    <a:pt x="13552" y="13522"/>
                  </a:lnTo>
                  <a:lnTo>
                    <a:pt x="14968" y="13451"/>
                  </a:lnTo>
                  <a:lnTo>
                    <a:pt x="16081" y="12807"/>
                  </a:lnTo>
                  <a:lnTo>
                    <a:pt x="16283" y="12449"/>
                  </a:lnTo>
                  <a:lnTo>
                    <a:pt x="15777" y="11590"/>
                  </a:lnTo>
                  <a:lnTo>
                    <a:pt x="16283" y="10589"/>
                  </a:lnTo>
                  <a:lnTo>
                    <a:pt x="16182" y="9873"/>
                  </a:lnTo>
                  <a:lnTo>
                    <a:pt x="16384" y="8586"/>
                  </a:lnTo>
                  <a:lnTo>
                    <a:pt x="15777" y="7512"/>
                  </a:lnTo>
                  <a:lnTo>
                    <a:pt x="14867" y="6582"/>
                  </a:lnTo>
                  <a:lnTo>
                    <a:pt x="13957" y="6153"/>
                  </a:lnTo>
                  <a:lnTo>
                    <a:pt x="12541" y="5080"/>
                  </a:lnTo>
                  <a:lnTo>
                    <a:pt x="11631" y="4221"/>
                  </a:lnTo>
                  <a:lnTo>
                    <a:pt x="11125" y="3792"/>
                  </a:lnTo>
                  <a:lnTo>
                    <a:pt x="11529" y="2790"/>
                  </a:lnTo>
                  <a:lnTo>
                    <a:pt x="11529" y="1431"/>
                  </a:lnTo>
                  <a:lnTo>
                    <a:pt x="12440" y="72"/>
                  </a:lnTo>
                  <a:close/>
                </a:path>
              </a:pathLst>
            </a:custGeom>
            <a:grpFill/>
            <a:ln w="3175">
              <a:solidFill>
                <a:srgbClr val="F79646">
                  <a:alpha val="80000"/>
                </a:srgbClr>
              </a:solidFill>
              <a:prstDash val="solid"/>
              <a:round/>
              <a:headEnd/>
              <a:tailEnd/>
            </a:ln>
          </p:spPr>
        </p:sp>
        <p:sp>
          <p:nvSpPr>
            <p:cNvPr id="408" name="Hamilton"/>
            <p:cNvSpPr>
              <a:spLocks/>
            </p:cNvSpPr>
            <p:nvPr/>
          </p:nvSpPr>
          <p:spPr bwMode="auto">
            <a:xfrm>
              <a:off x="6098348" y="910495"/>
              <a:ext cx="521730" cy="298438"/>
            </a:xfrm>
            <a:custGeom>
              <a:avLst/>
              <a:gdLst/>
              <a:ahLst/>
              <a:cxnLst>
                <a:cxn ang="0">
                  <a:pos x="14833" y="1886"/>
                </a:cxn>
                <a:cxn ang="0">
                  <a:pos x="4045" y="354"/>
                </a:cxn>
                <a:cxn ang="0">
                  <a:pos x="0" y="0"/>
                </a:cxn>
                <a:cxn ang="0">
                  <a:pos x="944" y="1886"/>
                </a:cxn>
                <a:cxn ang="0">
                  <a:pos x="1079" y="3418"/>
                </a:cxn>
                <a:cxn ang="0">
                  <a:pos x="1483" y="5894"/>
                </a:cxn>
                <a:cxn ang="0">
                  <a:pos x="1416" y="7308"/>
                </a:cxn>
                <a:cxn ang="0">
                  <a:pos x="1753" y="8133"/>
                </a:cxn>
                <a:cxn ang="0">
                  <a:pos x="1888" y="9548"/>
                </a:cxn>
                <a:cxn ang="0">
                  <a:pos x="2292" y="10726"/>
                </a:cxn>
                <a:cxn ang="0">
                  <a:pos x="3169" y="12141"/>
                </a:cxn>
                <a:cxn ang="0">
                  <a:pos x="4113" y="10844"/>
                </a:cxn>
                <a:cxn ang="0">
                  <a:pos x="4855" y="10137"/>
                </a:cxn>
                <a:cxn ang="0">
                  <a:pos x="5596" y="10137"/>
                </a:cxn>
                <a:cxn ang="0">
                  <a:pos x="6136" y="10490"/>
                </a:cxn>
                <a:cxn ang="0">
                  <a:pos x="7012" y="10373"/>
                </a:cxn>
                <a:cxn ang="0">
                  <a:pos x="8158" y="10962"/>
                </a:cxn>
                <a:cxn ang="0">
                  <a:pos x="9035" y="11787"/>
                </a:cxn>
                <a:cxn ang="0">
                  <a:pos x="9102" y="12376"/>
                </a:cxn>
                <a:cxn ang="0">
                  <a:pos x="9439" y="12494"/>
                </a:cxn>
                <a:cxn ang="0">
                  <a:pos x="9776" y="12376"/>
                </a:cxn>
                <a:cxn ang="0">
                  <a:pos x="10181" y="12730"/>
                </a:cxn>
                <a:cxn ang="0">
                  <a:pos x="10383" y="13673"/>
                </a:cxn>
                <a:cxn ang="0">
                  <a:pos x="12608" y="16148"/>
                </a:cxn>
                <a:cxn ang="0">
                  <a:pos x="13350" y="16384"/>
                </a:cxn>
                <a:cxn ang="0">
                  <a:pos x="14024" y="16384"/>
                </a:cxn>
                <a:cxn ang="0">
                  <a:pos x="14901" y="15795"/>
                </a:cxn>
                <a:cxn ang="0">
                  <a:pos x="15710" y="14498"/>
                </a:cxn>
                <a:cxn ang="0">
                  <a:pos x="16384" y="12612"/>
                </a:cxn>
                <a:cxn ang="0">
                  <a:pos x="16384" y="11080"/>
                </a:cxn>
                <a:cxn ang="0">
                  <a:pos x="14901" y="6719"/>
                </a:cxn>
                <a:cxn ang="0">
                  <a:pos x="14429" y="4597"/>
                </a:cxn>
                <a:cxn ang="0">
                  <a:pos x="14833" y="1886"/>
                </a:cxn>
              </a:cxnLst>
              <a:rect l="0" t="0" r="r" b="b"/>
              <a:pathLst>
                <a:path w="16384" h="16384">
                  <a:moveTo>
                    <a:pt x="14833" y="1886"/>
                  </a:moveTo>
                  <a:lnTo>
                    <a:pt x="4045" y="354"/>
                  </a:lnTo>
                  <a:lnTo>
                    <a:pt x="0" y="0"/>
                  </a:lnTo>
                  <a:lnTo>
                    <a:pt x="944" y="1886"/>
                  </a:lnTo>
                  <a:lnTo>
                    <a:pt x="1079" y="3418"/>
                  </a:lnTo>
                  <a:lnTo>
                    <a:pt x="1483" y="5894"/>
                  </a:lnTo>
                  <a:lnTo>
                    <a:pt x="1416" y="7308"/>
                  </a:lnTo>
                  <a:lnTo>
                    <a:pt x="1753" y="8133"/>
                  </a:lnTo>
                  <a:lnTo>
                    <a:pt x="1888" y="9548"/>
                  </a:lnTo>
                  <a:lnTo>
                    <a:pt x="2292" y="10726"/>
                  </a:lnTo>
                  <a:lnTo>
                    <a:pt x="3169" y="12141"/>
                  </a:lnTo>
                  <a:lnTo>
                    <a:pt x="4113" y="10844"/>
                  </a:lnTo>
                  <a:lnTo>
                    <a:pt x="4855" y="10137"/>
                  </a:lnTo>
                  <a:lnTo>
                    <a:pt x="5596" y="10137"/>
                  </a:lnTo>
                  <a:lnTo>
                    <a:pt x="6136" y="10490"/>
                  </a:lnTo>
                  <a:lnTo>
                    <a:pt x="7012" y="10373"/>
                  </a:lnTo>
                  <a:lnTo>
                    <a:pt x="8158" y="10962"/>
                  </a:lnTo>
                  <a:lnTo>
                    <a:pt x="9035" y="11787"/>
                  </a:lnTo>
                  <a:lnTo>
                    <a:pt x="9102" y="12376"/>
                  </a:lnTo>
                  <a:lnTo>
                    <a:pt x="9439" y="12494"/>
                  </a:lnTo>
                  <a:lnTo>
                    <a:pt x="9776" y="12376"/>
                  </a:lnTo>
                  <a:lnTo>
                    <a:pt x="10181" y="12730"/>
                  </a:lnTo>
                  <a:lnTo>
                    <a:pt x="10383" y="13673"/>
                  </a:lnTo>
                  <a:lnTo>
                    <a:pt x="12608" y="16148"/>
                  </a:lnTo>
                  <a:lnTo>
                    <a:pt x="13350" y="16384"/>
                  </a:lnTo>
                  <a:lnTo>
                    <a:pt x="14024" y="16384"/>
                  </a:lnTo>
                  <a:lnTo>
                    <a:pt x="14901" y="15795"/>
                  </a:lnTo>
                  <a:lnTo>
                    <a:pt x="15710" y="14498"/>
                  </a:lnTo>
                  <a:lnTo>
                    <a:pt x="16384" y="12612"/>
                  </a:lnTo>
                  <a:lnTo>
                    <a:pt x="16384" y="11080"/>
                  </a:lnTo>
                  <a:lnTo>
                    <a:pt x="14901" y="6719"/>
                  </a:lnTo>
                  <a:lnTo>
                    <a:pt x="14429" y="4597"/>
                  </a:lnTo>
                  <a:lnTo>
                    <a:pt x="14833" y="1886"/>
                  </a:lnTo>
                  <a:close/>
                </a:path>
              </a:pathLst>
            </a:custGeom>
            <a:grpFill/>
            <a:ln w="3175">
              <a:solidFill>
                <a:srgbClr val="F79646">
                  <a:alpha val="80000"/>
                </a:srgbClr>
              </a:solidFill>
              <a:prstDash val="solid"/>
              <a:round/>
              <a:headEnd/>
              <a:tailEnd/>
            </a:ln>
          </p:spPr>
        </p:sp>
        <p:sp>
          <p:nvSpPr>
            <p:cNvPr id="409" name="Hardee"/>
            <p:cNvSpPr>
              <a:spLocks/>
            </p:cNvSpPr>
            <p:nvPr/>
          </p:nvSpPr>
          <p:spPr bwMode="auto">
            <a:xfrm>
              <a:off x="7098868" y="3669438"/>
              <a:ext cx="405790" cy="287703"/>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3175">
              <a:solidFill>
                <a:srgbClr val="F79646">
                  <a:alpha val="80000"/>
                </a:srgbClr>
              </a:solidFill>
              <a:prstDash val="solid"/>
              <a:round/>
              <a:headEnd/>
              <a:tailEnd/>
            </a:ln>
          </p:spPr>
        </p:sp>
        <p:sp>
          <p:nvSpPr>
            <p:cNvPr id="410" name="Hendry"/>
            <p:cNvSpPr>
              <a:spLocks/>
            </p:cNvSpPr>
            <p:nvPr/>
          </p:nvSpPr>
          <p:spPr bwMode="auto">
            <a:xfrm>
              <a:off x="7498217" y="4476724"/>
              <a:ext cx="566818" cy="489525"/>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3175">
              <a:solidFill>
                <a:srgbClr val="F79646">
                  <a:alpha val="80000"/>
                </a:srgbClr>
              </a:solidFill>
              <a:prstDash val="solid"/>
              <a:round/>
              <a:headEnd/>
              <a:tailEnd/>
            </a:ln>
          </p:spPr>
        </p:sp>
        <p:sp>
          <p:nvSpPr>
            <p:cNvPr id="411" name="Hernando"/>
            <p:cNvSpPr>
              <a:spLocks/>
            </p:cNvSpPr>
            <p:nvPr/>
          </p:nvSpPr>
          <p:spPr bwMode="auto">
            <a:xfrm>
              <a:off x="6585726" y="2694683"/>
              <a:ext cx="515289" cy="240468"/>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3175">
              <a:solidFill>
                <a:srgbClr val="F79646">
                  <a:alpha val="80000"/>
                </a:srgbClr>
              </a:solidFill>
              <a:prstDash val="solid"/>
              <a:round/>
              <a:headEnd/>
              <a:tailEnd/>
            </a:ln>
          </p:spPr>
        </p:sp>
        <p:sp>
          <p:nvSpPr>
            <p:cNvPr id="412" name="Highlands"/>
            <p:cNvSpPr>
              <a:spLocks/>
            </p:cNvSpPr>
            <p:nvPr/>
          </p:nvSpPr>
          <p:spPr bwMode="auto">
            <a:xfrm>
              <a:off x="7502511" y="3671585"/>
              <a:ext cx="495966" cy="568965"/>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3175">
              <a:solidFill>
                <a:srgbClr val="F79646">
                  <a:alpha val="80000"/>
                </a:srgbClr>
              </a:solidFill>
              <a:prstDash val="solid"/>
              <a:round/>
              <a:headEnd/>
              <a:tailEnd/>
            </a:ln>
          </p:spPr>
        </p:sp>
        <p:sp>
          <p:nvSpPr>
            <p:cNvPr id="413" name="Hillsborough"/>
            <p:cNvSpPr>
              <a:spLocks/>
            </p:cNvSpPr>
            <p:nvPr/>
          </p:nvSpPr>
          <p:spPr bwMode="auto">
            <a:xfrm>
              <a:off x="6611490" y="3186355"/>
              <a:ext cx="487378" cy="487378"/>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3175">
              <a:solidFill>
                <a:srgbClr val="F79646">
                  <a:alpha val="80000"/>
                </a:srgbClr>
              </a:solidFill>
              <a:prstDash val="solid"/>
              <a:round/>
              <a:headEnd/>
              <a:tailEnd/>
            </a:ln>
          </p:spPr>
        </p:sp>
        <p:sp>
          <p:nvSpPr>
            <p:cNvPr id="414" name="Holmes"/>
            <p:cNvSpPr>
              <a:spLocks/>
            </p:cNvSpPr>
            <p:nvPr/>
          </p:nvSpPr>
          <p:spPr bwMode="auto">
            <a:xfrm>
              <a:off x="3839664" y="558380"/>
              <a:ext cx="431555" cy="264086"/>
            </a:xfrm>
            <a:custGeom>
              <a:avLst/>
              <a:gdLst/>
              <a:ahLst/>
              <a:cxnLst>
                <a:cxn ang="0">
                  <a:pos x="5706" y="16384"/>
                </a:cxn>
                <a:cxn ang="0">
                  <a:pos x="0" y="16251"/>
                </a:cxn>
                <a:cxn ang="0">
                  <a:pos x="163" y="0"/>
                </a:cxn>
                <a:cxn ang="0">
                  <a:pos x="16384" y="0"/>
                </a:cxn>
                <a:cxn ang="0">
                  <a:pos x="15243" y="3064"/>
                </a:cxn>
                <a:cxn ang="0">
                  <a:pos x="14998" y="4263"/>
                </a:cxn>
                <a:cxn ang="0">
                  <a:pos x="14428" y="5062"/>
                </a:cxn>
                <a:cxn ang="0">
                  <a:pos x="13531" y="7992"/>
                </a:cxn>
                <a:cxn ang="0">
                  <a:pos x="13287" y="9191"/>
                </a:cxn>
                <a:cxn ang="0">
                  <a:pos x="13694" y="9191"/>
                </a:cxn>
                <a:cxn ang="0">
                  <a:pos x="12553" y="14120"/>
                </a:cxn>
                <a:cxn ang="0">
                  <a:pos x="9455" y="14253"/>
                </a:cxn>
                <a:cxn ang="0">
                  <a:pos x="9374" y="12521"/>
                </a:cxn>
                <a:cxn ang="0">
                  <a:pos x="8722" y="12255"/>
                </a:cxn>
                <a:cxn ang="0">
                  <a:pos x="8640" y="11589"/>
                </a:cxn>
                <a:cxn ang="0">
                  <a:pos x="6358" y="11722"/>
                </a:cxn>
                <a:cxn ang="0">
                  <a:pos x="6195" y="12521"/>
                </a:cxn>
                <a:cxn ang="0">
                  <a:pos x="6195" y="13986"/>
                </a:cxn>
                <a:cxn ang="0">
                  <a:pos x="5787" y="15185"/>
                </a:cxn>
                <a:cxn ang="0">
                  <a:pos x="5706" y="16384"/>
                </a:cxn>
              </a:cxnLst>
              <a:rect l="0" t="0" r="r" b="b"/>
              <a:pathLst>
                <a:path w="16384" h="16384">
                  <a:moveTo>
                    <a:pt x="5706" y="16384"/>
                  </a:moveTo>
                  <a:lnTo>
                    <a:pt x="0" y="16251"/>
                  </a:lnTo>
                  <a:lnTo>
                    <a:pt x="163" y="0"/>
                  </a:lnTo>
                  <a:lnTo>
                    <a:pt x="16384" y="0"/>
                  </a:lnTo>
                  <a:lnTo>
                    <a:pt x="15243" y="3064"/>
                  </a:lnTo>
                  <a:lnTo>
                    <a:pt x="14998" y="4263"/>
                  </a:lnTo>
                  <a:lnTo>
                    <a:pt x="14428" y="5062"/>
                  </a:lnTo>
                  <a:lnTo>
                    <a:pt x="13531" y="7992"/>
                  </a:lnTo>
                  <a:lnTo>
                    <a:pt x="13287" y="9191"/>
                  </a:lnTo>
                  <a:lnTo>
                    <a:pt x="13694" y="9191"/>
                  </a:lnTo>
                  <a:lnTo>
                    <a:pt x="12553" y="14120"/>
                  </a:lnTo>
                  <a:lnTo>
                    <a:pt x="9455" y="14253"/>
                  </a:lnTo>
                  <a:lnTo>
                    <a:pt x="9374" y="12521"/>
                  </a:lnTo>
                  <a:lnTo>
                    <a:pt x="8722" y="12255"/>
                  </a:lnTo>
                  <a:lnTo>
                    <a:pt x="8640" y="11589"/>
                  </a:lnTo>
                  <a:lnTo>
                    <a:pt x="6358" y="11722"/>
                  </a:lnTo>
                  <a:lnTo>
                    <a:pt x="6195" y="12521"/>
                  </a:lnTo>
                  <a:lnTo>
                    <a:pt x="6195" y="13986"/>
                  </a:lnTo>
                  <a:lnTo>
                    <a:pt x="5787" y="15185"/>
                  </a:lnTo>
                  <a:lnTo>
                    <a:pt x="5706" y="16384"/>
                  </a:lnTo>
                  <a:close/>
                </a:path>
              </a:pathLst>
            </a:custGeom>
            <a:grpFill/>
            <a:ln w="3175">
              <a:solidFill>
                <a:srgbClr val="F79646">
                  <a:alpha val="80000"/>
                </a:srgbClr>
              </a:solidFill>
              <a:prstDash val="solid"/>
              <a:round/>
              <a:headEnd/>
              <a:tailEnd/>
            </a:ln>
          </p:spPr>
        </p:sp>
        <p:sp>
          <p:nvSpPr>
            <p:cNvPr id="415" name="Indian_River"/>
            <p:cNvSpPr>
              <a:spLocks/>
            </p:cNvSpPr>
            <p:nvPr/>
          </p:nvSpPr>
          <p:spPr bwMode="auto">
            <a:xfrm>
              <a:off x="8058594" y="3482646"/>
              <a:ext cx="442290" cy="27696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3175">
              <a:solidFill>
                <a:srgbClr val="F79646">
                  <a:alpha val="80000"/>
                </a:srgbClr>
              </a:solidFill>
              <a:prstDash val="solid"/>
              <a:round/>
              <a:headEnd/>
              <a:tailEnd/>
            </a:ln>
          </p:spPr>
        </p:sp>
        <p:sp>
          <p:nvSpPr>
            <p:cNvPr id="416" name="Jackson"/>
            <p:cNvSpPr>
              <a:spLocks/>
            </p:cNvSpPr>
            <p:nvPr/>
          </p:nvSpPr>
          <p:spPr bwMode="auto">
            <a:xfrm>
              <a:off x="4189631" y="558380"/>
              <a:ext cx="614053" cy="403643"/>
            </a:xfrm>
            <a:custGeom>
              <a:avLst/>
              <a:gdLst/>
              <a:ahLst/>
              <a:cxnLst>
                <a:cxn ang="0">
                  <a:pos x="16384" y="10981"/>
                </a:cxn>
                <a:cxn ang="0">
                  <a:pos x="16155" y="10458"/>
                </a:cxn>
                <a:cxn ang="0">
                  <a:pos x="15639" y="9935"/>
                </a:cxn>
                <a:cxn ang="0">
                  <a:pos x="14837" y="8279"/>
                </a:cxn>
                <a:cxn ang="0">
                  <a:pos x="14723" y="5578"/>
                </a:cxn>
                <a:cxn ang="0">
                  <a:pos x="14780" y="4532"/>
                </a:cxn>
                <a:cxn ang="0">
                  <a:pos x="14608" y="4096"/>
                </a:cxn>
                <a:cxn ang="0">
                  <a:pos x="14035" y="3137"/>
                </a:cxn>
                <a:cxn ang="0">
                  <a:pos x="13520" y="1743"/>
                </a:cxn>
                <a:cxn ang="0">
                  <a:pos x="13176" y="436"/>
                </a:cxn>
                <a:cxn ang="0">
                  <a:pos x="2692" y="0"/>
                </a:cxn>
                <a:cxn ang="0">
                  <a:pos x="2177" y="0"/>
                </a:cxn>
                <a:cxn ang="0">
                  <a:pos x="1375" y="2004"/>
                </a:cxn>
                <a:cxn ang="0">
                  <a:pos x="1203" y="2789"/>
                </a:cxn>
                <a:cxn ang="0">
                  <a:pos x="802" y="3312"/>
                </a:cxn>
                <a:cxn ang="0">
                  <a:pos x="172" y="5229"/>
                </a:cxn>
                <a:cxn ang="0">
                  <a:pos x="0" y="6013"/>
                </a:cxn>
                <a:cxn ang="0">
                  <a:pos x="286" y="6013"/>
                </a:cxn>
                <a:cxn ang="0">
                  <a:pos x="2635" y="6013"/>
                </a:cxn>
                <a:cxn ang="0">
                  <a:pos x="2635" y="7582"/>
                </a:cxn>
                <a:cxn ang="0">
                  <a:pos x="3666" y="7669"/>
                </a:cxn>
                <a:cxn ang="0">
                  <a:pos x="3666" y="16297"/>
                </a:cxn>
                <a:cxn ang="0">
                  <a:pos x="4869" y="16384"/>
                </a:cxn>
                <a:cxn ang="0">
                  <a:pos x="9395" y="16384"/>
                </a:cxn>
                <a:cxn ang="0">
                  <a:pos x="9452" y="15077"/>
                </a:cxn>
                <a:cxn ang="0">
                  <a:pos x="14952" y="15077"/>
                </a:cxn>
                <a:cxn ang="0">
                  <a:pos x="15525" y="14292"/>
                </a:cxn>
                <a:cxn ang="0">
                  <a:pos x="15868" y="13072"/>
                </a:cxn>
                <a:cxn ang="0">
                  <a:pos x="16212" y="12375"/>
                </a:cxn>
                <a:cxn ang="0">
                  <a:pos x="16384" y="10981"/>
                </a:cxn>
              </a:cxnLst>
              <a:rect l="0" t="0" r="r" b="b"/>
              <a:pathLst>
                <a:path w="16384" h="16384">
                  <a:moveTo>
                    <a:pt x="16384" y="10981"/>
                  </a:moveTo>
                  <a:lnTo>
                    <a:pt x="16155" y="10458"/>
                  </a:lnTo>
                  <a:lnTo>
                    <a:pt x="15639" y="9935"/>
                  </a:lnTo>
                  <a:lnTo>
                    <a:pt x="14837" y="8279"/>
                  </a:lnTo>
                  <a:lnTo>
                    <a:pt x="14723" y="5578"/>
                  </a:lnTo>
                  <a:lnTo>
                    <a:pt x="14780" y="4532"/>
                  </a:lnTo>
                  <a:lnTo>
                    <a:pt x="14608" y="4096"/>
                  </a:lnTo>
                  <a:lnTo>
                    <a:pt x="14035" y="3137"/>
                  </a:lnTo>
                  <a:lnTo>
                    <a:pt x="13520" y="1743"/>
                  </a:lnTo>
                  <a:lnTo>
                    <a:pt x="13176" y="436"/>
                  </a:lnTo>
                  <a:lnTo>
                    <a:pt x="2692" y="0"/>
                  </a:lnTo>
                  <a:lnTo>
                    <a:pt x="2177" y="0"/>
                  </a:lnTo>
                  <a:lnTo>
                    <a:pt x="1375" y="2004"/>
                  </a:lnTo>
                  <a:lnTo>
                    <a:pt x="1203" y="2789"/>
                  </a:lnTo>
                  <a:lnTo>
                    <a:pt x="802" y="3312"/>
                  </a:lnTo>
                  <a:lnTo>
                    <a:pt x="172" y="5229"/>
                  </a:lnTo>
                  <a:lnTo>
                    <a:pt x="0" y="6013"/>
                  </a:lnTo>
                  <a:lnTo>
                    <a:pt x="286" y="6013"/>
                  </a:lnTo>
                  <a:lnTo>
                    <a:pt x="2635" y="6013"/>
                  </a:lnTo>
                  <a:lnTo>
                    <a:pt x="2635" y="7582"/>
                  </a:lnTo>
                  <a:lnTo>
                    <a:pt x="3666" y="7669"/>
                  </a:lnTo>
                  <a:lnTo>
                    <a:pt x="3666" y="16297"/>
                  </a:lnTo>
                  <a:lnTo>
                    <a:pt x="4869" y="16384"/>
                  </a:lnTo>
                  <a:lnTo>
                    <a:pt x="9395" y="16384"/>
                  </a:lnTo>
                  <a:lnTo>
                    <a:pt x="9452" y="15077"/>
                  </a:lnTo>
                  <a:lnTo>
                    <a:pt x="14952" y="15077"/>
                  </a:lnTo>
                  <a:lnTo>
                    <a:pt x="15525" y="14292"/>
                  </a:lnTo>
                  <a:lnTo>
                    <a:pt x="15868" y="13072"/>
                  </a:lnTo>
                  <a:lnTo>
                    <a:pt x="16212" y="12375"/>
                  </a:lnTo>
                  <a:lnTo>
                    <a:pt x="16384" y="10981"/>
                  </a:lnTo>
                  <a:close/>
                </a:path>
              </a:pathLst>
            </a:custGeom>
            <a:grpFill/>
            <a:ln w="3175">
              <a:solidFill>
                <a:srgbClr val="F79646">
                  <a:alpha val="80000"/>
                </a:srgbClr>
              </a:solidFill>
              <a:prstDash val="solid"/>
              <a:round/>
              <a:headEnd/>
              <a:tailEnd/>
            </a:ln>
          </p:spPr>
        </p:sp>
        <p:sp>
          <p:nvSpPr>
            <p:cNvPr id="417" name="Jefferson"/>
            <p:cNvSpPr>
              <a:spLocks/>
            </p:cNvSpPr>
            <p:nvPr/>
          </p:nvSpPr>
          <p:spPr bwMode="auto">
            <a:xfrm>
              <a:off x="5452090" y="871848"/>
              <a:ext cx="399349" cy="523877"/>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3175">
              <a:solidFill>
                <a:srgbClr val="F79646">
                  <a:alpha val="80000"/>
                </a:srgbClr>
              </a:solidFill>
              <a:prstDash val="solid"/>
              <a:round/>
              <a:headEnd/>
              <a:tailEnd/>
            </a:ln>
          </p:spPr>
        </p:sp>
        <p:sp>
          <p:nvSpPr>
            <p:cNvPr id="418" name="Lafayette"/>
            <p:cNvSpPr>
              <a:spLocks/>
            </p:cNvSpPr>
            <p:nvPr/>
          </p:nvSpPr>
          <p:spPr bwMode="auto">
            <a:xfrm>
              <a:off x="6021055" y="1251874"/>
              <a:ext cx="410084" cy="410084"/>
            </a:xfrm>
            <a:custGeom>
              <a:avLst/>
              <a:gdLst/>
              <a:ahLst/>
              <a:cxnLst>
                <a:cxn ang="0">
                  <a:pos x="257" y="86"/>
                </a:cxn>
                <a:cxn ang="0">
                  <a:pos x="4546" y="0"/>
                </a:cxn>
                <a:cxn ang="0">
                  <a:pos x="4546" y="600"/>
                </a:cxn>
                <a:cxn ang="0">
                  <a:pos x="4718" y="1372"/>
                </a:cxn>
                <a:cxn ang="0">
                  <a:pos x="4718" y="2488"/>
                </a:cxn>
                <a:cxn ang="0">
                  <a:pos x="4546" y="3345"/>
                </a:cxn>
                <a:cxn ang="0">
                  <a:pos x="5404" y="4546"/>
                </a:cxn>
                <a:cxn ang="0">
                  <a:pos x="5576" y="5576"/>
                </a:cxn>
                <a:cxn ang="0">
                  <a:pos x="5919" y="5919"/>
                </a:cxn>
                <a:cxn ang="0">
                  <a:pos x="6434" y="6090"/>
                </a:cxn>
                <a:cxn ang="0">
                  <a:pos x="8235" y="5919"/>
                </a:cxn>
                <a:cxn ang="0">
                  <a:pos x="10122" y="6862"/>
                </a:cxn>
                <a:cxn ang="0">
                  <a:pos x="12438" y="8750"/>
                </a:cxn>
                <a:cxn ang="0">
                  <a:pos x="13553" y="10379"/>
                </a:cxn>
                <a:cxn ang="0">
                  <a:pos x="14325" y="10980"/>
                </a:cxn>
                <a:cxn ang="0">
                  <a:pos x="15097" y="11580"/>
                </a:cxn>
                <a:cxn ang="0">
                  <a:pos x="15097" y="12438"/>
                </a:cxn>
                <a:cxn ang="0">
                  <a:pos x="15183" y="13039"/>
                </a:cxn>
                <a:cxn ang="0">
                  <a:pos x="15440" y="13639"/>
                </a:cxn>
                <a:cxn ang="0">
                  <a:pos x="16298" y="14154"/>
                </a:cxn>
                <a:cxn ang="0">
                  <a:pos x="16384" y="14583"/>
                </a:cxn>
                <a:cxn ang="0">
                  <a:pos x="16127" y="15440"/>
                </a:cxn>
                <a:cxn ang="0">
                  <a:pos x="15869" y="16041"/>
                </a:cxn>
                <a:cxn ang="0">
                  <a:pos x="15269" y="16127"/>
                </a:cxn>
                <a:cxn ang="0">
                  <a:pos x="14497" y="16384"/>
                </a:cxn>
                <a:cxn ang="0">
                  <a:pos x="2230" y="16127"/>
                </a:cxn>
                <a:cxn ang="0">
                  <a:pos x="515" y="16041"/>
                </a:cxn>
                <a:cxn ang="0">
                  <a:pos x="515" y="13039"/>
                </a:cxn>
                <a:cxn ang="0">
                  <a:pos x="0" y="13039"/>
                </a:cxn>
                <a:cxn ang="0">
                  <a:pos x="257" y="86"/>
                </a:cxn>
              </a:cxnLst>
              <a:rect l="0" t="0" r="r" b="b"/>
              <a:pathLst>
                <a:path w="16384" h="16384">
                  <a:moveTo>
                    <a:pt x="257" y="86"/>
                  </a:moveTo>
                  <a:lnTo>
                    <a:pt x="4546" y="0"/>
                  </a:lnTo>
                  <a:lnTo>
                    <a:pt x="4546" y="600"/>
                  </a:lnTo>
                  <a:lnTo>
                    <a:pt x="4718" y="1372"/>
                  </a:lnTo>
                  <a:lnTo>
                    <a:pt x="4718" y="2488"/>
                  </a:lnTo>
                  <a:lnTo>
                    <a:pt x="4546" y="3345"/>
                  </a:lnTo>
                  <a:lnTo>
                    <a:pt x="5404" y="4546"/>
                  </a:lnTo>
                  <a:lnTo>
                    <a:pt x="5576" y="5576"/>
                  </a:lnTo>
                  <a:lnTo>
                    <a:pt x="5919" y="5919"/>
                  </a:lnTo>
                  <a:lnTo>
                    <a:pt x="6434" y="6090"/>
                  </a:lnTo>
                  <a:lnTo>
                    <a:pt x="8235" y="5919"/>
                  </a:lnTo>
                  <a:lnTo>
                    <a:pt x="10122" y="6862"/>
                  </a:lnTo>
                  <a:lnTo>
                    <a:pt x="12438" y="8750"/>
                  </a:lnTo>
                  <a:lnTo>
                    <a:pt x="13553" y="10379"/>
                  </a:lnTo>
                  <a:lnTo>
                    <a:pt x="14325" y="10980"/>
                  </a:lnTo>
                  <a:lnTo>
                    <a:pt x="15097" y="11580"/>
                  </a:lnTo>
                  <a:lnTo>
                    <a:pt x="15097" y="12438"/>
                  </a:lnTo>
                  <a:lnTo>
                    <a:pt x="15183" y="13039"/>
                  </a:lnTo>
                  <a:lnTo>
                    <a:pt x="15440" y="13639"/>
                  </a:lnTo>
                  <a:lnTo>
                    <a:pt x="16298" y="14154"/>
                  </a:lnTo>
                  <a:lnTo>
                    <a:pt x="16384" y="14583"/>
                  </a:lnTo>
                  <a:lnTo>
                    <a:pt x="16127" y="15440"/>
                  </a:lnTo>
                  <a:lnTo>
                    <a:pt x="15869" y="16041"/>
                  </a:lnTo>
                  <a:lnTo>
                    <a:pt x="15269" y="16127"/>
                  </a:lnTo>
                  <a:lnTo>
                    <a:pt x="14497" y="16384"/>
                  </a:lnTo>
                  <a:lnTo>
                    <a:pt x="2230" y="16127"/>
                  </a:lnTo>
                  <a:lnTo>
                    <a:pt x="515" y="16041"/>
                  </a:lnTo>
                  <a:lnTo>
                    <a:pt x="515" y="13039"/>
                  </a:lnTo>
                  <a:lnTo>
                    <a:pt x="0" y="13039"/>
                  </a:lnTo>
                  <a:lnTo>
                    <a:pt x="257" y="86"/>
                  </a:lnTo>
                  <a:close/>
                </a:path>
              </a:pathLst>
            </a:custGeom>
            <a:grpFill/>
            <a:ln w="3175">
              <a:solidFill>
                <a:srgbClr val="F79646">
                  <a:alpha val="80000"/>
                </a:srgbClr>
              </a:solidFill>
              <a:prstDash val="solid"/>
              <a:round/>
              <a:headEnd/>
              <a:tailEnd/>
            </a:ln>
          </p:spPr>
        </p:sp>
        <p:sp>
          <p:nvSpPr>
            <p:cNvPr id="419" name="Lake"/>
            <p:cNvSpPr>
              <a:spLocks/>
            </p:cNvSpPr>
            <p:nvPr/>
          </p:nvSpPr>
          <p:spPr bwMode="auto">
            <a:xfrm>
              <a:off x="7184749" y="2183688"/>
              <a:ext cx="504554" cy="845933"/>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3175">
              <a:solidFill>
                <a:srgbClr val="F79646">
                  <a:alpha val="80000"/>
                </a:srgbClr>
              </a:solidFill>
              <a:prstDash val="solid"/>
              <a:round/>
              <a:headEnd/>
              <a:tailEnd/>
            </a:ln>
          </p:spPr>
        </p:sp>
        <p:sp>
          <p:nvSpPr>
            <p:cNvPr id="420" name="Lee"/>
            <p:cNvSpPr>
              <a:spLocks/>
            </p:cNvSpPr>
            <p:nvPr/>
          </p:nvSpPr>
          <p:spPr bwMode="auto">
            <a:xfrm>
              <a:off x="7064515" y="4489607"/>
              <a:ext cx="433702" cy="410084"/>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3175">
              <a:solidFill>
                <a:srgbClr val="F79646">
                  <a:alpha val="80000"/>
                </a:srgbClr>
              </a:solidFill>
              <a:prstDash val="solid"/>
              <a:round/>
              <a:headEnd/>
              <a:tailEnd/>
            </a:ln>
          </p:spPr>
        </p:sp>
        <p:sp>
          <p:nvSpPr>
            <p:cNvPr id="421" name="Leon"/>
            <p:cNvSpPr>
              <a:spLocks/>
            </p:cNvSpPr>
            <p:nvPr/>
          </p:nvSpPr>
          <p:spPr bwMode="auto">
            <a:xfrm>
              <a:off x="4928212" y="856819"/>
              <a:ext cx="618347" cy="382173"/>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3175">
              <a:solidFill>
                <a:srgbClr val="F79646">
                  <a:alpha val="80000"/>
                </a:srgbClr>
              </a:solidFill>
              <a:prstDash val="solid"/>
              <a:round/>
              <a:headEnd/>
              <a:tailEnd/>
            </a:ln>
          </p:spPr>
        </p:sp>
        <p:sp>
          <p:nvSpPr>
            <p:cNvPr id="422" name="Levy"/>
            <p:cNvSpPr>
              <a:spLocks/>
            </p:cNvSpPr>
            <p:nvPr/>
          </p:nvSpPr>
          <p:spPr bwMode="auto">
            <a:xfrm>
              <a:off x="6203553" y="1865926"/>
              <a:ext cx="609759" cy="545348"/>
            </a:xfrm>
            <a:custGeom>
              <a:avLst/>
              <a:gdLst/>
              <a:ahLst/>
              <a:cxnLst>
                <a:cxn ang="0">
                  <a:pos x="4788" y="0"/>
                </a:cxn>
                <a:cxn ang="0">
                  <a:pos x="6519" y="65"/>
                </a:cxn>
                <a:cxn ang="0">
                  <a:pos x="6634" y="323"/>
                </a:cxn>
                <a:cxn ang="0">
                  <a:pos x="8538" y="452"/>
                </a:cxn>
                <a:cxn ang="0">
                  <a:pos x="8711" y="710"/>
                </a:cxn>
                <a:cxn ang="0">
                  <a:pos x="10788" y="774"/>
                </a:cxn>
                <a:cxn ang="0">
                  <a:pos x="10846" y="1419"/>
                </a:cxn>
                <a:cxn ang="0">
                  <a:pos x="12980" y="1484"/>
                </a:cxn>
                <a:cxn ang="0">
                  <a:pos x="13038" y="3032"/>
                </a:cxn>
                <a:cxn ang="0">
                  <a:pos x="16326" y="3096"/>
                </a:cxn>
                <a:cxn ang="0">
                  <a:pos x="16384" y="10514"/>
                </a:cxn>
                <a:cxn ang="0">
                  <a:pos x="13673" y="10643"/>
                </a:cxn>
                <a:cxn ang="0">
                  <a:pos x="13673" y="15287"/>
                </a:cxn>
                <a:cxn ang="0">
                  <a:pos x="12750" y="15610"/>
                </a:cxn>
                <a:cxn ang="0">
                  <a:pos x="12461" y="15932"/>
                </a:cxn>
                <a:cxn ang="0">
                  <a:pos x="12173" y="16126"/>
                </a:cxn>
                <a:cxn ang="0">
                  <a:pos x="11711" y="16061"/>
                </a:cxn>
                <a:cxn ang="0">
                  <a:pos x="10730" y="15674"/>
                </a:cxn>
                <a:cxn ang="0">
                  <a:pos x="10269" y="15610"/>
                </a:cxn>
                <a:cxn ang="0">
                  <a:pos x="9807" y="15803"/>
                </a:cxn>
                <a:cxn ang="0">
                  <a:pos x="9288" y="16384"/>
                </a:cxn>
                <a:cxn ang="0">
                  <a:pos x="9000" y="15674"/>
                </a:cxn>
                <a:cxn ang="0">
                  <a:pos x="9057" y="15094"/>
                </a:cxn>
                <a:cxn ang="0">
                  <a:pos x="9057" y="14771"/>
                </a:cxn>
                <a:cxn ang="0">
                  <a:pos x="8942" y="14449"/>
                </a:cxn>
                <a:cxn ang="0">
                  <a:pos x="8654" y="14320"/>
                </a:cxn>
                <a:cxn ang="0">
                  <a:pos x="8019" y="14191"/>
                </a:cxn>
                <a:cxn ang="0">
                  <a:pos x="7673" y="13868"/>
                </a:cxn>
                <a:cxn ang="0">
                  <a:pos x="7615" y="13288"/>
                </a:cxn>
                <a:cxn ang="0">
                  <a:pos x="7673" y="12643"/>
                </a:cxn>
                <a:cxn ang="0">
                  <a:pos x="7846" y="12320"/>
                </a:cxn>
                <a:cxn ang="0">
                  <a:pos x="7557" y="11804"/>
                </a:cxn>
                <a:cxn ang="0">
                  <a:pos x="6750" y="11740"/>
                </a:cxn>
                <a:cxn ang="0">
                  <a:pos x="5942" y="11740"/>
                </a:cxn>
                <a:cxn ang="0">
                  <a:pos x="3923" y="11353"/>
                </a:cxn>
                <a:cxn ang="0">
                  <a:pos x="3173" y="11288"/>
                </a:cxn>
                <a:cxn ang="0">
                  <a:pos x="2423" y="11095"/>
                </a:cxn>
                <a:cxn ang="0">
                  <a:pos x="1904" y="10708"/>
                </a:cxn>
                <a:cxn ang="0">
                  <a:pos x="1788" y="10321"/>
                </a:cxn>
                <a:cxn ang="0">
                  <a:pos x="1731" y="9676"/>
                </a:cxn>
                <a:cxn ang="0">
                  <a:pos x="1904" y="9224"/>
                </a:cxn>
                <a:cxn ang="0">
                  <a:pos x="1442" y="8579"/>
                </a:cxn>
                <a:cxn ang="0">
                  <a:pos x="750" y="8257"/>
                </a:cxn>
                <a:cxn ang="0">
                  <a:pos x="288" y="8257"/>
                </a:cxn>
                <a:cxn ang="0">
                  <a:pos x="0" y="8063"/>
                </a:cxn>
                <a:cxn ang="0">
                  <a:pos x="577" y="7740"/>
                </a:cxn>
                <a:cxn ang="0">
                  <a:pos x="923" y="7805"/>
                </a:cxn>
                <a:cxn ang="0">
                  <a:pos x="1269" y="7418"/>
                </a:cxn>
                <a:cxn ang="0">
                  <a:pos x="1673" y="7353"/>
                </a:cxn>
                <a:cxn ang="0">
                  <a:pos x="1961" y="7095"/>
                </a:cxn>
                <a:cxn ang="0">
                  <a:pos x="2135" y="5999"/>
                </a:cxn>
                <a:cxn ang="0">
                  <a:pos x="2596" y="5612"/>
                </a:cxn>
                <a:cxn ang="0">
                  <a:pos x="3058" y="5225"/>
                </a:cxn>
                <a:cxn ang="0">
                  <a:pos x="3231" y="4580"/>
                </a:cxn>
                <a:cxn ang="0">
                  <a:pos x="3692" y="3612"/>
                </a:cxn>
                <a:cxn ang="0">
                  <a:pos x="4038" y="2967"/>
                </a:cxn>
                <a:cxn ang="0">
                  <a:pos x="4038" y="1806"/>
                </a:cxn>
                <a:cxn ang="0">
                  <a:pos x="4211" y="1226"/>
                </a:cxn>
                <a:cxn ang="0">
                  <a:pos x="4673" y="516"/>
                </a:cxn>
                <a:cxn ang="0">
                  <a:pos x="4788" y="0"/>
                </a:cxn>
              </a:cxnLst>
              <a:rect l="0" t="0" r="r" b="b"/>
              <a:pathLst>
                <a:path w="16384" h="16384">
                  <a:moveTo>
                    <a:pt x="4788" y="0"/>
                  </a:moveTo>
                  <a:lnTo>
                    <a:pt x="6519" y="65"/>
                  </a:lnTo>
                  <a:lnTo>
                    <a:pt x="6634" y="323"/>
                  </a:lnTo>
                  <a:lnTo>
                    <a:pt x="8538" y="452"/>
                  </a:lnTo>
                  <a:lnTo>
                    <a:pt x="8711" y="710"/>
                  </a:lnTo>
                  <a:lnTo>
                    <a:pt x="10788" y="774"/>
                  </a:lnTo>
                  <a:lnTo>
                    <a:pt x="10846" y="1419"/>
                  </a:lnTo>
                  <a:lnTo>
                    <a:pt x="12980" y="1484"/>
                  </a:lnTo>
                  <a:lnTo>
                    <a:pt x="13038" y="3032"/>
                  </a:lnTo>
                  <a:lnTo>
                    <a:pt x="16326" y="3096"/>
                  </a:lnTo>
                  <a:lnTo>
                    <a:pt x="16384" y="10514"/>
                  </a:lnTo>
                  <a:lnTo>
                    <a:pt x="13673" y="10643"/>
                  </a:lnTo>
                  <a:lnTo>
                    <a:pt x="13673" y="15287"/>
                  </a:lnTo>
                  <a:lnTo>
                    <a:pt x="12750" y="15610"/>
                  </a:lnTo>
                  <a:lnTo>
                    <a:pt x="12461" y="15932"/>
                  </a:lnTo>
                  <a:lnTo>
                    <a:pt x="12173" y="16126"/>
                  </a:lnTo>
                  <a:lnTo>
                    <a:pt x="11711" y="16061"/>
                  </a:lnTo>
                  <a:lnTo>
                    <a:pt x="10730" y="15674"/>
                  </a:lnTo>
                  <a:lnTo>
                    <a:pt x="10269" y="15610"/>
                  </a:lnTo>
                  <a:lnTo>
                    <a:pt x="9807" y="15803"/>
                  </a:lnTo>
                  <a:lnTo>
                    <a:pt x="9288" y="16384"/>
                  </a:lnTo>
                  <a:lnTo>
                    <a:pt x="9000" y="15674"/>
                  </a:lnTo>
                  <a:lnTo>
                    <a:pt x="9057" y="15094"/>
                  </a:lnTo>
                  <a:lnTo>
                    <a:pt x="9057" y="14771"/>
                  </a:lnTo>
                  <a:lnTo>
                    <a:pt x="8942" y="14449"/>
                  </a:lnTo>
                  <a:lnTo>
                    <a:pt x="8654" y="14320"/>
                  </a:lnTo>
                  <a:lnTo>
                    <a:pt x="8019" y="14191"/>
                  </a:lnTo>
                  <a:lnTo>
                    <a:pt x="7673" y="13868"/>
                  </a:lnTo>
                  <a:lnTo>
                    <a:pt x="7615" y="13288"/>
                  </a:lnTo>
                  <a:lnTo>
                    <a:pt x="7673" y="12643"/>
                  </a:lnTo>
                  <a:lnTo>
                    <a:pt x="7846" y="12320"/>
                  </a:lnTo>
                  <a:lnTo>
                    <a:pt x="7557" y="11804"/>
                  </a:lnTo>
                  <a:lnTo>
                    <a:pt x="6750" y="11740"/>
                  </a:lnTo>
                  <a:lnTo>
                    <a:pt x="5942" y="11740"/>
                  </a:lnTo>
                  <a:lnTo>
                    <a:pt x="3923" y="11353"/>
                  </a:lnTo>
                  <a:lnTo>
                    <a:pt x="3173" y="11288"/>
                  </a:lnTo>
                  <a:lnTo>
                    <a:pt x="2423" y="11095"/>
                  </a:lnTo>
                  <a:lnTo>
                    <a:pt x="1904" y="10708"/>
                  </a:lnTo>
                  <a:lnTo>
                    <a:pt x="1788" y="10321"/>
                  </a:lnTo>
                  <a:lnTo>
                    <a:pt x="1731" y="9676"/>
                  </a:lnTo>
                  <a:lnTo>
                    <a:pt x="1904" y="9224"/>
                  </a:lnTo>
                  <a:lnTo>
                    <a:pt x="1442" y="8579"/>
                  </a:lnTo>
                  <a:lnTo>
                    <a:pt x="750" y="8257"/>
                  </a:lnTo>
                  <a:lnTo>
                    <a:pt x="288" y="8257"/>
                  </a:lnTo>
                  <a:lnTo>
                    <a:pt x="0" y="8063"/>
                  </a:lnTo>
                  <a:lnTo>
                    <a:pt x="577" y="7740"/>
                  </a:lnTo>
                  <a:lnTo>
                    <a:pt x="923" y="7805"/>
                  </a:lnTo>
                  <a:lnTo>
                    <a:pt x="1269" y="7418"/>
                  </a:lnTo>
                  <a:lnTo>
                    <a:pt x="1673" y="7353"/>
                  </a:lnTo>
                  <a:lnTo>
                    <a:pt x="1961" y="7095"/>
                  </a:lnTo>
                  <a:lnTo>
                    <a:pt x="2135" y="5999"/>
                  </a:lnTo>
                  <a:lnTo>
                    <a:pt x="2596" y="5612"/>
                  </a:lnTo>
                  <a:lnTo>
                    <a:pt x="3058" y="5225"/>
                  </a:lnTo>
                  <a:lnTo>
                    <a:pt x="3231" y="4580"/>
                  </a:lnTo>
                  <a:lnTo>
                    <a:pt x="3692" y="3612"/>
                  </a:lnTo>
                  <a:lnTo>
                    <a:pt x="4038" y="2967"/>
                  </a:lnTo>
                  <a:lnTo>
                    <a:pt x="4038" y="1806"/>
                  </a:lnTo>
                  <a:lnTo>
                    <a:pt x="4211" y="1226"/>
                  </a:lnTo>
                  <a:lnTo>
                    <a:pt x="4673" y="516"/>
                  </a:lnTo>
                  <a:lnTo>
                    <a:pt x="4788" y="0"/>
                  </a:lnTo>
                  <a:close/>
                </a:path>
              </a:pathLst>
            </a:custGeom>
            <a:grpFill/>
            <a:ln w="3175">
              <a:solidFill>
                <a:srgbClr val="F79646">
                  <a:alpha val="80000"/>
                </a:srgbClr>
              </a:solidFill>
              <a:prstDash val="solid"/>
              <a:round/>
              <a:headEnd/>
              <a:tailEnd/>
            </a:ln>
          </p:spPr>
        </p:sp>
        <p:sp>
          <p:nvSpPr>
            <p:cNvPr id="423" name="Liberty"/>
            <p:cNvSpPr>
              <a:spLocks/>
            </p:cNvSpPr>
            <p:nvPr/>
          </p:nvSpPr>
          <p:spPr bwMode="auto">
            <a:xfrm>
              <a:off x="4561069" y="929818"/>
              <a:ext cx="478789" cy="586141"/>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3175">
              <a:solidFill>
                <a:srgbClr val="F79646">
                  <a:alpha val="80000"/>
                </a:srgbClr>
              </a:solidFill>
              <a:prstDash val="solid"/>
              <a:round/>
              <a:headEnd/>
              <a:tailEnd/>
            </a:ln>
          </p:spPr>
        </p:sp>
        <p:sp>
          <p:nvSpPr>
            <p:cNvPr id="424" name="Madison"/>
            <p:cNvSpPr>
              <a:spLocks/>
            </p:cNvSpPr>
            <p:nvPr/>
          </p:nvSpPr>
          <p:spPr bwMode="auto">
            <a:xfrm>
              <a:off x="5666794" y="893318"/>
              <a:ext cx="532465" cy="360702"/>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3175">
              <a:solidFill>
                <a:srgbClr val="F79646">
                  <a:alpha val="80000"/>
                </a:srgbClr>
              </a:solidFill>
              <a:prstDash val="solid"/>
              <a:round/>
              <a:headEnd/>
              <a:tailEnd/>
            </a:ln>
          </p:spPr>
        </p:sp>
        <p:sp>
          <p:nvSpPr>
            <p:cNvPr id="425" name="Manatee"/>
            <p:cNvSpPr>
              <a:spLocks/>
            </p:cNvSpPr>
            <p:nvPr/>
          </p:nvSpPr>
          <p:spPr bwMode="auto">
            <a:xfrm>
              <a:off x="6594314" y="3669438"/>
              <a:ext cx="504554" cy="414378"/>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3175">
              <a:solidFill>
                <a:srgbClr val="F79646">
                  <a:alpha val="80000"/>
                </a:srgbClr>
              </a:solidFill>
              <a:prstDash val="solid"/>
              <a:round/>
              <a:headEnd/>
              <a:tailEnd/>
            </a:ln>
          </p:spPr>
        </p:sp>
        <p:sp>
          <p:nvSpPr>
            <p:cNvPr id="426" name="Marion"/>
            <p:cNvSpPr>
              <a:spLocks/>
            </p:cNvSpPr>
            <p:nvPr/>
          </p:nvSpPr>
          <p:spPr bwMode="auto">
            <a:xfrm>
              <a:off x="6712401" y="1941073"/>
              <a:ext cx="732140" cy="526024"/>
            </a:xfrm>
            <a:custGeom>
              <a:avLst/>
              <a:gdLst/>
              <a:ahLst/>
              <a:cxnLst>
                <a:cxn ang="0">
                  <a:pos x="2210" y="869"/>
                </a:cxn>
                <a:cxn ang="0">
                  <a:pos x="5814" y="1003"/>
                </a:cxn>
                <a:cxn ang="0">
                  <a:pos x="6294" y="1337"/>
                </a:cxn>
                <a:cxn ang="0">
                  <a:pos x="6246" y="1739"/>
                </a:cxn>
                <a:cxn ang="0">
                  <a:pos x="5958" y="1605"/>
                </a:cxn>
                <a:cxn ang="0">
                  <a:pos x="5862" y="1872"/>
                </a:cxn>
                <a:cxn ang="0">
                  <a:pos x="6150" y="2675"/>
                </a:cxn>
                <a:cxn ang="0">
                  <a:pos x="6390" y="2742"/>
                </a:cxn>
                <a:cxn ang="0">
                  <a:pos x="7351" y="2341"/>
                </a:cxn>
                <a:cxn ang="0">
                  <a:pos x="7784" y="2407"/>
                </a:cxn>
                <a:cxn ang="0">
                  <a:pos x="8120" y="2675"/>
                </a:cxn>
                <a:cxn ang="0">
                  <a:pos x="8360" y="2341"/>
                </a:cxn>
                <a:cxn ang="0">
                  <a:pos x="8793" y="2140"/>
                </a:cxn>
                <a:cxn ang="0">
                  <a:pos x="8841" y="1605"/>
                </a:cxn>
                <a:cxn ang="0">
                  <a:pos x="9177" y="1271"/>
                </a:cxn>
                <a:cxn ang="0">
                  <a:pos x="9321" y="468"/>
                </a:cxn>
                <a:cxn ang="0">
                  <a:pos x="12588" y="0"/>
                </a:cxn>
                <a:cxn ang="0">
                  <a:pos x="12636" y="936"/>
                </a:cxn>
                <a:cxn ang="0">
                  <a:pos x="13693" y="1070"/>
                </a:cxn>
                <a:cxn ang="0">
                  <a:pos x="13645" y="2474"/>
                </a:cxn>
                <a:cxn ang="0">
                  <a:pos x="14270" y="2608"/>
                </a:cxn>
                <a:cxn ang="0">
                  <a:pos x="14318" y="4146"/>
                </a:cxn>
                <a:cxn ang="0">
                  <a:pos x="15567" y="4280"/>
                </a:cxn>
                <a:cxn ang="0">
                  <a:pos x="16000" y="4949"/>
                </a:cxn>
                <a:cxn ang="0">
                  <a:pos x="15904" y="5283"/>
                </a:cxn>
                <a:cxn ang="0">
                  <a:pos x="15615" y="5550"/>
                </a:cxn>
                <a:cxn ang="0">
                  <a:pos x="15663" y="6019"/>
                </a:cxn>
                <a:cxn ang="0">
                  <a:pos x="16240" y="6620"/>
                </a:cxn>
                <a:cxn ang="0">
                  <a:pos x="16384" y="7557"/>
                </a:cxn>
                <a:cxn ang="0">
                  <a:pos x="16288" y="13642"/>
                </a:cxn>
                <a:cxn ang="0">
                  <a:pos x="16048" y="13709"/>
                </a:cxn>
                <a:cxn ang="0">
                  <a:pos x="16000" y="16183"/>
                </a:cxn>
                <a:cxn ang="0">
                  <a:pos x="15855" y="16384"/>
                </a:cxn>
                <a:cxn ang="0">
                  <a:pos x="10666" y="16317"/>
                </a:cxn>
                <a:cxn ang="0">
                  <a:pos x="4324" y="16250"/>
                </a:cxn>
                <a:cxn ang="0">
                  <a:pos x="3892" y="15515"/>
                </a:cxn>
                <a:cxn ang="0">
                  <a:pos x="1922" y="14177"/>
                </a:cxn>
                <a:cxn ang="0">
                  <a:pos x="1153" y="13508"/>
                </a:cxn>
                <a:cxn ang="0">
                  <a:pos x="480" y="13442"/>
                </a:cxn>
                <a:cxn ang="0">
                  <a:pos x="0" y="13508"/>
                </a:cxn>
                <a:cxn ang="0">
                  <a:pos x="0" y="8694"/>
                </a:cxn>
                <a:cxn ang="0">
                  <a:pos x="2258" y="8560"/>
                </a:cxn>
                <a:cxn ang="0">
                  <a:pos x="2210" y="869"/>
                </a:cxn>
              </a:cxnLst>
              <a:rect l="0" t="0" r="r" b="b"/>
              <a:pathLst>
                <a:path w="16384" h="16384">
                  <a:moveTo>
                    <a:pt x="2210" y="869"/>
                  </a:moveTo>
                  <a:lnTo>
                    <a:pt x="5814" y="1003"/>
                  </a:lnTo>
                  <a:lnTo>
                    <a:pt x="6294" y="1337"/>
                  </a:lnTo>
                  <a:lnTo>
                    <a:pt x="6246" y="1739"/>
                  </a:lnTo>
                  <a:lnTo>
                    <a:pt x="5958" y="1605"/>
                  </a:lnTo>
                  <a:lnTo>
                    <a:pt x="5862" y="1872"/>
                  </a:lnTo>
                  <a:lnTo>
                    <a:pt x="6150" y="2675"/>
                  </a:lnTo>
                  <a:lnTo>
                    <a:pt x="6390" y="2742"/>
                  </a:lnTo>
                  <a:lnTo>
                    <a:pt x="7351" y="2341"/>
                  </a:lnTo>
                  <a:lnTo>
                    <a:pt x="7784" y="2407"/>
                  </a:lnTo>
                  <a:lnTo>
                    <a:pt x="8120" y="2675"/>
                  </a:lnTo>
                  <a:lnTo>
                    <a:pt x="8360" y="2341"/>
                  </a:lnTo>
                  <a:lnTo>
                    <a:pt x="8793" y="2140"/>
                  </a:lnTo>
                  <a:lnTo>
                    <a:pt x="8841" y="1605"/>
                  </a:lnTo>
                  <a:lnTo>
                    <a:pt x="9177" y="1271"/>
                  </a:lnTo>
                  <a:lnTo>
                    <a:pt x="9321" y="468"/>
                  </a:lnTo>
                  <a:lnTo>
                    <a:pt x="12588" y="0"/>
                  </a:lnTo>
                  <a:lnTo>
                    <a:pt x="12636" y="936"/>
                  </a:lnTo>
                  <a:lnTo>
                    <a:pt x="13693" y="1070"/>
                  </a:lnTo>
                  <a:lnTo>
                    <a:pt x="13645" y="2474"/>
                  </a:lnTo>
                  <a:lnTo>
                    <a:pt x="14270" y="2608"/>
                  </a:lnTo>
                  <a:lnTo>
                    <a:pt x="14318" y="4146"/>
                  </a:lnTo>
                  <a:lnTo>
                    <a:pt x="15567" y="4280"/>
                  </a:lnTo>
                  <a:lnTo>
                    <a:pt x="16000" y="4949"/>
                  </a:lnTo>
                  <a:lnTo>
                    <a:pt x="15904" y="5283"/>
                  </a:lnTo>
                  <a:lnTo>
                    <a:pt x="15615" y="5550"/>
                  </a:lnTo>
                  <a:lnTo>
                    <a:pt x="15663" y="6019"/>
                  </a:lnTo>
                  <a:lnTo>
                    <a:pt x="16240" y="6620"/>
                  </a:lnTo>
                  <a:lnTo>
                    <a:pt x="16384" y="7557"/>
                  </a:lnTo>
                  <a:lnTo>
                    <a:pt x="16288" y="13642"/>
                  </a:lnTo>
                  <a:lnTo>
                    <a:pt x="16048" y="13709"/>
                  </a:lnTo>
                  <a:lnTo>
                    <a:pt x="16000" y="16183"/>
                  </a:lnTo>
                  <a:lnTo>
                    <a:pt x="15855" y="16384"/>
                  </a:lnTo>
                  <a:lnTo>
                    <a:pt x="10666" y="16317"/>
                  </a:lnTo>
                  <a:lnTo>
                    <a:pt x="4324" y="16250"/>
                  </a:lnTo>
                  <a:lnTo>
                    <a:pt x="3892" y="15515"/>
                  </a:lnTo>
                  <a:lnTo>
                    <a:pt x="1922" y="14177"/>
                  </a:lnTo>
                  <a:lnTo>
                    <a:pt x="1153" y="13508"/>
                  </a:lnTo>
                  <a:lnTo>
                    <a:pt x="480" y="13442"/>
                  </a:lnTo>
                  <a:lnTo>
                    <a:pt x="0" y="13508"/>
                  </a:lnTo>
                  <a:lnTo>
                    <a:pt x="0" y="8694"/>
                  </a:lnTo>
                  <a:lnTo>
                    <a:pt x="2258" y="8560"/>
                  </a:lnTo>
                  <a:lnTo>
                    <a:pt x="2210" y="869"/>
                  </a:lnTo>
                  <a:close/>
                </a:path>
              </a:pathLst>
            </a:custGeom>
            <a:grpFill/>
            <a:ln w="3175">
              <a:solidFill>
                <a:srgbClr val="F79646">
                  <a:alpha val="80000"/>
                </a:srgbClr>
              </a:solidFill>
              <a:prstDash val="solid"/>
              <a:round/>
              <a:headEnd/>
              <a:tailEnd/>
            </a:ln>
          </p:spPr>
        </p:sp>
        <p:sp>
          <p:nvSpPr>
            <p:cNvPr id="427" name="Martin"/>
            <p:cNvSpPr>
              <a:spLocks/>
            </p:cNvSpPr>
            <p:nvPr/>
          </p:nvSpPr>
          <p:spPr bwMode="auto">
            <a:xfrm>
              <a:off x="8221769" y="4032287"/>
              <a:ext cx="489525" cy="287703"/>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3175">
              <a:solidFill>
                <a:srgbClr val="F79646">
                  <a:alpha val="80000"/>
                </a:srgbClr>
              </a:solidFill>
              <a:prstDash val="solid"/>
              <a:round/>
              <a:headEnd/>
              <a:tailEnd/>
            </a:ln>
          </p:spPr>
        </p:sp>
        <p:sp>
          <p:nvSpPr>
            <p:cNvPr id="428" name="Monroe"/>
            <p:cNvSpPr>
              <a:spLocks/>
            </p:cNvSpPr>
            <p:nvPr/>
          </p:nvSpPr>
          <p:spPr bwMode="auto">
            <a:xfrm>
              <a:off x="7652804" y="5378480"/>
              <a:ext cx="397202" cy="618347"/>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3175">
              <a:solidFill>
                <a:srgbClr val="F79646">
                  <a:alpha val="80000"/>
                </a:srgbClr>
              </a:solidFill>
              <a:prstDash val="solid"/>
              <a:round/>
              <a:headEnd/>
              <a:tailEnd/>
            </a:ln>
          </p:spPr>
        </p:sp>
        <p:sp>
          <p:nvSpPr>
            <p:cNvPr id="429" name="Nassau"/>
            <p:cNvSpPr>
              <a:spLocks/>
            </p:cNvSpPr>
            <p:nvPr/>
          </p:nvSpPr>
          <p:spPr bwMode="auto">
            <a:xfrm>
              <a:off x="7101015" y="723702"/>
              <a:ext cx="493819" cy="521730"/>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3175">
              <a:solidFill>
                <a:srgbClr val="F79646">
                  <a:alpha val="80000"/>
                </a:srgbClr>
              </a:solidFill>
              <a:prstDash val="solid"/>
              <a:round/>
              <a:headEnd/>
              <a:tailEnd/>
            </a:ln>
          </p:spPr>
        </p:sp>
        <p:sp>
          <p:nvSpPr>
            <p:cNvPr id="430" name="Okeechobee"/>
            <p:cNvSpPr>
              <a:spLocks/>
            </p:cNvSpPr>
            <p:nvPr/>
          </p:nvSpPr>
          <p:spPr bwMode="auto">
            <a:xfrm>
              <a:off x="7809537" y="3671585"/>
              <a:ext cx="416525" cy="474495"/>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3175">
              <a:solidFill>
                <a:srgbClr val="F79646">
                  <a:alpha val="80000"/>
                </a:srgbClr>
              </a:solidFill>
              <a:prstDash val="solid"/>
              <a:round/>
              <a:headEnd/>
              <a:tailEnd/>
            </a:ln>
          </p:spPr>
        </p:sp>
        <p:sp>
          <p:nvSpPr>
            <p:cNvPr id="431" name="Orange"/>
            <p:cNvSpPr>
              <a:spLocks/>
            </p:cNvSpPr>
            <p:nvPr/>
          </p:nvSpPr>
          <p:spPr bwMode="auto">
            <a:xfrm>
              <a:off x="7440247" y="2625978"/>
              <a:ext cx="635523" cy="410084"/>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3175">
              <a:solidFill>
                <a:srgbClr val="F79646">
                  <a:alpha val="80000"/>
                </a:srgbClr>
              </a:solidFill>
              <a:prstDash val="solid"/>
              <a:round/>
              <a:headEnd/>
              <a:tailEnd/>
            </a:ln>
          </p:spPr>
        </p:sp>
        <p:sp>
          <p:nvSpPr>
            <p:cNvPr id="432" name="Osceola"/>
            <p:cNvSpPr>
              <a:spLocks/>
            </p:cNvSpPr>
            <p:nvPr/>
          </p:nvSpPr>
          <p:spPr bwMode="auto">
            <a:xfrm>
              <a:off x="7440247" y="3029621"/>
              <a:ext cx="635523" cy="64625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3175">
              <a:solidFill>
                <a:srgbClr val="F79646">
                  <a:alpha val="80000"/>
                </a:srgbClr>
              </a:solidFill>
              <a:prstDash val="solid"/>
              <a:round/>
              <a:headEnd/>
              <a:tailEnd/>
            </a:ln>
          </p:spPr>
        </p:sp>
        <p:sp>
          <p:nvSpPr>
            <p:cNvPr id="433" name="Palm_Beach"/>
            <p:cNvSpPr>
              <a:spLocks/>
            </p:cNvSpPr>
            <p:nvPr/>
          </p:nvSpPr>
          <p:spPr bwMode="auto">
            <a:xfrm>
              <a:off x="8007065" y="4070934"/>
              <a:ext cx="736434" cy="828757"/>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3175">
              <a:solidFill>
                <a:srgbClr val="F79646">
                  <a:alpha val="80000"/>
                </a:srgbClr>
              </a:solidFill>
              <a:prstDash val="solid"/>
              <a:round/>
              <a:headEnd/>
              <a:tailEnd/>
            </a:ln>
          </p:spPr>
        </p:sp>
        <p:sp>
          <p:nvSpPr>
            <p:cNvPr id="434" name="Pasco"/>
            <p:cNvSpPr>
              <a:spLocks/>
            </p:cNvSpPr>
            <p:nvPr/>
          </p:nvSpPr>
          <p:spPr bwMode="auto">
            <a:xfrm>
              <a:off x="6493403" y="2902946"/>
              <a:ext cx="607612" cy="285556"/>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3175">
              <a:solidFill>
                <a:srgbClr val="F79646">
                  <a:alpha val="80000"/>
                </a:srgbClr>
              </a:solidFill>
              <a:prstDash val="solid"/>
              <a:round/>
              <a:headEnd/>
              <a:tailEnd/>
            </a:ln>
          </p:spPr>
        </p:sp>
        <p:sp>
          <p:nvSpPr>
            <p:cNvPr id="435" name="Pinellas"/>
            <p:cNvSpPr>
              <a:spLocks/>
            </p:cNvSpPr>
            <p:nvPr/>
          </p:nvSpPr>
          <p:spPr bwMode="auto">
            <a:xfrm>
              <a:off x="6452609" y="3184208"/>
              <a:ext cx="184645" cy="418672"/>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3175">
              <a:solidFill>
                <a:srgbClr val="F79646">
                  <a:alpha val="80000"/>
                </a:srgbClr>
              </a:solidFill>
              <a:prstDash val="solid"/>
              <a:round/>
              <a:headEnd/>
              <a:tailEnd/>
            </a:ln>
          </p:spPr>
        </p:sp>
        <p:sp>
          <p:nvSpPr>
            <p:cNvPr id="436" name="Polk"/>
            <p:cNvSpPr>
              <a:spLocks/>
            </p:cNvSpPr>
            <p:nvPr/>
          </p:nvSpPr>
          <p:spPr bwMode="auto">
            <a:xfrm>
              <a:off x="7062368" y="3014592"/>
              <a:ext cx="798698" cy="656994"/>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3175">
              <a:solidFill>
                <a:srgbClr val="F79646">
                  <a:alpha val="80000"/>
                </a:srgbClr>
              </a:solidFill>
              <a:prstDash val="solid"/>
              <a:round/>
              <a:headEnd/>
              <a:tailEnd/>
            </a:ln>
          </p:spPr>
        </p:sp>
        <p:sp>
          <p:nvSpPr>
            <p:cNvPr id="437" name="Putnam"/>
            <p:cNvSpPr>
              <a:spLocks/>
            </p:cNvSpPr>
            <p:nvPr/>
          </p:nvSpPr>
          <p:spPr bwMode="auto">
            <a:xfrm>
              <a:off x="7105309" y="1651223"/>
              <a:ext cx="513142" cy="470201"/>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3175">
              <a:solidFill>
                <a:srgbClr val="F79646">
                  <a:alpha val="80000"/>
                </a:srgbClr>
              </a:solidFill>
              <a:prstDash val="solid"/>
              <a:round/>
              <a:headEnd/>
              <a:tailEnd/>
            </a:ln>
          </p:spPr>
        </p:sp>
        <p:sp>
          <p:nvSpPr>
            <p:cNvPr id="438" name="St_Johns"/>
            <p:cNvSpPr>
              <a:spLocks/>
            </p:cNvSpPr>
            <p:nvPr/>
          </p:nvSpPr>
          <p:spPr bwMode="auto">
            <a:xfrm>
              <a:off x="7416629" y="1262609"/>
              <a:ext cx="386467" cy="579700"/>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3175">
              <a:solidFill>
                <a:srgbClr val="F79646">
                  <a:alpha val="80000"/>
                </a:srgbClr>
              </a:solidFill>
              <a:prstDash val="solid"/>
              <a:round/>
              <a:headEnd/>
              <a:tailEnd/>
            </a:ln>
          </p:spPr>
        </p:sp>
        <p:sp>
          <p:nvSpPr>
            <p:cNvPr id="439" name="St_Lucie"/>
            <p:cNvSpPr>
              <a:spLocks/>
            </p:cNvSpPr>
            <p:nvPr/>
          </p:nvSpPr>
          <p:spPr bwMode="auto">
            <a:xfrm>
              <a:off x="8226063" y="3757467"/>
              <a:ext cx="375732" cy="322056"/>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3175">
              <a:solidFill>
                <a:srgbClr val="F79646">
                  <a:alpha val="80000"/>
                </a:srgbClr>
              </a:solidFill>
              <a:prstDash val="solid"/>
              <a:round/>
              <a:headEnd/>
              <a:tailEnd/>
            </a:ln>
          </p:spPr>
        </p:sp>
        <p:sp>
          <p:nvSpPr>
            <p:cNvPr id="440" name="Santa_Rosa"/>
            <p:cNvSpPr>
              <a:spLocks/>
            </p:cNvSpPr>
            <p:nvPr/>
          </p:nvSpPr>
          <p:spPr bwMode="auto">
            <a:xfrm>
              <a:off x="2796204" y="558380"/>
              <a:ext cx="429408" cy="581847"/>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3175">
              <a:solidFill>
                <a:srgbClr val="F79646">
                  <a:alpha val="80000"/>
                </a:srgbClr>
              </a:solidFill>
              <a:prstDash val="solid"/>
              <a:round/>
              <a:headEnd/>
              <a:tailEnd/>
            </a:ln>
          </p:spPr>
        </p:sp>
        <p:sp>
          <p:nvSpPr>
            <p:cNvPr id="441" name="Sarasota"/>
            <p:cNvSpPr>
              <a:spLocks/>
            </p:cNvSpPr>
            <p:nvPr/>
          </p:nvSpPr>
          <p:spPr bwMode="auto">
            <a:xfrm>
              <a:off x="6686637" y="3909906"/>
              <a:ext cx="416525" cy="414378"/>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3175">
              <a:solidFill>
                <a:srgbClr val="F79646">
                  <a:alpha val="80000"/>
                </a:srgbClr>
              </a:solidFill>
              <a:prstDash val="solid"/>
              <a:round/>
              <a:headEnd/>
              <a:tailEnd/>
            </a:ln>
          </p:spPr>
        </p:sp>
        <p:sp>
          <p:nvSpPr>
            <p:cNvPr id="442" name="Seminole"/>
            <p:cNvSpPr>
              <a:spLocks/>
            </p:cNvSpPr>
            <p:nvPr/>
          </p:nvSpPr>
          <p:spPr bwMode="auto">
            <a:xfrm>
              <a:off x="7596981" y="2544390"/>
              <a:ext cx="382173" cy="244762"/>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3175">
              <a:solidFill>
                <a:srgbClr val="F79646">
                  <a:alpha val="80000"/>
                </a:srgbClr>
              </a:solidFill>
              <a:prstDash val="solid"/>
              <a:round/>
              <a:headEnd/>
              <a:tailEnd/>
            </a:ln>
          </p:spPr>
        </p:sp>
        <p:sp>
          <p:nvSpPr>
            <p:cNvPr id="443" name="Sumter"/>
            <p:cNvSpPr>
              <a:spLocks/>
            </p:cNvSpPr>
            <p:nvPr/>
          </p:nvSpPr>
          <p:spPr bwMode="auto">
            <a:xfrm>
              <a:off x="6905634" y="2462803"/>
              <a:ext cx="283409" cy="599024"/>
            </a:xfrm>
            <a:custGeom>
              <a:avLst/>
              <a:gdLst/>
              <a:ahLst/>
              <a:cxnLst>
                <a:cxn ang="0">
                  <a:pos x="0" y="0"/>
                </a:cxn>
                <a:cxn ang="0">
                  <a:pos x="16384" y="59"/>
                </a:cxn>
                <a:cxn ang="0">
                  <a:pos x="16136" y="15503"/>
                </a:cxn>
                <a:cxn ang="0">
                  <a:pos x="16136" y="16032"/>
                </a:cxn>
                <a:cxn ang="0">
                  <a:pos x="16012" y="16267"/>
                </a:cxn>
                <a:cxn ang="0">
                  <a:pos x="15143" y="16325"/>
                </a:cxn>
                <a:cxn ang="0">
                  <a:pos x="13902" y="16090"/>
                </a:cxn>
                <a:cxn ang="0">
                  <a:pos x="13033" y="16032"/>
                </a:cxn>
                <a:cxn ang="0">
                  <a:pos x="12536" y="16090"/>
                </a:cxn>
                <a:cxn ang="0">
                  <a:pos x="12040" y="16325"/>
                </a:cxn>
                <a:cxn ang="0">
                  <a:pos x="11171" y="16384"/>
                </a:cxn>
                <a:cxn ang="0">
                  <a:pos x="11295" y="12097"/>
                </a:cxn>
                <a:cxn ang="0">
                  <a:pos x="11171" y="10746"/>
                </a:cxn>
                <a:cxn ang="0">
                  <a:pos x="9930" y="10805"/>
                </a:cxn>
                <a:cxn ang="0">
                  <a:pos x="8564" y="10746"/>
                </a:cxn>
                <a:cxn ang="0">
                  <a:pos x="6330" y="9924"/>
                </a:cxn>
                <a:cxn ang="0">
                  <a:pos x="4717" y="9807"/>
                </a:cxn>
                <a:cxn ang="0">
                  <a:pos x="3103" y="9513"/>
                </a:cxn>
                <a:cxn ang="0">
                  <a:pos x="2855" y="9161"/>
                </a:cxn>
                <a:cxn ang="0">
                  <a:pos x="1986" y="8750"/>
                </a:cxn>
                <a:cxn ang="0">
                  <a:pos x="1241" y="8221"/>
                </a:cxn>
                <a:cxn ang="0">
                  <a:pos x="745" y="7634"/>
                </a:cxn>
                <a:cxn ang="0">
                  <a:pos x="993" y="7223"/>
                </a:cxn>
                <a:cxn ang="0">
                  <a:pos x="1862" y="6460"/>
                </a:cxn>
                <a:cxn ang="0">
                  <a:pos x="2731" y="5872"/>
                </a:cxn>
                <a:cxn ang="0">
                  <a:pos x="5213" y="4757"/>
                </a:cxn>
                <a:cxn ang="0">
                  <a:pos x="5710" y="4111"/>
                </a:cxn>
                <a:cxn ang="0">
                  <a:pos x="5213" y="3817"/>
                </a:cxn>
                <a:cxn ang="0">
                  <a:pos x="3848" y="2819"/>
                </a:cxn>
                <a:cxn ang="0">
                  <a:pos x="1241" y="1233"/>
                </a:cxn>
                <a:cxn ang="0">
                  <a:pos x="0" y="0"/>
                </a:cxn>
              </a:cxnLst>
              <a:rect l="0" t="0" r="r" b="b"/>
              <a:pathLst>
                <a:path w="16384" h="16384">
                  <a:moveTo>
                    <a:pt x="0" y="0"/>
                  </a:moveTo>
                  <a:lnTo>
                    <a:pt x="16384" y="59"/>
                  </a:lnTo>
                  <a:lnTo>
                    <a:pt x="16136" y="15503"/>
                  </a:lnTo>
                  <a:lnTo>
                    <a:pt x="16136" y="16032"/>
                  </a:lnTo>
                  <a:lnTo>
                    <a:pt x="16012" y="16267"/>
                  </a:lnTo>
                  <a:lnTo>
                    <a:pt x="15143" y="16325"/>
                  </a:lnTo>
                  <a:lnTo>
                    <a:pt x="13902" y="16090"/>
                  </a:lnTo>
                  <a:lnTo>
                    <a:pt x="13033" y="16032"/>
                  </a:lnTo>
                  <a:lnTo>
                    <a:pt x="12536" y="16090"/>
                  </a:lnTo>
                  <a:lnTo>
                    <a:pt x="12040" y="16325"/>
                  </a:lnTo>
                  <a:lnTo>
                    <a:pt x="11171" y="16384"/>
                  </a:lnTo>
                  <a:lnTo>
                    <a:pt x="11295" y="12097"/>
                  </a:lnTo>
                  <a:lnTo>
                    <a:pt x="11171" y="10746"/>
                  </a:lnTo>
                  <a:lnTo>
                    <a:pt x="9930" y="10805"/>
                  </a:lnTo>
                  <a:lnTo>
                    <a:pt x="8564" y="10746"/>
                  </a:lnTo>
                  <a:lnTo>
                    <a:pt x="6330" y="9924"/>
                  </a:lnTo>
                  <a:lnTo>
                    <a:pt x="4717" y="9807"/>
                  </a:lnTo>
                  <a:lnTo>
                    <a:pt x="3103" y="9513"/>
                  </a:lnTo>
                  <a:lnTo>
                    <a:pt x="2855" y="9161"/>
                  </a:lnTo>
                  <a:lnTo>
                    <a:pt x="1986" y="8750"/>
                  </a:lnTo>
                  <a:lnTo>
                    <a:pt x="1241" y="8221"/>
                  </a:lnTo>
                  <a:lnTo>
                    <a:pt x="745" y="7634"/>
                  </a:lnTo>
                  <a:lnTo>
                    <a:pt x="993" y="7223"/>
                  </a:lnTo>
                  <a:lnTo>
                    <a:pt x="1862" y="6460"/>
                  </a:lnTo>
                  <a:lnTo>
                    <a:pt x="2731" y="5872"/>
                  </a:lnTo>
                  <a:lnTo>
                    <a:pt x="5213" y="4757"/>
                  </a:lnTo>
                  <a:lnTo>
                    <a:pt x="5710" y="4111"/>
                  </a:lnTo>
                  <a:lnTo>
                    <a:pt x="5213" y="3817"/>
                  </a:lnTo>
                  <a:lnTo>
                    <a:pt x="3848" y="2819"/>
                  </a:lnTo>
                  <a:lnTo>
                    <a:pt x="1241" y="1233"/>
                  </a:lnTo>
                  <a:lnTo>
                    <a:pt x="0" y="0"/>
                  </a:lnTo>
                  <a:close/>
                </a:path>
              </a:pathLst>
            </a:custGeom>
            <a:grpFill/>
            <a:ln w="3175">
              <a:solidFill>
                <a:srgbClr val="F79646">
                  <a:alpha val="80000"/>
                </a:srgbClr>
              </a:solidFill>
              <a:prstDash val="solid"/>
              <a:round/>
              <a:headEnd/>
              <a:tailEnd/>
            </a:ln>
          </p:spPr>
        </p:sp>
        <p:sp>
          <p:nvSpPr>
            <p:cNvPr id="444" name="Suwannee"/>
            <p:cNvSpPr>
              <a:spLocks/>
            </p:cNvSpPr>
            <p:nvPr/>
          </p:nvSpPr>
          <p:spPr bwMode="auto">
            <a:xfrm>
              <a:off x="6134848" y="1095140"/>
              <a:ext cx="401496" cy="510995"/>
            </a:xfrm>
            <a:custGeom>
              <a:avLst/>
              <a:gdLst/>
              <a:ahLst/>
              <a:cxnLst>
                <a:cxn ang="0">
                  <a:pos x="0" y="5025"/>
                </a:cxn>
                <a:cxn ang="0">
                  <a:pos x="789" y="4062"/>
                </a:cxn>
                <a:cxn ang="0">
                  <a:pos x="1227" y="3580"/>
                </a:cxn>
                <a:cxn ang="0">
                  <a:pos x="1402" y="3167"/>
                </a:cxn>
                <a:cxn ang="0">
                  <a:pos x="1752" y="2065"/>
                </a:cxn>
                <a:cxn ang="0">
                  <a:pos x="2628" y="1170"/>
                </a:cxn>
                <a:cxn ang="0">
                  <a:pos x="3855" y="413"/>
                </a:cxn>
                <a:cxn ang="0">
                  <a:pos x="4819" y="0"/>
                </a:cxn>
                <a:cxn ang="0">
                  <a:pos x="5783" y="0"/>
                </a:cxn>
                <a:cxn ang="0">
                  <a:pos x="6484" y="207"/>
                </a:cxn>
                <a:cxn ang="0">
                  <a:pos x="7623" y="138"/>
                </a:cxn>
                <a:cxn ang="0">
                  <a:pos x="9112" y="482"/>
                </a:cxn>
                <a:cxn ang="0">
                  <a:pos x="10251" y="964"/>
                </a:cxn>
                <a:cxn ang="0">
                  <a:pos x="10339" y="1308"/>
                </a:cxn>
                <a:cxn ang="0">
                  <a:pos x="10777" y="1377"/>
                </a:cxn>
                <a:cxn ang="0">
                  <a:pos x="11215" y="1308"/>
                </a:cxn>
                <a:cxn ang="0">
                  <a:pos x="11740" y="1514"/>
                </a:cxn>
                <a:cxn ang="0">
                  <a:pos x="12003" y="2065"/>
                </a:cxn>
                <a:cxn ang="0">
                  <a:pos x="14895" y="3511"/>
                </a:cxn>
                <a:cxn ang="0">
                  <a:pos x="14895" y="9293"/>
                </a:cxn>
                <a:cxn ang="0">
                  <a:pos x="14982" y="13149"/>
                </a:cxn>
                <a:cxn ang="0">
                  <a:pos x="16121" y="13149"/>
                </a:cxn>
                <a:cxn ang="0">
                  <a:pos x="16384" y="13355"/>
                </a:cxn>
                <a:cxn ang="0">
                  <a:pos x="14982" y="14319"/>
                </a:cxn>
                <a:cxn ang="0">
                  <a:pos x="14719" y="14801"/>
                </a:cxn>
                <a:cxn ang="0">
                  <a:pos x="14194" y="15076"/>
                </a:cxn>
                <a:cxn ang="0">
                  <a:pos x="13843" y="15420"/>
                </a:cxn>
                <a:cxn ang="0">
                  <a:pos x="13142" y="15558"/>
                </a:cxn>
                <a:cxn ang="0">
                  <a:pos x="12792" y="15764"/>
                </a:cxn>
                <a:cxn ang="0">
                  <a:pos x="12003" y="16384"/>
                </a:cxn>
                <a:cxn ang="0">
                  <a:pos x="11127" y="15971"/>
                </a:cxn>
                <a:cxn ang="0">
                  <a:pos x="10864" y="15489"/>
                </a:cxn>
                <a:cxn ang="0">
                  <a:pos x="10777" y="15007"/>
                </a:cxn>
                <a:cxn ang="0">
                  <a:pos x="10777" y="14319"/>
                </a:cxn>
                <a:cxn ang="0">
                  <a:pos x="9988" y="13837"/>
                </a:cxn>
                <a:cxn ang="0">
                  <a:pos x="9200" y="13355"/>
                </a:cxn>
                <a:cxn ang="0">
                  <a:pos x="8061" y="12047"/>
                </a:cxn>
                <a:cxn ang="0">
                  <a:pos x="5695" y="10533"/>
                </a:cxn>
                <a:cxn ang="0">
                  <a:pos x="3767" y="9775"/>
                </a:cxn>
                <a:cxn ang="0">
                  <a:pos x="1928" y="9913"/>
                </a:cxn>
                <a:cxn ang="0">
                  <a:pos x="1402" y="9775"/>
                </a:cxn>
                <a:cxn ang="0">
                  <a:pos x="1051" y="9500"/>
                </a:cxn>
                <a:cxn ang="0">
                  <a:pos x="876" y="8674"/>
                </a:cxn>
                <a:cxn ang="0">
                  <a:pos x="0" y="7710"/>
                </a:cxn>
                <a:cxn ang="0">
                  <a:pos x="175" y="7022"/>
                </a:cxn>
                <a:cxn ang="0">
                  <a:pos x="175" y="6127"/>
                </a:cxn>
                <a:cxn ang="0">
                  <a:pos x="0" y="5507"/>
                </a:cxn>
                <a:cxn ang="0">
                  <a:pos x="0" y="5025"/>
                </a:cxn>
              </a:cxnLst>
              <a:rect l="0" t="0" r="r" b="b"/>
              <a:pathLst>
                <a:path w="16384" h="16384">
                  <a:moveTo>
                    <a:pt x="0" y="5025"/>
                  </a:moveTo>
                  <a:lnTo>
                    <a:pt x="789" y="4062"/>
                  </a:lnTo>
                  <a:lnTo>
                    <a:pt x="1227" y="3580"/>
                  </a:lnTo>
                  <a:lnTo>
                    <a:pt x="1402" y="3167"/>
                  </a:lnTo>
                  <a:lnTo>
                    <a:pt x="1752" y="2065"/>
                  </a:lnTo>
                  <a:lnTo>
                    <a:pt x="2628" y="1170"/>
                  </a:lnTo>
                  <a:lnTo>
                    <a:pt x="3855" y="413"/>
                  </a:lnTo>
                  <a:lnTo>
                    <a:pt x="4819" y="0"/>
                  </a:lnTo>
                  <a:lnTo>
                    <a:pt x="5783" y="0"/>
                  </a:lnTo>
                  <a:lnTo>
                    <a:pt x="6484" y="207"/>
                  </a:lnTo>
                  <a:lnTo>
                    <a:pt x="7623" y="138"/>
                  </a:lnTo>
                  <a:lnTo>
                    <a:pt x="9112" y="482"/>
                  </a:lnTo>
                  <a:lnTo>
                    <a:pt x="10251" y="964"/>
                  </a:lnTo>
                  <a:lnTo>
                    <a:pt x="10339" y="1308"/>
                  </a:lnTo>
                  <a:lnTo>
                    <a:pt x="10777" y="1377"/>
                  </a:lnTo>
                  <a:lnTo>
                    <a:pt x="11215" y="1308"/>
                  </a:lnTo>
                  <a:lnTo>
                    <a:pt x="11740" y="1514"/>
                  </a:lnTo>
                  <a:lnTo>
                    <a:pt x="12003" y="2065"/>
                  </a:lnTo>
                  <a:lnTo>
                    <a:pt x="14895" y="3511"/>
                  </a:lnTo>
                  <a:lnTo>
                    <a:pt x="14895" y="9293"/>
                  </a:lnTo>
                  <a:lnTo>
                    <a:pt x="14982" y="13149"/>
                  </a:lnTo>
                  <a:lnTo>
                    <a:pt x="16121" y="13149"/>
                  </a:lnTo>
                  <a:lnTo>
                    <a:pt x="16384" y="13355"/>
                  </a:lnTo>
                  <a:lnTo>
                    <a:pt x="14982" y="14319"/>
                  </a:lnTo>
                  <a:lnTo>
                    <a:pt x="14719" y="14801"/>
                  </a:lnTo>
                  <a:lnTo>
                    <a:pt x="14194" y="15076"/>
                  </a:lnTo>
                  <a:lnTo>
                    <a:pt x="13843" y="15420"/>
                  </a:lnTo>
                  <a:lnTo>
                    <a:pt x="13142" y="15558"/>
                  </a:lnTo>
                  <a:lnTo>
                    <a:pt x="12792" y="15764"/>
                  </a:lnTo>
                  <a:lnTo>
                    <a:pt x="12003" y="16384"/>
                  </a:lnTo>
                  <a:lnTo>
                    <a:pt x="11127" y="15971"/>
                  </a:lnTo>
                  <a:lnTo>
                    <a:pt x="10864" y="15489"/>
                  </a:lnTo>
                  <a:lnTo>
                    <a:pt x="10777" y="15007"/>
                  </a:lnTo>
                  <a:lnTo>
                    <a:pt x="10777" y="14319"/>
                  </a:lnTo>
                  <a:lnTo>
                    <a:pt x="9988" y="13837"/>
                  </a:lnTo>
                  <a:lnTo>
                    <a:pt x="9200" y="13355"/>
                  </a:lnTo>
                  <a:lnTo>
                    <a:pt x="8061" y="12047"/>
                  </a:lnTo>
                  <a:lnTo>
                    <a:pt x="5695" y="10533"/>
                  </a:lnTo>
                  <a:lnTo>
                    <a:pt x="3767" y="9775"/>
                  </a:lnTo>
                  <a:lnTo>
                    <a:pt x="1928" y="9913"/>
                  </a:lnTo>
                  <a:lnTo>
                    <a:pt x="1402" y="9775"/>
                  </a:lnTo>
                  <a:lnTo>
                    <a:pt x="1051" y="9500"/>
                  </a:lnTo>
                  <a:lnTo>
                    <a:pt x="876" y="8674"/>
                  </a:lnTo>
                  <a:lnTo>
                    <a:pt x="0" y="7710"/>
                  </a:lnTo>
                  <a:lnTo>
                    <a:pt x="175" y="7022"/>
                  </a:lnTo>
                  <a:lnTo>
                    <a:pt x="175" y="6127"/>
                  </a:lnTo>
                  <a:lnTo>
                    <a:pt x="0" y="5507"/>
                  </a:lnTo>
                  <a:lnTo>
                    <a:pt x="0" y="5025"/>
                  </a:lnTo>
                  <a:close/>
                </a:path>
              </a:pathLst>
            </a:custGeom>
            <a:grpFill/>
            <a:ln w="3175">
              <a:solidFill>
                <a:srgbClr val="F79646">
                  <a:alpha val="80000"/>
                </a:srgbClr>
              </a:solidFill>
              <a:prstDash val="solid"/>
              <a:round/>
              <a:headEnd/>
              <a:tailEnd/>
            </a:ln>
          </p:spPr>
        </p:sp>
        <p:sp>
          <p:nvSpPr>
            <p:cNvPr id="445" name="Taylor"/>
            <p:cNvSpPr>
              <a:spLocks/>
            </p:cNvSpPr>
            <p:nvPr/>
          </p:nvSpPr>
          <p:spPr bwMode="auto">
            <a:xfrm>
              <a:off x="5525089" y="1208933"/>
              <a:ext cx="551789" cy="586141"/>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3175">
              <a:solidFill>
                <a:srgbClr val="F79646">
                  <a:alpha val="80000"/>
                </a:srgbClr>
              </a:solidFill>
              <a:prstDash val="solid"/>
              <a:round/>
              <a:headEnd/>
              <a:tailEnd/>
            </a:ln>
          </p:spPr>
        </p:sp>
        <p:sp>
          <p:nvSpPr>
            <p:cNvPr id="446" name="Union"/>
            <p:cNvSpPr>
              <a:spLocks/>
            </p:cNvSpPr>
            <p:nvPr/>
          </p:nvSpPr>
          <p:spPr bwMode="auto">
            <a:xfrm>
              <a:off x="6684490" y="1365667"/>
              <a:ext cx="354261" cy="203969"/>
            </a:xfrm>
            <a:custGeom>
              <a:avLst/>
              <a:gdLst/>
              <a:ahLst/>
              <a:cxnLst>
                <a:cxn ang="0">
                  <a:pos x="1589" y="14659"/>
                </a:cxn>
                <a:cxn ang="0">
                  <a:pos x="993" y="13107"/>
                </a:cxn>
                <a:cxn ang="0">
                  <a:pos x="0" y="11210"/>
                </a:cxn>
                <a:cxn ang="0">
                  <a:pos x="99" y="9830"/>
                </a:cxn>
                <a:cxn ang="0">
                  <a:pos x="496" y="8796"/>
                </a:cxn>
                <a:cxn ang="0">
                  <a:pos x="1092" y="6726"/>
                </a:cxn>
                <a:cxn ang="0">
                  <a:pos x="1390" y="5174"/>
                </a:cxn>
                <a:cxn ang="0">
                  <a:pos x="2085" y="4657"/>
                </a:cxn>
                <a:cxn ang="0">
                  <a:pos x="3674" y="3794"/>
                </a:cxn>
                <a:cxn ang="0">
                  <a:pos x="4270" y="1207"/>
                </a:cxn>
                <a:cxn ang="0">
                  <a:pos x="4071" y="0"/>
                </a:cxn>
                <a:cxn ang="0">
                  <a:pos x="16384" y="0"/>
                </a:cxn>
                <a:cxn ang="0">
                  <a:pos x="15987" y="2414"/>
                </a:cxn>
                <a:cxn ang="0">
                  <a:pos x="15192" y="3449"/>
                </a:cxn>
                <a:cxn ang="0">
                  <a:pos x="14795" y="4139"/>
                </a:cxn>
                <a:cxn ang="0">
                  <a:pos x="14100" y="6209"/>
                </a:cxn>
                <a:cxn ang="0">
                  <a:pos x="11221" y="9485"/>
                </a:cxn>
                <a:cxn ang="0">
                  <a:pos x="10426" y="11210"/>
                </a:cxn>
                <a:cxn ang="0">
                  <a:pos x="9930" y="13280"/>
                </a:cxn>
                <a:cxn ang="0">
                  <a:pos x="9334" y="13625"/>
                </a:cxn>
                <a:cxn ang="0">
                  <a:pos x="8043" y="13970"/>
                </a:cxn>
                <a:cxn ang="0">
                  <a:pos x="6752" y="15004"/>
                </a:cxn>
                <a:cxn ang="0">
                  <a:pos x="5461" y="16384"/>
                </a:cxn>
                <a:cxn ang="0">
                  <a:pos x="1589" y="14659"/>
                </a:cxn>
              </a:cxnLst>
              <a:rect l="0" t="0" r="r" b="b"/>
              <a:pathLst>
                <a:path w="16384" h="16384">
                  <a:moveTo>
                    <a:pt x="1589" y="14659"/>
                  </a:moveTo>
                  <a:lnTo>
                    <a:pt x="993" y="13107"/>
                  </a:lnTo>
                  <a:lnTo>
                    <a:pt x="0" y="11210"/>
                  </a:lnTo>
                  <a:lnTo>
                    <a:pt x="99" y="9830"/>
                  </a:lnTo>
                  <a:lnTo>
                    <a:pt x="496" y="8796"/>
                  </a:lnTo>
                  <a:lnTo>
                    <a:pt x="1092" y="6726"/>
                  </a:lnTo>
                  <a:lnTo>
                    <a:pt x="1390" y="5174"/>
                  </a:lnTo>
                  <a:lnTo>
                    <a:pt x="2085" y="4657"/>
                  </a:lnTo>
                  <a:lnTo>
                    <a:pt x="3674" y="3794"/>
                  </a:lnTo>
                  <a:lnTo>
                    <a:pt x="4270" y="1207"/>
                  </a:lnTo>
                  <a:lnTo>
                    <a:pt x="4071" y="0"/>
                  </a:lnTo>
                  <a:lnTo>
                    <a:pt x="16384" y="0"/>
                  </a:lnTo>
                  <a:lnTo>
                    <a:pt x="15987" y="2414"/>
                  </a:lnTo>
                  <a:lnTo>
                    <a:pt x="15192" y="3449"/>
                  </a:lnTo>
                  <a:lnTo>
                    <a:pt x="14795" y="4139"/>
                  </a:lnTo>
                  <a:lnTo>
                    <a:pt x="14100" y="6209"/>
                  </a:lnTo>
                  <a:lnTo>
                    <a:pt x="11221" y="9485"/>
                  </a:lnTo>
                  <a:lnTo>
                    <a:pt x="10426" y="11210"/>
                  </a:lnTo>
                  <a:lnTo>
                    <a:pt x="9930" y="13280"/>
                  </a:lnTo>
                  <a:lnTo>
                    <a:pt x="9334" y="13625"/>
                  </a:lnTo>
                  <a:lnTo>
                    <a:pt x="8043" y="13970"/>
                  </a:lnTo>
                  <a:lnTo>
                    <a:pt x="6752" y="15004"/>
                  </a:lnTo>
                  <a:lnTo>
                    <a:pt x="5461" y="16384"/>
                  </a:lnTo>
                  <a:lnTo>
                    <a:pt x="1589" y="14659"/>
                  </a:lnTo>
                  <a:close/>
                </a:path>
              </a:pathLst>
            </a:custGeom>
            <a:grpFill/>
            <a:ln w="3175">
              <a:solidFill>
                <a:srgbClr val="F79646">
                  <a:alpha val="80000"/>
                </a:srgbClr>
              </a:solidFill>
              <a:prstDash val="solid"/>
              <a:round/>
              <a:headEnd/>
              <a:tailEnd/>
            </a:ln>
          </p:spPr>
        </p:sp>
        <p:sp>
          <p:nvSpPr>
            <p:cNvPr id="447" name="Volusia"/>
            <p:cNvSpPr>
              <a:spLocks/>
            </p:cNvSpPr>
            <p:nvPr/>
          </p:nvSpPr>
          <p:spPr bwMode="auto">
            <a:xfrm>
              <a:off x="7410188" y="2016219"/>
              <a:ext cx="749316" cy="775081"/>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3175">
              <a:solidFill>
                <a:srgbClr val="F79646">
                  <a:alpha val="80000"/>
                </a:srgbClr>
              </a:solidFill>
              <a:prstDash val="solid"/>
              <a:round/>
              <a:headEnd/>
              <a:tailEnd/>
            </a:ln>
          </p:spPr>
        </p:sp>
        <p:sp>
          <p:nvSpPr>
            <p:cNvPr id="448" name="Wakulla"/>
            <p:cNvSpPr>
              <a:spLocks/>
            </p:cNvSpPr>
            <p:nvPr/>
          </p:nvSpPr>
          <p:spPr bwMode="auto">
            <a:xfrm>
              <a:off x="4917477" y="1206786"/>
              <a:ext cx="534612" cy="302732"/>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3175">
              <a:solidFill>
                <a:srgbClr val="F79646">
                  <a:alpha val="80000"/>
                </a:srgbClr>
              </a:solidFill>
              <a:prstDash val="solid"/>
              <a:round/>
              <a:headEnd/>
              <a:tailEnd/>
            </a:ln>
          </p:spPr>
        </p:sp>
        <p:sp>
          <p:nvSpPr>
            <p:cNvPr id="449" name="Walton"/>
            <p:cNvSpPr>
              <a:spLocks/>
            </p:cNvSpPr>
            <p:nvPr/>
          </p:nvSpPr>
          <p:spPr bwMode="auto">
            <a:xfrm>
              <a:off x="3549814" y="558380"/>
              <a:ext cx="440143" cy="661288"/>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3175">
              <a:solidFill>
                <a:srgbClr val="F79646">
                  <a:alpha val="80000"/>
                </a:srgbClr>
              </a:solidFill>
              <a:prstDash val="solid"/>
              <a:round/>
              <a:headEnd/>
              <a:tailEnd/>
            </a:ln>
          </p:spPr>
        </p:sp>
        <p:sp>
          <p:nvSpPr>
            <p:cNvPr id="450" name="Washington"/>
            <p:cNvSpPr>
              <a:spLocks/>
            </p:cNvSpPr>
            <p:nvPr/>
          </p:nvSpPr>
          <p:spPr bwMode="auto">
            <a:xfrm>
              <a:off x="3863282" y="706526"/>
              <a:ext cx="463760" cy="410084"/>
            </a:xfrm>
            <a:custGeom>
              <a:avLst/>
              <a:gdLst/>
              <a:ahLst/>
              <a:cxnLst>
                <a:cxn ang="0">
                  <a:pos x="11909" y="0"/>
                </a:cxn>
                <a:cxn ang="0">
                  <a:pos x="10847" y="3174"/>
                </a:cxn>
                <a:cxn ang="0">
                  <a:pos x="7964" y="3260"/>
                </a:cxn>
                <a:cxn ang="0">
                  <a:pos x="7889" y="2145"/>
                </a:cxn>
                <a:cxn ang="0">
                  <a:pos x="7282" y="1973"/>
                </a:cxn>
                <a:cxn ang="0">
                  <a:pos x="7206" y="1544"/>
                </a:cxn>
                <a:cxn ang="0">
                  <a:pos x="5082" y="1630"/>
                </a:cxn>
                <a:cxn ang="0">
                  <a:pos x="4930" y="2145"/>
                </a:cxn>
                <a:cxn ang="0">
                  <a:pos x="4930" y="3088"/>
                </a:cxn>
                <a:cxn ang="0">
                  <a:pos x="4551" y="3860"/>
                </a:cxn>
                <a:cxn ang="0">
                  <a:pos x="4475" y="4632"/>
                </a:cxn>
                <a:cxn ang="0">
                  <a:pos x="3793" y="5318"/>
                </a:cxn>
                <a:cxn ang="0">
                  <a:pos x="3641" y="6176"/>
                </a:cxn>
                <a:cxn ang="0">
                  <a:pos x="3337" y="6691"/>
                </a:cxn>
                <a:cxn ang="0">
                  <a:pos x="2882" y="6948"/>
                </a:cxn>
                <a:cxn ang="0">
                  <a:pos x="2579" y="7978"/>
                </a:cxn>
                <a:cxn ang="0">
                  <a:pos x="2731" y="8835"/>
                </a:cxn>
                <a:cxn ang="0">
                  <a:pos x="3413" y="9693"/>
                </a:cxn>
                <a:cxn ang="0">
                  <a:pos x="3489" y="10637"/>
                </a:cxn>
                <a:cxn ang="0">
                  <a:pos x="3413" y="11838"/>
                </a:cxn>
                <a:cxn ang="0">
                  <a:pos x="3565" y="12352"/>
                </a:cxn>
                <a:cxn ang="0">
                  <a:pos x="3868" y="12695"/>
                </a:cxn>
                <a:cxn ang="0">
                  <a:pos x="3717" y="13210"/>
                </a:cxn>
                <a:cxn ang="0">
                  <a:pos x="3186" y="13982"/>
                </a:cxn>
                <a:cxn ang="0">
                  <a:pos x="2958" y="14497"/>
                </a:cxn>
                <a:cxn ang="0">
                  <a:pos x="2276" y="14668"/>
                </a:cxn>
                <a:cxn ang="0">
                  <a:pos x="1214" y="14668"/>
                </a:cxn>
                <a:cxn ang="0">
                  <a:pos x="759" y="15355"/>
                </a:cxn>
                <a:cxn ang="0">
                  <a:pos x="0" y="16212"/>
                </a:cxn>
                <a:cxn ang="0">
                  <a:pos x="759" y="16384"/>
                </a:cxn>
                <a:cxn ang="0">
                  <a:pos x="1593" y="15784"/>
                </a:cxn>
                <a:cxn ang="0">
                  <a:pos x="2427" y="15698"/>
                </a:cxn>
                <a:cxn ang="0">
                  <a:pos x="2958" y="15698"/>
                </a:cxn>
                <a:cxn ang="0">
                  <a:pos x="3489" y="15269"/>
                </a:cxn>
                <a:cxn ang="0">
                  <a:pos x="4172" y="14668"/>
                </a:cxn>
                <a:cxn ang="0">
                  <a:pos x="14867" y="14668"/>
                </a:cxn>
                <a:cxn ang="0">
                  <a:pos x="15019" y="10122"/>
                </a:cxn>
                <a:cxn ang="0">
                  <a:pos x="16384" y="10122"/>
                </a:cxn>
                <a:cxn ang="0">
                  <a:pos x="16384" y="1630"/>
                </a:cxn>
                <a:cxn ang="0">
                  <a:pos x="15019" y="1544"/>
                </a:cxn>
                <a:cxn ang="0">
                  <a:pos x="15019" y="0"/>
                </a:cxn>
                <a:cxn ang="0">
                  <a:pos x="11909" y="0"/>
                </a:cxn>
              </a:cxnLst>
              <a:rect l="0" t="0" r="r" b="b"/>
              <a:pathLst>
                <a:path w="16384" h="16384">
                  <a:moveTo>
                    <a:pt x="11909" y="0"/>
                  </a:moveTo>
                  <a:lnTo>
                    <a:pt x="10847" y="3174"/>
                  </a:lnTo>
                  <a:lnTo>
                    <a:pt x="7964" y="3260"/>
                  </a:lnTo>
                  <a:lnTo>
                    <a:pt x="7889" y="2145"/>
                  </a:lnTo>
                  <a:lnTo>
                    <a:pt x="7282" y="1973"/>
                  </a:lnTo>
                  <a:lnTo>
                    <a:pt x="7206" y="1544"/>
                  </a:lnTo>
                  <a:lnTo>
                    <a:pt x="5082" y="1630"/>
                  </a:lnTo>
                  <a:lnTo>
                    <a:pt x="4930" y="2145"/>
                  </a:lnTo>
                  <a:lnTo>
                    <a:pt x="4930" y="3088"/>
                  </a:lnTo>
                  <a:lnTo>
                    <a:pt x="4551" y="3860"/>
                  </a:lnTo>
                  <a:lnTo>
                    <a:pt x="4475" y="4632"/>
                  </a:lnTo>
                  <a:lnTo>
                    <a:pt x="3793" y="5318"/>
                  </a:lnTo>
                  <a:lnTo>
                    <a:pt x="3641" y="6176"/>
                  </a:lnTo>
                  <a:lnTo>
                    <a:pt x="3337" y="6691"/>
                  </a:lnTo>
                  <a:lnTo>
                    <a:pt x="2882" y="6948"/>
                  </a:lnTo>
                  <a:lnTo>
                    <a:pt x="2579" y="7978"/>
                  </a:lnTo>
                  <a:lnTo>
                    <a:pt x="2731" y="8835"/>
                  </a:lnTo>
                  <a:lnTo>
                    <a:pt x="3413" y="9693"/>
                  </a:lnTo>
                  <a:lnTo>
                    <a:pt x="3489" y="10637"/>
                  </a:lnTo>
                  <a:lnTo>
                    <a:pt x="3413" y="11838"/>
                  </a:lnTo>
                  <a:lnTo>
                    <a:pt x="3565" y="12352"/>
                  </a:lnTo>
                  <a:lnTo>
                    <a:pt x="3868" y="12695"/>
                  </a:lnTo>
                  <a:lnTo>
                    <a:pt x="3717" y="13210"/>
                  </a:lnTo>
                  <a:lnTo>
                    <a:pt x="3186" y="13982"/>
                  </a:lnTo>
                  <a:lnTo>
                    <a:pt x="2958" y="14497"/>
                  </a:lnTo>
                  <a:lnTo>
                    <a:pt x="2276" y="14668"/>
                  </a:lnTo>
                  <a:lnTo>
                    <a:pt x="1214" y="14668"/>
                  </a:lnTo>
                  <a:lnTo>
                    <a:pt x="759" y="15355"/>
                  </a:lnTo>
                  <a:lnTo>
                    <a:pt x="0" y="16212"/>
                  </a:lnTo>
                  <a:lnTo>
                    <a:pt x="759" y="16384"/>
                  </a:lnTo>
                  <a:lnTo>
                    <a:pt x="1593" y="15784"/>
                  </a:lnTo>
                  <a:lnTo>
                    <a:pt x="2427" y="15698"/>
                  </a:lnTo>
                  <a:lnTo>
                    <a:pt x="2958" y="15698"/>
                  </a:lnTo>
                  <a:lnTo>
                    <a:pt x="3489" y="15269"/>
                  </a:lnTo>
                  <a:lnTo>
                    <a:pt x="4172" y="14668"/>
                  </a:lnTo>
                  <a:lnTo>
                    <a:pt x="14867" y="14668"/>
                  </a:lnTo>
                  <a:lnTo>
                    <a:pt x="15019" y="10122"/>
                  </a:lnTo>
                  <a:lnTo>
                    <a:pt x="16384" y="10122"/>
                  </a:lnTo>
                  <a:lnTo>
                    <a:pt x="16384" y="1630"/>
                  </a:lnTo>
                  <a:lnTo>
                    <a:pt x="15019" y="1544"/>
                  </a:lnTo>
                  <a:lnTo>
                    <a:pt x="15019" y="0"/>
                  </a:lnTo>
                  <a:lnTo>
                    <a:pt x="11909" y="0"/>
                  </a:lnTo>
                  <a:close/>
                </a:path>
              </a:pathLst>
            </a:custGeom>
            <a:grpFill/>
            <a:ln w="3175">
              <a:solidFill>
                <a:srgbClr val="F79646">
                  <a:alpha val="80000"/>
                </a:srgbClr>
              </a:solidFill>
              <a:prstDash val="solid"/>
              <a:round/>
              <a:headEnd/>
              <a:tailEnd/>
            </a:ln>
          </p:spPr>
        </p:sp>
        <p:sp>
          <p:nvSpPr>
            <p:cNvPr id="451" name="Lake_Okeechobee"/>
            <p:cNvSpPr>
              <a:spLocks/>
            </p:cNvSpPr>
            <p:nvPr/>
          </p:nvSpPr>
          <p:spPr bwMode="auto">
            <a:xfrm>
              <a:off x="7854625" y="4070934"/>
              <a:ext cx="425114" cy="536759"/>
            </a:xfrm>
            <a:custGeom>
              <a:avLst/>
              <a:gdLst/>
              <a:ahLst/>
              <a:cxnLst>
                <a:cxn ang="0">
                  <a:pos x="3260" y="6276"/>
                </a:cxn>
                <a:cxn ang="0">
                  <a:pos x="4430" y="5748"/>
                </a:cxn>
                <a:cxn ang="0">
                  <a:pos x="4514" y="5285"/>
                </a:cxn>
                <a:cxn ang="0">
                  <a:pos x="5099" y="4691"/>
                </a:cxn>
                <a:cxn ang="0">
                  <a:pos x="5851" y="4162"/>
                </a:cxn>
                <a:cxn ang="0">
                  <a:pos x="5935" y="3568"/>
                </a:cxn>
                <a:cxn ang="0">
                  <a:pos x="6186" y="2841"/>
                </a:cxn>
                <a:cxn ang="0">
                  <a:pos x="7273" y="2312"/>
                </a:cxn>
                <a:cxn ang="0">
                  <a:pos x="8276" y="1586"/>
                </a:cxn>
                <a:cxn ang="0">
                  <a:pos x="8693" y="859"/>
                </a:cxn>
                <a:cxn ang="0">
                  <a:pos x="8693" y="67"/>
                </a:cxn>
                <a:cxn ang="0">
                  <a:pos x="9530" y="331"/>
                </a:cxn>
                <a:cxn ang="0">
                  <a:pos x="10449" y="0"/>
                </a:cxn>
                <a:cxn ang="0">
                  <a:pos x="11368" y="199"/>
                </a:cxn>
                <a:cxn ang="0">
                  <a:pos x="12289" y="925"/>
                </a:cxn>
                <a:cxn ang="0">
                  <a:pos x="13040" y="1519"/>
                </a:cxn>
                <a:cxn ang="0">
                  <a:pos x="14545" y="2642"/>
                </a:cxn>
                <a:cxn ang="0">
                  <a:pos x="15130" y="3435"/>
                </a:cxn>
                <a:cxn ang="0">
                  <a:pos x="14964" y="4228"/>
                </a:cxn>
                <a:cxn ang="0">
                  <a:pos x="15298" y="5021"/>
                </a:cxn>
                <a:cxn ang="0">
                  <a:pos x="15967" y="5946"/>
                </a:cxn>
                <a:cxn ang="0">
                  <a:pos x="16384" y="7333"/>
                </a:cxn>
                <a:cxn ang="0">
                  <a:pos x="16384" y="9513"/>
                </a:cxn>
                <a:cxn ang="0">
                  <a:pos x="16384" y="10108"/>
                </a:cxn>
                <a:cxn ang="0">
                  <a:pos x="15465" y="11099"/>
                </a:cxn>
                <a:cxn ang="0">
                  <a:pos x="14127" y="12288"/>
                </a:cxn>
                <a:cxn ang="0">
                  <a:pos x="13458" y="13213"/>
                </a:cxn>
                <a:cxn ang="0">
                  <a:pos x="13877" y="13874"/>
                </a:cxn>
                <a:cxn ang="0">
                  <a:pos x="13542" y="14270"/>
                </a:cxn>
                <a:cxn ang="0">
                  <a:pos x="13040" y="14402"/>
                </a:cxn>
                <a:cxn ang="0">
                  <a:pos x="12790" y="13741"/>
                </a:cxn>
                <a:cxn ang="0">
                  <a:pos x="12455" y="13477"/>
                </a:cxn>
                <a:cxn ang="0">
                  <a:pos x="12037" y="13939"/>
                </a:cxn>
                <a:cxn ang="0">
                  <a:pos x="12205" y="14865"/>
                </a:cxn>
                <a:cxn ang="0">
                  <a:pos x="12455" y="15393"/>
                </a:cxn>
                <a:cxn ang="0">
                  <a:pos x="12957" y="15724"/>
                </a:cxn>
                <a:cxn ang="0">
                  <a:pos x="12371" y="16252"/>
                </a:cxn>
                <a:cxn ang="0">
                  <a:pos x="11620" y="16384"/>
                </a:cxn>
                <a:cxn ang="0">
                  <a:pos x="10533" y="15856"/>
                </a:cxn>
                <a:cxn ang="0">
                  <a:pos x="9530" y="15856"/>
                </a:cxn>
                <a:cxn ang="0">
                  <a:pos x="9027" y="15327"/>
                </a:cxn>
                <a:cxn ang="0">
                  <a:pos x="7858" y="14534"/>
                </a:cxn>
                <a:cxn ang="0">
                  <a:pos x="6938" y="14138"/>
                </a:cxn>
                <a:cxn ang="0">
                  <a:pos x="5935" y="13345"/>
                </a:cxn>
                <a:cxn ang="0">
                  <a:pos x="6019" y="12684"/>
                </a:cxn>
                <a:cxn ang="0">
                  <a:pos x="5016" y="12354"/>
                </a:cxn>
                <a:cxn ang="0">
                  <a:pos x="3344" y="12288"/>
                </a:cxn>
                <a:cxn ang="0">
                  <a:pos x="1755" y="12024"/>
                </a:cxn>
                <a:cxn ang="0">
                  <a:pos x="1170" y="11429"/>
                </a:cxn>
                <a:cxn ang="0">
                  <a:pos x="585" y="10636"/>
                </a:cxn>
                <a:cxn ang="0">
                  <a:pos x="0" y="9909"/>
                </a:cxn>
                <a:cxn ang="0">
                  <a:pos x="334" y="8721"/>
                </a:cxn>
                <a:cxn ang="0">
                  <a:pos x="334" y="8059"/>
                </a:cxn>
                <a:cxn ang="0">
                  <a:pos x="334" y="7598"/>
                </a:cxn>
                <a:cxn ang="0">
                  <a:pos x="1672" y="6871"/>
                </a:cxn>
              </a:cxnLst>
              <a:rect l="0" t="0" r="r" b="b"/>
              <a:pathLst>
                <a:path w="16384" h="16384">
                  <a:moveTo>
                    <a:pt x="2089" y="6607"/>
                  </a:moveTo>
                  <a:lnTo>
                    <a:pt x="2341" y="6540"/>
                  </a:lnTo>
                  <a:lnTo>
                    <a:pt x="2675" y="6475"/>
                  </a:lnTo>
                  <a:lnTo>
                    <a:pt x="2926" y="6408"/>
                  </a:lnTo>
                  <a:lnTo>
                    <a:pt x="3260" y="6276"/>
                  </a:lnTo>
                  <a:lnTo>
                    <a:pt x="3594" y="6144"/>
                  </a:lnTo>
                  <a:lnTo>
                    <a:pt x="3929" y="6012"/>
                  </a:lnTo>
                  <a:lnTo>
                    <a:pt x="4179" y="5880"/>
                  </a:lnTo>
                  <a:lnTo>
                    <a:pt x="4347" y="5813"/>
                  </a:lnTo>
                  <a:lnTo>
                    <a:pt x="4430" y="5748"/>
                  </a:lnTo>
                  <a:lnTo>
                    <a:pt x="4430" y="5681"/>
                  </a:lnTo>
                  <a:lnTo>
                    <a:pt x="4514" y="5616"/>
                  </a:lnTo>
                  <a:lnTo>
                    <a:pt x="4514" y="5483"/>
                  </a:lnTo>
                  <a:lnTo>
                    <a:pt x="4514" y="5351"/>
                  </a:lnTo>
                  <a:lnTo>
                    <a:pt x="4514" y="5285"/>
                  </a:lnTo>
                  <a:lnTo>
                    <a:pt x="4598" y="5219"/>
                  </a:lnTo>
                  <a:lnTo>
                    <a:pt x="4681" y="5087"/>
                  </a:lnTo>
                  <a:lnTo>
                    <a:pt x="4764" y="4955"/>
                  </a:lnTo>
                  <a:lnTo>
                    <a:pt x="4932" y="4823"/>
                  </a:lnTo>
                  <a:lnTo>
                    <a:pt x="5099" y="4691"/>
                  </a:lnTo>
                  <a:lnTo>
                    <a:pt x="5266" y="4492"/>
                  </a:lnTo>
                  <a:lnTo>
                    <a:pt x="5517" y="4360"/>
                  </a:lnTo>
                  <a:lnTo>
                    <a:pt x="5601" y="4294"/>
                  </a:lnTo>
                  <a:lnTo>
                    <a:pt x="5767" y="4228"/>
                  </a:lnTo>
                  <a:lnTo>
                    <a:pt x="5851" y="4162"/>
                  </a:lnTo>
                  <a:lnTo>
                    <a:pt x="5935" y="4228"/>
                  </a:lnTo>
                  <a:lnTo>
                    <a:pt x="5935" y="4096"/>
                  </a:lnTo>
                  <a:lnTo>
                    <a:pt x="5935" y="3898"/>
                  </a:lnTo>
                  <a:lnTo>
                    <a:pt x="5935" y="3700"/>
                  </a:lnTo>
                  <a:lnTo>
                    <a:pt x="5935" y="3568"/>
                  </a:lnTo>
                  <a:lnTo>
                    <a:pt x="5935" y="3303"/>
                  </a:lnTo>
                  <a:lnTo>
                    <a:pt x="5935" y="3171"/>
                  </a:lnTo>
                  <a:lnTo>
                    <a:pt x="6019" y="3039"/>
                  </a:lnTo>
                  <a:lnTo>
                    <a:pt x="6019" y="2907"/>
                  </a:lnTo>
                  <a:lnTo>
                    <a:pt x="6186" y="2841"/>
                  </a:lnTo>
                  <a:lnTo>
                    <a:pt x="6353" y="2775"/>
                  </a:lnTo>
                  <a:lnTo>
                    <a:pt x="6520" y="2709"/>
                  </a:lnTo>
                  <a:lnTo>
                    <a:pt x="6771" y="2577"/>
                  </a:lnTo>
                  <a:lnTo>
                    <a:pt x="7105" y="2445"/>
                  </a:lnTo>
                  <a:lnTo>
                    <a:pt x="7273" y="2312"/>
                  </a:lnTo>
                  <a:lnTo>
                    <a:pt x="7523" y="2180"/>
                  </a:lnTo>
                  <a:lnTo>
                    <a:pt x="7691" y="1982"/>
                  </a:lnTo>
                  <a:lnTo>
                    <a:pt x="7941" y="1850"/>
                  </a:lnTo>
                  <a:lnTo>
                    <a:pt x="8108" y="1718"/>
                  </a:lnTo>
                  <a:lnTo>
                    <a:pt x="8276" y="1586"/>
                  </a:lnTo>
                  <a:lnTo>
                    <a:pt x="8359" y="1519"/>
                  </a:lnTo>
                  <a:lnTo>
                    <a:pt x="8443" y="1387"/>
                  </a:lnTo>
                  <a:lnTo>
                    <a:pt x="8526" y="1190"/>
                  </a:lnTo>
                  <a:lnTo>
                    <a:pt x="8610" y="1057"/>
                  </a:lnTo>
                  <a:lnTo>
                    <a:pt x="8693" y="859"/>
                  </a:lnTo>
                  <a:lnTo>
                    <a:pt x="8693" y="727"/>
                  </a:lnTo>
                  <a:lnTo>
                    <a:pt x="8610" y="528"/>
                  </a:lnTo>
                  <a:lnTo>
                    <a:pt x="8610" y="331"/>
                  </a:lnTo>
                  <a:lnTo>
                    <a:pt x="8610" y="132"/>
                  </a:lnTo>
                  <a:lnTo>
                    <a:pt x="8693" y="67"/>
                  </a:lnTo>
                  <a:lnTo>
                    <a:pt x="8777" y="67"/>
                  </a:lnTo>
                  <a:lnTo>
                    <a:pt x="9027" y="132"/>
                  </a:lnTo>
                  <a:lnTo>
                    <a:pt x="9279" y="264"/>
                  </a:lnTo>
                  <a:lnTo>
                    <a:pt x="9446" y="331"/>
                  </a:lnTo>
                  <a:lnTo>
                    <a:pt x="9530" y="331"/>
                  </a:lnTo>
                  <a:lnTo>
                    <a:pt x="9696" y="331"/>
                  </a:lnTo>
                  <a:lnTo>
                    <a:pt x="9780" y="264"/>
                  </a:lnTo>
                  <a:lnTo>
                    <a:pt x="10031" y="132"/>
                  </a:lnTo>
                  <a:lnTo>
                    <a:pt x="10282" y="67"/>
                  </a:lnTo>
                  <a:lnTo>
                    <a:pt x="10449" y="0"/>
                  </a:lnTo>
                  <a:lnTo>
                    <a:pt x="10533" y="0"/>
                  </a:lnTo>
                  <a:lnTo>
                    <a:pt x="10783" y="0"/>
                  </a:lnTo>
                  <a:lnTo>
                    <a:pt x="11034" y="67"/>
                  </a:lnTo>
                  <a:lnTo>
                    <a:pt x="11201" y="132"/>
                  </a:lnTo>
                  <a:lnTo>
                    <a:pt x="11368" y="199"/>
                  </a:lnTo>
                  <a:lnTo>
                    <a:pt x="11620" y="331"/>
                  </a:lnTo>
                  <a:lnTo>
                    <a:pt x="11786" y="463"/>
                  </a:lnTo>
                  <a:lnTo>
                    <a:pt x="11954" y="660"/>
                  </a:lnTo>
                  <a:lnTo>
                    <a:pt x="12121" y="792"/>
                  </a:lnTo>
                  <a:lnTo>
                    <a:pt x="12289" y="925"/>
                  </a:lnTo>
                  <a:lnTo>
                    <a:pt x="12289" y="991"/>
                  </a:lnTo>
                  <a:lnTo>
                    <a:pt x="12455" y="1057"/>
                  </a:lnTo>
                  <a:lnTo>
                    <a:pt x="12539" y="1190"/>
                  </a:lnTo>
                  <a:lnTo>
                    <a:pt x="12790" y="1322"/>
                  </a:lnTo>
                  <a:lnTo>
                    <a:pt x="13040" y="1519"/>
                  </a:lnTo>
                  <a:lnTo>
                    <a:pt x="13375" y="1718"/>
                  </a:lnTo>
                  <a:lnTo>
                    <a:pt x="13626" y="1916"/>
                  </a:lnTo>
                  <a:lnTo>
                    <a:pt x="13960" y="2114"/>
                  </a:lnTo>
                  <a:lnTo>
                    <a:pt x="14211" y="2378"/>
                  </a:lnTo>
                  <a:lnTo>
                    <a:pt x="14545" y="2642"/>
                  </a:lnTo>
                  <a:lnTo>
                    <a:pt x="14712" y="2841"/>
                  </a:lnTo>
                  <a:lnTo>
                    <a:pt x="14880" y="3039"/>
                  </a:lnTo>
                  <a:lnTo>
                    <a:pt x="15046" y="3171"/>
                  </a:lnTo>
                  <a:lnTo>
                    <a:pt x="15130" y="3303"/>
                  </a:lnTo>
                  <a:lnTo>
                    <a:pt x="15130" y="3435"/>
                  </a:lnTo>
                  <a:lnTo>
                    <a:pt x="15130" y="3568"/>
                  </a:lnTo>
                  <a:lnTo>
                    <a:pt x="15046" y="3766"/>
                  </a:lnTo>
                  <a:lnTo>
                    <a:pt x="14964" y="3898"/>
                  </a:lnTo>
                  <a:lnTo>
                    <a:pt x="14964" y="4096"/>
                  </a:lnTo>
                  <a:lnTo>
                    <a:pt x="14964" y="4228"/>
                  </a:lnTo>
                  <a:lnTo>
                    <a:pt x="15046" y="4426"/>
                  </a:lnTo>
                  <a:lnTo>
                    <a:pt x="15130" y="4625"/>
                  </a:lnTo>
                  <a:lnTo>
                    <a:pt x="15130" y="4823"/>
                  </a:lnTo>
                  <a:lnTo>
                    <a:pt x="15214" y="4889"/>
                  </a:lnTo>
                  <a:lnTo>
                    <a:pt x="15298" y="5021"/>
                  </a:lnTo>
                  <a:lnTo>
                    <a:pt x="15465" y="5087"/>
                  </a:lnTo>
                  <a:lnTo>
                    <a:pt x="15549" y="5219"/>
                  </a:lnTo>
                  <a:lnTo>
                    <a:pt x="15799" y="5549"/>
                  </a:lnTo>
                  <a:lnTo>
                    <a:pt x="15883" y="5681"/>
                  </a:lnTo>
                  <a:lnTo>
                    <a:pt x="15967" y="5946"/>
                  </a:lnTo>
                  <a:lnTo>
                    <a:pt x="16050" y="6210"/>
                  </a:lnTo>
                  <a:lnTo>
                    <a:pt x="16133" y="6475"/>
                  </a:lnTo>
                  <a:lnTo>
                    <a:pt x="16217" y="6739"/>
                  </a:lnTo>
                  <a:lnTo>
                    <a:pt x="16301" y="7003"/>
                  </a:lnTo>
                  <a:lnTo>
                    <a:pt x="16384" y="7333"/>
                  </a:lnTo>
                  <a:lnTo>
                    <a:pt x="16384" y="7663"/>
                  </a:lnTo>
                  <a:lnTo>
                    <a:pt x="16384" y="8457"/>
                  </a:lnTo>
                  <a:lnTo>
                    <a:pt x="16384" y="8786"/>
                  </a:lnTo>
                  <a:lnTo>
                    <a:pt x="16384" y="9183"/>
                  </a:lnTo>
                  <a:lnTo>
                    <a:pt x="16384" y="9513"/>
                  </a:lnTo>
                  <a:lnTo>
                    <a:pt x="16384" y="9645"/>
                  </a:lnTo>
                  <a:lnTo>
                    <a:pt x="16384" y="9777"/>
                  </a:lnTo>
                  <a:lnTo>
                    <a:pt x="16384" y="9909"/>
                  </a:lnTo>
                  <a:lnTo>
                    <a:pt x="16384" y="9976"/>
                  </a:lnTo>
                  <a:lnTo>
                    <a:pt x="16384" y="10108"/>
                  </a:lnTo>
                  <a:lnTo>
                    <a:pt x="16301" y="10174"/>
                  </a:lnTo>
                  <a:lnTo>
                    <a:pt x="16217" y="10306"/>
                  </a:lnTo>
                  <a:lnTo>
                    <a:pt x="16050" y="10571"/>
                  </a:lnTo>
                  <a:lnTo>
                    <a:pt x="15715" y="10835"/>
                  </a:lnTo>
                  <a:lnTo>
                    <a:pt x="15465" y="11099"/>
                  </a:lnTo>
                  <a:lnTo>
                    <a:pt x="15130" y="11363"/>
                  </a:lnTo>
                  <a:lnTo>
                    <a:pt x="14880" y="11627"/>
                  </a:lnTo>
                  <a:lnTo>
                    <a:pt x="14629" y="11826"/>
                  </a:lnTo>
                  <a:lnTo>
                    <a:pt x="14378" y="12090"/>
                  </a:lnTo>
                  <a:lnTo>
                    <a:pt x="14127" y="12288"/>
                  </a:lnTo>
                  <a:lnTo>
                    <a:pt x="13877" y="12552"/>
                  </a:lnTo>
                  <a:lnTo>
                    <a:pt x="13709" y="12816"/>
                  </a:lnTo>
                  <a:lnTo>
                    <a:pt x="13542" y="13015"/>
                  </a:lnTo>
                  <a:lnTo>
                    <a:pt x="13542" y="13147"/>
                  </a:lnTo>
                  <a:lnTo>
                    <a:pt x="13458" y="13213"/>
                  </a:lnTo>
                  <a:lnTo>
                    <a:pt x="13542" y="13345"/>
                  </a:lnTo>
                  <a:lnTo>
                    <a:pt x="13542" y="13411"/>
                  </a:lnTo>
                  <a:lnTo>
                    <a:pt x="13709" y="13609"/>
                  </a:lnTo>
                  <a:lnTo>
                    <a:pt x="13877" y="13807"/>
                  </a:lnTo>
                  <a:lnTo>
                    <a:pt x="13877" y="13874"/>
                  </a:lnTo>
                  <a:lnTo>
                    <a:pt x="13877" y="13939"/>
                  </a:lnTo>
                  <a:lnTo>
                    <a:pt x="13877" y="14006"/>
                  </a:lnTo>
                  <a:lnTo>
                    <a:pt x="13793" y="14138"/>
                  </a:lnTo>
                  <a:lnTo>
                    <a:pt x="13709" y="14204"/>
                  </a:lnTo>
                  <a:lnTo>
                    <a:pt x="13542" y="14270"/>
                  </a:lnTo>
                  <a:lnTo>
                    <a:pt x="13375" y="14402"/>
                  </a:lnTo>
                  <a:lnTo>
                    <a:pt x="13208" y="14468"/>
                  </a:lnTo>
                  <a:lnTo>
                    <a:pt x="13124" y="14468"/>
                  </a:lnTo>
                  <a:lnTo>
                    <a:pt x="13040" y="14468"/>
                  </a:lnTo>
                  <a:lnTo>
                    <a:pt x="13040" y="14402"/>
                  </a:lnTo>
                  <a:lnTo>
                    <a:pt x="12957" y="14204"/>
                  </a:lnTo>
                  <a:lnTo>
                    <a:pt x="12957" y="14006"/>
                  </a:lnTo>
                  <a:lnTo>
                    <a:pt x="12957" y="13939"/>
                  </a:lnTo>
                  <a:lnTo>
                    <a:pt x="12873" y="13874"/>
                  </a:lnTo>
                  <a:lnTo>
                    <a:pt x="12790" y="13741"/>
                  </a:lnTo>
                  <a:lnTo>
                    <a:pt x="12706" y="13609"/>
                  </a:lnTo>
                  <a:lnTo>
                    <a:pt x="12539" y="13477"/>
                  </a:lnTo>
                  <a:lnTo>
                    <a:pt x="12455" y="13477"/>
                  </a:lnTo>
                  <a:lnTo>
                    <a:pt x="12455" y="13411"/>
                  </a:lnTo>
                  <a:lnTo>
                    <a:pt x="12455" y="13477"/>
                  </a:lnTo>
                  <a:lnTo>
                    <a:pt x="12371" y="13477"/>
                  </a:lnTo>
                  <a:lnTo>
                    <a:pt x="12205" y="13609"/>
                  </a:lnTo>
                  <a:lnTo>
                    <a:pt x="12121" y="13807"/>
                  </a:lnTo>
                  <a:lnTo>
                    <a:pt x="12121" y="13874"/>
                  </a:lnTo>
                  <a:lnTo>
                    <a:pt x="12037" y="13939"/>
                  </a:lnTo>
                  <a:lnTo>
                    <a:pt x="12121" y="14138"/>
                  </a:lnTo>
                  <a:lnTo>
                    <a:pt x="12121" y="14336"/>
                  </a:lnTo>
                  <a:lnTo>
                    <a:pt x="12205" y="14534"/>
                  </a:lnTo>
                  <a:lnTo>
                    <a:pt x="12205" y="14666"/>
                  </a:lnTo>
                  <a:lnTo>
                    <a:pt x="12205" y="14865"/>
                  </a:lnTo>
                  <a:lnTo>
                    <a:pt x="12205" y="14997"/>
                  </a:lnTo>
                  <a:lnTo>
                    <a:pt x="12289" y="15129"/>
                  </a:lnTo>
                  <a:lnTo>
                    <a:pt x="12289" y="15261"/>
                  </a:lnTo>
                  <a:lnTo>
                    <a:pt x="12371" y="15327"/>
                  </a:lnTo>
                  <a:lnTo>
                    <a:pt x="12455" y="15393"/>
                  </a:lnTo>
                  <a:lnTo>
                    <a:pt x="12706" y="15525"/>
                  </a:lnTo>
                  <a:lnTo>
                    <a:pt x="12790" y="15591"/>
                  </a:lnTo>
                  <a:lnTo>
                    <a:pt x="12873" y="15591"/>
                  </a:lnTo>
                  <a:lnTo>
                    <a:pt x="12957" y="15657"/>
                  </a:lnTo>
                  <a:lnTo>
                    <a:pt x="12957" y="15724"/>
                  </a:lnTo>
                  <a:lnTo>
                    <a:pt x="12957" y="15789"/>
                  </a:lnTo>
                  <a:lnTo>
                    <a:pt x="12873" y="15856"/>
                  </a:lnTo>
                  <a:lnTo>
                    <a:pt x="12790" y="15988"/>
                  </a:lnTo>
                  <a:lnTo>
                    <a:pt x="12623" y="16120"/>
                  </a:lnTo>
                  <a:lnTo>
                    <a:pt x="12371" y="16252"/>
                  </a:lnTo>
                  <a:lnTo>
                    <a:pt x="12205" y="16384"/>
                  </a:lnTo>
                  <a:lnTo>
                    <a:pt x="12037" y="16384"/>
                  </a:lnTo>
                  <a:lnTo>
                    <a:pt x="11954" y="16384"/>
                  </a:lnTo>
                  <a:lnTo>
                    <a:pt x="11786" y="16384"/>
                  </a:lnTo>
                  <a:lnTo>
                    <a:pt x="11620" y="16384"/>
                  </a:lnTo>
                  <a:lnTo>
                    <a:pt x="11368" y="16317"/>
                  </a:lnTo>
                  <a:lnTo>
                    <a:pt x="11201" y="16252"/>
                  </a:lnTo>
                  <a:lnTo>
                    <a:pt x="11034" y="16120"/>
                  </a:lnTo>
                  <a:lnTo>
                    <a:pt x="10783" y="15988"/>
                  </a:lnTo>
                  <a:lnTo>
                    <a:pt x="10533" y="15856"/>
                  </a:lnTo>
                  <a:lnTo>
                    <a:pt x="10365" y="15856"/>
                  </a:lnTo>
                  <a:lnTo>
                    <a:pt x="10198" y="15856"/>
                  </a:lnTo>
                  <a:lnTo>
                    <a:pt x="9948" y="15856"/>
                  </a:lnTo>
                  <a:lnTo>
                    <a:pt x="9780" y="15856"/>
                  </a:lnTo>
                  <a:lnTo>
                    <a:pt x="9530" y="15856"/>
                  </a:lnTo>
                  <a:lnTo>
                    <a:pt x="9362" y="15789"/>
                  </a:lnTo>
                  <a:lnTo>
                    <a:pt x="9279" y="15724"/>
                  </a:lnTo>
                  <a:lnTo>
                    <a:pt x="9195" y="15657"/>
                  </a:lnTo>
                  <a:lnTo>
                    <a:pt x="9111" y="15591"/>
                  </a:lnTo>
                  <a:lnTo>
                    <a:pt x="9027" y="15327"/>
                  </a:lnTo>
                  <a:lnTo>
                    <a:pt x="8861" y="15129"/>
                  </a:lnTo>
                  <a:lnTo>
                    <a:pt x="8693" y="14930"/>
                  </a:lnTo>
                  <a:lnTo>
                    <a:pt x="8443" y="14798"/>
                  </a:lnTo>
                  <a:lnTo>
                    <a:pt x="8192" y="14666"/>
                  </a:lnTo>
                  <a:lnTo>
                    <a:pt x="7858" y="14534"/>
                  </a:lnTo>
                  <a:lnTo>
                    <a:pt x="7691" y="14468"/>
                  </a:lnTo>
                  <a:lnTo>
                    <a:pt x="7439" y="14336"/>
                  </a:lnTo>
                  <a:lnTo>
                    <a:pt x="7273" y="14270"/>
                  </a:lnTo>
                  <a:lnTo>
                    <a:pt x="7105" y="14204"/>
                  </a:lnTo>
                  <a:lnTo>
                    <a:pt x="6938" y="14138"/>
                  </a:lnTo>
                  <a:lnTo>
                    <a:pt x="6436" y="13874"/>
                  </a:lnTo>
                  <a:lnTo>
                    <a:pt x="6186" y="13741"/>
                  </a:lnTo>
                  <a:lnTo>
                    <a:pt x="6019" y="13543"/>
                  </a:lnTo>
                  <a:lnTo>
                    <a:pt x="5935" y="13477"/>
                  </a:lnTo>
                  <a:lnTo>
                    <a:pt x="5935" y="13345"/>
                  </a:lnTo>
                  <a:lnTo>
                    <a:pt x="6019" y="13081"/>
                  </a:lnTo>
                  <a:lnTo>
                    <a:pt x="6019" y="13015"/>
                  </a:lnTo>
                  <a:lnTo>
                    <a:pt x="6019" y="12883"/>
                  </a:lnTo>
                  <a:lnTo>
                    <a:pt x="6019" y="12816"/>
                  </a:lnTo>
                  <a:lnTo>
                    <a:pt x="6019" y="12684"/>
                  </a:lnTo>
                  <a:lnTo>
                    <a:pt x="5935" y="12618"/>
                  </a:lnTo>
                  <a:lnTo>
                    <a:pt x="5767" y="12552"/>
                  </a:lnTo>
                  <a:lnTo>
                    <a:pt x="5601" y="12486"/>
                  </a:lnTo>
                  <a:lnTo>
                    <a:pt x="5433" y="12420"/>
                  </a:lnTo>
                  <a:lnTo>
                    <a:pt x="5016" y="12354"/>
                  </a:lnTo>
                  <a:lnTo>
                    <a:pt x="4598" y="12288"/>
                  </a:lnTo>
                  <a:lnTo>
                    <a:pt x="4263" y="12288"/>
                  </a:lnTo>
                  <a:lnTo>
                    <a:pt x="3929" y="12288"/>
                  </a:lnTo>
                  <a:lnTo>
                    <a:pt x="3594" y="12288"/>
                  </a:lnTo>
                  <a:lnTo>
                    <a:pt x="3344" y="12288"/>
                  </a:lnTo>
                  <a:lnTo>
                    <a:pt x="3009" y="12288"/>
                  </a:lnTo>
                  <a:lnTo>
                    <a:pt x="2758" y="12222"/>
                  </a:lnTo>
                  <a:lnTo>
                    <a:pt x="2424" y="12156"/>
                  </a:lnTo>
                  <a:lnTo>
                    <a:pt x="2173" y="12090"/>
                  </a:lnTo>
                  <a:lnTo>
                    <a:pt x="1755" y="12024"/>
                  </a:lnTo>
                  <a:lnTo>
                    <a:pt x="1588" y="11891"/>
                  </a:lnTo>
                  <a:lnTo>
                    <a:pt x="1420" y="11759"/>
                  </a:lnTo>
                  <a:lnTo>
                    <a:pt x="1254" y="11693"/>
                  </a:lnTo>
                  <a:lnTo>
                    <a:pt x="1254" y="11561"/>
                  </a:lnTo>
                  <a:lnTo>
                    <a:pt x="1170" y="11429"/>
                  </a:lnTo>
                  <a:lnTo>
                    <a:pt x="1086" y="11297"/>
                  </a:lnTo>
                  <a:lnTo>
                    <a:pt x="1003" y="11165"/>
                  </a:lnTo>
                  <a:lnTo>
                    <a:pt x="835" y="11033"/>
                  </a:lnTo>
                  <a:lnTo>
                    <a:pt x="752" y="10835"/>
                  </a:lnTo>
                  <a:lnTo>
                    <a:pt x="585" y="10636"/>
                  </a:lnTo>
                  <a:lnTo>
                    <a:pt x="417" y="10571"/>
                  </a:lnTo>
                  <a:lnTo>
                    <a:pt x="251" y="10438"/>
                  </a:lnTo>
                  <a:lnTo>
                    <a:pt x="83" y="10306"/>
                  </a:lnTo>
                  <a:lnTo>
                    <a:pt x="0" y="10108"/>
                  </a:lnTo>
                  <a:lnTo>
                    <a:pt x="0" y="9909"/>
                  </a:lnTo>
                  <a:lnTo>
                    <a:pt x="0" y="9777"/>
                  </a:lnTo>
                  <a:lnTo>
                    <a:pt x="83" y="9580"/>
                  </a:lnTo>
                  <a:lnTo>
                    <a:pt x="167" y="9381"/>
                  </a:lnTo>
                  <a:lnTo>
                    <a:pt x="251" y="9050"/>
                  </a:lnTo>
                  <a:lnTo>
                    <a:pt x="334" y="8721"/>
                  </a:lnTo>
                  <a:lnTo>
                    <a:pt x="417" y="8390"/>
                  </a:lnTo>
                  <a:lnTo>
                    <a:pt x="417" y="8258"/>
                  </a:lnTo>
                  <a:lnTo>
                    <a:pt x="417" y="8191"/>
                  </a:lnTo>
                  <a:lnTo>
                    <a:pt x="417" y="8059"/>
                  </a:lnTo>
                  <a:lnTo>
                    <a:pt x="334" y="8059"/>
                  </a:lnTo>
                  <a:lnTo>
                    <a:pt x="251" y="7927"/>
                  </a:lnTo>
                  <a:lnTo>
                    <a:pt x="167" y="7795"/>
                  </a:lnTo>
                  <a:lnTo>
                    <a:pt x="167" y="7663"/>
                  </a:lnTo>
                  <a:lnTo>
                    <a:pt x="251" y="7663"/>
                  </a:lnTo>
                  <a:lnTo>
                    <a:pt x="334" y="7598"/>
                  </a:lnTo>
                  <a:lnTo>
                    <a:pt x="669" y="7399"/>
                  </a:lnTo>
                  <a:lnTo>
                    <a:pt x="1003" y="7267"/>
                  </a:lnTo>
                  <a:lnTo>
                    <a:pt x="1170" y="7201"/>
                  </a:lnTo>
                  <a:lnTo>
                    <a:pt x="1254" y="7135"/>
                  </a:lnTo>
                  <a:lnTo>
                    <a:pt x="1672" y="6871"/>
                  </a:lnTo>
                  <a:lnTo>
                    <a:pt x="1839" y="6804"/>
                  </a:lnTo>
                  <a:lnTo>
                    <a:pt x="2089" y="6607"/>
                  </a:lnTo>
                  <a:close/>
                </a:path>
              </a:pathLst>
            </a:custGeom>
            <a:grpFill/>
            <a:ln w="3175">
              <a:solidFill>
                <a:srgbClr val="F79646">
                  <a:alpha val="80000"/>
                </a:srgbClr>
              </a:solidFill>
              <a:prstDash val="solid"/>
              <a:round/>
              <a:headEnd/>
              <a:tailEnd/>
            </a:ln>
          </p:spPr>
        </p:sp>
      </p:grpSp>
      <p:grpSp>
        <p:nvGrpSpPr>
          <p:cNvPr id="114" name="Group 73"/>
          <p:cNvGrpSpPr>
            <a:grpSpLocks noChangeAspect="1"/>
          </p:cNvGrpSpPr>
          <p:nvPr/>
        </p:nvGrpSpPr>
        <p:grpSpPr>
          <a:xfrm>
            <a:off x="191480" y="4580353"/>
            <a:ext cx="465800" cy="393275"/>
            <a:chOff x="2540706" y="558380"/>
            <a:chExt cx="6202793" cy="5438447"/>
          </a:xfrm>
          <a:solidFill>
            <a:srgbClr val="17375E">
              <a:alpha val="80000"/>
            </a:srgbClr>
          </a:solidFill>
        </p:grpSpPr>
        <p:grpSp>
          <p:nvGrpSpPr>
            <p:cNvPr id="115" name="Okaloosa"/>
            <p:cNvGrpSpPr>
              <a:grpSpLocks/>
            </p:cNvGrpSpPr>
            <p:nvPr/>
          </p:nvGrpSpPr>
          <p:grpSpPr bwMode="auto">
            <a:xfrm>
              <a:off x="3221317" y="559454"/>
              <a:ext cx="339232" cy="526024"/>
              <a:chOff x="0" y="0"/>
              <a:chExt cx="24648" cy="260"/>
            </a:xfrm>
            <a:grpFill/>
          </p:grpSpPr>
          <p:sp>
            <p:nvSpPr>
              <p:cNvPr id="523" name="Okaloosa1"/>
              <p:cNvSpPr>
                <a:spLocks/>
              </p:cNvSpPr>
              <p:nvPr/>
            </p:nvSpPr>
            <p:spPr bwMode="auto">
              <a:xfrm>
                <a:off x="0" y="0"/>
                <a:ext cx="24648" cy="242"/>
              </a:xfrm>
              <a:custGeom>
                <a:avLst/>
                <a:gdLst/>
                <a:ahLst/>
                <a:cxnLst>
                  <a:cxn ang="0">
                    <a:pos x="0" y="16384"/>
                  </a:cxn>
                  <a:cxn ang="0">
                    <a:pos x="206" y="6877"/>
                  </a:cxn>
                  <a:cxn ang="0">
                    <a:pos x="309" y="0"/>
                  </a:cxn>
                  <a:cxn ang="0">
                    <a:pos x="4122" y="0"/>
                  </a:cxn>
                  <a:cxn ang="0">
                    <a:pos x="16384" y="67"/>
                  </a:cxn>
                  <a:cxn ang="0">
                    <a:pos x="16178" y="7484"/>
                  </a:cxn>
                  <a:cxn ang="0">
                    <a:pos x="16075" y="14901"/>
                  </a:cxn>
                  <a:cxn ang="0">
                    <a:pos x="15147" y="15036"/>
                  </a:cxn>
                  <a:cxn ang="0">
                    <a:pos x="14323" y="15036"/>
                  </a:cxn>
                  <a:cxn ang="0">
                    <a:pos x="13808" y="14631"/>
                  </a:cxn>
                  <a:cxn ang="0">
                    <a:pos x="13602" y="14294"/>
                  </a:cxn>
                  <a:cxn ang="0">
                    <a:pos x="13293" y="13754"/>
                  </a:cxn>
                  <a:cxn ang="0">
                    <a:pos x="12777" y="13754"/>
                  </a:cxn>
                  <a:cxn ang="0">
                    <a:pos x="11953" y="13822"/>
                  </a:cxn>
                  <a:cxn ang="0">
                    <a:pos x="11850" y="14092"/>
                  </a:cxn>
                  <a:cxn ang="0">
                    <a:pos x="11850" y="14698"/>
                  </a:cxn>
                  <a:cxn ang="0">
                    <a:pos x="11747" y="15170"/>
                  </a:cxn>
                  <a:cxn ang="0">
                    <a:pos x="11129" y="15305"/>
                  </a:cxn>
                  <a:cxn ang="0">
                    <a:pos x="9892" y="15238"/>
                  </a:cxn>
                  <a:cxn ang="0">
                    <a:pos x="9480" y="15305"/>
                  </a:cxn>
                  <a:cxn ang="0">
                    <a:pos x="8862" y="15979"/>
                  </a:cxn>
                  <a:cxn ang="0">
                    <a:pos x="7934" y="15912"/>
                  </a:cxn>
                  <a:cxn ang="0">
                    <a:pos x="7213" y="16317"/>
                  </a:cxn>
                  <a:cxn ang="0">
                    <a:pos x="5152" y="16384"/>
                  </a:cxn>
                  <a:cxn ang="0">
                    <a:pos x="2164" y="16384"/>
                  </a:cxn>
                  <a:cxn ang="0">
                    <a:pos x="0" y="16384"/>
                  </a:cxn>
                </a:cxnLst>
                <a:rect l="0" t="0" r="r" b="b"/>
                <a:pathLst>
                  <a:path w="16384" h="16384">
                    <a:moveTo>
                      <a:pt x="0" y="16384"/>
                    </a:moveTo>
                    <a:lnTo>
                      <a:pt x="206" y="6877"/>
                    </a:lnTo>
                    <a:lnTo>
                      <a:pt x="309" y="0"/>
                    </a:lnTo>
                    <a:lnTo>
                      <a:pt x="4122" y="0"/>
                    </a:lnTo>
                    <a:lnTo>
                      <a:pt x="16384" y="67"/>
                    </a:lnTo>
                    <a:lnTo>
                      <a:pt x="16178" y="7484"/>
                    </a:lnTo>
                    <a:lnTo>
                      <a:pt x="16075" y="14901"/>
                    </a:lnTo>
                    <a:lnTo>
                      <a:pt x="15147" y="15036"/>
                    </a:lnTo>
                    <a:lnTo>
                      <a:pt x="14323" y="15036"/>
                    </a:lnTo>
                    <a:lnTo>
                      <a:pt x="13808" y="14631"/>
                    </a:lnTo>
                    <a:lnTo>
                      <a:pt x="13602" y="14294"/>
                    </a:lnTo>
                    <a:lnTo>
                      <a:pt x="13293" y="13754"/>
                    </a:lnTo>
                    <a:lnTo>
                      <a:pt x="12777" y="13754"/>
                    </a:lnTo>
                    <a:lnTo>
                      <a:pt x="11953" y="13822"/>
                    </a:lnTo>
                    <a:lnTo>
                      <a:pt x="11850" y="14092"/>
                    </a:lnTo>
                    <a:lnTo>
                      <a:pt x="11850" y="14698"/>
                    </a:lnTo>
                    <a:lnTo>
                      <a:pt x="11747" y="15170"/>
                    </a:lnTo>
                    <a:lnTo>
                      <a:pt x="11129" y="15305"/>
                    </a:lnTo>
                    <a:lnTo>
                      <a:pt x="9892" y="15238"/>
                    </a:lnTo>
                    <a:lnTo>
                      <a:pt x="9480" y="15305"/>
                    </a:lnTo>
                    <a:lnTo>
                      <a:pt x="8862" y="15979"/>
                    </a:lnTo>
                    <a:lnTo>
                      <a:pt x="7934" y="15912"/>
                    </a:lnTo>
                    <a:lnTo>
                      <a:pt x="7213" y="16317"/>
                    </a:lnTo>
                    <a:lnTo>
                      <a:pt x="5152" y="16384"/>
                    </a:lnTo>
                    <a:lnTo>
                      <a:pt x="2164" y="16384"/>
                    </a:lnTo>
                    <a:lnTo>
                      <a:pt x="0" y="16384"/>
                    </a:lnTo>
                    <a:close/>
                  </a:path>
                </a:pathLst>
              </a:custGeom>
              <a:grpFill/>
              <a:ln w="3175">
                <a:solidFill>
                  <a:srgbClr val="17375E">
                    <a:alpha val="80000"/>
                  </a:srgbClr>
                </a:solidFill>
                <a:prstDash val="solid"/>
                <a:round/>
                <a:headEnd/>
                <a:tailEnd/>
              </a:ln>
            </p:spPr>
          </p:sp>
          <p:sp>
            <p:nvSpPr>
              <p:cNvPr id="524" name="Okaloosa2"/>
              <p:cNvSpPr>
                <a:spLocks/>
              </p:cNvSpPr>
              <p:nvPr/>
            </p:nvSpPr>
            <p:spPr bwMode="auto">
              <a:xfrm>
                <a:off x="17472" y="242"/>
                <a:ext cx="6396" cy="18"/>
              </a:xfrm>
              <a:custGeom>
                <a:avLst/>
                <a:gdLst/>
                <a:ahLst/>
                <a:cxnLst>
                  <a:cxn ang="0">
                    <a:pos x="16384" y="16384"/>
                  </a:cxn>
                  <a:cxn ang="0">
                    <a:pos x="16384" y="910"/>
                  </a:cxn>
                  <a:cxn ang="0">
                    <a:pos x="12788" y="1820"/>
                  </a:cxn>
                  <a:cxn ang="0">
                    <a:pos x="5595" y="0"/>
                  </a:cxn>
                  <a:cxn ang="0">
                    <a:pos x="1199" y="0"/>
                  </a:cxn>
                  <a:cxn ang="0">
                    <a:pos x="0" y="910"/>
                  </a:cxn>
                  <a:cxn ang="0">
                    <a:pos x="799" y="7282"/>
                  </a:cxn>
                  <a:cxn ang="0">
                    <a:pos x="2398" y="11833"/>
                  </a:cxn>
                  <a:cxn ang="0">
                    <a:pos x="5595" y="11833"/>
                  </a:cxn>
                  <a:cxn ang="0">
                    <a:pos x="11189" y="13653"/>
                  </a:cxn>
                  <a:cxn ang="0">
                    <a:pos x="16384" y="16384"/>
                  </a:cxn>
                </a:cxnLst>
                <a:rect l="0" t="0" r="r" b="b"/>
                <a:pathLst>
                  <a:path w="16384" h="16384">
                    <a:moveTo>
                      <a:pt x="16384" y="16384"/>
                    </a:moveTo>
                    <a:lnTo>
                      <a:pt x="16384" y="910"/>
                    </a:lnTo>
                    <a:lnTo>
                      <a:pt x="12788" y="1820"/>
                    </a:lnTo>
                    <a:lnTo>
                      <a:pt x="5595" y="0"/>
                    </a:lnTo>
                    <a:lnTo>
                      <a:pt x="1199" y="0"/>
                    </a:lnTo>
                    <a:lnTo>
                      <a:pt x="0" y="910"/>
                    </a:lnTo>
                    <a:lnTo>
                      <a:pt x="799" y="7282"/>
                    </a:lnTo>
                    <a:lnTo>
                      <a:pt x="2398" y="11833"/>
                    </a:lnTo>
                    <a:lnTo>
                      <a:pt x="5595" y="11833"/>
                    </a:lnTo>
                    <a:lnTo>
                      <a:pt x="11189" y="13653"/>
                    </a:lnTo>
                    <a:lnTo>
                      <a:pt x="16384" y="16384"/>
                    </a:lnTo>
                    <a:close/>
                  </a:path>
                </a:pathLst>
              </a:custGeom>
              <a:grpFill/>
              <a:ln w="3175">
                <a:solidFill>
                  <a:srgbClr val="17375E">
                    <a:alpha val="80000"/>
                  </a:srgbClr>
                </a:solidFill>
                <a:prstDash val="solid"/>
                <a:round/>
                <a:headEnd/>
                <a:tailEnd/>
              </a:ln>
            </p:spPr>
          </p:sp>
        </p:grpSp>
        <p:sp>
          <p:nvSpPr>
            <p:cNvPr id="456" name="Alachua"/>
            <p:cNvSpPr>
              <a:spLocks/>
            </p:cNvSpPr>
            <p:nvPr/>
          </p:nvSpPr>
          <p:spPr bwMode="auto">
            <a:xfrm>
              <a:off x="6605049" y="1548165"/>
              <a:ext cx="523877" cy="480936"/>
            </a:xfrm>
            <a:custGeom>
              <a:avLst/>
              <a:gdLst/>
              <a:ahLst/>
              <a:cxnLst>
                <a:cxn ang="0">
                  <a:pos x="134" y="3803"/>
                </a:cxn>
                <a:cxn ang="0">
                  <a:pos x="671" y="3803"/>
                </a:cxn>
                <a:cxn ang="0">
                  <a:pos x="1142" y="2999"/>
                </a:cxn>
                <a:cxn ang="0">
                  <a:pos x="1746" y="2706"/>
                </a:cxn>
                <a:cxn ang="0">
                  <a:pos x="2149" y="1609"/>
                </a:cxn>
                <a:cxn ang="0">
                  <a:pos x="2149" y="805"/>
                </a:cxn>
                <a:cxn ang="0">
                  <a:pos x="2350" y="439"/>
                </a:cxn>
                <a:cxn ang="0">
                  <a:pos x="3223" y="366"/>
                </a:cxn>
                <a:cxn ang="0">
                  <a:pos x="3559" y="0"/>
                </a:cxn>
                <a:cxn ang="0">
                  <a:pos x="6178" y="731"/>
                </a:cxn>
                <a:cxn ang="0">
                  <a:pos x="7386" y="2121"/>
                </a:cxn>
                <a:cxn ang="0">
                  <a:pos x="8192" y="2267"/>
                </a:cxn>
                <a:cxn ang="0">
                  <a:pos x="9199" y="3145"/>
                </a:cxn>
                <a:cxn ang="0">
                  <a:pos x="9804" y="3145"/>
                </a:cxn>
                <a:cxn ang="0">
                  <a:pos x="11214" y="3145"/>
                </a:cxn>
                <a:cxn ang="0">
                  <a:pos x="13295" y="3511"/>
                </a:cxn>
                <a:cxn ang="0">
                  <a:pos x="13832" y="3730"/>
                </a:cxn>
                <a:cxn ang="0">
                  <a:pos x="14705" y="5998"/>
                </a:cxn>
                <a:cxn ang="0">
                  <a:pos x="15780" y="6875"/>
                </a:cxn>
                <a:cxn ang="0">
                  <a:pos x="15645" y="14629"/>
                </a:cxn>
                <a:cxn ang="0">
                  <a:pos x="15981" y="14263"/>
                </a:cxn>
                <a:cxn ang="0">
                  <a:pos x="16384" y="13897"/>
                </a:cxn>
                <a:cxn ang="0">
                  <a:pos x="16183" y="14775"/>
                </a:cxn>
                <a:cxn ang="0">
                  <a:pos x="15713" y="15141"/>
                </a:cxn>
                <a:cxn ang="0">
                  <a:pos x="15645" y="15726"/>
                </a:cxn>
                <a:cxn ang="0">
                  <a:pos x="15041" y="15945"/>
                </a:cxn>
                <a:cxn ang="0">
                  <a:pos x="14705" y="16311"/>
                </a:cxn>
                <a:cxn ang="0">
                  <a:pos x="14235" y="16018"/>
                </a:cxn>
                <a:cxn ang="0">
                  <a:pos x="13631" y="15945"/>
                </a:cxn>
                <a:cxn ang="0">
                  <a:pos x="12288" y="16384"/>
                </a:cxn>
                <a:cxn ang="0">
                  <a:pos x="11952" y="16311"/>
                </a:cxn>
                <a:cxn ang="0">
                  <a:pos x="11549" y="15433"/>
                </a:cxn>
                <a:cxn ang="0">
                  <a:pos x="11684" y="15141"/>
                </a:cxn>
                <a:cxn ang="0">
                  <a:pos x="12087" y="15287"/>
                </a:cxn>
                <a:cxn ang="0">
                  <a:pos x="12154" y="14848"/>
                </a:cxn>
                <a:cxn ang="0">
                  <a:pos x="11482" y="14482"/>
                </a:cxn>
                <a:cxn ang="0">
                  <a:pos x="6446" y="14336"/>
                </a:cxn>
                <a:cxn ang="0">
                  <a:pos x="2619" y="14263"/>
                </a:cxn>
                <a:cxn ang="0">
                  <a:pos x="2552" y="12507"/>
                </a:cxn>
                <a:cxn ang="0">
                  <a:pos x="67" y="12434"/>
                </a:cxn>
                <a:cxn ang="0">
                  <a:pos x="0" y="11703"/>
                </a:cxn>
                <a:cxn ang="0">
                  <a:pos x="134" y="3803"/>
                </a:cxn>
              </a:cxnLst>
              <a:rect l="0" t="0" r="r" b="b"/>
              <a:pathLst>
                <a:path w="16384" h="16384">
                  <a:moveTo>
                    <a:pt x="134" y="3803"/>
                  </a:moveTo>
                  <a:lnTo>
                    <a:pt x="671" y="3803"/>
                  </a:lnTo>
                  <a:lnTo>
                    <a:pt x="1142" y="2999"/>
                  </a:lnTo>
                  <a:lnTo>
                    <a:pt x="1746" y="2706"/>
                  </a:lnTo>
                  <a:lnTo>
                    <a:pt x="2149" y="1609"/>
                  </a:lnTo>
                  <a:lnTo>
                    <a:pt x="2149" y="805"/>
                  </a:lnTo>
                  <a:lnTo>
                    <a:pt x="2350" y="439"/>
                  </a:lnTo>
                  <a:lnTo>
                    <a:pt x="3223" y="366"/>
                  </a:lnTo>
                  <a:lnTo>
                    <a:pt x="3559" y="0"/>
                  </a:lnTo>
                  <a:lnTo>
                    <a:pt x="6178" y="731"/>
                  </a:lnTo>
                  <a:lnTo>
                    <a:pt x="7386" y="2121"/>
                  </a:lnTo>
                  <a:lnTo>
                    <a:pt x="8192" y="2267"/>
                  </a:lnTo>
                  <a:lnTo>
                    <a:pt x="9199" y="3145"/>
                  </a:lnTo>
                  <a:lnTo>
                    <a:pt x="9804" y="3145"/>
                  </a:lnTo>
                  <a:lnTo>
                    <a:pt x="11214" y="3145"/>
                  </a:lnTo>
                  <a:lnTo>
                    <a:pt x="13295" y="3511"/>
                  </a:lnTo>
                  <a:lnTo>
                    <a:pt x="13832" y="3730"/>
                  </a:lnTo>
                  <a:lnTo>
                    <a:pt x="14705" y="5998"/>
                  </a:lnTo>
                  <a:lnTo>
                    <a:pt x="15780" y="6875"/>
                  </a:lnTo>
                  <a:lnTo>
                    <a:pt x="15645" y="14629"/>
                  </a:lnTo>
                  <a:lnTo>
                    <a:pt x="15981" y="14263"/>
                  </a:lnTo>
                  <a:lnTo>
                    <a:pt x="16384" y="13897"/>
                  </a:lnTo>
                  <a:lnTo>
                    <a:pt x="16183" y="14775"/>
                  </a:lnTo>
                  <a:lnTo>
                    <a:pt x="15713" y="15141"/>
                  </a:lnTo>
                  <a:lnTo>
                    <a:pt x="15645" y="15726"/>
                  </a:lnTo>
                  <a:lnTo>
                    <a:pt x="15041" y="15945"/>
                  </a:lnTo>
                  <a:lnTo>
                    <a:pt x="14705" y="16311"/>
                  </a:lnTo>
                  <a:lnTo>
                    <a:pt x="14235" y="16018"/>
                  </a:lnTo>
                  <a:lnTo>
                    <a:pt x="13631" y="15945"/>
                  </a:lnTo>
                  <a:lnTo>
                    <a:pt x="12288" y="16384"/>
                  </a:lnTo>
                  <a:lnTo>
                    <a:pt x="11952" y="16311"/>
                  </a:lnTo>
                  <a:lnTo>
                    <a:pt x="11549" y="15433"/>
                  </a:lnTo>
                  <a:lnTo>
                    <a:pt x="11684" y="15141"/>
                  </a:lnTo>
                  <a:lnTo>
                    <a:pt x="12087" y="15287"/>
                  </a:lnTo>
                  <a:lnTo>
                    <a:pt x="12154" y="14848"/>
                  </a:lnTo>
                  <a:lnTo>
                    <a:pt x="11482" y="14482"/>
                  </a:lnTo>
                  <a:lnTo>
                    <a:pt x="6446" y="14336"/>
                  </a:lnTo>
                  <a:lnTo>
                    <a:pt x="2619" y="14263"/>
                  </a:lnTo>
                  <a:lnTo>
                    <a:pt x="2552" y="12507"/>
                  </a:lnTo>
                  <a:lnTo>
                    <a:pt x="67" y="12434"/>
                  </a:lnTo>
                  <a:lnTo>
                    <a:pt x="0" y="11703"/>
                  </a:lnTo>
                  <a:lnTo>
                    <a:pt x="134" y="3803"/>
                  </a:lnTo>
                  <a:close/>
                </a:path>
              </a:pathLst>
            </a:custGeom>
            <a:grpFill/>
            <a:ln w="3175">
              <a:solidFill>
                <a:srgbClr val="17375E">
                  <a:alpha val="80000"/>
                </a:srgbClr>
              </a:solidFill>
              <a:prstDash val="solid"/>
              <a:round/>
              <a:headEnd/>
              <a:tailEnd/>
            </a:ln>
          </p:spPr>
        </p:sp>
        <p:sp>
          <p:nvSpPr>
            <p:cNvPr id="457" name="Baker"/>
            <p:cNvSpPr>
              <a:spLocks/>
            </p:cNvSpPr>
            <p:nvPr/>
          </p:nvSpPr>
          <p:spPr bwMode="auto">
            <a:xfrm>
              <a:off x="6772518" y="957729"/>
              <a:ext cx="343526" cy="407937"/>
            </a:xfrm>
            <a:custGeom>
              <a:avLst/>
              <a:gdLst/>
              <a:ahLst/>
              <a:cxnLst>
                <a:cxn ang="0">
                  <a:pos x="16077" y="7933"/>
                </a:cxn>
                <a:cxn ang="0">
                  <a:pos x="14438" y="8192"/>
                </a:cxn>
                <a:cxn ang="0">
                  <a:pos x="13107" y="8106"/>
                </a:cxn>
                <a:cxn ang="0">
                  <a:pos x="11571" y="8106"/>
                </a:cxn>
                <a:cxn ang="0">
                  <a:pos x="10547" y="7675"/>
                </a:cxn>
                <a:cxn ang="0">
                  <a:pos x="9830" y="6812"/>
                </a:cxn>
                <a:cxn ang="0">
                  <a:pos x="9728" y="4053"/>
                </a:cxn>
                <a:cxn ang="0">
                  <a:pos x="9626" y="3104"/>
                </a:cxn>
                <a:cxn ang="0">
                  <a:pos x="8909" y="2414"/>
                </a:cxn>
                <a:cxn ang="0">
                  <a:pos x="8499" y="1811"/>
                </a:cxn>
                <a:cxn ang="0">
                  <a:pos x="9114" y="1293"/>
                </a:cxn>
                <a:cxn ang="0">
                  <a:pos x="9523" y="517"/>
                </a:cxn>
                <a:cxn ang="0">
                  <a:pos x="0" y="0"/>
                </a:cxn>
                <a:cxn ang="0">
                  <a:pos x="0" y="16384"/>
                </a:cxn>
                <a:cxn ang="0">
                  <a:pos x="12698" y="16384"/>
                </a:cxn>
                <a:cxn ang="0">
                  <a:pos x="16179" y="16384"/>
                </a:cxn>
                <a:cxn ang="0">
                  <a:pos x="16384" y="14918"/>
                </a:cxn>
                <a:cxn ang="0">
                  <a:pos x="16282" y="11555"/>
                </a:cxn>
                <a:cxn ang="0">
                  <a:pos x="16077" y="7933"/>
                </a:cxn>
              </a:cxnLst>
              <a:rect l="0" t="0" r="r" b="b"/>
              <a:pathLst>
                <a:path w="16384" h="16384">
                  <a:moveTo>
                    <a:pt x="16077" y="7933"/>
                  </a:moveTo>
                  <a:lnTo>
                    <a:pt x="14438" y="8192"/>
                  </a:lnTo>
                  <a:lnTo>
                    <a:pt x="13107" y="8106"/>
                  </a:lnTo>
                  <a:lnTo>
                    <a:pt x="11571" y="8106"/>
                  </a:lnTo>
                  <a:lnTo>
                    <a:pt x="10547" y="7675"/>
                  </a:lnTo>
                  <a:lnTo>
                    <a:pt x="9830" y="6812"/>
                  </a:lnTo>
                  <a:lnTo>
                    <a:pt x="9728" y="4053"/>
                  </a:lnTo>
                  <a:lnTo>
                    <a:pt x="9626" y="3104"/>
                  </a:lnTo>
                  <a:lnTo>
                    <a:pt x="8909" y="2414"/>
                  </a:lnTo>
                  <a:lnTo>
                    <a:pt x="8499" y="1811"/>
                  </a:lnTo>
                  <a:lnTo>
                    <a:pt x="9114" y="1293"/>
                  </a:lnTo>
                  <a:lnTo>
                    <a:pt x="9523" y="517"/>
                  </a:lnTo>
                  <a:lnTo>
                    <a:pt x="0" y="0"/>
                  </a:lnTo>
                  <a:lnTo>
                    <a:pt x="0" y="16384"/>
                  </a:lnTo>
                  <a:lnTo>
                    <a:pt x="12698" y="16384"/>
                  </a:lnTo>
                  <a:lnTo>
                    <a:pt x="16179" y="16384"/>
                  </a:lnTo>
                  <a:lnTo>
                    <a:pt x="16384" y="14918"/>
                  </a:lnTo>
                  <a:lnTo>
                    <a:pt x="16282" y="11555"/>
                  </a:lnTo>
                  <a:lnTo>
                    <a:pt x="16077" y="7933"/>
                  </a:lnTo>
                  <a:close/>
                </a:path>
              </a:pathLst>
            </a:custGeom>
            <a:grpFill/>
            <a:ln w="3175">
              <a:solidFill>
                <a:srgbClr val="17375E">
                  <a:alpha val="80000"/>
                </a:srgbClr>
              </a:solidFill>
              <a:prstDash val="solid"/>
              <a:round/>
              <a:headEnd/>
              <a:tailEnd/>
            </a:ln>
          </p:spPr>
        </p:sp>
        <p:sp>
          <p:nvSpPr>
            <p:cNvPr id="458" name="Bay"/>
            <p:cNvSpPr>
              <a:spLocks/>
            </p:cNvSpPr>
            <p:nvPr/>
          </p:nvSpPr>
          <p:spPr bwMode="auto">
            <a:xfrm>
              <a:off x="3882605" y="959877"/>
              <a:ext cx="489525" cy="564671"/>
            </a:xfrm>
            <a:custGeom>
              <a:avLst/>
              <a:gdLst/>
              <a:ahLst/>
              <a:cxnLst>
                <a:cxn ang="0">
                  <a:pos x="13581" y="0"/>
                </a:cxn>
                <a:cxn ang="0">
                  <a:pos x="3306" y="3302"/>
                </a:cxn>
                <a:cxn ang="0">
                  <a:pos x="2156" y="4049"/>
                </a:cxn>
                <a:cxn ang="0">
                  <a:pos x="862" y="4112"/>
                </a:cxn>
                <a:cxn ang="0">
                  <a:pos x="0" y="7538"/>
                </a:cxn>
                <a:cxn ang="0">
                  <a:pos x="3234" y="9407"/>
                </a:cxn>
                <a:cxn ang="0">
                  <a:pos x="6611" y="11400"/>
                </a:cxn>
                <a:cxn ang="0">
                  <a:pos x="6467" y="9967"/>
                </a:cxn>
                <a:cxn ang="0">
                  <a:pos x="6467" y="8908"/>
                </a:cxn>
                <a:cxn ang="0">
                  <a:pos x="5821" y="8722"/>
                </a:cxn>
                <a:cxn ang="0">
                  <a:pos x="5318" y="8285"/>
                </a:cxn>
                <a:cxn ang="0">
                  <a:pos x="3952" y="8784"/>
                </a:cxn>
                <a:cxn ang="0">
                  <a:pos x="3521" y="8099"/>
                </a:cxn>
                <a:cxn ang="0">
                  <a:pos x="4743" y="7289"/>
                </a:cxn>
                <a:cxn ang="0">
                  <a:pos x="5964" y="6666"/>
                </a:cxn>
                <a:cxn ang="0">
                  <a:pos x="6970" y="7849"/>
                </a:cxn>
                <a:cxn ang="0">
                  <a:pos x="7617" y="8161"/>
                </a:cxn>
                <a:cxn ang="0">
                  <a:pos x="8479" y="8161"/>
                </a:cxn>
                <a:cxn ang="0">
                  <a:pos x="8048" y="8722"/>
                </a:cxn>
                <a:cxn ang="0">
                  <a:pos x="7330" y="9781"/>
                </a:cxn>
                <a:cxn ang="0">
                  <a:pos x="8623" y="10777"/>
                </a:cxn>
                <a:cxn ang="0">
                  <a:pos x="10348" y="11400"/>
                </a:cxn>
                <a:cxn ang="0">
                  <a:pos x="11785" y="11276"/>
                </a:cxn>
                <a:cxn ang="0">
                  <a:pos x="12791" y="11525"/>
                </a:cxn>
                <a:cxn ang="0">
                  <a:pos x="13725" y="13207"/>
                </a:cxn>
                <a:cxn ang="0">
                  <a:pos x="13007" y="13518"/>
                </a:cxn>
                <a:cxn ang="0">
                  <a:pos x="8839" y="11525"/>
                </a:cxn>
                <a:cxn ang="0">
                  <a:pos x="8336" y="11899"/>
                </a:cxn>
                <a:cxn ang="0">
                  <a:pos x="12935" y="14577"/>
                </a:cxn>
                <a:cxn ang="0">
                  <a:pos x="13366" y="15636"/>
                </a:cxn>
                <a:cxn ang="0">
                  <a:pos x="14947" y="16259"/>
                </a:cxn>
                <a:cxn ang="0">
                  <a:pos x="16168" y="9594"/>
                </a:cxn>
                <a:cxn ang="0">
                  <a:pos x="14875" y="0"/>
                </a:cxn>
              </a:cxnLst>
              <a:rect l="0" t="0" r="r" b="b"/>
              <a:pathLst>
                <a:path w="16384" h="16384">
                  <a:moveTo>
                    <a:pt x="14875" y="0"/>
                  </a:moveTo>
                  <a:lnTo>
                    <a:pt x="13581" y="0"/>
                  </a:lnTo>
                  <a:lnTo>
                    <a:pt x="13438" y="3302"/>
                  </a:lnTo>
                  <a:lnTo>
                    <a:pt x="3306" y="3302"/>
                  </a:lnTo>
                  <a:lnTo>
                    <a:pt x="2659" y="3738"/>
                  </a:lnTo>
                  <a:lnTo>
                    <a:pt x="2156" y="4049"/>
                  </a:lnTo>
                  <a:lnTo>
                    <a:pt x="1653" y="4049"/>
                  </a:lnTo>
                  <a:lnTo>
                    <a:pt x="862" y="4112"/>
                  </a:lnTo>
                  <a:lnTo>
                    <a:pt x="72" y="4548"/>
                  </a:lnTo>
                  <a:lnTo>
                    <a:pt x="0" y="7538"/>
                  </a:lnTo>
                  <a:lnTo>
                    <a:pt x="1293" y="8348"/>
                  </a:lnTo>
                  <a:lnTo>
                    <a:pt x="3234" y="9407"/>
                  </a:lnTo>
                  <a:lnTo>
                    <a:pt x="6036" y="11276"/>
                  </a:lnTo>
                  <a:lnTo>
                    <a:pt x="6611" y="11400"/>
                  </a:lnTo>
                  <a:lnTo>
                    <a:pt x="6755" y="11276"/>
                  </a:lnTo>
                  <a:lnTo>
                    <a:pt x="6467" y="9967"/>
                  </a:lnTo>
                  <a:lnTo>
                    <a:pt x="6611" y="9282"/>
                  </a:lnTo>
                  <a:lnTo>
                    <a:pt x="6467" y="8908"/>
                  </a:lnTo>
                  <a:lnTo>
                    <a:pt x="6036" y="8908"/>
                  </a:lnTo>
                  <a:lnTo>
                    <a:pt x="5821" y="8722"/>
                  </a:lnTo>
                  <a:lnTo>
                    <a:pt x="5821" y="8285"/>
                  </a:lnTo>
                  <a:lnTo>
                    <a:pt x="5318" y="8285"/>
                  </a:lnTo>
                  <a:lnTo>
                    <a:pt x="4527" y="8784"/>
                  </a:lnTo>
                  <a:lnTo>
                    <a:pt x="3952" y="8784"/>
                  </a:lnTo>
                  <a:lnTo>
                    <a:pt x="3521" y="8535"/>
                  </a:lnTo>
                  <a:lnTo>
                    <a:pt x="3521" y="8099"/>
                  </a:lnTo>
                  <a:lnTo>
                    <a:pt x="4096" y="7476"/>
                  </a:lnTo>
                  <a:lnTo>
                    <a:pt x="4743" y="7289"/>
                  </a:lnTo>
                  <a:lnTo>
                    <a:pt x="5318" y="6728"/>
                  </a:lnTo>
                  <a:lnTo>
                    <a:pt x="5964" y="6666"/>
                  </a:lnTo>
                  <a:lnTo>
                    <a:pt x="6683" y="6915"/>
                  </a:lnTo>
                  <a:lnTo>
                    <a:pt x="6970" y="7849"/>
                  </a:lnTo>
                  <a:lnTo>
                    <a:pt x="7330" y="8223"/>
                  </a:lnTo>
                  <a:lnTo>
                    <a:pt x="7617" y="8161"/>
                  </a:lnTo>
                  <a:lnTo>
                    <a:pt x="8120" y="8036"/>
                  </a:lnTo>
                  <a:lnTo>
                    <a:pt x="8479" y="8161"/>
                  </a:lnTo>
                  <a:lnTo>
                    <a:pt x="8551" y="8410"/>
                  </a:lnTo>
                  <a:lnTo>
                    <a:pt x="8048" y="8722"/>
                  </a:lnTo>
                  <a:lnTo>
                    <a:pt x="7976" y="9220"/>
                  </a:lnTo>
                  <a:lnTo>
                    <a:pt x="7330" y="9781"/>
                  </a:lnTo>
                  <a:lnTo>
                    <a:pt x="7976" y="10466"/>
                  </a:lnTo>
                  <a:lnTo>
                    <a:pt x="8623" y="10777"/>
                  </a:lnTo>
                  <a:lnTo>
                    <a:pt x="9342" y="10840"/>
                  </a:lnTo>
                  <a:lnTo>
                    <a:pt x="10348" y="11400"/>
                  </a:lnTo>
                  <a:lnTo>
                    <a:pt x="10995" y="11587"/>
                  </a:lnTo>
                  <a:lnTo>
                    <a:pt x="11785" y="11276"/>
                  </a:lnTo>
                  <a:lnTo>
                    <a:pt x="12288" y="11276"/>
                  </a:lnTo>
                  <a:lnTo>
                    <a:pt x="12791" y="11525"/>
                  </a:lnTo>
                  <a:lnTo>
                    <a:pt x="13150" y="12584"/>
                  </a:lnTo>
                  <a:lnTo>
                    <a:pt x="13725" y="13207"/>
                  </a:lnTo>
                  <a:lnTo>
                    <a:pt x="13581" y="13456"/>
                  </a:lnTo>
                  <a:lnTo>
                    <a:pt x="13007" y="13518"/>
                  </a:lnTo>
                  <a:lnTo>
                    <a:pt x="9845" y="11899"/>
                  </a:lnTo>
                  <a:lnTo>
                    <a:pt x="8839" y="11525"/>
                  </a:lnTo>
                  <a:lnTo>
                    <a:pt x="8408" y="11587"/>
                  </a:lnTo>
                  <a:lnTo>
                    <a:pt x="8336" y="11899"/>
                  </a:lnTo>
                  <a:lnTo>
                    <a:pt x="8551" y="12272"/>
                  </a:lnTo>
                  <a:lnTo>
                    <a:pt x="12935" y="14577"/>
                  </a:lnTo>
                  <a:lnTo>
                    <a:pt x="12935" y="15263"/>
                  </a:lnTo>
                  <a:lnTo>
                    <a:pt x="13366" y="15636"/>
                  </a:lnTo>
                  <a:lnTo>
                    <a:pt x="13941" y="15886"/>
                  </a:lnTo>
                  <a:lnTo>
                    <a:pt x="14947" y="16259"/>
                  </a:lnTo>
                  <a:lnTo>
                    <a:pt x="15881" y="16384"/>
                  </a:lnTo>
                  <a:lnTo>
                    <a:pt x="16168" y="9594"/>
                  </a:lnTo>
                  <a:lnTo>
                    <a:pt x="16384" y="62"/>
                  </a:lnTo>
                  <a:lnTo>
                    <a:pt x="14875" y="0"/>
                  </a:lnTo>
                  <a:close/>
                </a:path>
              </a:pathLst>
            </a:custGeom>
            <a:grpFill/>
            <a:ln w="3175">
              <a:solidFill>
                <a:srgbClr val="17375E">
                  <a:alpha val="80000"/>
                </a:srgbClr>
              </a:solidFill>
              <a:prstDash val="solid"/>
              <a:round/>
              <a:headEnd/>
              <a:tailEnd/>
            </a:ln>
          </p:spPr>
        </p:sp>
        <p:sp>
          <p:nvSpPr>
            <p:cNvPr id="459" name="Bradford"/>
            <p:cNvSpPr>
              <a:spLocks/>
            </p:cNvSpPr>
            <p:nvPr/>
          </p:nvSpPr>
          <p:spPr bwMode="auto">
            <a:xfrm>
              <a:off x="6802577" y="1365667"/>
              <a:ext cx="309173" cy="384320"/>
            </a:xfrm>
            <a:custGeom>
              <a:avLst/>
              <a:gdLst/>
              <a:ahLst/>
              <a:cxnLst>
                <a:cxn ang="0">
                  <a:pos x="16384" y="0"/>
                </a:cxn>
                <a:cxn ang="0">
                  <a:pos x="12516" y="0"/>
                </a:cxn>
                <a:cxn ang="0">
                  <a:pos x="12060" y="1281"/>
                </a:cxn>
                <a:cxn ang="0">
                  <a:pos x="11150" y="1831"/>
                </a:cxn>
                <a:cxn ang="0">
                  <a:pos x="10695" y="2197"/>
                </a:cxn>
                <a:cxn ang="0">
                  <a:pos x="9899" y="3295"/>
                </a:cxn>
                <a:cxn ang="0">
                  <a:pos x="6599" y="5034"/>
                </a:cxn>
                <a:cxn ang="0">
                  <a:pos x="5689" y="5949"/>
                </a:cxn>
                <a:cxn ang="0">
                  <a:pos x="5120" y="7048"/>
                </a:cxn>
                <a:cxn ang="0">
                  <a:pos x="4437" y="7231"/>
                </a:cxn>
                <a:cxn ang="0">
                  <a:pos x="2958" y="7414"/>
                </a:cxn>
                <a:cxn ang="0">
                  <a:pos x="1479" y="7963"/>
                </a:cxn>
                <a:cxn ang="0">
                  <a:pos x="0" y="8695"/>
                </a:cxn>
                <a:cxn ang="0">
                  <a:pos x="2048" y="10435"/>
                </a:cxn>
                <a:cxn ang="0">
                  <a:pos x="3413" y="10618"/>
                </a:cxn>
                <a:cxn ang="0">
                  <a:pos x="5120" y="11716"/>
                </a:cxn>
                <a:cxn ang="0">
                  <a:pos x="6144" y="11716"/>
                </a:cxn>
                <a:cxn ang="0">
                  <a:pos x="8533" y="11716"/>
                </a:cxn>
                <a:cxn ang="0">
                  <a:pos x="12060" y="12174"/>
                </a:cxn>
                <a:cxn ang="0">
                  <a:pos x="12971" y="12448"/>
                </a:cxn>
                <a:cxn ang="0">
                  <a:pos x="14450" y="15286"/>
                </a:cxn>
                <a:cxn ang="0">
                  <a:pos x="16270" y="16384"/>
                </a:cxn>
                <a:cxn ang="0">
                  <a:pos x="16384" y="0"/>
                </a:cxn>
              </a:cxnLst>
              <a:rect l="0" t="0" r="r" b="b"/>
              <a:pathLst>
                <a:path w="16384" h="16384">
                  <a:moveTo>
                    <a:pt x="16384" y="0"/>
                  </a:moveTo>
                  <a:lnTo>
                    <a:pt x="12516" y="0"/>
                  </a:lnTo>
                  <a:lnTo>
                    <a:pt x="12060" y="1281"/>
                  </a:lnTo>
                  <a:lnTo>
                    <a:pt x="11150" y="1831"/>
                  </a:lnTo>
                  <a:lnTo>
                    <a:pt x="10695" y="2197"/>
                  </a:lnTo>
                  <a:lnTo>
                    <a:pt x="9899" y="3295"/>
                  </a:lnTo>
                  <a:lnTo>
                    <a:pt x="6599" y="5034"/>
                  </a:lnTo>
                  <a:lnTo>
                    <a:pt x="5689" y="5949"/>
                  </a:lnTo>
                  <a:lnTo>
                    <a:pt x="5120" y="7048"/>
                  </a:lnTo>
                  <a:lnTo>
                    <a:pt x="4437" y="7231"/>
                  </a:lnTo>
                  <a:lnTo>
                    <a:pt x="2958" y="7414"/>
                  </a:lnTo>
                  <a:lnTo>
                    <a:pt x="1479" y="7963"/>
                  </a:lnTo>
                  <a:lnTo>
                    <a:pt x="0" y="8695"/>
                  </a:lnTo>
                  <a:lnTo>
                    <a:pt x="2048" y="10435"/>
                  </a:lnTo>
                  <a:lnTo>
                    <a:pt x="3413" y="10618"/>
                  </a:lnTo>
                  <a:lnTo>
                    <a:pt x="5120" y="11716"/>
                  </a:lnTo>
                  <a:lnTo>
                    <a:pt x="6144" y="11716"/>
                  </a:lnTo>
                  <a:lnTo>
                    <a:pt x="8533" y="11716"/>
                  </a:lnTo>
                  <a:lnTo>
                    <a:pt x="12060" y="12174"/>
                  </a:lnTo>
                  <a:lnTo>
                    <a:pt x="12971" y="12448"/>
                  </a:lnTo>
                  <a:lnTo>
                    <a:pt x="14450" y="15286"/>
                  </a:lnTo>
                  <a:lnTo>
                    <a:pt x="16270" y="16384"/>
                  </a:lnTo>
                  <a:lnTo>
                    <a:pt x="16384" y="0"/>
                  </a:lnTo>
                  <a:close/>
                </a:path>
              </a:pathLst>
            </a:custGeom>
            <a:grpFill/>
            <a:ln w="3175">
              <a:solidFill>
                <a:srgbClr val="17375E">
                  <a:alpha val="80000"/>
                </a:srgbClr>
              </a:solidFill>
              <a:prstDash val="solid"/>
              <a:round/>
              <a:headEnd/>
              <a:tailEnd/>
            </a:ln>
          </p:spPr>
        </p:sp>
        <p:sp>
          <p:nvSpPr>
            <p:cNvPr id="460" name="Brevard"/>
            <p:cNvSpPr>
              <a:spLocks/>
            </p:cNvSpPr>
            <p:nvPr/>
          </p:nvSpPr>
          <p:spPr bwMode="auto">
            <a:xfrm>
              <a:off x="8007065" y="2625978"/>
              <a:ext cx="380026" cy="897462"/>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3175">
              <a:solidFill>
                <a:srgbClr val="17375E">
                  <a:alpha val="80000"/>
                </a:srgbClr>
              </a:solidFill>
              <a:prstDash val="solid"/>
              <a:round/>
              <a:headEnd/>
              <a:tailEnd/>
            </a:ln>
          </p:spPr>
        </p:sp>
        <p:sp>
          <p:nvSpPr>
            <p:cNvPr id="461" name="Broward"/>
            <p:cNvSpPr>
              <a:spLocks/>
            </p:cNvSpPr>
            <p:nvPr/>
          </p:nvSpPr>
          <p:spPr bwMode="auto">
            <a:xfrm>
              <a:off x="8056447" y="4884661"/>
              <a:ext cx="654847" cy="358555"/>
            </a:xfrm>
            <a:custGeom>
              <a:avLst/>
              <a:gdLst/>
              <a:ahLst/>
              <a:cxnLst>
                <a:cxn ang="0">
                  <a:pos x="107" y="0"/>
                </a:cxn>
                <a:cxn ang="0">
                  <a:pos x="16384" y="687"/>
                </a:cxn>
                <a:cxn ang="0">
                  <a:pos x="16277" y="2256"/>
                </a:cxn>
                <a:cxn ang="0">
                  <a:pos x="16062" y="7162"/>
                </a:cxn>
                <a:cxn ang="0">
                  <a:pos x="15901" y="9124"/>
                </a:cxn>
                <a:cxn ang="0">
                  <a:pos x="15578" y="10399"/>
                </a:cxn>
                <a:cxn ang="0">
                  <a:pos x="15471" y="12067"/>
                </a:cxn>
                <a:cxn ang="0">
                  <a:pos x="15525" y="13833"/>
                </a:cxn>
                <a:cxn ang="0">
                  <a:pos x="15417" y="15795"/>
                </a:cxn>
                <a:cxn ang="0">
                  <a:pos x="12033" y="15795"/>
                </a:cxn>
                <a:cxn ang="0">
                  <a:pos x="11925" y="16384"/>
                </a:cxn>
                <a:cxn ang="0">
                  <a:pos x="4029" y="16286"/>
                </a:cxn>
                <a:cxn ang="0">
                  <a:pos x="3921" y="15599"/>
                </a:cxn>
                <a:cxn ang="0">
                  <a:pos x="0" y="15305"/>
                </a:cxn>
                <a:cxn ang="0">
                  <a:pos x="107" y="3728"/>
                </a:cxn>
                <a:cxn ang="0">
                  <a:pos x="107" y="0"/>
                </a:cxn>
              </a:cxnLst>
              <a:rect l="0" t="0" r="r" b="b"/>
              <a:pathLst>
                <a:path w="16384" h="16384">
                  <a:moveTo>
                    <a:pt x="107" y="0"/>
                  </a:moveTo>
                  <a:lnTo>
                    <a:pt x="16384" y="687"/>
                  </a:lnTo>
                  <a:lnTo>
                    <a:pt x="16277" y="2256"/>
                  </a:lnTo>
                  <a:lnTo>
                    <a:pt x="16062" y="7162"/>
                  </a:lnTo>
                  <a:lnTo>
                    <a:pt x="15901" y="9124"/>
                  </a:lnTo>
                  <a:lnTo>
                    <a:pt x="15578" y="10399"/>
                  </a:lnTo>
                  <a:lnTo>
                    <a:pt x="15471" y="12067"/>
                  </a:lnTo>
                  <a:lnTo>
                    <a:pt x="15525" y="13833"/>
                  </a:lnTo>
                  <a:lnTo>
                    <a:pt x="15417" y="15795"/>
                  </a:lnTo>
                  <a:lnTo>
                    <a:pt x="12033" y="15795"/>
                  </a:lnTo>
                  <a:lnTo>
                    <a:pt x="11925" y="16384"/>
                  </a:lnTo>
                  <a:lnTo>
                    <a:pt x="4029" y="16286"/>
                  </a:lnTo>
                  <a:lnTo>
                    <a:pt x="3921" y="15599"/>
                  </a:lnTo>
                  <a:lnTo>
                    <a:pt x="0" y="15305"/>
                  </a:lnTo>
                  <a:lnTo>
                    <a:pt x="107" y="3728"/>
                  </a:lnTo>
                  <a:lnTo>
                    <a:pt x="107" y="0"/>
                  </a:lnTo>
                  <a:close/>
                </a:path>
              </a:pathLst>
            </a:custGeom>
            <a:grpFill/>
            <a:ln w="3175">
              <a:solidFill>
                <a:srgbClr val="17375E">
                  <a:alpha val="80000"/>
                </a:srgbClr>
              </a:solidFill>
              <a:prstDash val="solid"/>
              <a:round/>
              <a:headEnd/>
              <a:tailEnd/>
            </a:ln>
          </p:spPr>
        </p:sp>
        <p:sp>
          <p:nvSpPr>
            <p:cNvPr id="462" name="Calhoun"/>
            <p:cNvSpPr>
              <a:spLocks/>
            </p:cNvSpPr>
            <p:nvPr/>
          </p:nvSpPr>
          <p:spPr bwMode="auto">
            <a:xfrm>
              <a:off x="4365689" y="929818"/>
              <a:ext cx="384320" cy="362849"/>
            </a:xfrm>
            <a:custGeom>
              <a:avLst/>
              <a:gdLst/>
              <a:ahLst/>
              <a:cxnLst>
                <a:cxn ang="0">
                  <a:pos x="16384" y="0"/>
                </a:cxn>
                <a:cxn ang="0">
                  <a:pos x="7597" y="0"/>
                </a:cxn>
                <a:cxn ang="0">
                  <a:pos x="7506" y="1454"/>
                </a:cxn>
                <a:cxn ang="0">
                  <a:pos x="275" y="1454"/>
                </a:cxn>
                <a:cxn ang="0">
                  <a:pos x="0" y="16287"/>
                </a:cxn>
                <a:cxn ang="0">
                  <a:pos x="9519" y="16384"/>
                </a:cxn>
                <a:cxn ang="0">
                  <a:pos x="10984" y="14833"/>
                </a:cxn>
                <a:cxn ang="0">
                  <a:pos x="11258" y="13185"/>
                </a:cxn>
                <a:cxn ang="0">
                  <a:pos x="11807" y="12118"/>
                </a:cxn>
                <a:cxn ang="0">
                  <a:pos x="12082" y="9889"/>
                </a:cxn>
                <a:cxn ang="0">
                  <a:pos x="12540" y="9210"/>
                </a:cxn>
                <a:cxn ang="0">
                  <a:pos x="12997" y="8628"/>
                </a:cxn>
                <a:cxn ang="0">
                  <a:pos x="12631" y="8531"/>
                </a:cxn>
                <a:cxn ang="0">
                  <a:pos x="12265" y="8434"/>
                </a:cxn>
                <a:cxn ang="0">
                  <a:pos x="12265" y="7756"/>
                </a:cxn>
                <a:cxn ang="0">
                  <a:pos x="13180" y="6883"/>
                </a:cxn>
                <a:cxn ang="0">
                  <a:pos x="13730" y="6108"/>
                </a:cxn>
                <a:cxn ang="0">
                  <a:pos x="13638" y="5429"/>
                </a:cxn>
                <a:cxn ang="0">
                  <a:pos x="14004" y="3296"/>
                </a:cxn>
                <a:cxn ang="0">
                  <a:pos x="14645" y="1454"/>
                </a:cxn>
                <a:cxn ang="0">
                  <a:pos x="15835" y="388"/>
                </a:cxn>
                <a:cxn ang="0">
                  <a:pos x="16384" y="0"/>
                </a:cxn>
              </a:cxnLst>
              <a:rect l="0" t="0" r="r" b="b"/>
              <a:pathLst>
                <a:path w="16384" h="16384">
                  <a:moveTo>
                    <a:pt x="16384" y="0"/>
                  </a:moveTo>
                  <a:lnTo>
                    <a:pt x="7597" y="0"/>
                  </a:lnTo>
                  <a:lnTo>
                    <a:pt x="7506" y="1454"/>
                  </a:lnTo>
                  <a:lnTo>
                    <a:pt x="275" y="1454"/>
                  </a:lnTo>
                  <a:lnTo>
                    <a:pt x="0" y="16287"/>
                  </a:lnTo>
                  <a:lnTo>
                    <a:pt x="9519" y="16384"/>
                  </a:lnTo>
                  <a:lnTo>
                    <a:pt x="10984" y="14833"/>
                  </a:lnTo>
                  <a:lnTo>
                    <a:pt x="11258" y="13185"/>
                  </a:lnTo>
                  <a:lnTo>
                    <a:pt x="11807" y="12118"/>
                  </a:lnTo>
                  <a:lnTo>
                    <a:pt x="12082" y="9889"/>
                  </a:lnTo>
                  <a:lnTo>
                    <a:pt x="12540" y="9210"/>
                  </a:lnTo>
                  <a:lnTo>
                    <a:pt x="12997" y="8628"/>
                  </a:lnTo>
                  <a:lnTo>
                    <a:pt x="12631" y="8531"/>
                  </a:lnTo>
                  <a:lnTo>
                    <a:pt x="12265" y="8434"/>
                  </a:lnTo>
                  <a:lnTo>
                    <a:pt x="12265" y="7756"/>
                  </a:lnTo>
                  <a:lnTo>
                    <a:pt x="13180" y="6883"/>
                  </a:lnTo>
                  <a:lnTo>
                    <a:pt x="13730" y="6108"/>
                  </a:lnTo>
                  <a:lnTo>
                    <a:pt x="13638" y="5429"/>
                  </a:lnTo>
                  <a:lnTo>
                    <a:pt x="14004" y="3296"/>
                  </a:lnTo>
                  <a:lnTo>
                    <a:pt x="14645" y="1454"/>
                  </a:lnTo>
                  <a:lnTo>
                    <a:pt x="15835" y="388"/>
                  </a:lnTo>
                  <a:lnTo>
                    <a:pt x="16384" y="0"/>
                  </a:lnTo>
                  <a:close/>
                </a:path>
              </a:pathLst>
            </a:custGeom>
            <a:grpFill/>
            <a:ln w="3175">
              <a:solidFill>
                <a:srgbClr val="17375E">
                  <a:alpha val="80000"/>
                </a:srgbClr>
              </a:solidFill>
              <a:prstDash val="solid"/>
              <a:round/>
              <a:headEnd/>
              <a:tailEnd/>
            </a:ln>
          </p:spPr>
        </p:sp>
        <p:sp>
          <p:nvSpPr>
            <p:cNvPr id="463" name="Charlotte"/>
            <p:cNvSpPr>
              <a:spLocks/>
            </p:cNvSpPr>
            <p:nvPr/>
          </p:nvSpPr>
          <p:spPr bwMode="auto">
            <a:xfrm>
              <a:off x="6862694" y="4234109"/>
              <a:ext cx="639817" cy="255497"/>
            </a:xfrm>
            <a:custGeom>
              <a:avLst/>
              <a:gdLst/>
              <a:ahLst/>
              <a:cxnLst>
                <a:cxn ang="0">
                  <a:pos x="16384" y="413"/>
                </a:cxn>
                <a:cxn ang="0">
                  <a:pos x="16274" y="16384"/>
                </a:cxn>
                <a:cxn ang="0">
                  <a:pos x="5608" y="16384"/>
                </a:cxn>
                <a:cxn ang="0">
                  <a:pos x="5828" y="14181"/>
                </a:cxn>
                <a:cxn ang="0">
                  <a:pos x="5718" y="10739"/>
                </a:cxn>
                <a:cxn ang="0">
                  <a:pos x="5278" y="8674"/>
                </a:cxn>
                <a:cxn ang="0">
                  <a:pos x="5003" y="7435"/>
                </a:cxn>
                <a:cxn ang="0">
                  <a:pos x="5003" y="6609"/>
                </a:cxn>
                <a:cxn ang="0">
                  <a:pos x="5333" y="6058"/>
                </a:cxn>
                <a:cxn ang="0">
                  <a:pos x="6323" y="5507"/>
                </a:cxn>
                <a:cxn ang="0">
                  <a:pos x="6488" y="4681"/>
                </a:cxn>
                <a:cxn ang="0">
                  <a:pos x="6488" y="3855"/>
                </a:cxn>
                <a:cxn ang="0">
                  <a:pos x="6323" y="3442"/>
                </a:cxn>
                <a:cxn ang="0">
                  <a:pos x="5718" y="4130"/>
                </a:cxn>
                <a:cxn ang="0">
                  <a:pos x="5223" y="4543"/>
                </a:cxn>
                <a:cxn ang="0">
                  <a:pos x="4838" y="4406"/>
                </a:cxn>
                <a:cxn ang="0">
                  <a:pos x="4618" y="4268"/>
                </a:cxn>
                <a:cxn ang="0">
                  <a:pos x="4123" y="4406"/>
                </a:cxn>
                <a:cxn ang="0">
                  <a:pos x="3739" y="4819"/>
                </a:cxn>
                <a:cxn ang="0">
                  <a:pos x="2364" y="2341"/>
                </a:cxn>
                <a:cxn ang="0">
                  <a:pos x="1924" y="1928"/>
                </a:cxn>
                <a:cxn ang="0">
                  <a:pos x="1814" y="2341"/>
                </a:cxn>
                <a:cxn ang="0">
                  <a:pos x="1869" y="3580"/>
                </a:cxn>
                <a:cxn ang="0">
                  <a:pos x="2199" y="4819"/>
                </a:cxn>
                <a:cxn ang="0">
                  <a:pos x="3629" y="9225"/>
                </a:cxn>
                <a:cxn ang="0">
                  <a:pos x="3849" y="10877"/>
                </a:cxn>
                <a:cxn ang="0">
                  <a:pos x="3849" y="12804"/>
                </a:cxn>
                <a:cxn ang="0">
                  <a:pos x="3629" y="13355"/>
                </a:cxn>
                <a:cxn ang="0">
                  <a:pos x="3079" y="13080"/>
                </a:cxn>
                <a:cxn ang="0">
                  <a:pos x="2749" y="12667"/>
                </a:cxn>
                <a:cxn ang="0">
                  <a:pos x="2309" y="12667"/>
                </a:cxn>
                <a:cxn ang="0">
                  <a:pos x="2089" y="12804"/>
                </a:cxn>
                <a:cxn ang="0">
                  <a:pos x="1704" y="11565"/>
                </a:cxn>
                <a:cxn ang="0">
                  <a:pos x="1320" y="11703"/>
                </a:cxn>
                <a:cxn ang="0">
                  <a:pos x="990" y="10877"/>
                </a:cxn>
                <a:cxn ang="0">
                  <a:pos x="330" y="8536"/>
                </a:cxn>
                <a:cxn ang="0">
                  <a:pos x="0" y="5783"/>
                </a:cxn>
                <a:cxn ang="0">
                  <a:pos x="1594" y="5645"/>
                </a:cxn>
                <a:cxn ang="0">
                  <a:pos x="1649" y="0"/>
                </a:cxn>
                <a:cxn ang="0">
                  <a:pos x="6158" y="275"/>
                </a:cxn>
                <a:cxn ang="0">
                  <a:pos x="16384" y="413"/>
                </a:cxn>
              </a:cxnLst>
              <a:rect l="0" t="0" r="r" b="b"/>
              <a:pathLst>
                <a:path w="16384" h="16384">
                  <a:moveTo>
                    <a:pt x="16384" y="413"/>
                  </a:moveTo>
                  <a:lnTo>
                    <a:pt x="16274" y="16384"/>
                  </a:lnTo>
                  <a:lnTo>
                    <a:pt x="5608" y="16384"/>
                  </a:lnTo>
                  <a:lnTo>
                    <a:pt x="5828" y="14181"/>
                  </a:lnTo>
                  <a:lnTo>
                    <a:pt x="5718" y="10739"/>
                  </a:lnTo>
                  <a:lnTo>
                    <a:pt x="5278" y="8674"/>
                  </a:lnTo>
                  <a:lnTo>
                    <a:pt x="5003" y="7435"/>
                  </a:lnTo>
                  <a:lnTo>
                    <a:pt x="5003" y="6609"/>
                  </a:lnTo>
                  <a:lnTo>
                    <a:pt x="5333" y="6058"/>
                  </a:lnTo>
                  <a:lnTo>
                    <a:pt x="6323" y="5507"/>
                  </a:lnTo>
                  <a:lnTo>
                    <a:pt x="6488" y="4681"/>
                  </a:lnTo>
                  <a:lnTo>
                    <a:pt x="6488" y="3855"/>
                  </a:lnTo>
                  <a:lnTo>
                    <a:pt x="6323" y="3442"/>
                  </a:lnTo>
                  <a:lnTo>
                    <a:pt x="5718" y="4130"/>
                  </a:lnTo>
                  <a:lnTo>
                    <a:pt x="5223" y="4543"/>
                  </a:lnTo>
                  <a:lnTo>
                    <a:pt x="4838" y="4406"/>
                  </a:lnTo>
                  <a:lnTo>
                    <a:pt x="4618" y="4268"/>
                  </a:lnTo>
                  <a:lnTo>
                    <a:pt x="4123" y="4406"/>
                  </a:lnTo>
                  <a:lnTo>
                    <a:pt x="3739" y="4819"/>
                  </a:lnTo>
                  <a:lnTo>
                    <a:pt x="2364" y="2341"/>
                  </a:lnTo>
                  <a:lnTo>
                    <a:pt x="1924" y="1928"/>
                  </a:lnTo>
                  <a:lnTo>
                    <a:pt x="1814" y="2341"/>
                  </a:lnTo>
                  <a:lnTo>
                    <a:pt x="1869" y="3580"/>
                  </a:lnTo>
                  <a:lnTo>
                    <a:pt x="2199" y="4819"/>
                  </a:lnTo>
                  <a:lnTo>
                    <a:pt x="3629" y="9225"/>
                  </a:lnTo>
                  <a:lnTo>
                    <a:pt x="3849" y="10877"/>
                  </a:lnTo>
                  <a:lnTo>
                    <a:pt x="3849" y="12804"/>
                  </a:lnTo>
                  <a:lnTo>
                    <a:pt x="3629" y="13355"/>
                  </a:lnTo>
                  <a:lnTo>
                    <a:pt x="3079" y="13080"/>
                  </a:lnTo>
                  <a:lnTo>
                    <a:pt x="2749" y="12667"/>
                  </a:lnTo>
                  <a:lnTo>
                    <a:pt x="2309" y="12667"/>
                  </a:lnTo>
                  <a:lnTo>
                    <a:pt x="2089" y="12804"/>
                  </a:lnTo>
                  <a:lnTo>
                    <a:pt x="1704" y="11565"/>
                  </a:lnTo>
                  <a:lnTo>
                    <a:pt x="1320" y="11703"/>
                  </a:lnTo>
                  <a:lnTo>
                    <a:pt x="990" y="10877"/>
                  </a:lnTo>
                  <a:lnTo>
                    <a:pt x="330" y="8536"/>
                  </a:lnTo>
                  <a:lnTo>
                    <a:pt x="0" y="5783"/>
                  </a:lnTo>
                  <a:lnTo>
                    <a:pt x="1594" y="5645"/>
                  </a:lnTo>
                  <a:lnTo>
                    <a:pt x="1649" y="0"/>
                  </a:lnTo>
                  <a:lnTo>
                    <a:pt x="6158" y="275"/>
                  </a:lnTo>
                  <a:lnTo>
                    <a:pt x="16384" y="413"/>
                  </a:lnTo>
                  <a:close/>
                </a:path>
              </a:pathLst>
            </a:custGeom>
            <a:grpFill/>
            <a:ln w="3175">
              <a:solidFill>
                <a:srgbClr val="17375E">
                  <a:alpha val="80000"/>
                </a:srgbClr>
              </a:solidFill>
              <a:prstDash val="solid"/>
              <a:round/>
              <a:headEnd/>
              <a:tailEnd/>
            </a:ln>
          </p:spPr>
        </p:sp>
        <p:sp>
          <p:nvSpPr>
            <p:cNvPr id="464" name="Citrus"/>
            <p:cNvSpPr>
              <a:spLocks/>
            </p:cNvSpPr>
            <p:nvPr/>
          </p:nvSpPr>
          <p:spPr bwMode="auto">
            <a:xfrm>
              <a:off x="6549226" y="2372627"/>
              <a:ext cx="455172" cy="354261"/>
            </a:xfrm>
            <a:custGeom>
              <a:avLst/>
              <a:gdLst/>
              <a:ahLst/>
              <a:cxnLst>
                <a:cxn ang="0">
                  <a:pos x="12829" y="4170"/>
                </a:cxn>
                <a:cxn ang="0">
                  <a:pos x="12133" y="3078"/>
                </a:cxn>
                <a:cxn ang="0">
                  <a:pos x="8965" y="1092"/>
                </a:cxn>
                <a:cxn ang="0">
                  <a:pos x="7728" y="99"/>
                </a:cxn>
                <a:cxn ang="0">
                  <a:pos x="6646" y="0"/>
                </a:cxn>
                <a:cxn ang="0">
                  <a:pos x="5874" y="99"/>
                </a:cxn>
                <a:cxn ang="0">
                  <a:pos x="4637" y="596"/>
                </a:cxn>
                <a:cxn ang="0">
                  <a:pos x="4251" y="1092"/>
                </a:cxn>
                <a:cxn ang="0">
                  <a:pos x="3864" y="1390"/>
                </a:cxn>
                <a:cxn ang="0">
                  <a:pos x="3246" y="1291"/>
                </a:cxn>
                <a:cxn ang="0">
                  <a:pos x="1932" y="695"/>
                </a:cxn>
                <a:cxn ang="0">
                  <a:pos x="1314" y="596"/>
                </a:cxn>
                <a:cxn ang="0">
                  <a:pos x="696" y="894"/>
                </a:cxn>
                <a:cxn ang="0">
                  <a:pos x="0" y="1787"/>
                </a:cxn>
                <a:cxn ang="0">
                  <a:pos x="232" y="2284"/>
                </a:cxn>
                <a:cxn ang="0">
                  <a:pos x="309" y="3376"/>
                </a:cxn>
                <a:cxn ang="0">
                  <a:pos x="541" y="3972"/>
                </a:cxn>
                <a:cxn ang="0">
                  <a:pos x="1082" y="4568"/>
                </a:cxn>
                <a:cxn ang="0">
                  <a:pos x="2164" y="5461"/>
                </a:cxn>
                <a:cxn ang="0">
                  <a:pos x="2859" y="6256"/>
                </a:cxn>
                <a:cxn ang="0">
                  <a:pos x="3246" y="6851"/>
                </a:cxn>
                <a:cxn ang="0">
                  <a:pos x="3091" y="7447"/>
                </a:cxn>
                <a:cxn ang="0">
                  <a:pos x="2859" y="7745"/>
                </a:cxn>
                <a:cxn ang="0">
                  <a:pos x="2318" y="7745"/>
                </a:cxn>
                <a:cxn ang="0">
                  <a:pos x="1546" y="7844"/>
                </a:cxn>
                <a:cxn ang="0">
                  <a:pos x="1314" y="7944"/>
                </a:cxn>
                <a:cxn ang="0">
                  <a:pos x="1082" y="8440"/>
                </a:cxn>
                <a:cxn ang="0">
                  <a:pos x="1005" y="9036"/>
                </a:cxn>
                <a:cxn ang="0">
                  <a:pos x="1082" y="9632"/>
                </a:cxn>
                <a:cxn ang="0">
                  <a:pos x="1468" y="10029"/>
                </a:cxn>
                <a:cxn ang="0">
                  <a:pos x="2009" y="10327"/>
                </a:cxn>
                <a:cxn ang="0">
                  <a:pos x="2473" y="10625"/>
                </a:cxn>
                <a:cxn ang="0">
                  <a:pos x="2550" y="11121"/>
                </a:cxn>
                <a:cxn ang="0">
                  <a:pos x="2396" y="11717"/>
                </a:cxn>
                <a:cxn ang="0">
                  <a:pos x="2241" y="12412"/>
                </a:cxn>
                <a:cxn ang="0">
                  <a:pos x="2318" y="13306"/>
                </a:cxn>
                <a:cxn ang="0">
                  <a:pos x="2705" y="14199"/>
                </a:cxn>
                <a:cxn ang="0">
                  <a:pos x="2782" y="14895"/>
                </a:cxn>
                <a:cxn ang="0">
                  <a:pos x="8965" y="15093"/>
                </a:cxn>
                <a:cxn ang="0">
                  <a:pos x="9042" y="16185"/>
                </a:cxn>
                <a:cxn ang="0">
                  <a:pos x="13447" y="16384"/>
                </a:cxn>
                <a:cxn ang="0">
                  <a:pos x="13988" y="15093"/>
                </a:cxn>
                <a:cxn ang="0">
                  <a:pos x="14529" y="14100"/>
                </a:cxn>
                <a:cxn ang="0">
                  <a:pos x="16075" y="12214"/>
                </a:cxn>
                <a:cxn ang="0">
                  <a:pos x="16384" y="11121"/>
                </a:cxn>
                <a:cxn ang="0">
                  <a:pos x="16075" y="10625"/>
                </a:cxn>
                <a:cxn ang="0">
                  <a:pos x="15225" y="8937"/>
                </a:cxn>
                <a:cxn ang="0">
                  <a:pos x="13602" y="6256"/>
                </a:cxn>
                <a:cxn ang="0">
                  <a:pos x="12829" y="4170"/>
                </a:cxn>
              </a:cxnLst>
              <a:rect l="0" t="0" r="r" b="b"/>
              <a:pathLst>
                <a:path w="16384" h="16384">
                  <a:moveTo>
                    <a:pt x="12829" y="4170"/>
                  </a:moveTo>
                  <a:lnTo>
                    <a:pt x="12133" y="3078"/>
                  </a:lnTo>
                  <a:lnTo>
                    <a:pt x="8965" y="1092"/>
                  </a:lnTo>
                  <a:lnTo>
                    <a:pt x="7728" y="99"/>
                  </a:lnTo>
                  <a:lnTo>
                    <a:pt x="6646" y="0"/>
                  </a:lnTo>
                  <a:lnTo>
                    <a:pt x="5874" y="99"/>
                  </a:lnTo>
                  <a:lnTo>
                    <a:pt x="4637" y="596"/>
                  </a:lnTo>
                  <a:lnTo>
                    <a:pt x="4251" y="1092"/>
                  </a:lnTo>
                  <a:lnTo>
                    <a:pt x="3864" y="1390"/>
                  </a:lnTo>
                  <a:lnTo>
                    <a:pt x="3246" y="1291"/>
                  </a:lnTo>
                  <a:lnTo>
                    <a:pt x="1932" y="695"/>
                  </a:lnTo>
                  <a:lnTo>
                    <a:pt x="1314" y="596"/>
                  </a:lnTo>
                  <a:lnTo>
                    <a:pt x="696" y="894"/>
                  </a:lnTo>
                  <a:lnTo>
                    <a:pt x="0" y="1787"/>
                  </a:lnTo>
                  <a:lnTo>
                    <a:pt x="232" y="2284"/>
                  </a:lnTo>
                  <a:lnTo>
                    <a:pt x="309" y="3376"/>
                  </a:lnTo>
                  <a:lnTo>
                    <a:pt x="541" y="3972"/>
                  </a:lnTo>
                  <a:lnTo>
                    <a:pt x="1082" y="4568"/>
                  </a:lnTo>
                  <a:lnTo>
                    <a:pt x="2164" y="5461"/>
                  </a:lnTo>
                  <a:lnTo>
                    <a:pt x="2859" y="6256"/>
                  </a:lnTo>
                  <a:lnTo>
                    <a:pt x="3246" y="6851"/>
                  </a:lnTo>
                  <a:lnTo>
                    <a:pt x="3091" y="7447"/>
                  </a:lnTo>
                  <a:lnTo>
                    <a:pt x="2859" y="7745"/>
                  </a:lnTo>
                  <a:lnTo>
                    <a:pt x="2318" y="7745"/>
                  </a:lnTo>
                  <a:lnTo>
                    <a:pt x="1546" y="7844"/>
                  </a:lnTo>
                  <a:lnTo>
                    <a:pt x="1314" y="7944"/>
                  </a:lnTo>
                  <a:lnTo>
                    <a:pt x="1082" y="8440"/>
                  </a:lnTo>
                  <a:lnTo>
                    <a:pt x="1005" y="9036"/>
                  </a:lnTo>
                  <a:lnTo>
                    <a:pt x="1082" y="9632"/>
                  </a:lnTo>
                  <a:lnTo>
                    <a:pt x="1468" y="10029"/>
                  </a:lnTo>
                  <a:lnTo>
                    <a:pt x="2009" y="10327"/>
                  </a:lnTo>
                  <a:lnTo>
                    <a:pt x="2473" y="10625"/>
                  </a:lnTo>
                  <a:lnTo>
                    <a:pt x="2550" y="11121"/>
                  </a:lnTo>
                  <a:lnTo>
                    <a:pt x="2396" y="11717"/>
                  </a:lnTo>
                  <a:lnTo>
                    <a:pt x="2241" y="12412"/>
                  </a:lnTo>
                  <a:lnTo>
                    <a:pt x="2318" y="13306"/>
                  </a:lnTo>
                  <a:lnTo>
                    <a:pt x="2705" y="14199"/>
                  </a:lnTo>
                  <a:lnTo>
                    <a:pt x="2782" y="14895"/>
                  </a:lnTo>
                  <a:lnTo>
                    <a:pt x="8965" y="15093"/>
                  </a:lnTo>
                  <a:lnTo>
                    <a:pt x="9042" y="16185"/>
                  </a:lnTo>
                  <a:lnTo>
                    <a:pt x="13447" y="16384"/>
                  </a:lnTo>
                  <a:lnTo>
                    <a:pt x="13988" y="15093"/>
                  </a:lnTo>
                  <a:lnTo>
                    <a:pt x="14529" y="14100"/>
                  </a:lnTo>
                  <a:lnTo>
                    <a:pt x="16075" y="12214"/>
                  </a:lnTo>
                  <a:lnTo>
                    <a:pt x="16384" y="11121"/>
                  </a:lnTo>
                  <a:lnTo>
                    <a:pt x="16075" y="10625"/>
                  </a:lnTo>
                  <a:lnTo>
                    <a:pt x="15225" y="8937"/>
                  </a:lnTo>
                  <a:lnTo>
                    <a:pt x="13602" y="6256"/>
                  </a:lnTo>
                  <a:lnTo>
                    <a:pt x="12829" y="4170"/>
                  </a:lnTo>
                  <a:close/>
                </a:path>
              </a:pathLst>
            </a:custGeom>
            <a:grpFill/>
            <a:ln w="3175">
              <a:solidFill>
                <a:srgbClr val="17375E">
                  <a:alpha val="80000"/>
                </a:srgbClr>
              </a:solidFill>
              <a:prstDash val="solid"/>
              <a:round/>
              <a:headEnd/>
              <a:tailEnd/>
            </a:ln>
          </p:spPr>
        </p:sp>
        <p:sp>
          <p:nvSpPr>
            <p:cNvPr id="465" name="Clay"/>
            <p:cNvSpPr>
              <a:spLocks/>
            </p:cNvSpPr>
            <p:nvPr/>
          </p:nvSpPr>
          <p:spPr bwMode="auto">
            <a:xfrm>
              <a:off x="7109603" y="1329167"/>
              <a:ext cx="388614" cy="420819"/>
            </a:xfrm>
            <a:custGeom>
              <a:avLst/>
              <a:gdLst/>
              <a:ahLst/>
              <a:cxnLst>
                <a:cxn ang="0">
                  <a:pos x="272" y="0"/>
                </a:cxn>
                <a:cxn ang="0">
                  <a:pos x="13125" y="84"/>
                </a:cxn>
                <a:cxn ang="0">
                  <a:pos x="12944" y="836"/>
                </a:cxn>
                <a:cxn ang="0">
                  <a:pos x="12763" y="1672"/>
                </a:cxn>
                <a:cxn ang="0">
                  <a:pos x="13035" y="2341"/>
                </a:cxn>
                <a:cxn ang="0">
                  <a:pos x="13216" y="3009"/>
                </a:cxn>
                <a:cxn ang="0">
                  <a:pos x="13216" y="3762"/>
                </a:cxn>
                <a:cxn ang="0">
                  <a:pos x="13035" y="4681"/>
                </a:cxn>
                <a:cxn ang="0">
                  <a:pos x="12944" y="5601"/>
                </a:cxn>
                <a:cxn ang="0">
                  <a:pos x="15388" y="7607"/>
                </a:cxn>
                <a:cxn ang="0">
                  <a:pos x="15660" y="8443"/>
                </a:cxn>
                <a:cxn ang="0">
                  <a:pos x="15479" y="9864"/>
                </a:cxn>
                <a:cxn ang="0">
                  <a:pos x="16384" y="12622"/>
                </a:cxn>
                <a:cxn ang="0">
                  <a:pos x="8237" y="12539"/>
                </a:cxn>
                <a:cxn ang="0">
                  <a:pos x="6879" y="13542"/>
                </a:cxn>
                <a:cxn ang="0">
                  <a:pos x="5250" y="13960"/>
                </a:cxn>
                <a:cxn ang="0">
                  <a:pos x="4345" y="14461"/>
                </a:cxn>
                <a:cxn ang="0">
                  <a:pos x="3892" y="15297"/>
                </a:cxn>
                <a:cxn ang="0">
                  <a:pos x="3530" y="15632"/>
                </a:cxn>
                <a:cxn ang="0">
                  <a:pos x="1991" y="15632"/>
                </a:cxn>
                <a:cxn ang="0">
                  <a:pos x="1086" y="15715"/>
                </a:cxn>
                <a:cxn ang="0">
                  <a:pos x="0" y="16384"/>
                </a:cxn>
                <a:cxn ang="0">
                  <a:pos x="91" y="1421"/>
                </a:cxn>
                <a:cxn ang="0">
                  <a:pos x="272" y="0"/>
                </a:cxn>
              </a:cxnLst>
              <a:rect l="0" t="0" r="r" b="b"/>
              <a:pathLst>
                <a:path w="16384" h="16384">
                  <a:moveTo>
                    <a:pt x="272" y="0"/>
                  </a:moveTo>
                  <a:lnTo>
                    <a:pt x="13125" y="84"/>
                  </a:lnTo>
                  <a:lnTo>
                    <a:pt x="12944" y="836"/>
                  </a:lnTo>
                  <a:lnTo>
                    <a:pt x="12763" y="1672"/>
                  </a:lnTo>
                  <a:lnTo>
                    <a:pt x="13035" y="2341"/>
                  </a:lnTo>
                  <a:lnTo>
                    <a:pt x="13216" y="3009"/>
                  </a:lnTo>
                  <a:lnTo>
                    <a:pt x="13216" y="3762"/>
                  </a:lnTo>
                  <a:lnTo>
                    <a:pt x="13035" y="4681"/>
                  </a:lnTo>
                  <a:lnTo>
                    <a:pt x="12944" y="5601"/>
                  </a:lnTo>
                  <a:lnTo>
                    <a:pt x="15388" y="7607"/>
                  </a:lnTo>
                  <a:lnTo>
                    <a:pt x="15660" y="8443"/>
                  </a:lnTo>
                  <a:lnTo>
                    <a:pt x="15479" y="9864"/>
                  </a:lnTo>
                  <a:lnTo>
                    <a:pt x="16384" y="12622"/>
                  </a:lnTo>
                  <a:lnTo>
                    <a:pt x="8237" y="12539"/>
                  </a:lnTo>
                  <a:lnTo>
                    <a:pt x="6879" y="13542"/>
                  </a:lnTo>
                  <a:lnTo>
                    <a:pt x="5250" y="13960"/>
                  </a:lnTo>
                  <a:lnTo>
                    <a:pt x="4345" y="14461"/>
                  </a:lnTo>
                  <a:lnTo>
                    <a:pt x="3892" y="15297"/>
                  </a:lnTo>
                  <a:lnTo>
                    <a:pt x="3530" y="15632"/>
                  </a:lnTo>
                  <a:lnTo>
                    <a:pt x="1991" y="15632"/>
                  </a:lnTo>
                  <a:lnTo>
                    <a:pt x="1086" y="15715"/>
                  </a:lnTo>
                  <a:lnTo>
                    <a:pt x="0" y="16384"/>
                  </a:lnTo>
                  <a:lnTo>
                    <a:pt x="91" y="1421"/>
                  </a:lnTo>
                  <a:lnTo>
                    <a:pt x="272" y="0"/>
                  </a:lnTo>
                  <a:close/>
                </a:path>
              </a:pathLst>
            </a:custGeom>
            <a:grpFill/>
            <a:ln w="3175">
              <a:solidFill>
                <a:srgbClr val="17375E">
                  <a:alpha val="80000"/>
                </a:srgbClr>
              </a:solidFill>
              <a:prstDash val="solid"/>
              <a:round/>
              <a:headEnd/>
              <a:tailEnd/>
            </a:ln>
          </p:spPr>
        </p:sp>
        <p:sp>
          <p:nvSpPr>
            <p:cNvPr id="466" name="Collier"/>
            <p:cNvSpPr>
              <a:spLocks/>
            </p:cNvSpPr>
            <p:nvPr/>
          </p:nvSpPr>
          <p:spPr bwMode="auto">
            <a:xfrm>
              <a:off x="7266337" y="4719340"/>
              <a:ext cx="794404" cy="663435"/>
            </a:xfrm>
            <a:custGeom>
              <a:avLst/>
              <a:gdLst/>
              <a:ahLst/>
              <a:cxnLst>
                <a:cxn ang="0">
                  <a:pos x="4782" y="0"/>
                </a:cxn>
                <a:cxn ang="0">
                  <a:pos x="9565" y="53"/>
                </a:cxn>
                <a:cxn ang="0">
                  <a:pos x="9520" y="5992"/>
                </a:cxn>
                <a:cxn ang="0">
                  <a:pos x="16384" y="6098"/>
                </a:cxn>
                <a:cxn ang="0">
                  <a:pos x="16295" y="12354"/>
                </a:cxn>
                <a:cxn ang="0">
                  <a:pos x="16163" y="16384"/>
                </a:cxn>
                <a:cxn ang="0">
                  <a:pos x="7971" y="16278"/>
                </a:cxn>
                <a:cxn ang="0">
                  <a:pos x="7484" y="15589"/>
                </a:cxn>
                <a:cxn ang="0">
                  <a:pos x="6598" y="14846"/>
                </a:cxn>
                <a:cxn ang="0">
                  <a:pos x="5934" y="14475"/>
                </a:cxn>
                <a:cxn ang="0">
                  <a:pos x="5579" y="14263"/>
                </a:cxn>
                <a:cxn ang="0">
                  <a:pos x="5269" y="13839"/>
                </a:cxn>
                <a:cxn ang="0">
                  <a:pos x="4871" y="13839"/>
                </a:cxn>
                <a:cxn ang="0">
                  <a:pos x="4605" y="14104"/>
                </a:cxn>
                <a:cxn ang="0">
                  <a:pos x="4074" y="13680"/>
                </a:cxn>
                <a:cxn ang="0">
                  <a:pos x="3675" y="13786"/>
                </a:cxn>
                <a:cxn ang="0">
                  <a:pos x="3365" y="13627"/>
                </a:cxn>
                <a:cxn ang="0">
                  <a:pos x="3055" y="13574"/>
                </a:cxn>
                <a:cxn ang="0">
                  <a:pos x="2701" y="13733"/>
                </a:cxn>
                <a:cxn ang="0">
                  <a:pos x="2391" y="13733"/>
                </a:cxn>
                <a:cxn ang="0">
                  <a:pos x="2081" y="13574"/>
                </a:cxn>
                <a:cxn ang="0">
                  <a:pos x="1727" y="13203"/>
                </a:cxn>
                <a:cxn ang="0">
                  <a:pos x="1196" y="11771"/>
                </a:cxn>
                <a:cxn ang="0">
                  <a:pos x="487" y="8643"/>
                </a:cxn>
                <a:cxn ang="0">
                  <a:pos x="89" y="6310"/>
                </a:cxn>
                <a:cxn ang="0">
                  <a:pos x="44" y="5037"/>
                </a:cxn>
                <a:cxn ang="0">
                  <a:pos x="0" y="4189"/>
                </a:cxn>
                <a:cxn ang="0">
                  <a:pos x="576" y="4189"/>
                </a:cxn>
                <a:cxn ang="0">
                  <a:pos x="576" y="4454"/>
                </a:cxn>
                <a:cxn ang="0">
                  <a:pos x="3055" y="4454"/>
                </a:cxn>
                <a:cxn ang="0">
                  <a:pos x="3144" y="2015"/>
                </a:cxn>
                <a:cxn ang="0">
                  <a:pos x="4738" y="1962"/>
                </a:cxn>
                <a:cxn ang="0">
                  <a:pos x="4782" y="0"/>
                </a:cxn>
              </a:cxnLst>
              <a:rect l="0" t="0" r="r" b="b"/>
              <a:pathLst>
                <a:path w="16384" h="16384">
                  <a:moveTo>
                    <a:pt x="4782" y="0"/>
                  </a:moveTo>
                  <a:lnTo>
                    <a:pt x="9565" y="53"/>
                  </a:lnTo>
                  <a:lnTo>
                    <a:pt x="9520" y="5992"/>
                  </a:lnTo>
                  <a:lnTo>
                    <a:pt x="16384" y="6098"/>
                  </a:lnTo>
                  <a:lnTo>
                    <a:pt x="16295" y="12354"/>
                  </a:lnTo>
                  <a:lnTo>
                    <a:pt x="16163" y="16384"/>
                  </a:lnTo>
                  <a:lnTo>
                    <a:pt x="7971" y="16278"/>
                  </a:lnTo>
                  <a:lnTo>
                    <a:pt x="7484" y="15589"/>
                  </a:lnTo>
                  <a:lnTo>
                    <a:pt x="6598" y="14846"/>
                  </a:lnTo>
                  <a:lnTo>
                    <a:pt x="5934" y="14475"/>
                  </a:lnTo>
                  <a:lnTo>
                    <a:pt x="5579" y="14263"/>
                  </a:lnTo>
                  <a:lnTo>
                    <a:pt x="5269" y="13839"/>
                  </a:lnTo>
                  <a:lnTo>
                    <a:pt x="4871" y="13839"/>
                  </a:lnTo>
                  <a:lnTo>
                    <a:pt x="4605" y="14104"/>
                  </a:lnTo>
                  <a:lnTo>
                    <a:pt x="4074" y="13680"/>
                  </a:lnTo>
                  <a:lnTo>
                    <a:pt x="3675" y="13786"/>
                  </a:lnTo>
                  <a:lnTo>
                    <a:pt x="3365" y="13627"/>
                  </a:lnTo>
                  <a:lnTo>
                    <a:pt x="3055" y="13574"/>
                  </a:lnTo>
                  <a:lnTo>
                    <a:pt x="2701" y="13733"/>
                  </a:lnTo>
                  <a:lnTo>
                    <a:pt x="2391" y="13733"/>
                  </a:lnTo>
                  <a:lnTo>
                    <a:pt x="2081" y="13574"/>
                  </a:lnTo>
                  <a:lnTo>
                    <a:pt x="1727" y="13203"/>
                  </a:lnTo>
                  <a:lnTo>
                    <a:pt x="1196" y="11771"/>
                  </a:lnTo>
                  <a:lnTo>
                    <a:pt x="487" y="8643"/>
                  </a:lnTo>
                  <a:lnTo>
                    <a:pt x="89" y="6310"/>
                  </a:lnTo>
                  <a:lnTo>
                    <a:pt x="44" y="5037"/>
                  </a:lnTo>
                  <a:lnTo>
                    <a:pt x="0" y="4189"/>
                  </a:lnTo>
                  <a:lnTo>
                    <a:pt x="576" y="4189"/>
                  </a:lnTo>
                  <a:lnTo>
                    <a:pt x="576" y="4454"/>
                  </a:lnTo>
                  <a:lnTo>
                    <a:pt x="3055" y="4454"/>
                  </a:lnTo>
                  <a:lnTo>
                    <a:pt x="3144" y="2015"/>
                  </a:lnTo>
                  <a:lnTo>
                    <a:pt x="4738" y="1962"/>
                  </a:lnTo>
                  <a:lnTo>
                    <a:pt x="4782" y="0"/>
                  </a:lnTo>
                  <a:close/>
                </a:path>
              </a:pathLst>
            </a:custGeom>
            <a:grpFill/>
            <a:ln w="3175">
              <a:solidFill>
                <a:srgbClr val="17375E">
                  <a:alpha val="80000"/>
                </a:srgbClr>
              </a:solidFill>
              <a:prstDash val="solid"/>
              <a:round/>
              <a:headEnd/>
              <a:tailEnd/>
            </a:ln>
          </p:spPr>
        </p:sp>
        <p:sp>
          <p:nvSpPr>
            <p:cNvPr id="467" name="Columbia"/>
            <p:cNvSpPr>
              <a:spLocks/>
            </p:cNvSpPr>
            <p:nvPr/>
          </p:nvSpPr>
          <p:spPr bwMode="auto">
            <a:xfrm>
              <a:off x="6495550" y="944847"/>
              <a:ext cx="281262" cy="714964"/>
            </a:xfrm>
            <a:custGeom>
              <a:avLst/>
              <a:gdLst/>
              <a:ahLst/>
              <a:cxnLst>
                <a:cxn ang="0">
                  <a:pos x="16134" y="295"/>
                </a:cxn>
                <a:cxn ang="0">
                  <a:pos x="9255" y="98"/>
                </a:cxn>
                <a:cxn ang="0">
                  <a:pos x="4377" y="0"/>
                </a:cxn>
                <a:cxn ang="0">
                  <a:pos x="3627" y="1132"/>
                </a:cxn>
                <a:cxn ang="0">
                  <a:pos x="4502" y="2017"/>
                </a:cxn>
                <a:cxn ang="0">
                  <a:pos x="7254" y="3838"/>
                </a:cxn>
                <a:cxn ang="0">
                  <a:pos x="7254" y="4477"/>
                </a:cxn>
                <a:cxn ang="0">
                  <a:pos x="6003" y="5265"/>
                </a:cxn>
                <a:cxn ang="0">
                  <a:pos x="4502" y="5806"/>
                </a:cxn>
                <a:cxn ang="0">
                  <a:pos x="2877" y="6052"/>
                </a:cxn>
                <a:cxn ang="0">
                  <a:pos x="1626" y="6052"/>
                </a:cxn>
                <a:cxn ang="0">
                  <a:pos x="250" y="5953"/>
                </a:cxn>
                <a:cxn ang="0">
                  <a:pos x="250" y="10086"/>
                </a:cxn>
                <a:cxn ang="0">
                  <a:pos x="375" y="12842"/>
                </a:cxn>
                <a:cxn ang="0">
                  <a:pos x="2001" y="12842"/>
                </a:cxn>
                <a:cxn ang="0">
                  <a:pos x="2376" y="12989"/>
                </a:cxn>
                <a:cxn ang="0">
                  <a:pos x="375" y="13678"/>
                </a:cxn>
                <a:cxn ang="0">
                  <a:pos x="0" y="14022"/>
                </a:cxn>
                <a:cxn ang="0">
                  <a:pos x="500" y="14170"/>
                </a:cxn>
                <a:cxn ang="0">
                  <a:pos x="1876" y="15006"/>
                </a:cxn>
                <a:cxn ang="0">
                  <a:pos x="2251" y="15498"/>
                </a:cxn>
                <a:cxn ang="0">
                  <a:pos x="3877" y="15990"/>
                </a:cxn>
                <a:cxn ang="0">
                  <a:pos x="5253" y="16187"/>
                </a:cxn>
                <a:cxn ang="0">
                  <a:pos x="6629" y="16384"/>
                </a:cxn>
                <a:cxn ang="0">
                  <a:pos x="7629" y="16384"/>
                </a:cxn>
                <a:cxn ang="0">
                  <a:pos x="8505" y="15843"/>
                </a:cxn>
                <a:cxn ang="0">
                  <a:pos x="9630" y="15646"/>
                </a:cxn>
                <a:cxn ang="0">
                  <a:pos x="10381" y="14908"/>
                </a:cxn>
                <a:cxn ang="0">
                  <a:pos x="10381" y="14367"/>
                </a:cxn>
                <a:cxn ang="0">
                  <a:pos x="10756" y="14121"/>
                </a:cxn>
                <a:cxn ang="0">
                  <a:pos x="12382" y="14072"/>
                </a:cxn>
                <a:cxn ang="0">
                  <a:pos x="13007" y="13826"/>
                </a:cxn>
                <a:cxn ang="0">
                  <a:pos x="12257" y="13383"/>
                </a:cxn>
                <a:cxn ang="0">
                  <a:pos x="11006" y="12842"/>
                </a:cxn>
                <a:cxn ang="0">
                  <a:pos x="11131" y="12448"/>
                </a:cxn>
                <a:cxn ang="0">
                  <a:pos x="11631" y="12153"/>
                </a:cxn>
                <a:cxn ang="0">
                  <a:pos x="12382" y="11562"/>
                </a:cxn>
                <a:cxn ang="0">
                  <a:pos x="12757" y="11119"/>
                </a:cxn>
                <a:cxn ang="0">
                  <a:pos x="13632" y="10972"/>
                </a:cxn>
                <a:cxn ang="0">
                  <a:pos x="15634" y="10726"/>
                </a:cxn>
                <a:cxn ang="0">
                  <a:pos x="16384" y="9988"/>
                </a:cxn>
                <a:cxn ang="0">
                  <a:pos x="16134" y="9643"/>
                </a:cxn>
                <a:cxn ang="0">
                  <a:pos x="16134" y="295"/>
                </a:cxn>
              </a:cxnLst>
              <a:rect l="0" t="0" r="r" b="b"/>
              <a:pathLst>
                <a:path w="16384" h="16384">
                  <a:moveTo>
                    <a:pt x="16134" y="295"/>
                  </a:moveTo>
                  <a:lnTo>
                    <a:pt x="9255" y="98"/>
                  </a:lnTo>
                  <a:lnTo>
                    <a:pt x="4377" y="0"/>
                  </a:lnTo>
                  <a:lnTo>
                    <a:pt x="3627" y="1132"/>
                  </a:lnTo>
                  <a:lnTo>
                    <a:pt x="4502" y="2017"/>
                  </a:lnTo>
                  <a:lnTo>
                    <a:pt x="7254" y="3838"/>
                  </a:lnTo>
                  <a:lnTo>
                    <a:pt x="7254" y="4477"/>
                  </a:lnTo>
                  <a:lnTo>
                    <a:pt x="6003" y="5265"/>
                  </a:lnTo>
                  <a:lnTo>
                    <a:pt x="4502" y="5806"/>
                  </a:lnTo>
                  <a:lnTo>
                    <a:pt x="2877" y="6052"/>
                  </a:lnTo>
                  <a:lnTo>
                    <a:pt x="1626" y="6052"/>
                  </a:lnTo>
                  <a:lnTo>
                    <a:pt x="250" y="5953"/>
                  </a:lnTo>
                  <a:lnTo>
                    <a:pt x="250" y="10086"/>
                  </a:lnTo>
                  <a:lnTo>
                    <a:pt x="375" y="12842"/>
                  </a:lnTo>
                  <a:lnTo>
                    <a:pt x="2001" y="12842"/>
                  </a:lnTo>
                  <a:lnTo>
                    <a:pt x="2376" y="12989"/>
                  </a:lnTo>
                  <a:lnTo>
                    <a:pt x="375" y="13678"/>
                  </a:lnTo>
                  <a:lnTo>
                    <a:pt x="0" y="14022"/>
                  </a:lnTo>
                  <a:lnTo>
                    <a:pt x="500" y="14170"/>
                  </a:lnTo>
                  <a:lnTo>
                    <a:pt x="1876" y="15006"/>
                  </a:lnTo>
                  <a:lnTo>
                    <a:pt x="2251" y="15498"/>
                  </a:lnTo>
                  <a:lnTo>
                    <a:pt x="3877" y="15990"/>
                  </a:lnTo>
                  <a:lnTo>
                    <a:pt x="5253" y="16187"/>
                  </a:lnTo>
                  <a:lnTo>
                    <a:pt x="6629" y="16384"/>
                  </a:lnTo>
                  <a:lnTo>
                    <a:pt x="7629" y="16384"/>
                  </a:lnTo>
                  <a:lnTo>
                    <a:pt x="8505" y="15843"/>
                  </a:lnTo>
                  <a:lnTo>
                    <a:pt x="9630" y="15646"/>
                  </a:lnTo>
                  <a:lnTo>
                    <a:pt x="10381" y="14908"/>
                  </a:lnTo>
                  <a:lnTo>
                    <a:pt x="10381" y="14367"/>
                  </a:lnTo>
                  <a:lnTo>
                    <a:pt x="10756" y="14121"/>
                  </a:lnTo>
                  <a:lnTo>
                    <a:pt x="12382" y="14072"/>
                  </a:lnTo>
                  <a:lnTo>
                    <a:pt x="13007" y="13826"/>
                  </a:lnTo>
                  <a:lnTo>
                    <a:pt x="12257" y="13383"/>
                  </a:lnTo>
                  <a:lnTo>
                    <a:pt x="11006" y="12842"/>
                  </a:lnTo>
                  <a:lnTo>
                    <a:pt x="11131" y="12448"/>
                  </a:lnTo>
                  <a:lnTo>
                    <a:pt x="11631" y="12153"/>
                  </a:lnTo>
                  <a:lnTo>
                    <a:pt x="12382" y="11562"/>
                  </a:lnTo>
                  <a:lnTo>
                    <a:pt x="12757" y="11119"/>
                  </a:lnTo>
                  <a:lnTo>
                    <a:pt x="13632" y="10972"/>
                  </a:lnTo>
                  <a:lnTo>
                    <a:pt x="15634" y="10726"/>
                  </a:lnTo>
                  <a:lnTo>
                    <a:pt x="16384" y="9988"/>
                  </a:lnTo>
                  <a:lnTo>
                    <a:pt x="16134" y="9643"/>
                  </a:lnTo>
                  <a:lnTo>
                    <a:pt x="16134" y="295"/>
                  </a:lnTo>
                  <a:close/>
                </a:path>
              </a:pathLst>
            </a:custGeom>
            <a:grpFill/>
            <a:ln w="3175">
              <a:solidFill>
                <a:srgbClr val="17375E">
                  <a:alpha val="80000"/>
                </a:srgbClr>
              </a:solidFill>
              <a:prstDash val="solid"/>
              <a:round/>
              <a:headEnd/>
              <a:tailEnd/>
            </a:ln>
          </p:spPr>
        </p:sp>
        <p:sp>
          <p:nvSpPr>
            <p:cNvPr id="468" name="Miami_Dade"/>
            <p:cNvSpPr>
              <a:spLocks/>
            </p:cNvSpPr>
            <p:nvPr/>
          </p:nvSpPr>
          <p:spPr bwMode="auto">
            <a:xfrm>
              <a:off x="8047859" y="5219599"/>
              <a:ext cx="629082" cy="753610"/>
            </a:xfrm>
            <a:custGeom>
              <a:avLst/>
              <a:gdLst/>
              <a:ahLst/>
              <a:cxnLst>
                <a:cxn ang="0">
                  <a:pos x="224" y="0"/>
                </a:cxn>
                <a:cxn ang="0">
                  <a:pos x="4306" y="140"/>
                </a:cxn>
                <a:cxn ang="0">
                  <a:pos x="4418" y="467"/>
                </a:cxn>
                <a:cxn ang="0">
                  <a:pos x="12637" y="513"/>
                </a:cxn>
                <a:cxn ang="0">
                  <a:pos x="12749" y="233"/>
                </a:cxn>
                <a:cxn ang="0">
                  <a:pos x="16272" y="233"/>
                </a:cxn>
                <a:cxn ang="0">
                  <a:pos x="16160" y="1400"/>
                </a:cxn>
                <a:cxn ang="0">
                  <a:pos x="16328" y="2427"/>
                </a:cxn>
                <a:cxn ang="0">
                  <a:pos x="16384" y="3081"/>
                </a:cxn>
                <a:cxn ang="0">
                  <a:pos x="16384" y="3594"/>
                </a:cxn>
                <a:cxn ang="0">
                  <a:pos x="16216" y="3874"/>
                </a:cxn>
                <a:cxn ang="0">
                  <a:pos x="15993" y="3921"/>
                </a:cxn>
                <a:cxn ang="0">
                  <a:pos x="15657" y="3781"/>
                </a:cxn>
                <a:cxn ang="0">
                  <a:pos x="15545" y="3501"/>
                </a:cxn>
                <a:cxn ang="0">
                  <a:pos x="15489" y="3034"/>
                </a:cxn>
                <a:cxn ang="0">
                  <a:pos x="15545" y="2381"/>
                </a:cxn>
                <a:cxn ang="0">
                  <a:pos x="15377" y="2287"/>
                </a:cxn>
                <a:cxn ang="0">
                  <a:pos x="15098" y="2381"/>
                </a:cxn>
                <a:cxn ang="0">
                  <a:pos x="14930" y="2754"/>
                </a:cxn>
                <a:cxn ang="0">
                  <a:pos x="14762" y="3688"/>
                </a:cxn>
                <a:cxn ang="0">
                  <a:pos x="14595" y="4341"/>
                </a:cxn>
                <a:cxn ang="0">
                  <a:pos x="14259" y="4668"/>
                </a:cxn>
                <a:cxn ang="0">
                  <a:pos x="13700" y="5041"/>
                </a:cxn>
                <a:cxn ang="0">
                  <a:pos x="13364" y="5555"/>
                </a:cxn>
                <a:cxn ang="0">
                  <a:pos x="13197" y="6722"/>
                </a:cxn>
                <a:cxn ang="0">
                  <a:pos x="12749" y="6955"/>
                </a:cxn>
                <a:cxn ang="0">
                  <a:pos x="12414" y="7142"/>
                </a:cxn>
                <a:cxn ang="0">
                  <a:pos x="12190" y="7562"/>
                </a:cxn>
                <a:cxn ang="0">
                  <a:pos x="12190" y="8169"/>
                </a:cxn>
                <a:cxn ang="0">
                  <a:pos x="12134" y="8542"/>
                </a:cxn>
                <a:cxn ang="0">
                  <a:pos x="11799" y="9056"/>
                </a:cxn>
                <a:cxn ang="0">
                  <a:pos x="11575" y="9522"/>
                </a:cxn>
                <a:cxn ang="0">
                  <a:pos x="11463" y="10222"/>
                </a:cxn>
                <a:cxn ang="0">
                  <a:pos x="11687" y="11063"/>
                </a:cxn>
                <a:cxn ang="0">
                  <a:pos x="12078" y="11670"/>
                </a:cxn>
                <a:cxn ang="0">
                  <a:pos x="12022" y="12136"/>
                </a:cxn>
                <a:cxn ang="0">
                  <a:pos x="11855" y="12510"/>
                </a:cxn>
                <a:cxn ang="0">
                  <a:pos x="10904" y="12977"/>
                </a:cxn>
                <a:cxn ang="0">
                  <a:pos x="10736" y="13537"/>
                </a:cxn>
                <a:cxn ang="0">
                  <a:pos x="10513" y="13723"/>
                </a:cxn>
                <a:cxn ang="0">
                  <a:pos x="10009" y="14050"/>
                </a:cxn>
                <a:cxn ang="0">
                  <a:pos x="9786" y="14704"/>
                </a:cxn>
                <a:cxn ang="0">
                  <a:pos x="9674" y="15077"/>
                </a:cxn>
                <a:cxn ang="0">
                  <a:pos x="9059" y="14890"/>
                </a:cxn>
                <a:cxn ang="0">
                  <a:pos x="8667" y="14984"/>
                </a:cxn>
                <a:cxn ang="0">
                  <a:pos x="8444" y="15404"/>
                </a:cxn>
                <a:cxn ang="0">
                  <a:pos x="8108" y="15497"/>
                </a:cxn>
                <a:cxn ang="0">
                  <a:pos x="7213" y="14937"/>
                </a:cxn>
                <a:cxn ang="0">
                  <a:pos x="6654" y="14797"/>
                </a:cxn>
                <a:cxn ang="0">
                  <a:pos x="6375" y="14937"/>
                </a:cxn>
                <a:cxn ang="0">
                  <a:pos x="6431" y="15450"/>
                </a:cxn>
                <a:cxn ang="0">
                  <a:pos x="6095" y="15731"/>
                </a:cxn>
                <a:cxn ang="0">
                  <a:pos x="5648" y="15637"/>
                </a:cxn>
                <a:cxn ang="0">
                  <a:pos x="4473" y="15964"/>
                </a:cxn>
                <a:cxn ang="0">
                  <a:pos x="3970" y="16384"/>
                </a:cxn>
                <a:cxn ang="0">
                  <a:pos x="2069" y="16384"/>
                </a:cxn>
                <a:cxn ang="0">
                  <a:pos x="1454" y="15964"/>
                </a:cxn>
                <a:cxn ang="0">
                  <a:pos x="951" y="15871"/>
                </a:cxn>
                <a:cxn ang="0">
                  <a:pos x="0" y="15964"/>
                </a:cxn>
                <a:cxn ang="0">
                  <a:pos x="56" y="3548"/>
                </a:cxn>
                <a:cxn ang="0">
                  <a:pos x="224" y="0"/>
                </a:cxn>
              </a:cxnLst>
              <a:rect l="0" t="0" r="r" b="b"/>
              <a:pathLst>
                <a:path w="16384" h="16384">
                  <a:moveTo>
                    <a:pt x="224" y="0"/>
                  </a:moveTo>
                  <a:lnTo>
                    <a:pt x="4306" y="140"/>
                  </a:lnTo>
                  <a:lnTo>
                    <a:pt x="4418" y="467"/>
                  </a:lnTo>
                  <a:lnTo>
                    <a:pt x="12637" y="513"/>
                  </a:lnTo>
                  <a:lnTo>
                    <a:pt x="12749" y="233"/>
                  </a:lnTo>
                  <a:lnTo>
                    <a:pt x="16272" y="233"/>
                  </a:lnTo>
                  <a:lnTo>
                    <a:pt x="16160" y="1400"/>
                  </a:lnTo>
                  <a:lnTo>
                    <a:pt x="16328" y="2427"/>
                  </a:lnTo>
                  <a:lnTo>
                    <a:pt x="16384" y="3081"/>
                  </a:lnTo>
                  <a:lnTo>
                    <a:pt x="16384" y="3594"/>
                  </a:lnTo>
                  <a:lnTo>
                    <a:pt x="16216" y="3874"/>
                  </a:lnTo>
                  <a:lnTo>
                    <a:pt x="15993" y="3921"/>
                  </a:lnTo>
                  <a:lnTo>
                    <a:pt x="15657" y="3781"/>
                  </a:lnTo>
                  <a:lnTo>
                    <a:pt x="15545" y="3501"/>
                  </a:lnTo>
                  <a:lnTo>
                    <a:pt x="15489" y="3034"/>
                  </a:lnTo>
                  <a:lnTo>
                    <a:pt x="15545" y="2381"/>
                  </a:lnTo>
                  <a:lnTo>
                    <a:pt x="15377" y="2287"/>
                  </a:lnTo>
                  <a:lnTo>
                    <a:pt x="15098" y="2381"/>
                  </a:lnTo>
                  <a:lnTo>
                    <a:pt x="14930" y="2754"/>
                  </a:lnTo>
                  <a:lnTo>
                    <a:pt x="14762" y="3688"/>
                  </a:lnTo>
                  <a:lnTo>
                    <a:pt x="14595" y="4341"/>
                  </a:lnTo>
                  <a:lnTo>
                    <a:pt x="14259" y="4668"/>
                  </a:lnTo>
                  <a:lnTo>
                    <a:pt x="13700" y="5041"/>
                  </a:lnTo>
                  <a:lnTo>
                    <a:pt x="13364" y="5555"/>
                  </a:lnTo>
                  <a:lnTo>
                    <a:pt x="13197" y="6722"/>
                  </a:lnTo>
                  <a:lnTo>
                    <a:pt x="12749" y="6955"/>
                  </a:lnTo>
                  <a:lnTo>
                    <a:pt x="12414" y="7142"/>
                  </a:lnTo>
                  <a:lnTo>
                    <a:pt x="12190" y="7562"/>
                  </a:lnTo>
                  <a:lnTo>
                    <a:pt x="12190" y="8169"/>
                  </a:lnTo>
                  <a:lnTo>
                    <a:pt x="12134" y="8542"/>
                  </a:lnTo>
                  <a:lnTo>
                    <a:pt x="11799" y="9056"/>
                  </a:lnTo>
                  <a:lnTo>
                    <a:pt x="11575" y="9522"/>
                  </a:lnTo>
                  <a:lnTo>
                    <a:pt x="11463" y="10222"/>
                  </a:lnTo>
                  <a:lnTo>
                    <a:pt x="11687" y="11063"/>
                  </a:lnTo>
                  <a:lnTo>
                    <a:pt x="12078" y="11670"/>
                  </a:lnTo>
                  <a:lnTo>
                    <a:pt x="12022" y="12136"/>
                  </a:lnTo>
                  <a:lnTo>
                    <a:pt x="11855" y="12510"/>
                  </a:lnTo>
                  <a:lnTo>
                    <a:pt x="10904" y="12977"/>
                  </a:lnTo>
                  <a:lnTo>
                    <a:pt x="10736" y="13537"/>
                  </a:lnTo>
                  <a:lnTo>
                    <a:pt x="10513" y="13723"/>
                  </a:lnTo>
                  <a:lnTo>
                    <a:pt x="10009" y="14050"/>
                  </a:lnTo>
                  <a:lnTo>
                    <a:pt x="9786" y="14704"/>
                  </a:lnTo>
                  <a:lnTo>
                    <a:pt x="9674" y="15077"/>
                  </a:lnTo>
                  <a:lnTo>
                    <a:pt x="9059" y="14890"/>
                  </a:lnTo>
                  <a:lnTo>
                    <a:pt x="8667" y="14984"/>
                  </a:lnTo>
                  <a:lnTo>
                    <a:pt x="8444" y="15404"/>
                  </a:lnTo>
                  <a:lnTo>
                    <a:pt x="8108" y="15497"/>
                  </a:lnTo>
                  <a:lnTo>
                    <a:pt x="7213" y="14937"/>
                  </a:lnTo>
                  <a:lnTo>
                    <a:pt x="6654" y="14797"/>
                  </a:lnTo>
                  <a:lnTo>
                    <a:pt x="6375" y="14937"/>
                  </a:lnTo>
                  <a:lnTo>
                    <a:pt x="6431" y="15450"/>
                  </a:lnTo>
                  <a:lnTo>
                    <a:pt x="6095" y="15731"/>
                  </a:lnTo>
                  <a:lnTo>
                    <a:pt x="5648" y="15637"/>
                  </a:lnTo>
                  <a:lnTo>
                    <a:pt x="4473" y="15964"/>
                  </a:lnTo>
                  <a:lnTo>
                    <a:pt x="3970" y="16384"/>
                  </a:lnTo>
                  <a:lnTo>
                    <a:pt x="2069" y="16384"/>
                  </a:lnTo>
                  <a:lnTo>
                    <a:pt x="1454" y="15964"/>
                  </a:lnTo>
                  <a:lnTo>
                    <a:pt x="951" y="15871"/>
                  </a:lnTo>
                  <a:lnTo>
                    <a:pt x="0" y="15964"/>
                  </a:lnTo>
                  <a:lnTo>
                    <a:pt x="56" y="3548"/>
                  </a:lnTo>
                  <a:lnTo>
                    <a:pt x="224" y="0"/>
                  </a:lnTo>
                  <a:close/>
                </a:path>
              </a:pathLst>
            </a:custGeom>
            <a:grpFill/>
            <a:ln w="3175">
              <a:solidFill>
                <a:srgbClr val="17375E">
                  <a:alpha val="80000"/>
                </a:srgbClr>
              </a:solidFill>
              <a:prstDash val="solid"/>
              <a:round/>
              <a:headEnd/>
              <a:tailEnd/>
            </a:ln>
          </p:spPr>
        </p:sp>
        <p:sp>
          <p:nvSpPr>
            <p:cNvPr id="469" name="De_Soto"/>
            <p:cNvSpPr>
              <a:spLocks/>
            </p:cNvSpPr>
            <p:nvPr/>
          </p:nvSpPr>
          <p:spPr bwMode="auto">
            <a:xfrm>
              <a:off x="6970046" y="3954994"/>
              <a:ext cx="534612" cy="285556"/>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3175">
              <a:solidFill>
                <a:srgbClr val="17375E">
                  <a:alpha val="80000"/>
                </a:srgbClr>
              </a:solidFill>
              <a:prstDash val="solid"/>
              <a:round/>
              <a:headEnd/>
              <a:tailEnd/>
            </a:ln>
          </p:spPr>
        </p:sp>
        <p:sp>
          <p:nvSpPr>
            <p:cNvPr id="470" name="Dixie"/>
            <p:cNvSpPr>
              <a:spLocks/>
            </p:cNvSpPr>
            <p:nvPr/>
          </p:nvSpPr>
          <p:spPr bwMode="auto">
            <a:xfrm>
              <a:off x="5993143" y="1655517"/>
              <a:ext cx="390761" cy="478789"/>
            </a:xfrm>
            <a:custGeom>
              <a:avLst/>
              <a:gdLst/>
              <a:ahLst/>
              <a:cxnLst>
                <a:cxn ang="0">
                  <a:pos x="3511" y="0"/>
                </a:cxn>
                <a:cxn ang="0">
                  <a:pos x="16384" y="220"/>
                </a:cxn>
                <a:cxn ang="0">
                  <a:pos x="16294" y="1469"/>
                </a:cxn>
                <a:cxn ang="0">
                  <a:pos x="15934" y="2718"/>
                </a:cxn>
                <a:cxn ang="0">
                  <a:pos x="15844" y="3747"/>
                </a:cxn>
                <a:cxn ang="0">
                  <a:pos x="15934" y="4482"/>
                </a:cxn>
                <a:cxn ang="0">
                  <a:pos x="15574" y="5657"/>
                </a:cxn>
                <a:cxn ang="0">
                  <a:pos x="15304" y="7053"/>
                </a:cxn>
                <a:cxn ang="0">
                  <a:pos x="16294" y="7200"/>
                </a:cxn>
                <a:cxn ang="0">
                  <a:pos x="16114" y="7788"/>
                </a:cxn>
                <a:cxn ang="0">
                  <a:pos x="15394" y="8596"/>
                </a:cxn>
                <a:cxn ang="0">
                  <a:pos x="15124" y="9257"/>
                </a:cxn>
                <a:cxn ang="0">
                  <a:pos x="15124" y="10580"/>
                </a:cxn>
                <a:cxn ang="0">
                  <a:pos x="14584" y="11315"/>
                </a:cxn>
                <a:cxn ang="0">
                  <a:pos x="13863" y="12417"/>
                </a:cxn>
                <a:cxn ang="0">
                  <a:pos x="13593" y="13151"/>
                </a:cxn>
                <a:cxn ang="0">
                  <a:pos x="12873" y="13592"/>
                </a:cxn>
                <a:cxn ang="0">
                  <a:pos x="12153" y="14033"/>
                </a:cxn>
                <a:cxn ang="0">
                  <a:pos x="11883" y="15282"/>
                </a:cxn>
                <a:cxn ang="0">
                  <a:pos x="11433" y="15576"/>
                </a:cxn>
                <a:cxn ang="0">
                  <a:pos x="10803" y="15649"/>
                </a:cxn>
                <a:cxn ang="0">
                  <a:pos x="10263" y="16090"/>
                </a:cxn>
                <a:cxn ang="0">
                  <a:pos x="9722" y="16017"/>
                </a:cxn>
                <a:cxn ang="0">
                  <a:pos x="8822" y="16384"/>
                </a:cxn>
                <a:cxn ang="0">
                  <a:pos x="8462" y="15355"/>
                </a:cxn>
                <a:cxn ang="0">
                  <a:pos x="8462" y="14621"/>
                </a:cxn>
                <a:cxn ang="0">
                  <a:pos x="7742" y="13445"/>
                </a:cxn>
                <a:cxn ang="0">
                  <a:pos x="6932" y="12784"/>
                </a:cxn>
                <a:cxn ang="0">
                  <a:pos x="6121" y="12123"/>
                </a:cxn>
                <a:cxn ang="0">
                  <a:pos x="5671" y="11976"/>
                </a:cxn>
                <a:cxn ang="0">
                  <a:pos x="5041" y="11976"/>
                </a:cxn>
                <a:cxn ang="0">
                  <a:pos x="4501" y="12049"/>
                </a:cxn>
                <a:cxn ang="0">
                  <a:pos x="3961" y="12123"/>
                </a:cxn>
                <a:cxn ang="0">
                  <a:pos x="3511" y="11682"/>
                </a:cxn>
                <a:cxn ang="0">
                  <a:pos x="3331" y="11168"/>
                </a:cxn>
                <a:cxn ang="0">
                  <a:pos x="2521" y="10359"/>
                </a:cxn>
                <a:cxn ang="0">
                  <a:pos x="2161" y="10139"/>
                </a:cxn>
                <a:cxn ang="0">
                  <a:pos x="1440" y="9919"/>
                </a:cxn>
                <a:cxn ang="0">
                  <a:pos x="900" y="9551"/>
                </a:cxn>
                <a:cxn ang="0">
                  <a:pos x="450" y="8890"/>
                </a:cxn>
                <a:cxn ang="0">
                  <a:pos x="630" y="7935"/>
                </a:cxn>
                <a:cxn ang="0">
                  <a:pos x="540" y="7200"/>
                </a:cxn>
                <a:cxn ang="0">
                  <a:pos x="90" y="6245"/>
                </a:cxn>
                <a:cxn ang="0">
                  <a:pos x="0" y="4776"/>
                </a:cxn>
                <a:cxn ang="0">
                  <a:pos x="1440" y="4702"/>
                </a:cxn>
                <a:cxn ang="0">
                  <a:pos x="2071" y="4041"/>
                </a:cxn>
                <a:cxn ang="0">
                  <a:pos x="2341" y="3086"/>
                </a:cxn>
                <a:cxn ang="0">
                  <a:pos x="2611" y="2351"/>
                </a:cxn>
                <a:cxn ang="0">
                  <a:pos x="3151" y="1837"/>
                </a:cxn>
                <a:cxn ang="0">
                  <a:pos x="3061" y="1176"/>
                </a:cxn>
                <a:cxn ang="0">
                  <a:pos x="3511" y="0"/>
                </a:cxn>
              </a:cxnLst>
              <a:rect l="0" t="0" r="r" b="b"/>
              <a:pathLst>
                <a:path w="16384" h="16384">
                  <a:moveTo>
                    <a:pt x="3511" y="0"/>
                  </a:moveTo>
                  <a:lnTo>
                    <a:pt x="16384" y="220"/>
                  </a:lnTo>
                  <a:lnTo>
                    <a:pt x="16294" y="1469"/>
                  </a:lnTo>
                  <a:lnTo>
                    <a:pt x="15934" y="2718"/>
                  </a:lnTo>
                  <a:lnTo>
                    <a:pt x="15844" y="3747"/>
                  </a:lnTo>
                  <a:lnTo>
                    <a:pt x="15934" y="4482"/>
                  </a:lnTo>
                  <a:lnTo>
                    <a:pt x="15574" y="5657"/>
                  </a:lnTo>
                  <a:lnTo>
                    <a:pt x="15304" y="7053"/>
                  </a:lnTo>
                  <a:lnTo>
                    <a:pt x="16294" y="7200"/>
                  </a:lnTo>
                  <a:lnTo>
                    <a:pt x="16114" y="7788"/>
                  </a:lnTo>
                  <a:lnTo>
                    <a:pt x="15394" y="8596"/>
                  </a:lnTo>
                  <a:lnTo>
                    <a:pt x="15124" y="9257"/>
                  </a:lnTo>
                  <a:lnTo>
                    <a:pt x="15124" y="10580"/>
                  </a:lnTo>
                  <a:lnTo>
                    <a:pt x="14584" y="11315"/>
                  </a:lnTo>
                  <a:lnTo>
                    <a:pt x="13863" y="12417"/>
                  </a:lnTo>
                  <a:lnTo>
                    <a:pt x="13593" y="13151"/>
                  </a:lnTo>
                  <a:lnTo>
                    <a:pt x="12873" y="13592"/>
                  </a:lnTo>
                  <a:lnTo>
                    <a:pt x="12153" y="14033"/>
                  </a:lnTo>
                  <a:lnTo>
                    <a:pt x="11883" y="15282"/>
                  </a:lnTo>
                  <a:lnTo>
                    <a:pt x="11433" y="15576"/>
                  </a:lnTo>
                  <a:lnTo>
                    <a:pt x="10803" y="15649"/>
                  </a:lnTo>
                  <a:lnTo>
                    <a:pt x="10263" y="16090"/>
                  </a:lnTo>
                  <a:lnTo>
                    <a:pt x="9722" y="16017"/>
                  </a:lnTo>
                  <a:lnTo>
                    <a:pt x="8822" y="16384"/>
                  </a:lnTo>
                  <a:lnTo>
                    <a:pt x="8462" y="15355"/>
                  </a:lnTo>
                  <a:lnTo>
                    <a:pt x="8462" y="14621"/>
                  </a:lnTo>
                  <a:lnTo>
                    <a:pt x="7742" y="13445"/>
                  </a:lnTo>
                  <a:lnTo>
                    <a:pt x="6932" y="12784"/>
                  </a:lnTo>
                  <a:lnTo>
                    <a:pt x="6121" y="12123"/>
                  </a:lnTo>
                  <a:lnTo>
                    <a:pt x="5671" y="11976"/>
                  </a:lnTo>
                  <a:lnTo>
                    <a:pt x="5041" y="11976"/>
                  </a:lnTo>
                  <a:lnTo>
                    <a:pt x="4501" y="12049"/>
                  </a:lnTo>
                  <a:lnTo>
                    <a:pt x="3961" y="12123"/>
                  </a:lnTo>
                  <a:lnTo>
                    <a:pt x="3511" y="11682"/>
                  </a:lnTo>
                  <a:lnTo>
                    <a:pt x="3331" y="11168"/>
                  </a:lnTo>
                  <a:lnTo>
                    <a:pt x="2521" y="10359"/>
                  </a:lnTo>
                  <a:lnTo>
                    <a:pt x="2161" y="10139"/>
                  </a:lnTo>
                  <a:lnTo>
                    <a:pt x="1440" y="9919"/>
                  </a:lnTo>
                  <a:lnTo>
                    <a:pt x="900" y="9551"/>
                  </a:lnTo>
                  <a:lnTo>
                    <a:pt x="450" y="8890"/>
                  </a:lnTo>
                  <a:lnTo>
                    <a:pt x="630" y="7935"/>
                  </a:lnTo>
                  <a:lnTo>
                    <a:pt x="540" y="7200"/>
                  </a:lnTo>
                  <a:lnTo>
                    <a:pt x="90" y="6245"/>
                  </a:lnTo>
                  <a:lnTo>
                    <a:pt x="0" y="4776"/>
                  </a:lnTo>
                  <a:lnTo>
                    <a:pt x="1440" y="4702"/>
                  </a:lnTo>
                  <a:lnTo>
                    <a:pt x="2071" y="4041"/>
                  </a:lnTo>
                  <a:lnTo>
                    <a:pt x="2341" y="3086"/>
                  </a:lnTo>
                  <a:lnTo>
                    <a:pt x="2611" y="2351"/>
                  </a:lnTo>
                  <a:lnTo>
                    <a:pt x="3151" y="1837"/>
                  </a:lnTo>
                  <a:lnTo>
                    <a:pt x="3061" y="1176"/>
                  </a:lnTo>
                  <a:lnTo>
                    <a:pt x="3511" y="0"/>
                  </a:lnTo>
                  <a:close/>
                </a:path>
              </a:pathLst>
            </a:custGeom>
            <a:grpFill/>
            <a:ln w="3175">
              <a:solidFill>
                <a:srgbClr val="17375E">
                  <a:alpha val="80000"/>
                </a:srgbClr>
              </a:solidFill>
              <a:prstDash val="solid"/>
              <a:round/>
              <a:headEnd/>
              <a:tailEnd/>
            </a:ln>
          </p:spPr>
        </p:sp>
        <p:sp>
          <p:nvSpPr>
            <p:cNvPr id="471" name="Duval"/>
            <p:cNvSpPr>
              <a:spLocks/>
            </p:cNvSpPr>
            <p:nvPr/>
          </p:nvSpPr>
          <p:spPr bwMode="auto">
            <a:xfrm>
              <a:off x="7113897" y="962024"/>
              <a:ext cx="549642" cy="450878"/>
            </a:xfrm>
            <a:custGeom>
              <a:avLst/>
              <a:gdLst/>
              <a:ahLst/>
              <a:cxnLst>
                <a:cxn ang="0">
                  <a:pos x="0" y="10299"/>
                </a:cxn>
                <a:cxn ang="0">
                  <a:pos x="7232" y="2028"/>
                </a:cxn>
                <a:cxn ang="0">
                  <a:pos x="7552" y="1092"/>
                </a:cxn>
                <a:cxn ang="0">
                  <a:pos x="8000" y="390"/>
                </a:cxn>
                <a:cxn ang="0">
                  <a:pos x="8832" y="546"/>
                </a:cxn>
                <a:cxn ang="0">
                  <a:pos x="9344" y="858"/>
                </a:cxn>
                <a:cxn ang="0">
                  <a:pos x="9728" y="234"/>
                </a:cxn>
                <a:cxn ang="0">
                  <a:pos x="10496" y="0"/>
                </a:cxn>
                <a:cxn ang="0">
                  <a:pos x="10752" y="78"/>
                </a:cxn>
                <a:cxn ang="0">
                  <a:pos x="10688" y="468"/>
                </a:cxn>
                <a:cxn ang="0">
                  <a:pos x="10752" y="702"/>
                </a:cxn>
                <a:cxn ang="0">
                  <a:pos x="11136" y="702"/>
                </a:cxn>
                <a:cxn ang="0">
                  <a:pos x="11520" y="1248"/>
                </a:cxn>
                <a:cxn ang="0">
                  <a:pos x="11904" y="1404"/>
                </a:cxn>
                <a:cxn ang="0">
                  <a:pos x="12352" y="2028"/>
                </a:cxn>
                <a:cxn ang="0">
                  <a:pos x="12928" y="1716"/>
                </a:cxn>
                <a:cxn ang="0">
                  <a:pos x="13056" y="1326"/>
                </a:cxn>
                <a:cxn ang="0">
                  <a:pos x="14272" y="1404"/>
                </a:cxn>
                <a:cxn ang="0">
                  <a:pos x="14336" y="2028"/>
                </a:cxn>
                <a:cxn ang="0">
                  <a:pos x="14592" y="2887"/>
                </a:cxn>
                <a:cxn ang="0">
                  <a:pos x="14720" y="3823"/>
                </a:cxn>
                <a:cxn ang="0">
                  <a:pos x="14592" y="5461"/>
                </a:cxn>
                <a:cxn ang="0">
                  <a:pos x="14272" y="6164"/>
                </a:cxn>
                <a:cxn ang="0">
                  <a:pos x="14336" y="6632"/>
                </a:cxn>
                <a:cxn ang="0">
                  <a:pos x="14656" y="6866"/>
                </a:cxn>
                <a:cxn ang="0">
                  <a:pos x="15040" y="6710"/>
                </a:cxn>
                <a:cxn ang="0">
                  <a:pos x="15616" y="6242"/>
                </a:cxn>
                <a:cxn ang="0">
                  <a:pos x="15936" y="6242"/>
                </a:cxn>
                <a:cxn ang="0">
                  <a:pos x="16192" y="8426"/>
                </a:cxn>
                <a:cxn ang="0">
                  <a:pos x="16384" y="10923"/>
                </a:cxn>
                <a:cxn ang="0">
                  <a:pos x="14848" y="11001"/>
                </a:cxn>
                <a:cxn ang="0">
                  <a:pos x="14784" y="16384"/>
                </a:cxn>
                <a:cxn ang="0">
                  <a:pos x="12416" y="16306"/>
                </a:cxn>
                <a:cxn ang="0">
                  <a:pos x="12224" y="16072"/>
                </a:cxn>
                <a:cxn ang="0">
                  <a:pos x="11776" y="16072"/>
                </a:cxn>
                <a:cxn ang="0">
                  <a:pos x="10816" y="15292"/>
                </a:cxn>
                <a:cxn ang="0">
                  <a:pos x="10176" y="15136"/>
                </a:cxn>
                <a:cxn ang="0">
                  <a:pos x="9792" y="15370"/>
                </a:cxn>
                <a:cxn ang="0">
                  <a:pos x="9088" y="15526"/>
                </a:cxn>
                <a:cxn ang="0">
                  <a:pos x="8896" y="14902"/>
                </a:cxn>
                <a:cxn ang="0">
                  <a:pos x="9024" y="14121"/>
                </a:cxn>
                <a:cxn ang="0">
                  <a:pos x="9152" y="13419"/>
                </a:cxn>
                <a:cxn ang="0">
                  <a:pos x="64" y="13341"/>
                </a:cxn>
                <a:cxn ang="0">
                  <a:pos x="0" y="10299"/>
                </a:cxn>
              </a:cxnLst>
              <a:rect l="0" t="0" r="r" b="b"/>
              <a:pathLst>
                <a:path w="16384" h="16384">
                  <a:moveTo>
                    <a:pt x="0" y="10299"/>
                  </a:moveTo>
                  <a:lnTo>
                    <a:pt x="7232" y="2028"/>
                  </a:lnTo>
                  <a:lnTo>
                    <a:pt x="7552" y="1092"/>
                  </a:lnTo>
                  <a:lnTo>
                    <a:pt x="8000" y="390"/>
                  </a:lnTo>
                  <a:lnTo>
                    <a:pt x="8832" y="546"/>
                  </a:lnTo>
                  <a:lnTo>
                    <a:pt x="9344" y="858"/>
                  </a:lnTo>
                  <a:lnTo>
                    <a:pt x="9728" y="234"/>
                  </a:lnTo>
                  <a:lnTo>
                    <a:pt x="10496" y="0"/>
                  </a:lnTo>
                  <a:lnTo>
                    <a:pt x="10752" y="78"/>
                  </a:lnTo>
                  <a:lnTo>
                    <a:pt x="10688" y="468"/>
                  </a:lnTo>
                  <a:lnTo>
                    <a:pt x="10752" y="702"/>
                  </a:lnTo>
                  <a:lnTo>
                    <a:pt x="11136" y="702"/>
                  </a:lnTo>
                  <a:lnTo>
                    <a:pt x="11520" y="1248"/>
                  </a:lnTo>
                  <a:lnTo>
                    <a:pt x="11904" y="1404"/>
                  </a:lnTo>
                  <a:lnTo>
                    <a:pt x="12352" y="2028"/>
                  </a:lnTo>
                  <a:lnTo>
                    <a:pt x="12928" y="1716"/>
                  </a:lnTo>
                  <a:lnTo>
                    <a:pt x="13056" y="1326"/>
                  </a:lnTo>
                  <a:lnTo>
                    <a:pt x="14272" y="1404"/>
                  </a:lnTo>
                  <a:lnTo>
                    <a:pt x="14336" y="2028"/>
                  </a:lnTo>
                  <a:lnTo>
                    <a:pt x="14592" y="2887"/>
                  </a:lnTo>
                  <a:lnTo>
                    <a:pt x="14720" y="3823"/>
                  </a:lnTo>
                  <a:lnTo>
                    <a:pt x="14592" y="5461"/>
                  </a:lnTo>
                  <a:lnTo>
                    <a:pt x="14272" y="6164"/>
                  </a:lnTo>
                  <a:lnTo>
                    <a:pt x="14336" y="6632"/>
                  </a:lnTo>
                  <a:lnTo>
                    <a:pt x="14656" y="6866"/>
                  </a:lnTo>
                  <a:lnTo>
                    <a:pt x="15040" y="6710"/>
                  </a:lnTo>
                  <a:lnTo>
                    <a:pt x="15616" y="6242"/>
                  </a:lnTo>
                  <a:lnTo>
                    <a:pt x="15936" y="6242"/>
                  </a:lnTo>
                  <a:lnTo>
                    <a:pt x="16192" y="8426"/>
                  </a:lnTo>
                  <a:lnTo>
                    <a:pt x="16384" y="10923"/>
                  </a:lnTo>
                  <a:lnTo>
                    <a:pt x="14848" y="11001"/>
                  </a:lnTo>
                  <a:lnTo>
                    <a:pt x="14784" y="16384"/>
                  </a:lnTo>
                  <a:lnTo>
                    <a:pt x="12416" y="16306"/>
                  </a:lnTo>
                  <a:lnTo>
                    <a:pt x="12224" y="16072"/>
                  </a:lnTo>
                  <a:lnTo>
                    <a:pt x="11776" y="16072"/>
                  </a:lnTo>
                  <a:lnTo>
                    <a:pt x="10816" y="15292"/>
                  </a:lnTo>
                  <a:lnTo>
                    <a:pt x="10176" y="15136"/>
                  </a:lnTo>
                  <a:lnTo>
                    <a:pt x="9792" y="15370"/>
                  </a:lnTo>
                  <a:lnTo>
                    <a:pt x="9088" y="15526"/>
                  </a:lnTo>
                  <a:lnTo>
                    <a:pt x="8896" y="14902"/>
                  </a:lnTo>
                  <a:lnTo>
                    <a:pt x="9024" y="14121"/>
                  </a:lnTo>
                  <a:lnTo>
                    <a:pt x="9152" y="13419"/>
                  </a:lnTo>
                  <a:lnTo>
                    <a:pt x="64" y="13341"/>
                  </a:lnTo>
                  <a:lnTo>
                    <a:pt x="0" y="10299"/>
                  </a:lnTo>
                  <a:close/>
                </a:path>
              </a:pathLst>
            </a:custGeom>
            <a:grpFill/>
            <a:ln w="3175">
              <a:solidFill>
                <a:srgbClr val="17375E">
                  <a:alpha val="80000"/>
                </a:srgbClr>
              </a:solidFill>
              <a:prstDash val="solid"/>
              <a:round/>
              <a:headEnd/>
              <a:tailEnd/>
            </a:ln>
          </p:spPr>
        </p:sp>
        <p:sp>
          <p:nvSpPr>
            <p:cNvPr id="472" name="Escambia"/>
            <p:cNvSpPr>
              <a:spLocks/>
            </p:cNvSpPr>
            <p:nvPr/>
          </p:nvSpPr>
          <p:spPr bwMode="auto">
            <a:xfrm>
              <a:off x="2540706" y="558380"/>
              <a:ext cx="377879" cy="644111"/>
            </a:xfrm>
            <a:custGeom>
              <a:avLst/>
              <a:gdLst/>
              <a:ahLst/>
              <a:cxnLst>
                <a:cxn ang="0">
                  <a:pos x="14522" y="10103"/>
                </a:cxn>
                <a:cxn ang="0">
                  <a:pos x="12847" y="8520"/>
                </a:cxn>
                <a:cxn ang="0">
                  <a:pos x="12288" y="6827"/>
                </a:cxn>
                <a:cxn ang="0">
                  <a:pos x="11171" y="5953"/>
                </a:cxn>
                <a:cxn ang="0">
                  <a:pos x="11729" y="4096"/>
                </a:cxn>
                <a:cxn ang="0">
                  <a:pos x="11543" y="2785"/>
                </a:cxn>
                <a:cxn ang="0">
                  <a:pos x="13684" y="928"/>
                </a:cxn>
                <a:cxn ang="0">
                  <a:pos x="16384" y="0"/>
                </a:cxn>
                <a:cxn ang="0">
                  <a:pos x="931" y="55"/>
                </a:cxn>
                <a:cxn ang="0">
                  <a:pos x="838" y="1748"/>
                </a:cxn>
                <a:cxn ang="0">
                  <a:pos x="0" y="3113"/>
                </a:cxn>
                <a:cxn ang="0">
                  <a:pos x="838" y="3932"/>
                </a:cxn>
                <a:cxn ang="0">
                  <a:pos x="5027" y="6772"/>
                </a:cxn>
                <a:cxn ang="0">
                  <a:pos x="6796" y="7264"/>
                </a:cxn>
                <a:cxn ang="0">
                  <a:pos x="8285" y="8465"/>
                </a:cxn>
                <a:cxn ang="0">
                  <a:pos x="7354" y="9940"/>
                </a:cxn>
                <a:cxn ang="0">
                  <a:pos x="6144" y="11305"/>
                </a:cxn>
                <a:cxn ang="0">
                  <a:pos x="6982" y="12179"/>
                </a:cxn>
                <a:cxn ang="0">
                  <a:pos x="8844" y="13216"/>
                </a:cxn>
                <a:cxn ang="0">
                  <a:pos x="7633" y="13653"/>
                </a:cxn>
                <a:cxn ang="0">
                  <a:pos x="6703" y="14199"/>
                </a:cxn>
                <a:cxn ang="0">
                  <a:pos x="6237" y="15183"/>
                </a:cxn>
                <a:cxn ang="0">
                  <a:pos x="4561" y="15892"/>
                </a:cxn>
                <a:cxn ang="0">
                  <a:pos x="4655" y="16329"/>
                </a:cxn>
                <a:cxn ang="0">
                  <a:pos x="7168" y="15947"/>
                </a:cxn>
                <a:cxn ang="0">
                  <a:pos x="8285" y="15619"/>
                </a:cxn>
                <a:cxn ang="0">
                  <a:pos x="9030" y="15183"/>
                </a:cxn>
                <a:cxn ang="0">
                  <a:pos x="11450" y="14909"/>
                </a:cxn>
                <a:cxn ang="0">
                  <a:pos x="11823" y="14254"/>
                </a:cxn>
                <a:cxn ang="0">
                  <a:pos x="13312" y="13708"/>
                </a:cxn>
                <a:cxn ang="0">
                  <a:pos x="15639" y="12943"/>
                </a:cxn>
                <a:cxn ang="0">
                  <a:pos x="16384" y="11469"/>
                </a:cxn>
                <a:cxn ang="0">
                  <a:pos x="15639" y="10377"/>
                </a:cxn>
              </a:cxnLst>
              <a:rect l="0" t="0" r="r" b="b"/>
              <a:pathLst>
                <a:path w="16384" h="16384">
                  <a:moveTo>
                    <a:pt x="15639" y="10377"/>
                  </a:moveTo>
                  <a:lnTo>
                    <a:pt x="14522" y="10103"/>
                  </a:lnTo>
                  <a:lnTo>
                    <a:pt x="13964" y="9776"/>
                  </a:lnTo>
                  <a:lnTo>
                    <a:pt x="12847" y="8520"/>
                  </a:lnTo>
                  <a:lnTo>
                    <a:pt x="12288" y="7100"/>
                  </a:lnTo>
                  <a:lnTo>
                    <a:pt x="12288" y="6827"/>
                  </a:lnTo>
                  <a:lnTo>
                    <a:pt x="11543" y="6717"/>
                  </a:lnTo>
                  <a:lnTo>
                    <a:pt x="11171" y="5953"/>
                  </a:lnTo>
                  <a:lnTo>
                    <a:pt x="11078" y="4915"/>
                  </a:lnTo>
                  <a:lnTo>
                    <a:pt x="11729" y="4096"/>
                  </a:lnTo>
                  <a:lnTo>
                    <a:pt x="11543" y="3441"/>
                  </a:lnTo>
                  <a:lnTo>
                    <a:pt x="11543" y="2785"/>
                  </a:lnTo>
                  <a:lnTo>
                    <a:pt x="12753" y="1475"/>
                  </a:lnTo>
                  <a:lnTo>
                    <a:pt x="13684" y="928"/>
                  </a:lnTo>
                  <a:lnTo>
                    <a:pt x="14801" y="601"/>
                  </a:lnTo>
                  <a:lnTo>
                    <a:pt x="16384" y="0"/>
                  </a:lnTo>
                  <a:lnTo>
                    <a:pt x="1210" y="55"/>
                  </a:lnTo>
                  <a:lnTo>
                    <a:pt x="931" y="55"/>
                  </a:lnTo>
                  <a:lnTo>
                    <a:pt x="1024" y="1256"/>
                  </a:lnTo>
                  <a:lnTo>
                    <a:pt x="838" y="1748"/>
                  </a:lnTo>
                  <a:lnTo>
                    <a:pt x="279" y="2621"/>
                  </a:lnTo>
                  <a:lnTo>
                    <a:pt x="0" y="3113"/>
                  </a:lnTo>
                  <a:lnTo>
                    <a:pt x="186" y="3550"/>
                  </a:lnTo>
                  <a:lnTo>
                    <a:pt x="838" y="3932"/>
                  </a:lnTo>
                  <a:lnTo>
                    <a:pt x="3351" y="5571"/>
                  </a:lnTo>
                  <a:lnTo>
                    <a:pt x="5027" y="6772"/>
                  </a:lnTo>
                  <a:lnTo>
                    <a:pt x="6330" y="7045"/>
                  </a:lnTo>
                  <a:lnTo>
                    <a:pt x="6796" y="7264"/>
                  </a:lnTo>
                  <a:lnTo>
                    <a:pt x="7727" y="7864"/>
                  </a:lnTo>
                  <a:lnTo>
                    <a:pt x="8285" y="8465"/>
                  </a:lnTo>
                  <a:lnTo>
                    <a:pt x="8099" y="9175"/>
                  </a:lnTo>
                  <a:lnTo>
                    <a:pt x="7354" y="9940"/>
                  </a:lnTo>
                  <a:lnTo>
                    <a:pt x="6330" y="10868"/>
                  </a:lnTo>
                  <a:lnTo>
                    <a:pt x="6144" y="11305"/>
                  </a:lnTo>
                  <a:lnTo>
                    <a:pt x="6330" y="11796"/>
                  </a:lnTo>
                  <a:lnTo>
                    <a:pt x="6982" y="12179"/>
                  </a:lnTo>
                  <a:lnTo>
                    <a:pt x="8564" y="12889"/>
                  </a:lnTo>
                  <a:lnTo>
                    <a:pt x="8844" y="13216"/>
                  </a:lnTo>
                  <a:lnTo>
                    <a:pt x="8378" y="13653"/>
                  </a:lnTo>
                  <a:lnTo>
                    <a:pt x="7633" y="13653"/>
                  </a:lnTo>
                  <a:lnTo>
                    <a:pt x="7168" y="13817"/>
                  </a:lnTo>
                  <a:lnTo>
                    <a:pt x="6703" y="14199"/>
                  </a:lnTo>
                  <a:lnTo>
                    <a:pt x="6423" y="14582"/>
                  </a:lnTo>
                  <a:lnTo>
                    <a:pt x="6237" y="15183"/>
                  </a:lnTo>
                  <a:lnTo>
                    <a:pt x="6051" y="15401"/>
                  </a:lnTo>
                  <a:lnTo>
                    <a:pt x="4561" y="15892"/>
                  </a:lnTo>
                  <a:lnTo>
                    <a:pt x="4468" y="16111"/>
                  </a:lnTo>
                  <a:lnTo>
                    <a:pt x="4655" y="16329"/>
                  </a:lnTo>
                  <a:lnTo>
                    <a:pt x="5120" y="16384"/>
                  </a:lnTo>
                  <a:lnTo>
                    <a:pt x="7168" y="15947"/>
                  </a:lnTo>
                  <a:lnTo>
                    <a:pt x="8099" y="15838"/>
                  </a:lnTo>
                  <a:lnTo>
                    <a:pt x="8285" y="15619"/>
                  </a:lnTo>
                  <a:lnTo>
                    <a:pt x="8751" y="15292"/>
                  </a:lnTo>
                  <a:lnTo>
                    <a:pt x="9030" y="15183"/>
                  </a:lnTo>
                  <a:lnTo>
                    <a:pt x="10705" y="15019"/>
                  </a:lnTo>
                  <a:lnTo>
                    <a:pt x="11450" y="14909"/>
                  </a:lnTo>
                  <a:lnTo>
                    <a:pt x="11636" y="14746"/>
                  </a:lnTo>
                  <a:lnTo>
                    <a:pt x="11823" y="14254"/>
                  </a:lnTo>
                  <a:lnTo>
                    <a:pt x="12102" y="14090"/>
                  </a:lnTo>
                  <a:lnTo>
                    <a:pt x="13312" y="13708"/>
                  </a:lnTo>
                  <a:lnTo>
                    <a:pt x="14801" y="13326"/>
                  </a:lnTo>
                  <a:lnTo>
                    <a:pt x="15639" y="12943"/>
                  </a:lnTo>
                  <a:lnTo>
                    <a:pt x="16198" y="12288"/>
                  </a:lnTo>
                  <a:lnTo>
                    <a:pt x="16384" y="11469"/>
                  </a:lnTo>
                  <a:lnTo>
                    <a:pt x="16012" y="10868"/>
                  </a:lnTo>
                  <a:lnTo>
                    <a:pt x="15639" y="10377"/>
                  </a:lnTo>
                  <a:close/>
                </a:path>
              </a:pathLst>
            </a:custGeom>
            <a:grpFill/>
            <a:ln w="3175">
              <a:solidFill>
                <a:srgbClr val="17375E">
                  <a:alpha val="80000"/>
                </a:srgbClr>
              </a:solidFill>
              <a:prstDash val="solid"/>
              <a:round/>
              <a:headEnd/>
              <a:tailEnd/>
            </a:ln>
          </p:spPr>
        </p:sp>
        <p:sp>
          <p:nvSpPr>
            <p:cNvPr id="473" name="Flagler"/>
            <p:cNvSpPr>
              <a:spLocks/>
            </p:cNvSpPr>
            <p:nvPr/>
          </p:nvSpPr>
          <p:spPr bwMode="auto">
            <a:xfrm>
              <a:off x="7532570" y="1810103"/>
              <a:ext cx="343526" cy="367143"/>
            </a:xfrm>
            <a:custGeom>
              <a:avLst/>
              <a:gdLst/>
              <a:ahLst/>
              <a:cxnLst>
                <a:cxn ang="0">
                  <a:pos x="0" y="1437"/>
                </a:cxn>
                <a:cxn ang="0">
                  <a:pos x="8294" y="1246"/>
                </a:cxn>
                <a:cxn ang="0">
                  <a:pos x="8192" y="575"/>
                </a:cxn>
                <a:cxn ang="0">
                  <a:pos x="8499" y="287"/>
                </a:cxn>
                <a:cxn ang="0">
                  <a:pos x="9216" y="479"/>
                </a:cxn>
                <a:cxn ang="0">
                  <a:pos x="10547" y="0"/>
                </a:cxn>
                <a:cxn ang="0">
                  <a:pos x="12902" y="383"/>
                </a:cxn>
                <a:cxn ang="0">
                  <a:pos x="14438" y="4216"/>
                </a:cxn>
                <a:cxn ang="0">
                  <a:pos x="16384" y="9198"/>
                </a:cxn>
                <a:cxn ang="0">
                  <a:pos x="14541" y="10156"/>
                </a:cxn>
                <a:cxn ang="0">
                  <a:pos x="14336" y="16384"/>
                </a:cxn>
                <a:cxn ang="0">
                  <a:pos x="4301" y="16288"/>
                </a:cxn>
                <a:cxn ang="0">
                  <a:pos x="4096" y="10923"/>
                </a:cxn>
                <a:cxn ang="0">
                  <a:pos x="2662" y="10827"/>
                </a:cxn>
                <a:cxn ang="0">
                  <a:pos x="1741" y="10060"/>
                </a:cxn>
                <a:cxn ang="0">
                  <a:pos x="1434" y="8432"/>
                </a:cxn>
                <a:cxn ang="0">
                  <a:pos x="922" y="7569"/>
                </a:cxn>
                <a:cxn ang="0">
                  <a:pos x="0" y="6515"/>
                </a:cxn>
                <a:cxn ang="0">
                  <a:pos x="0" y="1437"/>
                </a:cxn>
              </a:cxnLst>
              <a:rect l="0" t="0" r="r" b="b"/>
              <a:pathLst>
                <a:path w="16384" h="16384">
                  <a:moveTo>
                    <a:pt x="0" y="1437"/>
                  </a:moveTo>
                  <a:lnTo>
                    <a:pt x="8294" y="1246"/>
                  </a:lnTo>
                  <a:lnTo>
                    <a:pt x="8192" y="575"/>
                  </a:lnTo>
                  <a:lnTo>
                    <a:pt x="8499" y="287"/>
                  </a:lnTo>
                  <a:lnTo>
                    <a:pt x="9216" y="479"/>
                  </a:lnTo>
                  <a:lnTo>
                    <a:pt x="10547" y="0"/>
                  </a:lnTo>
                  <a:lnTo>
                    <a:pt x="12902" y="383"/>
                  </a:lnTo>
                  <a:lnTo>
                    <a:pt x="14438" y="4216"/>
                  </a:lnTo>
                  <a:lnTo>
                    <a:pt x="16384" y="9198"/>
                  </a:lnTo>
                  <a:lnTo>
                    <a:pt x="14541" y="10156"/>
                  </a:lnTo>
                  <a:lnTo>
                    <a:pt x="14336" y="16384"/>
                  </a:lnTo>
                  <a:lnTo>
                    <a:pt x="4301" y="16288"/>
                  </a:lnTo>
                  <a:lnTo>
                    <a:pt x="4096" y="10923"/>
                  </a:lnTo>
                  <a:lnTo>
                    <a:pt x="2662" y="10827"/>
                  </a:lnTo>
                  <a:lnTo>
                    <a:pt x="1741" y="10060"/>
                  </a:lnTo>
                  <a:lnTo>
                    <a:pt x="1434" y="8432"/>
                  </a:lnTo>
                  <a:lnTo>
                    <a:pt x="922" y="7569"/>
                  </a:lnTo>
                  <a:lnTo>
                    <a:pt x="0" y="6515"/>
                  </a:lnTo>
                  <a:lnTo>
                    <a:pt x="0" y="1437"/>
                  </a:lnTo>
                  <a:close/>
                </a:path>
              </a:pathLst>
            </a:custGeom>
            <a:grpFill/>
            <a:ln w="3175">
              <a:solidFill>
                <a:srgbClr val="17375E">
                  <a:alpha val="80000"/>
                </a:srgbClr>
              </a:solidFill>
              <a:prstDash val="solid"/>
              <a:round/>
              <a:headEnd/>
              <a:tailEnd/>
            </a:ln>
          </p:spPr>
        </p:sp>
        <p:sp>
          <p:nvSpPr>
            <p:cNvPr id="474" name="Franklin"/>
            <p:cNvSpPr>
              <a:spLocks/>
            </p:cNvSpPr>
            <p:nvPr/>
          </p:nvSpPr>
          <p:spPr bwMode="auto">
            <a:xfrm>
              <a:off x="4556775" y="1473019"/>
              <a:ext cx="674170" cy="266233"/>
            </a:xfrm>
            <a:custGeom>
              <a:avLst/>
              <a:gdLst/>
              <a:ahLst/>
              <a:cxnLst>
                <a:cxn ang="0">
                  <a:pos x="2505" y="2643"/>
                </a:cxn>
                <a:cxn ang="0">
                  <a:pos x="2870" y="1586"/>
                </a:cxn>
                <a:cxn ang="0">
                  <a:pos x="3026" y="0"/>
                </a:cxn>
                <a:cxn ang="0">
                  <a:pos x="6522" y="0"/>
                </a:cxn>
                <a:cxn ang="0">
                  <a:pos x="11740" y="0"/>
                </a:cxn>
                <a:cxn ang="0">
                  <a:pos x="12105" y="793"/>
                </a:cxn>
                <a:cxn ang="0">
                  <a:pos x="12679" y="925"/>
                </a:cxn>
                <a:cxn ang="0">
                  <a:pos x="12888" y="1453"/>
                </a:cxn>
                <a:cxn ang="0">
                  <a:pos x="13253" y="1453"/>
                </a:cxn>
                <a:cxn ang="0">
                  <a:pos x="13462" y="1189"/>
                </a:cxn>
                <a:cxn ang="0">
                  <a:pos x="13827" y="1453"/>
                </a:cxn>
                <a:cxn ang="0">
                  <a:pos x="14036" y="1850"/>
                </a:cxn>
                <a:cxn ang="0">
                  <a:pos x="14349" y="1718"/>
                </a:cxn>
                <a:cxn ang="0">
                  <a:pos x="14714" y="2246"/>
                </a:cxn>
                <a:cxn ang="0">
                  <a:pos x="15184" y="2907"/>
                </a:cxn>
                <a:cxn ang="0">
                  <a:pos x="15862" y="3303"/>
                </a:cxn>
                <a:cxn ang="0">
                  <a:pos x="16332" y="4096"/>
                </a:cxn>
                <a:cxn ang="0">
                  <a:pos x="16384" y="5153"/>
                </a:cxn>
                <a:cxn ang="0">
                  <a:pos x="16227" y="5814"/>
                </a:cxn>
                <a:cxn ang="0">
                  <a:pos x="15914" y="6474"/>
                </a:cxn>
                <a:cxn ang="0">
                  <a:pos x="15706" y="6474"/>
                </a:cxn>
                <a:cxn ang="0">
                  <a:pos x="15080" y="5946"/>
                </a:cxn>
                <a:cxn ang="0">
                  <a:pos x="14558" y="5021"/>
                </a:cxn>
                <a:cxn ang="0">
                  <a:pos x="14297" y="4492"/>
                </a:cxn>
                <a:cxn ang="0">
                  <a:pos x="13984" y="4625"/>
                </a:cxn>
                <a:cxn ang="0">
                  <a:pos x="13619" y="5153"/>
                </a:cxn>
                <a:cxn ang="0">
                  <a:pos x="13305" y="5549"/>
                </a:cxn>
                <a:cxn ang="0">
                  <a:pos x="12888" y="5285"/>
                </a:cxn>
                <a:cxn ang="0">
                  <a:pos x="12575" y="5285"/>
                </a:cxn>
                <a:cxn ang="0">
                  <a:pos x="12053" y="5814"/>
                </a:cxn>
                <a:cxn ang="0">
                  <a:pos x="10853" y="7796"/>
                </a:cxn>
                <a:cxn ang="0">
                  <a:pos x="8975" y="9778"/>
                </a:cxn>
                <a:cxn ang="0">
                  <a:pos x="7201" y="12552"/>
                </a:cxn>
                <a:cxn ang="0">
                  <a:pos x="6261" y="14006"/>
                </a:cxn>
                <a:cxn ang="0">
                  <a:pos x="5687" y="15063"/>
                </a:cxn>
                <a:cxn ang="0">
                  <a:pos x="5479" y="14931"/>
                </a:cxn>
                <a:cxn ang="0">
                  <a:pos x="5322" y="14402"/>
                </a:cxn>
                <a:cxn ang="0">
                  <a:pos x="5531" y="13081"/>
                </a:cxn>
                <a:cxn ang="0">
                  <a:pos x="5687" y="12156"/>
                </a:cxn>
                <a:cxn ang="0">
                  <a:pos x="5427" y="11759"/>
                </a:cxn>
                <a:cxn ang="0">
                  <a:pos x="5009" y="11759"/>
                </a:cxn>
                <a:cxn ang="0">
                  <a:pos x="4487" y="12024"/>
                </a:cxn>
                <a:cxn ang="0">
                  <a:pos x="4383" y="13345"/>
                </a:cxn>
                <a:cxn ang="0">
                  <a:pos x="4122" y="14006"/>
                </a:cxn>
                <a:cxn ang="0">
                  <a:pos x="3652" y="13741"/>
                </a:cxn>
                <a:cxn ang="0">
                  <a:pos x="3496" y="14270"/>
                </a:cxn>
                <a:cxn ang="0">
                  <a:pos x="3235" y="15723"/>
                </a:cxn>
                <a:cxn ang="0">
                  <a:pos x="2974" y="16384"/>
                </a:cxn>
                <a:cxn ang="0">
                  <a:pos x="2191" y="16120"/>
                </a:cxn>
                <a:cxn ang="0">
                  <a:pos x="939" y="15855"/>
                </a:cxn>
                <a:cxn ang="0">
                  <a:pos x="0" y="15723"/>
                </a:cxn>
                <a:cxn ang="0">
                  <a:pos x="835" y="13609"/>
                </a:cxn>
                <a:cxn ang="0">
                  <a:pos x="1357" y="13741"/>
                </a:cxn>
                <a:cxn ang="0">
                  <a:pos x="2087" y="13609"/>
                </a:cxn>
                <a:cxn ang="0">
                  <a:pos x="2661" y="12420"/>
                </a:cxn>
                <a:cxn ang="0">
                  <a:pos x="2765" y="11759"/>
                </a:cxn>
                <a:cxn ang="0">
                  <a:pos x="2505" y="10174"/>
                </a:cxn>
                <a:cxn ang="0">
                  <a:pos x="2765" y="8324"/>
                </a:cxn>
                <a:cxn ang="0">
                  <a:pos x="2713" y="7003"/>
                </a:cxn>
                <a:cxn ang="0">
                  <a:pos x="2818" y="4625"/>
                </a:cxn>
                <a:cxn ang="0">
                  <a:pos x="2505" y="2643"/>
                </a:cxn>
              </a:cxnLst>
              <a:rect l="0" t="0" r="r" b="b"/>
              <a:pathLst>
                <a:path w="16384" h="16384">
                  <a:moveTo>
                    <a:pt x="2505" y="2643"/>
                  </a:moveTo>
                  <a:lnTo>
                    <a:pt x="2870" y="1586"/>
                  </a:lnTo>
                  <a:lnTo>
                    <a:pt x="3026" y="0"/>
                  </a:lnTo>
                  <a:lnTo>
                    <a:pt x="6522" y="0"/>
                  </a:lnTo>
                  <a:lnTo>
                    <a:pt x="11740" y="0"/>
                  </a:lnTo>
                  <a:lnTo>
                    <a:pt x="12105" y="793"/>
                  </a:lnTo>
                  <a:lnTo>
                    <a:pt x="12679" y="925"/>
                  </a:lnTo>
                  <a:lnTo>
                    <a:pt x="12888" y="1453"/>
                  </a:lnTo>
                  <a:lnTo>
                    <a:pt x="13253" y="1453"/>
                  </a:lnTo>
                  <a:lnTo>
                    <a:pt x="13462" y="1189"/>
                  </a:lnTo>
                  <a:lnTo>
                    <a:pt x="13827" y="1453"/>
                  </a:lnTo>
                  <a:lnTo>
                    <a:pt x="14036" y="1850"/>
                  </a:lnTo>
                  <a:lnTo>
                    <a:pt x="14349" y="1718"/>
                  </a:lnTo>
                  <a:lnTo>
                    <a:pt x="14714" y="2246"/>
                  </a:lnTo>
                  <a:lnTo>
                    <a:pt x="15184" y="2907"/>
                  </a:lnTo>
                  <a:lnTo>
                    <a:pt x="15862" y="3303"/>
                  </a:lnTo>
                  <a:lnTo>
                    <a:pt x="16332" y="4096"/>
                  </a:lnTo>
                  <a:lnTo>
                    <a:pt x="16384" y="5153"/>
                  </a:lnTo>
                  <a:lnTo>
                    <a:pt x="16227" y="5814"/>
                  </a:lnTo>
                  <a:lnTo>
                    <a:pt x="15914" y="6474"/>
                  </a:lnTo>
                  <a:lnTo>
                    <a:pt x="15706" y="6474"/>
                  </a:lnTo>
                  <a:lnTo>
                    <a:pt x="15080" y="5946"/>
                  </a:lnTo>
                  <a:lnTo>
                    <a:pt x="14558" y="5021"/>
                  </a:lnTo>
                  <a:lnTo>
                    <a:pt x="14297" y="4492"/>
                  </a:lnTo>
                  <a:lnTo>
                    <a:pt x="13984" y="4625"/>
                  </a:lnTo>
                  <a:lnTo>
                    <a:pt x="13619" y="5153"/>
                  </a:lnTo>
                  <a:lnTo>
                    <a:pt x="13305" y="5549"/>
                  </a:lnTo>
                  <a:lnTo>
                    <a:pt x="12888" y="5285"/>
                  </a:lnTo>
                  <a:lnTo>
                    <a:pt x="12575" y="5285"/>
                  </a:lnTo>
                  <a:lnTo>
                    <a:pt x="12053" y="5814"/>
                  </a:lnTo>
                  <a:lnTo>
                    <a:pt x="10853" y="7796"/>
                  </a:lnTo>
                  <a:lnTo>
                    <a:pt x="8975" y="9778"/>
                  </a:lnTo>
                  <a:lnTo>
                    <a:pt x="7201" y="12552"/>
                  </a:lnTo>
                  <a:lnTo>
                    <a:pt x="6261" y="14006"/>
                  </a:lnTo>
                  <a:lnTo>
                    <a:pt x="5687" y="15063"/>
                  </a:lnTo>
                  <a:lnTo>
                    <a:pt x="5479" y="14931"/>
                  </a:lnTo>
                  <a:lnTo>
                    <a:pt x="5322" y="14402"/>
                  </a:lnTo>
                  <a:lnTo>
                    <a:pt x="5531" y="13081"/>
                  </a:lnTo>
                  <a:lnTo>
                    <a:pt x="5687" y="12156"/>
                  </a:lnTo>
                  <a:lnTo>
                    <a:pt x="5427" y="11759"/>
                  </a:lnTo>
                  <a:lnTo>
                    <a:pt x="5009" y="11759"/>
                  </a:lnTo>
                  <a:lnTo>
                    <a:pt x="4487" y="12024"/>
                  </a:lnTo>
                  <a:lnTo>
                    <a:pt x="4383" y="13345"/>
                  </a:lnTo>
                  <a:lnTo>
                    <a:pt x="4122" y="14006"/>
                  </a:lnTo>
                  <a:lnTo>
                    <a:pt x="3652" y="13741"/>
                  </a:lnTo>
                  <a:lnTo>
                    <a:pt x="3496" y="14270"/>
                  </a:lnTo>
                  <a:lnTo>
                    <a:pt x="3235" y="15723"/>
                  </a:lnTo>
                  <a:lnTo>
                    <a:pt x="2974" y="16384"/>
                  </a:lnTo>
                  <a:lnTo>
                    <a:pt x="2191" y="16120"/>
                  </a:lnTo>
                  <a:lnTo>
                    <a:pt x="939" y="15855"/>
                  </a:lnTo>
                  <a:lnTo>
                    <a:pt x="0" y="15723"/>
                  </a:lnTo>
                  <a:lnTo>
                    <a:pt x="835" y="13609"/>
                  </a:lnTo>
                  <a:lnTo>
                    <a:pt x="1357" y="13741"/>
                  </a:lnTo>
                  <a:lnTo>
                    <a:pt x="2087" y="13609"/>
                  </a:lnTo>
                  <a:lnTo>
                    <a:pt x="2661" y="12420"/>
                  </a:lnTo>
                  <a:lnTo>
                    <a:pt x="2765" y="11759"/>
                  </a:lnTo>
                  <a:lnTo>
                    <a:pt x="2505" y="10174"/>
                  </a:lnTo>
                  <a:lnTo>
                    <a:pt x="2765" y="8324"/>
                  </a:lnTo>
                  <a:lnTo>
                    <a:pt x="2713" y="7003"/>
                  </a:lnTo>
                  <a:lnTo>
                    <a:pt x="2818" y="4625"/>
                  </a:lnTo>
                  <a:lnTo>
                    <a:pt x="2505" y="2643"/>
                  </a:lnTo>
                  <a:close/>
                </a:path>
              </a:pathLst>
            </a:custGeom>
            <a:grpFill/>
            <a:ln w="3175">
              <a:solidFill>
                <a:srgbClr val="17375E">
                  <a:alpha val="80000"/>
                </a:srgbClr>
              </a:solidFill>
              <a:prstDash val="solid"/>
              <a:round/>
              <a:headEnd/>
              <a:tailEnd/>
            </a:ln>
          </p:spPr>
        </p:sp>
        <p:sp>
          <p:nvSpPr>
            <p:cNvPr id="475" name="Gadsden"/>
            <p:cNvSpPr>
              <a:spLocks/>
            </p:cNvSpPr>
            <p:nvPr/>
          </p:nvSpPr>
          <p:spPr bwMode="auto">
            <a:xfrm>
              <a:off x="4750008" y="828907"/>
              <a:ext cx="513142" cy="298438"/>
            </a:xfrm>
            <a:custGeom>
              <a:avLst/>
              <a:gdLst/>
              <a:ahLst/>
              <a:cxnLst>
                <a:cxn ang="0">
                  <a:pos x="16315" y="1532"/>
                </a:cxn>
                <a:cxn ang="0">
                  <a:pos x="14465" y="1179"/>
                </a:cxn>
                <a:cxn ang="0">
                  <a:pos x="1714" y="0"/>
                </a:cxn>
                <a:cxn ang="0">
                  <a:pos x="1508" y="1886"/>
                </a:cxn>
                <a:cxn ang="0">
                  <a:pos x="1097" y="2829"/>
                </a:cxn>
                <a:cxn ang="0">
                  <a:pos x="686" y="4479"/>
                </a:cxn>
                <a:cxn ang="0">
                  <a:pos x="0" y="5540"/>
                </a:cxn>
                <a:cxn ang="0">
                  <a:pos x="960" y="5540"/>
                </a:cxn>
                <a:cxn ang="0">
                  <a:pos x="1028" y="9076"/>
                </a:cxn>
                <a:cxn ang="0">
                  <a:pos x="2605" y="9312"/>
                </a:cxn>
                <a:cxn ang="0">
                  <a:pos x="2674" y="9783"/>
                </a:cxn>
                <a:cxn ang="0">
                  <a:pos x="3633" y="9901"/>
                </a:cxn>
                <a:cxn ang="0">
                  <a:pos x="3702" y="12612"/>
                </a:cxn>
                <a:cxn ang="0">
                  <a:pos x="5347" y="12848"/>
                </a:cxn>
                <a:cxn ang="0">
                  <a:pos x="5553" y="14970"/>
                </a:cxn>
                <a:cxn ang="0">
                  <a:pos x="6375" y="15087"/>
                </a:cxn>
                <a:cxn ang="0">
                  <a:pos x="6375" y="16266"/>
                </a:cxn>
                <a:cxn ang="0">
                  <a:pos x="7198" y="16384"/>
                </a:cxn>
                <a:cxn ang="0">
                  <a:pos x="7815" y="15795"/>
                </a:cxn>
                <a:cxn ang="0">
                  <a:pos x="8706" y="15441"/>
                </a:cxn>
                <a:cxn ang="0">
                  <a:pos x="10077" y="14144"/>
                </a:cxn>
                <a:cxn ang="0">
                  <a:pos x="12614" y="12848"/>
                </a:cxn>
                <a:cxn ang="0">
                  <a:pos x="13710" y="11669"/>
                </a:cxn>
                <a:cxn ang="0">
                  <a:pos x="14190" y="9312"/>
                </a:cxn>
                <a:cxn ang="0">
                  <a:pos x="14602" y="7426"/>
                </a:cxn>
                <a:cxn ang="0">
                  <a:pos x="15013" y="6483"/>
                </a:cxn>
                <a:cxn ang="0">
                  <a:pos x="15973" y="5186"/>
                </a:cxn>
                <a:cxn ang="0">
                  <a:pos x="16384" y="3772"/>
                </a:cxn>
                <a:cxn ang="0">
                  <a:pos x="16315" y="1532"/>
                </a:cxn>
              </a:cxnLst>
              <a:rect l="0" t="0" r="r" b="b"/>
              <a:pathLst>
                <a:path w="16384" h="16384">
                  <a:moveTo>
                    <a:pt x="16315" y="1532"/>
                  </a:moveTo>
                  <a:lnTo>
                    <a:pt x="14465" y="1179"/>
                  </a:lnTo>
                  <a:lnTo>
                    <a:pt x="1714" y="0"/>
                  </a:lnTo>
                  <a:lnTo>
                    <a:pt x="1508" y="1886"/>
                  </a:lnTo>
                  <a:lnTo>
                    <a:pt x="1097" y="2829"/>
                  </a:lnTo>
                  <a:lnTo>
                    <a:pt x="686" y="4479"/>
                  </a:lnTo>
                  <a:lnTo>
                    <a:pt x="0" y="5540"/>
                  </a:lnTo>
                  <a:lnTo>
                    <a:pt x="960" y="5540"/>
                  </a:lnTo>
                  <a:lnTo>
                    <a:pt x="1028" y="9076"/>
                  </a:lnTo>
                  <a:lnTo>
                    <a:pt x="2605" y="9312"/>
                  </a:lnTo>
                  <a:lnTo>
                    <a:pt x="2674" y="9783"/>
                  </a:lnTo>
                  <a:lnTo>
                    <a:pt x="3633" y="9901"/>
                  </a:lnTo>
                  <a:lnTo>
                    <a:pt x="3702" y="12612"/>
                  </a:lnTo>
                  <a:lnTo>
                    <a:pt x="5347" y="12848"/>
                  </a:lnTo>
                  <a:lnTo>
                    <a:pt x="5553" y="14970"/>
                  </a:lnTo>
                  <a:lnTo>
                    <a:pt x="6375" y="15087"/>
                  </a:lnTo>
                  <a:lnTo>
                    <a:pt x="6375" y="16266"/>
                  </a:lnTo>
                  <a:lnTo>
                    <a:pt x="7198" y="16384"/>
                  </a:lnTo>
                  <a:lnTo>
                    <a:pt x="7815" y="15795"/>
                  </a:lnTo>
                  <a:lnTo>
                    <a:pt x="8706" y="15441"/>
                  </a:lnTo>
                  <a:lnTo>
                    <a:pt x="10077" y="14144"/>
                  </a:lnTo>
                  <a:lnTo>
                    <a:pt x="12614" y="12848"/>
                  </a:lnTo>
                  <a:lnTo>
                    <a:pt x="13710" y="11669"/>
                  </a:lnTo>
                  <a:lnTo>
                    <a:pt x="14190" y="9312"/>
                  </a:lnTo>
                  <a:lnTo>
                    <a:pt x="14602" y="7426"/>
                  </a:lnTo>
                  <a:lnTo>
                    <a:pt x="15013" y="6483"/>
                  </a:lnTo>
                  <a:lnTo>
                    <a:pt x="15973" y="5186"/>
                  </a:lnTo>
                  <a:lnTo>
                    <a:pt x="16384" y="3772"/>
                  </a:lnTo>
                  <a:lnTo>
                    <a:pt x="16315" y="1532"/>
                  </a:lnTo>
                  <a:close/>
                </a:path>
              </a:pathLst>
            </a:custGeom>
            <a:grpFill/>
            <a:ln w="3175">
              <a:solidFill>
                <a:srgbClr val="17375E">
                  <a:alpha val="80000"/>
                </a:srgbClr>
              </a:solidFill>
              <a:prstDash val="solid"/>
              <a:round/>
              <a:headEnd/>
              <a:tailEnd/>
            </a:ln>
          </p:spPr>
        </p:sp>
        <p:sp>
          <p:nvSpPr>
            <p:cNvPr id="476" name="Gilchrist"/>
            <p:cNvSpPr>
              <a:spLocks/>
            </p:cNvSpPr>
            <p:nvPr/>
          </p:nvSpPr>
          <p:spPr bwMode="auto">
            <a:xfrm>
              <a:off x="6358140" y="1556753"/>
              <a:ext cx="251203" cy="334938"/>
            </a:xfrm>
            <a:custGeom>
              <a:avLst/>
              <a:gdLst/>
              <a:ahLst/>
              <a:cxnLst>
                <a:cxn ang="0">
                  <a:pos x="8962" y="0"/>
                </a:cxn>
                <a:cxn ang="0">
                  <a:pos x="9522" y="315"/>
                </a:cxn>
                <a:cxn ang="0">
                  <a:pos x="11063" y="2101"/>
                </a:cxn>
                <a:cxn ang="0">
                  <a:pos x="11483" y="3151"/>
                </a:cxn>
                <a:cxn ang="0">
                  <a:pos x="13303" y="4201"/>
                </a:cxn>
                <a:cxn ang="0">
                  <a:pos x="14844" y="4621"/>
                </a:cxn>
                <a:cxn ang="0">
                  <a:pos x="16384" y="5041"/>
                </a:cxn>
                <a:cxn ang="0">
                  <a:pos x="16104" y="16384"/>
                </a:cxn>
                <a:cxn ang="0">
                  <a:pos x="11063" y="16279"/>
                </a:cxn>
                <a:cxn ang="0">
                  <a:pos x="10643" y="15859"/>
                </a:cxn>
                <a:cxn ang="0">
                  <a:pos x="6021" y="15649"/>
                </a:cxn>
                <a:cxn ang="0">
                  <a:pos x="5741" y="15229"/>
                </a:cxn>
                <a:cxn ang="0">
                  <a:pos x="1540" y="15124"/>
                </a:cxn>
                <a:cxn ang="0">
                  <a:pos x="0" y="14914"/>
                </a:cxn>
                <a:cxn ang="0">
                  <a:pos x="420" y="12918"/>
                </a:cxn>
                <a:cxn ang="0">
                  <a:pos x="980" y="11238"/>
                </a:cxn>
                <a:cxn ang="0">
                  <a:pos x="840" y="10187"/>
                </a:cxn>
                <a:cxn ang="0">
                  <a:pos x="980" y="8717"/>
                </a:cxn>
                <a:cxn ang="0">
                  <a:pos x="1540" y="6932"/>
                </a:cxn>
                <a:cxn ang="0">
                  <a:pos x="1680" y="5146"/>
                </a:cxn>
                <a:cxn ang="0">
                  <a:pos x="2941" y="4831"/>
                </a:cxn>
                <a:cxn ang="0">
                  <a:pos x="3921" y="4726"/>
                </a:cxn>
                <a:cxn ang="0">
                  <a:pos x="4341" y="3991"/>
                </a:cxn>
                <a:cxn ang="0">
                  <a:pos x="4761" y="2941"/>
                </a:cxn>
                <a:cxn ang="0">
                  <a:pos x="4621" y="2416"/>
                </a:cxn>
                <a:cxn ang="0">
                  <a:pos x="5881" y="1470"/>
                </a:cxn>
                <a:cxn ang="0">
                  <a:pos x="6442" y="1155"/>
                </a:cxn>
                <a:cxn ang="0">
                  <a:pos x="7562" y="945"/>
                </a:cxn>
                <a:cxn ang="0">
                  <a:pos x="8122" y="420"/>
                </a:cxn>
                <a:cxn ang="0">
                  <a:pos x="8962" y="0"/>
                </a:cxn>
              </a:cxnLst>
              <a:rect l="0" t="0" r="r" b="b"/>
              <a:pathLst>
                <a:path w="16384" h="16384">
                  <a:moveTo>
                    <a:pt x="8962" y="0"/>
                  </a:moveTo>
                  <a:lnTo>
                    <a:pt x="9522" y="315"/>
                  </a:lnTo>
                  <a:lnTo>
                    <a:pt x="11063" y="2101"/>
                  </a:lnTo>
                  <a:lnTo>
                    <a:pt x="11483" y="3151"/>
                  </a:lnTo>
                  <a:lnTo>
                    <a:pt x="13303" y="4201"/>
                  </a:lnTo>
                  <a:lnTo>
                    <a:pt x="14844" y="4621"/>
                  </a:lnTo>
                  <a:lnTo>
                    <a:pt x="16384" y="5041"/>
                  </a:lnTo>
                  <a:lnTo>
                    <a:pt x="16104" y="16384"/>
                  </a:lnTo>
                  <a:lnTo>
                    <a:pt x="11063" y="16279"/>
                  </a:lnTo>
                  <a:lnTo>
                    <a:pt x="10643" y="15859"/>
                  </a:lnTo>
                  <a:lnTo>
                    <a:pt x="6021" y="15649"/>
                  </a:lnTo>
                  <a:lnTo>
                    <a:pt x="5741" y="15229"/>
                  </a:lnTo>
                  <a:lnTo>
                    <a:pt x="1540" y="15124"/>
                  </a:lnTo>
                  <a:lnTo>
                    <a:pt x="0" y="14914"/>
                  </a:lnTo>
                  <a:lnTo>
                    <a:pt x="420" y="12918"/>
                  </a:lnTo>
                  <a:lnTo>
                    <a:pt x="980" y="11238"/>
                  </a:lnTo>
                  <a:lnTo>
                    <a:pt x="840" y="10187"/>
                  </a:lnTo>
                  <a:lnTo>
                    <a:pt x="980" y="8717"/>
                  </a:lnTo>
                  <a:lnTo>
                    <a:pt x="1540" y="6932"/>
                  </a:lnTo>
                  <a:lnTo>
                    <a:pt x="1680" y="5146"/>
                  </a:lnTo>
                  <a:lnTo>
                    <a:pt x="2941" y="4831"/>
                  </a:lnTo>
                  <a:lnTo>
                    <a:pt x="3921" y="4726"/>
                  </a:lnTo>
                  <a:lnTo>
                    <a:pt x="4341" y="3991"/>
                  </a:lnTo>
                  <a:lnTo>
                    <a:pt x="4761" y="2941"/>
                  </a:lnTo>
                  <a:lnTo>
                    <a:pt x="4621" y="2416"/>
                  </a:lnTo>
                  <a:lnTo>
                    <a:pt x="5881" y="1470"/>
                  </a:lnTo>
                  <a:lnTo>
                    <a:pt x="6442" y="1155"/>
                  </a:lnTo>
                  <a:lnTo>
                    <a:pt x="7562" y="945"/>
                  </a:lnTo>
                  <a:lnTo>
                    <a:pt x="8122" y="420"/>
                  </a:lnTo>
                  <a:lnTo>
                    <a:pt x="8962" y="0"/>
                  </a:lnTo>
                  <a:close/>
                </a:path>
              </a:pathLst>
            </a:custGeom>
            <a:grpFill/>
            <a:ln w="3175">
              <a:solidFill>
                <a:srgbClr val="17375E">
                  <a:alpha val="80000"/>
                </a:srgbClr>
              </a:solidFill>
              <a:prstDash val="solid"/>
              <a:round/>
              <a:headEnd/>
              <a:tailEnd/>
            </a:ln>
          </p:spPr>
        </p:sp>
        <p:sp>
          <p:nvSpPr>
            <p:cNvPr id="477" name="Glades"/>
            <p:cNvSpPr>
              <a:spLocks/>
            </p:cNvSpPr>
            <p:nvPr/>
          </p:nvSpPr>
          <p:spPr bwMode="auto">
            <a:xfrm>
              <a:off x="7498217" y="4077375"/>
              <a:ext cx="568965" cy="416525"/>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3175">
              <a:solidFill>
                <a:srgbClr val="17375E">
                  <a:alpha val="80000"/>
                </a:srgbClr>
              </a:solidFill>
              <a:prstDash val="solid"/>
              <a:round/>
              <a:headEnd/>
              <a:tailEnd/>
            </a:ln>
          </p:spPr>
        </p:sp>
        <p:sp>
          <p:nvSpPr>
            <p:cNvPr id="478" name="Gulf"/>
            <p:cNvSpPr>
              <a:spLocks/>
            </p:cNvSpPr>
            <p:nvPr/>
          </p:nvSpPr>
          <p:spPr bwMode="auto">
            <a:xfrm>
              <a:off x="4324895" y="1290520"/>
              <a:ext cx="347820" cy="491672"/>
            </a:xfrm>
            <a:custGeom>
              <a:avLst/>
              <a:gdLst/>
              <a:ahLst/>
              <a:cxnLst>
                <a:cxn ang="0">
                  <a:pos x="12440" y="72"/>
                </a:cxn>
                <a:cxn ang="0">
                  <a:pos x="1922" y="0"/>
                </a:cxn>
                <a:cxn ang="0">
                  <a:pos x="1517" y="7798"/>
                </a:cxn>
                <a:cxn ang="0">
                  <a:pos x="2326" y="8156"/>
                </a:cxn>
                <a:cxn ang="0">
                  <a:pos x="2528" y="8729"/>
                </a:cxn>
                <a:cxn ang="0">
                  <a:pos x="3034" y="9730"/>
                </a:cxn>
                <a:cxn ang="0">
                  <a:pos x="4045" y="10446"/>
                </a:cxn>
                <a:cxn ang="0">
                  <a:pos x="4855" y="11519"/>
                </a:cxn>
                <a:cxn ang="0">
                  <a:pos x="4956" y="12807"/>
                </a:cxn>
                <a:cxn ang="0">
                  <a:pos x="4652" y="14238"/>
                </a:cxn>
                <a:cxn ang="0">
                  <a:pos x="4147" y="15168"/>
                </a:cxn>
                <a:cxn ang="0">
                  <a:pos x="3439" y="15454"/>
                </a:cxn>
                <a:cxn ang="0">
                  <a:pos x="2731" y="15311"/>
                </a:cxn>
                <a:cxn ang="0">
                  <a:pos x="2023" y="14524"/>
                </a:cxn>
                <a:cxn ang="0">
                  <a:pos x="1719" y="13236"/>
                </a:cxn>
                <a:cxn ang="0">
                  <a:pos x="1922" y="11948"/>
                </a:cxn>
                <a:cxn ang="0">
                  <a:pos x="1922" y="9802"/>
                </a:cxn>
                <a:cxn ang="0">
                  <a:pos x="1416" y="9659"/>
                </a:cxn>
                <a:cxn ang="0">
                  <a:pos x="1011" y="9873"/>
                </a:cxn>
                <a:cxn ang="0">
                  <a:pos x="708" y="10231"/>
                </a:cxn>
                <a:cxn ang="0">
                  <a:pos x="202" y="10875"/>
                </a:cxn>
                <a:cxn ang="0">
                  <a:pos x="101" y="11519"/>
                </a:cxn>
                <a:cxn ang="0">
                  <a:pos x="0" y="12377"/>
                </a:cxn>
                <a:cxn ang="0">
                  <a:pos x="506" y="13379"/>
                </a:cxn>
                <a:cxn ang="0">
                  <a:pos x="809" y="14810"/>
                </a:cxn>
                <a:cxn ang="0">
                  <a:pos x="2124" y="16169"/>
                </a:cxn>
                <a:cxn ang="0">
                  <a:pos x="2731" y="16384"/>
                </a:cxn>
                <a:cxn ang="0">
                  <a:pos x="3540" y="16384"/>
                </a:cxn>
                <a:cxn ang="0">
                  <a:pos x="4248" y="16098"/>
                </a:cxn>
                <a:cxn ang="0">
                  <a:pos x="5158" y="15669"/>
                </a:cxn>
                <a:cxn ang="0">
                  <a:pos x="5866" y="15597"/>
                </a:cxn>
                <a:cxn ang="0">
                  <a:pos x="7383" y="15740"/>
                </a:cxn>
                <a:cxn ang="0">
                  <a:pos x="8293" y="15669"/>
                </a:cxn>
                <a:cxn ang="0">
                  <a:pos x="9102" y="15239"/>
                </a:cxn>
                <a:cxn ang="0">
                  <a:pos x="10215" y="14667"/>
                </a:cxn>
                <a:cxn ang="0">
                  <a:pos x="10923" y="14595"/>
                </a:cxn>
                <a:cxn ang="0">
                  <a:pos x="12541" y="13451"/>
                </a:cxn>
                <a:cxn ang="0">
                  <a:pos x="13552" y="13522"/>
                </a:cxn>
                <a:cxn ang="0">
                  <a:pos x="14968" y="13451"/>
                </a:cxn>
                <a:cxn ang="0">
                  <a:pos x="16081" y="12807"/>
                </a:cxn>
                <a:cxn ang="0">
                  <a:pos x="16283" y="12449"/>
                </a:cxn>
                <a:cxn ang="0">
                  <a:pos x="15777" y="11590"/>
                </a:cxn>
                <a:cxn ang="0">
                  <a:pos x="16283" y="10589"/>
                </a:cxn>
                <a:cxn ang="0">
                  <a:pos x="16182" y="9873"/>
                </a:cxn>
                <a:cxn ang="0">
                  <a:pos x="16384" y="8586"/>
                </a:cxn>
                <a:cxn ang="0">
                  <a:pos x="15777" y="7512"/>
                </a:cxn>
                <a:cxn ang="0">
                  <a:pos x="14867" y="6582"/>
                </a:cxn>
                <a:cxn ang="0">
                  <a:pos x="13957" y="6153"/>
                </a:cxn>
                <a:cxn ang="0">
                  <a:pos x="12541" y="5080"/>
                </a:cxn>
                <a:cxn ang="0">
                  <a:pos x="11631" y="4221"/>
                </a:cxn>
                <a:cxn ang="0">
                  <a:pos x="11125" y="3792"/>
                </a:cxn>
                <a:cxn ang="0">
                  <a:pos x="11529" y="2790"/>
                </a:cxn>
                <a:cxn ang="0">
                  <a:pos x="11529" y="1431"/>
                </a:cxn>
                <a:cxn ang="0">
                  <a:pos x="12440" y="72"/>
                </a:cxn>
              </a:cxnLst>
              <a:rect l="0" t="0" r="r" b="b"/>
              <a:pathLst>
                <a:path w="16384" h="16384">
                  <a:moveTo>
                    <a:pt x="12440" y="72"/>
                  </a:moveTo>
                  <a:lnTo>
                    <a:pt x="1922" y="0"/>
                  </a:lnTo>
                  <a:lnTo>
                    <a:pt x="1517" y="7798"/>
                  </a:lnTo>
                  <a:lnTo>
                    <a:pt x="2326" y="8156"/>
                  </a:lnTo>
                  <a:lnTo>
                    <a:pt x="2528" y="8729"/>
                  </a:lnTo>
                  <a:lnTo>
                    <a:pt x="3034" y="9730"/>
                  </a:lnTo>
                  <a:lnTo>
                    <a:pt x="4045" y="10446"/>
                  </a:lnTo>
                  <a:lnTo>
                    <a:pt x="4855" y="11519"/>
                  </a:lnTo>
                  <a:lnTo>
                    <a:pt x="4956" y="12807"/>
                  </a:lnTo>
                  <a:lnTo>
                    <a:pt x="4652" y="14238"/>
                  </a:lnTo>
                  <a:lnTo>
                    <a:pt x="4147" y="15168"/>
                  </a:lnTo>
                  <a:lnTo>
                    <a:pt x="3439" y="15454"/>
                  </a:lnTo>
                  <a:lnTo>
                    <a:pt x="2731" y="15311"/>
                  </a:lnTo>
                  <a:lnTo>
                    <a:pt x="2023" y="14524"/>
                  </a:lnTo>
                  <a:lnTo>
                    <a:pt x="1719" y="13236"/>
                  </a:lnTo>
                  <a:lnTo>
                    <a:pt x="1922" y="11948"/>
                  </a:lnTo>
                  <a:lnTo>
                    <a:pt x="1922" y="9802"/>
                  </a:lnTo>
                  <a:lnTo>
                    <a:pt x="1416" y="9659"/>
                  </a:lnTo>
                  <a:lnTo>
                    <a:pt x="1011" y="9873"/>
                  </a:lnTo>
                  <a:lnTo>
                    <a:pt x="708" y="10231"/>
                  </a:lnTo>
                  <a:lnTo>
                    <a:pt x="202" y="10875"/>
                  </a:lnTo>
                  <a:lnTo>
                    <a:pt x="101" y="11519"/>
                  </a:lnTo>
                  <a:lnTo>
                    <a:pt x="0" y="12377"/>
                  </a:lnTo>
                  <a:lnTo>
                    <a:pt x="506" y="13379"/>
                  </a:lnTo>
                  <a:lnTo>
                    <a:pt x="809" y="14810"/>
                  </a:lnTo>
                  <a:lnTo>
                    <a:pt x="2124" y="16169"/>
                  </a:lnTo>
                  <a:lnTo>
                    <a:pt x="2731" y="16384"/>
                  </a:lnTo>
                  <a:lnTo>
                    <a:pt x="3540" y="16384"/>
                  </a:lnTo>
                  <a:lnTo>
                    <a:pt x="4248" y="16098"/>
                  </a:lnTo>
                  <a:lnTo>
                    <a:pt x="5158" y="15669"/>
                  </a:lnTo>
                  <a:lnTo>
                    <a:pt x="5866" y="15597"/>
                  </a:lnTo>
                  <a:lnTo>
                    <a:pt x="7383" y="15740"/>
                  </a:lnTo>
                  <a:lnTo>
                    <a:pt x="8293" y="15669"/>
                  </a:lnTo>
                  <a:lnTo>
                    <a:pt x="9102" y="15239"/>
                  </a:lnTo>
                  <a:lnTo>
                    <a:pt x="10215" y="14667"/>
                  </a:lnTo>
                  <a:lnTo>
                    <a:pt x="10923" y="14595"/>
                  </a:lnTo>
                  <a:lnTo>
                    <a:pt x="12541" y="13451"/>
                  </a:lnTo>
                  <a:lnTo>
                    <a:pt x="13552" y="13522"/>
                  </a:lnTo>
                  <a:lnTo>
                    <a:pt x="14968" y="13451"/>
                  </a:lnTo>
                  <a:lnTo>
                    <a:pt x="16081" y="12807"/>
                  </a:lnTo>
                  <a:lnTo>
                    <a:pt x="16283" y="12449"/>
                  </a:lnTo>
                  <a:lnTo>
                    <a:pt x="15777" y="11590"/>
                  </a:lnTo>
                  <a:lnTo>
                    <a:pt x="16283" y="10589"/>
                  </a:lnTo>
                  <a:lnTo>
                    <a:pt x="16182" y="9873"/>
                  </a:lnTo>
                  <a:lnTo>
                    <a:pt x="16384" y="8586"/>
                  </a:lnTo>
                  <a:lnTo>
                    <a:pt x="15777" y="7512"/>
                  </a:lnTo>
                  <a:lnTo>
                    <a:pt x="14867" y="6582"/>
                  </a:lnTo>
                  <a:lnTo>
                    <a:pt x="13957" y="6153"/>
                  </a:lnTo>
                  <a:lnTo>
                    <a:pt x="12541" y="5080"/>
                  </a:lnTo>
                  <a:lnTo>
                    <a:pt x="11631" y="4221"/>
                  </a:lnTo>
                  <a:lnTo>
                    <a:pt x="11125" y="3792"/>
                  </a:lnTo>
                  <a:lnTo>
                    <a:pt x="11529" y="2790"/>
                  </a:lnTo>
                  <a:lnTo>
                    <a:pt x="11529" y="1431"/>
                  </a:lnTo>
                  <a:lnTo>
                    <a:pt x="12440" y="72"/>
                  </a:lnTo>
                  <a:close/>
                </a:path>
              </a:pathLst>
            </a:custGeom>
            <a:grpFill/>
            <a:ln w="3175">
              <a:solidFill>
                <a:srgbClr val="17375E">
                  <a:alpha val="80000"/>
                </a:srgbClr>
              </a:solidFill>
              <a:prstDash val="solid"/>
              <a:round/>
              <a:headEnd/>
              <a:tailEnd/>
            </a:ln>
          </p:spPr>
        </p:sp>
        <p:sp>
          <p:nvSpPr>
            <p:cNvPr id="479" name="Hamilton"/>
            <p:cNvSpPr>
              <a:spLocks/>
            </p:cNvSpPr>
            <p:nvPr/>
          </p:nvSpPr>
          <p:spPr bwMode="auto">
            <a:xfrm>
              <a:off x="6098348" y="910495"/>
              <a:ext cx="521730" cy="298438"/>
            </a:xfrm>
            <a:custGeom>
              <a:avLst/>
              <a:gdLst/>
              <a:ahLst/>
              <a:cxnLst>
                <a:cxn ang="0">
                  <a:pos x="14833" y="1886"/>
                </a:cxn>
                <a:cxn ang="0">
                  <a:pos x="4045" y="354"/>
                </a:cxn>
                <a:cxn ang="0">
                  <a:pos x="0" y="0"/>
                </a:cxn>
                <a:cxn ang="0">
                  <a:pos x="944" y="1886"/>
                </a:cxn>
                <a:cxn ang="0">
                  <a:pos x="1079" y="3418"/>
                </a:cxn>
                <a:cxn ang="0">
                  <a:pos x="1483" y="5894"/>
                </a:cxn>
                <a:cxn ang="0">
                  <a:pos x="1416" y="7308"/>
                </a:cxn>
                <a:cxn ang="0">
                  <a:pos x="1753" y="8133"/>
                </a:cxn>
                <a:cxn ang="0">
                  <a:pos x="1888" y="9548"/>
                </a:cxn>
                <a:cxn ang="0">
                  <a:pos x="2292" y="10726"/>
                </a:cxn>
                <a:cxn ang="0">
                  <a:pos x="3169" y="12141"/>
                </a:cxn>
                <a:cxn ang="0">
                  <a:pos x="4113" y="10844"/>
                </a:cxn>
                <a:cxn ang="0">
                  <a:pos x="4855" y="10137"/>
                </a:cxn>
                <a:cxn ang="0">
                  <a:pos x="5596" y="10137"/>
                </a:cxn>
                <a:cxn ang="0">
                  <a:pos x="6136" y="10490"/>
                </a:cxn>
                <a:cxn ang="0">
                  <a:pos x="7012" y="10373"/>
                </a:cxn>
                <a:cxn ang="0">
                  <a:pos x="8158" y="10962"/>
                </a:cxn>
                <a:cxn ang="0">
                  <a:pos x="9035" y="11787"/>
                </a:cxn>
                <a:cxn ang="0">
                  <a:pos x="9102" y="12376"/>
                </a:cxn>
                <a:cxn ang="0">
                  <a:pos x="9439" y="12494"/>
                </a:cxn>
                <a:cxn ang="0">
                  <a:pos x="9776" y="12376"/>
                </a:cxn>
                <a:cxn ang="0">
                  <a:pos x="10181" y="12730"/>
                </a:cxn>
                <a:cxn ang="0">
                  <a:pos x="10383" y="13673"/>
                </a:cxn>
                <a:cxn ang="0">
                  <a:pos x="12608" y="16148"/>
                </a:cxn>
                <a:cxn ang="0">
                  <a:pos x="13350" y="16384"/>
                </a:cxn>
                <a:cxn ang="0">
                  <a:pos x="14024" y="16384"/>
                </a:cxn>
                <a:cxn ang="0">
                  <a:pos x="14901" y="15795"/>
                </a:cxn>
                <a:cxn ang="0">
                  <a:pos x="15710" y="14498"/>
                </a:cxn>
                <a:cxn ang="0">
                  <a:pos x="16384" y="12612"/>
                </a:cxn>
                <a:cxn ang="0">
                  <a:pos x="16384" y="11080"/>
                </a:cxn>
                <a:cxn ang="0">
                  <a:pos x="14901" y="6719"/>
                </a:cxn>
                <a:cxn ang="0">
                  <a:pos x="14429" y="4597"/>
                </a:cxn>
                <a:cxn ang="0">
                  <a:pos x="14833" y="1886"/>
                </a:cxn>
              </a:cxnLst>
              <a:rect l="0" t="0" r="r" b="b"/>
              <a:pathLst>
                <a:path w="16384" h="16384">
                  <a:moveTo>
                    <a:pt x="14833" y="1886"/>
                  </a:moveTo>
                  <a:lnTo>
                    <a:pt x="4045" y="354"/>
                  </a:lnTo>
                  <a:lnTo>
                    <a:pt x="0" y="0"/>
                  </a:lnTo>
                  <a:lnTo>
                    <a:pt x="944" y="1886"/>
                  </a:lnTo>
                  <a:lnTo>
                    <a:pt x="1079" y="3418"/>
                  </a:lnTo>
                  <a:lnTo>
                    <a:pt x="1483" y="5894"/>
                  </a:lnTo>
                  <a:lnTo>
                    <a:pt x="1416" y="7308"/>
                  </a:lnTo>
                  <a:lnTo>
                    <a:pt x="1753" y="8133"/>
                  </a:lnTo>
                  <a:lnTo>
                    <a:pt x="1888" y="9548"/>
                  </a:lnTo>
                  <a:lnTo>
                    <a:pt x="2292" y="10726"/>
                  </a:lnTo>
                  <a:lnTo>
                    <a:pt x="3169" y="12141"/>
                  </a:lnTo>
                  <a:lnTo>
                    <a:pt x="4113" y="10844"/>
                  </a:lnTo>
                  <a:lnTo>
                    <a:pt x="4855" y="10137"/>
                  </a:lnTo>
                  <a:lnTo>
                    <a:pt x="5596" y="10137"/>
                  </a:lnTo>
                  <a:lnTo>
                    <a:pt x="6136" y="10490"/>
                  </a:lnTo>
                  <a:lnTo>
                    <a:pt x="7012" y="10373"/>
                  </a:lnTo>
                  <a:lnTo>
                    <a:pt x="8158" y="10962"/>
                  </a:lnTo>
                  <a:lnTo>
                    <a:pt x="9035" y="11787"/>
                  </a:lnTo>
                  <a:lnTo>
                    <a:pt x="9102" y="12376"/>
                  </a:lnTo>
                  <a:lnTo>
                    <a:pt x="9439" y="12494"/>
                  </a:lnTo>
                  <a:lnTo>
                    <a:pt x="9776" y="12376"/>
                  </a:lnTo>
                  <a:lnTo>
                    <a:pt x="10181" y="12730"/>
                  </a:lnTo>
                  <a:lnTo>
                    <a:pt x="10383" y="13673"/>
                  </a:lnTo>
                  <a:lnTo>
                    <a:pt x="12608" y="16148"/>
                  </a:lnTo>
                  <a:lnTo>
                    <a:pt x="13350" y="16384"/>
                  </a:lnTo>
                  <a:lnTo>
                    <a:pt x="14024" y="16384"/>
                  </a:lnTo>
                  <a:lnTo>
                    <a:pt x="14901" y="15795"/>
                  </a:lnTo>
                  <a:lnTo>
                    <a:pt x="15710" y="14498"/>
                  </a:lnTo>
                  <a:lnTo>
                    <a:pt x="16384" y="12612"/>
                  </a:lnTo>
                  <a:lnTo>
                    <a:pt x="16384" y="11080"/>
                  </a:lnTo>
                  <a:lnTo>
                    <a:pt x="14901" y="6719"/>
                  </a:lnTo>
                  <a:lnTo>
                    <a:pt x="14429" y="4597"/>
                  </a:lnTo>
                  <a:lnTo>
                    <a:pt x="14833" y="1886"/>
                  </a:lnTo>
                  <a:close/>
                </a:path>
              </a:pathLst>
            </a:custGeom>
            <a:grpFill/>
            <a:ln w="3175">
              <a:solidFill>
                <a:srgbClr val="17375E">
                  <a:alpha val="80000"/>
                </a:srgbClr>
              </a:solidFill>
              <a:prstDash val="solid"/>
              <a:round/>
              <a:headEnd/>
              <a:tailEnd/>
            </a:ln>
          </p:spPr>
        </p:sp>
        <p:sp>
          <p:nvSpPr>
            <p:cNvPr id="480" name="Hardee"/>
            <p:cNvSpPr>
              <a:spLocks/>
            </p:cNvSpPr>
            <p:nvPr/>
          </p:nvSpPr>
          <p:spPr bwMode="auto">
            <a:xfrm>
              <a:off x="7098868" y="3669438"/>
              <a:ext cx="405790" cy="287703"/>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3175">
              <a:solidFill>
                <a:srgbClr val="17375E">
                  <a:alpha val="80000"/>
                </a:srgbClr>
              </a:solidFill>
              <a:prstDash val="solid"/>
              <a:round/>
              <a:headEnd/>
              <a:tailEnd/>
            </a:ln>
          </p:spPr>
        </p:sp>
        <p:sp>
          <p:nvSpPr>
            <p:cNvPr id="481" name="Hendry"/>
            <p:cNvSpPr>
              <a:spLocks/>
            </p:cNvSpPr>
            <p:nvPr/>
          </p:nvSpPr>
          <p:spPr bwMode="auto">
            <a:xfrm>
              <a:off x="7498217" y="4476724"/>
              <a:ext cx="566818" cy="489525"/>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3175">
              <a:solidFill>
                <a:srgbClr val="17375E">
                  <a:alpha val="80000"/>
                </a:srgbClr>
              </a:solidFill>
              <a:prstDash val="solid"/>
              <a:round/>
              <a:headEnd/>
              <a:tailEnd/>
            </a:ln>
          </p:spPr>
        </p:sp>
        <p:sp>
          <p:nvSpPr>
            <p:cNvPr id="482" name="Hernando"/>
            <p:cNvSpPr>
              <a:spLocks/>
            </p:cNvSpPr>
            <p:nvPr/>
          </p:nvSpPr>
          <p:spPr bwMode="auto">
            <a:xfrm>
              <a:off x="6585726" y="2694683"/>
              <a:ext cx="515289" cy="240468"/>
            </a:xfrm>
            <a:custGeom>
              <a:avLst/>
              <a:gdLst/>
              <a:ahLst/>
              <a:cxnLst>
                <a:cxn ang="0">
                  <a:pos x="10718" y="2194"/>
                </a:cxn>
                <a:cxn ang="0">
                  <a:pos x="10581" y="3218"/>
                </a:cxn>
                <a:cxn ang="0">
                  <a:pos x="10854" y="4681"/>
                </a:cxn>
                <a:cxn ang="0">
                  <a:pos x="11264" y="5998"/>
                </a:cxn>
                <a:cxn ang="0">
                  <a:pos x="11742" y="7022"/>
                </a:cxn>
                <a:cxn ang="0">
                  <a:pos x="11878" y="7899"/>
                </a:cxn>
                <a:cxn ang="0">
                  <a:pos x="12766" y="8631"/>
                </a:cxn>
                <a:cxn ang="0">
                  <a:pos x="13653" y="8923"/>
                </a:cxn>
                <a:cxn ang="0">
                  <a:pos x="14882" y="10971"/>
                </a:cxn>
                <a:cxn ang="0">
                  <a:pos x="15633" y="11118"/>
                </a:cxn>
                <a:cxn ang="0">
                  <a:pos x="16316" y="10971"/>
                </a:cxn>
                <a:cxn ang="0">
                  <a:pos x="16384" y="14336"/>
                </a:cxn>
                <a:cxn ang="0">
                  <a:pos x="11127" y="14190"/>
                </a:cxn>
                <a:cxn ang="0">
                  <a:pos x="11059" y="16384"/>
                </a:cxn>
                <a:cxn ang="0">
                  <a:pos x="137" y="16384"/>
                </a:cxn>
                <a:cxn ang="0">
                  <a:pos x="273" y="15214"/>
                </a:cxn>
                <a:cxn ang="0">
                  <a:pos x="0" y="14043"/>
                </a:cxn>
                <a:cxn ang="0">
                  <a:pos x="205" y="11703"/>
                </a:cxn>
                <a:cxn ang="0">
                  <a:pos x="614" y="10825"/>
                </a:cxn>
                <a:cxn ang="0">
                  <a:pos x="751" y="9655"/>
                </a:cxn>
                <a:cxn ang="0">
                  <a:pos x="683" y="7168"/>
                </a:cxn>
                <a:cxn ang="0">
                  <a:pos x="478" y="5266"/>
                </a:cxn>
                <a:cxn ang="0">
                  <a:pos x="410" y="3803"/>
                </a:cxn>
                <a:cxn ang="0">
                  <a:pos x="478" y="2487"/>
                </a:cxn>
                <a:cxn ang="0">
                  <a:pos x="887" y="1317"/>
                </a:cxn>
                <a:cxn ang="0">
                  <a:pos x="1297" y="0"/>
                </a:cxn>
                <a:cxn ang="0">
                  <a:pos x="6758" y="293"/>
                </a:cxn>
                <a:cxn ang="0">
                  <a:pos x="6827" y="1902"/>
                </a:cxn>
                <a:cxn ang="0">
                  <a:pos x="10718" y="2194"/>
                </a:cxn>
              </a:cxnLst>
              <a:rect l="0" t="0" r="r" b="b"/>
              <a:pathLst>
                <a:path w="16384" h="16384">
                  <a:moveTo>
                    <a:pt x="10718" y="2194"/>
                  </a:moveTo>
                  <a:lnTo>
                    <a:pt x="10581" y="3218"/>
                  </a:lnTo>
                  <a:lnTo>
                    <a:pt x="10854" y="4681"/>
                  </a:lnTo>
                  <a:lnTo>
                    <a:pt x="11264" y="5998"/>
                  </a:lnTo>
                  <a:lnTo>
                    <a:pt x="11742" y="7022"/>
                  </a:lnTo>
                  <a:lnTo>
                    <a:pt x="11878" y="7899"/>
                  </a:lnTo>
                  <a:lnTo>
                    <a:pt x="12766" y="8631"/>
                  </a:lnTo>
                  <a:lnTo>
                    <a:pt x="13653" y="8923"/>
                  </a:lnTo>
                  <a:lnTo>
                    <a:pt x="14882" y="10971"/>
                  </a:lnTo>
                  <a:lnTo>
                    <a:pt x="15633" y="11118"/>
                  </a:lnTo>
                  <a:lnTo>
                    <a:pt x="16316" y="10971"/>
                  </a:lnTo>
                  <a:lnTo>
                    <a:pt x="16384" y="14336"/>
                  </a:lnTo>
                  <a:lnTo>
                    <a:pt x="11127" y="14190"/>
                  </a:lnTo>
                  <a:lnTo>
                    <a:pt x="11059" y="16384"/>
                  </a:lnTo>
                  <a:lnTo>
                    <a:pt x="137" y="16384"/>
                  </a:lnTo>
                  <a:lnTo>
                    <a:pt x="273" y="15214"/>
                  </a:lnTo>
                  <a:lnTo>
                    <a:pt x="0" y="14043"/>
                  </a:lnTo>
                  <a:lnTo>
                    <a:pt x="205" y="11703"/>
                  </a:lnTo>
                  <a:lnTo>
                    <a:pt x="614" y="10825"/>
                  </a:lnTo>
                  <a:lnTo>
                    <a:pt x="751" y="9655"/>
                  </a:lnTo>
                  <a:lnTo>
                    <a:pt x="683" y="7168"/>
                  </a:lnTo>
                  <a:lnTo>
                    <a:pt x="478" y="5266"/>
                  </a:lnTo>
                  <a:lnTo>
                    <a:pt x="410" y="3803"/>
                  </a:lnTo>
                  <a:lnTo>
                    <a:pt x="478" y="2487"/>
                  </a:lnTo>
                  <a:lnTo>
                    <a:pt x="887" y="1317"/>
                  </a:lnTo>
                  <a:lnTo>
                    <a:pt x="1297" y="0"/>
                  </a:lnTo>
                  <a:lnTo>
                    <a:pt x="6758" y="293"/>
                  </a:lnTo>
                  <a:lnTo>
                    <a:pt x="6827" y="1902"/>
                  </a:lnTo>
                  <a:lnTo>
                    <a:pt x="10718" y="2194"/>
                  </a:lnTo>
                  <a:close/>
                </a:path>
              </a:pathLst>
            </a:custGeom>
            <a:grpFill/>
            <a:ln w="3175">
              <a:solidFill>
                <a:srgbClr val="17375E">
                  <a:alpha val="80000"/>
                </a:srgbClr>
              </a:solidFill>
              <a:prstDash val="solid"/>
              <a:round/>
              <a:headEnd/>
              <a:tailEnd/>
            </a:ln>
          </p:spPr>
        </p:sp>
        <p:sp>
          <p:nvSpPr>
            <p:cNvPr id="483" name="Highlands"/>
            <p:cNvSpPr>
              <a:spLocks/>
            </p:cNvSpPr>
            <p:nvPr/>
          </p:nvSpPr>
          <p:spPr bwMode="auto">
            <a:xfrm>
              <a:off x="7502511" y="3671585"/>
              <a:ext cx="495966" cy="568965"/>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3175">
              <a:solidFill>
                <a:srgbClr val="17375E">
                  <a:alpha val="80000"/>
                </a:srgbClr>
              </a:solidFill>
              <a:prstDash val="solid"/>
              <a:round/>
              <a:headEnd/>
              <a:tailEnd/>
            </a:ln>
          </p:spPr>
        </p:sp>
        <p:sp>
          <p:nvSpPr>
            <p:cNvPr id="484" name="Hillsborough"/>
            <p:cNvSpPr>
              <a:spLocks/>
            </p:cNvSpPr>
            <p:nvPr/>
          </p:nvSpPr>
          <p:spPr bwMode="auto">
            <a:xfrm>
              <a:off x="6611490" y="3186355"/>
              <a:ext cx="487378" cy="487378"/>
            </a:xfrm>
            <a:custGeom>
              <a:avLst/>
              <a:gdLst/>
              <a:ahLst/>
              <a:cxnLst>
                <a:cxn ang="0">
                  <a:pos x="0" y="72"/>
                </a:cxn>
                <a:cxn ang="0">
                  <a:pos x="15157" y="0"/>
                </a:cxn>
                <a:cxn ang="0">
                  <a:pos x="16384" y="0"/>
                </a:cxn>
                <a:cxn ang="0">
                  <a:pos x="16384" y="16240"/>
                </a:cxn>
                <a:cxn ang="0">
                  <a:pos x="2526" y="16384"/>
                </a:cxn>
                <a:cxn ang="0">
                  <a:pos x="2454" y="15951"/>
                </a:cxn>
                <a:cxn ang="0">
                  <a:pos x="2671" y="15518"/>
                </a:cxn>
                <a:cxn ang="0">
                  <a:pos x="3104" y="15446"/>
                </a:cxn>
                <a:cxn ang="0">
                  <a:pos x="3825" y="15013"/>
                </a:cxn>
                <a:cxn ang="0">
                  <a:pos x="4186" y="14580"/>
                </a:cxn>
                <a:cxn ang="0">
                  <a:pos x="4980" y="14147"/>
                </a:cxn>
                <a:cxn ang="0">
                  <a:pos x="5125" y="13713"/>
                </a:cxn>
                <a:cxn ang="0">
                  <a:pos x="4836" y="13136"/>
                </a:cxn>
                <a:cxn ang="0">
                  <a:pos x="4908" y="12703"/>
                </a:cxn>
                <a:cxn ang="0">
                  <a:pos x="5269" y="12342"/>
                </a:cxn>
                <a:cxn ang="0">
                  <a:pos x="6063" y="12126"/>
                </a:cxn>
                <a:cxn ang="0">
                  <a:pos x="7362" y="10032"/>
                </a:cxn>
                <a:cxn ang="0">
                  <a:pos x="7362" y="9599"/>
                </a:cxn>
                <a:cxn ang="0">
                  <a:pos x="7145" y="9239"/>
                </a:cxn>
                <a:cxn ang="0">
                  <a:pos x="6640" y="8733"/>
                </a:cxn>
                <a:cxn ang="0">
                  <a:pos x="6496" y="7867"/>
                </a:cxn>
                <a:cxn ang="0">
                  <a:pos x="6568" y="7073"/>
                </a:cxn>
                <a:cxn ang="0">
                  <a:pos x="6135" y="6857"/>
                </a:cxn>
                <a:cxn ang="0">
                  <a:pos x="5918" y="6568"/>
                </a:cxn>
                <a:cxn ang="0">
                  <a:pos x="5702" y="6496"/>
                </a:cxn>
                <a:cxn ang="0">
                  <a:pos x="5485" y="6640"/>
                </a:cxn>
                <a:cxn ang="0">
                  <a:pos x="5197" y="7362"/>
                </a:cxn>
                <a:cxn ang="0">
                  <a:pos x="4691" y="8084"/>
                </a:cxn>
                <a:cxn ang="0">
                  <a:pos x="4836" y="9455"/>
                </a:cxn>
                <a:cxn ang="0">
                  <a:pos x="4764" y="9888"/>
                </a:cxn>
                <a:cxn ang="0">
                  <a:pos x="4403" y="10249"/>
                </a:cxn>
                <a:cxn ang="0">
                  <a:pos x="3970" y="10032"/>
                </a:cxn>
                <a:cxn ang="0">
                  <a:pos x="3464" y="9816"/>
                </a:cxn>
                <a:cxn ang="0">
                  <a:pos x="3176" y="9094"/>
                </a:cxn>
                <a:cxn ang="0">
                  <a:pos x="3104" y="8445"/>
                </a:cxn>
                <a:cxn ang="0">
                  <a:pos x="3176" y="7434"/>
                </a:cxn>
                <a:cxn ang="0">
                  <a:pos x="3104" y="6568"/>
                </a:cxn>
                <a:cxn ang="0">
                  <a:pos x="2598" y="5991"/>
                </a:cxn>
                <a:cxn ang="0">
                  <a:pos x="1516" y="5630"/>
                </a:cxn>
                <a:cxn ang="0">
                  <a:pos x="1010" y="5125"/>
                </a:cxn>
                <a:cxn ang="0">
                  <a:pos x="505" y="4764"/>
                </a:cxn>
                <a:cxn ang="0">
                  <a:pos x="72" y="4908"/>
                </a:cxn>
                <a:cxn ang="0">
                  <a:pos x="0" y="72"/>
                </a:cxn>
              </a:cxnLst>
              <a:rect l="0" t="0" r="r" b="b"/>
              <a:pathLst>
                <a:path w="16384" h="16384">
                  <a:moveTo>
                    <a:pt x="0" y="72"/>
                  </a:moveTo>
                  <a:lnTo>
                    <a:pt x="15157" y="0"/>
                  </a:lnTo>
                  <a:lnTo>
                    <a:pt x="16384" y="0"/>
                  </a:lnTo>
                  <a:lnTo>
                    <a:pt x="16384" y="16240"/>
                  </a:lnTo>
                  <a:lnTo>
                    <a:pt x="2526" y="16384"/>
                  </a:lnTo>
                  <a:lnTo>
                    <a:pt x="2454" y="15951"/>
                  </a:lnTo>
                  <a:lnTo>
                    <a:pt x="2671" y="15518"/>
                  </a:lnTo>
                  <a:lnTo>
                    <a:pt x="3104" y="15446"/>
                  </a:lnTo>
                  <a:lnTo>
                    <a:pt x="3825" y="15013"/>
                  </a:lnTo>
                  <a:lnTo>
                    <a:pt x="4186" y="14580"/>
                  </a:lnTo>
                  <a:lnTo>
                    <a:pt x="4980" y="14147"/>
                  </a:lnTo>
                  <a:lnTo>
                    <a:pt x="5125" y="13713"/>
                  </a:lnTo>
                  <a:lnTo>
                    <a:pt x="4836" y="13136"/>
                  </a:lnTo>
                  <a:lnTo>
                    <a:pt x="4908" y="12703"/>
                  </a:lnTo>
                  <a:lnTo>
                    <a:pt x="5269" y="12342"/>
                  </a:lnTo>
                  <a:lnTo>
                    <a:pt x="6063" y="12126"/>
                  </a:lnTo>
                  <a:lnTo>
                    <a:pt x="7362" y="10032"/>
                  </a:lnTo>
                  <a:lnTo>
                    <a:pt x="7362" y="9599"/>
                  </a:lnTo>
                  <a:lnTo>
                    <a:pt x="7145" y="9239"/>
                  </a:lnTo>
                  <a:lnTo>
                    <a:pt x="6640" y="8733"/>
                  </a:lnTo>
                  <a:lnTo>
                    <a:pt x="6496" y="7867"/>
                  </a:lnTo>
                  <a:lnTo>
                    <a:pt x="6568" y="7073"/>
                  </a:lnTo>
                  <a:lnTo>
                    <a:pt x="6135" y="6857"/>
                  </a:lnTo>
                  <a:lnTo>
                    <a:pt x="5918" y="6568"/>
                  </a:lnTo>
                  <a:lnTo>
                    <a:pt x="5702" y="6496"/>
                  </a:lnTo>
                  <a:lnTo>
                    <a:pt x="5485" y="6640"/>
                  </a:lnTo>
                  <a:lnTo>
                    <a:pt x="5197" y="7362"/>
                  </a:lnTo>
                  <a:lnTo>
                    <a:pt x="4691" y="8084"/>
                  </a:lnTo>
                  <a:lnTo>
                    <a:pt x="4836" y="9455"/>
                  </a:lnTo>
                  <a:lnTo>
                    <a:pt x="4764" y="9888"/>
                  </a:lnTo>
                  <a:lnTo>
                    <a:pt x="4403" y="10249"/>
                  </a:lnTo>
                  <a:lnTo>
                    <a:pt x="3970" y="10032"/>
                  </a:lnTo>
                  <a:lnTo>
                    <a:pt x="3464" y="9816"/>
                  </a:lnTo>
                  <a:lnTo>
                    <a:pt x="3176" y="9094"/>
                  </a:lnTo>
                  <a:lnTo>
                    <a:pt x="3104" y="8445"/>
                  </a:lnTo>
                  <a:lnTo>
                    <a:pt x="3176" y="7434"/>
                  </a:lnTo>
                  <a:lnTo>
                    <a:pt x="3104" y="6568"/>
                  </a:lnTo>
                  <a:lnTo>
                    <a:pt x="2598" y="5991"/>
                  </a:lnTo>
                  <a:lnTo>
                    <a:pt x="1516" y="5630"/>
                  </a:lnTo>
                  <a:lnTo>
                    <a:pt x="1010" y="5125"/>
                  </a:lnTo>
                  <a:lnTo>
                    <a:pt x="505" y="4764"/>
                  </a:lnTo>
                  <a:lnTo>
                    <a:pt x="72" y="4908"/>
                  </a:lnTo>
                  <a:lnTo>
                    <a:pt x="0" y="72"/>
                  </a:lnTo>
                  <a:close/>
                </a:path>
              </a:pathLst>
            </a:custGeom>
            <a:grpFill/>
            <a:ln w="3175">
              <a:solidFill>
                <a:srgbClr val="17375E">
                  <a:alpha val="80000"/>
                </a:srgbClr>
              </a:solidFill>
              <a:prstDash val="solid"/>
              <a:round/>
              <a:headEnd/>
              <a:tailEnd/>
            </a:ln>
          </p:spPr>
        </p:sp>
        <p:sp>
          <p:nvSpPr>
            <p:cNvPr id="485" name="Holmes"/>
            <p:cNvSpPr>
              <a:spLocks/>
            </p:cNvSpPr>
            <p:nvPr/>
          </p:nvSpPr>
          <p:spPr bwMode="auto">
            <a:xfrm>
              <a:off x="3839664" y="558380"/>
              <a:ext cx="431555" cy="264086"/>
            </a:xfrm>
            <a:custGeom>
              <a:avLst/>
              <a:gdLst/>
              <a:ahLst/>
              <a:cxnLst>
                <a:cxn ang="0">
                  <a:pos x="5706" y="16384"/>
                </a:cxn>
                <a:cxn ang="0">
                  <a:pos x="0" y="16251"/>
                </a:cxn>
                <a:cxn ang="0">
                  <a:pos x="163" y="0"/>
                </a:cxn>
                <a:cxn ang="0">
                  <a:pos x="16384" y="0"/>
                </a:cxn>
                <a:cxn ang="0">
                  <a:pos x="15243" y="3064"/>
                </a:cxn>
                <a:cxn ang="0">
                  <a:pos x="14998" y="4263"/>
                </a:cxn>
                <a:cxn ang="0">
                  <a:pos x="14428" y="5062"/>
                </a:cxn>
                <a:cxn ang="0">
                  <a:pos x="13531" y="7992"/>
                </a:cxn>
                <a:cxn ang="0">
                  <a:pos x="13287" y="9191"/>
                </a:cxn>
                <a:cxn ang="0">
                  <a:pos x="13694" y="9191"/>
                </a:cxn>
                <a:cxn ang="0">
                  <a:pos x="12553" y="14120"/>
                </a:cxn>
                <a:cxn ang="0">
                  <a:pos x="9455" y="14253"/>
                </a:cxn>
                <a:cxn ang="0">
                  <a:pos x="9374" y="12521"/>
                </a:cxn>
                <a:cxn ang="0">
                  <a:pos x="8722" y="12255"/>
                </a:cxn>
                <a:cxn ang="0">
                  <a:pos x="8640" y="11589"/>
                </a:cxn>
                <a:cxn ang="0">
                  <a:pos x="6358" y="11722"/>
                </a:cxn>
                <a:cxn ang="0">
                  <a:pos x="6195" y="12521"/>
                </a:cxn>
                <a:cxn ang="0">
                  <a:pos x="6195" y="13986"/>
                </a:cxn>
                <a:cxn ang="0">
                  <a:pos x="5787" y="15185"/>
                </a:cxn>
                <a:cxn ang="0">
                  <a:pos x="5706" y="16384"/>
                </a:cxn>
              </a:cxnLst>
              <a:rect l="0" t="0" r="r" b="b"/>
              <a:pathLst>
                <a:path w="16384" h="16384">
                  <a:moveTo>
                    <a:pt x="5706" y="16384"/>
                  </a:moveTo>
                  <a:lnTo>
                    <a:pt x="0" y="16251"/>
                  </a:lnTo>
                  <a:lnTo>
                    <a:pt x="163" y="0"/>
                  </a:lnTo>
                  <a:lnTo>
                    <a:pt x="16384" y="0"/>
                  </a:lnTo>
                  <a:lnTo>
                    <a:pt x="15243" y="3064"/>
                  </a:lnTo>
                  <a:lnTo>
                    <a:pt x="14998" y="4263"/>
                  </a:lnTo>
                  <a:lnTo>
                    <a:pt x="14428" y="5062"/>
                  </a:lnTo>
                  <a:lnTo>
                    <a:pt x="13531" y="7992"/>
                  </a:lnTo>
                  <a:lnTo>
                    <a:pt x="13287" y="9191"/>
                  </a:lnTo>
                  <a:lnTo>
                    <a:pt x="13694" y="9191"/>
                  </a:lnTo>
                  <a:lnTo>
                    <a:pt x="12553" y="14120"/>
                  </a:lnTo>
                  <a:lnTo>
                    <a:pt x="9455" y="14253"/>
                  </a:lnTo>
                  <a:lnTo>
                    <a:pt x="9374" y="12521"/>
                  </a:lnTo>
                  <a:lnTo>
                    <a:pt x="8722" y="12255"/>
                  </a:lnTo>
                  <a:lnTo>
                    <a:pt x="8640" y="11589"/>
                  </a:lnTo>
                  <a:lnTo>
                    <a:pt x="6358" y="11722"/>
                  </a:lnTo>
                  <a:lnTo>
                    <a:pt x="6195" y="12521"/>
                  </a:lnTo>
                  <a:lnTo>
                    <a:pt x="6195" y="13986"/>
                  </a:lnTo>
                  <a:lnTo>
                    <a:pt x="5787" y="15185"/>
                  </a:lnTo>
                  <a:lnTo>
                    <a:pt x="5706" y="16384"/>
                  </a:lnTo>
                  <a:close/>
                </a:path>
              </a:pathLst>
            </a:custGeom>
            <a:grpFill/>
            <a:ln w="3175">
              <a:solidFill>
                <a:srgbClr val="17375E">
                  <a:alpha val="80000"/>
                </a:srgbClr>
              </a:solidFill>
              <a:prstDash val="solid"/>
              <a:round/>
              <a:headEnd/>
              <a:tailEnd/>
            </a:ln>
          </p:spPr>
        </p:sp>
        <p:sp>
          <p:nvSpPr>
            <p:cNvPr id="486" name="Indian_River"/>
            <p:cNvSpPr>
              <a:spLocks/>
            </p:cNvSpPr>
            <p:nvPr/>
          </p:nvSpPr>
          <p:spPr bwMode="auto">
            <a:xfrm>
              <a:off x="8058594" y="3482646"/>
              <a:ext cx="442290" cy="276968"/>
            </a:xfrm>
            <a:custGeom>
              <a:avLst/>
              <a:gdLst/>
              <a:ahLst/>
              <a:cxnLst>
                <a:cxn ang="0">
                  <a:pos x="398" y="2159"/>
                </a:cxn>
                <a:cxn ang="0">
                  <a:pos x="11214" y="2413"/>
                </a:cxn>
                <a:cxn ang="0">
                  <a:pos x="12169" y="0"/>
                </a:cxn>
                <a:cxn ang="0">
                  <a:pos x="13044" y="3048"/>
                </a:cxn>
                <a:cxn ang="0">
                  <a:pos x="14157" y="7112"/>
                </a:cxn>
                <a:cxn ang="0">
                  <a:pos x="15271" y="10669"/>
                </a:cxn>
                <a:cxn ang="0">
                  <a:pos x="15907" y="13082"/>
                </a:cxn>
                <a:cxn ang="0">
                  <a:pos x="16384" y="16384"/>
                </a:cxn>
                <a:cxn ang="0">
                  <a:pos x="6204" y="16257"/>
                </a:cxn>
                <a:cxn ang="0">
                  <a:pos x="3420" y="16003"/>
                </a:cxn>
                <a:cxn ang="0">
                  <a:pos x="3340" y="11558"/>
                </a:cxn>
                <a:cxn ang="0">
                  <a:pos x="398" y="11431"/>
                </a:cxn>
                <a:cxn ang="0">
                  <a:pos x="477" y="6985"/>
                </a:cxn>
                <a:cxn ang="0">
                  <a:pos x="0" y="6858"/>
                </a:cxn>
                <a:cxn ang="0">
                  <a:pos x="159" y="2286"/>
                </a:cxn>
                <a:cxn ang="0">
                  <a:pos x="398" y="2159"/>
                </a:cxn>
              </a:cxnLst>
              <a:rect l="0" t="0" r="r" b="b"/>
              <a:pathLst>
                <a:path w="16384" h="16384">
                  <a:moveTo>
                    <a:pt x="398" y="2159"/>
                  </a:moveTo>
                  <a:lnTo>
                    <a:pt x="11214" y="2413"/>
                  </a:lnTo>
                  <a:lnTo>
                    <a:pt x="12169" y="0"/>
                  </a:lnTo>
                  <a:lnTo>
                    <a:pt x="13044" y="3048"/>
                  </a:lnTo>
                  <a:lnTo>
                    <a:pt x="14157" y="7112"/>
                  </a:lnTo>
                  <a:lnTo>
                    <a:pt x="15271" y="10669"/>
                  </a:lnTo>
                  <a:lnTo>
                    <a:pt x="15907" y="13082"/>
                  </a:lnTo>
                  <a:lnTo>
                    <a:pt x="16384" y="16384"/>
                  </a:lnTo>
                  <a:lnTo>
                    <a:pt x="6204" y="16257"/>
                  </a:lnTo>
                  <a:lnTo>
                    <a:pt x="3420" y="16003"/>
                  </a:lnTo>
                  <a:lnTo>
                    <a:pt x="3340" y="11558"/>
                  </a:lnTo>
                  <a:lnTo>
                    <a:pt x="398" y="11431"/>
                  </a:lnTo>
                  <a:lnTo>
                    <a:pt x="477" y="6985"/>
                  </a:lnTo>
                  <a:lnTo>
                    <a:pt x="0" y="6858"/>
                  </a:lnTo>
                  <a:lnTo>
                    <a:pt x="159" y="2286"/>
                  </a:lnTo>
                  <a:lnTo>
                    <a:pt x="398" y="2159"/>
                  </a:lnTo>
                  <a:close/>
                </a:path>
              </a:pathLst>
            </a:custGeom>
            <a:grpFill/>
            <a:ln w="3175">
              <a:solidFill>
                <a:srgbClr val="17375E">
                  <a:alpha val="80000"/>
                </a:srgbClr>
              </a:solidFill>
              <a:prstDash val="solid"/>
              <a:round/>
              <a:headEnd/>
              <a:tailEnd/>
            </a:ln>
          </p:spPr>
        </p:sp>
        <p:sp>
          <p:nvSpPr>
            <p:cNvPr id="487" name="Jackson"/>
            <p:cNvSpPr>
              <a:spLocks/>
            </p:cNvSpPr>
            <p:nvPr/>
          </p:nvSpPr>
          <p:spPr bwMode="auto">
            <a:xfrm>
              <a:off x="4189631" y="558380"/>
              <a:ext cx="614053" cy="403643"/>
            </a:xfrm>
            <a:custGeom>
              <a:avLst/>
              <a:gdLst/>
              <a:ahLst/>
              <a:cxnLst>
                <a:cxn ang="0">
                  <a:pos x="16384" y="10981"/>
                </a:cxn>
                <a:cxn ang="0">
                  <a:pos x="16155" y="10458"/>
                </a:cxn>
                <a:cxn ang="0">
                  <a:pos x="15639" y="9935"/>
                </a:cxn>
                <a:cxn ang="0">
                  <a:pos x="14837" y="8279"/>
                </a:cxn>
                <a:cxn ang="0">
                  <a:pos x="14723" y="5578"/>
                </a:cxn>
                <a:cxn ang="0">
                  <a:pos x="14780" y="4532"/>
                </a:cxn>
                <a:cxn ang="0">
                  <a:pos x="14608" y="4096"/>
                </a:cxn>
                <a:cxn ang="0">
                  <a:pos x="14035" y="3137"/>
                </a:cxn>
                <a:cxn ang="0">
                  <a:pos x="13520" y="1743"/>
                </a:cxn>
                <a:cxn ang="0">
                  <a:pos x="13176" y="436"/>
                </a:cxn>
                <a:cxn ang="0">
                  <a:pos x="2692" y="0"/>
                </a:cxn>
                <a:cxn ang="0">
                  <a:pos x="2177" y="0"/>
                </a:cxn>
                <a:cxn ang="0">
                  <a:pos x="1375" y="2004"/>
                </a:cxn>
                <a:cxn ang="0">
                  <a:pos x="1203" y="2789"/>
                </a:cxn>
                <a:cxn ang="0">
                  <a:pos x="802" y="3312"/>
                </a:cxn>
                <a:cxn ang="0">
                  <a:pos x="172" y="5229"/>
                </a:cxn>
                <a:cxn ang="0">
                  <a:pos x="0" y="6013"/>
                </a:cxn>
                <a:cxn ang="0">
                  <a:pos x="286" y="6013"/>
                </a:cxn>
                <a:cxn ang="0">
                  <a:pos x="2635" y="6013"/>
                </a:cxn>
                <a:cxn ang="0">
                  <a:pos x="2635" y="7582"/>
                </a:cxn>
                <a:cxn ang="0">
                  <a:pos x="3666" y="7669"/>
                </a:cxn>
                <a:cxn ang="0">
                  <a:pos x="3666" y="16297"/>
                </a:cxn>
                <a:cxn ang="0">
                  <a:pos x="4869" y="16384"/>
                </a:cxn>
                <a:cxn ang="0">
                  <a:pos x="9395" y="16384"/>
                </a:cxn>
                <a:cxn ang="0">
                  <a:pos x="9452" y="15077"/>
                </a:cxn>
                <a:cxn ang="0">
                  <a:pos x="14952" y="15077"/>
                </a:cxn>
                <a:cxn ang="0">
                  <a:pos x="15525" y="14292"/>
                </a:cxn>
                <a:cxn ang="0">
                  <a:pos x="15868" y="13072"/>
                </a:cxn>
                <a:cxn ang="0">
                  <a:pos x="16212" y="12375"/>
                </a:cxn>
                <a:cxn ang="0">
                  <a:pos x="16384" y="10981"/>
                </a:cxn>
              </a:cxnLst>
              <a:rect l="0" t="0" r="r" b="b"/>
              <a:pathLst>
                <a:path w="16384" h="16384">
                  <a:moveTo>
                    <a:pt x="16384" y="10981"/>
                  </a:moveTo>
                  <a:lnTo>
                    <a:pt x="16155" y="10458"/>
                  </a:lnTo>
                  <a:lnTo>
                    <a:pt x="15639" y="9935"/>
                  </a:lnTo>
                  <a:lnTo>
                    <a:pt x="14837" y="8279"/>
                  </a:lnTo>
                  <a:lnTo>
                    <a:pt x="14723" y="5578"/>
                  </a:lnTo>
                  <a:lnTo>
                    <a:pt x="14780" y="4532"/>
                  </a:lnTo>
                  <a:lnTo>
                    <a:pt x="14608" y="4096"/>
                  </a:lnTo>
                  <a:lnTo>
                    <a:pt x="14035" y="3137"/>
                  </a:lnTo>
                  <a:lnTo>
                    <a:pt x="13520" y="1743"/>
                  </a:lnTo>
                  <a:lnTo>
                    <a:pt x="13176" y="436"/>
                  </a:lnTo>
                  <a:lnTo>
                    <a:pt x="2692" y="0"/>
                  </a:lnTo>
                  <a:lnTo>
                    <a:pt x="2177" y="0"/>
                  </a:lnTo>
                  <a:lnTo>
                    <a:pt x="1375" y="2004"/>
                  </a:lnTo>
                  <a:lnTo>
                    <a:pt x="1203" y="2789"/>
                  </a:lnTo>
                  <a:lnTo>
                    <a:pt x="802" y="3312"/>
                  </a:lnTo>
                  <a:lnTo>
                    <a:pt x="172" y="5229"/>
                  </a:lnTo>
                  <a:lnTo>
                    <a:pt x="0" y="6013"/>
                  </a:lnTo>
                  <a:lnTo>
                    <a:pt x="286" y="6013"/>
                  </a:lnTo>
                  <a:lnTo>
                    <a:pt x="2635" y="6013"/>
                  </a:lnTo>
                  <a:lnTo>
                    <a:pt x="2635" y="7582"/>
                  </a:lnTo>
                  <a:lnTo>
                    <a:pt x="3666" y="7669"/>
                  </a:lnTo>
                  <a:lnTo>
                    <a:pt x="3666" y="16297"/>
                  </a:lnTo>
                  <a:lnTo>
                    <a:pt x="4869" y="16384"/>
                  </a:lnTo>
                  <a:lnTo>
                    <a:pt x="9395" y="16384"/>
                  </a:lnTo>
                  <a:lnTo>
                    <a:pt x="9452" y="15077"/>
                  </a:lnTo>
                  <a:lnTo>
                    <a:pt x="14952" y="15077"/>
                  </a:lnTo>
                  <a:lnTo>
                    <a:pt x="15525" y="14292"/>
                  </a:lnTo>
                  <a:lnTo>
                    <a:pt x="15868" y="13072"/>
                  </a:lnTo>
                  <a:lnTo>
                    <a:pt x="16212" y="12375"/>
                  </a:lnTo>
                  <a:lnTo>
                    <a:pt x="16384" y="10981"/>
                  </a:lnTo>
                  <a:close/>
                </a:path>
              </a:pathLst>
            </a:custGeom>
            <a:grpFill/>
            <a:ln w="3175">
              <a:solidFill>
                <a:srgbClr val="17375E">
                  <a:alpha val="80000"/>
                </a:srgbClr>
              </a:solidFill>
              <a:prstDash val="solid"/>
              <a:round/>
              <a:headEnd/>
              <a:tailEnd/>
            </a:ln>
          </p:spPr>
        </p:sp>
        <p:sp>
          <p:nvSpPr>
            <p:cNvPr id="488" name="Jefferson"/>
            <p:cNvSpPr>
              <a:spLocks/>
            </p:cNvSpPr>
            <p:nvPr/>
          </p:nvSpPr>
          <p:spPr bwMode="auto">
            <a:xfrm>
              <a:off x="5452090" y="871848"/>
              <a:ext cx="399349" cy="523877"/>
            </a:xfrm>
            <a:custGeom>
              <a:avLst/>
              <a:gdLst/>
              <a:ahLst/>
              <a:cxnLst>
                <a:cxn ang="0">
                  <a:pos x="16120" y="671"/>
                </a:cxn>
                <a:cxn ang="0">
                  <a:pos x="10482" y="336"/>
                </a:cxn>
                <a:cxn ang="0">
                  <a:pos x="2202" y="0"/>
                </a:cxn>
                <a:cxn ang="0">
                  <a:pos x="2202" y="1612"/>
                </a:cxn>
                <a:cxn ang="0">
                  <a:pos x="3876" y="3425"/>
                </a:cxn>
                <a:cxn ang="0">
                  <a:pos x="2995" y="4432"/>
                </a:cxn>
                <a:cxn ang="0">
                  <a:pos x="2290" y="4297"/>
                </a:cxn>
                <a:cxn ang="0">
                  <a:pos x="1321" y="4230"/>
                </a:cxn>
                <a:cxn ang="0">
                  <a:pos x="1409" y="6513"/>
                </a:cxn>
                <a:cxn ang="0">
                  <a:pos x="176" y="6648"/>
                </a:cxn>
                <a:cxn ang="0">
                  <a:pos x="0" y="11415"/>
                </a:cxn>
                <a:cxn ang="0">
                  <a:pos x="0" y="16317"/>
                </a:cxn>
                <a:cxn ang="0">
                  <a:pos x="1321" y="16115"/>
                </a:cxn>
                <a:cxn ang="0">
                  <a:pos x="2995" y="16384"/>
                </a:cxn>
                <a:cxn ang="0">
                  <a:pos x="3523" y="15444"/>
                </a:cxn>
                <a:cxn ang="0">
                  <a:pos x="3700" y="14772"/>
                </a:cxn>
                <a:cxn ang="0">
                  <a:pos x="4052" y="14168"/>
                </a:cxn>
                <a:cxn ang="0">
                  <a:pos x="4580" y="13832"/>
                </a:cxn>
                <a:cxn ang="0">
                  <a:pos x="5197" y="13362"/>
                </a:cxn>
                <a:cxn ang="0">
                  <a:pos x="5461" y="12355"/>
                </a:cxn>
                <a:cxn ang="0">
                  <a:pos x="6518" y="11684"/>
                </a:cxn>
                <a:cxn ang="0">
                  <a:pos x="7575" y="11415"/>
                </a:cxn>
                <a:cxn ang="0">
                  <a:pos x="8809" y="10609"/>
                </a:cxn>
                <a:cxn ang="0">
                  <a:pos x="9337" y="10206"/>
                </a:cxn>
                <a:cxn ang="0">
                  <a:pos x="9689" y="9736"/>
                </a:cxn>
                <a:cxn ang="0">
                  <a:pos x="9425" y="9065"/>
                </a:cxn>
                <a:cxn ang="0">
                  <a:pos x="9601" y="8393"/>
                </a:cxn>
                <a:cxn ang="0">
                  <a:pos x="10218" y="8125"/>
                </a:cxn>
                <a:cxn ang="0">
                  <a:pos x="11099" y="7521"/>
                </a:cxn>
                <a:cxn ang="0">
                  <a:pos x="11892" y="6043"/>
                </a:cxn>
                <a:cxn ang="0">
                  <a:pos x="11804" y="5103"/>
                </a:cxn>
                <a:cxn ang="0">
                  <a:pos x="11892" y="4029"/>
                </a:cxn>
                <a:cxn ang="0">
                  <a:pos x="13565" y="3693"/>
                </a:cxn>
                <a:cxn ang="0">
                  <a:pos x="15415" y="3425"/>
                </a:cxn>
                <a:cxn ang="0">
                  <a:pos x="15767" y="3022"/>
                </a:cxn>
                <a:cxn ang="0">
                  <a:pos x="16384" y="1477"/>
                </a:cxn>
                <a:cxn ang="0">
                  <a:pos x="16120" y="671"/>
                </a:cxn>
              </a:cxnLst>
              <a:rect l="0" t="0" r="r" b="b"/>
              <a:pathLst>
                <a:path w="16384" h="16384">
                  <a:moveTo>
                    <a:pt x="16120" y="671"/>
                  </a:moveTo>
                  <a:lnTo>
                    <a:pt x="10482" y="336"/>
                  </a:lnTo>
                  <a:lnTo>
                    <a:pt x="2202" y="0"/>
                  </a:lnTo>
                  <a:lnTo>
                    <a:pt x="2202" y="1612"/>
                  </a:lnTo>
                  <a:lnTo>
                    <a:pt x="3876" y="3425"/>
                  </a:lnTo>
                  <a:lnTo>
                    <a:pt x="2995" y="4432"/>
                  </a:lnTo>
                  <a:lnTo>
                    <a:pt x="2290" y="4297"/>
                  </a:lnTo>
                  <a:lnTo>
                    <a:pt x="1321" y="4230"/>
                  </a:lnTo>
                  <a:lnTo>
                    <a:pt x="1409" y="6513"/>
                  </a:lnTo>
                  <a:lnTo>
                    <a:pt x="176" y="6648"/>
                  </a:lnTo>
                  <a:lnTo>
                    <a:pt x="0" y="11415"/>
                  </a:lnTo>
                  <a:lnTo>
                    <a:pt x="0" y="16317"/>
                  </a:lnTo>
                  <a:lnTo>
                    <a:pt x="1321" y="16115"/>
                  </a:lnTo>
                  <a:lnTo>
                    <a:pt x="2995" y="16384"/>
                  </a:lnTo>
                  <a:lnTo>
                    <a:pt x="3523" y="15444"/>
                  </a:lnTo>
                  <a:lnTo>
                    <a:pt x="3700" y="14772"/>
                  </a:lnTo>
                  <a:lnTo>
                    <a:pt x="4052" y="14168"/>
                  </a:lnTo>
                  <a:lnTo>
                    <a:pt x="4580" y="13832"/>
                  </a:lnTo>
                  <a:lnTo>
                    <a:pt x="5197" y="13362"/>
                  </a:lnTo>
                  <a:lnTo>
                    <a:pt x="5461" y="12355"/>
                  </a:lnTo>
                  <a:lnTo>
                    <a:pt x="6518" y="11684"/>
                  </a:lnTo>
                  <a:lnTo>
                    <a:pt x="7575" y="11415"/>
                  </a:lnTo>
                  <a:lnTo>
                    <a:pt x="8809" y="10609"/>
                  </a:lnTo>
                  <a:lnTo>
                    <a:pt x="9337" y="10206"/>
                  </a:lnTo>
                  <a:lnTo>
                    <a:pt x="9689" y="9736"/>
                  </a:lnTo>
                  <a:lnTo>
                    <a:pt x="9425" y="9065"/>
                  </a:lnTo>
                  <a:lnTo>
                    <a:pt x="9601" y="8393"/>
                  </a:lnTo>
                  <a:lnTo>
                    <a:pt x="10218" y="8125"/>
                  </a:lnTo>
                  <a:lnTo>
                    <a:pt x="11099" y="7521"/>
                  </a:lnTo>
                  <a:lnTo>
                    <a:pt x="11892" y="6043"/>
                  </a:lnTo>
                  <a:lnTo>
                    <a:pt x="11804" y="5103"/>
                  </a:lnTo>
                  <a:lnTo>
                    <a:pt x="11892" y="4029"/>
                  </a:lnTo>
                  <a:lnTo>
                    <a:pt x="13565" y="3693"/>
                  </a:lnTo>
                  <a:lnTo>
                    <a:pt x="15415" y="3425"/>
                  </a:lnTo>
                  <a:lnTo>
                    <a:pt x="15767" y="3022"/>
                  </a:lnTo>
                  <a:lnTo>
                    <a:pt x="16384" y="1477"/>
                  </a:lnTo>
                  <a:lnTo>
                    <a:pt x="16120" y="671"/>
                  </a:lnTo>
                  <a:close/>
                </a:path>
              </a:pathLst>
            </a:custGeom>
            <a:grpFill/>
            <a:ln w="3175">
              <a:solidFill>
                <a:srgbClr val="17375E">
                  <a:alpha val="80000"/>
                </a:srgbClr>
              </a:solidFill>
              <a:prstDash val="solid"/>
              <a:round/>
              <a:headEnd/>
              <a:tailEnd/>
            </a:ln>
          </p:spPr>
        </p:sp>
        <p:sp>
          <p:nvSpPr>
            <p:cNvPr id="489" name="Lafayette"/>
            <p:cNvSpPr>
              <a:spLocks/>
            </p:cNvSpPr>
            <p:nvPr/>
          </p:nvSpPr>
          <p:spPr bwMode="auto">
            <a:xfrm>
              <a:off x="6021055" y="1251874"/>
              <a:ext cx="410084" cy="410084"/>
            </a:xfrm>
            <a:custGeom>
              <a:avLst/>
              <a:gdLst/>
              <a:ahLst/>
              <a:cxnLst>
                <a:cxn ang="0">
                  <a:pos x="257" y="86"/>
                </a:cxn>
                <a:cxn ang="0">
                  <a:pos x="4546" y="0"/>
                </a:cxn>
                <a:cxn ang="0">
                  <a:pos x="4546" y="600"/>
                </a:cxn>
                <a:cxn ang="0">
                  <a:pos x="4718" y="1372"/>
                </a:cxn>
                <a:cxn ang="0">
                  <a:pos x="4718" y="2488"/>
                </a:cxn>
                <a:cxn ang="0">
                  <a:pos x="4546" y="3345"/>
                </a:cxn>
                <a:cxn ang="0">
                  <a:pos x="5404" y="4546"/>
                </a:cxn>
                <a:cxn ang="0">
                  <a:pos x="5576" y="5576"/>
                </a:cxn>
                <a:cxn ang="0">
                  <a:pos x="5919" y="5919"/>
                </a:cxn>
                <a:cxn ang="0">
                  <a:pos x="6434" y="6090"/>
                </a:cxn>
                <a:cxn ang="0">
                  <a:pos x="8235" y="5919"/>
                </a:cxn>
                <a:cxn ang="0">
                  <a:pos x="10122" y="6862"/>
                </a:cxn>
                <a:cxn ang="0">
                  <a:pos x="12438" y="8750"/>
                </a:cxn>
                <a:cxn ang="0">
                  <a:pos x="13553" y="10379"/>
                </a:cxn>
                <a:cxn ang="0">
                  <a:pos x="14325" y="10980"/>
                </a:cxn>
                <a:cxn ang="0">
                  <a:pos x="15097" y="11580"/>
                </a:cxn>
                <a:cxn ang="0">
                  <a:pos x="15097" y="12438"/>
                </a:cxn>
                <a:cxn ang="0">
                  <a:pos x="15183" y="13039"/>
                </a:cxn>
                <a:cxn ang="0">
                  <a:pos x="15440" y="13639"/>
                </a:cxn>
                <a:cxn ang="0">
                  <a:pos x="16298" y="14154"/>
                </a:cxn>
                <a:cxn ang="0">
                  <a:pos x="16384" y="14583"/>
                </a:cxn>
                <a:cxn ang="0">
                  <a:pos x="16127" y="15440"/>
                </a:cxn>
                <a:cxn ang="0">
                  <a:pos x="15869" y="16041"/>
                </a:cxn>
                <a:cxn ang="0">
                  <a:pos x="15269" y="16127"/>
                </a:cxn>
                <a:cxn ang="0">
                  <a:pos x="14497" y="16384"/>
                </a:cxn>
                <a:cxn ang="0">
                  <a:pos x="2230" y="16127"/>
                </a:cxn>
                <a:cxn ang="0">
                  <a:pos x="515" y="16041"/>
                </a:cxn>
                <a:cxn ang="0">
                  <a:pos x="515" y="13039"/>
                </a:cxn>
                <a:cxn ang="0">
                  <a:pos x="0" y="13039"/>
                </a:cxn>
                <a:cxn ang="0">
                  <a:pos x="257" y="86"/>
                </a:cxn>
              </a:cxnLst>
              <a:rect l="0" t="0" r="r" b="b"/>
              <a:pathLst>
                <a:path w="16384" h="16384">
                  <a:moveTo>
                    <a:pt x="257" y="86"/>
                  </a:moveTo>
                  <a:lnTo>
                    <a:pt x="4546" y="0"/>
                  </a:lnTo>
                  <a:lnTo>
                    <a:pt x="4546" y="600"/>
                  </a:lnTo>
                  <a:lnTo>
                    <a:pt x="4718" y="1372"/>
                  </a:lnTo>
                  <a:lnTo>
                    <a:pt x="4718" y="2488"/>
                  </a:lnTo>
                  <a:lnTo>
                    <a:pt x="4546" y="3345"/>
                  </a:lnTo>
                  <a:lnTo>
                    <a:pt x="5404" y="4546"/>
                  </a:lnTo>
                  <a:lnTo>
                    <a:pt x="5576" y="5576"/>
                  </a:lnTo>
                  <a:lnTo>
                    <a:pt x="5919" y="5919"/>
                  </a:lnTo>
                  <a:lnTo>
                    <a:pt x="6434" y="6090"/>
                  </a:lnTo>
                  <a:lnTo>
                    <a:pt x="8235" y="5919"/>
                  </a:lnTo>
                  <a:lnTo>
                    <a:pt x="10122" y="6862"/>
                  </a:lnTo>
                  <a:lnTo>
                    <a:pt x="12438" y="8750"/>
                  </a:lnTo>
                  <a:lnTo>
                    <a:pt x="13553" y="10379"/>
                  </a:lnTo>
                  <a:lnTo>
                    <a:pt x="14325" y="10980"/>
                  </a:lnTo>
                  <a:lnTo>
                    <a:pt x="15097" y="11580"/>
                  </a:lnTo>
                  <a:lnTo>
                    <a:pt x="15097" y="12438"/>
                  </a:lnTo>
                  <a:lnTo>
                    <a:pt x="15183" y="13039"/>
                  </a:lnTo>
                  <a:lnTo>
                    <a:pt x="15440" y="13639"/>
                  </a:lnTo>
                  <a:lnTo>
                    <a:pt x="16298" y="14154"/>
                  </a:lnTo>
                  <a:lnTo>
                    <a:pt x="16384" y="14583"/>
                  </a:lnTo>
                  <a:lnTo>
                    <a:pt x="16127" y="15440"/>
                  </a:lnTo>
                  <a:lnTo>
                    <a:pt x="15869" y="16041"/>
                  </a:lnTo>
                  <a:lnTo>
                    <a:pt x="15269" y="16127"/>
                  </a:lnTo>
                  <a:lnTo>
                    <a:pt x="14497" y="16384"/>
                  </a:lnTo>
                  <a:lnTo>
                    <a:pt x="2230" y="16127"/>
                  </a:lnTo>
                  <a:lnTo>
                    <a:pt x="515" y="16041"/>
                  </a:lnTo>
                  <a:lnTo>
                    <a:pt x="515" y="13039"/>
                  </a:lnTo>
                  <a:lnTo>
                    <a:pt x="0" y="13039"/>
                  </a:lnTo>
                  <a:lnTo>
                    <a:pt x="257" y="86"/>
                  </a:lnTo>
                  <a:close/>
                </a:path>
              </a:pathLst>
            </a:custGeom>
            <a:grpFill/>
            <a:ln w="3175">
              <a:solidFill>
                <a:srgbClr val="17375E">
                  <a:alpha val="80000"/>
                </a:srgbClr>
              </a:solidFill>
              <a:prstDash val="solid"/>
              <a:round/>
              <a:headEnd/>
              <a:tailEnd/>
            </a:ln>
          </p:spPr>
        </p:sp>
        <p:sp>
          <p:nvSpPr>
            <p:cNvPr id="490" name="Lake"/>
            <p:cNvSpPr>
              <a:spLocks/>
            </p:cNvSpPr>
            <p:nvPr/>
          </p:nvSpPr>
          <p:spPr bwMode="auto">
            <a:xfrm>
              <a:off x="7184749" y="2183688"/>
              <a:ext cx="504554" cy="845933"/>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3175">
              <a:solidFill>
                <a:srgbClr val="17375E">
                  <a:alpha val="80000"/>
                </a:srgbClr>
              </a:solidFill>
              <a:prstDash val="solid"/>
              <a:round/>
              <a:headEnd/>
              <a:tailEnd/>
            </a:ln>
          </p:spPr>
        </p:sp>
        <p:sp>
          <p:nvSpPr>
            <p:cNvPr id="491" name="Lee"/>
            <p:cNvSpPr>
              <a:spLocks/>
            </p:cNvSpPr>
            <p:nvPr/>
          </p:nvSpPr>
          <p:spPr bwMode="auto">
            <a:xfrm>
              <a:off x="7064515" y="4489607"/>
              <a:ext cx="433702" cy="410084"/>
            </a:xfrm>
            <a:custGeom>
              <a:avLst/>
              <a:gdLst/>
              <a:ahLst/>
              <a:cxnLst>
                <a:cxn ang="0">
                  <a:pos x="16384" y="0"/>
                </a:cxn>
                <a:cxn ang="0">
                  <a:pos x="16384" y="9178"/>
                </a:cxn>
                <a:cxn ang="0">
                  <a:pos x="16303" y="12352"/>
                </a:cxn>
                <a:cxn ang="0">
                  <a:pos x="13383" y="12438"/>
                </a:cxn>
                <a:cxn ang="0">
                  <a:pos x="13221" y="16384"/>
                </a:cxn>
                <a:cxn ang="0">
                  <a:pos x="8679" y="16384"/>
                </a:cxn>
                <a:cxn ang="0">
                  <a:pos x="8679" y="15955"/>
                </a:cxn>
                <a:cxn ang="0">
                  <a:pos x="7624" y="15955"/>
                </a:cxn>
                <a:cxn ang="0">
                  <a:pos x="7705" y="14239"/>
                </a:cxn>
                <a:cxn ang="0">
                  <a:pos x="7624" y="13553"/>
                </a:cxn>
                <a:cxn ang="0">
                  <a:pos x="6975" y="12781"/>
                </a:cxn>
                <a:cxn ang="0">
                  <a:pos x="6894" y="12181"/>
                </a:cxn>
                <a:cxn ang="0">
                  <a:pos x="6894" y="11495"/>
                </a:cxn>
                <a:cxn ang="0">
                  <a:pos x="6570" y="11323"/>
                </a:cxn>
                <a:cxn ang="0">
                  <a:pos x="5759" y="11752"/>
                </a:cxn>
                <a:cxn ang="0">
                  <a:pos x="5272" y="11666"/>
                </a:cxn>
                <a:cxn ang="0">
                  <a:pos x="4137" y="10122"/>
                </a:cxn>
                <a:cxn ang="0">
                  <a:pos x="3407" y="10036"/>
                </a:cxn>
                <a:cxn ang="0">
                  <a:pos x="2920" y="9178"/>
                </a:cxn>
                <a:cxn ang="0">
                  <a:pos x="2920" y="8750"/>
                </a:cxn>
                <a:cxn ang="0">
                  <a:pos x="3650" y="8235"/>
                </a:cxn>
                <a:cxn ang="0">
                  <a:pos x="3325" y="7634"/>
                </a:cxn>
                <a:cxn ang="0">
                  <a:pos x="2514" y="7806"/>
                </a:cxn>
                <a:cxn ang="0">
                  <a:pos x="1703" y="7720"/>
                </a:cxn>
                <a:cxn ang="0">
                  <a:pos x="1298" y="7463"/>
                </a:cxn>
                <a:cxn ang="0">
                  <a:pos x="973" y="6519"/>
                </a:cxn>
                <a:cxn ang="0">
                  <a:pos x="1054" y="4975"/>
                </a:cxn>
                <a:cxn ang="0">
                  <a:pos x="811" y="4117"/>
                </a:cxn>
                <a:cxn ang="0">
                  <a:pos x="162" y="3517"/>
                </a:cxn>
                <a:cxn ang="0">
                  <a:pos x="0" y="2659"/>
                </a:cxn>
                <a:cxn ang="0">
                  <a:pos x="162" y="1115"/>
                </a:cxn>
                <a:cxn ang="0">
                  <a:pos x="649" y="0"/>
                </a:cxn>
                <a:cxn ang="0">
                  <a:pos x="16384" y="0"/>
                </a:cxn>
              </a:cxnLst>
              <a:rect l="0" t="0" r="r" b="b"/>
              <a:pathLst>
                <a:path w="16384" h="16384">
                  <a:moveTo>
                    <a:pt x="16384" y="0"/>
                  </a:moveTo>
                  <a:lnTo>
                    <a:pt x="16384" y="9178"/>
                  </a:lnTo>
                  <a:lnTo>
                    <a:pt x="16303" y="12352"/>
                  </a:lnTo>
                  <a:lnTo>
                    <a:pt x="13383" y="12438"/>
                  </a:lnTo>
                  <a:lnTo>
                    <a:pt x="13221" y="16384"/>
                  </a:lnTo>
                  <a:lnTo>
                    <a:pt x="8679" y="16384"/>
                  </a:lnTo>
                  <a:lnTo>
                    <a:pt x="8679" y="15955"/>
                  </a:lnTo>
                  <a:lnTo>
                    <a:pt x="7624" y="15955"/>
                  </a:lnTo>
                  <a:lnTo>
                    <a:pt x="7705" y="14239"/>
                  </a:lnTo>
                  <a:lnTo>
                    <a:pt x="7624" y="13553"/>
                  </a:lnTo>
                  <a:lnTo>
                    <a:pt x="6975" y="12781"/>
                  </a:lnTo>
                  <a:lnTo>
                    <a:pt x="6894" y="12181"/>
                  </a:lnTo>
                  <a:lnTo>
                    <a:pt x="6894" y="11495"/>
                  </a:lnTo>
                  <a:lnTo>
                    <a:pt x="6570" y="11323"/>
                  </a:lnTo>
                  <a:lnTo>
                    <a:pt x="5759" y="11752"/>
                  </a:lnTo>
                  <a:lnTo>
                    <a:pt x="5272" y="11666"/>
                  </a:lnTo>
                  <a:lnTo>
                    <a:pt x="4137" y="10122"/>
                  </a:lnTo>
                  <a:lnTo>
                    <a:pt x="3407" y="10036"/>
                  </a:lnTo>
                  <a:lnTo>
                    <a:pt x="2920" y="9178"/>
                  </a:lnTo>
                  <a:lnTo>
                    <a:pt x="2920" y="8750"/>
                  </a:lnTo>
                  <a:lnTo>
                    <a:pt x="3650" y="8235"/>
                  </a:lnTo>
                  <a:lnTo>
                    <a:pt x="3325" y="7634"/>
                  </a:lnTo>
                  <a:lnTo>
                    <a:pt x="2514" y="7806"/>
                  </a:lnTo>
                  <a:lnTo>
                    <a:pt x="1703" y="7720"/>
                  </a:lnTo>
                  <a:lnTo>
                    <a:pt x="1298" y="7463"/>
                  </a:lnTo>
                  <a:lnTo>
                    <a:pt x="973" y="6519"/>
                  </a:lnTo>
                  <a:lnTo>
                    <a:pt x="1054" y="4975"/>
                  </a:lnTo>
                  <a:lnTo>
                    <a:pt x="811" y="4117"/>
                  </a:lnTo>
                  <a:lnTo>
                    <a:pt x="162" y="3517"/>
                  </a:lnTo>
                  <a:lnTo>
                    <a:pt x="0" y="2659"/>
                  </a:lnTo>
                  <a:lnTo>
                    <a:pt x="162" y="1115"/>
                  </a:lnTo>
                  <a:lnTo>
                    <a:pt x="649" y="0"/>
                  </a:lnTo>
                  <a:lnTo>
                    <a:pt x="16384" y="0"/>
                  </a:lnTo>
                  <a:close/>
                </a:path>
              </a:pathLst>
            </a:custGeom>
            <a:grpFill/>
            <a:ln w="3175">
              <a:solidFill>
                <a:srgbClr val="17375E">
                  <a:alpha val="80000"/>
                </a:srgbClr>
              </a:solidFill>
              <a:prstDash val="solid"/>
              <a:round/>
              <a:headEnd/>
              <a:tailEnd/>
            </a:ln>
          </p:spPr>
        </p:sp>
        <p:sp>
          <p:nvSpPr>
            <p:cNvPr id="492" name="Leon"/>
            <p:cNvSpPr>
              <a:spLocks/>
            </p:cNvSpPr>
            <p:nvPr/>
          </p:nvSpPr>
          <p:spPr bwMode="auto">
            <a:xfrm>
              <a:off x="4928212" y="856819"/>
              <a:ext cx="618347" cy="382173"/>
            </a:xfrm>
            <a:custGeom>
              <a:avLst/>
              <a:gdLst/>
              <a:ahLst/>
              <a:cxnLst>
                <a:cxn ang="0">
                  <a:pos x="15303" y="644"/>
                </a:cxn>
                <a:cxn ang="0">
                  <a:pos x="13596" y="368"/>
                </a:cxn>
                <a:cxn ang="0">
                  <a:pos x="8818" y="0"/>
                </a:cxn>
                <a:cxn ang="0">
                  <a:pos x="8875" y="1749"/>
                </a:cxn>
                <a:cxn ang="0">
                  <a:pos x="8533" y="2853"/>
                </a:cxn>
                <a:cxn ang="0">
                  <a:pos x="7737" y="3866"/>
                </a:cxn>
                <a:cxn ang="0">
                  <a:pos x="7396" y="4602"/>
                </a:cxn>
                <a:cxn ang="0">
                  <a:pos x="7054" y="6075"/>
                </a:cxn>
                <a:cxn ang="0">
                  <a:pos x="6656" y="7916"/>
                </a:cxn>
                <a:cxn ang="0">
                  <a:pos x="5746" y="8836"/>
                </a:cxn>
                <a:cxn ang="0">
                  <a:pos x="3641" y="9849"/>
                </a:cxn>
                <a:cxn ang="0">
                  <a:pos x="2503" y="10861"/>
                </a:cxn>
                <a:cxn ang="0">
                  <a:pos x="1764" y="11137"/>
                </a:cxn>
                <a:cxn ang="0">
                  <a:pos x="1252" y="11598"/>
                </a:cxn>
                <a:cxn ang="0">
                  <a:pos x="1024" y="12518"/>
                </a:cxn>
                <a:cxn ang="0">
                  <a:pos x="455" y="13162"/>
                </a:cxn>
                <a:cxn ang="0">
                  <a:pos x="171" y="14175"/>
                </a:cxn>
                <a:cxn ang="0">
                  <a:pos x="0" y="15095"/>
                </a:cxn>
                <a:cxn ang="0">
                  <a:pos x="10126" y="15003"/>
                </a:cxn>
                <a:cxn ang="0">
                  <a:pos x="10183" y="16384"/>
                </a:cxn>
                <a:cxn ang="0">
                  <a:pos x="13881" y="16292"/>
                </a:cxn>
                <a:cxn ang="0">
                  <a:pos x="13995" y="9757"/>
                </a:cxn>
                <a:cxn ang="0">
                  <a:pos x="14791" y="9573"/>
                </a:cxn>
                <a:cxn ang="0">
                  <a:pos x="14734" y="6443"/>
                </a:cxn>
                <a:cxn ang="0">
                  <a:pos x="15360" y="6535"/>
                </a:cxn>
                <a:cxn ang="0">
                  <a:pos x="15815" y="6719"/>
                </a:cxn>
                <a:cxn ang="0">
                  <a:pos x="16384" y="5339"/>
                </a:cxn>
                <a:cxn ang="0">
                  <a:pos x="15303" y="2853"/>
                </a:cxn>
                <a:cxn ang="0">
                  <a:pos x="15303" y="644"/>
                </a:cxn>
              </a:cxnLst>
              <a:rect l="0" t="0" r="r" b="b"/>
              <a:pathLst>
                <a:path w="16384" h="16384">
                  <a:moveTo>
                    <a:pt x="15303" y="644"/>
                  </a:moveTo>
                  <a:lnTo>
                    <a:pt x="13596" y="368"/>
                  </a:lnTo>
                  <a:lnTo>
                    <a:pt x="8818" y="0"/>
                  </a:lnTo>
                  <a:lnTo>
                    <a:pt x="8875" y="1749"/>
                  </a:lnTo>
                  <a:lnTo>
                    <a:pt x="8533" y="2853"/>
                  </a:lnTo>
                  <a:lnTo>
                    <a:pt x="7737" y="3866"/>
                  </a:lnTo>
                  <a:lnTo>
                    <a:pt x="7396" y="4602"/>
                  </a:lnTo>
                  <a:lnTo>
                    <a:pt x="7054" y="6075"/>
                  </a:lnTo>
                  <a:lnTo>
                    <a:pt x="6656" y="7916"/>
                  </a:lnTo>
                  <a:lnTo>
                    <a:pt x="5746" y="8836"/>
                  </a:lnTo>
                  <a:lnTo>
                    <a:pt x="3641" y="9849"/>
                  </a:lnTo>
                  <a:lnTo>
                    <a:pt x="2503" y="10861"/>
                  </a:lnTo>
                  <a:lnTo>
                    <a:pt x="1764" y="11137"/>
                  </a:lnTo>
                  <a:lnTo>
                    <a:pt x="1252" y="11598"/>
                  </a:lnTo>
                  <a:lnTo>
                    <a:pt x="1024" y="12518"/>
                  </a:lnTo>
                  <a:lnTo>
                    <a:pt x="455" y="13162"/>
                  </a:lnTo>
                  <a:lnTo>
                    <a:pt x="171" y="14175"/>
                  </a:lnTo>
                  <a:lnTo>
                    <a:pt x="0" y="15095"/>
                  </a:lnTo>
                  <a:lnTo>
                    <a:pt x="10126" y="15003"/>
                  </a:lnTo>
                  <a:lnTo>
                    <a:pt x="10183" y="16384"/>
                  </a:lnTo>
                  <a:lnTo>
                    <a:pt x="13881" y="16292"/>
                  </a:lnTo>
                  <a:lnTo>
                    <a:pt x="13995" y="9757"/>
                  </a:lnTo>
                  <a:lnTo>
                    <a:pt x="14791" y="9573"/>
                  </a:lnTo>
                  <a:lnTo>
                    <a:pt x="14734" y="6443"/>
                  </a:lnTo>
                  <a:lnTo>
                    <a:pt x="15360" y="6535"/>
                  </a:lnTo>
                  <a:lnTo>
                    <a:pt x="15815" y="6719"/>
                  </a:lnTo>
                  <a:lnTo>
                    <a:pt x="16384" y="5339"/>
                  </a:lnTo>
                  <a:lnTo>
                    <a:pt x="15303" y="2853"/>
                  </a:lnTo>
                  <a:lnTo>
                    <a:pt x="15303" y="644"/>
                  </a:lnTo>
                  <a:close/>
                </a:path>
              </a:pathLst>
            </a:custGeom>
            <a:grpFill/>
            <a:ln w="3175">
              <a:solidFill>
                <a:srgbClr val="17375E">
                  <a:alpha val="80000"/>
                </a:srgbClr>
              </a:solidFill>
              <a:prstDash val="solid"/>
              <a:round/>
              <a:headEnd/>
              <a:tailEnd/>
            </a:ln>
          </p:spPr>
        </p:sp>
        <p:sp>
          <p:nvSpPr>
            <p:cNvPr id="493" name="Levy"/>
            <p:cNvSpPr>
              <a:spLocks/>
            </p:cNvSpPr>
            <p:nvPr/>
          </p:nvSpPr>
          <p:spPr bwMode="auto">
            <a:xfrm>
              <a:off x="6203553" y="1865926"/>
              <a:ext cx="609759" cy="545348"/>
            </a:xfrm>
            <a:custGeom>
              <a:avLst/>
              <a:gdLst/>
              <a:ahLst/>
              <a:cxnLst>
                <a:cxn ang="0">
                  <a:pos x="4788" y="0"/>
                </a:cxn>
                <a:cxn ang="0">
                  <a:pos x="6519" y="65"/>
                </a:cxn>
                <a:cxn ang="0">
                  <a:pos x="6634" y="323"/>
                </a:cxn>
                <a:cxn ang="0">
                  <a:pos x="8538" y="452"/>
                </a:cxn>
                <a:cxn ang="0">
                  <a:pos x="8711" y="710"/>
                </a:cxn>
                <a:cxn ang="0">
                  <a:pos x="10788" y="774"/>
                </a:cxn>
                <a:cxn ang="0">
                  <a:pos x="10846" y="1419"/>
                </a:cxn>
                <a:cxn ang="0">
                  <a:pos x="12980" y="1484"/>
                </a:cxn>
                <a:cxn ang="0">
                  <a:pos x="13038" y="3032"/>
                </a:cxn>
                <a:cxn ang="0">
                  <a:pos x="16326" y="3096"/>
                </a:cxn>
                <a:cxn ang="0">
                  <a:pos x="16384" y="10514"/>
                </a:cxn>
                <a:cxn ang="0">
                  <a:pos x="13673" y="10643"/>
                </a:cxn>
                <a:cxn ang="0">
                  <a:pos x="13673" y="15287"/>
                </a:cxn>
                <a:cxn ang="0">
                  <a:pos x="12750" y="15610"/>
                </a:cxn>
                <a:cxn ang="0">
                  <a:pos x="12461" y="15932"/>
                </a:cxn>
                <a:cxn ang="0">
                  <a:pos x="12173" y="16126"/>
                </a:cxn>
                <a:cxn ang="0">
                  <a:pos x="11711" y="16061"/>
                </a:cxn>
                <a:cxn ang="0">
                  <a:pos x="10730" y="15674"/>
                </a:cxn>
                <a:cxn ang="0">
                  <a:pos x="10269" y="15610"/>
                </a:cxn>
                <a:cxn ang="0">
                  <a:pos x="9807" y="15803"/>
                </a:cxn>
                <a:cxn ang="0">
                  <a:pos x="9288" y="16384"/>
                </a:cxn>
                <a:cxn ang="0">
                  <a:pos x="9000" y="15674"/>
                </a:cxn>
                <a:cxn ang="0">
                  <a:pos x="9057" y="15094"/>
                </a:cxn>
                <a:cxn ang="0">
                  <a:pos x="9057" y="14771"/>
                </a:cxn>
                <a:cxn ang="0">
                  <a:pos x="8942" y="14449"/>
                </a:cxn>
                <a:cxn ang="0">
                  <a:pos x="8654" y="14320"/>
                </a:cxn>
                <a:cxn ang="0">
                  <a:pos x="8019" y="14191"/>
                </a:cxn>
                <a:cxn ang="0">
                  <a:pos x="7673" y="13868"/>
                </a:cxn>
                <a:cxn ang="0">
                  <a:pos x="7615" y="13288"/>
                </a:cxn>
                <a:cxn ang="0">
                  <a:pos x="7673" y="12643"/>
                </a:cxn>
                <a:cxn ang="0">
                  <a:pos x="7846" y="12320"/>
                </a:cxn>
                <a:cxn ang="0">
                  <a:pos x="7557" y="11804"/>
                </a:cxn>
                <a:cxn ang="0">
                  <a:pos x="6750" y="11740"/>
                </a:cxn>
                <a:cxn ang="0">
                  <a:pos x="5942" y="11740"/>
                </a:cxn>
                <a:cxn ang="0">
                  <a:pos x="3923" y="11353"/>
                </a:cxn>
                <a:cxn ang="0">
                  <a:pos x="3173" y="11288"/>
                </a:cxn>
                <a:cxn ang="0">
                  <a:pos x="2423" y="11095"/>
                </a:cxn>
                <a:cxn ang="0">
                  <a:pos x="1904" y="10708"/>
                </a:cxn>
                <a:cxn ang="0">
                  <a:pos x="1788" y="10321"/>
                </a:cxn>
                <a:cxn ang="0">
                  <a:pos x="1731" y="9676"/>
                </a:cxn>
                <a:cxn ang="0">
                  <a:pos x="1904" y="9224"/>
                </a:cxn>
                <a:cxn ang="0">
                  <a:pos x="1442" y="8579"/>
                </a:cxn>
                <a:cxn ang="0">
                  <a:pos x="750" y="8257"/>
                </a:cxn>
                <a:cxn ang="0">
                  <a:pos x="288" y="8257"/>
                </a:cxn>
                <a:cxn ang="0">
                  <a:pos x="0" y="8063"/>
                </a:cxn>
                <a:cxn ang="0">
                  <a:pos x="577" y="7740"/>
                </a:cxn>
                <a:cxn ang="0">
                  <a:pos x="923" y="7805"/>
                </a:cxn>
                <a:cxn ang="0">
                  <a:pos x="1269" y="7418"/>
                </a:cxn>
                <a:cxn ang="0">
                  <a:pos x="1673" y="7353"/>
                </a:cxn>
                <a:cxn ang="0">
                  <a:pos x="1961" y="7095"/>
                </a:cxn>
                <a:cxn ang="0">
                  <a:pos x="2135" y="5999"/>
                </a:cxn>
                <a:cxn ang="0">
                  <a:pos x="2596" y="5612"/>
                </a:cxn>
                <a:cxn ang="0">
                  <a:pos x="3058" y="5225"/>
                </a:cxn>
                <a:cxn ang="0">
                  <a:pos x="3231" y="4580"/>
                </a:cxn>
                <a:cxn ang="0">
                  <a:pos x="3692" y="3612"/>
                </a:cxn>
                <a:cxn ang="0">
                  <a:pos x="4038" y="2967"/>
                </a:cxn>
                <a:cxn ang="0">
                  <a:pos x="4038" y="1806"/>
                </a:cxn>
                <a:cxn ang="0">
                  <a:pos x="4211" y="1226"/>
                </a:cxn>
                <a:cxn ang="0">
                  <a:pos x="4673" y="516"/>
                </a:cxn>
                <a:cxn ang="0">
                  <a:pos x="4788" y="0"/>
                </a:cxn>
              </a:cxnLst>
              <a:rect l="0" t="0" r="r" b="b"/>
              <a:pathLst>
                <a:path w="16384" h="16384">
                  <a:moveTo>
                    <a:pt x="4788" y="0"/>
                  </a:moveTo>
                  <a:lnTo>
                    <a:pt x="6519" y="65"/>
                  </a:lnTo>
                  <a:lnTo>
                    <a:pt x="6634" y="323"/>
                  </a:lnTo>
                  <a:lnTo>
                    <a:pt x="8538" y="452"/>
                  </a:lnTo>
                  <a:lnTo>
                    <a:pt x="8711" y="710"/>
                  </a:lnTo>
                  <a:lnTo>
                    <a:pt x="10788" y="774"/>
                  </a:lnTo>
                  <a:lnTo>
                    <a:pt x="10846" y="1419"/>
                  </a:lnTo>
                  <a:lnTo>
                    <a:pt x="12980" y="1484"/>
                  </a:lnTo>
                  <a:lnTo>
                    <a:pt x="13038" y="3032"/>
                  </a:lnTo>
                  <a:lnTo>
                    <a:pt x="16326" y="3096"/>
                  </a:lnTo>
                  <a:lnTo>
                    <a:pt x="16384" y="10514"/>
                  </a:lnTo>
                  <a:lnTo>
                    <a:pt x="13673" y="10643"/>
                  </a:lnTo>
                  <a:lnTo>
                    <a:pt x="13673" y="15287"/>
                  </a:lnTo>
                  <a:lnTo>
                    <a:pt x="12750" y="15610"/>
                  </a:lnTo>
                  <a:lnTo>
                    <a:pt x="12461" y="15932"/>
                  </a:lnTo>
                  <a:lnTo>
                    <a:pt x="12173" y="16126"/>
                  </a:lnTo>
                  <a:lnTo>
                    <a:pt x="11711" y="16061"/>
                  </a:lnTo>
                  <a:lnTo>
                    <a:pt x="10730" y="15674"/>
                  </a:lnTo>
                  <a:lnTo>
                    <a:pt x="10269" y="15610"/>
                  </a:lnTo>
                  <a:lnTo>
                    <a:pt x="9807" y="15803"/>
                  </a:lnTo>
                  <a:lnTo>
                    <a:pt x="9288" y="16384"/>
                  </a:lnTo>
                  <a:lnTo>
                    <a:pt x="9000" y="15674"/>
                  </a:lnTo>
                  <a:lnTo>
                    <a:pt x="9057" y="15094"/>
                  </a:lnTo>
                  <a:lnTo>
                    <a:pt x="9057" y="14771"/>
                  </a:lnTo>
                  <a:lnTo>
                    <a:pt x="8942" y="14449"/>
                  </a:lnTo>
                  <a:lnTo>
                    <a:pt x="8654" y="14320"/>
                  </a:lnTo>
                  <a:lnTo>
                    <a:pt x="8019" y="14191"/>
                  </a:lnTo>
                  <a:lnTo>
                    <a:pt x="7673" y="13868"/>
                  </a:lnTo>
                  <a:lnTo>
                    <a:pt x="7615" y="13288"/>
                  </a:lnTo>
                  <a:lnTo>
                    <a:pt x="7673" y="12643"/>
                  </a:lnTo>
                  <a:lnTo>
                    <a:pt x="7846" y="12320"/>
                  </a:lnTo>
                  <a:lnTo>
                    <a:pt x="7557" y="11804"/>
                  </a:lnTo>
                  <a:lnTo>
                    <a:pt x="6750" y="11740"/>
                  </a:lnTo>
                  <a:lnTo>
                    <a:pt x="5942" y="11740"/>
                  </a:lnTo>
                  <a:lnTo>
                    <a:pt x="3923" y="11353"/>
                  </a:lnTo>
                  <a:lnTo>
                    <a:pt x="3173" y="11288"/>
                  </a:lnTo>
                  <a:lnTo>
                    <a:pt x="2423" y="11095"/>
                  </a:lnTo>
                  <a:lnTo>
                    <a:pt x="1904" y="10708"/>
                  </a:lnTo>
                  <a:lnTo>
                    <a:pt x="1788" y="10321"/>
                  </a:lnTo>
                  <a:lnTo>
                    <a:pt x="1731" y="9676"/>
                  </a:lnTo>
                  <a:lnTo>
                    <a:pt x="1904" y="9224"/>
                  </a:lnTo>
                  <a:lnTo>
                    <a:pt x="1442" y="8579"/>
                  </a:lnTo>
                  <a:lnTo>
                    <a:pt x="750" y="8257"/>
                  </a:lnTo>
                  <a:lnTo>
                    <a:pt x="288" y="8257"/>
                  </a:lnTo>
                  <a:lnTo>
                    <a:pt x="0" y="8063"/>
                  </a:lnTo>
                  <a:lnTo>
                    <a:pt x="577" y="7740"/>
                  </a:lnTo>
                  <a:lnTo>
                    <a:pt x="923" y="7805"/>
                  </a:lnTo>
                  <a:lnTo>
                    <a:pt x="1269" y="7418"/>
                  </a:lnTo>
                  <a:lnTo>
                    <a:pt x="1673" y="7353"/>
                  </a:lnTo>
                  <a:lnTo>
                    <a:pt x="1961" y="7095"/>
                  </a:lnTo>
                  <a:lnTo>
                    <a:pt x="2135" y="5999"/>
                  </a:lnTo>
                  <a:lnTo>
                    <a:pt x="2596" y="5612"/>
                  </a:lnTo>
                  <a:lnTo>
                    <a:pt x="3058" y="5225"/>
                  </a:lnTo>
                  <a:lnTo>
                    <a:pt x="3231" y="4580"/>
                  </a:lnTo>
                  <a:lnTo>
                    <a:pt x="3692" y="3612"/>
                  </a:lnTo>
                  <a:lnTo>
                    <a:pt x="4038" y="2967"/>
                  </a:lnTo>
                  <a:lnTo>
                    <a:pt x="4038" y="1806"/>
                  </a:lnTo>
                  <a:lnTo>
                    <a:pt x="4211" y="1226"/>
                  </a:lnTo>
                  <a:lnTo>
                    <a:pt x="4673" y="516"/>
                  </a:lnTo>
                  <a:lnTo>
                    <a:pt x="4788" y="0"/>
                  </a:lnTo>
                  <a:close/>
                </a:path>
              </a:pathLst>
            </a:custGeom>
            <a:grpFill/>
            <a:ln w="3175">
              <a:solidFill>
                <a:srgbClr val="17375E">
                  <a:alpha val="80000"/>
                </a:srgbClr>
              </a:solidFill>
              <a:prstDash val="solid"/>
              <a:round/>
              <a:headEnd/>
              <a:tailEnd/>
            </a:ln>
          </p:spPr>
        </p:sp>
        <p:sp>
          <p:nvSpPr>
            <p:cNvPr id="494" name="Liberty"/>
            <p:cNvSpPr>
              <a:spLocks/>
            </p:cNvSpPr>
            <p:nvPr/>
          </p:nvSpPr>
          <p:spPr bwMode="auto">
            <a:xfrm>
              <a:off x="4561069" y="929818"/>
              <a:ext cx="478789" cy="586141"/>
            </a:xfrm>
            <a:custGeom>
              <a:avLst/>
              <a:gdLst/>
              <a:ahLst/>
              <a:cxnLst>
                <a:cxn ang="0">
                  <a:pos x="6465" y="0"/>
                </a:cxn>
                <a:cxn ang="0">
                  <a:pos x="7494" y="0"/>
                </a:cxn>
                <a:cxn ang="0">
                  <a:pos x="7567" y="1800"/>
                </a:cxn>
                <a:cxn ang="0">
                  <a:pos x="9257" y="1920"/>
                </a:cxn>
                <a:cxn ang="0">
                  <a:pos x="9331" y="2161"/>
                </a:cxn>
                <a:cxn ang="0">
                  <a:pos x="10359" y="2221"/>
                </a:cxn>
                <a:cxn ang="0">
                  <a:pos x="10433" y="3601"/>
                </a:cxn>
                <a:cxn ang="0">
                  <a:pos x="12196" y="3721"/>
                </a:cxn>
                <a:cxn ang="0">
                  <a:pos x="12417" y="4801"/>
                </a:cxn>
                <a:cxn ang="0">
                  <a:pos x="13298" y="4861"/>
                </a:cxn>
                <a:cxn ang="0">
                  <a:pos x="13298" y="5461"/>
                </a:cxn>
                <a:cxn ang="0">
                  <a:pos x="14180" y="5521"/>
                </a:cxn>
                <a:cxn ang="0">
                  <a:pos x="13886" y="6121"/>
                </a:cxn>
                <a:cxn ang="0">
                  <a:pos x="13151" y="6542"/>
                </a:cxn>
                <a:cxn ang="0">
                  <a:pos x="12784" y="7202"/>
                </a:cxn>
                <a:cxn ang="0">
                  <a:pos x="12564" y="7802"/>
                </a:cxn>
                <a:cxn ang="0">
                  <a:pos x="12196" y="8342"/>
                </a:cxn>
                <a:cxn ang="0">
                  <a:pos x="12343" y="9002"/>
                </a:cxn>
                <a:cxn ang="0">
                  <a:pos x="13298" y="10803"/>
                </a:cxn>
                <a:cxn ang="0">
                  <a:pos x="14180" y="12783"/>
                </a:cxn>
                <a:cxn ang="0">
                  <a:pos x="14694" y="13563"/>
                </a:cxn>
                <a:cxn ang="0">
                  <a:pos x="15870" y="14464"/>
                </a:cxn>
                <a:cxn ang="0">
                  <a:pos x="16384" y="15184"/>
                </a:cxn>
                <a:cxn ang="0">
                  <a:pos x="9037" y="15184"/>
                </a:cxn>
                <a:cxn ang="0">
                  <a:pos x="4114" y="15184"/>
                </a:cxn>
                <a:cxn ang="0">
                  <a:pos x="3894" y="15904"/>
                </a:cxn>
                <a:cxn ang="0">
                  <a:pos x="3380" y="16384"/>
                </a:cxn>
                <a:cxn ang="0">
                  <a:pos x="2718" y="15604"/>
                </a:cxn>
                <a:cxn ang="0">
                  <a:pos x="2057" y="15244"/>
                </a:cxn>
                <a:cxn ang="0">
                  <a:pos x="1029" y="14344"/>
                </a:cxn>
                <a:cxn ang="0">
                  <a:pos x="367" y="13623"/>
                </a:cxn>
                <a:cxn ang="0">
                  <a:pos x="0" y="13263"/>
                </a:cxn>
                <a:cxn ang="0">
                  <a:pos x="294" y="12423"/>
                </a:cxn>
                <a:cxn ang="0">
                  <a:pos x="294" y="11283"/>
                </a:cxn>
                <a:cxn ang="0">
                  <a:pos x="955" y="10142"/>
                </a:cxn>
                <a:cxn ang="0">
                  <a:pos x="2131" y="9182"/>
                </a:cxn>
                <a:cxn ang="0">
                  <a:pos x="2351" y="8162"/>
                </a:cxn>
                <a:cxn ang="0">
                  <a:pos x="2792" y="7502"/>
                </a:cxn>
                <a:cxn ang="0">
                  <a:pos x="3012" y="6121"/>
                </a:cxn>
                <a:cxn ang="0">
                  <a:pos x="3380" y="5701"/>
                </a:cxn>
                <a:cxn ang="0">
                  <a:pos x="3747" y="5341"/>
                </a:cxn>
                <a:cxn ang="0">
                  <a:pos x="3453" y="5281"/>
                </a:cxn>
                <a:cxn ang="0">
                  <a:pos x="3159" y="5221"/>
                </a:cxn>
                <a:cxn ang="0">
                  <a:pos x="3159" y="4801"/>
                </a:cxn>
                <a:cxn ang="0">
                  <a:pos x="3894" y="4261"/>
                </a:cxn>
                <a:cxn ang="0">
                  <a:pos x="4335" y="3781"/>
                </a:cxn>
                <a:cxn ang="0">
                  <a:pos x="4261" y="3361"/>
                </a:cxn>
                <a:cxn ang="0">
                  <a:pos x="4555" y="2040"/>
                </a:cxn>
                <a:cxn ang="0">
                  <a:pos x="5069" y="900"/>
                </a:cxn>
                <a:cxn ang="0">
                  <a:pos x="6025" y="240"/>
                </a:cxn>
                <a:cxn ang="0">
                  <a:pos x="6465" y="0"/>
                </a:cxn>
              </a:cxnLst>
              <a:rect l="0" t="0" r="r" b="b"/>
              <a:pathLst>
                <a:path w="16384" h="16384">
                  <a:moveTo>
                    <a:pt x="6465" y="0"/>
                  </a:moveTo>
                  <a:lnTo>
                    <a:pt x="7494" y="0"/>
                  </a:lnTo>
                  <a:lnTo>
                    <a:pt x="7567" y="1800"/>
                  </a:lnTo>
                  <a:lnTo>
                    <a:pt x="9257" y="1920"/>
                  </a:lnTo>
                  <a:lnTo>
                    <a:pt x="9331" y="2161"/>
                  </a:lnTo>
                  <a:lnTo>
                    <a:pt x="10359" y="2221"/>
                  </a:lnTo>
                  <a:lnTo>
                    <a:pt x="10433" y="3601"/>
                  </a:lnTo>
                  <a:lnTo>
                    <a:pt x="12196" y="3721"/>
                  </a:lnTo>
                  <a:lnTo>
                    <a:pt x="12417" y="4801"/>
                  </a:lnTo>
                  <a:lnTo>
                    <a:pt x="13298" y="4861"/>
                  </a:lnTo>
                  <a:lnTo>
                    <a:pt x="13298" y="5461"/>
                  </a:lnTo>
                  <a:lnTo>
                    <a:pt x="14180" y="5521"/>
                  </a:lnTo>
                  <a:lnTo>
                    <a:pt x="13886" y="6121"/>
                  </a:lnTo>
                  <a:lnTo>
                    <a:pt x="13151" y="6542"/>
                  </a:lnTo>
                  <a:lnTo>
                    <a:pt x="12784" y="7202"/>
                  </a:lnTo>
                  <a:lnTo>
                    <a:pt x="12564" y="7802"/>
                  </a:lnTo>
                  <a:lnTo>
                    <a:pt x="12196" y="8342"/>
                  </a:lnTo>
                  <a:lnTo>
                    <a:pt x="12343" y="9002"/>
                  </a:lnTo>
                  <a:lnTo>
                    <a:pt x="13298" y="10803"/>
                  </a:lnTo>
                  <a:lnTo>
                    <a:pt x="14180" y="12783"/>
                  </a:lnTo>
                  <a:lnTo>
                    <a:pt x="14694" y="13563"/>
                  </a:lnTo>
                  <a:lnTo>
                    <a:pt x="15870" y="14464"/>
                  </a:lnTo>
                  <a:lnTo>
                    <a:pt x="16384" y="15184"/>
                  </a:lnTo>
                  <a:lnTo>
                    <a:pt x="9037" y="15184"/>
                  </a:lnTo>
                  <a:lnTo>
                    <a:pt x="4114" y="15184"/>
                  </a:lnTo>
                  <a:lnTo>
                    <a:pt x="3894" y="15904"/>
                  </a:lnTo>
                  <a:lnTo>
                    <a:pt x="3380" y="16384"/>
                  </a:lnTo>
                  <a:lnTo>
                    <a:pt x="2718" y="15604"/>
                  </a:lnTo>
                  <a:lnTo>
                    <a:pt x="2057" y="15244"/>
                  </a:lnTo>
                  <a:lnTo>
                    <a:pt x="1029" y="14344"/>
                  </a:lnTo>
                  <a:lnTo>
                    <a:pt x="367" y="13623"/>
                  </a:lnTo>
                  <a:lnTo>
                    <a:pt x="0" y="13263"/>
                  </a:lnTo>
                  <a:lnTo>
                    <a:pt x="294" y="12423"/>
                  </a:lnTo>
                  <a:lnTo>
                    <a:pt x="294" y="11283"/>
                  </a:lnTo>
                  <a:lnTo>
                    <a:pt x="955" y="10142"/>
                  </a:lnTo>
                  <a:lnTo>
                    <a:pt x="2131" y="9182"/>
                  </a:lnTo>
                  <a:lnTo>
                    <a:pt x="2351" y="8162"/>
                  </a:lnTo>
                  <a:lnTo>
                    <a:pt x="2792" y="7502"/>
                  </a:lnTo>
                  <a:lnTo>
                    <a:pt x="3012" y="6121"/>
                  </a:lnTo>
                  <a:lnTo>
                    <a:pt x="3380" y="5701"/>
                  </a:lnTo>
                  <a:lnTo>
                    <a:pt x="3747" y="5341"/>
                  </a:lnTo>
                  <a:lnTo>
                    <a:pt x="3453" y="5281"/>
                  </a:lnTo>
                  <a:lnTo>
                    <a:pt x="3159" y="5221"/>
                  </a:lnTo>
                  <a:lnTo>
                    <a:pt x="3159" y="4801"/>
                  </a:lnTo>
                  <a:lnTo>
                    <a:pt x="3894" y="4261"/>
                  </a:lnTo>
                  <a:lnTo>
                    <a:pt x="4335" y="3781"/>
                  </a:lnTo>
                  <a:lnTo>
                    <a:pt x="4261" y="3361"/>
                  </a:lnTo>
                  <a:lnTo>
                    <a:pt x="4555" y="2040"/>
                  </a:lnTo>
                  <a:lnTo>
                    <a:pt x="5069" y="900"/>
                  </a:lnTo>
                  <a:lnTo>
                    <a:pt x="6025" y="240"/>
                  </a:lnTo>
                  <a:lnTo>
                    <a:pt x="6465" y="0"/>
                  </a:lnTo>
                  <a:close/>
                </a:path>
              </a:pathLst>
            </a:custGeom>
            <a:grpFill/>
            <a:ln w="3175">
              <a:solidFill>
                <a:srgbClr val="17375E">
                  <a:alpha val="80000"/>
                </a:srgbClr>
              </a:solidFill>
              <a:prstDash val="solid"/>
              <a:round/>
              <a:headEnd/>
              <a:tailEnd/>
            </a:ln>
          </p:spPr>
        </p:sp>
        <p:sp>
          <p:nvSpPr>
            <p:cNvPr id="495" name="Madison"/>
            <p:cNvSpPr>
              <a:spLocks/>
            </p:cNvSpPr>
            <p:nvPr/>
          </p:nvSpPr>
          <p:spPr bwMode="auto">
            <a:xfrm>
              <a:off x="5666794" y="893318"/>
              <a:ext cx="532465" cy="360702"/>
            </a:xfrm>
            <a:custGeom>
              <a:avLst/>
              <a:gdLst/>
              <a:ahLst/>
              <a:cxnLst>
                <a:cxn ang="0">
                  <a:pos x="13279" y="780"/>
                </a:cxn>
                <a:cxn ang="0">
                  <a:pos x="10835" y="390"/>
                </a:cxn>
                <a:cxn ang="0">
                  <a:pos x="5483" y="0"/>
                </a:cxn>
                <a:cxn ang="0">
                  <a:pos x="5682" y="1170"/>
                </a:cxn>
                <a:cxn ang="0">
                  <a:pos x="5219" y="3413"/>
                </a:cxn>
                <a:cxn ang="0">
                  <a:pos x="4955" y="3998"/>
                </a:cxn>
                <a:cxn ang="0">
                  <a:pos x="3567" y="4389"/>
                </a:cxn>
                <a:cxn ang="0">
                  <a:pos x="2312" y="4876"/>
                </a:cxn>
                <a:cxn ang="0">
                  <a:pos x="2246" y="6437"/>
                </a:cxn>
                <a:cxn ang="0">
                  <a:pos x="2312" y="7802"/>
                </a:cxn>
                <a:cxn ang="0">
                  <a:pos x="1718" y="9947"/>
                </a:cxn>
                <a:cxn ang="0">
                  <a:pos x="1057" y="10825"/>
                </a:cxn>
                <a:cxn ang="0">
                  <a:pos x="595" y="11215"/>
                </a:cxn>
                <a:cxn ang="0">
                  <a:pos x="462" y="12190"/>
                </a:cxn>
                <a:cxn ang="0">
                  <a:pos x="661" y="13166"/>
                </a:cxn>
                <a:cxn ang="0">
                  <a:pos x="396" y="13848"/>
                </a:cxn>
                <a:cxn ang="0">
                  <a:pos x="0" y="14434"/>
                </a:cxn>
                <a:cxn ang="0">
                  <a:pos x="8654" y="14336"/>
                </a:cxn>
                <a:cxn ang="0">
                  <a:pos x="8654" y="16384"/>
                </a:cxn>
                <a:cxn ang="0">
                  <a:pos x="11099" y="16384"/>
                </a:cxn>
                <a:cxn ang="0">
                  <a:pos x="14402" y="16286"/>
                </a:cxn>
                <a:cxn ang="0">
                  <a:pos x="14997" y="14921"/>
                </a:cxn>
                <a:cxn ang="0">
                  <a:pos x="15327" y="14238"/>
                </a:cxn>
                <a:cxn ang="0">
                  <a:pos x="15459" y="13653"/>
                </a:cxn>
                <a:cxn ang="0">
                  <a:pos x="15723" y="12093"/>
                </a:cxn>
                <a:cxn ang="0">
                  <a:pos x="16384" y="10825"/>
                </a:cxn>
                <a:cxn ang="0">
                  <a:pos x="15525" y="9655"/>
                </a:cxn>
                <a:cxn ang="0">
                  <a:pos x="15129" y="8680"/>
                </a:cxn>
                <a:cxn ang="0">
                  <a:pos x="14997" y="7509"/>
                </a:cxn>
                <a:cxn ang="0">
                  <a:pos x="14666" y="6827"/>
                </a:cxn>
                <a:cxn ang="0">
                  <a:pos x="14732" y="5656"/>
                </a:cxn>
                <a:cxn ang="0">
                  <a:pos x="14336" y="3608"/>
                </a:cxn>
                <a:cxn ang="0">
                  <a:pos x="14204" y="2341"/>
                </a:cxn>
                <a:cxn ang="0">
                  <a:pos x="13279" y="780"/>
                </a:cxn>
              </a:cxnLst>
              <a:rect l="0" t="0" r="r" b="b"/>
              <a:pathLst>
                <a:path w="16384" h="16384">
                  <a:moveTo>
                    <a:pt x="13279" y="780"/>
                  </a:moveTo>
                  <a:lnTo>
                    <a:pt x="10835" y="390"/>
                  </a:lnTo>
                  <a:lnTo>
                    <a:pt x="5483" y="0"/>
                  </a:lnTo>
                  <a:lnTo>
                    <a:pt x="5682" y="1170"/>
                  </a:lnTo>
                  <a:lnTo>
                    <a:pt x="5219" y="3413"/>
                  </a:lnTo>
                  <a:lnTo>
                    <a:pt x="4955" y="3998"/>
                  </a:lnTo>
                  <a:lnTo>
                    <a:pt x="3567" y="4389"/>
                  </a:lnTo>
                  <a:lnTo>
                    <a:pt x="2312" y="4876"/>
                  </a:lnTo>
                  <a:lnTo>
                    <a:pt x="2246" y="6437"/>
                  </a:lnTo>
                  <a:lnTo>
                    <a:pt x="2312" y="7802"/>
                  </a:lnTo>
                  <a:lnTo>
                    <a:pt x="1718" y="9947"/>
                  </a:lnTo>
                  <a:lnTo>
                    <a:pt x="1057" y="10825"/>
                  </a:lnTo>
                  <a:lnTo>
                    <a:pt x="595" y="11215"/>
                  </a:lnTo>
                  <a:lnTo>
                    <a:pt x="462" y="12190"/>
                  </a:lnTo>
                  <a:lnTo>
                    <a:pt x="661" y="13166"/>
                  </a:lnTo>
                  <a:lnTo>
                    <a:pt x="396" y="13848"/>
                  </a:lnTo>
                  <a:lnTo>
                    <a:pt x="0" y="14434"/>
                  </a:lnTo>
                  <a:lnTo>
                    <a:pt x="8654" y="14336"/>
                  </a:lnTo>
                  <a:lnTo>
                    <a:pt x="8654" y="16384"/>
                  </a:lnTo>
                  <a:lnTo>
                    <a:pt x="11099" y="16384"/>
                  </a:lnTo>
                  <a:lnTo>
                    <a:pt x="14402" y="16286"/>
                  </a:lnTo>
                  <a:lnTo>
                    <a:pt x="14997" y="14921"/>
                  </a:lnTo>
                  <a:lnTo>
                    <a:pt x="15327" y="14238"/>
                  </a:lnTo>
                  <a:lnTo>
                    <a:pt x="15459" y="13653"/>
                  </a:lnTo>
                  <a:lnTo>
                    <a:pt x="15723" y="12093"/>
                  </a:lnTo>
                  <a:lnTo>
                    <a:pt x="16384" y="10825"/>
                  </a:lnTo>
                  <a:lnTo>
                    <a:pt x="15525" y="9655"/>
                  </a:lnTo>
                  <a:lnTo>
                    <a:pt x="15129" y="8680"/>
                  </a:lnTo>
                  <a:lnTo>
                    <a:pt x="14997" y="7509"/>
                  </a:lnTo>
                  <a:lnTo>
                    <a:pt x="14666" y="6827"/>
                  </a:lnTo>
                  <a:lnTo>
                    <a:pt x="14732" y="5656"/>
                  </a:lnTo>
                  <a:lnTo>
                    <a:pt x="14336" y="3608"/>
                  </a:lnTo>
                  <a:lnTo>
                    <a:pt x="14204" y="2341"/>
                  </a:lnTo>
                  <a:lnTo>
                    <a:pt x="13279" y="780"/>
                  </a:lnTo>
                  <a:close/>
                </a:path>
              </a:pathLst>
            </a:custGeom>
            <a:grpFill/>
            <a:ln w="3175">
              <a:solidFill>
                <a:srgbClr val="17375E">
                  <a:alpha val="80000"/>
                </a:srgbClr>
              </a:solidFill>
              <a:prstDash val="solid"/>
              <a:round/>
              <a:headEnd/>
              <a:tailEnd/>
            </a:ln>
          </p:spPr>
        </p:sp>
        <p:sp>
          <p:nvSpPr>
            <p:cNvPr id="496" name="Manatee"/>
            <p:cNvSpPr>
              <a:spLocks/>
            </p:cNvSpPr>
            <p:nvPr/>
          </p:nvSpPr>
          <p:spPr bwMode="auto">
            <a:xfrm>
              <a:off x="6594314" y="3669438"/>
              <a:ext cx="504554" cy="414378"/>
            </a:xfrm>
            <a:custGeom>
              <a:avLst/>
              <a:gdLst/>
              <a:ahLst/>
              <a:cxnLst>
                <a:cxn ang="0">
                  <a:pos x="16384" y="0"/>
                </a:cxn>
                <a:cxn ang="0">
                  <a:pos x="16384" y="11291"/>
                </a:cxn>
                <a:cxn ang="0">
                  <a:pos x="16175" y="14601"/>
                </a:cxn>
                <a:cxn ang="0">
                  <a:pos x="13804" y="14686"/>
                </a:cxn>
                <a:cxn ang="0">
                  <a:pos x="13804" y="16214"/>
                </a:cxn>
                <a:cxn ang="0">
                  <a:pos x="12201" y="16384"/>
                </a:cxn>
                <a:cxn ang="0">
                  <a:pos x="10737" y="16129"/>
                </a:cxn>
                <a:cxn ang="0">
                  <a:pos x="10667" y="9762"/>
                </a:cxn>
                <a:cxn ang="0">
                  <a:pos x="6554" y="9678"/>
                </a:cxn>
                <a:cxn ang="0">
                  <a:pos x="6414" y="9508"/>
                </a:cxn>
                <a:cxn ang="0">
                  <a:pos x="2998" y="9508"/>
                </a:cxn>
                <a:cxn ang="0">
                  <a:pos x="2789" y="8659"/>
                </a:cxn>
                <a:cxn ang="0">
                  <a:pos x="1952" y="7725"/>
                </a:cxn>
                <a:cxn ang="0">
                  <a:pos x="1325" y="7216"/>
                </a:cxn>
                <a:cxn ang="0">
                  <a:pos x="139" y="6791"/>
                </a:cxn>
                <a:cxn ang="0">
                  <a:pos x="0" y="6367"/>
                </a:cxn>
                <a:cxn ang="0">
                  <a:pos x="209" y="4924"/>
                </a:cxn>
                <a:cxn ang="0">
                  <a:pos x="418" y="4245"/>
                </a:cxn>
                <a:cxn ang="0">
                  <a:pos x="627" y="4160"/>
                </a:cxn>
                <a:cxn ang="0">
                  <a:pos x="1185" y="4160"/>
                </a:cxn>
                <a:cxn ang="0">
                  <a:pos x="2370" y="4499"/>
                </a:cxn>
                <a:cxn ang="0">
                  <a:pos x="2510" y="3990"/>
                </a:cxn>
                <a:cxn ang="0">
                  <a:pos x="2440" y="2547"/>
                </a:cxn>
                <a:cxn ang="0">
                  <a:pos x="2231" y="2377"/>
                </a:cxn>
                <a:cxn ang="0">
                  <a:pos x="2022" y="1952"/>
                </a:cxn>
                <a:cxn ang="0">
                  <a:pos x="2301" y="1613"/>
                </a:cxn>
                <a:cxn ang="0">
                  <a:pos x="2858" y="934"/>
                </a:cxn>
                <a:cxn ang="0">
                  <a:pos x="2998" y="170"/>
                </a:cxn>
                <a:cxn ang="0">
                  <a:pos x="16384" y="0"/>
                </a:cxn>
              </a:cxnLst>
              <a:rect l="0" t="0" r="r" b="b"/>
              <a:pathLst>
                <a:path w="16384" h="16384">
                  <a:moveTo>
                    <a:pt x="16384" y="0"/>
                  </a:moveTo>
                  <a:lnTo>
                    <a:pt x="16384" y="11291"/>
                  </a:lnTo>
                  <a:lnTo>
                    <a:pt x="16175" y="14601"/>
                  </a:lnTo>
                  <a:lnTo>
                    <a:pt x="13804" y="14686"/>
                  </a:lnTo>
                  <a:lnTo>
                    <a:pt x="13804" y="16214"/>
                  </a:lnTo>
                  <a:lnTo>
                    <a:pt x="12201" y="16384"/>
                  </a:lnTo>
                  <a:lnTo>
                    <a:pt x="10737" y="16129"/>
                  </a:lnTo>
                  <a:lnTo>
                    <a:pt x="10667" y="9762"/>
                  </a:lnTo>
                  <a:lnTo>
                    <a:pt x="6554" y="9678"/>
                  </a:lnTo>
                  <a:lnTo>
                    <a:pt x="6414" y="9508"/>
                  </a:lnTo>
                  <a:lnTo>
                    <a:pt x="2998" y="9508"/>
                  </a:lnTo>
                  <a:lnTo>
                    <a:pt x="2789" y="8659"/>
                  </a:lnTo>
                  <a:lnTo>
                    <a:pt x="1952" y="7725"/>
                  </a:lnTo>
                  <a:lnTo>
                    <a:pt x="1325" y="7216"/>
                  </a:lnTo>
                  <a:lnTo>
                    <a:pt x="139" y="6791"/>
                  </a:lnTo>
                  <a:lnTo>
                    <a:pt x="0" y="6367"/>
                  </a:lnTo>
                  <a:lnTo>
                    <a:pt x="209" y="4924"/>
                  </a:lnTo>
                  <a:lnTo>
                    <a:pt x="418" y="4245"/>
                  </a:lnTo>
                  <a:lnTo>
                    <a:pt x="627" y="4160"/>
                  </a:lnTo>
                  <a:lnTo>
                    <a:pt x="1185" y="4160"/>
                  </a:lnTo>
                  <a:lnTo>
                    <a:pt x="2370" y="4499"/>
                  </a:lnTo>
                  <a:lnTo>
                    <a:pt x="2510" y="3990"/>
                  </a:lnTo>
                  <a:lnTo>
                    <a:pt x="2440" y="2547"/>
                  </a:lnTo>
                  <a:lnTo>
                    <a:pt x="2231" y="2377"/>
                  </a:lnTo>
                  <a:lnTo>
                    <a:pt x="2022" y="1952"/>
                  </a:lnTo>
                  <a:lnTo>
                    <a:pt x="2301" y="1613"/>
                  </a:lnTo>
                  <a:lnTo>
                    <a:pt x="2858" y="934"/>
                  </a:lnTo>
                  <a:lnTo>
                    <a:pt x="2998" y="170"/>
                  </a:lnTo>
                  <a:lnTo>
                    <a:pt x="16384" y="0"/>
                  </a:lnTo>
                  <a:close/>
                </a:path>
              </a:pathLst>
            </a:custGeom>
            <a:grpFill/>
            <a:ln w="3175">
              <a:solidFill>
                <a:srgbClr val="17375E">
                  <a:alpha val="80000"/>
                </a:srgbClr>
              </a:solidFill>
              <a:prstDash val="solid"/>
              <a:round/>
              <a:headEnd/>
              <a:tailEnd/>
            </a:ln>
          </p:spPr>
        </p:sp>
        <p:sp>
          <p:nvSpPr>
            <p:cNvPr id="497" name="Marion"/>
            <p:cNvSpPr>
              <a:spLocks/>
            </p:cNvSpPr>
            <p:nvPr/>
          </p:nvSpPr>
          <p:spPr bwMode="auto">
            <a:xfrm>
              <a:off x="6712401" y="1941073"/>
              <a:ext cx="732140" cy="526024"/>
            </a:xfrm>
            <a:custGeom>
              <a:avLst/>
              <a:gdLst/>
              <a:ahLst/>
              <a:cxnLst>
                <a:cxn ang="0">
                  <a:pos x="2210" y="869"/>
                </a:cxn>
                <a:cxn ang="0">
                  <a:pos x="5814" y="1003"/>
                </a:cxn>
                <a:cxn ang="0">
                  <a:pos x="6294" y="1337"/>
                </a:cxn>
                <a:cxn ang="0">
                  <a:pos x="6246" y="1739"/>
                </a:cxn>
                <a:cxn ang="0">
                  <a:pos x="5958" y="1605"/>
                </a:cxn>
                <a:cxn ang="0">
                  <a:pos x="5862" y="1872"/>
                </a:cxn>
                <a:cxn ang="0">
                  <a:pos x="6150" y="2675"/>
                </a:cxn>
                <a:cxn ang="0">
                  <a:pos x="6390" y="2742"/>
                </a:cxn>
                <a:cxn ang="0">
                  <a:pos x="7351" y="2341"/>
                </a:cxn>
                <a:cxn ang="0">
                  <a:pos x="7784" y="2407"/>
                </a:cxn>
                <a:cxn ang="0">
                  <a:pos x="8120" y="2675"/>
                </a:cxn>
                <a:cxn ang="0">
                  <a:pos x="8360" y="2341"/>
                </a:cxn>
                <a:cxn ang="0">
                  <a:pos x="8793" y="2140"/>
                </a:cxn>
                <a:cxn ang="0">
                  <a:pos x="8841" y="1605"/>
                </a:cxn>
                <a:cxn ang="0">
                  <a:pos x="9177" y="1271"/>
                </a:cxn>
                <a:cxn ang="0">
                  <a:pos x="9321" y="468"/>
                </a:cxn>
                <a:cxn ang="0">
                  <a:pos x="12588" y="0"/>
                </a:cxn>
                <a:cxn ang="0">
                  <a:pos x="12636" y="936"/>
                </a:cxn>
                <a:cxn ang="0">
                  <a:pos x="13693" y="1070"/>
                </a:cxn>
                <a:cxn ang="0">
                  <a:pos x="13645" y="2474"/>
                </a:cxn>
                <a:cxn ang="0">
                  <a:pos x="14270" y="2608"/>
                </a:cxn>
                <a:cxn ang="0">
                  <a:pos x="14318" y="4146"/>
                </a:cxn>
                <a:cxn ang="0">
                  <a:pos x="15567" y="4280"/>
                </a:cxn>
                <a:cxn ang="0">
                  <a:pos x="16000" y="4949"/>
                </a:cxn>
                <a:cxn ang="0">
                  <a:pos x="15904" y="5283"/>
                </a:cxn>
                <a:cxn ang="0">
                  <a:pos x="15615" y="5550"/>
                </a:cxn>
                <a:cxn ang="0">
                  <a:pos x="15663" y="6019"/>
                </a:cxn>
                <a:cxn ang="0">
                  <a:pos x="16240" y="6620"/>
                </a:cxn>
                <a:cxn ang="0">
                  <a:pos x="16384" y="7557"/>
                </a:cxn>
                <a:cxn ang="0">
                  <a:pos x="16288" y="13642"/>
                </a:cxn>
                <a:cxn ang="0">
                  <a:pos x="16048" y="13709"/>
                </a:cxn>
                <a:cxn ang="0">
                  <a:pos x="16000" y="16183"/>
                </a:cxn>
                <a:cxn ang="0">
                  <a:pos x="15855" y="16384"/>
                </a:cxn>
                <a:cxn ang="0">
                  <a:pos x="10666" y="16317"/>
                </a:cxn>
                <a:cxn ang="0">
                  <a:pos x="4324" y="16250"/>
                </a:cxn>
                <a:cxn ang="0">
                  <a:pos x="3892" y="15515"/>
                </a:cxn>
                <a:cxn ang="0">
                  <a:pos x="1922" y="14177"/>
                </a:cxn>
                <a:cxn ang="0">
                  <a:pos x="1153" y="13508"/>
                </a:cxn>
                <a:cxn ang="0">
                  <a:pos x="480" y="13442"/>
                </a:cxn>
                <a:cxn ang="0">
                  <a:pos x="0" y="13508"/>
                </a:cxn>
                <a:cxn ang="0">
                  <a:pos x="0" y="8694"/>
                </a:cxn>
                <a:cxn ang="0">
                  <a:pos x="2258" y="8560"/>
                </a:cxn>
                <a:cxn ang="0">
                  <a:pos x="2210" y="869"/>
                </a:cxn>
              </a:cxnLst>
              <a:rect l="0" t="0" r="r" b="b"/>
              <a:pathLst>
                <a:path w="16384" h="16384">
                  <a:moveTo>
                    <a:pt x="2210" y="869"/>
                  </a:moveTo>
                  <a:lnTo>
                    <a:pt x="5814" y="1003"/>
                  </a:lnTo>
                  <a:lnTo>
                    <a:pt x="6294" y="1337"/>
                  </a:lnTo>
                  <a:lnTo>
                    <a:pt x="6246" y="1739"/>
                  </a:lnTo>
                  <a:lnTo>
                    <a:pt x="5958" y="1605"/>
                  </a:lnTo>
                  <a:lnTo>
                    <a:pt x="5862" y="1872"/>
                  </a:lnTo>
                  <a:lnTo>
                    <a:pt x="6150" y="2675"/>
                  </a:lnTo>
                  <a:lnTo>
                    <a:pt x="6390" y="2742"/>
                  </a:lnTo>
                  <a:lnTo>
                    <a:pt x="7351" y="2341"/>
                  </a:lnTo>
                  <a:lnTo>
                    <a:pt x="7784" y="2407"/>
                  </a:lnTo>
                  <a:lnTo>
                    <a:pt x="8120" y="2675"/>
                  </a:lnTo>
                  <a:lnTo>
                    <a:pt x="8360" y="2341"/>
                  </a:lnTo>
                  <a:lnTo>
                    <a:pt x="8793" y="2140"/>
                  </a:lnTo>
                  <a:lnTo>
                    <a:pt x="8841" y="1605"/>
                  </a:lnTo>
                  <a:lnTo>
                    <a:pt x="9177" y="1271"/>
                  </a:lnTo>
                  <a:lnTo>
                    <a:pt x="9321" y="468"/>
                  </a:lnTo>
                  <a:lnTo>
                    <a:pt x="12588" y="0"/>
                  </a:lnTo>
                  <a:lnTo>
                    <a:pt x="12636" y="936"/>
                  </a:lnTo>
                  <a:lnTo>
                    <a:pt x="13693" y="1070"/>
                  </a:lnTo>
                  <a:lnTo>
                    <a:pt x="13645" y="2474"/>
                  </a:lnTo>
                  <a:lnTo>
                    <a:pt x="14270" y="2608"/>
                  </a:lnTo>
                  <a:lnTo>
                    <a:pt x="14318" y="4146"/>
                  </a:lnTo>
                  <a:lnTo>
                    <a:pt x="15567" y="4280"/>
                  </a:lnTo>
                  <a:lnTo>
                    <a:pt x="16000" y="4949"/>
                  </a:lnTo>
                  <a:lnTo>
                    <a:pt x="15904" y="5283"/>
                  </a:lnTo>
                  <a:lnTo>
                    <a:pt x="15615" y="5550"/>
                  </a:lnTo>
                  <a:lnTo>
                    <a:pt x="15663" y="6019"/>
                  </a:lnTo>
                  <a:lnTo>
                    <a:pt x="16240" y="6620"/>
                  </a:lnTo>
                  <a:lnTo>
                    <a:pt x="16384" y="7557"/>
                  </a:lnTo>
                  <a:lnTo>
                    <a:pt x="16288" y="13642"/>
                  </a:lnTo>
                  <a:lnTo>
                    <a:pt x="16048" y="13709"/>
                  </a:lnTo>
                  <a:lnTo>
                    <a:pt x="16000" y="16183"/>
                  </a:lnTo>
                  <a:lnTo>
                    <a:pt x="15855" y="16384"/>
                  </a:lnTo>
                  <a:lnTo>
                    <a:pt x="10666" y="16317"/>
                  </a:lnTo>
                  <a:lnTo>
                    <a:pt x="4324" y="16250"/>
                  </a:lnTo>
                  <a:lnTo>
                    <a:pt x="3892" y="15515"/>
                  </a:lnTo>
                  <a:lnTo>
                    <a:pt x="1922" y="14177"/>
                  </a:lnTo>
                  <a:lnTo>
                    <a:pt x="1153" y="13508"/>
                  </a:lnTo>
                  <a:lnTo>
                    <a:pt x="480" y="13442"/>
                  </a:lnTo>
                  <a:lnTo>
                    <a:pt x="0" y="13508"/>
                  </a:lnTo>
                  <a:lnTo>
                    <a:pt x="0" y="8694"/>
                  </a:lnTo>
                  <a:lnTo>
                    <a:pt x="2258" y="8560"/>
                  </a:lnTo>
                  <a:lnTo>
                    <a:pt x="2210" y="869"/>
                  </a:lnTo>
                  <a:close/>
                </a:path>
              </a:pathLst>
            </a:custGeom>
            <a:grpFill/>
            <a:ln w="3175">
              <a:solidFill>
                <a:srgbClr val="17375E">
                  <a:alpha val="80000"/>
                </a:srgbClr>
              </a:solidFill>
              <a:prstDash val="solid"/>
              <a:round/>
              <a:headEnd/>
              <a:tailEnd/>
            </a:ln>
          </p:spPr>
        </p:sp>
        <p:sp>
          <p:nvSpPr>
            <p:cNvPr id="498" name="Martin"/>
            <p:cNvSpPr>
              <a:spLocks/>
            </p:cNvSpPr>
            <p:nvPr/>
          </p:nvSpPr>
          <p:spPr bwMode="auto">
            <a:xfrm>
              <a:off x="8221769" y="4032287"/>
              <a:ext cx="489525" cy="287703"/>
            </a:xfrm>
            <a:custGeom>
              <a:avLst/>
              <a:gdLst/>
              <a:ahLst/>
              <a:cxnLst>
                <a:cxn ang="0">
                  <a:pos x="144" y="2690"/>
                </a:cxn>
                <a:cxn ang="0">
                  <a:pos x="10851" y="2690"/>
                </a:cxn>
                <a:cxn ang="0">
                  <a:pos x="10851" y="0"/>
                </a:cxn>
                <a:cxn ang="0">
                  <a:pos x="12719" y="122"/>
                </a:cxn>
                <a:cxn ang="0">
                  <a:pos x="13366" y="2934"/>
                </a:cxn>
                <a:cxn ang="0">
                  <a:pos x="13078" y="4524"/>
                </a:cxn>
                <a:cxn ang="0">
                  <a:pos x="13078" y="5380"/>
                </a:cxn>
                <a:cxn ang="0">
                  <a:pos x="13725" y="5991"/>
                </a:cxn>
                <a:cxn ang="0">
                  <a:pos x="14516" y="6358"/>
                </a:cxn>
                <a:cxn ang="0">
                  <a:pos x="14947" y="7214"/>
                </a:cxn>
                <a:cxn ang="0">
                  <a:pos x="15594" y="9415"/>
                </a:cxn>
                <a:cxn ang="0">
                  <a:pos x="16097" y="12716"/>
                </a:cxn>
                <a:cxn ang="0">
                  <a:pos x="16384" y="15650"/>
                </a:cxn>
                <a:cxn ang="0">
                  <a:pos x="14516" y="15773"/>
                </a:cxn>
                <a:cxn ang="0">
                  <a:pos x="14516" y="16384"/>
                </a:cxn>
                <a:cxn ang="0">
                  <a:pos x="1940" y="16139"/>
                </a:cxn>
                <a:cxn ang="0">
                  <a:pos x="1868" y="14917"/>
                </a:cxn>
                <a:cxn ang="0">
                  <a:pos x="1581" y="13083"/>
                </a:cxn>
                <a:cxn ang="0">
                  <a:pos x="719" y="10637"/>
                </a:cxn>
                <a:cxn ang="0">
                  <a:pos x="862" y="9292"/>
                </a:cxn>
                <a:cxn ang="0">
                  <a:pos x="790" y="8192"/>
                </a:cxn>
                <a:cxn ang="0">
                  <a:pos x="0" y="6480"/>
                </a:cxn>
                <a:cxn ang="0">
                  <a:pos x="144" y="2690"/>
                </a:cxn>
              </a:cxnLst>
              <a:rect l="0" t="0" r="r" b="b"/>
              <a:pathLst>
                <a:path w="16384" h="16384">
                  <a:moveTo>
                    <a:pt x="144" y="2690"/>
                  </a:moveTo>
                  <a:lnTo>
                    <a:pt x="10851" y="2690"/>
                  </a:lnTo>
                  <a:lnTo>
                    <a:pt x="10851" y="0"/>
                  </a:lnTo>
                  <a:lnTo>
                    <a:pt x="12719" y="122"/>
                  </a:lnTo>
                  <a:lnTo>
                    <a:pt x="13366" y="2934"/>
                  </a:lnTo>
                  <a:lnTo>
                    <a:pt x="13078" y="4524"/>
                  </a:lnTo>
                  <a:lnTo>
                    <a:pt x="13078" y="5380"/>
                  </a:lnTo>
                  <a:lnTo>
                    <a:pt x="13725" y="5991"/>
                  </a:lnTo>
                  <a:lnTo>
                    <a:pt x="14516" y="6358"/>
                  </a:lnTo>
                  <a:lnTo>
                    <a:pt x="14947" y="7214"/>
                  </a:lnTo>
                  <a:lnTo>
                    <a:pt x="15594" y="9415"/>
                  </a:lnTo>
                  <a:lnTo>
                    <a:pt x="16097" y="12716"/>
                  </a:lnTo>
                  <a:lnTo>
                    <a:pt x="16384" y="15650"/>
                  </a:lnTo>
                  <a:lnTo>
                    <a:pt x="14516" y="15773"/>
                  </a:lnTo>
                  <a:lnTo>
                    <a:pt x="14516" y="16384"/>
                  </a:lnTo>
                  <a:lnTo>
                    <a:pt x="1940" y="16139"/>
                  </a:lnTo>
                  <a:lnTo>
                    <a:pt x="1868" y="14917"/>
                  </a:lnTo>
                  <a:lnTo>
                    <a:pt x="1581" y="13083"/>
                  </a:lnTo>
                  <a:lnTo>
                    <a:pt x="719" y="10637"/>
                  </a:lnTo>
                  <a:lnTo>
                    <a:pt x="862" y="9292"/>
                  </a:lnTo>
                  <a:lnTo>
                    <a:pt x="790" y="8192"/>
                  </a:lnTo>
                  <a:lnTo>
                    <a:pt x="0" y="6480"/>
                  </a:lnTo>
                  <a:lnTo>
                    <a:pt x="144" y="2690"/>
                  </a:lnTo>
                  <a:close/>
                </a:path>
              </a:pathLst>
            </a:custGeom>
            <a:grpFill/>
            <a:ln w="3175">
              <a:solidFill>
                <a:srgbClr val="17375E">
                  <a:alpha val="80000"/>
                </a:srgbClr>
              </a:solidFill>
              <a:prstDash val="solid"/>
              <a:round/>
              <a:headEnd/>
              <a:tailEnd/>
            </a:ln>
          </p:spPr>
        </p:sp>
        <p:sp>
          <p:nvSpPr>
            <p:cNvPr id="499" name="Monroe"/>
            <p:cNvSpPr>
              <a:spLocks/>
            </p:cNvSpPr>
            <p:nvPr/>
          </p:nvSpPr>
          <p:spPr bwMode="auto">
            <a:xfrm>
              <a:off x="7652804" y="5378480"/>
              <a:ext cx="397202" cy="618347"/>
            </a:xfrm>
            <a:custGeom>
              <a:avLst/>
              <a:gdLst/>
              <a:ahLst/>
              <a:cxnLst>
                <a:cxn ang="0">
                  <a:pos x="16295" y="15246"/>
                </a:cxn>
                <a:cxn ang="0">
                  <a:pos x="16384" y="114"/>
                </a:cxn>
                <a:cxn ang="0">
                  <a:pos x="0" y="0"/>
                </a:cxn>
                <a:cxn ang="0">
                  <a:pos x="620" y="853"/>
                </a:cxn>
                <a:cxn ang="0">
                  <a:pos x="1771" y="2446"/>
                </a:cxn>
                <a:cxn ang="0">
                  <a:pos x="2303" y="2788"/>
                </a:cxn>
                <a:cxn ang="0">
                  <a:pos x="3100" y="3470"/>
                </a:cxn>
                <a:cxn ang="0">
                  <a:pos x="4074" y="5234"/>
                </a:cxn>
                <a:cxn ang="0">
                  <a:pos x="4605" y="5689"/>
                </a:cxn>
                <a:cxn ang="0">
                  <a:pos x="5579" y="5973"/>
                </a:cxn>
                <a:cxn ang="0">
                  <a:pos x="5757" y="6201"/>
                </a:cxn>
                <a:cxn ang="0">
                  <a:pos x="5402" y="6713"/>
                </a:cxn>
                <a:cxn ang="0">
                  <a:pos x="5579" y="7054"/>
                </a:cxn>
                <a:cxn ang="0">
                  <a:pos x="6376" y="7566"/>
                </a:cxn>
                <a:cxn ang="0">
                  <a:pos x="6819" y="8021"/>
                </a:cxn>
                <a:cxn ang="0">
                  <a:pos x="7085" y="9330"/>
                </a:cxn>
                <a:cxn ang="0">
                  <a:pos x="7616" y="9842"/>
                </a:cxn>
                <a:cxn ang="0">
                  <a:pos x="8945" y="10240"/>
                </a:cxn>
                <a:cxn ang="0">
                  <a:pos x="9476" y="10354"/>
                </a:cxn>
                <a:cxn ang="0">
                  <a:pos x="10362" y="10297"/>
                </a:cxn>
                <a:cxn ang="0">
                  <a:pos x="10716" y="10354"/>
                </a:cxn>
                <a:cxn ang="0">
                  <a:pos x="11867" y="10809"/>
                </a:cxn>
                <a:cxn ang="0">
                  <a:pos x="12310" y="10809"/>
                </a:cxn>
                <a:cxn ang="0">
                  <a:pos x="12753" y="10980"/>
                </a:cxn>
                <a:cxn ang="0">
                  <a:pos x="13284" y="11548"/>
                </a:cxn>
                <a:cxn ang="0">
                  <a:pos x="13550" y="11662"/>
                </a:cxn>
                <a:cxn ang="0">
                  <a:pos x="13904" y="11719"/>
                </a:cxn>
                <a:cxn ang="0">
                  <a:pos x="15233" y="11548"/>
                </a:cxn>
                <a:cxn ang="0">
                  <a:pos x="15587" y="11662"/>
                </a:cxn>
                <a:cxn ang="0">
                  <a:pos x="15587" y="12004"/>
                </a:cxn>
                <a:cxn ang="0">
                  <a:pos x="15321" y="12345"/>
                </a:cxn>
                <a:cxn ang="0">
                  <a:pos x="15233" y="12743"/>
                </a:cxn>
                <a:cxn ang="0">
                  <a:pos x="15410" y="13312"/>
                </a:cxn>
                <a:cxn ang="0">
                  <a:pos x="14967" y="13653"/>
                </a:cxn>
                <a:cxn ang="0">
                  <a:pos x="14170" y="13995"/>
                </a:cxn>
                <a:cxn ang="0">
                  <a:pos x="13107" y="14108"/>
                </a:cxn>
                <a:cxn ang="0">
                  <a:pos x="12133" y="13881"/>
                </a:cxn>
                <a:cxn ang="0">
                  <a:pos x="11070" y="13596"/>
                </a:cxn>
                <a:cxn ang="0">
                  <a:pos x="10185" y="12914"/>
                </a:cxn>
                <a:cxn ang="0">
                  <a:pos x="9476" y="12174"/>
                </a:cxn>
                <a:cxn ang="0">
                  <a:pos x="8768" y="11776"/>
                </a:cxn>
                <a:cxn ang="0">
                  <a:pos x="7882" y="11605"/>
                </a:cxn>
                <a:cxn ang="0">
                  <a:pos x="7174" y="11776"/>
                </a:cxn>
                <a:cxn ang="0">
                  <a:pos x="6908" y="12174"/>
                </a:cxn>
                <a:cxn ang="0">
                  <a:pos x="6731" y="13028"/>
                </a:cxn>
                <a:cxn ang="0">
                  <a:pos x="6819" y="13767"/>
                </a:cxn>
                <a:cxn ang="0">
                  <a:pos x="7351" y="14620"/>
                </a:cxn>
                <a:cxn ang="0">
                  <a:pos x="8502" y="15701"/>
                </a:cxn>
                <a:cxn ang="0">
                  <a:pos x="9210" y="16327"/>
                </a:cxn>
                <a:cxn ang="0">
                  <a:pos x="10008" y="16384"/>
                </a:cxn>
                <a:cxn ang="0">
                  <a:pos x="11247" y="16213"/>
                </a:cxn>
                <a:cxn ang="0">
                  <a:pos x="12930" y="16270"/>
                </a:cxn>
                <a:cxn ang="0">
                  <a:pos x="14081" y="16270"/>
                </a:cxn>
                <a:cxn ang="0">
                  <a:pos x="14613" y="16043"/>
                </a:cxn>
                <a:cxn ang="0">
                  <a:pos x="16295" y="15246"/>
                </a:cxn>
              </a:cxnLst>
              <a:rect l="0" t="0" r="r" b="b"/>
              <a:pathLst>
                <a:path w="16384" h="16384">
                  <a:moveTo>
                    <a:pt x="16295" y="15246"/>
                  </a:moveTo>
                  <a:lnTo>
                    <a:pt x="16384" y="114"/>
                  </a:lnTo>
                  <a:lnTo>
                    <a:pt x="0" y="0"/>
                  </a:lnTo>
                  <a:lnTo>
                    <a:pt x="620" y="853"/>
                  </a:lnTo>
                  <a:lnTo>
                    <a:pt x="1771" y="2446"/>
                  </a:lnTo>
                  <a:lnTo>
                    <a:pt x="2303" y="2788"/>
                  </a:lnTo>
                  <a:lnTo>
                    <a:pt x="3100" y="3470"/>
                  </a:lnTo>
                  <a:lnTo>
                    <a:pt x="4074" y="5234"/>
                  </a:lnTo>
                  <a:lnTo>
                    <a:pt x="4605" y="5689"/>
                  </a:lnTo>
                  <a:lnTo>
                    <a:pt x="5579" y="5973"/>
                  </a:lnTo>
                  <a:lnTo>
                    <a:pt x="5757" y="6201"/>
                  </a:lnTo>
                  <a:lnTo>
                    <a:pt x="5402" y="6713"/>
                  </a:lnTo>
                  <a:lnTo>
                    <a:pt x="5579" y="7054"/>
                  </a:lnTo>
                  <a:lnTo>
                    <a:pt x="6376" y="7566"/>
                  </a:lnTo>
                  <a:lnTo>
                    <a:pt x="6819" y="8021"/>
                  </a:lnTo>
                  <a:lnTo>
                    <a:pt x="7085" y="9330"/>
                  </a:lnTo>
                  <a:lnTo>
                    <a:pt x="7616" y="9842"/>
                  </a:lnTo>
                  <a:lnTo>
                    <a:pt x="8945" y="10240"/>
                  </a:lnTo>
                  <a:lnTo>
                    <a:pt x="9476" y="10354"/>
                  </a:lnTo>
                  <a:lnTo>
                    <a:pt x="10362" y="10297"/>
                  </a:lnTo>
                  <a:lnTo>
                    <a:pt x="10716" y="10354"/>
                  </a:lnTo>
                  <a:lnTo>
                    <a:pt x="11867" y="10809"/>
                  </a:lnTo>
                  <a:lnTo>
                    <a:pt x="12310" y="10809"/>
                  </a:lnTo>
                  <a:lnTo>
                    <a:pt x="12753" y="10980"/>
                  </a:lnTo>
                  <a:lnTo>
                    <a:pt x="13284" y="11548"/>
                  </a:lnTo>
                  <a:lnTo>
                    <a:pt x="13550" y="11662"/>
                  </a:lnTo>
                  <a:lnTo>
                    <a:pt x="13904" y="11719"/>
                  </a:lnTo>
                  <a:lnTo>
                    <a:pt x="15233" y="11548"/>
                  </a:lnTo>
                  <a:lnTo>
                    <a:pt x="15587" y="11662"/>
                  </a:lnTo>
                  <a:lnTo>
                    <a:pt x="15587" y="12004"/>
                  </a:lnTo>
                  <a:lnTo>
                    <a:pt x="15321" y="12345"/>
                  </a:lnTo>
                  <a:lnTo>
                    <a:pt x="15233" y="12743"/>
                  </a:lnTo>
                  <a:lnTo>
                    <a:pt x="15410" y="13312"/>
                  </a:lnTo>
                  <a:lnTo>
                    <a:pt x="14967" y="13653"/>
                  </a:lnTo>
                  <a:lnTo>
                    <a:pt x="14170" y="13995"/>
                  </a:lnTo>
                  <a:lnTo>
                    <a:pt x="13107" y="14108"/>
                  </a:lnTo>
                  <a:lnTo>
                    <a:pt x="12133" y="13881"/>
                  </a:lnTo>
                  <a:lnTo>
                    <a:pt x="11070" y="13596"/>
                  </a:lnTo>
                  <a:lnTo>
                    <a:pt x="10185" y="12914"/>
                  </a:lnTo>
                  <a:lnTo>
                    <a:pt x="9476" y="12174"/>
                  </a:lnTo>
                  <a:lnTo>
                    <a:pt x="8768" y="11776"/>
                  </a:lnTo>
                  <a:lnTo>
                    <a:pt x="7882" y="11605"/>
                  </a:lnTo>
                  <a:lnTo>
                    <a:pt x="7174" y="11776"/>
                  </a:lnTo>
                  <a:lnTo>
                    <a:pt x="6908" y="12174"/>
                  </a:lnTo>
                  <a:lnTo>
                    <a:pt x="6731" y="13028"/>
                  </a:lnTo>
                  <a:lnTo>
                    <a:pt x="6819" y="13767"/>
                  </a:lnTo>
                  <a:lnTo>
                    <a:pt x="7351" y="14620"/>
                  </a:lnTo>
                  <a:lnTo>
                    <a:pt x="8502" y="15701"/>
                  </a:lnTo>
                  <a:lnTo>
                    <a:pt x="9210" y="16327"/>
                  </a:lnTo>
                  <a:lnTo>
                    <a:pt x="10008" y="16384"/>
                  </a:lnTo>
                  <a:lnTo>
                    <a:pt x="11247" y="16213"/>
                  </a:lnTo>
                  <a:lnTo>
                    <a:pt x="12930" y="16270"/>
                  </a:lnTo>
                  <a:lnTo>
                    <a:pt x="14081" y="16270"/>
                  </a:lnTo>
                  <a:lnTo>
                    <a:pt x="14613" y="16043"/>
                  </a:lnTo>
                  <a:lnTo>
                    <a:pt x="16295" y="15246"/>
                  </a:lnTo>
                  <a:close/>
                </a:path>
              </a:pathLst>
            </a:custGeom>
            <a:grpFill/>
            <a:ln w="3175">
              <a:solidFill>
                <a:srgbClr val="17375E">
                  <a:alpha val="80000"/>
                </a:srgbClr>
              </a:solidFill>
              <a:prstDash val="solid"/>
              <a:round/>
              <a:headEnd/>
              <a:tailEnd/>
            </a:ln>
          </p:spPr>
        </p:sp>
        <p:sp>
          <p:nvSpPr>
            <p:cNvPr id="500" name="Nassau"/>
            <p:cNvSpPr>
              <a:spLocks/>
            </p:cNvSpPr>
            <p:nvPr/>
          </p:nvSpPr>
          <p:spPr bwMode="auto">
            <a:xfrm>
              <a:off x="7101015" y="723702"/>
              <a:ext cx="493819" cy="521730"/>
            </a:xfrm>
            <a:custGeom>
              <a:avLst/>
              <a:gdLst/>
              <a:ahLst/>
              <a:cxnLst>
                <a:cxn ang="0">
                  <a:pos x="16313" y="8698"/>
                </a:cxn>
                <a:cxn ang="0">
                  <a:pos x="16242" y="8023"/>
                </a:cxn>
                <a:cxn ang="0">
                  <a:pos x="16170" y="7686"/>
                </a:cxn>
                <a:cxn ang="0">
                  <a:pos x="15743" y="6742"/>
                </a:cxn>
                <a:cxn ang="0">
                  <a:pos x="15957" y="6068"/>
                </a:cxn>
                <a:cxn ang="0">
                  <a:pos x="16028" y="5461"/>
                </a:cxn>
                <a:cxn ang="0">
                  <a:pos x="16384" y="4720"/>
                </a:cxn>
                <a:cxn ang="0">
                  <a:pos x="16384" y="4383"/>
                </a:cxn>
                <a:cxn ang="0">
                  <a:pos x="16028" y="4248"/>
                </a:cxn>
                <a:cxn ang="0">
                  <a:pos x="15387" y="4517"/>
                </a:cxn>
                <a:cxn ang="0">
                  <a:pos x="15031" y="4652"/>
                </a:cxn>
                <a:cxn ang="0">
                  <a:pos x="14817" y="4450"/>
                </a:cxn>
                <a:cxn ang="0">
                  <a:pos x="14389" y="4180"/>
                </a:cxn>
                <a:cxn ang="0">
                  <a:pos x="13962" y="4113"/>
                </a:cxn>
                <a:cxn ang="0">
                  <a:pos x="13677" y="3236"/>
                </a:cxn>
                <a:cxn ang="0">
                  <a:pos x="12252" y="3236"/>
                </a:cxn>
                <a:cxn ang="0">
                  <a:pos x="11398" y="2967"/>
                </a:cxn>
                <a:cxn ang="0">
                  <a:pos x="10899" y="2495"/>
                </a:cxn>
                <a:cxn ang="0">
                  <a:pos x="10543" y="2495"/>
                </a:cxn>
                <a:cxn ang="0">
                  <a:pos x="9973" y="2899"/>
                </a:cxn>
                <a:cxn ang="0">
                  <a:pos x="8833" y="1955"/>
                </a:cxn>
                <a:cxn ang="0">
                  <a:pos x="8406" y="1686"/>
                </a:cxn>
                <a:cxn ang="0">
                  <a:pos x="7622" y="1820"/>
                </a:cxn>
                <a:cxn ang="0">
                  <a:pos x="6839" y="1214"/>
                </a:cxn>
                <a:cxn ang="0">
                  <a:pos x="5841" y="1146"/>
                </a:cxn>
                <a:cxn ang="0">
                  <a:pos x="4915" y="539"/>
                </a:cxn>
                <a:cxn ang="0">
                  <a:pos x="4488" y="0"/>
                </a:cxn>
                <a:cxn ang="0">
                  <a:pos x="3491" y="67"/>
                </a:cxn>
                <a:cxn ang="0">
                  <a:pos x="2849" y="135"/>
                </a:cxn>
                <a:cxn ang="0">
                  <a:pos x="2493" y="539"/>
                </a:cxn>
                <a:cxn ang="0">
                  <a:pos x="2280" y="1011"/>
                </a:cxn>
                <a:cxn ang="0">
                  <a:pos x="1995" y="1079"/>
                </a:cxn>
                <a:cxn ang="0">
                  <a:pos x="1140" y="877"/>
                </a:cxn>
                <a:cxn ang="0">
                  <a:pos x="855" y="1214"/>
                </a:cxn>
                <a:cxn ang="0">
                  <a:pos x="784" y="1820"/>
                </a:cxn>
                <a:cxn ang="0">
                  <a:pos x="214" y="2225"/>
                </a:cxn>
                <a:cxn ang="0">
                  <a:pos x="0" y="2764"/>
                </a:cxn>
                <a:cxn ang="0">
                  <a:pos x="71" y="3708"/>
                </a:cxn>
                <a:cxn ang="0">
                  <a:pos x="214" y="6136"/>
                </a:cxn>
                <a:cxn ang="0">
                  <a:pos x="784" y="7214"/>
                </a:cxn>
                <a:cxn ang="0">
                  <a:pos x="855" y="8023"/>
                </a:cxn>
                <a:cxn ang="0">
                  <a:pos x="784" y="8900"/>
                </a:cxn>
                <a:cxn ang="0">
                  <a:pos x="570" y="11260"/>
                </a:cxn>
                <a:cxn ang="0">
                  <a:pos x="214" y="13080"/>
                </a:cxn>
                <a:cxn ang="0">
                  <a:pos x="285" y="13552"/>
                </a:cxn>
                <a:cxn ang="0">
                  <a:pos x="427" y="16384"/>
                </a:cxn>
                <a:cxn ang="0">
                  <a:pos x="8477" y="9237"/>
                </a:cxn>
                <a:cxn ang="0">
                  <a:pos x="8833" y="8428"/>
                </a:cxn>
                <a:cxn ang="0">
                  <a:pos x="9332" y="7821"/>
                </a:cxn>
                <a:cxn ang="0">
                  <a:pos x="10258" y="7956"/>
                </a:cxn>
                <a:cxn ang="0">
                  <a:pos x="10828" y="8226"/>
                </a:cxn>
                <a:cxn ang="0">
                  <a:pos x="11255" y="7686"/>
                </a:cxn>
                <a:cxn ang="0">
                  <a:pos x="12110" y="7484"/>
                </a:cxn>
                <a:cxn ang="0">
                  <a:pos x="12395" y="7551"/>
                </a:cxn>
                <a:cxn ang="0">
                  <a:pos x="12324" y="7889"/>
                </a:cxn>
                <a:cxn ang="0">
                  <a:pos x="12395" y="8091"/>
                </a:cxn>
                <a:cxn ang="0">
                  <a:pos x="12822" y="8091"/>
                </a:cxn>
                <a:cxn ang="0">
                  <a:pos x="13250" y="8563"/>
                </a:cxn>
                <a:cxn ang="0">
                  <a:pos x="13677" y="8698"/>
                </a:cxn>
                <a:cxn ang="0">
                  <a:pos x="14176" y="9237"/>
                </a:cxn>
                <a:cxn ang="0">
                  <a:pos x="14817" y="8967"/>
                </a:cxn>
                <a:cxn ang="0">
                  <a:pos x="14959" y="8630"/>
                </a:cxn>
                <a:cxn ang="0">
                  <a:pos x="16313" y="8698"/>
                </a:cxn>
              </a:cxnLst>
              <a:rect l="0" t="0" r="r" b="b"/>
              <a:pathLst>
                <a:path w="16384" h="16384">
                  <a:moveTo>
                    <a:pt x="16313" y="8698"/>
                  </a:moveTo>
                  <a:lnTo>
                    <a:pt x="16242" y="8023"/>
                  </a:lnTo>
                  <a:lnTo>
                    <a:pt x="16170" y="7686"/>
                  </a:lnTo>
                  <a:lnTo>
                    <a:pt x="15743" y="6742"/>
                  </a:lnTo>
                  <a:lnTo>
                    <a:pt x="15957" y="6068"/>
                  </a:lnTo>
                  <a:lnTo>
                    <a:pt x="16028" y="5461"/>
                  </a:lnTo>
                  <a:lnTo>
                    <a:pt x="16384" y="4720"/>
                  </a:lnTo>
                  <a:lnTo>
                    <a:pt x="16384" y="4383"/>
                  </a:lnTo>
                  <a:lnTo>
                    <a:pt x="16028" y="4248"/>
                  </a:lnTo>
                  <a:lnTo>
                    <a:pt x="15387" y="4517"/>
                  </a:lnTo>
                  <a:lnTo>
                    <a:pt x="15031" y="4652"/>
                  </a:lnTo>
                  <a:lnTo>
                    <a:pt x="14817" y="4450"/>
                  </a:lnTo>
                  <a:lnTo>
                    <a:pt x="14389" y="4180"/>
                  </a:lnTo>
                  <a:lnTo>
                    <a:pt x="13962" y="4113"/>
                  </a:lnTo>
                  <a:lnTo>
                    <a:pt x="13677" y="3236"/>
                  </a:lnTo>
                  <a:lnTo>
                    <a:pt x="12252" y="3236"/>
                  </a:lnTo>
                  <a:lnTo>
                    <a:pt x="11398" y="2967"/>
                  </a:lnTo>
                  <a:lnTo>
                    <a:pt x="10899" y="2495"/>
                  </a:lnTo>
                  <a:lnTo>
                    <a:pt x="10543" y="2495"/>
                  </a:lnTo>
                  <a:lnTo>
                    <a:pt x="9973" y="2899"/>
                  </a:lnTo>
                  <a:lnTo>
                    <a:pt x="8833" y="1955"/>
                  </a:lnTo>
                  <a:lnTo>
                    <a:pt x="8406" y="1686"/>
                  </a:lnTo>
                  <a:lnTo>
                    <a:pt x="7622" y="1820"/>
                  </a:lnTo>
                  <a:lnTo>
                    <a:pt x="6839" y="1214"/>
                  </a:lnTo>
                  <a:lnTo>
                    <a:pt x="5841" y="1146"/>
                  </a:lnTo>
                  <a:lnTo>
                    <a:pt x="4915" y="539"/>
                  </a:lnTo>
                  <a:lnTo>
                    <a:pt x="4488" y="0"/>
                  </a:lnTo>
                  <a:lnTo>
                    <a:pt x="3491" y="67"/>
                  </a:lnTo>
                  <a:lnTo>
                    <a:pt x="2849" y="135"/>
                  </a:lnTo>
                  <a:lnTo>
                    <a:pt x="2493" y="539"/>
                  </a:lnTo>
                  <a:lnTo>
                    <a:pt x="2280" y="1011"/>
                  </a:lnTo>
                  <a:lnTo>
                    <a:pt x="1995" y="1079"/>
                  </a:lnTo>
                  <a:lnTo>
                    <a:pt x="1140" y="877"/>
                  </a:lnTo>
                  <a:lnTo>
                    <a:pt x="855" y="1214"/>
                  </a:lnTo>
                  <a:lnTo>
                    <a:pt x="784" y="1820"/>
                  </a:lnTo>
                  <a:lnTo>
                    <a:pt x="214" y="2225"/>
                  </a:lnTo>
                  <a:lnTo>
                    <a:pt x="0" y="2764"/>
                  </a:lnTo>
                  <a:lnTo>
                    <a:pt x="71" y="3708"/>
                  </a:lnTo>
                  <a:lnTo>
                    <a:pt x="214" y="6136"/>
                  </a:lnTo>
                  <a:lnTo>
                    <a:pt x="784" y="7214"/>
                  </a:lnTo>
                  <a:lnTo>
                    <a:pt x="855" y="8023"/>
                  </a:lnTo>
                  <a:lnTo>
                    <a:pt x="784" y="8900"/>
                  </a:lnTo>
                  <a:lnTo>
                    <a:pt x="570" y="11260"/>
                  </a:lnTo>
                  <a:lnTo>
                    <a:pt x="214" y="13080"/>
                  </a:lnTo>
                  <a:lnTo>
                    <a:pt x="285" y="13552"/>
                  </a:lnTo>
                  <a:lnTo>
                    <a:pt x="427" y="16384"/>
                  </a:lnTo>
                  <a:lnTo>
                    <a:pt x="8477" y="9237"/>
                  </a:lnTo>
                  <a:lnTo>
                    <a:pt x="8833" y="8428"/>
                  </a:lnTo>
                  <a:lnTo>
                    <a:pt x="9332" y="7821"/>
                  </a:lnTo>
                  <a:lnTo>
                    <a:pt x="10258" y="7956"/>
                  </a:lnTo>
                  <a:lnTo>
                    <a:pt x="10828" y="8226"/>
                  </a:lnTo>
                  <a:lnTo>
                    <a:pt x="11255" y="7686"/>
                  </a:lnTo>
                  <a:lnTo>
                    <a:pt x="12110" y="7484"/>
                  </a:lnTo>
                  <a:lnTo>
                    <a:pt x="12395" y="7551"/>
                  </a:lnTo>
                  <a:lnTo>
                    <a:pt x="12324" y="7889"/>
                  </a:lnTo>
                  <a:lnTo>
                    <a:pt x="12395" y="8091"/>
                  </a:lnTo>
                  <a:lnTo>
                    <a:pt x="12822" y="8091"/>
                  </a:lnTo>
                  <a:lnTo>
                    <a:pt x="13250" y="8563"/>
                  </a:lnTo>
                  <a:lnTo>
                    <a:pt x="13677" y="8698"/>
                  </a:lnTo>
                  <a:lnTo>
                    <a:pt x="14176" y="9237"/>
                  </a:lnTo>
                  <a:lnTo>
                    <a:pt x="14817" y="8967"/>
                  </a:lnTo>
                  <a:lnTo>
                    <a:pt x="14959" y="8630"/>
                  </a:lnTo>
                  <a:lnTo>
                    <a:pt x="16313" y="8698"/>
                  </a:lnTo>
                  <a:close/>
                </a:path>
              </a:pathLst>
            </a:custGeom>
            <a:grpFill/>
            <a:ln w="3175">
              <a:solidFill>
                <a:srgbClr val="17375E">
                  <a:alpha val="80000"/>
                </a:srgbClr>
              </a:solidFill>
              <a:prstDash val="solid"/>
              <a:round/>
              <a:headEnd/>
              <a:tailEnd/>
            </a:ln>
          </p:spPr>
        </p:sp>
        <p:sp>
          <p:nvSpPr>
            <p:cNvPr id="501" name="Okeechobee"/>
            <p:cNvSpPr>
              <a:spLocks/>
            </p:cNvSpPr>
            <p:nvPr/>
          </p:nvSpPr>
          <p:spPr bwMode="auto">
            <a:xfrm>
              <a:off x="7809537" y="3671585"/>
              <a:ext cx="416525" cy="474495"/>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3175">
              <a:solidFill>
                <a:srgbClr val="17375E">
                  <a:alpha val="80000"/>
                </a:srgbClr>
              </a:solidFill>
              <a:prstDash val="solid"/>
              <a:round/>
              <a:headEnd/>
              <a:tailEnd/>
            </a:ln>
          </p:spPr>
        </p:sp>
        <p:sp>
          <p:nvSpPr>
            <p:cNvPr id="502" name="Orange"/>
            <p:cNvSpPr>
              <a:spLocks/>
            </p:cNvSpPr>
            <p:nvPr/>
          </p:nvSpPr>
          <p:spPr bwMode="auto">
            <a:xfrm>
              <a:off x="7440247" y="2625978"/>
              <a:ext cx="635523" cy="410084"/>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3175">
              <a:solidFill>
                <a:srgbClr val="17375E">
                  <a:alpha val="80000"/>
                </a:srgbClr>
              </a:solidFill>
              <a:prstDash val="solid"/>
              <a:round/>
              <a:headEnd/>
              <a:tailEnd/>
            </a:ln>
          </p:spPr>
        </p:sp>
        <p:sp>
          <p:nvSpPr>
            <p:cNvPr id="503" name="Osceola"/>
            <p:cNvSpPr>
              <a:spLocks/>
            </p:cNvSpPr>
            <p:nvPr/>
          </p:nvSpPr>
          <p:spPr bwMode="auto">
            <a:xfrm>
              <a:off x="7440247" y="3029621"/>
              <a:ext cx="635523" cy="64625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3175">
              <a:solidFill>
                <a:srgbClr val="17375E">
                  <a:alpha val="80000"/>
                </a:srgbClr>
              </a:solidFill>
              <a:prstDash val="solid"/>
              <a:round/>
              <a:headEnd/>
              <a:tailEnd/>
            </a:ln>
          </p:spPr>
        </p:sp>
        <p:sp>
          <p:nvSpPr>
            <p:cNvPr id="504" name="Palm_Beach"/>
            <p:cNvSpPr>
              <a:spLocks/>
            </p:cNvSpPr>
            <p:nvPr/>
          </p:nvSpPr>
          <p:spPr bwMode="auto">
            <a:xfrm>
              <a:off x="8007065" y="4070934"/>
              <a:ext cx="736434" cy="828757"/>
            </a:xfrm>
            <a:custGeom>
              <a:avLst/>
              <a:gdLst/>
              <a:ahLst/>
              <a:cxnLst>
                <a:cxn ang="0">
                  <a:pos x="4777" y="1486"/>
                </a:cxn>
                <a:cxn ang="0">
                  <a:pos x="5302" y="2080"/>
                </a:cxn>
                <a:cxn ang="0">
                  <a:pos x="5350" y="2462"/>
                </a:cxn>
                <a:cxn ang="0">
                  <a:pos x="5254" y="2929"/>
                </a:cxn>
                <a:cxn ang="0">
                  <a:pos x="5828" y="3778"/>
                </a:cxn>
                <a:cxn ang="0">
                  <a:pos x="6019" y="4414"/>
                </a:cxn>
                <a:cxn ang="0">
                  <a:pos x="6066" y="4839"/>
                </a:cxn>
                <a:cxn ang="0">
                  <a:pos x="14426" y="4924"/>
                </a:cxn>
                <a:cxn ang="0">
                  <a:pos x="14426" y="4711"/>
                </a:cxn>
                <a:cxn ang="0">
                  <a:pos x="15667" y="4669"/>
                </a:cxn>
                <a:cxn ang="0">
                  <a:pos x="15954" y="5560"/>
                </a:cxn>
                <a:cxn ang="0">
                  <a:pos x="16193" y="7004"/>
                </a:cxn>
                <a:cxn ang="0">
                  <a:pos x="16336" y="8234"/>
                </a:cxn>
                <a:cxn ang="0">
                  <a:pos x="16384" y="9720"/>
                </a:cxn>
                <a:cxn ang="0">
                  <a:pos x="16384" y="11121"/>
                </a:cxn>
                <a:cxn ang="0">
                  <a:pos x="16097" y="12734"/>
                </a:cxn>
                <a:cxn ang="0">
                  <a:pos x="15811" y="14814"/>
                </a:cxn>
                <a:cxn ang="0">
                  <a:pos x="15667" y="16384"/>
                </a:cxn>
                <a:cxn ang="0">
                  <a:pos x="1194" y="16087"/>
                </a:cxn>
                <a:cxn ang="0">
                  <a:pos x="1290" y="8786"/>
                </a:cxn>
                <a:cxn ang="0">
                  <a:pos x="1099" y="8616"/>
                </a:cxn>
                <a:cxn ang="0">
                  <a:pos x="0" y="8192"/>
                </a:cxn>
                <a:cxn ang="0">
                  <a:pos x="96" y="2037"/>
                </a:cxn>
                <a:cxn ang="0">
                  <a:pos x="525" y="1613"/>
                </a:cxn>
                <a:cxn ang="0">
                  <a:pos x="1051" y="1401"/>
                </a:cxn>
                <a:cxn ang="0">
                  <a:pos x="1337" y="1104"/>
                </a:cxn>
                <a:cxn ang="0">
                  <a:pos x="1576" y="679"/>
                </a:cxn>
                <a:cxn ang="0">
                  <a:pos x="1576" y="0"/>
                </a:cxn>
                <a:cxn ang="0">
                  <a:pos x="1767" y="170"/>
                </a:cxn>
                <a:cxn ang="0">
                  <a:pos x="2006" y="212"/>
                </a:cxn>
                <a:cxn ang="0">
                  <a:pos x="2770" y="0"/>
                </a:cxn>
                <a:cxn ang="0">
                  <a:pos x="3153" y="127"/>
                </a:cxn>
                <a:cxn ang="0">
                  <a:pos x="4777" y="1486"/>
                </a:cxn>
              </a:cxnLst>
              <a:rect l="0" t="0" r="r" b="b"/>
              <a:pathLst>
                <a:path w="16384" h="16384">
                  <a:moveTo>
                    <a:pt x="4777" y="1486"/>
                  </a:moveTo>
                  <a:lnTo>
                    <a:pt x="5302" y="2080"/>
                  </a:lnTo>
                  <a:lnTo>
                    <a:pt x="5350" y="2462"/>
                  </a:lnTo>
                  <a:lnTo>
                    <a:pt x="5254" y="2929"/>
                  </a:lnTo>
                  <a:lnTo>
                    <a:pt x="5828" y="3778"/>
                  </a:lnTo>
                  <a:lnTo>
                    <a:pt x="6019" y="4414"/>
                  </a:lnTo>
                  <a:lnTo>
                    <a:pt x="6066" y="4839"/>
                  </a:lnTo>
                  <a:lnTo>
                    <a:pt x="14426" y="4924"/>
                  </a:lnTo>
                  <a:lnTo>
                    <a:pt x="14426" y="4711"/>
                  </a:lnTo>
                  <a:lnTo>
                    <a:pt x="15667" y="4669"/>
                  </a:lnTo>
                  <a:lnTo>
                    <a:pt x="15954" y="5560"/>
                  </a:lnTo>
                  <a:lnTo>
                    <a:pt x="16193" y="7004"/>
                  </a:lnTo>
                  <a:lnTo>
                    <a:pt x="16336" y="8234"/>
                  </a:lnTo>
                  <a:lnTo>
                    <a:pt x="16384" y="9720"/>
                  </a:lnTo>
                  <a:lnTo>
                    <a:pt x="16384" y="11121"/>
                  </a:lnTo>
                  <a:lnTo>
                    <a:pt x="16097" y="12734"/>
                  </a:lnTo>
                  <a:lnTo>
                    <a:pt x="15811" y="14814"/>
                  </a:lnTo>
                  <a:lnTo>
                    <a:pt x="15667" y="16384"/>
                  </a:lnTo>
                  <a:lnTo>
                    <a:pt x="1194" y="16087"/>
                  </a:lnTo>
                  <a:lnTo>
                    <a:pt x="1290" y="8786"/>
                  </a:lnTo>
                  <a:lnTo>
                    <a:pt x="1099" y="8616"/>
                  </a:lnTo>
                  <a:lnTo>
                    <a:pt x="0" y="8192"/>
                  </a:lnTo>
                  <a:lnTo>
                    <a:pt x="96" y="2037"/>
                  </a:lnTo>
                  <a:lnTo>
                    <a:pt x="525" y="1613"/>
                  </a:lnTo>
                  <a:lnTo>
                    <a:pt x="1051" y="1401"/>
                  </a:lnTo>
                  <a:lnTo>
                    <a:pt x="1337" y="1104"/>
                  </a:lnTo>
                  <a:lnTo>
                    <a:pt x="1576" y="679"/>
                  </a:lnTo>
                  <a:lnTo>
                    <a:pt x="1576" y="0"/>
                  </a:lnTo>
                  <a:lnTo>
                    <a:pt x="1767" y="170"/>
                  </a:lnTo>
                  <a:lnTo>
                    <a:pt x="2006" y="212"/>
                  </a:lnTo>
                  <a:lnTo>
                    <a:pt x="2770" y="0"/>
                  </a:lnTo>
                  <a:lnTo>
                    <a:pt x="3153" y="127"/>
                  </a:lnTo>
                  <a:lnTo>
                    <a:pt x="4777" y="1486"/>
                  </a:lnTo>
                  <a:close/>
                </a:path>
              </a:pathLst>
            </a:custGeom>
            <a:grpFill/>
            <a:ln w="3175">
              <a:solidFill>
                <a:srgbClr val="17375E">
                  <a:alpha val="80000"/>
                </a:srgbClr>
              </a:solidFill>
              <a:prstDash val="solid"/>
              <a:round/>
              <a:headEnd/>
              <a:tailEnd/>
            </a:ln>
          </p:spPr>
        </p:sp>
        <p:sp>
          <p:nvSpPr>
            <p:cNvPr id="505" name="Pasco"/>
            <p:cNvSpPr>
              <a:spLocks/>
            </p:cNvSpPr>
            <p:nvPr/>
          </p:nvSpPr>
          <p:spPr bwMode="auto">
            <a:xfrm>
              <a:off x="6493403" y="2902946"/>
              <a:ext cx="607612" cy="285556"/>
            </a:xfrm>
            <a:custGeom>
              <a:avLst/>
              <a:gdLst/>
              <a:ahLst/>
              <a:cxnLst>
                <a:cxn ang="0">
                  <a:pos x="16384" y="123"/>
                </a:cxn>
                <a:cxn ang="0">
                  <a:pos x="16326" y="9116"/>
                </a:cxn>
                <a:cxn ang="0">
                  <a:pos x="16326" y="11826"/>
                </a:cxn>
                <a:cxn ang="0">
                  <a:pos x="15400" y="11949"/>
                </a:cxn>
                <a:cxn ang="0">
                  <a:pos x="15342" y="16261"/>
                </a:cxn>
                <a:cxn ang="0">
                  <a:pos x="3184" y="16384"/>
                </a:cxn>
                <a:cxn ang="0">
                  <a:pos x="0" y="16138"/>
                </a:cxn>
                <a:cxn ang="0">
                  <a:pos x="116" y="15275"/>
                </a:cxn>
                <a:cxn ang="0">
                  <a:pos x="579" y="13797"/>
                </a:cxn>
                <a:cxn ang="0">
                  <a:pos x="1274" y="11087"/>
                </a:cxn>
                <a:cxn ang="0">
                  <a:pos x="1505" y="10594"/>
                </a:cxn>
                <a:cxn ang="0">
                  <a:pos x="1505" y="9239"/>
                </a:cxn>
                <a:cxn ang="0">
                  <a:pos x="1563" y="7145"/>
                </a:cxn>
                <a:cxn ang="0">
                  <a:pos x="1737" y="5543"/>
                </a:cxn>
                <a:cxn ang="0">
                  <a:pos x="2084" y="4435"/>
                </a:cxn>
                <a:cxn ang="0">
                  <a:pos x="2200" y="2957"/>
                </a:cxn>
                <a:cxn ang="0">
                  <a:pos x="2605" y="1848"/>
                </a:cxn>
                <a:cxn ang="0">
                  <a:pos x="11868" y="1848"/>
                </a:cxn>
                <a:cxn ang="0">
                  <a:pos x="11926" y="0"/>
                </a:cxn>
                <a:cxn ang="0">
                  <a:pos x="16384" y="123"/>
                </a:cxn>
              </a:cxnLst>
              <a:rect l="0" t="0" r="r" b="b"/>
              <a:pathLst>
                <a:path w="16384" h="16384">
                  <a:moveTo>
                    <a:pt x="16384" y="123"/>
                  </a:moveTo>
                  <a:lnTo>
                    <a:pt x="16326" y="9116"/>
                  </a:lnTo>
                  <a:lnTo>
                    <a:pt x="16326" y="11826"/>
                  </a:lnTo>
                  <a:lnTo>
                    <a:pt x="15400" y="11949"/>
                  </a:lnTo>
                  <a:lnTo>
                    <a:pt x="15342" y="16261"/>
                  </a:lnTo>
                  <a:lnTo>
                    <a:pt x="3184" y="16384"/>
                  </a:lnTo>
                  <a:lnTo>
                    <a:pt x="0" y="16138"/>
                  </a:lnTo>
                  <a:lnTo>
                    <a:pt x="116" y="15275"/>
                  </a:lnTo>
                  <a:lnTo>
                    <a:pt x="579" y="13797"/>
                  </a:lnTo>
                  <a:lnTo>
                    <a:pt x="1274" y="11087"/>
                  </a:lnTo>
                  <a:lnTo>
                    <a:pt x="1505" y="10594"/>
                  </a:lnTo>
                  <a:lnTo>
                    <a:pt x="1505" y="9239"/>
                  </a:lnTo>
                  <a:lnTo>
                    <a:pt x="1563" y="7145"/>
                  </a:lnTo>
                  <a:lnTo>
                    <a:pt x="1737" y="5543"/>
                  </a:lnTo>
                  <a:lnTo>
                    <a:pt x="2084" y="4435"/>
                  </a:lnTo>
                  <a:lnTo>
                    <a:pt x="2200" y="2957"/>
                  </a:lnTo>
                  <a:lnTo>
                    <a:pt x="2605" y="1848"/>
                  </a:lnTo>
                  <a:lnTo>
                    <a:pt x="11868" y="1848"/>
                  </a:lnTo>
                  <a:lnTo>
                    <a:pt x="11926" y="0"/>
                  </a:lnTo>
                  <a:lnTo>
                    <a:pt x="16384" y="123"/>
                  </a:lnTo>
                  <a:close/>
                </a:path>
              </a:pathLst>
            </a:custGeom>
            <a:grpFill/>
            <a:ln w="3175">
              <a:solidFill>
                <a:srgbClr val="17375E">
                  <a:alpha val="80000"/>
                </a:srgbClr>
              </a:solidFill>
              <a:prstDash val="solid"/>
              <a:round/>
              <a:headEnd/>
              <a:tailEnd/>
            </a:ln>
          </p:spPr>
        </p:sp>
        <p:sp>
          <p:nvSpPr>
            <p:cNvPr id="506" name="Pinellas"/>
            <p:cNvSpPr>
              <a:spLocks/>
            </p:cNvSpPr>
            <p:nvPr/>
          </p:nvSpPr>
          <p:spPr bwMode="auto">
            <a:xfrm>
              <a:off x="6452609" y="3184208"/>
              <a:ext cx="184645" cy="418672"/>
            </a:xfrm>
            <a:custGeom>
              <a:avLst/>
              <a:gdLst/>
              <a:ahLst/>
              <a:cxnLst>
                <a:cxn ang="0">
                  <a:pos x="14288" y="5797"/>
                </a:cxn>
                <a:cxn ang="0">
                  <a:pos x="14098" y="168"/>
                </a:cxn>
                <a:cxn ang="0">
                  <a:pos x="3620" y="0"/>
                </a:cxn>
                <a:cxn ang="0">
                  <a:pos x="4572" y="1596"/>
                </a:cxn>
                <a:cxn ang="0">
                  <a:pos x="4572" y="2941"/>
                </a:cxn>
                <a:cxn ang="0">
                  <a:pos x="4382" y="4369"/>
                </a:cxn>
                <a:cxn ang="0">
                  <a:pos x="3429" y="5797"/>
                </a:cxn>
                <a:cxn ang="0">
                  <a:pos x="1334" y="7646"/>
                </a:cxn>
                <a:cxn ang="0">
                  <a:pos x="191" y="8990"/>
                </a:cxn>
                <a:cxn ang="0">
                  <a:pos x="0" y="9830"/>
                </a:cxn>
                <a:cxn ang="0">
                  <a:pos x="762" y="10923"/>
                </a:cxn>
                <a:cxn ang="0">
                  <a:pos x="1715" y="12015"/>
                </a:cxn>
                <a:cxn ang="0">
                  <a:pos x="2286" y="12267"/>
                </a:cxn>
                <a:cxn ang="0">
                  <a:pos x="2858" y="12183"/>
                </a:cxn>
                <a:cxn ang="0">
                  <a:pos x="3239" y="11595"/>
                </a:cxn>
                <a:cxn ang="0">
                  <a:pos x="4572" y="11595"/>
                </a:cxn>
                <a:cxn ang="0">
                  <a:pos x="5334" y="11847"/>
                </a:cxn>
                <a:cxn ang="0">
                  <a:pos x="5906" y="12267"/>
                </a:cxn>
                <a:cxn ang="0">
                  <a:pos x="6096" y="14368"/>
                </a:cxn>
                <a:cxn ang="0">
                  <a:pos x="6858" y="14704"/>
                </a:cxn>
                <a:cxn ang="0">
                  <a:pos x="8192" y="15040"/>
                </a:cxn>
                <a:cxn ang="0">
                  <a:pos x="9716" y="15292"/>
                </a:cxn>
                <a:cxn ang="0">
                  <a:pos x="10669" y="15460"/>
                </a:cxn>
                <a:cxn ang="0">
                  <a:pos x="11240" y="16048"/>
                </a:cxn>
                <a:cxn ang="0">
                  <a:pos x="12193" y="16384"/>
                </a:cxn>
                <a:cxn ang="0">
                  <a:pos x="13526" y="16384"/>
                </a:cxn>
                <a:cxn ang="0">
                  <a:pos x="14479" y="16132"/>
                </a:cxn>
                <a:cxn ang="0">
                  <a:pos x="15050" y="15460"/>
                </a:cxn>
                <a:cxn ang="0">
                  <a:pos x="14860" y="14368"/>
                </a:cxn>
                <a:cxn ang="0">
                  <a:pos x="15431" y="13779"/>
                </a:cxn>
                <a:cxn ang="0">
                  <a:pos x="16003" y="13191"/>
                </a:cxn>
                <a:cxn ang="0">
                  <a:pos x="15812" y="12267"/>
                </a:cxn>
                <a:cxn ang="0">
                  <a:pos x="14860" y="11427"/>
                </a:cxn>
                <a:cxn ang="0">
                  <a:pos x="14860" y="11091"/>
                </a:cxn>
                <a:cxn ang="0">
                  <a:pos x="16384" y="10839"/>
                </a:cxn>
                <a:cxn ang="0">
                  <a:pos x="16003" y="10335"/>
                </a:cxn>
                <a:cxn ang="0">
                  <a:pos x="14098" y="10082"/>
                </a:cxn>
                <a:cxn ang="0">
                  <a:pos x="12764" y="9158"/>
                </a:cxn>
                <a:cxn ang="0">
                  <a:pos x="9526" y="8738"/>
                </a:cxn>
                <a:cxn ang="0">
                  <a:pos x="8764" y="8402"/>
                </a:cxn>
                <a:cxn ang="0">
                  <a:pos x="8954" y="7730"/>
                </a:cxn>
                <a:cxn ang="0">
                  <a:pos x="9716" y="7394"/>
                </a:cxn>
                <a:cxn ang="0">
                  <a:pos x="10288" y="7058"/>
                </a:cxn>
                <a:cxn ang="0">
                  <a:pos x="10478" y="6302"/>
                </a:cxn>
                <a:cxn ang="0">
                  <a:pos x="10669" y="4873"/>
                </a:cxn>
                <a:cxn ang="0">
                  <a:pos x="11240" y="4453"/>
                </a:cxn>
                <a:cxn ang="0">
                  <a:pos x="12193" y="4705"/>
                </a:cxn>
                <a:cxn ang="0">
                  <a:pos x="12383" y="5293"/>
                </a:cxn>
                <a:cxn ang="0">
                  <a:pos x="13526" y="5881"/>
                </a:cxn>
                <a:cxn ang="0">
                  <a:pos x="14288" y="5797"/>
                </a:cxn>
              </a:cxnLst>
              <a:rect l="0" t="0" r="r" b="b"/>
              <a:pathLst>
                <a:path w="16384" h="16384">
                  <a:moveTo>
                    <a:pt x="14288" y="5797"/>
                  </a:moveTo>
                  <a:lnTo>
                    <a:pt x="14098" y="168"/>
                  </a:lnTo>
                  <a:lnTo>
                    <a:pt x="3620" y="0"/>
                  </a:lnTo>
                  <a:lnTo>
                    <a:pt x="4572" y="1596"/>
                  </a:lnTo>
                  <a:lnTo>
                    <a:pt x="4572" y="2941"/>
                  </a:lnTo>
                  <a:lnTo>
                    <a:pt x="4382" y="4369"/>
                  </a:lnTo>
                  <a:lnTo>
                    <a:pt x="3429" y="5797"/>
                  </a:lnTo>
                  <a:lnTo>
                    <a:pt x="1334" y="7646"/>
                  </a:lnTo>
                  <a:lnTo>
                    <a:pt x="191" y="8990"/>
                  </a:lnTo>
                  <a:lnTo>
                    <a:pt x="0" y="9830"/>
                  </a:lnTo>
                  <a:lnTo>
                    <a:pt x="762" y="10923"/>
                  </a:lnTo>
                  <a:lnTo>
                    <a:pt x="1715" y="12015"/>
                  </a:lnTo>
                  <a:lnTo>
                    <a:pt x="2286" y="12267"/>
                  </a:lnTo>
                  <a:lnTo>
                    <a:pt x="2858" y="12183"/>
                  </a:lnTo>
                  <a:lnTo>
                    <a:pt x="3239" y="11595"/>
                  </a:lnTo>
                  <a:lnTo>
                    <a:pt x="4572" y="11595"/>
                  </a:lnTo>
                  <a:lnTo>
                    <a:pt x="5334" y="11847"/>
                  </a:lnTo>
                  <a:lnTo>
                    <a:pt x="5906" y="12267"/>
                  </a:lnTo>
                  <a:lnTo>
                    <a:pt x="6096" y="14368"/>
                  </a:lnTo>
                  <a:lnTo>
                    <a:pt x="6858" y="14704"/>
                  </a:lnTo>
                  <a:lnTo>
                    <a:pt x="8192" y="15040"/>
                  </a:lnTo>
                  <a:lnTo>
                    <a:pt x="9716" y="15292"/>
                  </a:lnTo>
                  <a:lnTo>
                    <a:pt x="10669" y="15460"/>
                  </a:lnTo>
                  <a:lnTo>
                    <a:pt x="11240" y="16048"/>
                  </a:lnTo>
                  <a:lnTo>
                    <a:pt x="12193" y="16384"/>
                  </a:lnTo>
                  <a:lnTo>
                    <a:pt x="13526" y="16384"/>
                  </a:lnTo>
                  <a:lnTo>
                    <a:pt x="14479" y="16132"/>
                  </a:lnTo>
                  <a:lnTo>
                    <a:pt x="15050" y="15460"/>
                  </a:lnTo>
                  <a:lnTo>
                    <a:pt x="14860" y="14368"/>
                  </a:lnTo>
                  <a:lnTo>
                    <a:pt x="15431" y="13779"/>
                  </a:lnTo>
                  <a:lnTo>
                    <a:pt x="16003" y="13191"/>
                  </a:lnTo>
                  <a:lnTo>
                    <a:pt x="15812" y="12267"/>
                  </a:lnTo>
                  <a:lnTo>
                    <a:pt x="14860" y="11427"/>
                  </a:lnTo>
                  <a:lnTo>
                    <a:pt x="14860" y="11091"/>
                  </a:lnTo>
                  <a:lnTo>
                    <a:pt x="16384" y="10839"/>
                  </a:lnTo>
                  <a:lnTo>
                    <a:pt x="16003" y="10335"/>
                  </a:lnTo>
                  <a:lnTo>
                    <a:pt x="14098" y="10082"/>
                  </a:lnTo>
                  <a:lnTo>
                    <a:pt x="12764" y="9158"/>
                  </a:lnTo>
                  <a:lnTo>
                    <a:pt x="9526" y="8738"/>
                  </a:lnTo>
                  <a:lnTo>
                    <a:pt x="8764" y="8402"/>
                  </a:lnTo>
                  <a:lnTo>
                    <a:pt x="8954" y="7730"/>
                  </a:lnTo>
                  <a:lnTo>
                    <a:pt x="9716" y="7394"/>
                  </a:lnTo>
                  <a:lnTo>
                    <a:pt x="10288" y="7058"/>
                  </a:lnTo>
                  <a:lnTo>
                    <a:pt x="10478" y="6302"/>
                  </a:lnTo>
                  <a:lnTo>
                    <a:pt x="10669" y="4873"/>
                  </a:lnTo>
                  <a:lnTo>
                    <a:pt x="11240" y="4453"/>
                  </a:lnTo>
                  <a:lnTo>
                    <a:pt x="12193" y="4705"/>
                  </a:lnTo>
                  <a:lnTo>
                    <a:pt x="12383" y="5293"/>
                  </a:lnTo>
                  <a:lnTo>
                    <a:pt x="13526" y="5881"/>
                  </a:lnTo>
                  <a:lnTo>
                    <a:pt x="14288" y="5797"/>
                  </a:lnTo>
                  <a:close/>
                </a:path>
              </a:pathLst>
            </a:custGeom>
            <a:grpFill/>
            <a:ln w="3175">
              <a:solidFill>
                <a:srgbClr val="17375E">
                  <a:alpha val="80000"/>
                </a:srgbClr>
              </a:solidFill>
              <a:prstDash val="solid"/>
              <a:round/>
              <a:headEnd/>
              <a:tailEnd/>
            </a:ln>
          </p:spPr>
        </p:sp>
        <p:sp>
          <p:nvSpPr>
            <p:cNvPr id="507" name="Polk"/>
            <p:cNvSpPr>
              <a:spLocks/>
            </p:cNvSpPr>
            <p:nvPr/>
          </p:nvSpPr>
          <p:spPr bwMode="auto">
            <a:xfrm>
              <a:off x="7062368" y="3014592"/>
              <a:ext cx="798698" cy="656994"/>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3175">
              <a:solidFill>
                <a:srgbClr val="17375E">
                  <a:alpha val="80000"/>
                </a:srgbClr>
              </a:solidFill>
              <a:prstDash val="solid"/>
              <a:round/>
              <a:headEnd/>
              <a:tailEnd/>
            </a:ln>
          </p:spPr>
        </p:sp>
        <p:sp>
          <p:nvSpPr>
            <p:cNvPr id="508" name="Putnam"/>
            <p:cNvSpPr>
              <a:spLocks/>
            </p:cNvSpPr>
            <p:nvPr/>
          </p:nvSpPr>
          <p:spPr bwMode="auto">
            <a:xfrm>
              <a:off x="7105309" y="1651223"/>
              <a:ext cx="513142" cy="470201"/>
            </a:xfrm>
            <a:custGeom>
              <a:avLst/>
              <a:gdLst/>
              <a:ahLst/>
              <a:cxnLst>
                <a:cxn ang="0">
                  <a:pos x="12545" y="75"/>
                </a:cxn>
                <a:cxn ang="0">
                  <a:pos x="13505" y="1796"/>
                </a:cxn>
                <a:cxn ang="0">
                  <a:pos x="13710" y="2394"/>
                </a:cxn>
                <a:cxn ang="0">
                  <a:pos x="13642" y="6658"/>
                </a:cxn>
                <a:cxn ang="0">
                  <a:pos x="13642" y="10623"/>
                </a:cxn>
                <a:cxn ang="0">
                  <a:pos x="14259" y="11446"/>
                </a:cxn>
                <a:cxn ang="0">
                  <a:pos x="14602" y="12120"/>
                </a:cxn>
                <a:cxn ang="0">
                  <a:pos x="14807" y="13391"/>
                </a:cxn>
                <a:cxn ang="0">
                  <a:pos x="15424" y="13990"/>
                </a:cxn>
                <a:cxn ang="0">
                  <a:pos x="16384" y="14065"/>
                </a:cxn>
                <a:cxn ang="0">
                  <a:pos x="15767" y="14514"/>
                </a:cxn>
                <a:cxn ang="0">
                  <a:pos x="13436" y="15337"/>
                </a:cxn>
                <a:cxn ang="0">
                  <a:pos x="10351" y="16384"/>
                </a:cxn>
                <a:cxn ang="0">
                  <a:pos x="10146" y="16010"/>
                </a:cxn>
                <a:cxn ang="0">
                  <a:pos x="10283" y="15636"/>
                </a:cxn>
                <a:cxn ang="0">
                  <a:pos x="9666" y="14888"/>
                </a:cxn>
                <a:cxn ang="0">
                  <a:pos x="7884" y="14738"/>
                </a:cxn>
                <a:cxn ang="0">
                  <a:pos x="7815" y="13017"/>
                </a:cxn>
                <a:cxn ang="0">
                  <a:pos x="6924" y="12868"/>
                </a:cxn>
                <a:cxn ang="0">
                  <a:pos x="6992" y="11297"/>
                </a:cxn>
                <a:cxn ang="0">
                  <a:pos x="5484" y="11147"/>
                </a:cxn>
                <a:cxn ang="0">
                  <a:pos x="5416" y="10100"/>
                </a:cxn>
                <a:cxn ang="0">
                  <a:pos x="754" y="10623"/>
                </a:cxn>
                <a:cxn ang="0">
                  <a:pos x="343" y="10997"/>
                </a:cxn>
                <a:cxn ang="0">
                  <a:pos x="0" y="11372"/>
                </a:cxn>
                <a:cxn ang="0">
                  <a:pos x="137" y="3441"/>
                </a:cxn>
                <a:cxn ang="0">
                  <a:pos x="960" y="2843"/>
                </a:cxn>
                <a:cxn ang="0">
                  <a:pos x="1645" y="2768"/>
                </a:cxn>
                <a:cxn ang="0">
                  <a:pos x="2811" y="2768"/>
                </a:cxn>
                <a:cxn ang="0">
                  <a:pos x="3085" y="2469"/>
                </a:cxn>
                <a:cxn ang="0">
                  <a:pos x="3428" y="1721"/>
                </a:cxn>
                <a:cxn ang="0">
                  <a:pos x="4113" y="1272"/>
                </a:cxn>
                <a:cxn ang="0">
                  <a:pos x="5347" y="898"/>
                </a:cxn>
                <a:cxn ang="0">
                  <a:pos x="6375" y="0"/>
                </a:cxn>
                <a:cxn ang="0">
                  <a:pos x="12545" y="75"/>
                </a:cxn>
              </a:cxnLst>
              <a:rect l="0" t="0" r="r" b="b"/>
              <a:pathLst>
                <a:path w="16384" h="16384">
                  <a:moveTo>
                    <a:pt x="12545" y="75"/>
                  </a:moveTo>
                  <a:lnTo>
                    <a:pt x="13505" y="1796"/>
                  </a:lnTo>
                  <a:lnTo>
                    <a:pt x="13710" y="2394"/>
                  </a:lnTo>
                  <a:lnTo>
                    <a:pt x="13642" y="6658"/>
                  </a:lnTo>
                  <a:lnTo>
                    <a:pt x="13642" y="10623"/>
                  </a:lnTo>
                  <a:lnTo>
                    <a:pt x="14259" y="11446"/>
                  </a:lnTo>
                  <a:lnTo>
                    <a:pt x="14602" y="12120"/>
                  </a:lnTo>
                  <a:lnTo>
                    <a:pt x="14807" y="13391"/>
                  </a:lnTo>
                  <a:lnTo>
                    <a:pt x="15424" y="13990"/>
                  </a:lnTo>
                  <a:lnTo>
                    <a:pt x="16384" y="14065"/>
                  </a:lnTo>
                  <a:lnTo>
                    <a:pt x="15767" y="14514"/>
                  </a:lnTo>
                  <a:lnTo>
                    <a:pt x="13436" y="15337"/>
                  </a:lnTo>
                  <a:lnTo>
                    <a:pt x="10351" y="16384"/>
                  </a:lnTo>
                  <a:lnTo>
                    <a:pt x="10146" y="16010"/>
                  </a:lnTo>
                  <a:lnTo>
                    <a:pt x="10283" y="15636"/>
                  </a:lnTo>
                  <a:lnTo>
                    <a:pt x="9666" y="14888"/>
                  </a:lnTo>
                  <a:lnTo>
                    <a:pt x="7884" y="14738"/>
                  </a:lnTo>
                  <a:lnTo>
                    <a:pt x="7815" y="13017"/>
                  </a:lnTo>
                  <a:lnTo>
                    <a:pt x="6924" y="12868"/>
                  </a:lnTo>
                  <a:lnTo>
                    <a:pt x="6992" y="11297"/>
                  </a:lnTo>
                  <a:lnTo>
                    <a:pt x="5484" y="11147"/>
                  </a:lnTo>
                  <a:lnTo>
                    <a:pt x="5416" y="10100"/>
                  </a:lnTo>
                  <a:lnTo>
                    <a:pt x="754" y="10623"/>
                  </a:lnTo>
                  <a:lnTo>
                    <a:pt x="343" y="10997"/>
                  </a:lnTo>
                  <a:lnTo>
                    <a:pt x="0" y="11372"/>
                  </a:lnTo>
                  <a:lnTo>
                    <a:pt x="137" y="3441"/>
                  </a:lnTo>
                  <a:lnTo>
                    <a:pt x="960" y="2843"/>
                  </a:lnTo>
                  <a:lnTo>
                    <a:pt x="1645" y="2768"/>
                  </a:lnTo>
                  <a:lnTo>
                    <a:pt x="2811" y="2768"/>
                  </a:lnTo>
                  <a:lnTo>
                    <a:pt x="3085" y="2469"/>
                  </a:lnTo>
                  <a:lnTo>
                    <a:pt x="3428" y="1721"/>
                  </a:lnTo>
                  <a:lnTo>
                    <a:pt x="4113" y="1272"/>
                  </a:lnTo>
                  <a:lnTo>
                    <a:pt x="5347" y="898"/>
                  </a:lnTo>
                  <a:lnTo>
                    <a:pt x="6375" y="0"/>
                  </a:lnTo>
                  <a:lnTo>
                    <a:pt x="12545" y="75"/>
                  </a:lnTo>
                  <a:close/>
                </a:path>
              </a:pathLst>
            </a:custGeom>
            <a:grpFill/>
            <a:ln w="3175">
              <a:solidFill>
                <a:srgbClr val="17375E">
                  <a:alpha val="80000"/>
                </a:srgbClr>
              </a:solidFill>
              <a:prstDash val="solid"/>
              <a:round/>
              <a:headEnd/>
              <a:tailEnd/>
            </a:ln>
          </p:spPr>
        </p:sp>
        <p:sp>
          <p:nvSpPr>
            <p:cNvPr id="509" name="St_Johns"/>
            <p:cNvSpPr>
              <a:spLocks/>
            </p:cNvSpPr>
            <p:nvPr/>
          </p:nvSpPr>
          <p:spPr bwMode="auto">
            <a:xfrm>
              <a:off x="7416629" y="1262609"/>
              <a:ext cx="386467" cy="579700"/>
            </a:xfrm>
            <a:custGeom>
              <a:avLst/>
              <a:gdLst/>
              <a:ahLst/>
              <a:cxnLst>
                <a:cxn ang="0">
                  <a:pos x="91" y="3580"/>
                </a:cxn>
                <a:cxn ang="0">
                  <a:pos x="1092" y="3459"/>
                </a:cxn>
                <a:cxn ang="0">
                  <a:pos x="1638" y="3277"/>
                </a:cxn>
                <a:cxn ang="0">
                  <a:pos x="2549" y="3398"/>
                </a:cxn>
                <a:cxn ang="0">
                  <a:pos x="3914" y="4005"/>
                </a:cxn>
                <a:cxn ang="0">
                  <a:pos x="4551" y="4005"/>
                </a:cxn>
                <a:cxn ang="0">
                  <a:pos x="4824" y="4187"/>
                </a:cxn>
                <a:cxn ang="0">
                  <a:pos x="8192" y="4248"/>
                </a:cxn>
                <a:cxn ang="0">
                  <a:pos x="8283" y="61"/>
                </a:cxn>
                <a:cxn ang="0">
                  <a:pos x="10468" y="0"/>
                </a:cxn>
                <a:cxn ang="0">
                  <a:pos x="10923" y="1517"/>
                </a:cxn>
                <a:cxn ang="0">
                  <a:pos x="11742" y="4005"/>
                </a:cxn>
                <a:cxn ang="0">
                  <a:pos x="13198" y="7342"/>
                </a:cxn>
                <a:cxn ang="0">
                  <a:pos x="13471" y="8617"/>
                </a:cxn>
                <a:cxn ang="0">
                  <a:pos x="13198" y="9466"/>
                </a:cxn>
                <a:cxn ang="0">
                  <a:pos x="13835" y="10012"/>
                </a:cxn>
                <a:cxn ang="0">
                  <a:pos x="14382" y="10862"/>
                </a:cxn>
                <a:cxn ang="0">
                  <a:pos x="14473" y="12015"/>
                </a:cxn>
                <a:cxn ang="0">
                  <a:pos x="14655" y="13653"/>
                </a:cxn>
                <a:cxn ang="0">
                  <a:pos x="15019" y="14260"/>
                </a:cxn>
                <a:cxn ang="0">
                  <a:pos x="15838" y="14624"/>
                </a:cxn>
                <a:cxn ang="0">
                  <a:pos x="16202" y="15049"/>
                </a:cxn>
                <a:cxn ang="0">
                  <a:pos x="16384" y="15717"/>
                </a:cxn>
                <a:cxn ang="0">
                  <a:pos x="14290" y="15474"/>
                </a:cxn>
                <a:cxn ang="0">
                  <a:pos x="13107" y="15777"/>
                </a:cxn>
                <a:cxn ang="0">
                  <a:pos x="12470" y="15656"/>
                </a:cxn>
                <a:cxn ang="0">
                  <a:pos x="12197" y="15838"/>
                </a:cxn>
                <a:cxn ang="0">
                  <a:pos x="12288" y="16263"/>
                </a:cxn>
                <a:cxn ang="0">
                  <a:pos x="4915" y="16384"/>
                </a:cxn>
                <a:cxn ang="0">
                  <a:pos x="5006" y="12925"/>
                </a:cxn>
                <a:cxn ang="0">
                  <a:pos x="4733" y="12440"/>
                </a:cxn>
                <a:cxn ang="0">
                  <a:pos x="3459" y="11044"/>
                </a:cxn>
                <a:cxn ang="0">
                  <a:pos x="2549" y="9042"/>
                </a:cxn>
                <a:cxn ang="0">
                  <a:pos x="2731" y="8010"/>
                </a:cxn>
                <a:cxn ang="0">
                  <a:pos x="2458" y="7403"/>
                </a:cxn>
                <a:cxn ang="0">
                  <a:pos x="0" y="5947"/>
                </a:cxn>
                <a:cxn ang="0">
                  <a:pos x="91" y="5279"/>
                </a:cxn>
                <a:cxn ang="0">
                  <a:pos x="273" y="4612"/>
                </a:cxn>
                <a:cxn ang="0">
                  <a:pos x="273" y="4066"/>
                </a:cxn>
                <a:cxn ang="0">
                  <a:pos x="91" y="3580"/>
                </a:cxn>
              </a:cxnLst>
              <a:rect l="0" t="0" r="r" b="b"/>
              <a:pathLst>
                <a:path w="16384" h="16384">
                  <a:moveTo>
                    <a:pt x="91" y="3580"/>
                  </a:moveTo>
                  <a:lnTo>
                    <a:pt x="1092" y="3459"/>
                  </a:lnTo>
                  <a:lnTo>
                    <a:pt x="1638" y="3277"/>
                  </a:lnTo>
                  <a:lnTo>
                    <a:pt x="2549" y="3398"/>
                  </a:lnTo>
                  <a:lnTo>
                    <a:pt x="3914" y="4005"/>
                  </a:lnTo>
                  <a:lnTo>
                    <a:pt x="4551" y="4005"/>
                  </a:lnTo>
                  <a:lnTo>
                    <a:pt x="4824" y="4187"/>
                  </a:lnTo>
                  <a:lnTo>
                    <a:pt x="8192" y="4248"/>
                  </a:lnTo>
                  <a:lnTo>
                    <a:pt x="8283" y="61"/>
                  </a:lnTo>
                  <a:lnTo>
                    <a:pt x="10468" y="0"/>
                  </a:lnTo>
                  <a:lnTo>
                    <a:pt x="10923" y="1517"/>
                  </a:lnTo>
                  <a:lnTo>
                    <a:pt x="11742" y="4005"/>
                  </a:lnTo>
                  <a:lnTo>
                    <a:pt x="13198" y="7342"/>
                  </a:lnTo>
                  <a:lnTo>
                    <a:pt x="13471" y="8617"/>
                  </a:lnTo>
                  <a:lnTo>
                    <a:pt x="13198" y="9466"/>
                  </a:lnTo>
                  <a:lnTo>
                    <a:pt x="13835" y="10012"/>
                  </a:lnTo>
                  <a:lnTo>
                    <a:pt x="14382" y="10862"/>
                  </a:lnTo>
                  <a:lnTo>
                    <a:pt x="14473" y="12015"/>
                  </a:lnTo>
                  <a:lnTo>
                    <a:pt x="14655" y="13653"/>
                  </a:lnTo>
                  <a:lnTo>
                    <a:pt x="15019" y="14260"/>
                  </a:lnTo>
                  <a:lnTo>
                    <a:pt x="15838" y="14624"/>
                  </a:lnTo>
                  <a:lnTo>
                    <a:pt x="16202" y="15049"/>
                  </a:lnTo>
                  <a:lnTo>
                    <a:pt x="16384" y="15717"/>
                  </a:lnTo>
                  <a:lnTo>
                    <a:pt x="14290" y="15474"/>
                  </a:lnTo>
                  <a:lnTo>
                    <a:pt x="13107" y="15777"/>
                  </a:lnTo>
                  <a:lnTo>
                    <a:pt x="12470" y="15656"/>
                  </a:lnTo>
                  <a:lnTo>
                    <a:pt x="12197" y="15838"/>
                  </a:lnTo>
                  <a:lnTo>
                    <a:pt x="12288" y="16263"/>
                  </a:lnTo>
                  <a:lnTo>
                    <a:pt x="4915" y="16384"/>
                  </a:lnTo>
                  <a:lnTo>
                    <a:pt x="5006" y="12925"/>
                  </a:lnTo>
                  <a:lnTo>
                    <a:pt x="4733" y="12440"/>
                  </a:lnTo>
                  <a:lnTo>
                    <a:pt x="3459" y="11044"/>
                  </a:lnTo>
                  <a:lnTo>
                    <a:pt x="2549" y="9042"/>
                  </a:lnTo>
                  <a:lnTo>
                    <a:pt x="2731" y="8010"/>
                  </a:lnTo>
                  <a:lnTo>
                    <a:pt x="2458" y="7403"/>
                  </a:lnTo>
                  <a:lnTo>
                    <a:pt x="0" y="5947"/>
                  </a:lnTo>
                  <a:lnTo>
                    <a:pt x="91" y="5279"/>
                  </a:lnTo>
                  <a:lnTo>
                    <a:pt x="273" y="4612"/>
                  </a:lnTo>
                  <a:lnTo>
                    <a:pt x="273" y="4066"/>
                  </a:lnTo>
                  <a:lnTo>
                    <a:pt x="91" y="3580"/>
                  </a:lnTo>
                  <a:close/>
                </a:path>
              </a:pathLst>
            </a:custGeom>
            <a:grpFill/>
            <a:ln w="3175">
              <a:solidFill>
                <a:srgbClr val="17375E">
                  <a:alpha val="80000"/>
                </a:srgbClr>
              </a:solidFill>
              <a:prstDash val="solid"/>
              <a:round/>
              <a:headEnd/>
              <a:tailEnd/>
            </a:ln>
          </p:spPr>
        </p:sp>
        <p:sp>
          <p:nvSpPr>
            <p:cNvPr id="510" name="St_Lucie"/>
            <p:cNvSpPr>
              <a:spLocks/>
            </p:cNvSpPr>
            <p:nvPr/>
          </p:nvSpPr>
          <p:spPr bwMode="auto">
            <a:xfrm>
              <a:off x="8226063" y="3757467"/>
              <a:ext cx="375732" cy="322056"/>
            </a:xfrm>
            <a:custGeom>
              <a:avLst/>
              <a:gdLst/>
              <a:ahLst/>
              <a:cxnLst>
                <a:cxn ang="0">
                  <a:pos x="0" y="0"/>
                </a:cxn>
                <a:cxn ang="0">
                  <a:pos x="11984" y="109"/>
                </a:cxn>
                <a:cxn ang="0">
                  <a:pos x="12265" y="2075"/>
                </a:cxn>
                <a:cxn ang="0">
                  <a:pos x="12545" y="3932"/>
                </a:cxn>
                <a:cxn ang="0">
                  <a:pos x="13014" y="5680"/>
                </a:cxn>
                <a:cxn ang="0">
                  <a:pos x="14512" y="9393"/>
                </a:cxn>
                <a:cxn ang="0">
                  <a:pos x="15635" y="12233"/>
                </a:cxn>
                <a:cxn ang="0">
                  <a:pos x="16384" y="14090"/>
                </a:cxn>
                <a:cxn ang="0">
                  <a:pos x="13950" y="13981"/>
                </a:cxn>
                <a:cxn ang="0">
                  <a:pos x="13950" y="16384"/>
                </a:cxn>
                <a:cxn ang="0">
                  <a:pos x="0" y="16384"/>
                </a:cxn>
                <a:cxn ang="0">
                  <a:pos x="0" y="0"/>
                </a:cxn>
              </a:cxnLst>
              <a:rect l="0" t="0" r="r" b="b"/>
              <a:pathLst>
                <a:path w="16384" h="16384">
                  <a:moveTo>
                    <a:pt x="0" y="0"/>
                  </a:moveTo>
                  <a:lnTo>
                    <a:pt x="11984" y="109"/>
                  </a:lnTo>
                  <a:lnTo>
                    <a:pt x="12265" y="2075"/>
                  </a:lnTo>
                  <a:lnTo>
                    <a:pt x="12545" y="3932"/>
                  </a:lnTo>
                  <a:lnTo>
                    <a:pt x="13014" y="5680"/>
                  </a:lnTo>
                  <a:lnTo>
                    <a:pt x="14512" y="9393"/>
                  </a:lnTo>
                  <a:lnTo>
                    <a:pt x="15635" y="12233"/>
                  </a:lnTo>
                  <a:lnTo>
                    <a:pt x="16384" y="14090"/>
                  </a:lnTo>
                  <a:lnTo>
                    <a:pt x="13950" y="13981"/>
                  </a:lnTo>
                  <a:lnTo>
                    <a:pt x="13950" y="16384"/>
                  </a:lnTo>
                  <a:lnTo>
                    <a:pt x="0" y="16384"/>
                  </a:lnTo>
                  <a:lnTo>
                    <a:pt x="0" y="0"/>
                  </a:lnTo>
                  <a:close/>
                </a:path>
              </a:pathLst>
            </a:custGeom>
            <a:grpFill/>
            <a:ln w="3175">
              <a:solidFill>
                <a:srgbClr val="17375E">
                  <a:alpha val="80000"/>
                </a:srgbClr>
              </a:solidFill>
              <a:prstDash val="solid"/>
              <a:round/>
              <a:headEnd/>
              <a:tailEnd/>
            </a:ln>
          </p:spPr>
        </p:sp>
        <p:sp>
          <p:nvSpPr>
            <p:cNvPr id="511" name="Santa_Rosa"/>
            <p:cNvSpPr>
              <a:spLocks/>
            </p:cNvSpPr>
            <p:nvPr/>
          </p:nvSpPr>
          <p:spPr bwMode="auto">
            <a:xfrm>
              <a:off x="2796204" y="558380"/>
              <a:ext cx="429408" cy="581847"/>
            </a:xfrm>
            <a:custGeom>
              <a:avLst/>
              <a:gdLst/>
              <a:ahLst/>
              <a:cxnLst>
                <a:cxn ang="0">
                  <a:pos x="4014" y="11487"/>
                </a:cxn>
                <a:cxn ang="0">
                  <a:pos x="3031" y="11185"/>
                </a:cxn>
                <a:cxn ang="0">
                  <a:pos x="2540" y="10822"/>
                </a:cxn>
                <a:cxn ang="0">
                  <a:pos x="1556" y="9431"/>
                </a:cxn>
                <a:cxn ang="0">
                  <a:pos x="1065" y="7859"/>
                </a:cxn>
                <a:cxn ang="0">
                  <a:pos x="1065" y="7557"/>
                </a:cxn>
                <a:cxn ang="0">
                  <a:pos x="410" y="7436"/>
                </a:cxn>
                <a:cxn ang="0">
                  <a:pos x="82" y="6590"/>
                </a:cxn>
                <a:cxn ang="0">
                  <a:pos x="0" y="5441"/>
                </a:cxn>
                <a:cxn ang="0">
                  <a:pos x="573" y="4534"/>
                </a:cxn>
                <a:cxn ang="0">
                  <a:pos x="410" y="3809"/>
                </a:cxn>
                <a:cxn ang="0">
                  <a:pos x="410" y="3083"/>
                </a:cxn>
                <a:cxn ang="0">
                  <a:pos x="1475" y="1632"/>
                </a:cxn>
                <a:cxn ang="0">
                  <a:pos x="2294" y="1028"/>
                </a:cxn>
                <a:cxn ang="0">
                  <a:pos x="3277" y="665"/>
                </a:cxn>
                <a:cxn ang="0">
                  <a:pos x="4669" y="0"/>
                </a:cxn>
                <a:cxn ang="0">
                  <a:pos x="16384" y="0"/>
                </a:cxn>
                <a:cxn ang="0">
                  <a:pos x="16302" y="6167"/>
                </a:cxn>
                <a:cxn ang="0">
                  <a:pos x="16138" y="14691"/>
                </a:cxn>
                <a:cxn ang="0">
                  <a:pos x="14090" y="14873"/>
                </a:cxn>
                <a:cxn ang="0">
                  <a:pos x="11715" y="15114"/>
                </a:cxn>
                <a:cxn ang="0">
                  <a:pos x="9421" y="15477"/>
                </a:cxn>
                <a:cxn ang="0">
                  <a:pos x="7864" y="15659"/>
                </a:cxn>
                <a:cxn ang="0">
                  <a:pos x="6554" y="15900"/>
                </a:cxn>
                <a:cxn ang="0">
                  <a:pos x="5816" y="16263"/>
                </a:cxn>
                <a:cxn ang="0">
                  <a:pos x="5079" y="16384"/>
                </a:cxn>
                <a:cxn ang="0">
                  <a:pos x="4588" y="16324"/>
                </a:cxn>
                <a:cxn ang="0">
                  <a:pos x="4260" y="16203"/>
                </a:cxn>
                <a:cxn ang="0">
                  <a:pos x="4342" y="15961"/>
                </a:cxn>
                <a:cxn ang="0">
                  <a:pos x="4669" y="15719"/>
                </a:cxn>
                <a:cxn ang="0">
                  <a:pos x="5243" y="15417"/>
                </a:cxn>
                <a:cxn ang="0">
                  <a:pos x="6308" y="15175"/>
                </a:cxn>
                <a:cxn ang="0">
                  <a:pos x="7700" y="14933"/>
                </a:cxn>
                <a:cxn ang="0">
                  <a:pos x="8520" y="14933"/>
                </a:cxn>
                <a:cxn ang="0">
                  <a:pos x="9503" y="14631"/>
                </a:cxn>
                <a:cxn ang="0">
                  <a:pos x="10650" y="13905"/>
                </a:cxn>
                <a:cxn ang="0">
                  <a:pos x="11059" y="13663"/>
                </a:cxn>
                <a:cxn ang="0">
                  <a:pos x="10977" y="13301"/>
                </a:cxn>
                <a:cxn ang="0">
                  <a:pos x="10732" y="13059"/>
                </a:cxn>
                <a:cxn ang="0">
                  <a:pos x="9994" y="12817"/>
                </a:cxn>
                <a:cxn ang="0">
                  <a:pos x="9667" y="12394"/>
                </a:cxn>
                <a:cxn ang="0">
                  <a:pos x="9667" y="11971"/>
                </a:cxn>
                <a:cxn ang="0">
                  <a:pos x="9667" y="11306"/>
                </a:cxn>
                <a:cxn ang="0">
                  <a:pos x="9503" y="11124"/>
                </a:cxn>
                <a:cxn ang="0">
                  <a:pos x="9011" y="11124"/>
                </a:cxn>
                <a:cxn ang="0">
                  <a:pos x="8602" y="11608"/>
                </a:cxn>
                <a:cxn ang="0">
                  <a:pos x="7946" y="12757"/>
                </a:cxn>
                <a:cxn ang="0">
                  <a:pos x="7782" y="13422"/>
                </a:cxn>
                <a:cxn ang="0">
                  <a:pos x="7455" y="13663"/>
                </a:cxn>
                <a:cxn ang="0">
                  <a:pos x="6799" y="13603"/>
                </a:cxn>
                <a:cxn ang="0">
                  <a:pos x="6390" y="13422"/>
                </a:cxn>
                <a:cxn ang="0">
                  <a:pos x="6308" y="12998"/>
                </a:cxn>
                <a:cxn ang="0">
                  <a:pos x="6472" y="12212"/>
                </a:cxn>
                <a:cxn ang="0">
                  <a:pos x="6062" y="11910"/>
                </a:cxn>
                <a:cxn ang="0">
                  <a:pos x="5489" y="11668"/>
                </a:cxn>
                <a:cxn ang="0">
                  <a:pos x="4997" y="11003"/>
                </a:cxn>
                <a:cxn ang="0">
                  <a:pos x="4342" y="10822"/>
                </a:cxn>
                <a:cxn ang="0">
                  <a:pos x="3768" y="10882"/>
                </a:cxn>
                <a:cxn ang="0">
                  <a:pos x="4014" y="11487"/>
                </a:cxn>
              </a:cxnLst>
              <a:rect l="0" t="0" r="r" b="b"/>
              <a:pathLst>
                <a:path w="16384" h="16384">
                  <a:moveTo>
                    <a:pt x="4014" y="11487"/>
                  </a:moveTo>
                  <a:lnTo>
                    <a:pt x="3031" y="11185"/>
                  </a:lnTo>
                  <a:lnTo>
                    <a:pt x="2540" y="10822"/>
                  </a:lnTo>
                  <a:lnTo>
                    <a:pt x="1556" y="9431"/>
                  </a:lnTo>
                  <a:lnTo>
                    <a:pt x="1065" y="7859"/>
                  </a:lnTo>
                  <a:lnTo>
                    <a:pt x="1065" y="7557"/>
                  </a:lnTo>
                  <a:lnTo>
                    <a:pt x="410" y="7436"/>
                  </a:lnTo>
                  <a:lnTo>
                    <a:pt x="82" y="6590"/>
                  </a:lnTo>
                  <a:lnTo>
                    <a:pt x="0" y="5441"/>
                  </a:lnTo>
                  <a:lnTo>
                    <a:pt x="573" y="4534"/>
                  </a:lnTo>
                  <a:lnTo>
                    <a:pt x="410" y="3809"/>
                  </a:lnTo>
                  <a:lnTo>
                    <a:pt x="410" y="3083"/>
                  </a:lnTo>
                  <a:lnTo>
                    <a:pt x="1475" y="1632"/>
                  </a:lnTo>
                  <a:lnTo>
                    <a:pt x="2294" y="1028"/>
                  </a:lnTo>
                  <a:lnTo>
                    <a:pt x="3277" y="665"/>
                  </a:lnTo>
                  <a:lnTo>
                    <a:pt x="4669" y="0"/>
                  </a:lnTo>
                  <a:lnTo>
                    <a:pt x="16384" y="0"/>
                  </a:lnTo>
                  <a:lnTo>
                    <a:pt x="16302" y="6167"/>
                  </a:lnTo>
                  <a:lnTo>
                    <a:pt x="16138" y="14691"/>
                  </a:lnTo>
                  <a:lnTo>
                    <a:pt x="14090" y="14873"/>
                  </a:lnTo>
                  <a:lnTo>
                    <a:pt x="11715" y="15114"/>
                  </a:lnTo>
                  <a:lnTo>
                    <a:pt x="9421" y="15477"/>
                  </a:lnTo>
                  <a:lnTo>
                    <a:pt x="7864" y="15659"/>
                  </a:lnTo>
                  <a:lnTo>
                    <a:pt x="6554" y="15900"/>
                  </a:lnTo>
                  <a:lnTo>
                    <a:pt x="5816" y="16263"/>
                  </a:lnTo>
                  <a:lnTo>
                    <a:pt x="5079" y="16384"/>
                  </a:lnTo>
                  <a:lnTo>
                    <a:pt x="4588" y="16324"/>
                  </a:lnTo>
                  <a:lnTo>
                    <a:pt x="4260" y="16203"/>
                  </a:lnTo>
                  <a:lnTo>
                    <a:pt x="4342" y="15961"/>
                  </a:lnTo>
                  <a:lnTo>
                    <a:pt x="4669" y="15719"/>
                  </a:lnTo>
                  <a:lnTo>
                    <a:pt x="5243" y="15417"/>
                  </a:lnTo>
                  <a:lnTo>
                    <a:pt x="6308" y="15175"/>
                  </a:lnTo>
                  <a:lnTo>
                    <a:pt x="7700" y="14933"/>
                  </a:lnTo>
                  <a:lnTo>
                    <a:pt x="8520" y="14933"/>
                  </a:lnTo>
                  <a:lnTo>
                    <a:pt x="9503" y="14631"/>
                  </a:lnTo>
                  <a:lnTo>
                    <a:pt x="10650" y="13905"/>
                  </a:lnTo>
                  <a:lnTo>
                    <a:pt x="11059" y="13663"/>
                  </a:lnTo>
                  <a:lnTo>
                    <a:pt x="10977" y="13301"/>
                  </a:lnTo>
                  <a:lnTo>
                    <a:pt x="10732" y="13059"/>
                  </a:lnTo>
                  <a:lnTo>
                    <a:pt x="9994" y="12817"/>
                  </a:lnTo>
                  <a:lnTo>
                    <a:pt x="9667" y="12394"/>
                  </a:lnTo>
                  <a:lnTo>
                    <a:pt x="9667" y="11971"/>
                  </a:lnTo>
                  <a:lnTo>
                    <a:pt x="9667" y="11306"/>
                  </a:lnTo>
                  <a:lnTo>
                    <a:pt x="9503" y="11124"/>
                  </a:lnTo>
                  <a:lnTo>
                    <a:pt x="9011" y="11124"/>
                  </a:lnTo>
                  <a:lnTo>
                    <a:pt x="8602" y="11608"/>
                  </a:lnTo>
                  <a:lnTo>
                    <a:pt x="7946" y="12757"/>
                  </a:lnTo>
                  <a:lnTo>
                    <a:pt x="7782" y="13422"/>
                  </a:lnTo>
                  <a:lnTo>
                    <a:pt x="7455" y="13663"/>
                  </a:lnTo>
                  <a:lnTo>
                    <a:pt x="6799" y="13603"/>
                  </a:lnTo>
                  <a:lnTo>
                    <a:pt x="6390" y="13422"/>
                  </a:lnTo>
                  <a:lnTo>
                    <a:pt x="6308" y="12998"/>
                  </a:lnTo>
                  <a:lnTo>
                    <a:pt x="6472" y="12212"/>
                  </a:lnTo>
                  <a:lnTo>
                    <a:pt x="6062" y="11910"/>
                  </a:lnTo>
                  <a:lnTo>
                    <a:pt x="5489" y="11668"/>
                  </a:lnTo>
                  <a:lnTo>
                    <a:pt x="4997" y="11003"/>
                  </a:lnTo>
                  <a:lnTo>
                    <a:pt x="4342" y="10822"/>
                  </a:lnTo>
                  <a:lnTo>
                    <a:pt x="3768" y="10882"/>
                  </a:lnTo>
                  <a:lnTo>
                    <a:pt x="4014" y="11487"/>
                  </a:lnTo>
                  <a:close/>
                </a:path>
              </a:pathLst>
            </a:custGeom>
            <a:grpFill/>
            <a:ln w="3175">
              <a:solidFill>
                <a:srgbClr val="17375E">
                  <a:alpha val="80000"/>
                </a:srgbClr>
              </a:solidFill>
              <a:prstDash val="solid"/>
              <a:round/>
              <a:headEnd/>
              <a:tailEnd/>
            </a:ln>
          </p:spPr>
        </p:sp>
        <p:sp>
          <p:nvSpPr>
            <p:cNvPr id="512" name="Sarasota"/>
            <p:cNvSpPr>
              <a:spLocks/>
            </p:cNvSpPr>
            <p:nvPr/>
          </p:nvSpPr>
          <p:spPr bwMode="auto">
            <a:xfrm>
              <a:off x="6686637" y="3909906"/>
              <a:ext cx="416525" cy="414378"/>
            </a:xfrm>
            <a:custGeom>
              <a:avLst/>
              <a:gdLst/>
              <a:ahLst/>
              <a:cxnLst>
                <a:cxn ang="0">
                  <a:pos x="11148" y="6876"/>
                </a:cxn>
                <a:cxn ang="0">
                  <a:pos x="9374" y="6622"/>
                </a:cxn>
                <a:cxn ang="0">
                  <a:pos x="9290" y="255"/>
                </a:cxn>
                <a:cxn ang="0">
                  <a:pos x="4307" y="170"/>
                </a:cxn>
                <a:cxn ang="0">
                  <a:pos x="4138" y="0"/>
                </a:cxn>
                <a:cxn ang="0">
                  <a:pos x="0" y="0"/>
                </a:cxn>
                <a:cxn ang="0">
                  <a:pos x="0" y="1613"/>
                </a:cxn>
                <a:cxn ang="0">
                  <a:pos x="507" y="3056"/>
                </a:cxn>
                <a:cxn ang="0">
                  <a:pos x="1605" y="5857"/>
                </a:cxn>
                <a:cxn ang="0">
                  <a:pos x="2618" y="7640"/>
                </a:cxn>
                <a:cxn ang="0">
                  <a:pos x="2956" y="8659"/>
                </a:cxn>
                <a:cxn ang="0">
                  <a:pos x="2703" y="9847"/>
                </a:cxn>
                <a:cxn ang="0">
                  <a:pos x="2787" y="10527"/>
                </a:cxn>
                <a:cxn ang="0">
                  <a:pos x="3125" y="11291"/>
                </a:cxn>
                <a:cxn ang="0">
                  <a:pos x="4476" y="12988"/>
                </a:cxn>
                <a:cxn ang="0">
                  <a:pos x="4983" y="14347"/>
                </a:cxn>
                <a:cxn ang="0">
                  <a:pos x="5658" y="15280"/>
                </a:cxn>
                <a:cxn ang="0">
                  <a:pos x="6418" y="15875"/>
                </a:cxn>
                <a:cxn ang="0">
                  <a:pos x="6925" y="16384"/>
                </a:cxn>
                <a:cxn ang="0">
                  <a:pos x="9374" y="16299"/>
                </a:cxn>
                <a:cxn ang="0">
                  <a:pos x="9459" y="12819"/>
                </a:cxn>
                <a:cxn ang="0">
                  <a:pos x="16384" y="12988"/>
                </a:cxn>
                <a:cxn ang="0">
                  <a:pos x="16300" y="10442"/>
                </a:cxn>
                <a:cxn ang="0">
                  <a:pos x="11232" y="10442"/>
                </a:cxn>
                <a:cxn ang="0">
                  <a:pos x="11148" y="6876"/>
                </a:cxn>
              </a:cxnLst>
              <a:rect l="0" t="0" r="r" b="b"/>
              <a:pathLst>
                <a:path w="16384" h="16384">
                  <a:moveTo>
                    <a:pt x="11148" y="6876"/>
                  </a:moveTo>
                  <a:lnTo>
                    <a:pt x="9374" y="6622"/>
                  </a:lnTo>
                  <a:lnTo>
                    <a:pt x="9290" y="255"/>
                  </a:lnTo>
                  <a:lnTo>
                    <a:pt x="4307" y="170"/>
                  </a:lnTo>
                  <a:lnTo>
                    <a:pt x="4138" y="0"/>
                  </a:lnTo>
                  <a:lnTo>
                    <a:pt x="0" y="0"/>
                  </a:lnTo>
                  <a:lnTo>
                    <a:pt x="0" y="1613"/>
                  </a:lnTo>
                  <a:lnTo>
                    <a:pt x="507" y="3056"/>
                  </a:lnTo>
                  <a:lnTo>
                    <a:pt x="1605" y="5857"/>
                  </a:lnTo>
                  <a:lnTo>
                    <a:pt x="2618" y="7640"/>
                  </a:lnTo>
                  <a:lnTo>
                    <a:pt x="2956" y="8659"/>
                  </a:lnTo>
                  <a:lnTo>
                    <a:pt x="2703" y="9847"/>
                  </a:lnTo>
                  <a:lnTo>
                    <a:pt x="2787" y="10527"/>
                  </a:lnTo>
                  <a:lnTo>
                    <a:pt x="3125" y="11291"/>
                  </a:lnTo>
                  <a:lnTo>
                    <a:pt x="4476" y="12988"/>
                  </a:lnTo>
                  <a:lnTo>
                    <a:pt x="4983" y="14347"/>
                  </a:lnTo>
                  <a:lnTo>
                    <a:pt x="5658" y="15280"/>
                  </a:lnTo>
                  <a:lnTo>
                    <a:pt x="6418" y="15875"/>
                  </a:lnTo>
                  <a:lnTo>
                    <a:pt x="6925" y="16384"/>
                  </a:lnTo>
                  <a:lnTo>
                    <a:pt x="9374" y="16299"/>
                  </a:lnTo>
                  <a:lnTo>
                    <a:pt x="9459" y="12819"/>
                  </a:lnTo>
                  <a:lnTo>
                    <a:pt x="16384" y="12988"/>
                  </a:lnTo>
                  <a:lnTo>
                    <a:pt x="16300" y="10442"/>
                  </a:lnTo>
                  <a:lnTo>
                    <a:pt x="11232" y="10442"/>
                  </a:lnTo>
                  <a:lnTo>
                    <a:pt x="11148" y="6876"/>
                  </a:lnTo>
                  <a:close/>
                </a:path>
              </a:pathLst>
            </a:custGeom>
            <a:grpFill/>
            <a:ln w="3175">
              <a:solidFill>
                <a:srgbClr val="17375E">
                  <a:alpha val="80000"/>
                </a:srgbClr>
              </a:solidFill>
              <a:prstDash val="solid"/>
              <a:round/>
              <a:headEnd/>
              <a:tailEnd/>
            </a:ln>
          </p:spPr>
        </p:sp>
        <p:sp>
          <p:nvSpPr>
            <p:cNvPr id="513" name="Seminole"/>
            <p:cNvSpPr>
              <a:spLocks/>
            </p:cNvSpPr>
            <p:nvPr/>
          </p:nvSpPr>
          <p:spPr bwMode="auto">
            <a:xfrm>
              <a:off x="7596981" y="2544390"/>
              <a:ext cx="382173" cy="244762"/>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3175">
              <a:solidFill>
                <a:srgbClr val="17375E">
                  <a:alpha val="80000"/>
                </a:srgbClr>
              </a:solidFill>
              <a:prstDash val="solid"/>
              <a:round/>
              <a:headEnd/>
              <a:tailEnd/>
            </a:ln>
          </p:spPr>
        </p:sp>
        <p:sp>
          <p:nvSpPr>
            <p:cNvPr id="514" name="Sumter"/>
            <p:cNvSpPr>
              <a:spLocks/>
            </p:cNvSpPr>
            <p:nvPr/>
          </p:nvSpPr>
          <p:spPr bwMode="auto">
            <a:xfrm>
              <a:off x="6905634" y="2462803"/>
              <a:ext cx="283409" cy="599024"/>
            </a:xfrm>
            <a:custGeom>
              <a:avLst/>
              <a:gdLst/>
              <a:ahLst/>
              <a:cxnLst>
                <a:cxn ang="0">
                  <a:pos x="0" y="0"/>
                </a:cxn>
                <a:cxn ang="0">
                  <a:pos x="16384" y="59"/>
                </a:cxn>
                <a:cxn ang="0">
                  <a:pos x="16136" y="15503"/>
                </a:cxn>
                <a:cxn ang="0">
                  <a:pos x="16136" y="16032"/>
                </a:cxn>
                <a:cxn ang="0">
                  <a:pos x="16012" y="16267"/>
                </a:cxn>
                <a:cxn ang="0">
                  <a:pos x="15143" y="16325"/>
                </a:cxn>
                <a:cxn ang="0">
                  <a:pos x="13902" y="16090"/>
                </a:cxn>
                <a:cxn ang="0">
                  <a:pos x="13033" y="16032"/>
                </a:cxn>
                <a:cxn ang="0">
                  <a:pos x="12536" y="16090"/>
                </a:cxn>
                <a:cxn ang="0">
                  <a:pos x="12040" y="16325"/>
                </a:cxn>
                <a:cxn ang="0">
                  <a:pos x="11171" y="16384"/>
                </a:cxn>
                <a:cxn ang="0">
                  <a:pos x="11295" y="12097"/>
                </a:cxn>
                <a:cxn ang="0">
                  <a:pos x="11171" y="10746"/>
                </a:cxn>
                <a:cxn ang="0">
                  <a:pos x="9930" y="10805"/>
                </a:cxn>
                <a:cxn ang="0">
                  <a:pos x="8564" y="10746"/>
                </a:cxn>
                <a:cxn ang="0">
                  <a:pos x="6330" y="9924"/>
                </a:cxn>
                <a:cxn ang="0">
                  <a:pos x="4717" y="9807"/>
                </a:cxn>
                <a:cxn ang="0">
                  <a:pos x="3103" y="9513"/>
                </a:cxn>
                <a:cxn ang="0">
                  <a:pos x="2855" y="9161"/>
                </a:cxn>
                <a:cxn ang="0">
                  <a:pos x="1986" y="8750"/>
                </a:cxn>
                <a:cxn ang="0">
                  <a:pos x="1241" y="8221"/>
                </a:cxn>
                <a:cxn ang="0">
                  <a:pos x="745" y="7634"/>
                </a:cxn>
                <a:cxn ang="0">
                  <a:pos x="993" y="7223"/>
                </a:cxn>
                <a:cxn ang="0">
                  <a:pos x="1862" y="6460"/>
                </a:cxn>
                <a:cxn ang="0">
                  <a:pos x="2731" y="5872"/>
                </a:cxn>
                <a:cxn ang="0">
                  <a:pos x="5213" y="4757"/>
                </a:cxn>
                <a:cxn ang="0">
                  <a:pos x="5710" y="4111"/>
                </a:cxn>
                <a:cxn ang="0">
                  <a:pos x="5213" y="3817"/>
                </a:cxn>
                <a:cxn ang="0">
                  <a:pos x="3848" y="2819"/>
                </a:cxn>
                <a:cxn ang="0">
                  <a:pos x="1241" y="1233"/>
                </a:cxn>
                <a:cxn ang="0">
                  <a:pos x="0" y="0"/>
                </a:cxn>
              </a:cxnLst>
              <a:rect l="0" t="0" r="r" b="b"/>
              <a:pathLst>
                <a:path w="16384" h="16384">
                  <a:moveTo>
                    <a:pt x="0" y="0"/>
                  </a:moveTo>
                  <a:lnTo>
                    <a:pt x="16384" y="59"/>
                  </a:lnTo>
                  <a:lnTo>
                    <a:pt x="16136" y="15503"/>
                  </a:lnTo>
                  <a:lnTo>
                    <a:pt x="16136" y="16032"/>
                  </a:lnTo>
                  <a:lnTo>
                    <a:pt x="16012" y="16267"/>
                  </a:lnTo>
                  <a:lnTo>
                    <a:pt x="15143" y="16325"/>
                  </a:lnTo>
                  <a:lnTo>
                    <a:pt x="13902" y="16090"/>
                  </a:lnTo>
                  <a:lnTo>
                    <a:pt x="13033" y="16032"/>
                  </a:lnTo>
                  <a:lnTo>
                    <a:pt x="12536" y="16090"/>
                  </a:lnTo>
                  <a:lnTo>
                    <a:pt x="12040" y="16325"/>
                  </a:lnTo>
                  <a:lnTo>
                    <a:pt x="11171" y="16384"/>
                  </a:lnTo>
                  <a:lnTo>
                    <a:pt x="11295" y="12097"/>
                  </a:lnTo>
                  <a:lnTo>
                    <a:pt x="11171" y="10746"/>
                  </a:lnTo>
                  <a:lnTo>
                    <a:pt x="9930" y="10805"/>
                  </a:lnTo>
                  <a:lnTo>
                    <a:pt x="8564" y="10746"/>
                  </a:lnTo>
                  <a:lnTo>
                    <a:pt x="6330" y="9924"/>
                  </a:lnTo>
                  <a:lnTo>
                    <a:pt x="4717" y="9807"/>
                  </a:lnTo>
                  <a:lnTo>
                    <a:pt x="3103" y="9513"/>
                  </a:lnTo>
                  <a:lnTo>
                    <a:pt x="2855" y="9161"/>
                  </a:lnTo>
                  <a:lnTo>
                    <a:pt x="1986" y="8750"/>
                  </a:lnTo>
                  <a:lnTo>
                    <a:pt x="1241" y="8221"/>
                  </a:lnTo>
                  <a:lnTo>
                    <a:pt x="745" y="7634"/>
                  </a:lnTo>
                  <a:lnTo>
                    <a:pt x="993" y="7223"/>
                  </a:lnTo>
                  <a:lnTo>
                    <a:pt x="1862" y="6460"/>
                  </a:lnTo>
                  <a:lnTo>
                    <a:pt x="2731" y="5872"/>
                  </a:lnTo>
                  <a:lnTo>
                    <a:pt x="5213" y="4757"/>
                  </a:lnTo>
                  <a:lnTo>
                    <a:pt x="5710" y="4111"/>
                  </a:lnTo>
                  <a:lnTo>
                    <a:pt x="5213" y="3817"/>
                  </a:lnTo>
                  <a:lnTo>
                    <a:pt x="3848" y="2819"/>
                  </a:lnTo>
                  <a:lnTo>
                    <a:pt x="1241" y="1233"/>
                  </a:lnTo>
                  <a:lnTo>
                    <a:pt x="0" y="0"/>
                  </a:lnTo>
                  <a:close/>
                </a:path>
              </a:pathLst>
            </a:custGeom>
            <a:grpFill/>
            <a:ln w="3175">
              <a:solidFill>
                <a:srgbClr val="17375E">
                  <a:alpha val="80000"/>
                </a:srgbClr>
              </a:solidFill>
              <a:prstDash val="solid"/>
              <a:round/>
              <a:headEnd/>
              <a:tailEnd/>
            </a:ln>
          </p:spPr>
        </p:sp>
        <p:sp>
          <p:nvSpPr>
            <p:cNvPr id="515" name="Suwannee"/>
            <p:cNvSpPr>
              <a:spLocks/>
            </p:cNvSpPr>
            <p:nvPr/>
          </p:nvSpPr>
          <p:spPr bwMode="auto">
            <a:xfrm>
              <a:off x="6134848" y="1095140"/>
              <a:ext cx="401496" cy="510995"/>
            </a:xfrm>
            <a:custGeom>
              <a:avLst/>
              <a:gdLst/>
              <a:ahLst/>
              <a:cxnLst>
                <a:cxn ang="0">
                  <a:pos x="0" y="5025"/>
                </a:cxn>
                <a:cxn ang="0">
                  <a:pos x="789" y="4062"/>
                </a:cxn>
                <a:cxn ang="0">
                  <a:pos x="1227" y="3580"/>
                </a:cxn>
                <a:cxn ang="0">
                  <a:pos x="1402" y="3167"/>
                </a:cxn>
                <a:cxn ang="0">
                  <a:pos x="1752" y="2065"/>
                </a:cxn>
                <a:cxn ang="0">
                  <a:pos x="2628" y="1170"/>
                </a:cxn>
                <a:cxn ang="0">
                  <a:pos x="3855" y="413"/>
                </a:cxn>
                <a:cxn ang="0">
                  <a:pos x="4819" y="0"/>
                </a:cxn>
                <a:cxn ang="0">
                  <a:pos x="5783" y="0"/>
                </a:cxn>
                <a:cxn ang="0">
                  <a:pos x="6484" y="207"/>
                </a:cxn>
                <a:cxn ang="0">
                  <a:pos x="7623" y="138"/>
                </a:cxn>
                <a:cxn ang="0">
                  <a:pos x="9112" y="482"/>
                </a:cxn>
                <a:cxn ang="0">
                  <a:pos x="10251" y="964"/>
                </a:cxn>
                <a:cxn ang="0">
                  <a:pos x="10339" y="1308"/>
                </a:cxn>
                <a:cxn ang="0">
                  <a:pos x="10777" y="1377"/>
                </a:cxn>
                <a:cxn ang="0">
                  <a:pos x="11215" y="1308"/>
                </a:cxn>
                <a:cxn ang="0">
                  <a:pos x="11740" y="1514"/>
                </a:cxn>
                <a:cxn ang="0">
                  <a:pos x="12003" y="2065"/>
                </a:cxn>
                <a:cxn ang="0">
                  <a:pos x="14895" y="3511"/>
                </a:cxn>
                <a:cxn ang="0">
                  <a:pos x="14895" y="9293"/>
                </a:cxn>
                <a:cxn ang="0">
                  <a:pos x="14982" y="13149"/>
                </a:cxn>
                <a:cxn ang="0">
                  <a:pos x="16121" y="13149"/>
                </a:cxn>
                <a:cxn ang="0">
                  <a:pos x="16384" y="13355"/>
                </a:cxn>
                <a:cxn ang="0">
                  <a:pos x="14982" y="14319"/>
                </a:cxn>
                <a:cxn ang="0">
                  <a:pos x="14719" y="14801"/>
                </a:cxn>
                <a:cxn ang="0">
                  <a:pos x="14194" y="15076"/>
                </a:cxn>
                <a:cxn ang="0">
                  <a:pos x="13843" y="15420"/>
                </a:cxn>
                <a:cxn ang="0">
                  <a:pos x="13142" y="15558"/>
                </a:cxn>
                <a:cxn ang="0">
                  <a:pos x="12792" y="15764"/>
                </a:cxn>
                <a:cxn ang="0">
                  <a:pos x="12003" y="16384"/>
                </a:cxn>
                <a:cxn ang="0">
                  <a:pos x="11127" y="15971"/>
                </a:cxn>
                <a:cxn ang="0">
                  <a:pos x="10864" y="15489"/>
                </a:cxn>
                <a:cxn ang="0">
                  <a:pos x="10777" y="15007"/>
                </a:cxn>
                <a:cxn ang="0">
                  <a:pos x="10777" y="14319"/>
                </a:cxn>
                <a:cxn ang="0">
                  <a:pos x="9988" y="13837"/>
                </a:cxn>
                <a:cxn ang="0">
                  <a:pos x="9200" y="13355"/>
                </a:cxn>
                <a:cxn ang="0">
                  <a:pos x="8061" y="12047"/>
                </a:cxn>
                <a:cxn ang="0">
                  <a:pos x="5695" y="10533"/>
                </a:cxn>
                <a:cxn ang="0">
                  <a:pos x="3767" y="9775"/>
                </a:cxn>
                <a:cxn ang="0">
                  <a:pos x="1928" y="9913"/>
                </a:cxn>
                <a:cxn ang="0">
                  <a:pos x="1402" y="9775"/>
                </a:cxn>
                <a:cxn ang="0">
                  <a:pos x="1051" y="9500"/>
                </a:cxn>
                <a:cxn ang="0">
                  <a:pos x="876" y="8674"/>
                </a:cxn>
                <a:cxn ang="0">
                  <a:pos x="0" y="7710"/>
                </a:cxn>
                <a:cxn ang="0">
                  <a:pos x="175" y="7022"/>
                </a:cxn>
                <a:cxn ang="0">
                  <a:pos x="175" y="6127"/>
                </a:cxn>
                <a:cxn ang="0">
                  <a:pos x="0" y="5507"/>
                </a:cxn>
                <a:cxn ang="0">
                  <a:pos x="0" y="5025"/>
                </a:cxn>
              </a:cxnLst>
              <a:rect l="0" t="0" r="r" b="b"/>
              <a:pathLst>
                <a:path w="16384" h="16384">
                  <a:moveTo>
                    <a:pt x="0" y="5025"/>
                  </a:moveTo>
                  <a:lnTo>
                    <a:pt x="789" y="4062"/>
                  </a:lnTo>
                  <a:lnTo>
                    <a:pt x="1227" y="3580"/>
                  </a:lnTo>
                  <a:lnTo>
                    <a:pt x="1402" y="3167"/>
                  </a:lnTo>
                  <a:lnTo>
                    <a:pt x="1752" y="2065"/>
                  </a:lnTo>
                  <a:lnTo>
                    <a:pt x="2628" y="1170"/>
                  </a:lnTo>
                  <a:lnTo>
                    <a:pt x="3855" y="413"/>
                  </a:lnTo>
                  <a:lnTo>
                    <a:pt x="4819" y="0"/>
                  </a:lnTo>
                  <a:lnTo>
                    <a:pt x="5783" y="0"/>
                  </a:lnTo>
                  <a:lnTo>
                    <a:pt x="6484" y="207"/>
                  </a:lnTo>
                  <a:lnTo>
                    <a:pt x="7623" y="138"/>
                  </a:lnTo>
                  <a:lnTo>
                    <a:pt x="9112" y="482"/>
                  </a:lnTo>
                  <a:lnTo>
                    <a:pt x="10251" y="964"/>
                  </a:lnTo>
                  <a:lnTo>
                    <a:pt x="10339" y="1308"/>
                  </a:lnTo>
                  <a:lnTo>
                    <a:pt x="10777" y="1377"/>
                  </a:lnTo>
                  <a:lnTo>
                    <a:pt x="11215" y="1308"/>
                  </a:lnTo>
                  <a:lnTo>
                    <a:pt x="11740" y="1514"/>
                  </a:lnTo>
                  <a:lnTo>
                    <a:pt x="12003" y="2065"/>
                  </a:lnTo>
                  <a:lnTo>
                    <a:pt x="14895" y="3511"/>
                  </a:lnTo>
                  <a:lnTo>
                    <a:pt x="14895" y="9293"/>
                  </a:lnTo>
                  <a:lnTo>
                    <a:pt x="14982" y="13149"/>
                  </a:lnTo>
                  <a:lnTo>
                    <a:pt x="16121" y="13149"/>
                  </a:lnTo>
                  <a:lnTo>
                    <a:pt x="16384" y="13355"/>
                  </a:lnTo>
                  <a:lnTo>
                    <a:pt x="14982" y="14319"/>
                  </a:lnTo>
                  <a:lnTo>
                    <a:pt x="14719" y="14801"/>
                  </a:lnTo>
                  <a:lnTo>
                    <a:pt x="14194" y="15076"/>
                  </a:lnTo>
                  <a:lnTo>
                    <a:pt x="13843" y="15420"/>
                  </a:lnTo>
                  <a:lnTo>
                    <a:pt x="13142" y="15558"/>
                  </a:lnTo>
                  <a:lnTo>
                    <a:pt x="12792" y="15764"/>
                  </a:lnTo>
                  <a:lnTo>
                    <a:pt x="12003" y="16384"/>
                  </a:lnTo>
                  <a:lnTo>
                    <a:pt x="11127" y="15971"/>
                  </a:lnTo>
                  <a:lnTo>
                    <a:pt x="10864" y="15489"/>
                  </a:lnTo>
                  <a:lnTo>
                    <a:pt x="10777" y="15007"/>
                  </a:lnTo>
                  <a:lnTo>
                    <a:pt x="10777" y="14319"/>
                  </a:lnTo>
                  <a:lnTo>
                    <a:pt x="9988" y="13837"/>
                  </a:lnTo>
                  <a:lnTo>
                    <a:pt x="9200" y="13355"/>
                  </a:lnTo>
                  <a:lnTo>
                    <a:pt x="8061" y="12047"/>
                  </a:lnTo>
                  <a:lnTo>
                    <a:pt x="5695" y="10533"/>
                  </a:lnTo>
                  <a:lnTo>
                    <a:pt x="3767" y="9775"/>
                  </a:lnTo>
                  <a:lnTo>
                    <a:pt x="1928" y="9913"/>
                  </a:lnTo>
                  <a:lnTo>
                    <a:pt x="1402" y="9775"/>
                  </a:lnTo>
                  <a:lnTo>
                    <a:pt x="1051" y="9500"/>
                  </a:lnTo>
                  <a:lnTo>
                    <a:pt x="876" y="8674"/>
                  </a:lnTo>
                  <a:lnTo>
                    <a:pt x="0" y="7710"/>
                  </a:lnTo>
                  <a:lnTo>
                    <a:pt x="175" y="7022"/>
                  </a:lnTo>
                  <a:lnTo>
                    <a:pt x="175" y="6127"/>
                  </a:lnTo>
                  <a:lnTo>
                    <a:pt x="0" y="5507"/>
                  </a:lnTo>
                  <a:lnTo>
                    <a:pt x="0" y="5025"/>
                  </a:lnTo>
                  <a:close/>
                </a:path>
              </a:pathLst>
            </a:custGeom>
            <a:grpFill/>
            <a:ln w="3175">
              <a:solidFill>
                <a:srgbClr val="17375E">
                  <a:alpha val="80000"/>
                </a:srgbClr>
              </a:solidFill>
              <a:prstDash val="solid"/>
              <a:round/>
              <a:headEnd/>
              <a:tailEnd/>
            </a:ln>
          </p:spPr>
        </p:sp>
        <p:sp>
          <p:nvSpPr>
            <p:cNvPr id="516" name="Taylor"/>
            <p:cNvSpPr>
              <a:spLocks/>
            </p:cNvSpPr>
            <p:nvPr/>
          </p:nvSpPr>
          <p:spPr bwMode="auto">
            <a:xfrm>
              <a:off x="5525089" y="1208933"/>
              <a:ext cx="551789" cy="586141"/>
            </a:xfrm>
            <a:custGeom>
              <a:avLst/>
              <a:gdLst/>
              <a:ahLst/>
              <a:cxnLst>
                <a:cxn ang="0">
                  <a:pos x="4208" y="60"/>
                </a:cxn>
                <a:cxn ang="0">
                  <a:pos x="12559" y="0"/>
                </a:cxn>
                <a:cxn ang="0">
                  <a:pos x="12559" y="1260"/>
                </a:cxn>
                <a:cxn ang="0">
                  <a:pos x="14918" y="1260"/>
                </a:cxn>
                <a:cxn ang="0">
                  <a:pos x="14726" y="10323"/>
                </a:cxn>
                <a:cxn ang="0">
                  <a:pos x="15109" y="10323"/>
                </a:cxn>
                <a:cxn ang="0">
                  <a:pos x="15109" y="12423"/>
                </a:cxn>
                <a:cxn ang="0">
                  <a:pos x="16384" y="12483"/>
                </a:cxn>
                <a:cxn ang="0">
                  <a:pos x="16065" y="13443"/>
                </a:cxn>
                <a:cxn ang="0">
                  <a:pos x="16129" y="13983"/>
                </a:cxn>
                <a:cxn ang="0">
                  <a:pos x="15746" y="14404"/>
                </a:cxn>
                <a:cxn ang="0">
                  <a:pos x="15555" y="15004"/>
                </a:cxn>
                <a:cxn ang="0">
                  <a:pos x="15364" y="15784"/>
                </a:cxn>
                <a:cxn ang="0">
                  <a:pos x="14918" y="16324"/>
                </a:cxn>
                <a:cxn ang="0">
                  <a:pos x="13898" y="16384"/>
                </a:cxn>
                <a:cxn ang="0">
                  <a:pos x="12878" y="16024"/>
                </a:cxn>
                <a:cxn ang="0">
                  <a:pos x="12113" y="15784"/>
                </a:cxn>
                <a:cxn ang="0">
                  <a:pos x="11985" y="15004"/>
                </a:cxn>
                <a:cxn ang="0">
                  <a:pos x="11603" y="14824"/>
                </a:cxn>
                <a:cxn ang="0">
                  <a:pos x="11220" y="14944"/>
                </a:cxn>
                <a:cxn ang="0">
                  <a:pos x="10646" y="14824"/>
                </a:cxn>
                <a:cxn ang="0">
                  <a:pos x="10009" y="13923"/>
                </a:cxn>
                <a:cxn ang="0">
                  <a:pos x="9499" y="13683"/>
                </a:cxn>
                <a:cxn ang="0">
                  <a:pos x="9371" y="13263"/>
                </a:cxn>
                <a:cxn ang="0">
                  <a:pos x="9371" y="12783"/>
                </a:cxn>
                <a:cxn ang="0">
                  <a:pos x="9818" y="12483"/>
                </a:cxn>
                <a:cxn ang="0">
                  <a:pos x="9945" y="12183"/>
                </a:cxn>
                <a:cxn ang="0">
                  <a:pos x="9499" y="11763"/>
                </a:cxn>
                <a:cxn ang="0">
                  <a:pos x="8798" y="11463"/>
                </a:cxn>
                <a:cxn ang="0">
                  <a:pos x="8033" y="10563"/>
                </a:cxn>
                <a:cxn ang="0">
                  <a:pos x="7013" y="9422"/>
                </a:cxn>
                <a:cxn ang="0">
                  <a:pos x="5929" y="8942"/>
                </a:cxn>
                <a:cxn ang="0">
                  <a:pos x="5100" y="8282"/>
                </a:cxn>
                <a:cxn ang="0">
                  <a:pos x="4208" y="8162"/>
                </a:cxn>
                <a:cxn ang="0">
                  <a:pos x="3761" y="8042"/>
                </a:cxn>
                <a:cxn ang="0">
                  <a:pos x="956" y="5821"/>
                </a:cxn>
                <a:cxn ang="0">
                  <a:pos x="0" y="5221"/>
                </a:cxn>
                <a:cxn ang="0">
                  <a:pos x="383" y="4381"/>
                </a:cxn>
                <a:cxn ang="0">
                  <a:pos x="510" y="3781"/>
                </a:cxn>
                <a:cxn ang="0">
                  <a:pos x="765" y="3241"/>
                </a:cxn>
                <a:cxn ang="0">
                  <a:pos x="1148" y="2941"/>
                </a:cxn>
                <a:cxn ang="0">
                  <a:pos x="1594" y="2521"/>
                </a:cxn>
                <a:cxn ang="0">
                  <a:pos x="1785" y="1620"/>
                </a:cxn>
                <a:cxn ang="0">
                  <a:pos x="2550" y="1020"/>
                </a:cxn>
                <a:cxn ang="0">
                  <a:pos x="3315" y="780"/>
                </a:cxn>
                <a:cxn ang="0">
                  <a:pos x="4208" y="60"/>
                </a:cxn>
              </a:cxnLst>
              <a:rect l="0" t="0" r="r" b="b"/>
              <a:pathLst>
                <a:path w="16384" h="16384">
                  <a:moveTo>
                    <a:pt x="4208" y="60"/>
                  </a:moveTo>
                  <a:lnTo>
                    <a:pt x="12559" y="0"/>
                  </a:lnTo>
                  <a:lnTo>
                    <a:pt x="12559" y="1260"/>
                  </a:lnTo>
                  <a:lnTo>
                    <a:pt x="14918" y="1260"/>
                  </a:lnTo>
                  <a:lnTo>
                    <a:pt x="14726" y="10323"/>
                  </a:lnTo>
                  <a:lnTo>
                    <a:pt x="15109" y="10323"/>
                  </a:lnTo>
                  <a:lnTo>
                    <a:pt x="15109" y="12423"/>
                  </a:lnTo>
                  <a:lnTo>
                    <a:pt x="16384" y="12483"/>
                  </a:lnTo>
                  <a:lnTo>
                    <a:pt x="16065" y="13443"/>
                  </a:lnTo>
                  <a:lnTo>
                    <a:pt x="16129" y="13983"/>
                  </a:lnTo>
                  <a:lnTo>
                    <a:pt x="15746" y="14404"/>
                  </a:lnTo>
                  <a:lnTo>
                    <a:pt x="15555" y="15004"/>
                  </a:lnTo>
                  <a:lnTo>
                    <a:pt x="15364" y="15784"/>
                  </a:lnTo>
                  <a:lnTo>
                    <a:pt x="14918" y="16324"/>
                  </a:lnTo>
                  <a:lnTo>
                    <a:pt x="13898" y="16384"/>
                  </a:lnTo>
                  <a:lnTo>
                    <a:pt x="12878" y="16024"/>
                  </a:lnTo>
                  <a:lnTo>
                    <a:pt x="12113" y="15784"/>
                  </a:lnTo>
                  <a:lnTo>
                    <a:pt x="11985" y="15004"/>
                  </a:lnTo>
                  <a:lnTo>
                    <a:pt x="11603" y="14824"/>
                  </a:lnTo>
                  <a:lnTo>
                    <a:pt x="11220" y="14944"/>
                  </a:lnTo>
                  <a:lnTo>
                    <a:pt x="10646" y="14824"/>
                  </a:lnTo>
                  <a:lnTo>
                    <a:pt x="10009" y="13923"/>
                  </a:lnTo>
                  <a:lnTo>
                    <a:pt x="9499" y="13683"/>
                  </a:lnTo>
                  <a:lnTo>
                    <a:pt x="9371" y="13263"/>
                  </a:lnTo>
                  <a:lnTo>
                    <a:pt x="9371" y="12783"/>
                  </a:lnTo>
                  <a:lnTo>
                    <a:pt x="9818" y="12483"/>
                  </a:lnTo>
                  <a:lnTo>
                    <a:pt x="9945" y="12183"/>
                  </a:lnTo>
                  <a:lnTo>
                    <a:pt x="9499" y="11763"/>
                  </a:lnTo>
                  <a:lnTo>
                    <a:pt x="8798" y="11463"/>
                  </a:lnTo>
                  <a:lnTo>
                    <a:pt x="8033" y="10563"/>
                  </a:lnTo>
                  <a:lnTo>
                    <a:pt x="7013" y="9422"/>
                  </a:lnTo>
                  <a:lnTo>
                    <a:pt x="5929" y="8942"/>
                  </a:lnTo>
                  <a:lnTo>
                    <a:pt x="5100" y="8282"/>
                  </a:lnTo>
                  <a:lnTo>
                    <a:pt x="4208" y="8162"/>
                  </a:lnTo>
                  <a:lnTo>
                    <a:pt x="3761" y="8042"/>
                  </a:lnTo>
                  <a:lnTo>
                    <a:pt x="956" y="5821"/>
                  </a:lnTo>
                  <a:lnTo>
                    <a:pt x="0" y="5221"/>
                  </a:lnTo>
                  <a:lnTo>
                    <a:pt x="383" y="4381"/>
                  </a:lnTo>
                  <a:lnTo>
                    <a:pt x="510" y="3781"/>
                  </a:lnTo>
                  <a:lnTo>
                    <a:pt x="765" y="3241"/>
                  </a:lnTo>
                  <a:lnTo>
                    <a:pt x="1148" y="2941"/>
                  </a:lnTo>
                  <a:lnTo>
                    <a:pt x="1594" y="2521"/>
                  </a:lnTo>
                  <a:lnTo>
                    <a:pt x="1785" y="1620"/>
                  </a:lnTo>
                  <a:lnTo>
                    <a:pt x="2550" y="1020"/>
                  </a:lnTo>
                  <a:lnTo>
                    <a:pt x="3315" y="780"/>
                  </a:lnTo>
                  <a:lnTo>
                    <a:pt x="4208" y="60"/>
                  </a:lnTo>
                  <a:close/>
                </a:path>
              </a:pathLst>
            </a:custGeom>
            <a:grpFill/>
            <a:ln w="3175">
              <a:solidFill>
                <a:srgbClr val="17375E">
                  <a:alpha val="80000"/>
                </a:srgbClr>
              </a:solidFill>
              <a:prstDash val="solid"/>
              <a:round/>
              <a:headEnd/>
              <a:tailEnd/>
            </a:ln>
          </p:spPr>
        </p:sp>
        <p:sp>
          <p:nvSpPr>
            <p:cNvPr id="517" name="Union"/>
            <p:cNvSpPr>
              <a:spLocks/>
            </p:cNvSpPr>
            <p:nvPr/>
          </p:nvSpPr>
          <p:spPr bwMode="auto">
            <a:xfrm>
              <a:off x="6684490" y="1365667"/>
              <a:ext cx="354261" cy="203969"/>
            </a:xfrm>
            <a:custGeom>
              <a:avLst/>
              <a:gdLst/>
              <a:ahLst/>
              <a:cxnLst>
                <a:cxn ang="0">
                  <a:pos x="1589" y="14659"/>
                </a:cxn>
                <a:cxn ang="0">
                  <a:pos x="993" y="13107"/>
                </a:cxn>
                <a:cxn ang="0">
                  <a:pos x="0" y="11210"/>
                </a:cxn>
                <a:cxn ang="0">
                  <a:pos x="99" y="9830"/>
                </a:cxn>
                <a:cxn ang="0">
                  <a:pos x="496" y="8796"/>
                </a:cxn>
                <a:cxn ang="0">
                  <a:pos x="1092" y="6726"/>
                </a:cxn>
                <a:cxn ang="0">
                  <a:pos x="1390" y="5174"/>
                </a:cxn>
                <a:cxn ang="0">
                  <a:pos x="2085" y="4657"/>
                </a:cxn>
                <a:cxn ang="0">
                  <a:pos x="3674" y="3794"/>
                </a:cxn>
                <a:cxn ang="0">
                  <a:pos x="4270" y="1207"/>
                </a:cxn>
                <a:cxn ang="0">
                  <a:pos x="4071" y="0"/>
                </a:cxn>
                <a:cxn ang="0">
                  <a:pos x="16384" y="0"/>
                </a:cxn>
                <a:cxn ang="0">
                  <a:pos x="15987" y="2414"/>
                </a:cxn>
                <a:cxn ang="0">
                  <a:pos x="15192" y="3449"/>
                </a:cxn>
                <a:cxn ang="0">
                  <a:pos x="14795" y="4139"/>
                </a:cxn>
                <a:cxn ang="0">
                  <a:pos x="14100" y="6209"/>
                </a:cxn>
                <a:cxn ang="0">
                  <a:pos x="11221" y="9485"/>
                </a:cxn>
                <a:cxn ang="0">
                  <a:pos x="10426" y="11210"/>
                </a:cxn>
                <a:cxn ang="0">
                  <a:pos x="9930" y="13280"/>
                </a:cxn>
                <a:cxn ang="0">
                  <a:pos x="9334" y="13625"/>
                </a:cxn>
                <a:cxn ang="0">
                  <a:pos x="8043" y="13970"/>
                </a:cxn>
                <a:cxn ang="0">
                  <a:pos x="6752" y="15004"/>
                </a:cxn>
                <a:cxn ang="0">
                  <a:pos x="5461" y="16384"/>
                </a:cxn>
                <a:cxn ang="0">
                  <a:pos x="1589" y="14659"/>
                </a:cxn>
              </a:cxnLst>
              <a:rect l="0" t="0" r="r" b="b"/>
              <a:pathLst>
                <a:path w="16384" h="16384">
                  <a:moveTo>
                    <a:pt x="1589" y="14659"/>
                  </a:moveTo>
                  <a:lnTo>
                    <a:pt x="993" y="13107"/>
                  </a:lnTo>
                  <a:lnTo>
                    <a:pt x="0" y="11210"/>
                  </a:lnTo>
                  <a:lnTo>
                    <a:pt x="99" y="9830"/>
                  </a:lnTo>
                  <a:lnTo>
                    <a:pt x="496" y="8796"/>
                  </a:lnTo>
                  <a:lnTo>
                    <a:pt x="1092" y="6726"/>
                  </a:lnTo>
                  <a:lnTo>
                    <a:pt x="1390" y="5174"/>
                  </a:lnTo>
                  <a:lnTo>
                    <a:pt x="2085" y="4657"/>
                  </a:lnTo>
                  <a:lnTo>
                    <a:pt x="3674" y="3794"/>
                  </a:lnTo>
                  <a:lnTo>
                    <a:pt x="4270" y="1207"/>
                  </a:lnTo>
                  <a:lnTo>
                    <a:pt x="4071" y="0"/>
                  </a:lnTo>
                  <a:lnTo>
                    <a:pt x="16384" y="0"/>
                  </a:lnTo>
                  <a:lnTo>
                    <a:pt x="15987" y="2414"/>
                  </a:lnTo>
                  <a:lnTo>
                    <a:pt x="15192" y="3449"/>
                  </a:lnTo>
                  <a:lnTo>
                    <a:pt x="14795" y="4139"/>
                  </a:lnTo>
                  <a:lnTo>
                    <a:pt x="14100" y="6209"/>
                  </a:lnTo>
                  <a:lnTo>
                    <a:pt x="11221" y="9485"/>
                  </a:lnTo>
                  <a:lnTo>
                    <a:pt x="10426" y="11210"/>
                  </a:lnTo>
                  <a:lnTo>
                    <a:pt x="9930" y="13280"/>
                  </a:lnTo>
                  <a:lnTo>
                    <a:pt x="9334" y="13625"/>
                  </a:lnTo>
                  <a:lnTo>
                    <a:pt x="8043" y="13970"/>
                  </a:lnTo>
                  <a:lnTo>
                    <a:pt x="6752" y="15004"/>
                  </a:lnTo>
                  <a:lnTo>
                    <a:pt x="5461" y="16384"/>
                  </a:lnTo>
                  <a:lnTo>
                    <a:pt x="1589" y="14659"/>
                  </a:lnTo>
                  <a:close/>
                </a:path>
              </a:pathLst>
            </a:custGeom>
            <a:grpFill/>
            <a:ln w="3175">
              <a:solidFill>
                <a:srgbClr val="17375E">
                  <a:alpha val="80000"/>
                </a:srgbClr>
              </a:solidFill>
              <a:prstDash val="solid"/>
              <a:round/>
              <a:headEnd/>
              <a:tailEnd/>
            </a:ln>
          </p:spPr>
        </p:sp>
        <p:sp>
          <p:nvSpPr>
            <p:cNvPr id="518" name="Volusia"/>
            <p:cNvSpPr>
              <a:spLocks/>
            </p:cNvSpPr>
            <p:nvPr/>
          </p:nvSpPr>
          <p:spPr bwMode="auto">
            <a:xfrm>
              <a:off x="7410188" y="2016219"/>
              <a:ext cx="749316" cy="775081"/>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3175">
              <a:solidFill>
                <a:srgbClr val="17375E">
                  <a:alpha val="80000"/>
                </a:srgbClr>
              </a:solidFill>
              <a:prstDash val="solid"/>
              <a:round/>
              <a:headEnd/>
              <a:tailEnd/>
            </a:ln>
          </p:spPr>
        </p:sp>
        <p:sp>
          <p:nvSpPr>
            <p:cNvPr id="519" name="Wakulla"/>
            <p:cNvSpPr>
              <a:spLocks/>
            </p:cNvSpPr>
            <p:nvPr/>
          </p:nvSpPr>
          <p:spPr bwMode="auto">
            <a:xfrm>
              <a:off x="4917477" y="1206786"/>
              <a:ext cx="534612" cy="302732"/>
            </a:xfrm>
            <a:custGeom>
              <a:avLst/>
              <a:gdLst/>
              <a:ahLst/>
              <a:cxnLst>
                <a:cxn ang="0">
                  <a:pos x="16384" y="1627"/>
                </a:cxn>
                <a:cxn ang="0">
                  <a:pos x="12107" y="1743"/>
                </a:cxn>
                <a:cxn ang="0">
                  <a:pos x="12041" y="0"/>
                </a:cxn>
                <a:cxn ang="0">
                  <a:pos x="329" y="116"/>
                </a:cxn>
                <a:cxn ang="0">
                  <a:pos x="0" y="1162"/>
                </a:cxn>
                <a:cxn ang="0">
                  <a:pos x="132" y="2440"/>
                </a:cxn>
                <a:cxn ang="0">
                  <a:pos x="987" y="5926"/>
                </a:cxn>
                <a:cxn ang="0">
                  <a:pos x="1777" y="9761"/>
                </a:cxn>
                <a:cxn ang="0">
                  <a:pos x="2237" y="11271"/>
                </a:cxn>
                <a:cxn ang="0">
                  <a:pos x="3290" y="13014"/>
                </a:cxn>
                <a:cxn ang="0">
                  <a:pos x="3751" y="14409"/>
                </a:cxn>
                <a:cxn ang="0">
                  <a:pos x="4211" y="15106"/>
                </a:cxn>
                <a:cxn ang="0">
                  <a:pos x="4935" y="15222"/>
                </a:cxn>
                <a:cxn ang="0">
                  <a:pos x="5198" y="15687"/>
                </a:cxn>
                <a:cxn ang="0">
                  <a:pos x="5659" y="15687"/>
                </a:cxn>
                <a:cxn ang="0">
                  <a:pos x="5922" y="15454"/>
                </a:cxn>
                <a:cxn ang="0">
                  <a:pos x="6383" y="15687"/>
                </a:cxn>
                <a:cxn ang="0">
                  <a:pos x="6646" y="16035"/>
                </a:cxn>
                <a:cxn ang="0">
                  <a:pos x="7041" y="15919"/>
                </a:cxn>
                <a:cxn ang="0">
                  <a:pos x="7501" y="16384"/>
                </a:cxn>
                <a:cxn ang="0">
                  <a:pos x="7699" y="15919"/>
                </a:cxn>
                <a:cxn ang="0">
                  <a:pos x="8291" y="16035"/>
                </a:cxn>
                <a:cxn ang="0">
                  <a:pos x="9014" y="16035"/>
                </a:cxn>
                <a:cxn ang="0">
                  <a:pos x="9080" y="15454"/>
                </a:cxn>
                <a:cxn ang="0">
                  <a:pos x="8488" y="14176"/>
                </a:cxn>
                <a:cxn ang="0">
                  <a:pos x="8554" y="13363"/>
                </a:cxn>
                <a:cxn ang="0">
                  <a:pos x="9343" y="11852"/>
                </a:cxn>
                <a:cxn ang="0">
                  <a:pos x="9804" y="11620"/>
                </a:cxn>
                <a:cxn ang="0">
                  <a:pos x="10725" y="11736"/>
                </a:cxn>
                <a:cxn ang="0">
                  <a:pos x="11186" y="11620"/>
                </a:cxn>
                <a:cxn ang="0">
                  <a:pos x="11317" y="11155"/>
                </a:cxn>
                <a:cxn ang="0">
                  <a:pos x="11317" y="9761"/>
                </a:cxn>
                <a:cxn ang="0">
                  <a:pos x="11383" y="9528"/>
                </a:cxn>
                <a:cxn ang="0">
                  <a:pos x="12041" y="9761"/>
                </a:cxn>
                <a:cxn ang="0">
                  <a:pos x="12568" y="9644"/>
                </a:cxn>
                <a:cxn ang="0">
                  <a:pos x="13028" y="9528"/>
                </a:cxn>
                <a:cxn ang="0">
                  <a:pos x="13818" y="10458"/>
                </a:cxn>
                <a:cxn ang="0">
                  <a:pos x="14410" y="10806"/>
                </a:cxn>
                <a:cxn ang="0">
                  <a:pos x="15002" y="10690"/>
                </a:cxn>
                <a:cxn ang="0">
                  <a:pos x="15660" y="10225"/>
                </a:cxn>
                <a:cxn ang="0">
                  <a:pos x="16384" y="10109"/>
                </a:cxn>
                <a:cxn ang="0">
                  <a:pos x="16384" y="1627"/>
                </a:cxn>
              </a:cxnLst>
              <a:rect l="0" t="0" r="r" b="b"/>
              <a:pathLst>
                <a:path w="16384" h="16384">
                  <a:moveTo>
                    <a:pt x="16384" y="1627"/>
                  </a:moveTo>
                  <a:lnTo>
                    <a:pt x="12107" y="1743"/>
                  </a:lnTo>
                  <a:lnTo>
                    <a:pt x="12041" y="0"/>
                  </a:lnTo>
                  <a:lnTo>
                    <a:pt x="329" y="116"/>
                  </a:lnTo>
                  <a:lnTo>
                    <a:pt x="0" y="1162"/>
                  </a:lnTo>
                  <a:lnTo>
                    <a:pt x="132" y="2440"/>
                  </a:lnTo>
                  <a:lnTo>
                    <a:pt x="987" y="5926"/>
                  </a:lnTo>
                  <a:lnTo>
                    <a:pt x="1777" y="9761"/>
                  </a:lnTo>
                  <a:lnTo>
                    <a:pt x="2237" y="11271"/>
                  </a:lnTo>
                  <a:lnTo>
                    <a:pt x="3290" y="13014"/>
                  </a:lnTo>
                  <a:lnTo>
                    <a:pt x="3751" y="14409"/>
                  </a:lnTo>
                  <a:lnTo>
                    <a:pt x="4211" y="15106"/>
                  </a:lnTo>
                  <a:lnTo>
                    <a:pt x="4935" y="15222"/>
                  </a:lnTo>
                  <a:lnTo>
                    <a:pt x="5198" y="15687"/>
                  </a:lnTo>
                  <a:lnTo>
                    <a:pt x="5659" y="15687"/>
                  </a:lnTo>
                  <a:lnTo>
                    <a:pt x="5922" y="15454"/>
                  </a:lnTo>
                  <a:lnTo>
                    <a:pt x="6383" y="15687"/>
                  </a:lnTo>
                  <a:lnTo>
                    <a:pt x="6646" y="16035"/>
                  </a:lnTo>
                  <a:lnTo>
                    <a:pt x="7041" y="15919"/>
                  </a:lnTo>
                  <a:lnTo>
                    <a:pt x="7501" y="16384"/>
                  </a:lnTo>
                  <a:lnTo>
                    <a:pt x="7699" y="15919"/>
                  </a:lnTo>
                  <a:lnTo>
                    <a:pt x="8291" y="16035"/>
                  </a:lnTo>
                  <a:lnTo>
                    <a:pt x="9014" y="16035"/>
                  </a:lnTo>
                  <a:lnTo>
                    <a:pt x="9080" y="15454"/>
                  </a:lnTo>
                  <a:lnTo>
                    <a:pt x="8488" y="14176"/>
                  </a:lnTo>
                  <a:lnTo>
                    <a:pt x="8554" y="13363"/>
                  </a:lnTo>
                  <a:lnTo>
                    <a:pt x="9343" y="11852"/>
                  </a:lnTo>
                  <a:lnTo>
                    <a:pt x="9804" y="11620"/>
                  </a:lnTo>
                  <a:lnTo>
                    <a:pt x="10725" y="11736"/>
                  </a:lnTo>
                  <a:lnTo>
                    <a:pt x="11186" y="11620"/>
                  </a:lnTo>
                  <a:lnTo>
                    <a:pt x="11317" y="11155"/>
                  </a:lnTo>
                  <a:lnTo>
                    <a:pt x="11317" y="9761"/>
                  </a:lnTo>
                  <a:lnTo>
                    <a:pt x="11383" y="9528"/>
                  </a:lnTo>
                  <a:lnTo>
                    <a:pt x="12041" y="9761"/>
                  </a:lnTo>
                  <a:lnTo>
                    <a:pt x="12568" y="9644"/>
                  </a:lnTo>
                  <a:lnTo>
                    <a:pt x="13028" y="9528"/>
                  </a:lnTo>
                  <a:lnTo>
                    <a:pt x="13818" y="10458"/>
                  </a:lnTo>
                  <a:lnTo>
                    <a:pt x="14410" y="10806"/>
                  </a:lnTo>
                  <a:lnTo>
                    <a:pt x="15002" y="10690"/>
                  </a:lnTo>
                  <a:lnTo>
                    <a:pt x="15660" y="10225"/>
                  </a:lnTo>
                  <a:lnTo>
                    <a:pt x="16384" y="10109"/>
                  </a:lnTo>
                  <a:lnTo>
                    <a:pt x="16384" y="1627"/>
                  </a:lnTo>
                  <a:close/>
                </a:path>
              </a:pathLst>
            </a:custGeom>
            <a:grpFill/>
            <a:ln w="3175">
              <a:solidFill>
                <a:srgbClr val="17375E">
                  <a:alpha val="80000"/>
                </a:srgbClr>
              </a:solidFill>
              <a:prstDash val="solid"/>
              <a:round/>
              <a:headEnd/>
              <a:tailEnd/>
            </a:ln>
          </p:spPr>
        </p:sp>
        <p:sp>
          <p:nvSpPr>
            <p:cNvPr id="520" name="Walton"/>
            <p:cNvSpPr>
              <a:spLocks/>
            </p:cNvSpPr>
            <p:nvPr/>
          </p:nvSpPr>
          <p:spPr bwMode="auto">
            <a:xfrm>
              <a:off x="3549814" y="558380"/>
              <a:ext cx="440143" cy="661288"/>
            </a:xfrm>
            <a:custGeom>
              <a:avLst/>
              <a:gdLst/>
              <a:ahLst/>
              <a:cxnLst>
                <a:cxn ang="0">
                  <a:pos x="16384" y="6543"/>
                </a:cxn>
                <a:cxn ang="0">
                  <a:pos x="10789" y="6490"/>
                </a:cxn>
                <a:cxn ang="0">
                  <a:pos x="10949" y="0"/>
                </a:cxn>
                <a:cxn ang="0">
                  <a:pos x="6074" y="0"/>
                </a:cxn>
                <a:cxn ang="0">
                  <a:pos x="400" y="53"/>
                </a:cxn>
                <a:cxn ang="0">
                  <a:pos x="240" y="5905"/>
                </a:cxn>
                <a:cxn ang="0">
                  <a:pos x="160" y="11756"/>
                </a:cxn>
                <a:cxn ang="0">
                  <a:pos x="1279" y="11437"/>
                </a:cxn>
                <a:cxn ang="0">
                  <a:pos x="2238" y="11596"/>
                </a:cxn>
                <a:cxn ang="0">
                  <a:pos x="3117" y="11650"/>
                </a:cxn>
                <a:cxn ang="0">
                  <a:pos x="3517" y="11543"/>
                </a:cxn>
                <a:cxn ang="0">
                  <a:pos x="4396" y="11330"/>
                </a:cxn>
                <a:cxn ang="0">
                  <a:pos x="4875" y="11330"/>
                </a:cxn>
                <a:cxn ang="0">
                  <a:pos x="5195" y="11330"/>
                </a:cxn>
                <a:cxn ang="0">
                  <a:pos x="6314" y="11650"/>
                </a:cxn>
                <a:cxn ang="0">
                  <a:pos x="7353" y="12182"/>
                </a:cxn>
                <a:cxn ang="0">
                  <a:pos x="8152" y="12714"/>
                </a:cxn>
                <a:cxn ang="0">
                  <a:pos x="8072" y="13139"/>
                </a:cxn>
                <a:cxn ang="0">
                  <a:pos x="7832" y="13352"/>
                </a:cxn>
                <a:cxn ang="0">
                  <a:pos x="7273" y="13405"/>
                </a:cxn>
                <a:cxn ang="0">
                  <a:pos x="5994" y="13192"/>
                </a:cxn>
                <a:cxn ang="0">
                  <a:pos x="4875" y="12873"/>
                </a:cxn>
                <a:cxn ang="0">
                  <a:pos x="3596" y="12926"/>
                </a:cxn>
                <a:cxn ang="0">
                  <a:pos x="3037" y="12926"/>
                </a:cxn>
                <a:cxn ang="0">
                  <a:pos x="2478" y="12767"/>
                </a:cxn>
                <a:cxn ang="0">
                  <a:pos x="1998" y="12767"/>
                </a:cxn>
                <a:cxn ang="0">
                  <a:pos x="1598" y="13033"/>
                </a:cxn>
                <a:cxn ang="0">
                  <a:pos x="1039" y="13139"/>
                </a:cxn>
                <a:cxn ang="0">
                  <a:pos x="0" y="12926"/>
                </a:cxn>
                <a:cxn ang="0">
                  <a:pos x="0" y="13831"/>
                </a:cxn>
                <a:cxn ang="0">
                  <a:pos x="1758" y="14043"/>
                </a:cxn>
                <a:cxn ang="0">
                  <a:pos x="4236" y="14469"/>
                </a:cxn>
                <a:cxn ang="0">
                  <a:pos x="7673" y="15161"/>
                </a:cxn>
                <a:cxn ang="0">
                  <a:pos x="11189" y="16065"/>
                </a:cxn>
                <a:cxn ang="0">
                  <a:pos x="12388" y="16384"/>
                </a:cxn>
                <a:cxn ang="0">
                  <a:pos x="12468" y="13831"/>
                </a:cxn>
                <a:cxn ang="0">
                  <a:pos x="11669" y="13724"/>
                </a:cxn>
                <a:cxn ang="0">
                  <a:pos x="12468" y="13192"/>
                </a:cxn>
                <a:cxn ang="0">
                  <a:pos x="12947" y="12767"/>
                </a:cxn>
                <a:cxn ang="0">
                  <a:pos x="14066" y="12767"/>
                </a:cxn>
                <a:cxn ang="0">
                  <a:pos x="14786" y="12660"/>
                </a:cxn>
                <a:cxn ang="0">
                  <a:pos x="15025" y="12341"/>
                </a:cxn>
                <a:cxn ang="0">
                  <a:pos x="15585" y="11862"/>
                </a:cxn>
                <a:cxn ang="0">
                  <a:pos x="15745" y="11543"/>
                </a:cxn>
                <a:cxn ang="0">
                  <a:pos x="15425" y="11330"/>
                </a:cxn>
                <a:cxn ang="0">
                  <a:pos x="15265" y="11011"/>
                </a:cxn>
                <a:cxn ang="0">
                  <a:pos x="15345" y="10267"/>
                </a:cxn>
                <a:cxn ang="0">
                  <a:pos x="15265" y="9681"/>
                </a:cxn>
                <a:cxn ang="0">
                  <a:pos x="14546" y="9150"/>
                </a:cxn>
                <a:cxn ang="0">
                  <a:pos x="14386" y="8618"/>
                </a:cxn>
                <a:cxn ang="0">
                  <a:pos x="14706" y="7979"/>
                </a:cxn>
                <a:cxn ang="0">
                  <a:pos x="15185" y="7820"/>
                </a:cxn>
                <a:cxn ang="0">
                  <a:pos x="15505" y="7500"/>
                </a:cxn>
                <a:cxn ang="0">
                  <a:pos x="15665" y="6969"/>
                </a:cxn>
                <a:cxn ang="0">
                  <a:pos x="16384" y="6543"/>
                </a:cxn>
              </a:cxnLst>
              <a:rect l="0" t="0" r="r" b="b"/>
              <a:pathLst>
                <a:path w="16384" h="16384">
                  <a:moveTo>
                    <a:pt x="16384" y="6543"/>
                  </a:moveTo>
                  <a:lnTo>
                    <a:pt x="10789" y="6490"/>
                  </a:lnTo>
                  <a:lnTo>
                    <a:pt x="10949" y="0"/>
                  </a:lnTo>
                  <a:lnTo>
                    <a:pt x="6074" y="0"/>
                  </a:lnTo>
                  <a:lnTo>
                    <a:pt x="400" y="53"/>
                  </a:lnTo>
                  <a:lnTo>
                    <a:pt x="240" y="5905"/>
                  </a:lnTo>
                  <a:lnTo>
                    <a:pt x="160" y="11756"/>
                  </a:lnTo>
                  <a:lnTo>
                    <a:pt x="1279" y="11437"/>
                  </a:lnTo>
                  <a:lnTo>
                    <a:pt x="2238" y="11596"/>
                  </a:lnTo>
                  <a:lnTo>
                    <a:pt x="3117" y="11650"/>
                  </a:lnTo>
                  <a:lnTo>
                    <a:pt x="3517" y="11543"/>
                  </a:lnTo>
                  <a:lnTo>
                    <a:pt x="4396" y="11330"/>
                  </a:lnTo>
                  <a:lnTo>
                    <a:pt x="4875" y="11330"/>
                  </a:lnTo>
                  <a:lnTo>
                    <a:pt x="5195" y="11330"/>
                  </a:lnTo>
                  <a:lnTo>
                    <a:pt x="6314" y="11650"/>
                  </a:lnTo>
                  <a:lnTo>
                    <a:pt x="7353" y="12182"/>
                  </a:lnTo>
                  <a:lnTo>
                    <a:pt x="8152" y="12714"/>
                  </a:lnTo>
                  <a:lnTo>
                    <a:pt x="8072" y="13139"/>
                  </a:lnTo>
                  <a:lnTo>
                    <a:pt x="7832" y="13352"/>
                  </a:lnTo>
                  <a:lnTo>
                    <a:pt x="7273" y="13405"/>
                  </a:lnTo>
                  <a:lnTo>
                    <a:pt x="5994" y="13192"/>
                  </a:lnTo>
                  <a:lnTo>
                    <a:pt x="4875" y="12873"/>
                  </a:lnTo>
                  <a:lnTo>
                    <a:pt x="3596" y="12926"/>
                  </a:lnTo>
                  <a:lnTo>
                    <a:pt x="3037" y="12926"/>
                  </a:lnTo>
                  <a:lnTo>
                    <a:pt x="2478" y="12767"/>
                  </a:lnTo>
                  <a:lnTo>
                    <a:pt x="1998" y="12767"/>
                  </a:lnTo>
                  <a:lnTo>
                    <a:pt x="1598" y="13033"/>
                  </a:lnTo>
                  <a:lnTo>
                    <a:pt x="1039" y="13139"/>
                  </a:lnTo>
                  <a:lnTo>
                    <a:pt x="0" y="12926"/>
                  </a:lnTo>
                  <a:lnTo>
                    <a:pt x="0" y="13831"/>
                  </a:lnTo>
                  <a:lnTo>
                    <a:pt x="1758" y="14043"/>
                  </a:lnTo>
                  <a:lnTo>
                    <a:pt x="4236" y="14469"/>
                  </a:lnTo>
                  <a:lnTo>
                    <a:pt x="7673" y="15161"/>
                  </a:lnTo>
                  <a:lnTo>
                    <a:pt x="11189" y="16065"/>
                  </a:lnTo>
                  <a:lnTo>
                    <a:pt x="12388" y="16384"/>
                  </a:lnTo>
                  <a:lnTo>
                    <a:pt x="12468" y="13831"/>
                  </a:lnTo>
                  <a:lnTo>
                    <a:pt x="11669" y="13724"/>
                  </a:lnTo>
                  <a:lnTo>
                    <a:pt x="12468" y="13192"/>
                  </a:lnTo>
                  <a:lnTo>
                    <a:pt x="12947" y="12767"/>
                  </a:lnTo>
                  <a:lnTo>
                    <a:pt x="14066" y="12767"/>
                  </a:lnTo>
                  <a:lnTo>
                    <a:pt x="14786" y="12660"/>
                  </a:lnTo>
                  <a:lnTo>
                    <a:pt x="15025" y="12341"/>
                  </a:lnTo>
                  <a:lnTo>
                    <a:pt x="15585" y="11862"/>
                  </a:lnTo>
                  <a:lnTo>
                    <a:pt x="15745" y="11543"/>
                  </a:lnTo>
                  <a:lnTo>
                    <a:pt x="15425" y="11330"/>
                  </a:lnTo>
                  <a:lnTo>
                    <a:pt x="15265" y="11011"/>
                  </a:lnTo>
                  <a:lnTo>
                    <a:pt x="15345" y="10267"/>
                  </a:lnTo>
                  <a:lnTo>
                    <a:pt x="15265" y="9681"/>
                  </a:lnTo>
                  <a:lnTo>
                    <a:pt x="14546" y="9150"/>
                  </a:lnTo>
                  <a:lnTo>
                    <a:pt x="14386" y="8618"/>
                  </a:lnTo>
                  <a:lnTo>
                    <a:pt x="14706" y="7979"/>
                  </a:lnTo>
                  <a:lnTo>
                    <a:pt x="15185" y="7820"/>
                  </a:lnTo>
                  <a:lnTo>
                    <a:pt x="15505" y="7500"/>
                  </a:lnTo>
                  <a:lnTo>
                    <a:pt x="15665" y="6969"/>
                  </a:lnTo>
                  <a:lnTo>
                    <a:pt x="16384" y="6543"/>
                  </a:lnTo>
                  <a:close/>
                </a:path>
              </a:pathLst>
            </a:custGeom>
            <a:grpFill/>
            <a:ln w="3175">
              <a:solidFill>
                <a:srgbClr val="17375E">
                  <a:alpha val="80000"/>
                </a:srgbClr>
              </a:solidFill>
              <a:prstDash val="solid"/>
              <a:round/>
              <a:headEnd/>
              <a:tailEnd/>
            </a:ln>
          </p:spPr>
        </p:sp>
        <p:sp>
          <p:nvSpPr>
            <p:cNvPr id="521" name="Washington"/>
            <p:cNvSpPr>
              <a:spLocks/>
            </p:cNvSpPr>
            <p:nvPr/>
          </p:nvSpPr>
          <p:spPr bwMode="auto">
            <a:xfrm>
              <a:off x="3863282" y="706526"/>
              <a:ext cx="463760" cy="410084"/>
            </a:xfrm>
            <a:custGeom>
              <a:avLst/>
              <a:gdLst/>
              <a:ahLst/>
              <a:cxnLst>
                <a:cxn ang="0">
                  <a:pos x="11909" y="0"/>
                </a:cxn>
                <a:cxn ang="0">
                  <a:pos x="10847" y="3174"/>
                </a:cxn>
                <a:cxn ang="0">
                  <a:pos x="7964" y="3260"/>
                </a:cxn>
                <a:cxn ang="0">
                  <a:pos x="7889" y="2145"/>
                </a:cxn>
                <a:cxn ang="0">
                  <a:pos x="7282" y="1973"/>
                </a:cxn>
                <a:cxn ang="0">
                  <a:pos x="7206" y="1544"/>
                </a:cxn>
                <a:cxn ang="0">
                  <a:pos x="5082" y="1630"/>
                </a:cxn>
                <a:cxn ang="0">
                  <a:pos x="4930" y="2145"/>
                </a:cxn>
                <a:cxn ang="0">
                  <a:pos x="4930" y="3088"/>
                </a:cxn>
                <a:cxn ang="0">
                  <a:pos x="4551" y="3860"/>
                </a:cxn>
                <a:cxn ang="0">
                  <a:pos x="4475" y="4632"/>
                </a:cxn>
                <a:cxn ang="0">
                  <a:pos x="3793" y="5318"/>
                </a:cxn>
                <a:cxn ang="0">
                  <a:pos x="3641" y="6176"/>
                </a:cxn>
                <a:cxn ang="0">
                  <a:pos x="3337" y="6691"/>
                </a:cxn>
                <a:cxn ang="0">
                  <a:pos x="2882" y="6948"/>
                </a:cxn>
                <a:cxn ang="0">
                  <a:pos x="2579" y="7978"/>
                </a:cxn>
                <a:cxn ang="0">
                  <a:pos x="2731" y="8835"/>
                </a:cxn>
                <a:cxn ang="0">
                  <a:pos x="3413" y="9693"/>
                </a:cxn>
                <a:cxn ang="0">
                  <a:pos x="3489" y="10637"/>
                </a:cxn>
                <a:cxn ang="0">
                  <a:pos x="3413" y="11838"/>
                </a:cxn>
                <a:cxn ang="0">
                  <a:pos x="3565" y="12352"/>
                </a:cxn>
                <a:cxn ang="0">
                  <a:pos x="3868" y="12695"/>
                </a:cxn>
                <a:cxn ang="0">
                  <a:pos x="3717" y="13210"/>
                </a:cxn>
                <a:cxn ang="0">
                  <a:pos x="3186" y="13982"/>
                </a:cxn>
                <a:cxn ang="0">
                  <a:pos x="2958" y="14497"/>
                </a:cxn>
                <a:cxn ang="0">
                  <a:pos x="2276" y="14668"/>
                </a:cxn>
                <a:cxn ang="0">
                  <a:pos x="1214" y="14668"/>
                </a:cxn>
                <a:cxn ang="0">
                  <a:pos x="759" y="15355"/>
                </a:cxn>
                <a:cxn ang="0">
                  <a:pos x="0" y="16212"/>
                </a:cxn>
                <a:cxn ang="0">
                  <a:pos x="759" y="16384"/>
                </a:cxn>
                <a:cxn ang="0">
                  <a:pos x="1593" y="15784"/>
                </a:cxn>
                <a:cxn ang="0">
                  <a:pos x="2427" y="15698"/>
                </a:cxn>
                <a:cxn ang="0">
                  <a:pos x="2958" y="15698"/>
                </a:cxn>
                <a:cxn ang="0">
                  <a:pos x="3489" y="15269"/>
                </a:cxn>
                <a:cxn ang="0">
                  <a:pos x="4172" y="14668"/>
                </a:cxn>
                <a:cxn ang="0">
                  <a:pos x="14867" y="14668"/>
                </a:cxn>
                <a:cxn ang="0">
                  <a:pos x="15019" y="10122"/>
                </a:cxn>
                <a:cxn ang="0">
                  <a:pos x="16384" y="10122"/>
                </a:cxn>
                <a:cxn ang="0">
                  <a:pos x="16384" y="1630"/>
                </a:cxn>
                <a:cxn ang="0">
                  <a:pos x="15019" y="1544"/>
                </a:cxn>
                <a:cxn ang="0">
                  <a:pos x="15019" y="0"/>
                </a:cxn>
                <a:cxn ang="0">
                  <a:pos x="11909" y="0"/>
                </a:cxn>
              </a:cxnLst>
              <a:rect l="0" t="0" r="r" b="b"/>
              <a:pathLst>
                <a:path w="16384" h="16384">
                  <a:moveTo>
                    <a:pt x="11909" y="0"/>
                  </a:moveTo>
                  <a:lnTo>
                    <a:pt x="10847" y="3174"/>
                  </a:lnTo>
                  <a:lnTo>
                    <a:pt x="7964" y="3260"/>
                  </a:lnTo>
                  <a:lnTo>
                    <a:pt x="7889" y="2145"/>
                  </a:lnTo>
                  <a:lnTo>
                    <a:pt x="7282" y="1973"/>
                  </a:lnTo>
                  <a:lnTo>
                    <a:pt x="7206" y="1544"/>
                  </a:lnTo>
                  <a:lnTo>
                    <a:pt x="5082" y="1630"/>
                  </a:lnTo>
                  <a:lnTo>
                    <a:pt x="4930" y="2145"/>
                  </a:lnTo>
                  <a:lnTo>
                    <a:pt x="4930" y="3088"/>
                  </a:lnTo>
                  <a:lnTo>
                    <a:pt x="4551" y="3860"/>
                  </a:lnTo>
                  <a:lnTo>
                    <a:pt x="4475" y="4632"/>
                  </a:lnTo>
                  <a:lnTo>
                    <a:pt x="3793" y="5318"/>
                  </a:lnTo>
                  <a:lnTo>
                    <a:pt x="3641" y="6176"/>
                  </a:lnTo>
                  <a:lnTo>
                    <a:pt x="3337" y="6691"/>
                  </a:lnTo>
                  <a:lnTo>
                    <a:pt x="2882" y="6948"/>
                  </a:lnTo>
                  <a:lnTo>
                    <a:pt x="2579" y="7978"/>
                  </a:lnTo>
                  <a:lnTo>
                    <a:pt x="2731" y="8835"/>
                  </a:lnTo>
                  <a:lnTo>
                    <a:pt x="3413" y="9693"/>
                  </a:lnTo>
                  <a:lnTo>
                    <a:pt x="3489" y="10637"/>
                  </a:lnTo>
                  <a:lnTo>
                    <a:pt x="3413" y="11838"/>
                  </a:lnTo>
                  <a:lnTo>
                    <a:pt x="3565" y="12352"/>
                  </a:lnTo>
                  <a:lnTo>
                    <a:pt x="3868" y="12695"/>
                  </a:lnTo>
                  <a:lnTo>
                    <a:pt x="3717" y="13210"/>
                  </a:lnTo>
                  <a:lnTo>
                    <a:pt x="3186" y="13982"/>
                  </a:lnTo>
                  <a:lnTo>
                    <a:pt x="2958" y="14497"/>
                  </a:lnTo>
                  <a:lnTo>
                    <a:pt x="2276" y="14668"/>
                  </a:lnTo>
                  <a:lnTo>
                    <a:pt x="1214" y="14668"/>
                  </a:lnTo>
                  <a:lnTo>
                    <a:pt x="759" y="15355"/>
                  </a:lnTo>
                  <a:lnTo>
                    <a:pt x="0" y="16212"/>
                  </a:lnTo>
                  <a:lnTo>
                    <a:pt x="759" y="16384"/>
                  </a:lnTo>
                  <a:lnTo>
                    <a:pt x="1593" y="15784"/>
                  </a:lnTo>
                  <a:lnTo>
                    <a:pt x="2427" y="15698"/>
                  </a:lnTo>
                  <a:lnTo>
                    <a:pt x="2958" y="15698"/>
                  </a:lnTo>
                  <a:lnTo>
                    <a:pt x="3489" y="15269"/>
                  </a:lnTo>
                  <a:lnTo>
                    <a:pt x="4172" y="14668"/>
                  </a:lnTo>
                  <a:lnTo>
                    <a:pt x="14867" y="14668"/>
                  </a:lnTo>
                  <a:lnTo>
                    <a:pt x="15019" y="10122"/>
                  </a:lnTo>
                  <a:lnTo>
                    <a:pt x="16384" y="10122"/>
                  </a:lnTo>
                  <a:lnTo>
                    <a:pt x="16384" y="1630"/>
                  </a:lnTo>
                  <a:lnTo>
                    <a:pt x="15019" y="1544"/>
                  </a:lnTo>
                  <a:lnTo>
                    <a:pt x="15019" y="0"/>
                  </a:lnTo>
                  <a:lnTo>
                    <a:pt x="11909" y="0"/>
                  </a:lnTo>
                  <a:close/>
                </a:path>
              </a:pathLst>
            </a:custGeom>
            <a:grpFill/>
            <a:ln w="3175">
              <a:solidFill>
                <a:srgbClr val="17375E">
                  <a:alpha val="80000"/>
                </a:srgbClr>
              </a:solidFill>
              <a:prstDash val="solid"/>
              <a:round/>
              <a:headEnd/>
              <a:tailEnd/>
            </a:ln>
          </p:spPr>
        </p:sp>
        <p:sp>
          <p:nvSpPr>
            <p:cNvPr id="522" name="Lake_Okeechobee"/>
            <p:cNvSpPr>
              <a:spLocks/>
            </p:cNvSpPr>
            <p:nvPr/>
          </p:nvSpPr>
          <p:spPr bwMode="auto">
            <a:xfrm>
              <a:off x="7854625" y="4070934"/>
              <a:ext cx="425114" cy="536759"/>
            </a:xfrm>
            <a:custGeom>
              <a:avLst/>
              <a:gdLst/>
              <a:ahLst/>
              <a:cxnLst>
                <a:cxn ang="0">
                  <a:pos x="3260" y="6276"/>
                </a:cxn>
                <a:cxn ang="0">
                  <a:pos x="4430" y="5748"/>
                </a:cxn>
                <a:cxn ang="0">
                  <a:pos x="4514" y="5285"/>
                </a:cxn>
                <a:cxn ang="0">
                  <a:pos x="5099" y="4691"/>
                </a:cxn>
                <a:cxn ang="0">
                  <a:pos x="5851" y="4162"/>
                </a:cxn>
                <a:cxn ang="0">
                  <a:pos x="5935" y="3568"/>
                </a:cxn>
                <a:cxn ang="0">
                  <a:pos x="6186" y="2841"/>
                </a:cxn>
                <a:cxn ang="0">
                  <a:pos x="7273" y="2312"/>
                </a:cxn>
                <a:cxn ang="0">
                  <a:pos x="8276" y="1586"/>
                </a:cxn>
                <a:cxn ang="0">
                  <a:pos x="8693" y="859"/>
                </a:cxn>
                <a:cxn ang="0">
                  <a:pos x="8693" y="67"/>
                </a:cxn>
                <a:cxn ang="0">
                  <a:pos x="9530" y="331"/>
                </a:cxn>
                <a:cxn ang="0">
                  <a:pos x="10449" y="0"/>
                </a:cxn>
                <a:cxn ang="0">
                  <a:pos x="11368" y="199"/>
                </a:cxn>
                <a:cxn ang="0">
                  <a:pos x="12289" y="925"/>
                </a:cxn>
                <a:cxn ang="0">
                  <a:pos x="13040" y="1519"/>
                </a:cxn>
                <a:cxn ang="0">
                  <a:pos x="14545" y="2642"/>
                </a:cxn>
                <a:cxn ang="0">
                  <a:pos x="15130" y="3435"/>
                </a:cxn>
                <a:cxn ang="0">
                  <a:pos x="14964" y="4228"/>
                </a:cxn>
                <a:cxn ang="0">
                  <a:pos x="15298" y="5021"/>
                </a:cxn>
                <a:cxn ang="0">
                  <a:pos x="15967" y="5946"/>
                </a:cxn>
                <a:cxn ang="0">
                  <a:pos x="16384" y="7333"/>
                </a:cxn>
                <a:cxn ang="0">
                  <a:pos x="16384" y="9513"/>
                </a:cxn>
                <a:cxn ang="0">
                  <a:pos x="16384" y="10108"/>
                </a:cxn>
                <a:cxn ang="0">
                  <a:pos x="15465" y="11099"/>
                </a:cxn>
                <a:cxn ang="0">
                  <a:pos x="14127" y="12288"/>
                </a:cxn>
                <a:cxn ang="0">
                  <a:pos x="13458" y="13213"/>
                </a:cxn>
                <a:cxn ang="0">
                  <a:pos x="13877" y="13874"/>
                </a:cxn>
                <a:cxn ang="0">
                  <a:pos x="13542" y="14270"/>
                </a:cxn>
                <a:cxn ang="0">
                  <a:pos x="13040" y="14402"/>
                </a:cxn>
                <a:cxn ang="0">
                  <a:pos x="12790" y="13741"/>
                </a:cxn>
                <a:cxn ang="0">
                  <a:pos x="12455" y="13477"/>
                </a:cxn>
                <a:cxn ang="0">
                  <a:pos x="12037" y="13939"/>
                </a:cxn>
                <a:cxn ang="0">
                  <a:pos x="12205" y="14865"/>
                </a:cxn>
                <a:cxn ang="0">
                  <a:pos x="12455" y="15393"/>
                </a:cxn>
                <a:cxn ang="0">
                  <a:pos x="12957" y="15724"/>
                </a:cxn>
                <a:cxn ang="0">
                  <a:pos x="12371" y="16252"/>
                </a:cxn>
                <a:cxn ang="0">
                  <a:pos x="11620" y="16384"/>
                </a:cxn>
                <a:cxn ang="0">
                  <a:pos x="10533" y="15856"/>
                </a:cxn>
                <a:cxn ang="0">
                  <a:pos x="9530" y="15856"/>
                </a:cxn>
                <a:cxn ang="0">
                  <a:pos x="9027" y="15327"/>
                </a:cxn>
                <a:cxn ang="0">
                  <a:pos x="7858" y="14534"/>
                </a:cxn>
                <a:cxn ang="0">
                  <a:pos x="6938" y="14138"/>
                </a:cxn>
                <a:cxn ang="0">
                  <a:pos x="5935" y="13345"/>
                </a:cxn>
                <a:cxn ang="0">
                  <a:pos x="6019" y="12684"/>
                </a:cxn>
                <a:cxn ang="0">
                  <a:pos x="5016" y="12354"/>
                </a:cxn>
                <a:cxn ang="0">
                  <a:pos x="3344" y="12288"/>
                </a:cxn>
                <a:cxn ang="0">
                  <a:pos x="1755" y="12024"/>
                </a:cxn>
                <a:cxn ang="0">
                  <a:pos x="1170" y="11429"/>
                </a:cxn>
                <a:cxn ang="0">
                  <a:pos x="585" y="10636"/>
                </a:cxn>
                <a:cxn ang="0">
                  <a:pos x="0" y="9909"/>
                </a:cxn>
                <a:cxn ang="0">
                  <a:pos x="334" y="8721"/>
                </a:cxn>
                <a:cxn ang="0">
                  <a:pos x="334" y="8059"/>
                </a:cxn>
                <a:cxn ang="0">
                  <a:pos x="334" y="7598"/>
                </a:cxn>
                <a:cxn ang="0">
                  <a:pos x="1672" y="6871"/>
                </a:cxn>
              </a:cxnLst>
              <a:rect l="0" t="0" r="r" b="b"/>
              <a:pathLst>
                <a:path w="16384" h="16384">
                  <a:moveTo>
                    <a:pt x="2089" y="6607"/>
                  </a:moveTo>
                  <a:lnTo>
                    <a:pt x="2341" y="6540"/>
                  </a:lnTo>
                  <a:lnTo>
                    <a:pt x="2675" y="6475"/>
                  </a:lnTo>
                  <a:lnTo>
                    <a:pt x="2926" y="6408"/>
                  </a:lnTo>
                  <a:lnTo>
                    <a:pt x="3260" y="6276"/>
                  </a:lnTo>
                  <a:lnTo>
                    <a:pt x="3594" y="6144"/>
                  </a:lnTo>
                  <a:lnTo>
                    <a:pt x="3929" y="6012"/>
                  </a:lnTo>
                  <a:lnTo>
                    <a:pt x="4179" y="5880"/>
                  </a:lnTo>
                  <a:lnTo>
                    <a:pt x="4347" y="5813"/>
                  </a:lnTo>
                  <a:lnTo>
                    <a:pt x="4430" y="5748"/>
                  </a:lnTo>
                  <a:lnTo>
                    <a:pt x="4430" y="5681"/>
                  </a:lnTo>
                  <a:lnTo>
                    <a:pt x="4514" y="5616"/>
                  </a:lnTo>
                  <a:lnTo>
                    <a:pt x="4514" y="5483"/>
                  </a:lnTo>
                  <a:lnTo>
                    <a:pt x="4514" y="5351"/>
                  </a:lnTo>
                  <a:lnTo>
                    <a:pt x="4514" y="5285"/>
                  </a:lnTo>
                  <a:lnTo>
                    <a:pt x="4598" y="5219"/>
                  </a:lnTo>
                  <a:lnTo>
                    <a:pt x="4681" y="5087"/>
                  </a:lnTo>
                  <a:lnTo>
                    <a:pt x="4764" y="4955"/>
                  </a:lnTo>
                  <a:lnTo>
                    <a:pt x="4932" y="4823"/>
                  </a:lnTo>
                  <a:lnTo>
                    <a:pt x="5099" y="4691"/>
                  </a:lnTo>
                  <a:lnTo>
                    <a:pt x="5266" y="4492"/>
                  </a:lnTo>
                  <a:lnTo>
                    <a:pt x="5517" y="4360"/>
                  </a:lnTo>
                  <a:lnTo>
                    <a:pt x="5601" y="4294"/>
                  </a:lnTo>
                  <a:lnTo>
                    <a:pt x="5767" y="4228"/>
                  </a:lnTo>
                  <a:lnTo>
                    <a:pt x="5851" y="4162"/>
                  </a:lnTo>
                  <a:lnTo>
                    <a:pt x="5935" y="4228"/>
                  </a:lnTo>
                  <a:lnTo>
                    <a:pt x="5935" y="4096"/>
                  </a:lnTo>
                  <a:lnTo>
                    <a:pt x="5935" y="3898"/>
                  </a:lnTo>
                  <a:lnTo>
                    <a:pt x="5935" y="3700"/>
                  </a:lnTo>
                  <a:lnTo>
                    <a:pt x="5935" y="3568"/>
                  </a:lnTo>
                  <a:lnTo>
                    <a:pt x="5935" y="3303"/>
                  </a:lnTo>
                  <a:lnTo>
                    <a:pt x="5935" y="3171"/>
                  </a:lnTo>
                  <a:lnTo>
                    <a:pt x="6019" y="3039"/>
                  </a:lnTo>
                  <a:lnTo>
                    <a:pt x="6019" y="2907"/>
                  </a:lnTo>
                  <a:lnTo>
                    <a:pt x="6186" y="2841"/>
                  </a:lnTo>
                  <a:lnTo>
                    <a:pt x="6353" y="2775"/>
                  </a:lnTo>
                  <a:lnTo>
                    <a:pt x="6520" y="2709"/>
                  </a:lnTo>
                  <a:lnTo>
                    <a:pt x="6771" y="2577"/>
                  </a:lnTo>
                  <a:lnTo>
                    <a:pt x="7105" y="2445"/>
                  </a:lnTo>
                  <a:lnTo>
                    <a:pt x="7273" y="2312"/>
                  </a:lnTo>
                  <a:lnTo>
                    <a:pt x="7523" y="2180"/>
                  </a:lnTo>
                  <a:lnTo>
                    <a:pt x="7691" y="1982"/>
                  </a:lnTo>
                  <a:lnTo>
                    <a:pt x="7941" y="1850"/>
                  </a:lnTo>
                  <a:lnTo>
                    <a:pt x="8108" y="1718"/>
                  </a:lnTo>
                  <a:lnTo>
                    <a:pt x="8276" y="1586"/>
                  </a:lnTo>
                  <a:lnTo>
                    <a:pt x="8359" y="1519"/>
                  </a:lnTo>
                  <a:lnTo>
                    <a:pt x="8443" y="1387"/>
                  </a:lnTo>
                  <a:lnTo>
                    <a:pt x="8526" y="1190"/>
                  </a:lnTo>
                  <a:lnTo>
                    <a:pt x="8610" y="1057"/>
                  </a:lnTo>
                  <a:lnTo>
                    <a:pt x="8693" y="859"/>
                  </a:lnTo>
                  <a:lnTo>
                    <a:pt x="8693" y="727"/>
                  </a:lnTo>
                  <a:lnTo>
                    <a:pt x="8610" y="528"/>
                  </a:lnTo>
                  <a:lnTo>
                    <a:pt x="8610" y="331"/>
                  </a:lnTo>
                  <a:lnTo>
                    <a:pt x="8610" y="132"/>
                  </a:lnTo>
                  <a:lnTo>
                    <a:pt x="8693" y="67"/>
                  </a:lnTo>
                  <a:lnTo>
                    <a:pt x="8777" y="67"/>
                  </a:lnTo>
                  <a:lnTo>
                    <a:pt x="9027" y="132"/>
                  </a:lnTo>
                  <a:lnTo>
                    <a:pt x="9279" y="264"/>
                  </a:lnTo>
                  <a:lnTo>
                    <a:pt x="9446" y="331"/>
                  </a:lnTo>
                  <a:lnTo>
                    <a:pt x="9530" y="331"/>
                  </a:lnTo>
                  <a:lnTo>
                    <a:pt x="9696" y="331"/>
                  </a:lnTo>
                  <a:lnTo>
                    <a:pt x="9780" y="264"/>
                  </a:lnTo>
                  <a:lnTo>
                    <a:pt x="10031" y="132"/>
                  </a:lnTo>
                  <a:lnTo>
                    <a:pt x="10282" y="67"/>
                  </a:lnTo>
                  <a:lnTo>
                    <a:pt x="10449" y="0"/>
                  </a:lnTo>
                  <a:lnTo>
                    <a:pt x="10533" y="0"/>
                  </a:lnTo>
                  <a:lnTo>
                    <a:pt x="10783" y="0"/>
                  </a:lnTo>
                  <a:lnTo>
                    <a:pt x="11034" y="67"/>
                  </a:lnTo>
                  <a:lnTo>
                    <a:pt x="11201" y="132"/>
                  </a:lnTo>
                  <a:lnTo>
                    <a:pt x="11368" y="199"/>
                  </a:lnTo>
                  <a:lnTo>
                    <a:pt x="11620" y="331"/>
                  </a:lnTo>
                  <a:lnTo>
                    <a:pt x="11786" y="463"/>
                  </a:lnTo>
                  <a:lnTo>
                    <a:pt x="11954" y="660"/>
                  </a:lnTo>
                  <a:lnTo>
                    <a:pt x="12121" y="792"/>
                  </a:lnTo>
                  <a:lnTo>
                    <a:pt x="12289" y="925"/>
                  </a:lnTo>
                  <a:lnTo>
                    <a:pt x="12289" y="991"/>
                  </a:lnTo>
                  <a:lnTo>
                    <a:pt x="12455" y="1057"/>
                  </a:lnTo>
                  <a:lnTo>
                    <a:pt x="12539" y="1190"/>
                  </a:lnTo>
                  <a:lnTo>
                    <a:pt x="12790" y="1322"/>
                  </a:lnTo>
                  <a:lnTo>
                    <a:pt x="13040" y="1519"/>
                  </a:lnTo>
                  <a:lnTo>
                    <a:pt x="13375" y="1718"/>
                  </a:lnTo>
                  <a:lnTo>
                    <a:pt x="13626" y="1916"/>
                  </a:lnTo>
                  <a:lnTo>
                    <a:pt x="13960" y="2114"/>
                  </a:lnTo>
                  <a:lnTo>
                    <a:pt x="14211" y="2378"/>
                  </a:lnTo>
                  <a:lnTo>
                    <a:pt x="14545" y="2642"/>
                  </a:lnTo>
                  <a:lnTo>
                    <a:pt x="14712" y="2841"/>
                  </a:lnTo>
                  <a:lnTo>
                    <a:pt x="14880" y="3039"/>
                  </a:lnTo>
                  <a:lnTo>
                    <a:pt x="15046" y="3171"/>
                  </a:lnTo>
                  <a:lnTo>
                    <a:pt x="15130" y="3303"/>
                  </a:lnTo>
                  <a:lnTo>
                    <a:pt x="15130" y="3435"/>
                  </a:lnTo>
                  <a:lnTo>
                    <a:pt x="15130" y="3568"/>
                  </a:lnTo>
                  <a:lnTo>
                    <a:pt x="15046" y="3766"/>
                  </a:lnTo>
                  <a:lnTo>
                    <a:pt x="14964" y="3898"/>
                  </a:lnTo>
                  <a:lnTo>
                    <a:pt x="14964" y="4096"/>
                  </a:lnTo>
                  <a:lnTo>
                    <a:pt x="14964" y="4228"/>
                  </a:lnTo>
                  <a:lnTo>
                    <a:pt x="15046" y="4426"/>
                  </a:lnTo>
                  <a:lnTo>
                    <a:pt x="15130" y="4625"/>
                  </a:lnTo>
                  <a:lnTo>
                    <a:pt x="15130" y="4823"/>
                  </a:lnTo>
                  <a:lnTo>
                    <a:pt x="15214" y="4889"/>
                  </a:lnTo>
                  <a:lnTo>
                    <a:pt x="15298" y="5021"/>
                  </a:lnTo>
                  <a:lnTo>
                    <a:pt x="15465" y="5087"/>
                  </a:lnTo>
                  <a:lnTo>
                    <a:pt x="15549" y="5219"/>
                  </a:lnTo>
                  <a:lnTo>
                    <a:pt x="15799" y="5549"/>
                  </a:lnTo>
                  <a:lnTo>
                    <a:pt x="15883" y="5681"/>
                  </a:lnTo>
                  <a:lnTo>
                    <a:pt x="15967" y="5946"/>
                  </a:lnTo>
                  <a:lnTo>
                    <a:pt x="16050" y="6210"/>
                  </a:lnTo>
                  <a:lnTo>
                    <a:pt x="16133" y="6475"/>
                  </a:lnTo>
                  <a:lnTo>
                    <a:pt x="16217" y="6739"/>
                  </a:lnTo>
                  <a:lnTo>
                    <a:pt x="16301" y="7003"/>
                  </a:lnTo>
                  <a:lnTo>
                    <a:pt x="16384" y="7333"/>
                  </a:lnTo>
                  <a:lnTo>
                    <a:pt x="16384" y="7663"/>
                  </a:lnTo>
                  <a:lnTo>
                    <a:pt x="16384" y="8457"/>
                  </a:lnTo>
                  <a:lnTo>
                    <a:pt x="16384" y="8786"/>
                  </a:lnTo>
                  <a:lnTo>
                    <a:pt x="16384" y="9183"/>
                  </a:lnTo>
                  <a:lnTo>
                    <a:pt x="16384" y="9513"/>
                  </a:lnTo>
                  <a:lnTo>
                    <a:pt x="16384" y="9645"/>
                  </a:lnTo>
                  <a:lnTo>
                    <a:pt x="16384" y="9777"/>
                  </a:lnTo>
                  <a:lnTo>
                    <a:pt x="16384" y="9909"/>
                  </a:lnTo>
                  <a:lnTo>
                    <a:pt x="16384" y="9976"/>
                  </a:lnTo>
                  <a:lnTo>
                    <a:pt x="16384" y="10108"/>
                  </a:lnTo>
                  <a:lnTo>
                    <a:pt x="16301" y="10174"/>
                  </a:lnTo>
                  <a:lnTo>
                    <a:pt x="16217" y="10306"/>
                  </a:lnTo>
                  <a:lnTo>
                    <a:pt x="16050" y="10571"/>
                  </a:lnTo>
                  <a:lnTo>
                    <a:pt x="15715" y="10835"/>
                  </a:lnTo>
                  <a:lnTo>
                    <a:pt x="15465" y="11099"/>
                  </a:lnTo>
                  <a:lnTo>
                    <a:pt x="15130" y="11363"/>
                  </a:lnTo>
                  <a:lnTo>
                    <a:pt x="14880" y="11627"/>
                  </a:lnTo>
                  <a:lnTo>
                    <a:pt x="14629" y="11826"/>
                  </a:lnTo>
                  <a:lnTo>
                    <a:pt x="14378" y="12090"/>
                  </a:lnTo>
                  <a:lnTo>
                    <a:pt x="14127" y="12288"/>
                  </a:lnTo>
                  <a:lnTo>
                    <a:pt x="13877" y="12552"/>
                  </a:lnTo>
                  <a:lnTo>
                    <a:pt x="13709" y="12816"/>
                  </a:lnTo>
                  <a:lnTo>
                    <a:pt x="13542" y="13015"/>
                  </a:lnTo>
                  <a:lnTo>
                    <a:pt x="13542" y="13147"/>
                  </a:lnTo>
                  <a:lnTo>
                    <a:pt x="13458" y="13213"/>
                  </a:lnTo>
                  <a:lnTo>
                    <a:pt x="13542" y="13345"/>
                  </a:lnTo>
                  <a:lnTo>
                    <a:pt x="13542" y="13411"/>
                  </a:lnTo>
                  <a:lnTo>
                    <a:pt x="13709" y="13609"/>
                  </a:lnTo>
                  <a:lnTo>
                    <a:pt x="13877" y="13807"/>
                  </a:lnTo>
                  <a:lnTo>
                    <a:pt x="13877" y="13874"/>
                  </a:lnTo>
                  <a:lnTo>
                    <a:pt x="13877" y="13939"/>
                  </a:lnTo>
                  <a:lnTo>
                    <a:pt x="13877" y="14006"/>
                  </a:lnTo>
                  <a:lnTo>
                    <a:pt x="13793" y="14138"/>
                  </a:lnTo>
                  <a:lnTo>
                    <a:pt x="13709" y="14204"/>
                  </a:lnTo>
                  <a:lnTo>
                    <a:pt x="13542" y="14270"/>
                  </a:lnTo>
                  <a:lnTo>
                    <a:pt x="13375" y="14402"/>
                  </a:lnTo>
                  <a:lnTo>
                    <a:pt x="13208" y="14468"/>
                  </a:lnTo>
                  <a:lnTo>
                    <a:pt x="13124" y="14468"/>
                  </a:lnTo>
                  <a:lnTo>
                    <a:pt x="13040" y="14468"/>
                  </a:lnTo>
                  <a:lnTo>
                    <a:pt x="13040" y="14402"/>
                  </a:lnTo>
                  <a:lnTo>
                    <a:pt x="12957" y="14204"/>
                  </a:lnTo>
                  <a:lnTo>
                    <a:pt x="12957" y="14006"/>
                  </a:lnTo>
                  <a:lnTo>
                    <a:pt x="12957" y="13939"/>
                  </a:lnTo>
                  <a:lnTo>
                    <a:pt x="12873" y="13874"/>
                  </a:lnTo>
                  <a:lnTo>
                    <a:pt x="12790" y="13741"/>
                  </a:lnTo>
                  <a:lnTo>
                    <a:pt x="12706" y="13609"/>
                  </a:lnTo>
                  <a:lnTo>
                    <a:pt x="12539" y="13477"/>
                  </a:lnTo>
                  <a:lnTo>
                    <a:pt x="12455" y="13477"/>
                  </a:lnTo>
                  <a:lnTo>
                    <a:pt x="12455" y="13411"/>
                  </a:lnTo>
                  <a:lnTo>
                    <a:pt x="12455" y="13477"/>
                  </a:lnTo>
                  <a:lnTo>
                    <a:pt x="12371" y="13477"/>
                  </a:lnTo>
                  <a:lnTo>
                    <a:pt x="12205" y="13609"/>
                  </a:lnTo>
                  <a:lnTo>
                    <a:pt x="12121" y="13807"/>
                  </a:lnTo>
                  <a:lnTo>
                    <a:pt x="12121" y="13874"/>
                  </a:lnTo>
                  <a:lnTo>
                    <a:pt x="12037" y="13939"/>
                  </a:lnTo>
                  <a:lnTo>
                    <a:pt x="12121" y="14138"/>
                  </a:lnTo>
                  <a:lnTo>
                    <a:pt x="12121" y="14336"/>
                  </a:lnTo>
                  <a:lnTo>
                    <a:pt x="12205" y="14534"/>
                  </a:lnTo>
                  <a:lnTo>
                    <a:pt x="12205" y="14666"/>
                  </a:lnTo>
                  <a:lnTo>
                    <a:pt x="12205" y="14865"/>
                  </a:lnTo>
                  <a:lnTo>
                    <a:pt x="12205" y="14997"/>
                  </a:lnTo>
                  <a:lnTo>
                    <a:pt x="12289" y="15129"/>
                  </a:lnTo>
                  <a:lnTo>
                    <a:pt x="12289" y="15261"/>
                  </a:lnTo>
                  <a:lnTo>
                    <a:pt x="12371" y="15327"/>
                  </a:lnTo>
                  <a:lnTo>
                    <a:pt x="12455" y="15393"/>
                  </a:lnTo>
                  <a:lnTo>
                    <a:pt x="12706" y="15525"/>
                  </a:lnTo>
                  <a:lnTo>
                    <a:pt x="12790" y="15591"/>
                  </a:lnTo>
                  <a:lnTo>
                    <a:pt x="12873" y="15591"/>
                  </a:lnTo>
                  <a:lnTo>
                    <a:pt x="12957" y="15657"/>
                  </a:lnTo>
                  <a:lnTo>
                    <a:pt x="12957" y="15724"/>
                  </a:lnTo>
                  <a:lnTo>
                    <a:pt x="12957" y="15789"/>
                  </a:lnTo>
                  <a:lnTo>
                    <a:pt x="12873" y="15856"/>
                  </a:lnTo>
                  <a:lnTo>
                    <a:pt x="12790" y="15988"/>
                  </a:lnTo>
                  <a:lnTo>
                    <a:pt x="12623" y="16120"/>
                  </a:lnTo>
                  <a:lnTo>
                    <a:pt x="12371" y="16252"/>
                  </a:lnTo>
                  <a:lnTo>
                    <a:pt x="12205" y="16384"/>
                  </a:lnTo>
                  <a:lnTo>
                    <a:pt x="12037" y="16384"/>
                  </a:lnTo>
                  <a:lnTo>
                    <a:pt x="11954" y="16384"/>
                  </a:lnTo>
                  <a:lnTo>
                    <a:pt x="11786" y="16384"/>
                  </a:lnTo>
                  <a:lnTo>
                    <a:pt x="11620" y="16384"/>
                  </a:lnTo>
                  <a:lnTo>
                    <a:pt x="11368" y="16317"/>
                  </a:lnTo>
                  <a:lnTo>
                    <a:pt x="11201" y="16252"/>
                  </a:lnTo>
                  <a:lnTo>
                    <a:pt x="11034" y="16120"/>
                  </a:lnTo>
                  <a:lnTo>
                    <a:pt x="10783" y="15988"/>
                  </a:lnTo>
                  <a:lnTo>
                    <a:pt x="10533" y="15856"/>
                  </a:lnTo>
                  <a:lnTo>
                    <a:pt x="10365" y="15856"/>
                  </a:lnTo>
                  <a:lnTo>
                    <a:pt x="10198" y="15856"/>
                  </a:lnTo>
                  <a:lnTo>
                    <a:pt x="9948" y="15856"/>
                  </a:lnTo>
                  <a:lnTo>
                    <a:pt x="9780" y="15856"/>
                  </a:lnTo>
                  <a:lnTo>
                    <a:pt x="9530" y="15856"/>
                  </a:lnTo>
                  <a:lnTo>
                    <a:pt x="9362" y="15789"/>
                  </a:lnTo>
                  <a:lnTo>
                    <a:pt x="9279" y="15724"/>
                  </a:lnTo>
                  <a:lnTo>
                    <a:pt x="9195" y="15657"/>
                  </a:lnTo>
                  <a:lnTo>
                    <a:pt x="9111" y="15591"/>
                  </a:lnTo>
                  <a:lnTo>
                    <a:pt x="9027" y="15327"/>
                  </a:lnTo>
                  <a:lnTo>
                    <a:pt x="8861" y="15129"/>
                  </a:lnTo>
                  <a:lnTo>
                    <a:pt x="8693" y="14930"/>
                  </a:lnTo>
                  <a:lnTo>
                    <a:pt x="8443" y="14798"/>
                  </a:lnTo>
                  <a:lnTo>
                    <a:pt x="8192" y="14666"/>
                  </a:lnTo>
                  <a:lnTo>
                    <a:pt x="7858" y="14534"/>
                  </a:lnTo>
                  <a:lnTo>
                    <a:pt x="7691" y="14468"/>
                  </a:lnTo>
                  <a:lnTo>
                    <a:pt x="7439" y="14336"/>
                  </a:lnTo>
                  <a:lnTo>
                    <a:pt x="7273" y="14270"/>
                  </a:lnTo>
                  <a:lnTo>
                    <a:pt x="7105" y="14204"/>
                  </a:lnTo>
                  <a:lnTo>
                    <a:pt x="6938" y="14138"/>
                  </a:lnTo>
                  <a:lnTo>
                    <a:pt x="6436" y="13874"/>
                  </a:lnTo>
                  <a:lnTo>
                    <a:pt x="6186" y="13741"/>
                  </a:lnTo>
                  <a:lnTo>
                    <a:pt x="6019" y="13543"/>
                  </a:lnTo>
                  <a:lnTo>
                    <a:pt x="5935" y="13477"/>
                  </a:lnTo>
                  <a:lnTo>
                    <a:pt x="5935" y="13345"/>
                  </a:lnTo>
                  <a:lnTo>
                    <a:pt x="6019" y="13081"/>
                  </a:lnTo>
                  <a:lnTo>
                    <a:pt x="6019" y="13015"/>
                  </a:lnTo>
                  <a:lnTo>
                    <a:pt x="6019" y="12883"/>
                  </a:lnTo>
                  <a:lnTo>
                    <a:pt x="6019" y="12816"/>
                  </a:lnTo>
                  <a:lnTo>
                    <a:pt x="6019" y="12684"/>
                  </a:lnTo>
                  <a:lnTo>
                    <a:pt x="5935" y="12618"/>
                  </a:lnTo>
                  <a:lnTo>
                    <a:pt x="5767" y="12552"/>
                  </a:lnTo>
                  <a:lnTo>
                    <a:pt x="5601" y="12486"/>
                  </a:lnTo>
                  <a:lnTo>
                    <a:pt x="5433" y="12420"/>
                  </a:lnTo>
                  <a:lnTo>
                    <a:pt x="5016" y="12354"/>
                  </a:lnTo>
                  <a:lnTo>
                    <a:pt x="4598" y="12288"/>
                  </a:lnTo>
                  <a:lnTo>
                    <a:pt x="4263" y="12288"/>
                  </a:lnTo>
                  <a:lnTo>
                    <a:pt x="3929" y="12288"/>
                  </a:lnTo>
                  <a:lnTo>
                    <a:pt x="3594" y="12288"/>
                  </a:lnTo>
                  <a:lnTo>
                    <a:pt x="3344" y="12288"/>
                  </a:lnTo>
                  <a:lnTo>
                    <a:pt x="3009" y="12288"/>
                  </a:lnTo>
                  <a:lnTo>
                    <a:pt x="2758" y="12222"/>
                  </a:lnTo>
                  <a:lnTo>
                    <a:pt x="2424" y="12156"/>
                  </a:lnTo>
                  <a:lnTo>
                    <a:pt x="2173" y="12090"/>
                  </a:lnTo>
                  <a:lnTo>
                    <a:pt x="1755" y="12024"/>
                  </a:lnTo>
                  <a:lnTo>
                    <a:pt x="1588" y="11891"/>
                  </a:lnTo>
                  <a:lnTo>
                    <a:pt x="1420" y="11759"/>
                  </a:lnTo>
                  <a:lnTo>
                    <a:pt x="1254" y="11693"/>
                  </a:lnTo>
                  <a:lnTo>
                    <a:pt x="1254" y="11561"/>
                  </a:lnTo>
                  <a:lnTo>
                    <a:pt x="1170" y="11429"/>
                  </a:lnTo>
                  <a:lnTo>
                    <a:pt x="1086" y="11297"/>
                  </a:lnTo>
                  <a:lnTo>
                    <a:pt x="1003" y="11165"/>
                  </a:lnTo>
                  <a:lnTo>
                    <a:pt x="835" y="11033"/>
                  </a:lnTo>
                  <a:lnTo>
                    <a:pt x="752" y="10835"/>
                  </a:lnTo>
                  <a:lnTo>
                    <a:pt x="585" y="10636"/>
                  </a:lnTo>
                  <a:lnTo>
                    <a:pt x="417" y="10571"/>
                  </a:lnTo>
                  <a:lnTo>
                    <a:pt x="251" y="10438"/>
                  </a:lnTo>
                  <a:lnTo>
                    <a:pt x="83" y="10306"/>
                  </a:lnTo>
                  <a:lnTo>
                    <a:pt x="0" y="10108"/>
                  </a:lnTo>
                  <a:lnTo>
                    <a:pt x="0" y="9909"/>
                  </a:lnTo>
                  <a:lnTo>
                    <a:pt x="0" y="9777"/>
                  </a:lnTo>
                  <a:lnTo>
                    <a:pt x="83" y="9580"/>
                  </a:lnTo>
                  <a:lnTo>
                    <a:pt x="167" y="9381"/>
                  </a:lnTo>
                  <a:lnTo>
                    <a:pt x="251" y="9050"/>
                  </a:lnTo>
                  <a:lnTo>
                    <a:pt x="334" y="8721"/>
                  </a:lnTo>
                  <a:lnTo>
                    <a:pt x="417" y="8390"/>
                  </a:lnTo>
                  <a:lnTo>
                    <a:pt x="417" y="8258"/>
                  </a:lnTo>
                  <a:lnTo>
                    <a:pt x="417" y="8191"/>
                  </a:lnTo>
                  <a:lnTo>
                    <a:pt x="417" y="8059"/>
                  </a:lnTo>
                  <a:lnTo>
                    <a:pt x="334" y="8059"/>
                  </a:lnTo>
                  <a:lnTo>
                    <a:pt x="251" y="7927"/>
                  </a:lnTo>
                  <a:lnTo>
                    <a:pt x="167" y="7795"/>
                  </a:lnTo>
                  <a:lnTo>
                    <a:pt x="167" y="7663"/>
                  </a:lnTo>
                  <a:lnTo>
                    <a:pt x="251" y="7663"/>
                  </a:lnTo>
                  <a:lnTo>
                    <a:pt x="334" y="7598"/>
                  </a:lnTo>
                  <a:lnTo>
                    <a:pt x="669" y="7399"/>
                  </a:lnTo>
                  <a:lnTo>
                    <a:pt x="1003" y="7267"/>
                  </a:lnTo>
                  <a:lnTo>
                    <a:pt x="1170" y="7201"/>
                  </a:lnTo>
                  <a:lnTo>
                    <a:pt x="1254" y="7135"/>
                  </a:lnTo>
                  <a:lnTo>
                    <a:pt x="1672" y="6871"/>
                  </a:lnTo>
                  <a:lnTo>
                    <a:pt x="1839" y="6804"/>
                  </a:lnTo>
                  <a:lnTo>
                    <a:pt x="2089" y="6607"/>
                  </a:lnTo>
                  <a:close/>
                </a:path>
              </a:pathLst>
            </a:custGeom>
            <a:grpFill/>
            <a:ln w="3175">
              <a:solidFill>
                <a:srgbClr val="17375E">
                  <a:alpha val="80000"/>
                </a:srgbClr>
              </a:solidFill>
              <a:prstDash val="solid"/>
              <a:round/>
              <a:headEnd/>
              <a:tailEnd/>
            </a:ln>
          </p:spPr>
        </p:sp>
      </p:grpSp>
      <p:sp>
        <p:nvSpPr>
          <p:cNvPr id="525" name="Rectangle 524"/>
          <p:cNvSpPr/>
          <p:nvPr/>
        </p:nvSpPr>
        <p:spPr>
          <a:xfrm>
            <a:off x="756424" y="5199398"/>
            <a:ext cx="1850974" cy="235667"/>
          </a:xfrm>
          <a:prstGeom prst="rect">
            <a:avLst/>
          </a:prstGeom>
        </p:spPr>
        <p:txBody>
          <a:bodyPr wrap="square" lIns="80988" tIns="40494" rIns="80988" bIns="40494">
            <a:spAutoFit/>
          </a:bodyPr>
          <a:lstStyle/>
          <a:p>
            <a:r>
              <a:rPr lang="en-US" i="1" dirty="0" smtClean="0">
                <a:solidFill>
                  <a:schemeClr val="accent2">
                    <a:lumMod val="75000"/>
                  </a:schemeClr>
                </a:solidFill>
              </a:rPr>
              <a:t>Completed </a:t>
            </a:r>
            <a:endParaRPr lang="en-US" dirty="0"/>
          </a:p>
        </p:txBody>
      </p:sp>
      <p:sp>
        <p:nvSpPr>
          <p:cNvPr id="526" name="Rectangle 525"/>
          <p:cNvSpPr/>
          <p:nvPr/>
        </p:nvSpPr>
        <p:spPr>
          <a:xfrm>
            <a:off x="771362" y="4625307"/>
            <a:ext cx="1811592" cy="235667"/>
          </a:xfrm>
          <a:prstGeom prst="rect">
            <a:avLst/>
          </a:prstGeom>
        </p:spPr>
        <p:txBody>
          <a:bodyPr wrap="square" lIns="80988" tIns="40494" rIns="80988" bIns="40494">
            <a:spAutoFit/>
          </a:bodyPr>
          <a:lstStyle/>
          <a:p>
            <a:r>
              <a:rPr lang="en-US" i="1" dirty="0" smtClean="0">
                <a:solidFill>
                  <a:srgbClr val="002060"/>
                </a:solidFill>
              </a:rPr>
              <a:t>In Implementation </a:t>
            </a:r>
            <a:endParaRPr lang="en-US" dirty="0">
              <a:solidFill>
                <a:srgbClr val="002060"/>
              </a:solidFill>
            </a:endParaRPr>
          </a:p>
        </p:txBody>
      </p:sp>
      <p:sp>
        <p:nvSpPr>
          <p:cNvPr id="527" name="Rectangle 526"/>
          <p:cNvSpPr/>
          <p:nvPr/>
        </p:nvSpPr>
        <p:spPr>
          <a:xfrm>
            <a:off x="770004" y="4082603"/>
            <a:ext cx="1811592" cy="235667"/>
          </a:xfrm>
          <a:prstGeom prst="rect">
            <a:avLst/>
          </a:prstGeom>
        </p:spPr>
        <p:txBody>
          <a:bodyPr wrap="square" lIns="80988" tIns="40494" rIns="80988" bIns="40494">
            <a:spAutoFit/>
          </a:bodyPr>
          <a:lstStyle/>
          <a:p>
            <a:r>
              <a:rPr lang="en-US" i="1" dirty="0" smtClean="0">
                <a:solidFill>
                  <a:srgbClr val="FFC000"/>
                </a:solidFill>
              </a:rPr>
              <a:t>In Progress</a:t>
            </a:r>
            <a:endParaRPr lang="en-US" dirty="0">
              <a:solidFill>
                <a:srgbClr val="FFC000"/>
              </a:solidFill>
            </a:endParaRPr>
          </a:p>
        </p:txBody>
      </p:sp>
      <p:sp>
        <p:nvSpPr>
          <p:cNvPr id="528" name="Rectangle 527"/>
          <p:cNvSpPr/>
          <p:nvPr/>
        </p:nvSpPr>
        <p:spPr>
          <a:xfrm>
            <a:off x="744201" y="3477128"/>
            <a:ext cx="1811592" cy="235667"/>
          </a:xfrm>
          <a:prstGeom prst="rect">
            <a:avLst/>
          </a:prstGeom>
        </p:spPr>
        <p:txBody>
          <a:bodyPr wrap="square" lIns="80988" tIns="40494" rIns="80988" bIns="40494">
            <a:spAutoFit/>
          </a:bodyPr>
          <a:lstStyle/>
          <a:p>
            <a:r>
              <a:rPr lang="en-US" i="1" dirty="0" smtClean="0">
                <a:solidFill>
                  <a:srgbClr val="1A662C"/>
                </a:solidFill>
              </a:rPr>
              <a:t>In Planning</a:t>
            </a:r>
            <a:endParaRPr lang="en-US" dirty="0"/>
          </a:p>
        </p:txBody>
      </p:sp>
      <p:pic>
        <p:nvPicPr>
          <p:cNvPr id="84996" name="Picture 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531848" y="2260597"/>
            <a:ext cx="2010449" cy="500459"/>
          </a:xfrm>
          <a:prstGeom prst="rect">
            <a:avLst/>
          </a:prstGeom>
          <a:noFill/>
          <a:ln w="9525">
            <a:noFill/>
            <a:miter lim="800000"/>
            <a:headEnd/>
            <a:tailEnd/>
          </a:ln>
        </p:spPr>
      </p:pic>
      <p:pic>
        <p:nvPicPr>
          <p:cNvPr id="84997" name="Picture 5"/>
          <p:cNvPicPr>
            <a:picLocks noChangeAspect="1" noChangeArrowheads="1"/>
          </p:cNvPicPr>
          <p:nvPr/>
        </p:nvPicPr>
        <p:blipFill>
          <a:blip r:embed="rId7" cstate="email"/>
          <a:srcRect/>
          <a:stretch>
            <a:fillRect/>
          </a:stretch>
        </p:blipFill>
        <p:spPr bwMode="auto">
          <a:xfrm>
            <a:off x="2843693" y="3507313"/>
            <a:ext cx="1285394" cy="581760"/>
          </a:xfrm>
          <a:prstGeom prst="rect">
            <a:avLst/>
          </a:prstGeom>
          <a:noFill/>
          <a:ln w="9525">
            <a:noFill/>
            <a:miter lim="800000"/>
            <a:headEnd/>
            <a:tailEnd/>
          </a:ln>
        </p:spPr>
      </p:pic>
      <p:pic>
        <p:nvPicPr>
          <p:cNvPr id="84998" name="Picture 6"/>
          <p:cNvPicPr>
            <a:picLocks noChangeAspect="1" noChangeArrowheads="1"/>
          </p:cNvPicPr>
          <p:nvPr/>
        </p:nvPicPr>
        <p:blipFill>
          <a:blip r:embed="rId8" cstate="email"/>
          <a:srcRect/>
          <a:stretch>
            <a:fillRect/>
          </a:stretch>
        </p:blipFill>
        <p:spPr bwMode="auto">
          <a:xfrm>
            <a:off x="307591" y="1859583"/>
            <a:ext cx="1232403" cy="430199"/>
          </a:xfrm>
          <a:prstGeom prst="rect">
            <a:avLst/>
          </a:prstGeom>
          <a:noFill/>
          <a:ln w="9525">
            <a:noFill/>
            <a:miter lim="800000"/>
            <a:headEnd/>
            <a:tailEnd/>
          </a:ln>
        </p:spPr>
      </p:pic>
      <p:cxnSp>
        <p:nvCxnSpPr>
          <p:cNvPr id="236" name="Straight Arrow Connector 235"/>
          <p:cNvCxnSpPr>
            <a:stCxn id="181" idx="1"/>
          </p:cNvCxnSpPr>
          <p:nvPr/>
        </p:nvCxnSpPr>
        <p:spPr bwMode="auto">
          <a:xfrm rot="10800000" flipV="1">
            <a:off x="5969858" y="3601879"/>
            <a:ext cx="833824" cy="350711"/>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pic>
        <p:nvPicPr>
          <p:cNvPr id="85001" name="Picture 9"/>
          <p:cNvPicPr>
            <a:picLocks noChangeAspect="1" noChangeArrowheads="1"/>
          </p:cNvPicPr>
          <p:nvPr/>
        </p:nvPicPr>
        <p:blipFill>
          <a:blip r:embed="rId9" cstate="email"/>
          <a:srcRect/>
          <a:stretch>
            <a:fillRect/>
          </a:stretch>
        </p:blipFill>
        <p:spPr bwMode="auto">
          <a:xfrm>
            <a:off x="6583087" y="1501903"/>
            <a:ext cx="1336886" cy="431892"/>
          </a:xfrm>
          <a:prstGeom prst="rect">
            <a:avLst/>
          </a:prstGeom>
          <a:noFill/>
          <a:ln w="9525">
            <a:noFill/>
            <a:miter lim="800000"/>
            <a:headEnd/>
            <a:tailEnd/>
          </a:ln>
        </p:spPr>
      </p:pic>
      <p:pic>
        <p:nvPicPr>
          <p:cNvPr id="85005" name="Picture 13"/>
          <p:cNvPicPr>
            <a:picLocks noChangeAspect="1" noChangeArrowheads="1"/>
          </p:cNvPicPr>
          <p:nvPr/>
        </p:nvPicPr>
        <p:blipFill>
          <a:blip r:embed="rId10" cstate="email"/>
          <a:srcRect/>
          <a:stretch>
            <a:fillRect/>
          </a:stretch>
        </p:blipFill>
        <p:spPr bwMode="auto">
          <a:xfrm>
            <a:off x="6736883" y="2290233"/>
            <a:ext cx="1069015" cy="524640"/>
          </a:xfrm>
          <a:prstGeom prst="rect">
            <a:avLst/>
          </a:prstGeom>
          <a:noFill/>
          <a:ln w="9525">
            <a:noFill/>
            <a:miter lim="800000"/>
            <a:headEnd/>
            <a:tailEnd/>
          </a:ln>
        </p:spPr>
      </p:pic>
      <p:pic>
        <p:nvPicPr>
          <p:cNvPr id="85006" name="Picture 14"/>
          <p:cNvPicPr>
            <a:picLocks noChangeAspect="1" noChangeArrowheads="1"/>
          </p:cNvPicPr>
          <p:nvPr/>
        </p:nvPicPr>
        <p:blipFill>
          <a:blip r:embed="rId11" cstate="email"/>
          <a:srcRect/>
          <a:stretch>
            <a:fillRect/>
          </a:stretch>
        </p:blipFill>
        <p:spPr bwMode="auto">
          <a:xfrm>
            <a:off x="2909302" y="4197790"/>
            <a:ext cx="1631450" cy="542868"/>
          </a:xfrm>
          <a:prstGeom prst="rect">
            <a:avLst/>
          </a:prstGeom>
          <a:noFill/>
          <a:ln w="9525">
            <a:noFill/>
            <a:miter lim="800000"/>
            <a:headEnd/>
            <a:tailEnd/>
          </a:ln>
        </p:spPr>
      </p:pic>
      <p:grpSp>
        <p:nvGrpSpPr>
          <p:cNvPr id="116" name="Group 106"/>
          <p:cNvGrpSpPr/>
          <p:nvPr/>
        </p:nvGrpSpPr>
        <p:grpSpPr>
          <a:xfrm>
            <a:off x="4977449" y="2347814"/>
            <a:ext cx="1125486" cy="1357824"/>
            <a:chOff x="4210889" y="2672186"/>
            <a:chExt cx="1250540" cy="1566720"/>
          </a:xfrm>
          <a:solidFill>
            <a:srgbClr val="17375E">
              <a:alpha val="80000"/>
            </a:srgbClr>
          </a:solidFill>
        </p:grpSpPr>
        <p:sp>
          <p:nvSpPr>
            <p:cNvPr id="100" name="Brevard"/>
            <p:cNvSpPr>
              <a:spLocks/>
            </p:cNvSpPr>
            <p:nvPr/>
          </p:nvSpPr>
          <p:spPr bwMode="auto">
            <a:xfrm>
              <a:off x="5102684" y="3247799"/>
              <a:ext cx="358745" cy="847205"/>
            </a:xfrm>
            <a:custGeom>
              <a:avLst/>
              <a:gdLst/>
              <a:ahLst/>
              <a:cxnLst>
                <a:cxn ang="0">
                  <a:pos x="0" y="3018"/>
                </a:cxn>
                <a:cxn ang="0">
                  <a:pos x="185" y="0"/>
                </a:cxn>
                <a:cxn ang="0">
                  <a:pos x="3425" y="39"/>
                </a:cxn>
                <a:cxn ang="0">
                  <a:pos x="4628" y="2077"/>
                </a:cxn>
                <a:cxn ang="0">
                  <a:pos x="5924" y="4116"/>
                </a:cxn>
                <a:cxn ang="0">
                  <a:pos x="8146" y="7369"/>
                </a:cxn>
                <a:cxn ang="0">
                  <a:pos x="10552" y="10269"/>
                </a:cxn>
                <a:cxn ang="0">
                  <a:pos x="12496" y="11876"/>
                </a:cxn>
                <a:cxn ang="0">
                  <a:pos x="14903" y="14307"/>
                </a:cxn>
                <a:cxn ang="0">
                  <a:pos x="16384" y="15639"/>
                </a:cxn>
                <a:cxn ang="0">
                  <a:pos x="15273" y="16384"/>
                </a:cxn>
                <a:cxn ang="0">
                  <a:pos x="2684" y="16306"/>
                </a:cxn>
                <a:cxn ang="0">
                  <a:pos x="2962" y="7486"/>
                </a:cxn>
                <a:cxn ang="0">
                  <a:pos x="2870" y="6899"/>
                </a:cxn>
                <a:cxn ang="0">
                  <a:pos x="2036" y="6075"/>
                </a:cxn>
                <a:cxn ang="0">
                  <a:pos x="2314" y="5762"/>
                </a:cxn>
                <a:cxn ang="0">
                  <a:pos x="2129" y="5448"/>
                </a:cxn>
                <a:cxn ang="0">
                  <a:pos x="2592" y="5135"/>
                </a:cxn>
                <a:cxn ang="0">
                  <a:pos x="2499" y="4860"/>
                </a:cxn>
                <a:cxn ang="0">
                  <a:pos x="370" y="4233"/>
                </a:cxn>
                <a:cxn ang="0">
                  <a:pos x="278" y="3920"/>
                </a:cxn>
                <a:cxn ang="0">
                  <a:pos x="555" y="3684"/>
                </a:cxn>
                <a:cxn ang="0">
                  <a:pos x="0" y="3018"/>
                </a:cxn>
              </a:cxnLst>
              <a:rect l="0" t="0" r="r" b="b"/>
              <a:pathLst>
                <a:path w="16384" h="16384">
                  <a:moveTo>
                    <a:pt x="0" y="3018"/>
                  </a:moveTo>
                  <a:lnTo>
                    <a:pt x="185" y="0"/>
                  </a:lnTo>
                  <a:lnTo>
                    <a:pt x="3425" y="39"/>
                  </a:lnTo>
                  <a:lnTo>
                    <a:pt x="4628" y="2077"/>
                  </a:lnTo>
                  <a:lnTo>
                    <a:pt x="5924" y="4116"/>
                  </a:lnTo>
                  <a:lnTo>
                    <a:pt x="8146" y="7369"/>
                  </a:lnTo>
                  <a:lnTo>
                    <a:pt x="10552" y="10269"/>
                  </a:lnTo>
                  <a:lnTo>
                    <a:pt x="12496" y="11876"/>
                  </a:lnTo>
                  <a:lnTo>
                    <a:pt x="14903" y="14307"/>
                  </a:lnTo>
                  <a:lnTo>
                    <a:pt x="16384" y="15639"/>
                  </a:lnTo>
                  <a:lnTo>
                    <a:pt x="15273" y="16384"/>
                  </a:lnTo>
                  <a:lnTo>
                    <a:pt x="2684" y="16306"/>
                  </a:lnTo>
                  <a:lnTo>
                    <a:pt x="2962" y="7486"/>
                  </a:lnTo>
                  <a:lnTo>
                    <a:pt x="2870" y="6899"/>
                  </a:lnTo>
                  <a:lnTo>
                    <a:pt x="2036" y="6075"/>
                  </a:lnTo>
                  <a:lnTo>
                    <a:pt x="2314" y="5762"/>
                  </a:lnTo>
                  <a:lnTo>
                    <a:pt x="2129" y="5448"/>
                  </a:lnTo>
                  <a:lnTo>
                    <a:pt x="2592" y="5135"/>
                  </a:lnTo>
                  <a:lnTo>
                    <a:pt x="2499" y="4860"/>
                  </a:lnTo>
                  <a:lnTo>
                    <a:pt x="370" y="4233"/>
                  </a:lnTo>
                  <a:lnTo>
                    <a:pt x="278" y="3920"/>
                  </a:lnTo>
                  <a:lnTo>
                    <a:pt x="555" y="3684"/>
                  </a:lnTo>
                  <a:lnTo>
                    <a:pt x="0" y="3018"/>
                  </a:lnTo>
                  <a:close/>
                </a:path>
              </a:pathLst>
            </a:custGeom>
            <a:grpFill/>
            <a:ln w="9525">
              <a:solidFill>
                <a:schemeClr val="accent1">
                  <a:lumMod val="40000"/>
                  <a:lumOff val="60000"/>
                </a:schemeClr>
              </a:solidFill>
              <a:prstDash val="solid"/>
              <a:round/>
              <a:headEnd/>
              <a:tailEnd/>
            </a:ln>
          </p:spPr>
        </p:sp>
        <p:sp>
          <p:nvSpPr>
            <p:cNvPr id="101" name="Lake"/>
            <p:cNvSpPr>
              <a:spLocks/>
            </p:cNvSpPr>
            <p:nvPr/>
          </p:nvSpPr>
          <p:spPr bwMode="auto">
            <a:xfrm>
              <a:off x="4326417" y="2830277"/>
              <a:ext cx="476300" cy="798562"/>
            </a:xfrm>
            <a:custGeom>
              <a:avLst/>
              <a:gdLst/>
              <a:ahLst/>
              <a:cxnLst>
                <a:cxn ang="0">
                  <a:pos x="8436" y="0"/>
                </a:cxn>
                <a:cxn ang="0">
                  <a:pos x="8924" y="624"/>
                </a:cxn>
                <a:cxn ang="0">
                  <a:pos x="9203" y="915"/>
                </a:cxn>
                <a:cxn ang="0">
                  <a:pos x="9621" y="998"/>
                </a:cxn>
                <a:cxn ang="0">
                  <a:pos x="10109" y="998"/>
                </a:cxn>
                <a:cxn ang="0">
                  <a:pos x="10458" y="1164"/>
                </a:cxn>
                <a:cxn ang="0">
                  <a:pos x="10667" y="1455"/>
                </a:cxn>
                <a:cxn ang="0">
                  <a:pos x="11504" y="1871"/>
                </a:cxn>
                <a:cxn ang="0">
                  <a:pos x="12271" y="2869"/>
                </a:cxn>
                <a:cxn ang="0">
                  <a:pos x="12759" y="3077"/>
                </a:cxn>
                <a:cxn ang="0">
                  <a:pos x="13037" y="3077"/>
                </a:cxn>
                <a:cxn ang="0">
                  <a:pos x="13386" y="3493"/>
                </a:cxn>
                <a:cxn ang="0">
                  <a:pos x="13735" y="3867"/>
                </a:cxn>
                <a:cxn ang="0">
                  <a:pos x="14502" y="4117"/>
                </a:cxn>
                <a:cxn ang="0">
                  <a:pos x="15408" y="4408"/>
                </a:cxn>
                <a:cxn ang="0">
                  <a:pos x="15896" y="5323"/>
                </a:cxn>
                <a:cxn ang="0">
                  <a:pos x="16105" y="5905"/>
                </a:cxn>
                <a:cxn ang="0">
                  <a:pos x="16384" y="6113"/>
                </a:cxn>
                <a:cxn ang="0">
                  <a:pos x="16105" y="6986"/>
                </a:cxn>
                <a:cxn ang="0">
                  <a:pos x="15547" y="7194"/>
                </a:cxn>
                <a:cxn ang="0">
                  <a:pos x="15059" y="7527"/>
                </a:cxn>
                <a:cxn ang="0">
                  <a:pos x="14850" y="7859"/>
                </a:cxn>
                <a:cxn ang="0">
                  <a:pos x="14780" y="8566"/>
                </a:cxn>
                <a:cxn ang="0">
                  <a:pos x="8436" y="8608"/>
                </a:cxn>
                <a:cxn ang="0">
                  <a:pos x="8366" y="10521"/>
                </a:cxn>
                <a:cxn ang="0">
                  <a:pos x="9063" y="10937"/>
                </a:cxn>
                <a:cxn ang="0">
                  <a:pos x="9273" y="11394"/>
                </a:cxn>
                <a:cxn ang="0">
                  <a:pos x="8994" y="11851"/>
                </a:cxn>
                <a:cxn ang="0">
                  <a:pos x="8366" y="12600"/>
                </a:cxn>
                <a:cxn ang="0">
                  <a:pos x="8297" y="16384"/>
                </a:cxn>
                <a:cxn ang="0">
                  <a:pos x="4392" y="16342"/>
                </a:cxn>
                <a:cxn ang="0">
                  <a:pos x="4253" y="16176"/>
                </a:cxn>
                <a:cxn ang="0">
                  <a:pos x="2440" y="16093"/>
                </a:cxn>
                <a:cxn ang="0">
                  <a:pos x="2370" y="16384"/>
                </a:cxn>
                <a:cxn ang="0">
                  <a:pos x="0" y="16384"/>
                </a:cxn>
                <a:cxn ang="0">
                  <a:pos x="139" y="5447"/>
                </a:cxn>
                <a:cxn ang="0">
                  <a:pos x="7669" y="5489"/>
                </a:cxn>
                <a:cxn ang="0">
                  <a:pos x="7878" y="5364"/>
                </a:cxn>
                <a:cxn ang="0">
                  <a:pos x="7948" y="3826"/>
                </a:cxn>
                <a:cxn ang="0">
                  <a:pos x="8297" y="3784"/>
                </a:cxn>
                <a:cxn ang="0">
                  <a:pos x="8436" y="0"/>
                </a:cxn>
              </a:cxnLst>
              <a:rect l="0" t="0" r="r" b="b"/>
              <a:pathLst>
                <a:path w="16384" h="16384">
                  <a:moveTo>
                    <a:pt x="8436" y="0"/>
                  </a:moveTo>
                  <a:lnTo>
                    <a:pt x="8924" y="624"/>
                  </a:lnTo>
                  <a:lnTo>
                    <a:pt x="9203" y="915"/>
                  </a:lnTo>
                  <a:lnTo>
                    <a:pt x="9621" y="998"/>
                  </a:lnTo>
                  <a:lnTo>
                    <a:pt x="10109" y="998"/>
                  </a:lnTo>
                  <a:lnTo>
                    <a:pt x="10458" y="1164"/>
                  </a:lnTo>
                  <a:lnTo>
                    <a:pt x="10667" y="1455"/>
                  </a:lnTo>
                  <a:lnTo>
                    <a:pt x="11504" y="1871"/>
                  </a:lnTo>
                  <a:lnTo>
                    <a:pt x="12271" y="2869"/>
                  </a:lnTo>
                  <a:lnTo>
                    <a:pt x="12759" y="3077"/>
                  </a:lnTo>
                  <a:lnTo>
                    <a:pt x="13037" y="3077"/>
                  </a:lnTo>
                  <a:lnTo>
                    <a:pt x="13386" y="3493"/>
                  </a:lnTo>
                  <a:lnTo>
                    <a:pt x="13735" y="3867"/>
                  </a:lnTo>
                  <a:lnTo>
                    <a:pt x="14502" y="4117"/>
                  </a:lnTo>
                  <a:lnTo>
                    <a:pt x="15408" y="4408"/>
                  </a:lnTo>
                  <a:lnTo>
                    <a:pt x="15896" y="5323"/>
                  </a:lnTo>
                  <a:lnTo>
                    <a:pt x="16105" y="5905"/>
                  </a:lnTo>
                  <a:lnTo>
                    <a:pt x="16384" y="6113"/>
                  </a:lnTo>
                  <a:lnTo>
                    <a:pt x="16105" y="6986"/>
                  </a:lnTo>
                  <a:lnTo>
                    <a:pt x="15547" y="7194"/>
                  </a:lnTo>
                  <a:lnTo>
                    <a:pt x="15059" y="7527"/>
                  </a:lnTo>
                  <a:lnTo>
                    <a:pt x="14850" y="7859"/>
                  </a:lnTo>
                  <a:lnTo>
                    <a:pt x="14780" y="8566"/>
                  </a:lnTo>
                  <a:lnTo>
                    <a:pt x="8436" y="8608"/>
                  </a:lnTo>
                  <a:lnTo>
                    <a:pt x="8366" y="10521"/>
                  </a:lnTo>
                  <a:lnTo>
                    <a:pt x="9063" y="10937"/>
                  </a:lnTo>
                  <a:lnTo>
                    <a:pt x="9273" y="11394"/>
                  </a:lnTo>
                  <a:lnTo>
                    <a:pt x="8994" y="11851"/>
                  </a:lnTo>
                  <a:lnTo>
                    <a:pt x="8366" y="12600"/>
                  </a:lnTo>
                  <a:lnTo>
                    <a:pt x="8297" y="16384"/>
                  </a:lnTo>
                  <a:lnTo>
                    <a:pt x="4392" y="16342"/>
                  </a:lnTo>
                  <a:lnTo>
                    <a:pt x="4253" y="16176"/>
                  </a:lnTo>
                  <a:lnTo>
                    <a:pt x="2440" y="16093"/>
                  </a:lnTo>
                  <a:lnTo>
                    <a:pt x="2370" y="16384"/>
                  </a:lnTo>
                  <a:lnTo>
                    <a:pt x="0" y="16384"/>
                  </a:lnTo>
                  <a:lnTo>
                    <a:pt x="139" y="5447"/>
                  </a:lnTo>
                  <a:lnTo>
                    <a:pt x="7669" y="5489"/>
                  </a:lnTo>
                  <a:lnTo>
                    <a:pt x="7878" y="5364"/>
                  </a:lnTo>
                  <a:lnTo>
                    <a:pt x="7948" y="3826"/>
                  </a:lnTo>
                  <a:lnTo>
                    <a:pt x="8297" y="3784"/>
                  </a:lnTo>
                  <a:lnTo>
                    <a:pt x="8436" y="0"/>
                  </a:lnTo>
                  <a:close/>
                </a:path>
              </a:pathLst>
            </a:custGeom>
            <a:grpFill/>
            <a:ln w="9525">
              <a:solidFill>
                <a:schemeClr val="accent1">
                  <a:lumMod val="40000"/>
                  <a:lumOff val="60000"/>
                </a:schemeClr>
              </a:solidFill>
              <a:prstDash val="solid"/>
              <a:round/>
              <a:headEnd/>
              <a:tailEnd/>
            </a:ln>
          </p:spPr>
        </p:sp>
        <p:sp>
          <p:nvSpPr>
            <p:cNvPr id="102" name="Orange"/>
            <p:cNvSpPr>
              <a:spLocks/>
            </p:cNvSpPr>
            <p:nvPr/>
          </p:nvSpPr>
          <p:spPr bwMode="auto">
            <a:xfrm>
              <a:off x="4567608" y="3247799"/>
              <a:ext cx="599934" cy="387120"/>
            </a:xfrm>
            <a:custGeom>
              <a:avLst/>
              <a:gdLst/>
              <a:ahLst/>
              <a:cxnLst>
                <a:cxn ang="0">
                  <a:pos x="5148" y="0"/>
                </a:cxn>
                <a:cxn ang="0">
                  <a:pos x="111" y="86"/>
                </a:cxn>
                <a:cxn ang="0">
                  <a:pos x="55" y="4032"/>
                </a:cxn>
                <a:cxn ang="0">
                  <a:pos x="609" y="4889"/>
                </a:cxn>
                <a:cxn ang="0">
                  <a:pos x="775" y="5833"/>
                </a:cxn>
                <a:cxn ang="0">
                  <a:pos x="554" y="6777"/>
                </a:cxn>
                <a:cxn ang="0">
                  <a:pos x="55" y="8321"/>
                </a:cxn>
                <a:cxn ang="0">
                  <a:pos x="0" y="16127"/>
                </a:cxn>
                <a:cxn ang="0">
                  <a:pos x="16384" y="16384"/>
                </a:cxn>
                <a:cxn ang="0">
                  <a:pos x="16329" y="15097"/>
                </a:cxn>
                <a:cxn ang="0">
                  <a:pos x="15830" y="13296"/>
                </a:cxn>
                <a:cxn ang="0">
                  <a:pos x="15997" y="12610"/>
                </a:cxn>
                <a:cxn ang="0">
                  <a:pos x="15886" y="11923"/>
                </a:cxn>
                <a:cxn ang="0">
                  <a:pos x="16163" y="11237"/>
                </a:cxn>
                <a:cxn ang="0">
                  <a:pos x="16107" y="10637"/>
                </a:cxn>
                <a:cxn ang="0">
                  <a:pos x="14834" y="9264"/>
                </a:cxn>
                <a:cxn ang="0">
                  <a:pos x="14779" y="8578"/>
                </a:cxn>
                <a:cxn ang="0">
                  <a:pos x="14945" y="8063"/>
                </a:cxn>
                <a:cxn ang="0">
                  <a:pos x="14613" y="6605"/>
                </a:cxn>
                <a:cxn ang="0">
                  <a:pos x="13893" y="6519"/>
                </a:cxn>
                <a:cxn ang="0">
                  <a:pos x="6919" y="6348"/>
                </a:cxn>
                <a:cxn ang="0">
                  <a:pos x="6753" y="5404"/>
                </a:cxn>
                <a:cxn ang="0">
                  <a:pos x="4041" y="5404"/>
                </a:cxn>
                <a:cxn ang="0">
                  <a:pos x="4096" y="3002"/>
                </a:cxn>
                <a:cxn ang="0">
                  <a:pos x="4317" y="2659"/>
                </a:cxn>
                <a:cxn ang="0">
                  <a:pos x="4871" y="2145"/>
                </a:cxn>
                <a:cxn ang="0">
                  <a:pos x="5092" y="944"/>
                </a:cxn>
                <a:cxn ang="0">
                  <a:pos x="5148" y="0"/>
                </a:cxn>
              </a:cxnLst>
              <a:rect l="0" t="0" r="r" b="b"/>
              <a:pathLst>
                <a:path w="16384" h="16384">
                  <a:moveTo>
                    <a:pt x="5148" y="0"/>
                  </a:moveTo>
                  <a:lnTo>
                    <a:pt x="111" y="86"/>
                  </a:lnTo>
                  <a:lnTo>
                    <a:pt x="55" y="4032"/>
                  </a:lnTo>
                  <a:lnTo>
                    <a:pt x="609" y="4889"/>
                  </a:lnTo>
                  <a:lnTo>
                    <a:pt x="775" y="5833"/>
                  </a:lnTo>
                  <a:lnTo>
                    <a:pt x="554" y="6777"/>
                  </a:lnTo>
                  <a:lnTo>
                    <a:pt x="55" y="8321"/>
                  </a:lnTo>
                  <a:lnTo>
                    <a:pt x="0" y="16127"/>
                  </a:lnTo>
                  <a:lnTo>
                    <a:pt x="16384" y="16384"/>
                  </a:lnTo>
                  <a:lnTo>
                    <a:pt x="16329" y="15097"/>
                  </a:lnTo>
                  <a:lnTo>
                    <a:pt x="15830" y="13296"/>
                  </a:lnTo>
                  <a:lnTo>
                    <a:pt x="15997" y="12610"/>
                  </a:lnTo>
                  <a:lnTo>
                    <a:pt x="15886" y="11923"/>
                  </a:lnTo>
                  <a:lnTo>
                    <a:pt x="16163" y="11237"/>
                  </a:lnTo>
                  <a:lnTo>
                    <a:pt x="16107" y="10637"/>
                  </a:lnTo>
                  <a:lnTo>
                    <a:pt x="14834" y="9264"/>
                  </a:lnTo>
                  <a:lnTo>
                    <a:pt x="14779" y="8578"/>
                  </a:lnTo>
                  <a:lnTo>
                    <a:pt x="14945" y="8063"/>
                  </a:lnTo>
                  <a:lnTo>
                    <a:pt x="14613" y="6605"/>
                  </a:lnTo>
                  <a:lnTo>
                    <a:pt x="13893" y="6519"/>
                  </a:lnTo>
                  <a:lnTo>
                    <a:pt x="6919" y="6348"/>
                  </a:lnTo>
                  <a:lnTo>
                    <a:pt x="6753" y="5404"/>
                  </a:lnTo>
                  <a:lnTo>
                    <a:pt x="4041" y="5404"/>
                  </a:lnTo>
                  <a:lnTo>
                    <a:pt x="4096" y="3002"/>
                  </a:lnTo>
                  <a:lnTo>
                    <a:pt x="4317" y="2659"/>
                  </a:lnTo>
                  <a:lnTo>
                    <a:pt x="4871" y="2145"/>
                  </a:lnTo>
                  <a:lnTo>
                    <a:pt x="5092" y="944"/>
                  </a:lnTo>
                  <a:lnTo>
                    <a:pt x="5148" y="0"/>
                  </a:lnTo>
                  <a:close/>
                </a:path>
              </a:pathLst>
            </a:custGeom>
            <a:grpFill/>
            <a:ln w="9525">
              <a:solidFill>
                <a:schemeClr val="accent1">
                  <a:lumMod val="40000"/>
                  <a:lumOff val="60000"/>
                </a:schemeClr>
              </a:solidFill>
              <a:prstDash val="solid"/>
              <a:round/>
              <a:headEnd/>
              <a:tailEnd/>
            </a:ln>
          </p:spPr>
        </p:sp>
        <p:sp>
          <p:nvSpPr>
            <p:cNvPr id="103" name="Osceola"/>
            <p:cNvSpPr>
              <a:spLocks/>
            </p:cNvSpPr>
            <p:nvPr/>
          </p:nvSpPr>
          <p:spPr bwMode="auto">
            <a:xfrm>
              <a:off x="4567608" y="3628838"/>
              <a:ext cx="599934" cy="610068"/>
            </a:xfrm>
            <a:custGeom>
              <a:avLst/>
              <a:gdLst/>
              <a:ahLst/>
              <a:cxnLst>
                <a:cxn ang="0">
                  <a:pos x="0" y="0"/>
                </a:cxn>
                <a:cxn ang="0">
                  <a:pos x="16384" y="163"/>
                </a:cxn>
                <a:cxn ang="0">
                  <a:pos x="16218" y="12410"/>
                </a:cxn>
                <a:cxn ang="0">
                  <a:pos x="16052" y="12465"/>
                </a:cxn>
                <a:cxn ang="0">
                  <a:pos x="15941" y="14424"/>
                </a:cxn>
                <a:cxn ang="0">
                  <a:pos x="16273" y="14479"/>
                </a:cxn>
                <a:cxn ang="0">
                  <a:pos x="16218" y="16384"/>
                </a:cxn>
                <a:cxn ang="0">
                  <a:pos x="10738" y="16275"/>
                </a:cxn>
                <a:cxn ang="0">
                  <a:pos x="10849" y="15622"/>
                </a:cxn>
                <a:cxn ang="0">
                  <a:pos x="10517" y="14588"/>
                </a:cxn>
                <a:cxn ang="0">
                  <a:pos x="10019" y="14098"/>
                </a:cxn>
                <a:cxn ang="0">
                  <a:pos x="9963" y="13554"/>
                </a:cxn>
                <a:cxn ang="0">
                  <a:pos x="9797" y="13064"/>
                </a:cxn>
                <a:cxn ang="0">
                  <a:pos x="8967" y="12084"/>
                </a:cxn>
                <a:cxn ang="0">
                  <a:pos x="8081" y="11703"/>
                </a:cxn>
                <a:cxn ang="0">
                  <a:pos x="7694" y="11485"/>
                </a:cxn>
                <a:cxn ang="0">
                  <a:pos x="7251" y="10669"/>
                </a:cxn>
                <a:cxn ang="0">
                  <a:pos x="7196" y="10233"/>
                </a:cxn>
                <a:cxn ang="0">
                  <a:pos x="6531" y="9689"/>
                </a:cxn>
                <a:cxn ang="0">
                  <a:pos x="6476" y="9308"/>
                </a:cxn>
                <a:cxn ang="0">
                  <a:pos x="5867" y="8818"/>
                </a:cxn>
                <a:cxn ang="0">
                  <a:pos x="5480" y="8709"/>
                </a:cxn>
                <a:cxn ang="0">
                  <a:pos x="5424" y="8437"/>
                </a:cxn>
                <a:cxn ang="0">
                  <a:pos x="5701" y="8165"/>
                </a:cxn>
                <a:cxn ang="0">
                  <a:pos x="5923" y="7838"/>
                </a:cxn>
                <a:cxn ang="0">
                  <a:pos x="5867" y="7620"/>
                </a:cxn>
                <a:cxn ang="0">
                  <a:pos x="5480" y="6586"/>
                </a:cxn>
                <a:cxn ang="0">
                  <a:pos x="5590" y="6260"/>
                </a:cxn>
                <a:cxn ang="0">
                  <a:pos x="3653" y="6260"/>
                </a:cxn>
                <a:cxn ang="0">
                  <a:pos x="1384" y="2068"/>
                </a:cxn>
                <a:cxn ang="0">
                  <a:pos x="0" y="1960"/>
                </a:cxn>
                <a:cxn ang="0">
                  <a:pos x="0" y="0"/>
                </a:cxn>
              </a:cxnLst>
              <a:rect l="0" t="0" r="r" b="b"/>
              <a:pathLst>
                <a:path w="16384" h="16384">
                  <a:moveTo>
                    <a:pt x="0" y="0"/>
                  </a:moveTo>
                  <a:lnTo>
                    <a:pt x="16384" y="163"/>
                  </a:lnTo>
                  <a:lnTo>
                    <a:pt x="16218" y="12410"/>
                  </a:lnTo>
                  <a:lnTo>
                    <a:pt x="16052" y="12465"/>
                  </a:lnTo>
                  <a:lnTo>
                    <a:pt x="15941" y="14424"/>
                  </a:lnTo>
                  <a:lnTo>
                    <a:pt x="16273" y="14479"/>
                  </a:lnTo>
                  <a:lnTo>
                    <a:pt x="16218" y="16384"/>
                  </a:lnTo>
                  <a:lnTo>
                    <a:pt x="10738" y="16275"/>
                  </a:lnTo>
                  <a:lnTo>
                    <a:pt x="10849" y="15622"/>
                  </a:lnTo>
                  <a:lnTo>
                    <a:pt x="10517" y="14588"/>
                  </a:lnTo>
                  <a:lnTo>
                    <a:pt x="10019" y="14098"/>
                  </a:lnTo>
                  <a:lnTo>
                    <a:pt x="9963" y="13554"/>
                  </a:lnTo>
                  <a:lnTo>
                    <a:pt x="9797" y="13064"/>
                  </a:lnTo>
                  <a:lnTo>
                    <a:pt x="8967" y="12084"/>
                  </a:lnTo>
                  <a:lnTo>
                    <a:pt x="8081" y="11703"/>
                  </a:lnTo>
                  <a:lnTo>
                    <a:pt x="7694" y="11485"/>
                  </a:lnTo>
                  <a:lnTo>
                    <a:pt x="7251" y="10669"/>
                  </a:lnTo>
                  <a:lnTo>
                    <a:pt x="7196" y="10233"/>
                  </a:lnTo>
                  <a:lnTo>
                    <a:pt x="6531" y="9689"/>
                  </a:lnTo>
                  <a:lnTo>
                    <a:pt x="6476" y="9308"/>
                  </a:lnTo>
                  <a:lnTo>
                    <a:pt x="5867" y="8818"/>
                  </a:lnTo>
                  <a:lnTo>
                    <a:pt x="5480" y="8709"/>
                  </a:lnTo>
                  <a:lnTo>
                    <a:pt x="5424" y="8437"/>
                  </a:lnTo>
                  <a:lnTo>
                    <a:pt x="5701" y="8165"/>
                  </a:lnTo>
                  <a:lnTo>
                    <a:pt x="5923" y="7838"/>
                  </a:lnTo>
                  <a:lnTo>
                    <a:pt x="5867" y="7620"/>
                  </a:lnTo>
                  <a:lnTo>
                    <a:pt x="5480" y="6586"/>
                  </a:lnTo>
                  <a:lnTo>
                    <a:pt x="5590" y="6260"/>
                  </a:lnTo>
                  <a:lnTo>
                    <a:pt x="3653" y="6260"/>
                  </a:lnTo>
                  <a:lnTo>
                    <a:pt x="1384" y="2068"/>
                  </a:lnTo>
                  <a:lnTo>
                    <a:pt x="0" y="1960"/>
                  </a:lnTo>
                  <a:lnTo>
                    <a:pt x="0" y="0"/>
                  </a:lnTo>
                  <a:close/>
                </a:path>
              </a:pathLst>
            </a:custGeom>
            <a:grpFill/>
            <a:ln w="9525">
              <a:solidFill>
                <a:schemeClr val="accent1">
                  <a:lumMod val="40000"/>
                  <a:lumOff val="60000"/>
                </a:schemeClr>
              </a:solidFill>
              <a:prstDash val="solid"/>
              <a:round/>
              <a:headEnd/>
              <a:tailEnd/>
            </a:ln>
          </p:spPr>
        </p:sp>
        <p:sp>
          <p:nvSpPr>
            <p:cNvPr id="104" name="Polk"/>
            <p:cNvSpPr>
              <a:spLocks/>
            </p:cNvSpPr>
            <p:nvPr/>
          </p:nvSpPr>
          <p:spPr bwMode="auto">
            <a:xfrm>
              <a:off x="4210889" y="3614651"/>
              <a:ext cx="753972" cy="620203"/>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9525">
              <a:solidFill>
                <a:schemeClr val="accent1">
                  <a:lumMod val="40000"/>
                  <a:lumOff val="60000"/>
                </a:schemeClr>
              </a:solidFill>
              <a:prstDash val="solid"/>
              <a:round/>
              <a:headEnd/>
              <a:tailEnd/>
            </a:ln>
          </p:spPr>
        </p:sp>
        <p:sp>
          <p:nvSpPr>
            <p:cNvPr id="105" name="Seminole"/>
            <p:cNvSpPr>
              <a:spLocks/>
            </p:cNvSpPr>
            <p:nvPr/>
          </p:nvSpPr>
          <p:spPr bwMode="auto">
            <a:xfrm>
              <a:off x="4715565" y="3170780"/>
              <a:ext cx="360772" cy="231056"/>
            </a:xfrm>
            <a:custGeom>
              <a:avLst/>
              <a:gdLst/>
              <a:ahLst/>
              <a:cxnLst>
                <a:cxn ang="0">
                  <a:pos x="3590" y="0"/>
                </a:cxn>
                <a:cxn ang="0">
                  <a:pos x="2853" y="719"/>
                </a:cxn>
                <a:cxn ang="0">
                  <a:pos x="2209" y="1868"/>
                </a:cxn>
                <a:cxn ang="0">
                  <a:pos x="1933" y="3018"/>
                </a:cxn>
                <a:cxn ang="0">
                  <a:pos x="1841" y="5461"/>
                </a:cxn>
                <a:cxn ang="0">
                  <a:pos x="1749" y="7042"/>
                </a:cxn>
                <a:cxn ang="0">
                  <a:pos x="1381" y="9054"/>
                </a:cxn>
                <a:cxn ang="0">
                  <a:pos x="460" y="9917"/>
                </a:cxn>
                <a:cxn ang="0">
                  <a:pos x="92" y="10492"/>
                </a:cxn>
                <a:cxn ang="0">
                  <a:pos x="0" y="14516"/>
                </a:cxn>
                <a:cxn ang="0">
                  <a:pos x="4510" y="14516"/>
                </a:cxn>
                <a:cxn ang="0">
                  <a:pos x="4786" y="16097"/>
                </a:cxn>
                <a:cxn ang="0">
                  <a:pos x="16384" y="16384"/>
                </a:cxn>
                <a:cxn ang="0">
                  <a:pos x="16108" y="12935"/>
                </a:cxn>
                <a:cxn ang="0">
                  <a:pos x="15464" y="10348"/>
                </a:cxn>
                <a:cxn ang="0">
                  <a:pos x="14911" y="9198"/>
                </a:cxn>
                <a:cxn ang="0">
                  <a:pos x="14175" y="7761"/>
                </a:cxn>
                <a:cxn ang="0">
                  <a:pos x="14175" y="5605"/>
                </a:cxn>
                <a:cxn ang="0">
                  <a:pos x="13899" y="4455"/>
                </a:cxn>
                <a:cxn ang="0">
                  <a:pos x="12886" y="3593"/>
                </a:cxn>
                <a:cxn ang="0">
                  <a:pos x="12242" y="3306"/>
                </a:cxn>
                <a:cxn ang="0">
                  <a:pos x="11966" y="3880"/>
                </a:cxn>
                <a:cxn ang="0">
                  <a:pos x="11966" y="4886"/>
                </a:cxn>
                <a:cxn ang="0">
                  <a:pos x="11690" y="5605"/>
                </a:cxn>
                <a:cxn ang="0">
                  <a:pos x="10217" y="5892"/>
                </a:cxn>
                <a:cxn ang="0">
                  <a:pos x="9941" y="5461"/>
                </a:cxn>
                <a:cxn ang="0">
                  <a:pos x="9573" y="5318"/>
                </a:cxn>
                <a:cxn ang="0">
                  <a:pos x="8744" y="4886"/>
                </a:cxn>
                <a:cxn ang="0">
                  <a:pos x="8192" y="3449"/>
                </a:cxn>
                <a:cxn ang="0">
                  <a:pos x="7180" y="2731"/>
                </a:cxn>
                <a:cxn ang="0">
                  <a:pos x="4786" y="2731"/>
                </a:cxn>
                <a:cxn ang="0">
                  <a:pos x="4142" y="2300"/>
                </a:cxn>
                <a:cxn ang="0">
                  <a:pos x="3590" y="0"/>
                </a:cxn>
              </a:cxnLst>
              <a:rect l="0" t="0" r="r" b="b"/>
              <a:pathLst>
                <a:path w="16384" h="16384">
                  <a:moveTo>
                    <a:pt x="3590" y="0"/>
                  </a:moveTo>
                  <a:lnTo>
                    <a:pt x="2853" y="719"/>
                  </a:lnTo>
                  <a:lnTo>
                    <a:pt x="2209" y="1868"/>
                  </a:lnTo>
                  <a:lnTo>
                    <a:pt x="1933" y="3018"/>
                  </a:lnTo>
                  <a:lnTo>
                    <a:pt x="1841" y="5461"/>
                  </a:lnTo>
                  <a:lnTo>
                    <a:pt x="1749" y="7042"/>
                  </a:lnTo>
                  <a:lnTo>
                    <a:pt x="1381" y="9054"/>
                  </a:lnTo>
                  <a:lnTo>
                    <a:pt x="460" y="9917"/>
                  </a:lnTo>
                  <a:lnTo>
                    <a:pt x="92" y="10492"/>
                  </a:lnTo>
                  <a:lnTo>
                    <a:pt x="0" y="14516"/>
                  </a:lnTo>
                  <a:lnTo>
                    <a:pt x="4510" y="14516"/>
                  </a:lnTo>
                  <a:lnTo>
                    <a:pt x="4786" y="16097"/>
                  </a:lnTo>
                  <a:lnTo>
                    <a:pt x="16384" y="16384"/>
                  </a:lnTo>
                  <a:lnTo>
                    <a:pt x="16108" y="12935"/>
                  </a:lnTo>
                  <a:lnTo>
                    <a:pt x="15464" y="10348"/>
                  </a:lnTo>
                  <a:lnTo>
                    <a:pt x="14911" y="9198"/>
                  </a:lnTo>
                  <a:lnTo>
                    <a:pt x="14175" y="7761"/>
                  </a:lnTo>
                  <a:lnTo>
                    <a:pt x="14175" y="5605"/>
                  </a:lnTo>
                  <a:lnTo>
                    <a:pt x="13899" y="4455"/>
                  </a:lnTo>
                  <a:lnTo>
                    <a:pt x="12886" y="3593"/>
                  </a:lnTo>
                  <a:lnTo>
                    <a:pt x="12242" y="3306"/>
                  </a:lnTo>
                  <a:lnTo>
                    <a:pt x="11966" y="3880"/>
                  </a:lnTo>
                  <a:lnTo>
                    <a:pt x="11966" y="4886"/>
                  </a:lnTo>
                  <a:lnTo>
                    <a:pt x="11690" y="5605"/>
                  </a:lnTo>
                  <a:lnTo>
                    <a:pt x="10217" y="5892"/>
                  </a:lnTo>
                  <a:lnTo>
                    <a:pt x="9941" y="5461"/>
                  </a:lnTo>
                  <a:lnTo>
                    <a:pt x="9573" y="5318"/>
                  </a:lnTo>
                  <a:lnTo>
                    <a:pt x="8744" y="4886"/>
                  </a:lnTo>
                  <a:lnTo>
                    <a:pt x="8192" y="3449"/>
                  </a:lnTo>
                  <a:lnTo>
                    <a:pt x="7180" y="2731"/>
                  </a:lnTo>
                  <a:lnTo>
                    <a:pt x="4786" y="2731"/>
                  </a:lnTo>
                  <a:lnTo>
                    <a:pt x="4142" y="2300"/>
                  </a:lnTo>
                  <a:lnTo>
                    <a:pt x="3590" y="0"/>
                  </a:lnTo>
                  <a:close/>
                </a:path>
              </a:pathLst>
            </a:custGeom>
            <a:grpFill/>
            <a:ln w="9525">
              <a:solidFill>
                <a:schemeClr val="accent1">
                  <a:lumMod val="40000"/>
                  <a:lumOff val="60000"/>
                </a:schemeClr>
              </a:solidFill>
              <a:prstDash val="solid"/>
              <a:round/>
              <a:headEnd/>
              <a:tailEnd/>
            </a:ln>
          </p:spPr>
        </p:sp>
        <p:sp>
          <p:nvSpPr>
            <p:cNvPr id="106" name="Volusia"/>
            <p:cNvSpPr>
              <a:spLocks/>
            </p:cNvSpPr>
            <p:nvPr/>
          </p:nvSpPr>
          <p:spPr bwMode="auto">
            <a:xfrm>
              <a:off x="4539232" y="2672186"/>
              <a:ext cx="707355" cy="731677"/>
            </a:xfrm>
            <a:custGeom>
              <a:avLst/>
              <a:gdLst/>
              <a:ahLst/>
              <a:cxnLst>
                <a:cxn ang="0">
                  <a:pos x="4648" y="3358"/>
                </a:cxn>
                <a:cxn ang="0">
                  <a:pos x="9342" y="454"/>
                </a:cxn>
                <a:cxn ang="0">
                  <a:pos x="10563" y="998"/>
                </a:cxn>
                <a:cxn ang="0">
                  <a:pos x="12206" y="4539"/>
                </a:cxn>
                <a:cxn ang="0">
                  <a:pos x="12863" y="6172"/>
                </a:cxn>
                <a:cxn ang="0">
                  <a:pos x="13004" y="7398"/>
                </a:cxn>
                <a:cxn ang="0">
                  <a:pos x="13755" y="7670"/>
                </a:cxn>
                <a:cxn ang="0">
                  <a:pos x="13896" y="9032"/>
                </a:cxn>
                <a:cxn ang="0">
                  <a:pos x="15868" y="12299"/>
                </a:cxn>
                <a:cxn ang="0">
                  <a:pos x="16337" y="13479"/>
                </a:cxn>
                <a:cxn ang="0">
                  <a:pos x="15210" y="12708"/>
                </a:cxn>
                <a:cxn ang="0">
                  <a:pos x="14788" y="12935"/>
                </a:cxn>
                <a:cxn ang="0">
                  <a:pos x="13051" y="16384"/>
                </a:cxn>
                <a:cxn ang="0">
                  <a:pos x="12300" y="15249"/>
                </a:cxn>
                <a:cxn ang="0">
                  <a:pos x="11689" y="14069"/>
                </a:cxn>
                <a:cxn ang="0">
                  <a:pos x="11314" y="12935"/>
                </a:cxn>
                <a:cxn ang="0">
                  <a:pos x="10657" y="12299"/>
                </a:cxn>
                <a:cxn ang="0">
                  <a:pos x="10187" y="12390"/>
                </a:cxn>
                <a:cxn ang="0">
                  <a:pos x="10046" y="12935"/>
                </a:cxn>
                <a:cxn ang="0">
                  <a:pos x="9154" y="12889"/>
                </a:cxn>
                <a:cxn ang="0">
                  <a:pos x="8544" y="12708"/>
                </a:cxn>
                <a:cxn ang="0">
                  <a:pos x="7746" y="12027"/>
                </a:cxn>
                <a:cxn ang="0">
                  <a:pos x="6197" y="11891"/>
                </a:cxn>
                <a:cxn ang="0">
                  <a:pos x="6103" y="10212"/>
                </a:cxn>
                <a:cxn ang="0">
                  <a:pos x="5774" y="9349"/>
                </a:cxn>
                <a:cxn ang="0">
                  <a:pos x="4835" y="8033"/>
                </a:cxn>
                <a:cxn ang="0">
                  <a:pos x="4084" y="7352"/>
                </a:cxn>
                <a:cxn ang="0">
                  <a:pos x="3662" y="6899"/>
                </a:cxn>
                <a:cxn ang="0">
                  <a:pos x="2817" y="5582"/>
                </a:cxn>
                <a:cxn ang="0">
                  <a:pos x="2113" y="4811"/>
                </a:cxn>
                <a:cxn ang="0">
                  <a:pos x="1549" y="4629"/>
                </a:cxn>
                <a:cxn ang="0">
                  <a:pos x="1080" y="4221"/>
                </a:cxn>
                <a:cxn ang="0">
                  <a:pos x="610" y="2905"/>
                </a:cxn>
                <a:cxn ang="0">
                  <a:pos x="0" y="2178"/>
                </a:cxn>
                <a:cxn ang="0">
                  <a:pos x="423" y="2224"/>
                </a:cxn>
                <a:cxn ang="0">
                  <a:pos x="4131" y="1089"/>
                </a:cxn>
              </a:cxnLst>
              <a:rect l="0" t="0" r="r" b="b"/>
              <a:pathLst>
                <a:path w="16384" h="16384">
                  <a:moveTo>
                    <a:pt x="4554" y="817"/>
                  </a:moveTo>
                  <a:lnTo>
                    <a:pt x="4648" y="3358"/>
                  </a:lnTo>
                  <a:lnTo>
                    <a:pt x="9248" y="3404"/>
                  </a:lnTo>
                  <a:lnTo>
                    <a:pt x="9342" y="454"/>
                  </a:lnTo>
                  <a:lnTo>
                    <a:pt x="10187" y="0"/>
                  </a:lnTo>
                  <a:lnTo>
                    <a:pt x="10563" y="998"/>
                  </a:lnTo>
                  <a:lnTo>
                    <a:pt x="10563" y="1452"/>
                  </a:lnTo>
                  <a:lnTo>
                    <a:pt x="12206" y="4539"/>
                  </a:lnTo>
                  <a:lnTo>
                    <a:pt x="12581" y="5219"/>
                  </a:lnTo>
                  <a:lnTo>
                    <a:pt x="12863" y="6172"/>
                  </a:lnTo>
                  <a:lnTo>
                    <a:pt x="12816" y="7262"/>
                  </a:lnTo>
                  <a:lnTo>
                    <a:pt x="13004" y="7398"/>
                  </a:lnTo>
                  <a:lnTo>
                    <a:pt x="13379" y="7398"/>
                  </a:lnTo>
                  <a:lnTo>
                    <a:pt x="13755" y="7670"/>
                  </a:lnTo>
                  <a:lnTo>
                    <a:pt x="13802" y="8033"/>
                  </a:lnTo>
                  <a:lnTo>
                    <a:pt x="13896" y="9032"/>
                  </a:lnTo>
                  <a:lnTo>
                    <a:pt x="14694" y="10575"/>
                  </a:lnTo>
                  <a:lnTo>
                    <a:pt x="15868" y="12299"/>
                  </a:lnTo>
                  <a:lnTo>
                    <a:pt x="16384" y="13162"/>
                  </a:lnTo>
                  <a:lnTo>
                    <a:pt x="16337" y="13479"/>
                  </a:lnTo>
                  <a:lnTo>
                    <a:pt x="16008" y="13434"/>
                  </a:lnTo>
                  <a:lnTo>
                    <a:pt x="15210" y="12708"/>
                  </a:lnTo>
                  <a:lnTo>
                    <a:pt x="14882" y="12708"/>
                  </a:lnTo>
                  <a:lnTo>
                    <a:pt x="14788" y="12935"/>
                  </a:lnTo>
                  <a:lnTo>
                    <a:pt x="13145" y="12889"/>
                  </a:lnTo>
                  <a:lnTo>
                    <a:pt x="13051" y="16384"/>
                  </a:lnTo>
                  <a:lnTo>
                    <a:pt x="12441" y="16339"/>
                  </a:lnTo>
                  <a:lnTo>
                    <a:pt x="12300" y="15249"/>
                  </a:lnTo>
                  <a:lnTo>
                    <a:pt x="11971" y="14432"/>
                  </a:lnTo>
                  <a:lnTo>
                    <a:pt x="11689" y="14069"/>
                  </a:lnTo>
                  <a:lnTo>
                    <a:pt x="11314" y="13616"/>
                  </a:lnTo>
                  <a:lnTo>
                    <a:pt x="11314" y="12935"/>
                  </a:lnTo>
                  <a:lnTo>
                    <a:pt x="11173" y="12572"/>
                  </a:lnTo>
                  <a:lnTo>
                    <a:pt x="10657" y="12299"/>
                  </a:lnTo>
                  <a:lnTo>
                    <a:pt x="10328" y="12209"/>
                  </a:lnTo>
                  <a:lnTo>
                    <a:pt x="10187" y="12390"/>
                  </a:lnTo>
                  <a:lnTo>
                    <a:pt x="10187" y="12708"/>
                  </a:lnTo>
                  <a:lnTo>
                    <a:pt x="10046" y="12935"/>
                  </a:lnTo>
                  <a:lnTo>
                    <a:pt x="9295" y="13026"/>
                  </a:lnTo>
                  <a:lnTo>
                    <a:pt x="9154" y="12889"/>
                  </a:lnTo>
                  <a:lnTo>
                    <a:pt x="8967" y="12844"/>
                  </a:lnTo>
                  <a:lnTo>
                    <a:pt x="8544" y="12708"/>
                  </a:lnTo>
                  <a:lnTo>
                    <a:pt x="8262" y="12254"/>
                  </a:lnTo>
                  <a:lnTo>
                    <a:pt x="7746" y="12027"/>
                  </a:lnTo>
                  <a:lnTo>
                    <a:pt x="6525" y="12027"/>
                  </a:lnTo>
                  <a:lnTo>
                    <a:pt x="6197" y="11891"/>
                  </a:lnTo>
                  <a:lnTo>
                    <a:pt x="5915" y="11165"/>
                  </a:lnTo>
                  <a:lnTo>
                    <a:pt x="6103" y="10212"/>
                  </a:lnTo>
                  <a:lnTo>
                    <a:pt x="5915" y="9985"/>
                  </a:lnTo>
                  <a:lnTo>
                    <a:pt x="5774" y="9349"/>
                  </a:lnTo>
                  <a:lnTo>
                    <a:pt x="5446" y="8351"/>
                  </a:lnTo>
                  <a:lnTo>
                    <a:pt x="4835" y="8033"/>
                  </a:lnTo>
                  <a:lnTo>
                    <a:pt x="4319" y="7761"/>
                  </a:lnTo>
                  <a:lnTo>
                    <a:pt x="4084" y="7352"/>
                  </a:lnTo>
                  <a:lnTo>
                    <a:pt x="3850" y="6899"/>
                  </a:lnTo>
                  <a:lnTo>
                    <a:pt x="3662" y="6899"/>
                  </a:lnTo>
                  <a:lnTo>
                    <a:pt x="3333" y="6672"/>
                  </a:lnTo>
                  <a:lnTo>
                    <a:pt x="2817" y="5582"/>
                  </a:lnTo>
                  <a:lnTo>
                    <a:pt x="2253" y="5129"/>
                  </a:lnTo>
                  <a:lnTo>
                    <a:pt x="2113" y="4811"/>
                  </a:lnTo>
                  <a:lnTo>
                    <a:pt x="1878" y="4629"/>
                  </a:lnTo>
                  <a:lnTo>
                    <a:pt x="1549" y="4629"/>
                  </a:lnTo>
                  <a:lnTo>
                    <a:pt x="1268" y="4539"/>
                  </a:lnTo>
                  <a:lnTo>
                    <a:pt x="1080" y="4221"/>
                  </a:lnTo>
                  <a:lnTo>
                    <a:pt x="751" y="3540"/>
                  </a:lnTo>
                  <a:lnTo>
                    <a:pt x="610" y="2905"/>
                  </a:lnTo>
                  <a:lnTo>
                    <a:pt x="47" y="2496"/>
                  </a:lnTo>
                  <a:lnTo>
                    <a:pt x="0" y="2178"/>
                  </a:lnTo>
                  <a:lnTo>
                    <a:pt x="282" y="1997"/>
                  </a:lnTo>
                  <a:lnTo>
                    <a:pt x="423" y="2224"/>
                  </a:lnTo>
                  <a:lnTo>
                    <a:pt x="2535" y="1588"/>
                  </a:lnTo>
                  <a:lnTo>
                    <a:pt x="4131" y="1089"/>
                  </a:lnTo>
                  <a:lnTo>
                    <a:pt x="4554" y="817"/>
                  </a:lnTo>
                  <a:close/>
                </a:path>
              </a:pathLst>
            </a:custGeom>
            <a:grpFill/>
            <a:ln w="9525">
              <a:solidFill>
                <a:schemeClr val="accent1">
                  <a:lumMod val="40000"/>
                  <a:lumOff val="60000"/>
                </a:schemeClr>
              </a:solidFill>
              <a:prstDash val="solid"/>
              <a:round/>
              <a:headEnd/>
              <a:tailEnd/>
            </a:ln>
          </p:spPr>
        </p:sp>
      </p:grpSp>
      <p:cxnSp>
        <p:nvCxnSpPr>
          <p:cNvPr id="234" name="Straight Arrow Connector 233"/>
          <p:cNvCxnSpPr>
            <a:stCxn id="85005" idx="1"/>
          </p:cNvCxnSpPr>
          <p:nvPr/>
        </p:nvCxnSpPr>
        <p:spPr bwMode="auto">
          <a:xfrm rot="10800000" flipV="1">
            <a:off x="5425294" y="2552552"/>
            <a:ext cx="1311591" cy="444091"/>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grpSp>
        <p:nvGrpSpPr>
          <p:cNvPr id="117" name="Group 142"/>
          <p:cNvGrpSpPr/>
          <p:nvPr/>
        </p:nvGrpSpPr>
        <p:grpSpPr>
          <a:xfrm>
            <a:off x="4780331" y="3177773"/>
            <a:ext cx="1067113" cy="1596717"/>
            <a:chOff x="5447279" y="3429000"/>
            <a:chExt cx="1185681" cy="1842366"/>
          </a:xfrm>
          <a:solidFill>
            <a:srgbClr val="F79646">
              <a:alpha val="80000"/>
            </a:srgbClr>
          </a:solidFill>
        </p:grpSpPr>
        <p:sp>
          <p:nvSpPr>
            <p:cNvPr id="136" name="De_Soto"/>
            <p:cNvSpPr>
              <a:spLocks/>
            </p:cNvSpPr>
            <p:nvPr/>
          </p:nvSpPr>
          <p:spPr bwMode="auto">
            <a:xfrm>
              <a:off x="5447279" y="4316740"/>
              <a:ext cx="504674" cy="269565"/>
            </a:xfrm>
            <a:custGeom>
              <a:avLst/>
              <a:gdLst/>
              <a:ahLst/>
              <a:cxnLst>
                <a:cxn ang="0">
                  <a:pos x="16318" y="16384"/>
                </a:cxn>
                <a:cxn ang="0">
                  <a:pos x="16384" y="123"/>
                </a:cxn>
                <a:cxn ang="0">
                  <a:pos x="3948" y="0"/>
                </a:cxn>
                <a:cxn ang="0">
                  <a:pos x="3751" y="4804"/>
                </a:cxn>
                <a:cxn ang="0">
                  <a:pos x="1513" y="4928"/>
                </a:cxn>
                <a:cxn ang="0">
                  <a:pos x="1513" y="7145"/>
                </a:cxn>
                <a:cxn ang="0">
                  <a:pos x="0" y="7391"/>
                </a:cxn>
                <a:cxn ang="0">
                  <a:pos x="66" y="12565"/>
                </a:cxn>
                <a:cxn ang="0">
                  <a:pos x="4014" y="12565"/>
                </a:cxn>
                <a:cxn ang="0">
                  <a:pos x="4080" y="16261"/>
                </a:cxn>
                <a:cxn ang="0">
                  <a:pos x="16318" y="16384"/>
                </a:cxn>
              </a:cxnLst>
              <a:rect l="0" t="0" r="r" b="b"/>
              <a:pathLst>
                <a:path w="16384" h="16384">
                  <a:moveTo>
                    <a:pt x="16318" y="16384"/>
                  </a:moveTo>
                  <a:lnTo>
                    <a:pt x="16384" y="123"/>
                  </a:lnTo>
                  <a:lnTo>
                    <a:pt x="3948" y="0"/>
                  </a:lnTo>
                  <a:lnTo>
                    <a:pt x="3751" y="4804"/>
                  </a:lnTo>
                  <a:lnTo>
                    <a:pt x="1513" y="4928"/>
                  </a:lnTo>
                  <a:lnTo>
                    <a:pt x="1513" y="7145"/>
                  </a:lnTo>
                  <a:lnTo>
                    <a:pt x="0" y="7391"/>
                  </a:lnTo>
                  <a:lnTo>
                    <a:pt x="66" y="12565"/>
                  </a:lnTo>
                  <a:lnTo>
                    <a:pt x="4014" y="12565"/>
                  </a:lnTo>
                  <a:lnTo>
                    <a:pt x="4080" y="16261"/>
                  </a:lnTo>
                  <a:lnTo>
                    <a:pt x="16318" y="16384"/>
                  </a:lnTo>
                  <a:close/>
                </a:path>
              </a:pathLst>
            </a:custGeom>
            <a:grpFill/>
            <a:ln w="9525">
              <a:solidFill>
                <a:schemeClr val="accent6">
                  <a:lumMod val="20000"/>
                  <a:lumOff val="80000"/>
                </a:schemeClr>
              </a:solidFill>
              <a:prstDash val="solid"/>
              <a:round/>
              <a:headEnd/>
              <a:tailEnd/>
            </a:ln>
          </p:spPr>
        </p:sp>
        <p:sp>
          <p:nvSpPr>
            <p:cNvPr id="137" name="Glades"/>
            <p:cNvSpPr>
              <a:spLocks/>
            </p:cNvSpPr>
            <p:nvPr/>
          </p:nvSpPr>
          <p:spPr bwMode="auto">
            <a:xfrm>
              <a:off x="5945873" y="4432268"/>
              <a:ext cx="537104" cy="393200"/>
            </a:xfrm>
            <a:custGeom>
              <a:avLst/>
              <a:gdLst/>
              <a:ahLst/>
              <a:cxnLst>
                <a:cxn ang="0">
                  <a:pos x="14406" y="0"/>
                </a:cxn>
                <a:cxn ang="0">
                  <a:pos x="14900" y="507"/>
                </a:cxn>
                <a:cxn ang="0">
                  <a:pos x="15457" y="676"/>
                </a:cxn>
                <a:cxn ang="0">
                  <a:pos x="15951" y="1098"/>
                </a:cxn>
                <a:cxn ang="0">
                  <a:pos x="16384" y="1942"/>
                </a:cxn>
                <a:cxn ang="0">
                  <a:pos x="16013" y="2534"/>
                </a:cxn>
                <a:cxn ang="0">
                  <a:pos x="15333" y="2956"/>
                </a:cxn>
                <a:cxn ang="0">
                  <a:pos x="14777" y="3800"/>
                </a:cxn>
                <a:cxn ang="0">
                  <a:pos x="14653" y="16046"/>
                </a:cxn>
                <a:cxn ang="0">
                  <a:pos x="14591" y="16384"/>
                </a:cxn>
                <a:cxn ang="0">
                  <a:pos x="2906" y="16131"/>
                </a:cxn>
                <a:cxn ang="0">
                  <a:pos x="2782" y="15877"/>
                </a:cxn>
                <a:cxn ang="0">
                  <a:pos x="2164" y="15708"/>
                </a:cxn>
                <a:cxn ang="0">
                  <a:pos x="2102" y="16215"/>
                </a:cxn>
                <a:cxn ang="0">
                  <a:pos x="0" y="16215"/>
                </a:cxn>
                <a:cxn ang="0">
                  <a:pos x="124" y="6418"/>
                </a:cxn>
                <a:cxn ang="0">
                  <a:pos x="4884" y="6334"/>
                </a:cxn>
                <a:cxn ang="0">
                  <a:pos x="4884" y="6081"/>
                </a:cxn>
                <a:cxn ang="0">
                  <a:pos x="5441" y="5996"/>
                </a:cxn>
                <a:cxn ang="0">
                  <a:pos x="5503" y="6418"/>
                </a:cxn>
                <a:cxn ang="0">
                  <a:pos x="6863" y="6418"/>
                </a:cxn>
                <a:cxn ang="0">
                  <a:pos x="6863" y="3378"/>
                </a:cxn>
                <a:cxn ang="0">
                  <a:pos x="9459" y="3209"/>
                </a:cxn>
                <a:cxn ang="0">
                  <a:pos x="9521" y="84"/>
                </a:cxn>
                <a:cxn ang="0">
                  <a:pos x="14406" y="0"/>
                </a:cxn>
              </a:cxnLst>
              <a:rect l="0" t="0" r="r" b="b"/>
              <a:pathLst>
                <a:path w="16384" h="16384">
                  <a:moveTo>
                    <a:pt x="14406" y="0"/>
                  </a:moveTo>
                  <a:lnTo>
                    <a:pt x="14900" y="507"/>
                  </a:lnTo>
                  <a:lnTo>
                    <a:pt x="15457" y="676"/>
                  </a:lnTo>
                  <a:lnTo>
                    <a:pt x="15951" y="1098"/>
                  </a:lnTo>
                  <a:lnTo>
                    <a:pt x="16384" y="1942"/>
                  </a:lnTo>
                  <a:lnTo>
                    <a:pt x="16013" y="2534"/>
                  </a:lnTo>
                  <a:lnTo>
                    <a:pt x="15333" y="2956"/>
                  </a:lnTo>
                  <a:lnTo>
                    <a:pt x="14777" y="3800"/>
                  </a:lnTo>
                  <a:lnTo>
                    <a:pt x="14653" y="16046"/>
                  </a:lnTo>
                  <a:lnTo>
                    <a:pt x="14591" y="16384"/>
                  </a:lnTo>
                  <a:lnTo>
                    <a:pt x="2906" y="16131"/>
                  </a:lnTo>
                  <a:lnTo>
                    <a:pt x="2782" y="15877"/>
                  </a:lnTo>
                  <a:lnTo>
                    <a:pt x="2164" y="15708"/>
                  </a:lnTo>
                  <a:lnTo>
                    <a:pt x="2102" y="16215"/>
                  </a:lnTo>
                  <a:lnTo>
                    <a:pt x="0" y="16215"/>
                  </a:lnTo>
                  <a:lnTo>
                    <a:pt x="124" y="6418"/>
                  </a:lnTo>
                  <a:lnTo>
                    <a:pt x="4884" y="6334"/>
                  </a:lnTo>
                  <a:lnTo>
                    <a:pt x="4884" y="6081"/>
                  </a:lnTo>
                  <a:lnTo>
                    <a:pt x="5441" y="5996"/>
                  </a:lnTo>
                  <a:lnTo>
                    <a:pt x="5503" y="6418"/>
                  </a:lnTo>
                  <a:lnTo>
                    <a:pt x="6863" y="6418"/>
                  </a:lnTo>
                  <a:lnTo>
                    <a:pt x="6863" y="3378"/>
                  </a:lnTo>
                  <a:lnTo>
                    <a:pt x="9459" y="3209"/>
                  </a:lnTo>
                  <a:lnTo>
                    <a:pt x="9521" y="84"/>
                  </a:lnTo>
                  <a:lnTo>
                    <a:pt x="14406" y="0"/>
                  </a:lnTo>
                  <a:close/>
                </a:path>
              </a:pathLst>
            </a:custGeom>
            <a:grpFill/>
            <a:ln w="9525">
              <a:solidFill>
                <a:schemeClr val="accent6">
                  <a:lumMod val="20000"/>
                  <a:lumOff val="80000"/>
                </a:schemeClr>
              </a:solidFill>
              <a:prstDash val="solid"/>
              <a:round/>
              <a:headEnd/>
              <a:tailEnd/>
            </a:ln>
          </p:spPr>
        </p:sp>
        <p:sp>
          <p:nvSpPr>
            <p:cNvPr id="138" name="Hardee"/>
            <p:cNvSpPr>
              <a:spLocks/>
            </p:cNvSpPr>
            <p:nvPr/>
          </p:nvSpPr>
          <p:spPr bwMode="auto">
            <a:xfrm>
              <a:off x="5568887" y="4047175"/>
              <a:ext cx="383066" cy="271592"/>
            </a:xfrm>
            <a:custGeom>
              <a:avLst/>
              <a:gdLst/>
              <a:ahLst/>
              <a:cxnLst>
                <a:cxn ang="0">
                  <a:pos x="0" y="0"/>
                </a:cxn>
                <a:cxn ang="0">
                  <a:pos x="16297" y="122"/>
                </a:cxn>
                <a:cxn ang="0">
                  <a:pos x="16384" y="16384"/>
                </a:cxn>
                <a:cxn ang="0">
                  <a:pos x="0" y="16262"/>
                </a:cxn>
                <a:cxn ang="0">
                  <a:pos x="0" y="0"/>
                </a:cxn>
              </a:cxnLst>
              <a:rect l="0" t="0" r="r" b="b"/>
              <a:pathLst>
                <a:path w="16384" h="16384">
                  <a:moveTo>
                    <a:pt x="0" y="0"/>
                  </a:moveTo>
                  <a:lnTo>
                    <a:pt x="16297" y="122"/>
                  </a:lnTo>
                  <a:lnTo>
                    <a:pt x="16384" y="16384"/>
                  </a:lnTo>
                  <a:lnTo>
                    <a:pt x="0" y="16262"/>
                  </a:lnTo>
                  <a:lnTo>
                    <a:pt x="0" y="0"/>
                  </a:lnTo>
                  <a:close/>
                </a:path>
              </a:pathLst>
            </a:custGeom>
            <a:grpFill/>
            <a:ln w="9525">
              <a:solidFill>
                <a:schemeClr val="accent6">
                  <a:lumMod val="20000"/>
                  <a:lumOff val="80000"/>
                </a:schemeClr>
              </a:solidFill>
              <a:prstDash val="solid"/>
              <a:round/>
              <a:headEnd/>
              <a:tailEnd/>
            </a:ln>
          </p:spPr>
        </p:sp>
        <p:sp>
          <p:nvSpPr>
            <p:cNvPr id="139" name="Hendry"/>
            <p:cNvSpPr>
              <a:spLocks/>
            </p:cNvSpPr>
            <p:nvPr/>
          </p:nvSpPr>
          <p:spPr bwMode="auto">
            <a:xfrm>
              <a:off x="5945873" y="4809254"/>
              <a:ext cx="535077" cy="462112"/>
            </a:xfrm>
            <a:custGeom>
              <a:avLst/>
              <a:gdLst/>
              <a:ahLst/>
              <a:cxnLst>
                <a:cxn ang="0">
                  <a:pos x="0" y="431"/>
                </a:cxn>
                <a:cxn ang="0">
                  <a:pos x="2110" y="431"/>
                </a:cxn>
                <a:cxn ang="0">
                  <a:pos x="2172" y="0"/>
                </a:cxn>
                <a:cxn ang="0">
                  <a:pos x="2793" y="144"/>
                </a:cxn>
                <a:cxn ang="0">
                  <a:pos x="2917" y="359"/>
                </a:cxn>
                <a:cxn ang="0">
                  <a:pos x="14646" y="575"/>
                </a:cxn>
                <a:cxn ang="0">
                  <a:pos x="14708" y="287"/>
                </a:cxn>
                <a:cxn ang="0">
                  <a:pos x="16136" y="1006"/>
                </a:cxn>
                <a:cxn ang="0">
                  <a:pos x="16384" y="1293"/>
                </a:cxn>
                <a:cxn ang="0">
                  <a:pos x="16260" y="13653"/>
                </a:cxn>
                <a:cxn ang="0">
                  <a:pos x="16260" y="16384"/>
                </a:cxn>
                <a:cxn ang="0">
                  <a:pos x="6640" y="16240"/>
                </a:cxn>
                <a:cxn ang="0">
                  <a:pos x="6703" y="8192"/>
                </a:cxn>
                <a:cxn ang="0">
                  <a:pos x="0" y="8120"/>
                </a:cxn>
                <a:cxn ang="0">
                  <a:pos x="0" y="431"/>
                </a:cxn>
              </a:cxnLst>
              <a:rect l="0" t="0" r="r" b="b"/>
              <a:pathLst>
                <a:path w="16384" h="16384">
                  <a:moveTo>
                    <a:pt x="0" y="431"/>
                  </a:moveTo>
                  <a:lnTo>
                    <a:pt x="2110" y="431"/>
                  </a:lnTo>
                  <a:lnTo>
                    <a:pt x="2172" y="0"/>
                  </a:lnTo>
                  <a:lnTo>
                    <a:pt x="2793" y="144"/>
                  </a:lnTo>
                  <a:lnTo>
                    <a:pt x="2917" y="359"/>
                  </a:lnTo>
                  <a:lnTo>
                    <a:pt x="14646" y="575"/>
                  </a:lnTo>
                  <a:lnTo>
                    <a:pt x="14708" y="287"/>
                  </a:lnTo>
                  <a:lnTo>
                    <a:pt x="16136" y="1006"/>
                  </a:lnTo>
                  <a:lnTo>
                    <a:pt x="16384" y="1293"/>
                  </a:lnTo>
                  <a:lnTo>
                    <a:pt x="16260" y="13653"/>
                  </a:lnTo>
                  <a:lnTo>
                    <a:pt x="16260" y="16384"/>
                  </a:lnTo>
                  <a:lnTo>
                    <a:pt x="6640" y="16240"/>
                  </a:lnTo>
                  <a:lnTo>
                    <a:pt x="6703" y="8192"/>
                  </a:lnTo>
                  <a:lnTo>
                    <a:pt x="0" y="8120"/>
                  </a:lnTo>
                  <a:lnTo>
                    <a:pt x="0" y="431"/>
                  </a:lnTo>
                  <a:close/>
                </a:path>
              </a:pathLst>
            </a:custGeom>
            <a:grpFill/>
            <a:ln w="9525">
              <a:solidFill>
                <a:schemeClr val="accent6">
                  <a:lumMod val="20000"/>
                  <a:lumOff val="80000"/>
                </a:schemeClr>
              </a:solidFill>
              <a:prstDash val="solid"/>
              <a:round/>
              <a:headEnd/>
              <a:tailEnd/>
            </a:ln>
          </p:spPr>
        </p:sp>
        <p:sp>
          <p:nvSpPr>
            <p:cNvPr id="140" name="Highlands"/>
            <p:cNvSpPr>
              <a:spLocks/>
            </p:cNvSpPr>
            <p:nvPr/>
          </p:nvSpPr>
          <p:spPr bwMode="auto">
            <a:xfrm>
              <a:off x="5949927" y="4049202"/>
              <a:ext cx="468192" cy="537104"/>
            </a:xfrm>
            <a:custGeom>
              <a:avLst/>
              <a:gdLst/>
              <a:ahLst/>
              <a:cxnLst>
                <a:cxn ang="0">
                  <a:pos x="0" y="0"/>
                </a:cxn>
                <a:cxn ang="0">
                  <a:pos x="11703" y="0"/>
                </a:cxn>
                <a:cxn ang="0">
                  <a:pos x="11277" y="2040"/>
                </a:cxn>
                <a:cxn ang="0">
                  <a:pos x="10852" y="2164"/>
                </a:cxn>
                <a:cxn ang="0">
                  <a:pos x="10568" y="2102"/>
                </a:cxn>
                <a:cxn ang="0">
                  <a:pos x="10355" y="2720"/>
                </a:cxn>
                <a:cxn ang="0">
                  <a:pos x="10426" y="2968"/>
                </a:cxn>
                <a:cxn ang="0">
                  <a:pos x="10142" y="3895"/>
                </a:cxn>
                <a:cxn ang="0">
                  <a:pos x="10355" y="4513"/>
                </a:cxn>
                <a:cxn ang="0">
                  <a:pos x="12128" y="6244"/>
                </a:cxn>
                <a:cxn ang="0">
                  <a:pos x="14398" y="7728"/>
                </a:cxn>
                <a:cxn ang="0">
                  <a:pos x="14540" y="8779"/>
                </a:cxn>
                <a:cxn ang="0">
                  <a:pos x="15178" y="9398"/>
                </a:cxn>
                <a:cxn ang="0">
                  <a:pos x="15391" y="10449"/>
                </a:cxn>
                <a:cxn ang="0">
                  <a:pos x="15533" y="10696"/>
                </a:cxn>
                <a:cxn ang="0">
                  <a:pos x="16100" y="10881"/>
                </a:cxn>
                <a:cxn ang="0">
                  <a:pos x="16384" y="11685"/>
                </a:cxn>
                <a:cxn ang="0">
                  <a:pos x="10781" y="11747"/>
                </a:cxn>
                <a:cxn ang="0">
                  <a:pos x="10710" y="14035"/>
                </a:cxn>
                <a:cxn ang="0">
                  <a:pos x="7731" y="14158"/>
                </a:cxn>
                <a:cxn ang="0">
                  <a:pos x="7731" y="16384"/>
                </a:cxn>
                <a:cxn ang="0">
                  <a:pos x="6171" y="16384"/>
                </a:cxn>
                <a:cxn ang="0">
                  <a:pos x="6100" y="16075"/>
                </a:cxn>
                <a:cxn ang="0">
                  <a:pos x="5461" y="16137"/>
                </a:cxn>
                <a:cxn ang="0">
                  <a:pos x="5461" y="16322"/>
                </a:cxn>
                <a:cxn ang="0">
                  <a:pos x="0" y="16384"/>
                </a:cxn>
                <a:cxn ang="0">
                  <a:pos x="71" y="8223"/>
                </a:cxn>
                <a:cxn ang="0">
                  <a:pos x="0" y="0"/>
                </a:cxn>
              </a:cxnLst>
              <a:rect l="0" t="0" r="r" b="b"/>
              <a:pathLst>
                <a:path w="16384" h="16384">
                  <a:moveTo>
                    <a:pt x="0" y="0"/>
                  </a:moveTo>
                  <a:lnTo>
                    <a:pt x="11703" y="0"/>
                  </a:lnTo>
                  <a:lnTo>
                    <a:pt x="11277" y="2040"/>
                  </a:lnTo>
                  <a:lnTo>
                    <a:pt x="10852" y="2164"/>
                  </a:lnTo>
                  <a:lnTo>
                    <a:pt x="10568" y="2102"/>
                  </a:lnTo>
                  <a:lnTo>
                    <a:pt x="10355" y="2720"/>
                  </a:lnTo>
                  <a:lnTo>
                    <a:pt x="10426" y="2968"/>
                  </a:lnTo>
                  <a:lnTo>
                    <a:pt x="10142" y="3895"/>
                  </a:lnTo>
                  <a:lnTo>
                    <a:pt x="10355" y="4513"/>
                  </a:lnTo>
                  <a:lnTo>
                    <a:pt x="12128" y="6244"/>
                  </a:lnTo>
                  <a:lnTo>
                    <a:pt x="14398" y="7728"/>
                  </a:lnTo>
                  <a:lnTo>
                    <a:pt x="14540" y="8779"/>
                  </a:lnTo>
                  <a:lnTo>
                    <a:pt x="15178" y="9398"/>
                  </a:lnTo>
                  <a:lnTo>
                    <a:pt x="15391" y="10449"/>
                  </a:lnTo>
                  <a:lnTo>
                    <a:pt x="15533" y="10696"/>
                  </a:lnTo>
                  <a:lnTo>
                    <a:pt x="16100" y="10881"/>
                  </a:lnTo>
                  <a:lnTo>
                    <a:pt x="16384" y="11685"/>
                  </a:lnTo>
                  <a:lnTo>
                    <a:pt x="10781" y="11747"/>
                  </a:lnTo>
                  <a:lnTo>
                    <a:pt x="10710" y="14035"/>
                  </a:lnTo>
                  <a:lnTo>
                    <a:pt x="7731" y="14158"/>
                  </a:lnTo>
                  <a:lnTo>
                    <a:pt x="7731" y="16384"/>
                  </a:lnTo>
                  <a:lnTo>
                    <a:pt x="6171" y="16384"/>
                  </a:lnTo>
                  <a:lnTo>
                    <a:pt x="6100" y="16075"/>
                  </a:lnTo>
                  <a:lnTo>
                    <a:pt x="5461" y="16137"/>
                  </a:lnTo>
                  <a:lnTo>
                    <a:pt x="5461" y="16322"/>
                  </a:lnTo>
                  <a:lnTo>
                    <a:pt x="0" y="16384"/>
                  </a:lnTo>
                  <a:lnTo>
                    <a:pt x="71" y="8223"/>
                  </a:lnTo>
                  <a:lnTo>
                    <a:pt x="0" y="0"/>
                  </a:lnTo>
                  <a:close/>
                </a:path>
              </a:pathLst>
            </a:custGeom>
            <a:grpFill/>
            <a:ln w="9525">
              <a:solidFill>
                <a:schemeClr val="accent6">
                  <a:lumMod val="20000"/>
                  <a:lumOff val="80000"/>
                </a:schemeClr>
              </a:solidFill>
              <a:prstDash val="solid"/>
              <a:round/>
              <a:headEnd/>
              <a:tailEnd/>
            </a:ln>
          </p:spPr>
        </p:sp>
        <p:sp>
          <p:nvSpPr>
            <p:cNvPr id="141" name="Okeechobee"/>
            <p:cNvSpPr>
              <a:spLocks/>
            </p:cNvSpPr>
            <p:nvPr/>
          </p:nvSpPr>
          <p:spPr bwMode="auto">
            <a:xfrm>
              <a:off x="6239760" y="4049202"/>
              <a:ext cx="393200" cy="447924"/>
            </a:xfrm>
            <a:custGeom>
              <a:avLst/>
              <a:gdLst/>
              <a:ahLst/>
              <a:cxnLst>
                <a:cxn ang="0">
                  <a:pos x="1858" y="0"/>
                </a:cxn>
                <a:cxn ang="0">
                  <a:pos x="10219" y="148"/>
                </a:cxn>
                <a:cxn ang="0">
                  <a:pos x="13344" y="222"/>
                </a:cxn>
                <a:cxn ang="0">
                  <a:pos x="13428" y="2817"/>
                </a:cxn>
                <a:cxn ang="0">
                  <a:pos x="16384" y="2965"/>
                </a:cxn>
                <a:cxn ang="0">
                  <a:pos x="16384" y="14086"/>
                </a:cxn>
                <a:cxn ang="0">
                  <a:pos x="16215" y="16384"/>
                </a:cxn>
                <a:cxn ang="0">
                  <a:pos x="13344" y="14012"/>
                </a:cxn>
                <a:cxn ang="0">
                  <a:pos x="12668" y="13789"/>
                </a:cxn>
                <a:cxn ang="0">
                  <a:pos x="11317" y="14160"/>
                </a:cxn>
                <a:cxn ang="0">
                  <a:pos x="10895" y="14086"/>
                </a:cxn>
                <a:cxn ang="0">
                  <a:pos x="10557" y="13789"/>
                </a:cxn>
                <a:cxn ang="0">
                  <a:pos x="10557" y="14975"/>
                </a:cxn>
                <a:cxn ang="0">
                  <a:pos x="10134" y="15717"/>
                </a:cxn>
                <a:cxn ang="0">
                  <a:pos x="9543" y="14975"/>
                </a:cxn>
                <a:cxn ang="0">
                  <a:pos x="8868" y="14605"/>
                </a:cxn>
                <a:cxn ang="0">
                  <a:pos x="8108" y="14456"/>
                </a:cxn>
                <a:cxn ang="0">
                  <a:pos x="7432" y="14012"/>
                </a:cxn>
                <a:cxn ang="0">
                  <a:pos x="7094" y="13048"/>
                </a:cxn>
                <a:cxn ang="0">
                  <a:pos x="6418" y="12825"/>
                </a:cxn>
                <a:cxn ang="0">
                  <a:pos x="6250" y="12529"/>
                </a:cxn>
                <a:cxn ang="0">
                  <a:pos x="5996" y="11269"/>
                </a:cxn>
                <a:cxn ang="0">
                  <a:pos x="5236" y="10527"/>
                </a:cxn>
                <a:cxn ang="0">
                  <a:pos x="5067" y="9267"/>
                </a:cxn>
                <a:cxn ang="0">
                  <a:pos x="2365" y="7488"/>
                </a:cxn>
                <a:cxn ang="0">
                  <a:pos x="253" y="5412"/>
                </a:cxn>
                <a:cxn ang="0">
                  <a:pos x="0" y="4671"/>
                </a:cxn>
                <a:cxn ang="0">
                  <a:pos x="338" y="3559"/>
                </a:cxn>
                <a:cxn ang="0">
                  <a:pos x="253" y="3262"/>
                </a:cxn>
                <a:cxn ang="0">
                  <a:pos x="507" y="2521"/>
                </a:cxn>
                <a:cxn ang="0">
                  <a:pos x="845" y="2595"/>
                </a:cxn>
                <a:cxn ang="0">
                  <a:pos x="1351" y="2446"/>
                </a:cxn>
                <a:cxn ang="0">
                  <a:pos x="1858" y="0"/>
                </a:cxn>
              </a:cxnLst>
              <a:rect l="0" t="0" r="r" b="b"/>
              <a:pathLst>
                <a:path w="16384" h="16384">
                  <a:moveTo>
                    <a:pt x="1858" y="0"/>
                  </a:moveTo>
                  <a:lnTo>
                    <a:pt x="10219" y="148"/>
                  </a:lnTo>
                  <a:lnTo>
                    <a:pt x="13344" y="222"/>
                  </a:lnTo>
                  <a:lnTo>
                    <a:pt x="13428" y="2817"/>
                  </a:lnTo>
                  <a:lnTo>
                    <a:pt x="16384" y="2965"/>
                  </a:lnTo>
                  <a:lnTo>
                    <a:pt x="16384" y="14086"/>
                  </a:lnTo>
                  <a:lnTo>
                    <a:pt x="16215" y="16384"/>
                  </a:lnTo>
                  <a:lnTo>
                    <a:pt x="13344" y="14012"/>
                  </a:lnTo>
                  <a:lnTo>
                    <a:pt x="12668" y="13789"/>
                  </a:lnTo>
                  <a:lnTo>
                    <a:pt x="11317" y="14160"/>
                  </a:lnTo>
                  <a:lnTo>
                    <a:pt x="10895" y="14086"/>
                  </a:lnTo>
                  <a:lnTo>
                    <a:pt x="10557" y="13789"/>
                  </a:lnTo>
                  <a:lnTo>
                    <a:pt x="10557" y="14975"/>
                  </a:lnTo>
                  <a:lnTo>
                    <a:pt x="10134" y="15717"/>
                  </a:lnTo>
                  <a:lnTo>
                    <a:pt x="9543" y="14975"/>
                  </a:lnTo>
                  <a:lnTo>
                    <a:pt x="8868" y="14605"/>
                  </a:lnTo>
                  <a:lnTo>
                    <a:pt x="8108" y="14456"/>
                  </a:lnTo>
                  <a:lnTo>
                    <a:pt x="7432" y="14012"/>
                  </a:lnTo>
                  <a:lnTo>
                    <a:pt x="7094" y="13048"/>
                  </a:lnTo>
                  <a:lnTo>
                    <a:pt x="6418" y="12825"/>
                  </a:lnTo>
                  <a:lnTo>
                    <a:pt x="6250" y="12529"/>
                  </a:lnTo>
                  <a:lnTo>
                    <a:pt x="5996" y="11269"/>
                  </a:lnTo>
                  <a:lnTo>
                    <a:pt x="5236" y="10527"/>
                  </a:lnTo>
                  <a:lnTo>
                    <a:pt x="5067" y="9267"/>
                  </a:lnTo>
                  <a:lnTo>
                    <a:pt x="2365" y="7488"/>
                  </a:lnTo>
                  <a:lnTo>
                    <a:pt x="253" y="5412"/>
                  </a:lnTo>
                  <a:lnTo>
                    <a:pt x="0" y="4671"/>
                  </a:lnTo>
                  <a:lnTo>
                    <a:pt x="338" y="3559"/>
                  </a:lnTo>
                  <a:lnTo>
                    <a:pt x="253" y="3262"/>
                  </a:lnTo>
                  <a:lnTo>
                    <a:pt x="507" y="2521"/>
                  </a:lnTo>
                  <a:lnTo>
                    <a:pt x="845" y="2595"/>
                  </a:lnTo>
                  <a:lnTo>
                    <a:pt x="1351" y="2446"/>
                  </a:lnTo>
                  <a:lnTo>
                    <a:pt x="1858" y="0"/>
                  </a:lnTo>
                  <a:close/>
                </a:path>
              </a:pathLst>
            </a:custGeom>
            <a:grpFill/>
            <a:ln w="9525">
              <a:solidFill>
                <a:schemeClr val="accent6">
                  <a:lumMod val="20000"/>
                  <a:lumOff val="80000"/>
                </a:schemeClr>
              </a:solidFill>
              <a:prstDash val="solid"/>
              <a:round/>
              <a:headEnd/>
              <a:tailEnd/>
            </a:ln>
          </p:spPr>
        </p:sp>
        <p:sp>
          <p:nvSpPr>
            <p:cNvPr id="142" name="Polk"/>
            <p:cNvSpPr>
              <a:spLocks/>
            </p:cNvSpPr>
            <p:nvPr/>
          </p:nvSpPr>
          <p:spPr bwMode="auto">
            <a:xfrm>
              <a:off x="5534431" y="3429000"/>
              <a:ext cx="753972" cy="620203"/>
            </a:xfrm>
            <a:custGeom>
              <a:avLst/>
              <a:gdLst/>
              <a:ahLst/>
              <a:cxnLst>
                <a:cxn ang="0">
                  <a:pos x="2510" y="375"/>
                </a:cxn>
                <a:cxn ang="0">
                  <a:pos x="4008" y="375"/>
                </a:cxn>
                <a:cxn ang="0">
                  <a:pos x="4052" y="0"/>
                </a:cxn>
                <a:cxn ang="0">
                  <a:pos x="5197" y="107"/>
                </a:cxn>
                <a:cxn ang="0">
                  <a:pos x="5285" y="321"/>
                </a:cxn>
                <a:cxn ang="0">
                  <a:pos x="7752" y="375"/>
                </a:cxn>
                <a:cxn ang="0">
                  <a:pos x="7752" y="2302"/>
                </a:cxn>
                <a:cxn ang="0">
                  <a:pos x="8853" y="2409"/>
                </a:cxn>
                <a:cxn ang="0">
                  <a:pos x="10658" y="6532"/>
                </a:cxn>
                <a:cxn ang="0">
                  <a:pos x="12200" y="6532"/>
                </a:cxn>
                <a:cxn ang="0">
                  <a:pos x="12112" y="6853"/>
                </a:cxn>
                <a:cxn ang="0">
                  <a:pos x="12420" y="7871"/>
                </a:cxn>
                <a:cxn ang="0">
                  <a:pos x="12464" y="8085"/>
                </a:cxn>
                <a:cxn ang="0">
                  <a:pos x="12288" y="8406"/>
                </a:cxn>
                <a:cxn ang="0">
                  <a:pos x="12068" y="8674"/>
                </a:cxn>
                <a:cxn ang="0">
                  <a:pos x="12112" y="8942"/>
                </a:cxn>
                <a:cxn ang="0">
                  <a:pos x="12420" y="9049"/>
                </a:cxn>
                <a:cxn ang="0">
                  <a:pos x="12905" y="9531"/>
                </a:cxn>
                <a:cxn ang="0">
                  <a:pos x="12949" y="9905"/>
                </a:cxn>
                <a:cxn ang="0">
                  <a:pos x="13477" y="10441"/>
                </a:cxn>
                <a:cxn ang="0">
                  <a:pos x="13521" y="10869"/>
                </a:cxn>
                <a:cxn ang="0">
                  <a:pos x="13874" y="11672"/>
                </a:cxn>
                <a:cxn ang="0">
                  <a:pos x="14182" y="11886"/>
                </a:cxn>
                <a:cxn ang="0">
                  <a:pos x="14887" y="12261"/>
                </a:cxn>
                <a:cxn ang="0">
                  <a:pos x="15547" y="13225"/>
                </a:cxn>
                <a:cxn ang="0">
                  <a:pos x="15679" y="13707"/>
                </a:cxn>
                <a:cxn ang="0">
                  <a:pos x="15723" y="14242"/>
                </a:cxn>
                <a:cxn ang="0">
                  <a:pos x="16120" y="14724"/>
                </a:cxn>
                <a:cxn ang="0">
                  <a:pos x="16384" y="15741"/>
                </a:cxn>
                <a:cxn ang="0">
                  <a:pos x="16296" y="16384"/>
                </a:cxn>
                <a:cxn ang="0">
                  <a:pos x="9029" y="16384"/>
                </a:cxn>
                <a:cxn ang="0">
                  <a:pos x="749" y="16330"/>
                </a:cxn>
                <a:cxn ang="0">
                  <a:pos x="749" y="4283"/>
                </a:cxn>
                <a:cxn ang="0">
                  <a:pos x="0" y="4283"/>
                </a:cxn>
                <a:cxn ang="0">
                  <a:pos x="44" y="2409"/>
                </a:cxn>
                <a:cxn ang="0">
                  <a:pos x="749" y="2356"/>
                </a:cxn>
                <a:cxn ang="0">
                  <a:pos x="749" y="1178"/>
                </a:cxn>
                <a:cxn ang="0">
                  <a:pos x="1057" y="1124"/>
                </a:cxn>
                <a:cxn ang="0">
                  <a:pos x="1233" y="910"/>
                </a:cxn>
                <a:cxn ang="0">
                  <a:pos x="1409" y="857"/>
                </a:cxn>
                <a:cxn ang="0">
                  <a:pos x="1718" y="910"/>
                </a:cxn>
                <a:cxn ang="0">
                  <a:pos x="2158" y="1124"/>
                </a:cxn>
                <a:cxn ang="0">
                  <a:pos x="2466" y="1071"/>
                </a:cxn>
                <a:cxn ang="0">
                  <a:pos x="2510" y="857"/>
                </a:cxn>
                <a:cxn ang="0">
                  <a:pos x="2510" y="375"/>
                </a:cxn>
              </a:cxnLst>
              <a:rect l="0" t="0" r="r" b="b"/>
              <a:pathLst>
                <a:path w="16384" h="16384">
                  <a:moveTo>
                    <a:pt x="2510" y="375"/>
                  </a:moveTo>
                  <a:lnTo>
                    <a:pt x="4008" y="375"/>
                  </a:lnTo>
                  <a:lnTo>
                    <a:pt x="4052" y="0"/>
                  </a:lnTo>
                  <a:lnTo>
                    <a:pt x="5197" y="107"/>
                  </a:lnTo>
                  <a:lnTo>
                    <a:pt x="5285" y="321"/>
                  </a:lnTo>
                  <a:lnTo>
                    <a:pt x="7752" y="375"/>
                  </a:lnTo>
                  <a:lnTo>
                    <a:pt x="7752" y="2302"/>
                  </a:lnTo>
                  <a:lnTo>
                    <a:pt x="8853" y="2409"/>
                  </a:lnTo>
                  <a:lnTo>
                    <a:pt x="10658" y="6532"/>
                  </a:lnTo>
                  <a:lnTo>
                    <a:pt x="12200" y="6532"/>
                  </a:lnTo>
                  <a:lnTo>
                    <a:pt x="12112" y="6853"/>
                  </a:lnTo>
                  <a:lnTo>
                    <a:pt x="12420" y="7871"/>
                  </a:lnTo>
                  <a:lnTo>
                    <a:pt x="12464" y="8085"/>
                  </a:lnTo>
                  <a:lnTo>
                    <a:pt x="12288" y="8406"/>
                  </a:lnTo>
                  <a:lnTo>
                    <a:pt x="12068" y="8674"/>
                  </a:lnTo>
                  <a:lnTo>
                    <a:pt x="12112" y="8942"/>
                  </a:lnTo>
                  <a:lnTo>
                    <a:pt x="12420" y="9049"/>
                  </a:lnTo>
                  <a:lnTo>
                    <a:pt x="12905" y="9531"/>
                  </a:lnTo>
                  <a:lnTo>
                    <a:pt x="12949" y="9905"/>
                  </a:lnTo>
                  <a:lnTo>
                    <a:pt x="13477" y="10441"/>
                  </a:lnTo>
                  <a:lnTo>
                    <a:pt x="13521" y="10869"/>
                  </a:lnTo>
                  <a:lnTo>
                    <a:pt x="13874" y="11672"/>
                  </a:lnTo>
                  <a:lnTo>
                    <a:pt x="14182" y="11886"/>
                  </a:lnTo>
                  <a:lnTo>
                    <a:pt x="14887" y="12261"/>
                  </a:lnTo>
                  <a:lnTo>
                    <a:pt x="15547" y="13225"/>
                  </a:lnTo>
                  <a:lnTo>
                    <a:pt x="15679" y="13707"/>
                  </a:lnTo>
                  <a:lnTo>
                    <a:pt x="15723" y="14242"/>
                  </a:lnTo>
                  <a:lnTo>
                    <a:pt x="16120" y="14724"/>
                  </a:lnTo>
                  <a:lnTo>
                    <a:pt x="16384" y="15741"/>
                  </a:lnTo>
                  <a:lnTo>
                    <a:pt x="16296" y="16384"/>
                  </a:lnTo>
                  <a:lnTo>
                    <a:pt x="9029" y="16384"/>
                  </a:lnTo>
                  <a:lnTo>
                    <a:pt x="749" y="16330"/>
                  </a:lnTo>
                  <a:lnTo>
                    <a:pt x="749" y="4283"/>
                  </a:lnTo>
                  <a:lnTo>
                    <a:pt x="0" y="4283"/>
                  </a:lnTo>
                  <a:lnTo>
                    <a:pt x="44" y="2409"/>
                  </a:lnTo>
                  <a:lnTo>
                    <a:pt x="749" y="2356"/>
                  </a:lnTo>
                  <a:lnTo>
                    <a:pt x="749" y="1178"/>
                  </a:lnTo>
                  <a:lnTo>
                    <a:pt x="1057" y="1124"/>
                  </a:lnTo>
                  <a:lnTo>
                    <a:pt x="1233" y="910"/>
                  </a:lnTo>
                  <a:lnTo>
                    <a:pt x="1409" y="857"/>
                  </a:lnTo>
                  <a:lnTo>
                    <a:pt x="1718" y="910"/>
                  </a:lnTo>
                  <a:lnTo>
                    <a:pt x="2158" y="1124"/>
                  </a:lnTo>
                  <a:lnTo>
                    <a:pt x="2466" y="1071"/>
                  </a:lnTo>
                  <a:lnTo>
                    <a:pt x="2510" y="857"/>
                  </a:lnTo>
                  <a:lnTo>
                    <a:pt x="2510" y="375"/>
                  </a:lnTo>
                  <a:close/>
                </a:path>
              </a:pathLst>
            </a:custGeom>
            <a:grpFill/>
            <a:ln w="9525">
              <a:solidFill>
                <a:schemeClr val="accent6">
                  <a:lumMod val="20000"/>
                  <a:lumOff val="80000"/>
                </a:schemeClr>
              </a:solidFill>
              <a:prstDash val="solid"/>
              <a:round/>
              <a:headEnd/>
              <a:tailEnd/>
            </a:ln>
          </p:spPr>
        </p:sp>
      </p:grpSp>
      <p:cxnSp>
        <p:nvCxnSpPr>
          <p:cNvPr id="222" name="Straight Arrow Connector 221"/>
          <p:cNvCxnSpPr>
            <a:stCxn id="85006" idx="3"/>
          </p:cNvCxnSpPr>
          <p:nvPr/>
        </p:nvCxnSpPr>
        <p:spPr bwMode="auto">
          <a:xfrm flipV="1">
            <a:off x="4540752" y="3860398"/>
            <a:ext cx="731081" cy="608826"/>
          </a:xfrm>
          <a:prstGeom prst="straightConnector1">
            <a:avLst/>
          </a:prstGeom>
          <a:ln w="15875">
            <a:headEnd type="none" w="med" len="med"/>
            <a:tailEnd type="ova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ffectLst/>
              </a:rPr>
              <a:t>How Can a Regional Vision Provide Input </a:t>
            </a:r>
            <a:br>
              <a:rPr lang="en-US" sz="2800" dirty="0" smtClean="0">
                <a:effectLst/>
              </a:rPr>
            </a:br>
            <a:r>
              <a:rPr lang="en-US" sz="2800" dirty="0" smtClean="0">
                <a:effectLst/>
              </a:rPr>
              <a:t>to Corridor Planning</a:t>
            </a:r>
            <a:endParaRPr lang="en-US" sz="2800" dirty="0">
              <a:effectLst/>
            </a:endParaRPr>
          </a:p>
        </p:txBody>
      </p:sp>
      <p:sp>
        <p:nvSpPr>
          <p:cNvPr id="3" name="Slide Number Placeholder 2"/>
          <p:cNvSpPr>
            <a:spLocks noGrp="1"/>
          </p:cNvSpPr>
          <p:nvPr>
            <p:ph type="sldNum" sz="quarter" idx="10"/>
          </p:nvPr>
        </p:nvSpPr>
        <p:spPr/>
        <p:txBody>
          <a:bodyPr/>
          <a:lstStyle/>
          <a:p>
            <a:fld id="{97B85A53-9931-4BAE-832A-2EAAD733E6E7}" type="slidenum">
              <a:rPr lang="en-US" smtClean="0"/>
              <a:pPr/>
              <a:t>7</a:t>
            </a:fld>
            <a:endParaRPr lang="en-US" dirty="0"/>
          </a:p>
        </p:txBody>
      </p:sp>
      <p:pic>
        <p:nvPicPr>
          <p:cNvPr id="6" name="Picture 5"/>
          <p:cNvPicPr>
            <a:picLocks noChangeAspect="1" noChangeArrowheads="1"/>
          </p:cNvPicPr>
          <p:nvPr/>
        </p:nvPicPr>
        <p:blipFill>
          <a:blip r:embed="rId3" cstate="print"/>
          <a:srcRect/>
          <a:stretch>
            <a:fillRect/>
          </a:stretch>
        </p:blipFill>
        <p:spPr bwMode="auto">
          <a:xfrm>
            <a:off x="619898" y="1293234"/>
            <a:ext cx="3216918" cy="3653947"/>
          </a:xfrm>
          <a:prstGeom prst="rect">
            <a:avLst/>
          </a:prstGeom>
          <a:noFill/>
          <a:ln w="9525">
            <a:noFill/>
            <a:miter lim="800000"/>
            <a:headEnd/>
            <a:tailEnd/>
          </a:ln>
        </p:spPr>
      </p:pic>
      <p:sp>
        <p:nvSpPr>
          <p:cNvPr id="7" name="Rectangle 3"/>
          <p:cNvSpPr txBox="1">
            <a:spLocks noChangeArrowheads="1"/>
          </p:cNvSpPr>
          <p:nvPr/>
        </p:nvSpPr>
        <p:spPr>
          <a:xfrm>
            <a:off x="4205288" y="1127125"/>
            <a:ext cx="3640137" cy="3924300"/>
          </a:xfrm>
          <a:prstGeom prst="rect">
            <a:avLst/>
          </a:prstGeom>
        </p:spPr>
        <p:txBody>
          <a:bodyPr/>
          <a:lstStyle/>
          <a:p>
            <a:pPr marL="285750" marR="0" lvl="0" indent="-285750" algn="l" defTabSz="914400" rtl="0" eaLnBrk="0" fontAlgn="base" latinLnBrk="0" hangingPunct="0">
              <a:lnSpc>
                <a:spcPct val="94000"/>
              </a:lnSpc>
              <a:spcBef>
                <a:spcPct val="100000"/>
              </a:spcBef>
              <a:spcAft>
                <a:spcPct val="0"/>
              </a:spcAft>
              <a:buClr>
                <a:srgbClr val="A80534"/>
              </a:buClr>
              <a:buSzPct val="80000"/>
              <a:buFont typeface="Wingdings" pitchFamily="2" charset="2"/>
              <a:buChar char="§"/>
              <a:tabLst/>
              <a:defRPr/>
            </a:pPr>
            <a:r>
              <a:rPr kumimoji="0" lang="en-US" sz="2100" b="0" i="0" u="none" strike="noStrike" kern="0" cap="none" spc="0" normalizeH="0" baseline="0" noProof="0" dirty="0" smtClean="0">
                <a:ln>
                  <a:noFill/>
                </a:ln>
                <a:solidFill>
                  <a:schemeClr val="bg2"/>
                </a:solidFill>
                <a:effectLst/>
                <a:uLnTx/>
                <a:uFillTx/>
                <a:latin typeface="+mn-lt"/>
                <a:ea typeface="+mn-ea"/>
                <a:cs typeface="+mn-cs"/>
              </a:rPr>
              <a:t>Can indicate desirable regional growth patterns and long-range scenarios for: </a:t>
            </a:r>
          </a:p>
          <a:p>
            <a:pPr marL="685800" marR="0" lvl="1" indent="-285750" algn="l" defTabSz="914400" rtl="0" eaLnBrk="0" fontAlgn="base" latinLnBrk="0" hangingPunct="0">
              <a:lnSpc>
                <a:spcPct val="94000"/>
              </a:lnSpc>
              <a:spcBef>
                <a:spcPct val="40000"/>
              </a:spcBef>
              <a:spcAft>
                <a:spcPct val="0"/>
              </a:spcAft>
              <a:buClr>
                <a:schemeClr val="bg2"/>
              </a:buClr>
              <a:buSzTx/>
              <a:buFontTx/>
              <a:buChar char="•"/>
              <a:tabLst/>
              <a:defRPr/>
            </a:pPr>
            <a:r>
              <a:rPr kumimoji="0" lang="en-US" sz="1700" b="0" i="0" u="none" strike="noStrike" kern="0" cap="none" spc="0" normalizeH="0" baseline="0" noProof="0" dirty="0" smtClean="0">
                <a:ln>
                  <a:noFill/>
                </a:ln>
                <a:solidFill>
                  <a:schemeClr val="bg2"/>
                </a:solidFill>
                <a:effectLst/>
                <a:uLnTx/>
                <a:uFillTx/>
                <a:latin typeface="+mn-lt"/>
              </a:rPr>
              <a:t>Future land development</a:t>
            </a:r>
          </a:p>
          <a:p>
            <a:pPr marL="685800" marR="0" lvl="1" indent="-285750" algn="l" defTabSz="914400" rtl="0" eaLnBrk="0" fontAlgn="base" latinLnBrk="0" hangingPunct="0">
              <a:lnSpc>
                <a:spcPct val="94000"/>
              </a:lnSpc>
              <a:spcBef>
                <a:spcPct val="40000"/>
              </a:spcBef>
              <a:spcAft>
                <a:spcPct val="0"/>
              </a:spcAft>
              <a:buClr>
                <a:schemeClr val="bg2"/>
              </a:buClr>
              <a:buSzTx/>
              <a:buFontTx/>
              <a:buChar char="•"/>
              <a:tabLst/>
              <a:defRPr/>
            </a:pPr>
            <a:r>
              <a:rPr kumimoji="0" lang="en-US" sz="1700" b="0" i="0" u="none" strike="noStrike" kern="0" cap="none" spc="0" normalizeH="0" baseline="0" noProof="0" dirty="0" smtClean="0">
                <a:ln>
                  <a:noFill/>
                </a:ln>
                <a:solidFill>
                  <a:schemeClr val="bg2"/>
                </a:solidFill>
                <a:effectLst/>
                <a:uLnTx/>
                <a:uFillTx/>
                <a:latin typeface="+mn-lt"/>
              </a:rPr>
              <a:t>Conceptual locations for future corridors (including modes and access points)</a:t>
            </a:r>
          </a:p>
          <a:p>
            <a:pPr marL="685800" marR="0" lvl="1" indent="-285750" algn="l" defTabSz="914400" rtl="0" eaLnBrk="0" fontAlgn="base" latinLnBrk="0" hangingPunct="0">
              <a:lnSpc>
                <a:spcPct val="94000"/>
              </a:lnSpc>
              <a:spcBef>
                <a:spcPct val="40000"/>
              </a:spcBef>
              <a:spcAft>
                <a:spcPct val="0"/>
              </a:spcAft>
              <a:buClr>
                <a:schemeClr val="bg2"/>
              </a:buClr>
              <a:buSzTx/>
              <a:buFontTx/>
              <a:buChar char="•"/>
              <a:tabLst/>
              <a:defRPr/>
            </a:pPr>
            <a:r>
              <a:rPr kumimoji="0" lang="en-US" sz="1700" b="0" i="0" u="none" strike="noStrike" kern="0" cap="none" spc="0" normalizeH="0" baseline="0" noProof="0" dirty="0" smtClean="0">
                <a:ln>
                  <a:noFill/>
                </a:ln>
                <a:solidFill>
                  <a:schemeClr val="bg2"/>
                </a:solidFill>
                <a:effectLst/>
                <a:uLnTx/>
                <a:uFillTx/>
                <a:latin typeface="+mn-lt"/>
              </a:rPr>
              <a:t>“Must save” community and environmental resources</a:t>
            </a:r>
          </a:p>
          <a:p>
            <a:pPr marL="685800" marR="0" lvl="1" indent="-285750" algn="l" defTabSz="914400" rtl="0" eaLnBrk="0" fontAlgn="base" latinLnBrk="0" hangingPunct="0">
              <a:lnSpc>
                <a:spcPct val="94000"/>
              </a:lnSpc>
              <a:spcBef>
                <a:spcPct val="40000"/>
              </a:spcBef>
              <a:spcAft>
                <a:spcPct val="0"/>
              </a:spcAft>
              <a:buClr>
                <a:schemeClr val="bg2"/>
              </a:buClr>
              <a:buSzTx/>
              <a:buFontTx/>
              <a:buChar char="•"/>
              <a:tabLst/>
              <a:defRPr/>
            </a:pPr>
            <a:r>
              <a:rPr lang="en-US" sz="1700" kern="0" dirty="0" smtClean="0">
                <a:latin typeface="+mn-lt"/>
              </a:rPr>
              <a:t>Potential for development or redevelopment</a:t>
            </a:r>
            <a:endParaRPr kumimoji="0" lang="en-US" sz="1700" b="0" i="0" u="none" strike="noStrike" kern="0" cap="none" spc="0" normalizeH="0" baseline="0" noProof="0" dirty="0" smtClean="0">
              <a:ln>
                <a:noFill/>
              </a:ln>
              <a:solidFill>
                <a:schemeClr val="bg2"/>
              </a:solidFill>
              <a:effectLst/>
              <a:uLnTx/>
              <a:uFillTx/>
              <a:latin typeface="+mn-lt"/>
            </a:endParaRPr>
          </a:p>
          <a:p>
            <a:pPr marL="685800" marR="0" lvl="1" indent="-285750" algn="l" defTabSz="914400" rtl="0" eaLnBrk="0" fontAlgn="base" latinLnBrk="0" hangingPunct="0">
              <a:lnSpc>
                <a:spcPct val="94000"/>
              </a:lnSpc>
              <a:spcBef>
                <a:spcPct val="40000"/>
              </a:spcBef>
              <a:spcAft>
                <a:spcPct val="0"/>
              </a:spcAft>
              <a:buClr>
                <a:schemeClr val="bg2"/>
              </a:buClr>
              <a:buSzTx/>
              <a:buFontTx/>
              <a:buChar char="•"/>
              <a:tabLst/>
              <a:defRPr/>
            </a:pPr>
            <a:endParaRPr kumimoji="0" lang="en-US" sz="1700" b="0" i="0" u="none" strike="noStrike" kern="0" cap="none" spc="0" normalizeH="0" baseline="0" noProof="0" dirty="0">
              <a:ln>
                <a:noFill/>
              </a:ln>
              <a:solidFill>
                <a:schemeClr val="bg2"/>
              </a:solidFill>
              <a:effectLst/>
              <a:uLnTx/>
              <a:uFillTx/>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dirty="0" smtClean="0">
                <a:effectLst/>
              </a:rPr>
              <a:t>Today’s Transportation System Cannot </a:t>
            </a:r>
            <a:br>
              <a:rPr lang="en-US" dirty="0" smtClean="0">
                <a:effectLst/>
              </a:rPr>
            </a:br>
            <a:r>
              <a:rPr lang="en-US" dirty="0" smtClean="0">
                <a:effectLst/>
              </a:rPr>
              <a:t>Meet Increase in Demand</a:t>
            </a:r>
          </a:p>
        </p:txBody>
      </p:sp>
      <p:sp>
        <p:nvSpPr>
          <p:cNvPr id="5" name="Slide Number Placeholder 3"/>
          <p:cNvSpPr>
            <a:spLocks noGrp="1"/>
          </p:cNvSpPr>
          <p:nvPr>
            <p:ph type="sldNum" sz="quarter" idx="10"/>
          </p:nvPr>
        </p:nvSpPr>
        <p:spPr/>
        <p:txBody>
          <a:bodyPr/>
          <a:lstStyle/>
          <a:p>
            <a:fld id="{2ED172FA-AF9E-483E-982C-ADDC9B4FD10C}" type="slidenum">
              <a:rPr lang="en-US" smtClean="0"/>
              <a:pPr/>
              <a:t>8</a:t>
            </a:fld>
            <a:endParaRPr lang="en-US" dirty="0"/>
          </a:p>
        </p:txBody>
      </p:sp>
      <p:pic>
        <p:nvPicPr>
          <p:cNvPr id="26628" name="Picture 8" descr="2009.jpg"/>
          <p:cNvPicPr>
            <a:picLocks noChangeAspect="1"/>
          </p:cNvPicPr>
          <p:nvPr/>
        </p:nvPicPr>
        <p:blipFill>
          <a:blip r:embed="rId3" cstate="print"/>
          <a:srcRect/>
          <a:stretch>
            <a:fillRect/>
          </a:stretch>
        </p:blipFill>
        <p:spPr bwMode="auto">
          <a:xfrm>
            <a:off x="656937" y="1095468"/>
            <a:ext cx="6898761" cy="4385644"/>
          </a:xfrm>
          <a:prstGeom prst="rect">
            <a:avLst/>
          </a:prstGeom>
          <a:noFill/>
          <a:ln w="9525">
            <a:noFill/>
            <a:miter lim="800000"/>
            <a:headEnd/>
            <a:tailEnd/>
          </a:ln>
        </p:spPr>
      </p:pic>
      <p:sp>
        <p:nvSpPr>
          <p:cNvPr id="26629" name="TextBox 6"/>
          <p:cNvSpPr txBox="1">
            <a:spLocks noChangeArrowheads="1"/>
          </p:cNvSpPr>
          <p:nvPr/>
        </p:nvSpPr>
        <p:spPr bwMode="auto">
          <a:xfrm>
            <a:off x="705083" y="5619289"/>
            <a:ext cx="2377441" cy="227942"/>
          </a:xfrm>
          <a:prstGeom prst="rect">
            <a:avLst/>
          </a:prstGeom>
          <a:noFill/>
          <a:ln w="9525">
            <a:noFill/>
            <a:miter lim="800000"/>
            <a:headEnd/>
            <a:tailEnd/>
          </a:ln>
        </p:spPr>
        <p:txBody>
          <a:bodyPr wrap="square" lIns="88577" tIns="44289" rIns="88577" bIns="44289">
            <a:spAutoFit/>
          </a:bodyPr>
          <a:lstStyle/>
          <a:p>
            <a:pPr marL="561014" indent="-561014" algn="l"/>
            <a:r>
              <a:rPr lang="en-US" sz="900" dirty="0">
                <a:solidFill>
                  <a:schemeClr val="tx1"/>
                </a:solidFill>
                <a:latin typeface="+mn-lt"/>
              </a:rPr>
              <a:t>Source: FDOT Systems Planning Office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2035 TITLE.jpg"/>
          <p:cNvPicPr>
            <a:picLocks noChangeAspect="1"/>
          </p:cNvPicPr>
          <p:nvPr/>
        </p:nvPicPr>
        <p:blipFill>
          <a:blip r:embed="rId3" cstate="print"/>
          <a:srcRect/>
          <a:stretch>
            <a:fillRect/>
          </a:stretch>
        </p:blipFill>
        <p:spPr bwMode="auto">
          <a:xfrm>
            <a:off x="649956" y="1091501"/>
            <a:ext cx="6931813" cy="4374085"/>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dirty="0" smtClean="0">
                <a:effectLst/>
              </a:rPr>
              <a:t>Today’s Transportation System Cannot  Meet Increase in Demand</a:t>
            </a:r>
          </a:p>
        </p:txBody>
      </p:sp>
      <p:sp>
        <p:nvSpPr>
          <p:cNvPr id="5" name="Slide Number Placeholder 3"/>
          <p:cNvSpPr>
            <a:spLocks noGrp="1"/>
          </p:cNvSpPr>
          <p:nvPr>
            <p:ph type="sldNum" sz="quarter" idx="10"/>
          </p:nvPr>
        </p:nvSpPr>
        <p:spPr/>
        <p:txBody>
          <a:bodyPr/>
          <a:lstStyle/>
          <a:p>
            <a:fld id="{2ED172FA-AF9E-483E-982C-ADDC9B4FD10C}" type="slidenum">
              <a:rPr lang="en-US" smtClean="0"/>
              <a:pPr/>
              <a:t>9</a:t>
            </a:fld>
            <a:endParaRPr lang="en-US" dirty="0"/>
          </a:p>
        </p:txBody>
      </p:sp>
      <p:sp>
        <p:nvSpPr>
          <p:cNvPr id="7" name="TextBox 6"/>
          <p:cNvSpPr txBox="1">
            <a:spLocks noChangeArrowheads="1"/>
          </p:cNvSpPr>
          <p:nvPr/>
        </p:nvSpPr>
        <p:spPr bwMode="auto">
          <a:xfrm>
            <a:off x="705083" y="5619289"/>
            <a:ext cx="2377441" cy="227942"/>
          </a:xfrm>
          <a:prstGeom prst="rect">
            <a:avLst/>
          </a:prstGeom>
          <a:noFill/>
          <a:ln w="9525">
            <a:noFill/>
            <a:miter lim="800000"/>
            <a:headEnd/>
            <a:tailEnd/>
          </a:ln>
        </p:spPr>
        <p:txBody>
          <a:bodyPr wrap="square" lIns="88577" tIns="44289" rIns="88577" bIns="44289">
            <a:spAutoFit/>
          </a:bodyPr>
          <a:lstStyle/>
          <a:p>
            <a:pPr marL="561014" indent="-561014" algn="l"/>
            <a:r>
              <a:rPr lang="en-US" sz="900" dirty="0">
                <a:solidFill>
                  <a:schemeClr val="tx1"/>
                </a:solidFill>
                <a:latin typeface="+mn-lt"/>
              </a:rPr>
              <a:t>Source: FDOT Systems Planning Office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634CA"/>
        </a:solidFill>
        <a:ln w="127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09625"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solidFill>
          <a:srgbClr val="1634CA"/>
        </a:solidFill>
        <a:ln w="1270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09625"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lank 1">
        <a:dk1>
          <a:srgbClr val="000000"/>
        </a:dk1>
        <a:lt1>
          <a:srgbClr val="FFFFFF"/>
        </a:lt1>
        <a:dk2>
          <a:srgbClr val="FFFFFF"/>
        </a:dk2>
        <a:lt2>
          <a:srgbClr val="000000"/>
        </a:lt2>
        <a:accent1>
          <a:srgbClr val="30A230"/>
        </a:accent1>
        <a:accent2>
          <a:srgbClr val="C20000"/>
        </a:accent2>
        <a:accent3>
          <a:srgbClr val="FFFFFF"/>
        </a:accent3>
        <a:accent4>
          <a:srgbClr val="000000"/>
        </a:accent4>
        <a:accent5>
          <a:srgbClr val="ADCEAD"/>
        </a:accent5>
        <a:accent6>
          <a:srgbClr val="B00000"/>
        </a:accent6>
        <a:hlink>
          <a:srgbClr val="0099CC"/>
        </a:hlink>
        <a:folHlink>
          <a:srgbClr val="B296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future corridor overview draft 2</Template>
  <TotalTime>27430</TotalTime>
  <Words>4692</Words>
  <Application>Microsoft Macintosh PowerPoint</Application>
  <PresentationFormat>Custom</PresentationFormat>
  <Paragraphs>400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Florida’s Future  Transportation Corridors     Presented to: Florida Redevelopment Association  Presented by:  Bob Romig State Transportation Development Administrator Florida Department of Transportation</vt:lpstr>
      <vt:lpstr>Presentation Outline</vt:lpstr>
      <vt:lpstr>Why Future Corridors?</vt:lpstr>
      <vt:lpstr>What Is a Future Corridor?</vt:lpstr>
      <vt:lpstr>Many Partners Calling for  Greater Emphasis on Future Corridors</vt:lpstr>
      <vt:lpstr>Regional Visioning Processes</vt:lpstr>
      <vt:lpstr>How Can a Regional Vision Provide Input  to Corridor Planning</vt:lpstr>
      <vt:lpstr>Today’s Transportation System Cannot  Meet Increase in Demand</vt:lpstr>
      <vt:lpstr>Today’s Transportation System Cannot  Meet Increase in Demand</vt:lpstr>
      <vt:lpstr>Freight Traffic on the SIS, 2010</vt:lpstr>
      <vt:lpstr>Freight Traffic on the SIS, 2040</vt:lpstr>
      <vt:lpstr>Presentation Outline</vt:lpstr>
      <vt:lpstr>How Are Study Areas Identified?</vt:lpstr>
      <vt:lpstr>Policy Framework</vt:lpstr>
      <vt:lpstr>Key Policy Issues</vt:lpstr>
      <vt:lpstr>Corridor Planning Approach</vt:lpstr>
      <vt:lpstr>What Have We Accomplished?</vt:lpstr>
      <vt:lpstr>Presentation Outline</vt:lpstr>
      <vt:lpstr>Tampa Bay-Northeast Florida Study Area Potential Solutions</vt:lpstr>
      <vt:lpstr>Tampa Bay-Central Florida “Super Region” Potential Solutions</vt:lpstr>
      <vt:lpstr>Southeast Florida-Heartland-  Central Florida Study Area</vt:lpstr>
      <vt:lpstr>Southwest Florida-Heartland- Central Florida Study Area</vt:lpstr>
      <vt:lpstr>Tampa Bay-Northeast Florida Study Area Targeted Development Sites</vt:lpstr>
      <vt:lpstr>Tampa Bay-Central Florida “Super Region” Targeted Development Sites</vt:lpstr>
      <vt:lpstr>Presentation Outline</vt:lpstr>
      <vt:lpstr>What’s Next?</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 Presentation at SS #2</dc:title>
  <dc:creator>Romig, Robert</dc:creator>
  <cp:keywords>Jenn Moynihan</cp:keywords>
  <dc:description>Corrected errors in template set up so background and text come in properly.  Also cleaned formatted slides and speaker notes.  (they appeared to have changed since the previous version.  The text is "Comic Sans".</dc:description>
  <cp:lastModifiedBy>Erika  Wuelfrath</cp:lastModifiedBy>
  <cp:revision>1335</cp:revision>
  <cp:lastPrinted>2007-02-02T17:17:45Z</cp:lastPrinted>
  <dcterms:created xsi:type="dcterms:W3CDTF">1996-09-30T18:28:10Z</dcterms:created>
  <dcterms:modified xsi:type="dcterms:W3CDTF">2012-12-06T21:28:10Z</dcterms:modified>
</cp:coreProperties>
</file>