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262" r:id="rId3"/>
    <p:sldId id="258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52243-63EC-4A0C-ADCA-2F12393053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D29FD-2332-4477-972C-107DF8A12D65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3600" dirty="0" smtClean="0"/>
            <a:t>Capital Projects</a:t>
          </a:r>
          <a:endParaRPr lang="en-US" sz="3600" dirty="0"/>
        </a:p>
      </dgm:t>
    </dgm:pt>
    <dgm:pt modelId="{0C43CA65-9FA6-4BD6-BBBD-918E6D147077}" type="parTrans" cxnId="{ED3A49CD-78A7-4C3B-B928-AF3AD1D13A3D}">
      <dgm:prSet/>
      <dgm:spPr/>
      <dgm:t>
        <a:bodyPr/>
        <a:lstStyle/>
        <a:p>
          <a:endParaRPr lang="en-US"/>
        </a:p>
      </dgm:t>
    </dgm:pt>
    <dgm:pt modelId="{A3DDB05B-7566-4177-816F-E37AAE964778}" type="sibTrans" cxnId="{ED3A49CD-78A7-4C3B-B928-AF3AD1D13A3D}">
      <dgm:prSet/>
      <dgm:spPr/>
      <dgm:t>
        <a:bodyPr/>
        <a:lstStyle/>
        <a:p>
          <a:endParaRPr lang="en-US"/>
        </a:p>
      </dgm:t>
    </dgm:pt>
    <dgm:pt modelId="{0D01572A-F235-4FF3-BCA9-C7714FA257DD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2000" dirty="0" smtClean="0"/>
            <a:t>Public Partners</a:t>
          </a:r>
          <a:endParaRPr lang="en-US" sz="2000" dirty="0"/>
        </a:p>
      </dgm:t>
    </dgm:pt>
    <dgm:pt modelId="{6CB9169E-EDC1-4D84-8248-0A7B2ABA563C}" type="parTrans" cxnId="{B17AA70E-31C0-4D37-B10A-46C49D312271}">
      <dgm:prSet/>
      <dgm:spPr/>
      <dgm:t>
        <a:bodyPr/>
        <a:lstStyle/>
        <a:p>
          <a:endParaRPr lang="en-US"/>
        </a:p>
      </dgm:t>
    </dgm:pt>
    <dgm:pt modelId="{B4F71746-F588-4601-AD1D-20F2F5B1F870}" type="sibTrans" cxnId="{B17AA70E-31C0-4D37-B10A-46C49D312271}">
      <dgm:prSet/>
      <dgm:spPr/>
      <dgm:t>
        <a:bodyPr/>
        <a:lstStyle/>
        <a:p>
          <a:endParaRPr lang="en-US"/>
        </a:p>
      </dgm:t>
    </dgm:pt>
    <dgm:pt modelId="{F60B0077-7E88-4C44-87AE-58BE1537C0A7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2000" dirty="0" smtClean="0"/>
            <a:t>Private Partners</a:t>
          </a:r>
          <a:endParaRPr lang="en-US" sz="2000" dirty="0"/>
        </a:p>
      </dgm:t>
    </dgm:pt>
    <dgm:pt modelId="{2FBB56C6-0C29-4C7F-9F30-58DD52FBCB4C}" type="parTrans" cxnId="{24B2A28F-6972-4F78-8D13-72D72ADDBF9F}">
      <dgm:prSet/>
      <dgm:spPr/>
      <dgm:t>
        <a:bodyPr/>
        <a:lstStyle/>
        <a:p>
          <a:endParaRPr lang="en-US"/>
        </a:p>
      </dgm:t>
    </dgm:pt>
    <dgm:pt modelId="{AD8C78DD-CE25-4608-826C-11CE3D3CDADB}" type="sibTrans" cxnId="{24B2A28F-6972-4F78-8D13-72D72ADDBF9F}">
      <dgm:prSet/>
      <dgm:spPr/>
      <dgm:t>
        <a:bodyPr/>
        <a:lstStyle/>
        <a:p>
          <a:endParaRPr lang="en-US"/>
        </a:p>
      </dgm:t>
    </dgm:pt>
    <dgm:pt modelId="{A2C5ECF7-7D4C-479E-B957-CCDF29B814F8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2000" dirty="0" smtClean="0"/>
            <a:t>Non-Profit Support</a:t>
          </a:r>
          <a:endParaRPr lang="en-US" sz="2000" dirty="0"/>
        </a:p>
      </dgm:t>
    </dgm:pt>
    <dgm:pt modelId="{B2CE5E7A-0D8A-434A-9C66-569D9B4586A3}" type="parTrans" cxnId="{0F1A5D14-5DDC-42E2-9F3F-C7F560E84F1C}">
      <dgm:prSet/>
      <dgm:spPr/>
      <dgm:t>
        <a:bodyPr/>
        <a:lstStyle/>
        <a:p>
          <a:endParaRPr lang="en-US"/>
        </a:p>
      </dgm:t>
    </dgm:pt>
    <dgm:pt modelId="{73912EDD-E165-4A4C-A150-BA3022D33B69}" type="sibTrans" cxnId="{0F1A5D14-5DDC-42E2-9F3F-C7F560E84F1C}">
      <dgm:prSet/>
      <dgm:spPr/>
      <dgm:t>
        <a:bodyPr/>
        <a:lstStyle/>
        <a:p>
          <a:endParaRPr lang="en-US"/>
        </a:p>
      </dgm:t>
    </dgm:pt>
    <dgm:pt modelId="{E26A4C13-3E25-4298-ABEF-C7C867C9170F}" type="pres">
      <dgm:prSet presAssocID="{10052243-63EC-4A0C-ADCA-2F12393053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ACDFB-3425-4B1A-9867-6DF5ACB3BA34}" type="pres">
      <dgm:prSet presAssocID="{405D29FD-2332-4477-972C-107DF8A12D65}" presName="hierRoot1" presStyleCnt="0">
        <dgm:presLayoutVars>
          <dgm:hierBranch val="init"/>
        </dgm:presLayoutVars>
      </dgm:prSet>
      <dgm:spPr/>
    </dgm:pt>
    <dgm:pt modelId="{E0A0FF4E-B6C9-4BAC-B54B-2D4852DDD123}" type="pres">
      <dgm:prSet presAssocID="{405D29FD-2332-4477-972C-107DF8A12D65}" presName="rootComposite1" presStyleCnt="0"/>
      <dgm:spPr/>
    </dgm:pt>
    <dgm:pt modelId="{11EC3B9C-6902-4249-9A90-24BA0A1AEBE5}" type="pres">
      <dgm:prSet presAssocID="{405D29FD-2332-4477-972C-107DF8A12D65}" presName="rootText1" presStyleLbl="node0" presStyleIdx="0" presStyleCnt="1" custScaleX="285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31881-FA92-4B04-8E91-38344CBA56F3}" type="pres">
      <dgm:prSet presAssocID="{405D29FD-2332-4477-972C-107DF8A12D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01B1A6-08A0-4CF9-A218-E7FCAD0054AB}" type="pres">
      <dgm:prSet presAssocID="{405D29FD-2332-4477-972C-107DF8A12D65}" presName="hierChild2" presStyleCnt="0"/>
      <dgm:spPr/>
    </dgm:pt>
    <dgm:pt modelId="{C82B3CC3-5D2F-4558-A8E1-BB0A683D67B0}" type="pres">
      <dgm:prSet presAssocID="{6CB9169E-EDC1-4D84-8248-0A7B2ABA563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2E4F782-E81D-47B4-98C2-5AC5C1C16B21}" type="pres">
      <dgm:prSet presAssocID="{0D01572A-F235-4FF3-BCA9-C7714FA257DD}" presName="hierRoot2" presStyleCnt="0">
        <dgm:presLayoutVars>
          <dgm:hierBranch val="init"/>
        </dgm:presLayoutVars>
      </dgm:prSet>
      <dgm:spPr/>
    </dgm:pt>
    <dgm:pt modelId="{2B7BD775-C394-46EE-B344-E842EC0C0718}" type="pres">
      <dgm:prSet presAssocID="{0D01572A-F235-4FF3-BCA9-C7714FA257DD}" presName="rootComposite" presStyleCnt="0"/>
      <dgm:spPr/>
    </dgm:pt>
    <dgm:pt modelId="{B4127D31-FB85-4244-B4F5-09CA388D88C9}" type="pres">
      <dgm:prSet presAssocID="{0D01572A-F235-4FF3-BCA9-C7714FA257DD}" presName="rootText" presStyleLbl="node2" presStyleIdx="0" presStyleCnt="3" custScaleX="85426" custScaleY="69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0427F-F96C-4C93-9B67-FFBE7B1B5563}" type="pres">
      <dgm:prSet presAssocID="{0D01572A-F235-4FF3-BCA9-C7714FA257DD}" presName="rootConnector" presStyleLbl="node2" presStyleIdx="0" presStyleCnt="3"/>
      <dgm:spPr/>
      <dgm:t>
        <a:bodyPr/>
        <a:lstStyle/>
        <a:p>
          <a:endParaRPr lang="en-US"/>
        </a:p>
      </dgm:t>
    </dgm:pt>
    <dgm:pt modelId="{F681213C-02EF-4A12-8FC3-F63107996060}" type="pres">
      <dgm:prSet presAssocID="{0D01572A-F235-4FF3-BCA9-C7714FA257DD}" presName="hierChild4" presStyleCnt="0"/>
      <dgm:spPr/>
    </dgm:pt>
    <dgm:pt modelId="{74118168-9C0B-4D2B-8293-3AAC8E4FD0D9}" type="pres">
      <dgm:prSet presAssocID="{0D01572A-F235-4FF3-BCA9-C7714FA257DD}" presName="hierChild5" presStyleCnt="0"/>
      <dgm:spPr/>
    </dgm:pt>
    <dgm:pt modelId="{A33E670A-BB92-4771-8C65-8468FC217176}" type="pres">
      <dgm:prSet presAssocID="{2FBB56C6-0C29-4C7F-9F30-58DD52FBCB4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6A22BD5-CBE5-478B-872C-768426CFD479}" type="pres">
      <dgm:prSet presAssocID="{F60B0077-7E88-4C44-87AE-58BE1537C0A7}" presName="hierRoot2" presStyleCnt="0">
        <dgm:presLayoutVars>
          <dgm:hierBranch val="init"/>
        </dgm:presLayoutVars>
      </dgm:prSet>
      <dgm:spPr/>
    </dgm:pt>
    <dgm:pt modelId="{8FDEAD21-9FF4-4451-99DA-578DEDF01B2F}" type="pres">
      <dgm:prSet presAssocID="{F60B0077-7E88-4C44-87AE-58BE1537C0A7}" presName="rootComposite" presStyleCnt="0"/>
      <dgm:spPr/>
    </dgm:pt>
    <dgm:pt modelId="{E56366E8-262B-491E-83C4-746B3B376F69}" type="pres">
      <dgm:prSet presAssocID="{F60B0077-7E88-4C44-87AE-58BE1537C0A7}" presName="rootText" presStyleLbl="node2" presStyleIdx="1" presStyleCnt="3" custScaleX="83149" custScaleY="67616" custLinFactNeighborX="-507" custLinFactNeighborY="3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3DC1EE-ED6F-40EE-B2AC-9B25A15BF067}" type="pres">
      <dgm:prSet presAssocID="{F60B0077-7E88-4C44-87AE-58BE1537C0A7}" presName="rootConnector" presStyleLbl="node2" presStyleIdx="1" presStyleCnt="3"/>
      <dgm:spPr/>
      <dgm:t>
        <a:bodyPr/>
        <a:lstStyle/>
        <a:p>
          <a:endParaRPr lang="en-US"/>
        </a:p>
      </dgm:t>
    </dgm:pt>
    <dgm:pt modelId="{A5108386-B927-4289-AF31-6507BEFFC733}" type="pres">
      <dgm:prSet presAssocID="{F60B0077-7E88-4C44-87AE-58BE1537C0A7}" presName="hierChild4" presStyleCnt="0"/>
      <dgm:spPr/>
    </dgm:pt>
    <dgm:pt modelId="{8373AA1F-822F-428C-AA78-7992BD221519}" type="pres">
      <dgm:prSet presAssocID="{F60B0077-7E88-4C44-87AE-58BE1537C0A7}" presName="hierChild5" presStyleCnt="0"/>
      <dgm:spPr/>
    </dgm:pt>
    <dgm:pt modelId="{0B78CE85-BB6B-44C4-B1D7-3EE81E355881}" type="pres">
      <dgm:prSet presAssocID="{B2CE5E7A-0D8A-434A-9C66-569D9B4586A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F2B87D3-7D74-4FF2-9C0D-4EA2B230DF5D}" type="pres">
      <dgm:prSet presAssocID="{A2C5ECF7-7D4C-479E-B957-CCDF29B814F8}" presName="hierRoot2" presStyleCnt="0">
        <dgm:presLayoutVars>
          <dgm:hierBranch val="init"/>
        </dgm:presLayoutVars>
      </dgm:prSet>
      <dgm:spPr/>
    </dgm:pt>
    <dgm:pt modelId="{D89C5ADF-F4E7-4D7A-9757-979483AC8476}" type="pres">
      <dgm:prSet presAssocID="{A2C5ECF7-7D4C-479E-B957-CCDF29B814F8}" presName="rootComposite" presStyleCnt="0"/>
      <dgm:spPr/>
    </dgm:pt>
    <dgm:pt modelId="{2C2F1758-C108-48F5-ACF6-0D24E0FC2E1F}" type="pres">
      <dgm:prSet presAssocID="{A2C5ECF7-7D4C-479E-B957-CCDF29B814F8}" presName="rootText" presStyleLbl="node2" presStyleIdx="2" presStyleCnt="3" custScaleX="82824" custScaleY="66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A0DD6-208B-44CB-9BCB-A97E3B7569DB}" type="pres">
      <dgm:prSet presAssocID="{A2C5ECF7-7D4C-479E-B957-CCDF29B814F8}" presName="rootConnector" presStyleLbl="node2" presStyleIdx="2" presStyleCnt="3"/>
      <dgm:spPr/>
      <dgm:t>
        <a:bodyPr/>
        <a:lstStyle/>
        <a:p>
          <a:endParaRPr lang="en-US"/>
        </a:p>
      </dgm:t>
    </dgm:pt>
    <dgm:pt modelId="{7EDE44FC-0A41-41A6-B38B-528DB3FFAA7B}" type="pres">
      <dgm:prSet presAssocID="{A2C5ECF7-7D4C-479E-B957-CCDF29B814F8}" presName="hierChild4" presStyleCnt="0"/>
      <dgm:spPr/>
    </dgm:pt>
    <dgm:pt modelId="{0002F605-1ABA-4BED-A5B4-4FB5435DF3C4}" type="pres">
      <dgm:prSet presAssocID="{A2C5ECF7-7D4C-479E-B957-CCDF29B814F8}" presName="hierChild5" presStyleCnt="0"/>
      <dgm:spPr/>
    </dgm:pt>
    <dgm:pt modelId="{DBB68147-A18D-470B-8D61-B9C8A582BEE7}" type="pres">
      <dgm:prSet presAssocID="{405D29FD-2332-4477-972C-107DF8A12D65}" presName="hierChild3" presStyleCnt="0"/>
      <dgm:spPr/>
    </dgm:pt>
  </dgm:ptLst>
  <dgm:cxnLst>
    <dgm:cxn modelId="{ED815DFE-1DD0-4825-96E8-A927E7DD5F4E}" type="presOf" srcId="{F60B0077-7E88-4C44-87AE-58BE1537C0A7}" destId="{E56366E8-262B-491E-83C4-746B3B376F69}" srcOrd="0" destOrd="0" presId="urn:microsoft.com/office/officeart/2005/8/layout/orgChart1"/>
    <dgm:cxn modelId="{24B2A28F-6972-4F78-8D13-72D72ADDBF9F}" srcId="{405D29FD-2332-4477-972C-107DF8A12D65}" destId="{F60B0077-7E88-4C44-87AE-58BE1537C0A7}" srcOrd="1" destOrd="0" parTransId="{2FBB56C6-0C29-4C7F-9F30-58DD52FBCB4C}" sibTransId="{AD8C78DD-CE25-4608-826C-11CE3D3CDADB}"/>
    <dgm:cxn modelId="{56E61B03-02EE-4EFE-B756-69E05D82DA2C}" type="presOf" srcId="{405D29FD-2332-4477-972C-107DF8A12D65}" destId="{11EC3B9C-6902-4249-9A90-24BA0A1AEBE5}" srcOrd="0" destOrd="0" presId="urn:microsoft.com/office/officeart/2005/8/layout/orgChart1"/>
    <dgm:cxn modelId="{FD72E23A-43B1-46E7-8961-BDDCD1118462}" type="presOf" srcId="{2FBB56C6-0C29-4C7F-9F30-58DD52FBCB4C}" destId="{A33E670A-BB92-4771-8C65-8468FC217176}" srcOrd="0" destOrd="0" presId="urn:microsoft.com/office/officeart/2005/8/layout/orgChart1"/>
    <dgm:cxn modelId="{90B2EA50-4069-4385-81F4-63079100E4F5}" type="presOf" srcId="{6CB9169E-EDC1-4D84-8248-0A7B2ABA563C}" destId="{C82B3CC3-5D2F-4558-A8E1-BB0A683D67B0}" srcOrd="0" destOrd="0" presId="urn:microsoft.com/office/officeart/2005/8/layout/orgChart1"/>
    <dgm:cxn modelId="{246D3235-CB92-497A-A7A0-0F3E065F7B92}" type="presOf" srcId="{F60B0077-7E88-4C44-87AE-58BE1537C0A7}" destId="{523DC1EE-ED6F-40EE-B2AC-9B25A15BF067}" srcOrd="1" destOrd="0" presId="urn:microsoft.com/office/officeart/2005/8/layout/orgChart1"/>
    <dgm:cxn modelId="{6DC6B82D-38E2-41ED-84AC-9C103E4FFDB8}" type="presOf" srcId="{A2C5ECF7-7D4C-479E-B957-CCDF29B814F8}" destId="{2C2F1758-C108-48F5-ACF6-0D24E0FC2E1F}" srcOrd="0" destOrd="0" presId="urn:microsoft.com/office/officeart/2005/8/layout/orgChart1"/>
    <dgm:cxn modelId="{0F1A5D14-5DDC-42E2-9F3F-C7F560E84F1C}" srcId="{405D29FD-2332-4477-972C-107DF8A12D65}" destId="{A2C5ECF7-7D4C-479E-B957-CCDF29B814F8}" srcOrd="2" destOrd="0" parTransId="{B2CE5E7A-0D8A-434A-9C66-569D9B4586A3}" sibTransId="{73912EDD-E165-4A4C-A150-BA3022D33B69}"/>
    <dgm:cxn modelId="{D35C5D54-B70A-43F7-B71C-C085995533D0}" type="presOf" srcId="{B2CE5E7A-0D8A-434A-9C66-569D9B4586A3}" destId="{0B78CE85-BB6B-44C4-B1D7-3EE81E355881}" srcOrd="0" destOrd="0" presId="urn:microsoft.com/office/officeart/2005/8/layout/orgChart1"/>
    <dgm:cxn modelId="{F89EB322-DB6D-47C8-8D50-2FB5A52613EB}" type="presOf" srcId="{A2C5ECF7-7D4C-479E-B957-CCDF29B814F8}" destId="{344A0DD6-208B-44CB-9BCB-A97E3B7569DB}" srcOrd="1" destOrd="0" presId="urn:microsoft.com/office/officeart/2005/8/layout/orgChart1"/>
    <dgm:cxn modelId="{72E6EEAC-5882-493A-B52E-30EB5B6E43F6}" type="presOf" srcId="{405D29FD-2332-4477-972C-107DF8A12D65}" destId="{5F431881-FA92-4B04-8E91-38344CBA56F3}" srcOrd="1" destOrd="0" presId="urn:microsoft.com/office/officeart/2005/8/layout/orgChart1"/>
    <dgm:cxn modelId="{B17AA70E-31C0-4D37-B10A-46C49D312271}" srcId="{405D29FD-2332-4477-972C-107DF8A12D65}" destId="{0D01572A-F235-4FF3-BCA9-C7714FA257DD}" srcOrd="0" destOrd="0" parTransId="{6CB9169E-EDC1-4D84-8248-0A7B2ABA563C}" sibTransId="{B4F71746-F588-4601-AD1D-20F2F5B1F870}"/>
    <dgm:cxn modelId="{733D9DEC-8B61-43CA-9C10-EF9F4BD30037}" type="presOf" srcId="{10052243-63EC-4A0C-ADCA-2F12393053F9}" destId="{E26A4C13-3E25-4298-ABEF-C7C867C9170F}" srcOrd="0" destOrd="0" presId="urn:microsoft.com/office/officeart/2005/8/layout/orgChart1"/>
    <dgm:cxn modelId="{ED3A49CD-78A7-4C3B-B928-AF3AD1D13A3D}" srcId="{10052243-63EC-4A0C-ADCA-2F12393053F9}" destId="{405D29FD-2332-4477-972C-107DF8A12D65}" srcOrd="0" destOrd="0" parTransId="{0C43CA65-9FA6-4BD6-BBBD-918E6D147077}" sibTransId="{A3DDB05B-7566-4177-816F-E37AAE964778}"/>
    <dgm:cxn modelId="{E2E3BA18-DDB2-4BAA-B509-89F079346664}" type="presOf" srcId="{0D01572A-F235-4FF3-BCA9-C7714FA257DD}" destId="{B4127D31-FB85-4244-B4F5-09CA388D88C9}" srcOrd="0" destOrd="0" presId="urn:microsoft.com/office/officeart/2005/8/layout/orgChart1"/>
    <dgm:cxn modelId="{30C11321-FF90-4683-85C4-1E68F0639710}" type="presOf" srcId="{0D01572A-F235-4FF3-BCA9-C7714FA257DD}" destId="{E7B0427F-F96C-4C93-9B67-FFBE7B1B5563}" srcOrd="1" destOrd="0" presId="urn:microsoft.com/office/officeart/2005/8/layout/orgChart1"/>
    <dgm:cxn modelId="{A4642B9A-B201-40E0-9180-E2F41EA321B9}" type="presParOf" srcId="{E26A4C13-3E25-4298-ABEF-C7C867C9170F}" destId="{B4EACDFB-3425-4B1A-9867-6DF5ACB3BA34}" srcOrd="0" destOrd="0" presId="urn:microsoft.com/office/officeart/2005/8/layout/orgChart1"/>
    <dgm:cxn modelId="{0D3BD765-F842-47FF-9A7D-0AB1D0392EF5}" type="presParOf" srcId="{B4EACDFB-3425-4B1A-9867-6DF5ACB3BA34}" destId="{E0A0FF4E-B6C9-4BAC-B54B-2D4852DDD123}" srcOrd="0" destOrd="0" presId="urn:microsoft.com/office/officeart/2005/8/layout/orgChart1"/>
    <dgm:cxn modelId="{4694550F-BCC0-487D-8168-D659297EDD21}" type="presParOf" srcId="{E0A0FF4E-B6C9-4BAC-B54B-2D4852DDD123}" destId="{11EC3B9C-6902-4249-9A90-24BA0A1AEBE5}" srcOrd="0" destOrd="0" presId="urn:microsoft.com/office/officeart/2005/8/layout/orgChart1"/>
    <dgm:cxn modelId="{40B0DE35-2E4B-4D5B-A20E-A4FBEB3772D9}" type="presParOf" srcId="{E0A0FF4E-B6C9-4BAC-B54B-2D4852DDD123}" destId="{5F431881-FA92-4B04-8E91-38344CBA56F3}" srcOrd="1" destOrd="0" presId="urn:microsoft.com/office/officeart/2005/8/layout/orgChart1"/>
    <dgm:cxn modelId="{47FAAEFB-09EF-44D8-9F20-01F250905A49}" type="presParOf" srcId="{B4EACDFB-3425-4B1A-9867-6DF5ACB3BA34}" destId="{B301B1A6-08A0-4CF9-A218-E7FCAD0054AB}" srcOrd="1" destOrd="0" presId="urn:microsoft.com/office/officeart/2005/8/layout/orgChart1"/>
    <dgm:cxn modelId="{F3551C30-039A-40B1-9F4A-3DE2D3E371DE}" type="presParOf" srcId="{B301B1A6-08A0-4CF9-A218-E7FCAD0054AB}" destId="{C82B3CC3-5D2F-4558-A8E1-BB0A683D67B0}" srcOrd="0" destOrd="0" presId="urn:microsoft.com/office/officeart/2005/8/layout/orgChart1"/>
    <dgm:cxn modelId="{09FE56CD-03E9-4173-909C-E4B517E326E1}" type="presParOf" srcId="{B301B1A6-08A0-4CF9-A218-E7FCAD0054AB}" destId="{52E4F782-E81D-47B4-98C2-5AC5C1C16B21}" srcOrd="1" destOrd="0" presId="urn:microsoft.com/office/officeart/2005/8/layout/orgChart1"/>
    <dgm:cxn modelId="{C0D65044-6DF9-41BB-8968-DF90E80D89DD}" type="presParOf" srcId="{52E4F782-E81D-47B4-98C2-5AC5C1C16B21}" destId="{2B7BD775-C394-46EE-B344-E842EC0C0718}" srcOrd="0" destOrd="0" presId="urn:microsoft.com/office/officeart/2005/8/layout/orgChart1"/>
    <dgm:cxn modelId="{1E21F51B-8A6C-44BC-BFAC-A5FF5BB7A625}" type="presParOf" srcId="{2B7BD775-C394-46EE-B344-E842EC0C0718}" destId="{B4127D31-FB85-4244-B4F5-09CA388D88C9}" srcOrd="0" destOrd="0" presId="urn:microsoft.com/office/officeart/2005/8/layout/orgChart1"/>
    <dgm:cxn modelId="{0E6A0182-C0CF-407D-9160-D301E1620C23}" type="presParOf" srcId="{2B7BD775-C394-46EE-B344-E842EC0C0718}" destId="{E7B0427F-F96C-4C93-9B67-FFBE7B1B5563}" srcOrd="1" destOrd="0" presId="urn:microsoft.com/office/officeart/2005/8/layout/orgChart1"/>
    <dgm:cxn modelId="{89243B1C-F578-44C8-9DF6-B153FEADF4C5}" type="presParOf" srcId="{52E4F782-E81D-47B4-98C2-5AC5C1C16B21}" destId="{F681213C-02EF-4A12-8FC3-F63107996060}" srcOrd="1" destOrd="0" presId="urn:microsoft.com/office/officeart/2005/8/layout/orgChart1"/>
    <dgm:cxn modelId="{C354CBB6-4B1A-482F-A3D9-D49BAA9EE7ED}" type="presParOf" srcId="{52E4F782-E81D-47B4-98C2-5AC5C1C16B21}" destId="{74118168-9C0B-4D2B-8293-3AAC8E4FD0D9}" srcOrd="2" destOrd="0" presId="urn:microsoft.com/office/officeart/2005/8/layout/orgChart1"/>
    <dgm:cxn modelId="{22E4045A-319C-412E-9563-7E3575A94BD0}" type="presParOf" srcId="{B301B1A6-08A0-4CF9-A218-E7FCAD0054AB}" destId="{A33E670A-BB92-4771-8C65-8468FC217176}" srcOrd="2" destOrd="0" presId="urn:microsoft.com/office/officeart/2005/8/layout/orgChart1"/>
    <dgm:cxn modelId="{56B1C917-A4C5-423C-9D29-B8E86AD94097}" type="presParOf" srcId="{B301B1A6-08A0-4CF9-A218-E7FCAD0054AB}" destId="{56A22BD5-CBE5-478B-872C-768426CFD479}" srcOrd="3" destOrd="0" presId="urn:microsoft.com/office/officeart/2005/8/layout/orgChart1"/>
    <dgm:cxn modelId="{4400BC50-0E36-4DE5-A19C-54CB44393876}" type="presParOf" srcId="{56A22BD5-CBE5-478B-872C-768426CFD479}" destId="{8FDEAD21-9FF4-4451-99DA-578DEDF01B2F}" srcOrd="0" destOrd="0" presId="urn:microsoft.com/office/officeart/2005/8/layout/orgChart1"/>
    <dgm:cxn modelId="{520DB72B-A819-4912-A628-084B8BBB6E2C}" type="presParOf" srcId="{8FDEAD21-9FF4-4451-99DA-578DEDF01B2F}" destId="{E56366E8-262B-491E-83C4-746B3B376F69}" srcOrd="0" destOrd="0" presId="urn:microsoft.com/office/officeart/2005/8/layout/orgChart1"/>
    <dgm:cxn modelId="{761CA636-B224-4A24-BE21-B6345FFA329B}" type="presParOf" srcId="{8FDEAD21-9FF4-4451-99DA-578DEDF01B2F}" destId="{523DC1EE-ED6F-40EE-B2AC-9B25A15BF067}" srcOrd="1" destOrd="0" presId="urn:microsoft.com/office/officeart/2005/8/layout/orgChart1"/>
    <dgm:cxn modelId="{3C47BD87-41B8-4050-9F5B-7F222582CE33}" type="presParOf" srcId="{56A22BD5-CBE5-478B-872C-768426CFD479}" destId="{A5108386-B927-4289-AF31-6507BEFFC733}" srcOrd="1" destOrd="0" presId="urn:microsoft.com/office/officeart/2005/8/layout/orgChart1"/>
    <dgm:cxn modelId="{4AC1A877-7802-43FE-B8F1-DD2B8E977A78}" type="presParOf" srcId="{56A22BD5-CBE5-478B-872C-768426CFD479}" destId="{8373AA1F-822F-428C-AA78-7992BD221519}" srcOrd="2" destOrd="0" presId="urn:microsoft.com/office/officeart/2005/8/layout/orgChart1"/>
    <dgm:cxn modelId="{119B1B0F-184C-4216-956E-9A8BC0B3F998}" type="presParOf" srcId="{B301B1A6-08A0-4CF9-A218-E7FCAD0054AB}" destId="{0B78CE85-BB6B-44C4-B1D7-3EE81E355881}" srcOrd="4" destOrd="0" presId="urn:microsoft.com/office/officeart/2005/8/layout/orgChart1"/>
    <dgm:cxn modelId="{CD6B8C74-D565-45ED-BD7F-2AC6641D2725}" type="presParOf" srcId="{B301B1A6-08A0-4CF9-A218-E7FCAD0054AB}" destId="{0F2B87D3-7D74-4FF2-9C0D-4EA2B230DF5D}" srcOrd="5" destOrd="0" presId="urn:microsoft.com/office/officeart/2005/8/layout/orgChart1"/>
    <dgm:cxn modelId="{7BF9693A-4EBE-4EA4-9A09-933B9C00F77E}" type="presParOf" srcId="{0F2B87D3-7D74-4FF2-9C0D-4EA2B230DF5D}" destId="{D89C5ADF-F4E7-4D7A-9757-979483AC8476}" srcOrd="0" destOrd="0" presId="urn:microsoft.com/office/officeart/2005/8/layout/orgChart1"/>
    <dgm:cxn modelId="{5A7CA900-C61E-458F-9A8D-E71915D50BF8}" type="presParOf" srcId="{D89C5ADF-F4E7-4D7A-9757-979483AC8476}" destId="{2C2F1758-C108-48F5-ACF6-0D24E0FC2E1F}" srcOrd="0" destOrd="0" presId="urn:microsoft.com/office/officeart/2005/8/layout/orgChart1"/>
    <dgm:cxn modelId="{BF7B8595-A514-4768-920E-CA09C7832D81}" type="presParOf" srcId="{D89C5ADF-F4E7-4D7A-9757-979483AC8476}" destId="{344A0DD6-208B-44CB-9BCB-A97E3B7569DB}" srcOrd="1" destOrd="0" presId="urn:microsoft.com/office/officeart/2005/8/layout/orgChart1"/>
    <dgm:cxn modelId="{381B966E-E634-4A75-B3EC-88628BB319DA}" type="presParOf" srcId="{0F2B87D3-7D74-4FF2-9C0D-4EA2B230DF5D}" destId="{7EDE44FC-0A41-41A6-B38B-528DB3FFAA7B}" srcOrd="1" destOrd="0" presId="urn:microsoft.com/office/officeart/2005/8/layout/orgChart1"/>
    <dgm:cxn modelId="{D7FE1CB9-B330-4A51-B9D6-1D523A0AF426}" type="presParOf" srcId="{0F2B87D3-7D74-4FF2-9C0D-4EA2B230DF5D}" destId="{0002F605-1ABA-4BED-A5B4-4FB5435DF3C4}" srcOrd="2" destOrd="0" presId="urn:microsoft.com/office/officeart/2005/8/layout/orgChart1"/>
    <dgm:cxn modelId="{5EA95E7D-9E57-4232-858D-EEEC647C6F1A}" type="presParOf" srcId="{B4EACDFB-3425-4B1A-9867-6DF5ACB3BA34}" destId="{DBB68147-A18D-470B-8D61-B9C8A582BE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78CE85-BB6B-44C4-B1D7-3EE81E355881}">
      <dsp:nvSpPr>
        <dsp:cNvPr id="0" name=""/>
        <dsp:cNvSpPr/>
      </dsp:nvSpPr>
      <dsp:spPr>
        <a:xfrm>
          <a:off x="4114800" y="2180179"/>
          <a:ext cx="2951004" cy="58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4"/>
              </a:lnTo>
              <a:lnTo>
                <a:pt x="2951004" y="294294"/>
              </a:lnTo>
              <a:lnTo>
                <a:pt x="2951004" y="58858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E670A-BB92-4771-8C65-8468FC217176}">
      <dsp:nvSpPr>
        <dsp:cNvPr id="0" name=""/>
        <dsp:cNvSpPr/>
      </dsp:nvSpPr>
      <dsp:spPr>
        <a:xfrm>
          <a:off x="4069080" y="2180179"/>
          <a:ext cx="91440" cy="593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91"/>
              </a:lnTo>
              <a:lnTo>
                <a:pt x="67974" y="298891"/>
              </a:lnTo>
              <a:lnTo>
                <a:pt x="67974" y="59318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B3CC3-5D2F-4558-A8E1-BB0A683D67B0}">
      <dsp:nvSpPr>
        <dsp:cNvPr id="0" name=""/>
        <dsp:cNvSpPr/>
      </dsp:nvSpPr>
      <dsp:spPr>
        <a:xfrm>
          <a:off x="1200260" y="2180179"/>
          <a:ext cx="2914539" cy="588589"/>
        </a:xfrm>
        <a:custGeom>
          <a:avLst/>
          <a:gdLst/>
          <a:ahLst/>
          <a:cxnLst/>
          <a:rect l="0" t="0" r="0" b="0"/>
          <a:pathLst>
            <a:path>
              <a:moveTo>
                <a:pt x="2914539" y="0"/>
              </a:moveTo>
              <a:lnTo>
                <a:pt x="2914539" y="294294"/>
              </a:lnTo>
              <a:lnTo>
                <a:pt x="0" y="294294"/>
              </a:lnTo>
              <a:lnTo>
                <a:pt x="0" y="58858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C3B9C-6902-4249-9A90-24BA0A1AEBE5}">
      <dsp:nvSpPr>
        <dsp:cNvPr id="0" name=""/>
        <dsp:cNvSpPr/>
      </dsp:nvSpPr>
      <dsp:spPr>
        <a:xfrm>
          <a:off x="120269" y="778776"/>
          <a:ext cx="7989061" cy="1401402"/>
        </a:xfrm>
        <a:prstGeom prst="rect">
          <a:avLst/>
        </a:prstGeom>
        <a:solidFill>
          <a:srgbClr val="3366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Capital Projects</a:t>
          </a:r>
          <a:endParaRPr lang="en-US" sz="3600" kern="1200" dirty="0"/>
        </a:p>
      </dsp:txBody>
      <dsp:txXfrm>
        <a:off x="120269" y="778776"/>
        <a:ext cx="7989061" cy="1401402"/>
      </dsp:txXfrm>
    </dsp:sp>
    <dsp:sp modelId="{B4127D31-FB85-4244-B4F5-09CA388D88C9}">
      <dsp:nvSpPr>
        <dsp:cNvPr id="0" name=""/>
        <dsp:cNvSpPr/>
      </dsp:nvSpPr>
      <dsp:spPr>
        <a:xfrm>
          <a:off x="3098" y="2768768"/>
          <a:ext cx="2394324" cy="978417"/>
        </a:xfrm>
        <a:prstGeom prst="rect">
          <a:avLst/>
        </a:prstGeom>
        <a:solidFill>
          <a:srgbClr val="3366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Partners</a:t>
          </a:r>
          <a:endParaRPr lang="en-US" sz="2000" kern="1200" dirty="0"/>
        </a:p>
      </dsp:txBody>
      <dsp:txXfrm>
        <a:off x="3098" y="2768768"/>
        <a:ext cx="2394324" cy="978417"/>
      </dsp:txXfrm>
    </dsp:sp>
    <dsp:sp modelId="{E56366E8-262B-491E-83C4-746B3B376F69}">
      <dsp:nvSpPr>
        <dsp:cNvPr id="0" name=""/>
        <dsp:cNvSpPr/>
      </dsp:nvSpPr>
      <dsp:spPr>
        <a:xfrm>
          <a:off x="2971801" y="2773364"/>
          <a:ext cx="2330504" cy="947572"/>
        </a:xfrm>
        <a:prstGeom prst="rect">
          <a:avLst/>
        </a:prstGeom>
        <a:solidFill>
          <a:srgbClr val="3366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Private Partners</a:t>
          </a:r>
          <a:endParaRPr lang="en-US" sz="2000" kern="1200" dirty="0"/>
        </a:p>
      </dsp:txBody>
      <dsp:txXfrm>
        <a:off x="2971801" y="2773364"/>
        <a:ext cx="2330504" cy="947572"/>
      </dsp:txXfrm>
    </dsp:sp>
    <dsp:sp modelId="{2C2F1758-C108-48F5-ACF6-0D24E0FC2E1F}">
      <dsp:nvSpPr>
        <dsp:cNvPr id="0" name=""/>
        <dsp:cNvSpPr/>
      </dsp:nvSpPr>
      <dsp:spPr>
        <a:xfrm>
          <a:off x="5905106" y="2768768"/>
          <a:ext cx="2321395" cy="936655"/>
        </a:xfrm>
        <a:prstGeom prst="rect">
          <a:avLst/>
        </a:prstGeom>
        <a:solidFill>
          <a:srgbClr val="3366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Non-Profit Support</a:t>
          </a:r>
          <a:endParaRPr lang="en-US" sz="2000" kern="1200" dirty="0"/>
        </a:p>
      </dsp:txBody>
      <dsp:txXfrm>
        <a:off x="5905106" y="2768768"/>
        <a:ext cx="2321395" cy="93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E485D-7B64-4128-9D2F-C2AFB0E8712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E779-699F-4656-968C-1D2FC2F8E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E779-699F-4656-968C-1D2FC2F8EB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E779-699F-4656-968C-1D2FC2F8EB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E779-699F-4656-968C-1D2FC2F8EB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E779-699F-4656-968C-1D2FC2F8EB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E779-699F-4656-968C-1D2FC2F8EB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E779-699F-4656-968C-1D2FC2F8EB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C0F34A0-703F-47C2-A5CD-0E5851ED8A66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AF36B6D-EEC3-4AC0-B36C-F95DC7EBE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1142999"/>
            <a:ext cx="8229600" cy="144780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dirty="0" smtClean="0"/>
              <a:t>Central Community Redevelopment Agency:</a:t>
            </a:r>
            <a:br>
              <a:rPr lang="en-US" sz="3100" dirty="0" smtClean="0"/>
            </a:br>
            <a:r>
              <a:rPr lang="en-US" sz="3100" i="1" dirty="0" smtClean="0"/>
              <a:t>A Catalyst Grocery Store Project in Development</a:t>
            </a:r>
            <a:br>
              <a:rPr lang="en-US" sz="3100" i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99" t="274" r="999" b="6436"/>
          <a:stretch>
            <a:fillRect/>
          </a:stretch>
        </p:blipFill>
        <p:spPr bwMode="auto">
          <a:xfrm>
            <a:off x="1905000" y="2819400"/>
            <a:ext cx="5410200" cy="375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CCRA Facts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717"/>
          </a:xfrm>
        </p:spPr>
        <p:txBody>
          <a:bodyPr/>
          <a:lstStyle/>
          <a:p>
            <a:r>
              <a:rPr lang="en-US" sz="2000" dirty="0" smtClean="0"/>
              <a:t>Created in July 2000</a:t>
            </a:r>
          </a:p>
          <a:p>
            <a:r>
              <a:rPr lang="en-US" sz="2000" dirty="0" smtClean="0"/>
              <a:t>Acres – 598 </a:t>
            </a:r>
          </a:p>
          <a:p>
            <a:r>
              <a:rPr lang="en-US" sz="2000" dirty="0" smtClean="0"/>
              <a:t>Residents - 4,506 </a:t>
            </a:r>
          </a:p>
          <a:p>
            <a:r>
              <a:rPr lang="en-US" sz="2000" dirty="0" smtClean="0"/>
              <a:t>Low income, minority population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5482743" cy="34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CRA Capital Project Development: A 3 Leg Stool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Role of the CCRA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Initiating a land swap with the City of Bradenton.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Supporting the existing tenant in their move to a new location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Building community and stakeholder support for a grocery store at this location.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Serving as a broker between the community, government, and development community interests.   </a:t>
            </a:r>
          </a:p>
          <a:p>
            <a:endParaRPr lang="en-US" sz="2600" dirty="0" smtClean="0"/>
          </a:p>
          <a:p>
            <a:r>
              <a:rPr lang="en-US" sz="2600" dirty="0" smtClean="0"/>
              <a:t>Participating in the developer and tenant search.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Facilitating creative financing options.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Managing the interests of stakeholders throughout each phase of the project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Incentives  &amp; Alternate Funding Possible Through CRA Partnership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Strategic planning and use of incentives allows for the completion of capital projects in challenging times.</a:t>
            </a:r>
          </a:p>
          <a:p>
            <a:pPr lvl="1"/>
            <a:r>
              <a:rPr lang="en-US" sz="2000" dirty="0" smtClean="0"/>
              <a:t>CED Grants</a:t>
            </a:r>
          </a:p>
          <a:p>
            <a:pPr lvl="1"/>
            <a:r>
              <a:rPr lang="en-US" sz="2000" dirty="0" smtClean="0"/>
              <a:t>OCS Grants</a:t>
            </a:r>
          </a:p>
          <a:p>
            <a:pPr lvl="1"/>
            <a:r>
              <a:rPr lang="en-US" sz="2000" dirty="0" smtClean="0"/>
              <a:t>CDBG Funding for Site Infrastructure</a:t>
            </a:r>
          </a:p>
          <a:p>
            <a:pPr lvl="1"/>
            <a:r>
              <a:rPr lang="en-US" sz="2000" dirty="0" smtClean="0"/>
              <a:t>Donated / Low Cost Land</a:t>
            </a:r>
          </a:p>
          <a:p>
            <a:pPr lvl="1"/>
            <a:r>
              <a:rPr lang="en-US" sz="2000" dirty="0" smtClean="0"/>
              <a:t>Tax Rebates</a:t>
            </a:r>
          </a:p>
          <a:p>
            <a:pPr lvl="1"/>
            <a:r>
              <a:rPr lang="en-US" sz="2000" dirty="0" smtClean="0"/>
              <a:t>New Market Tax Credits</a:t>
            </a:r>
          </a:p>
          <a:p>
            <a:pPr lvl="1"/>
            <a:r>
              <a:rPr lang="en-US" sz="2000" dirty="0" err="1" smtClean="0"/>
              <a:t>Brownsfield</a:t>
            </a:r>
            <a:r>
              <a:rPr lang="en-US" sz="2000" dirty="0" smtClean="0"/>
              <a:t> Incentives</a:t>
            </a:r>
          </a:p>
          <a:p>
            <a:pPr lvl="1"/>
            <a:r>
              <a:rPr lang="en-US" sz="2000" dirty="0" smtClean="0"/>
              <a:t>Section 108 Loans </a:t>
            </a:r>
          </a:p>
          <a:p>
            <a:r>
              <a:rPr lang="en-US" sz="2400" dirty="0" smtClean="0"/>
              <a:t>Catalytic land investments combined with creative funding solutions, make this project a win for the CRA, the developer, and the community.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CED Grant through the Office of Community Services</a:t>
            </a:r>
          </a:p>
          <a:p>
            <a:pPr lvl="1"/>
            <a:r>
              <a:rPr lang="en-US" sz="1400" dirty="0" smtClean="0"/>
              <a:t>Support employment and commercial development projects designed to provide economic self-sufficiency for low-income residents and their communities.</a:t>
            </a:r>
          </a:p>
          <a:p>
            <a:r>
              <a:rPr lang="en-US" sz="2000" dirty="0" smtClean="0"/>
              <a:t>CDBG </a:t>
            </a:r>
          </a:p>
          <a:p>
            <a:pPr lvl="1"/>
            <a:r>
              <a:rPr lang="en-US" sz="1400" dirty="0" smtClean="0"/>
              <a:t>Can be used for “prevention or elimination of slums or blight” in low to moderate income communities.</a:t>
            </a:r>
          </a:p>
          <a:p>
            <a:r>
              <a:rPr lang="en-US" sz="2000" dirty="0" smtClean="0"/>
              <a:t>New Market Tax Credits</a:t>
            </a:r>
          </a:p>
          <a:p>
            <a:pPr lvl="1"/>
            <a:r>
              <a:rPr lang="en-US" sz="1400" dirty="0" smtClean="0"/>
              <a:t>Department of the Treasury tax rebate credit, returning 39% of the project investment over a 7 year period </a:t>
            </a:r>
          </a:p>
          <a:p>
            <a:r>
              <a:rPr lang="en-US" sz="2000" dirty="0" err="1" smtClean="0"/>
              <a:t>Brownsfield</a:t>
            </a:r>
            <a:r>
              <a:rPr lang="en-US" sz="2000" dirty="0" smtClean="0"/>
              <a:t> Incentives</a:t>
            </a:r>
          </a:p>
          <a:p>
            <a:pPr lvl="1"/>
            <a:r>
              <a:rPr lang="en-US" sz="1400" dirty="0" smtClean="0"/>
              <a:t>Brownfield Redevelopment Bonus Refund ($2,500/job created)</a:t>
            </a:r>
          </a:p>
          <a:p>
            <a:r>
              <a:rPr lang="en-US" sz="2000" dirty="0" smtClean="0"/>
              <a:t>Section 108 Loans</a:t>
            </a:r>
          </a:p>
          <a:p>
            <a:pPr lvl="1"/>
            <a:r>
              <a:rPr lang="en-US" sz="1400" dirty="0" smtClean="0"/>
              <a:t>Loans secured by future </a:t>
            </a:r>
            <a:r>
              <a:rPr lang="en-US" sz="1400" smtClean="0"/>
              <a:t>CDBG allocations</a:t>
            </a:r>
            <a:endParaRPr lang="en-US" sz="1400" dirty="0"/>
          </a:p>
        </p:txBody>
      </p:sp>
      <p:pic>
        <p:nvPicPr>
          <p:cNvPr id="6" name="Picture 2" descr="C:\Users\Rebekah\Desktop\BHA Hope VI 902112265 (grocery store image).jpg"/>
          <p:cNvPicPr>
            <a:picLocks noChangeAspect="1" noChangeArrowheads="1"/>
          </p:cNvPicPr>
          <p:nvPr/>
        </p:nvPicPr>
        <p:blipFill>
          <a:blip r:embed="rId3" cstate="print"/>
          <a:srcRect b="12745"/>
          <a:stretch>
            <a:fillRect/>
          </a:stretch>
        </p:blipFill>
        <p:spPr>
          <a:xfrm>
            <a:off x="5943600" y="4724400"/>
            <a:ext cx="2667000" cy="17961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285</Words>
  <Application>Microsoft Office PowerPoint</Application>
  <PresentationFormat>On-screen Show (4:3)</PresentationFormat>
  <Paragraphs>53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            Central Community Redevelopment Agency: A Catalyst Grocery Store Project in Development  </vt:lpstr>
      <vt:lpstr>CCRA Facts</vt:lpstr>
      <vt:lpstr> CRA Capital Project Development: A 3 Leg Stool</vt:lpstr>
      <vt:lpstr>Role of the CCRA</vt:lpstr>
      <vt:lpstr>Incentives  &amp; Alternate Funding Possible Through CRA Partnership</vt:lpstr>
      <vt:lpstr>Additional Information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</dc:creator>
  <cp:lastModifiedBy>Rebekah</cp:lastModifiedBy>
  <cp:revision>35</cp:revision>
  <dcterms:created xsi:type="dcterms:W3CDTF">2011-10-17T16:10:46Z</dcterms:created>
  <dcterms:modified xsi:type="dcterms:W3CDTF">2011-10-20T03:18:06Z</dcterms:modified>
</cp:coreProperties>
</file>