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1" d="100"/>
          <a:sy n="71" d="100"/>
        </p:scale>
        <p:origin x="-114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DAC259-CA64-4411-90B6-96DF85847E49}" type="datetimeFigureOut">
              <a:rPr lang="en-US" smtClean="0"/>
              <a:t>10/19/2011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78AB60-E755-4ECE-B273-B34E47E35FA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78AB60-E755-4ECE-B273-B34E47E35FA5}"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924C2E-9AA9-45EC-A198-8956C4A2885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C68216-DA9F-4351-9640-D9C757D5ABB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F3E832-2AFF-4EF7-9801-82A4BC42CF4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8E8807-7A5E-4376-B222-0EFCBC3A834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2537B9-F4C4-40F8-A82A-092217BDAAC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6AB379-1CF7-4E10-9B26-E39D8A93EDB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1E3D0D5-EE99-4A6D-BF34-86E49471036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CD04950-503A-480F-B2F7-B6963275874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300E17E-A90D-4132-905C-F4CABA58302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189828-AE2A-428A-BB7B-A3571D37F0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FFC8BFD-44A1-47DD-A152-1EE53156C0D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McCollum Hall Restoration and Redevelopment Project </a:t>
            </a:r>
            <a:br>
              <a:rPr lang="en-US" smtClean="0"/>
            </a:br>
            <a:r>
              <a:rPr lang="en-US" smtClean="0"/>
              <a:t>City of Ft. Myers, Florida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BB84061-BCA6-4CBB-9321-08C06A831A7F}" type="slidenum">
              <a:rPr lang="en-US"/>
              <a:pPr/>
              <a:t>‹#›</a:t>
            </a:fld>
            <a:endParaRPr lang="en-US"/>
          </a:p>
        </p:txBody>
      </p:sp>
      <p:sp>
        <p:nvSpPr>
          <p:cNvPr id="1031" name="Text Box 7"/>
          <p:cNvSpPr txBox="1">
            <a:spLocks noChangeArrowheads="1"/>
          </p:cNvSpPr>
          <p:nvPr userDrawn="1"/>
        </p:nvSpPr>
        <p:spPr bwMode="auto">
          <a:xfrm>
            <a:off x="762000" y="4572000"/>
            <a:ext cx="1755775" cy="1714500"/>
          </a:xfrm>
          <a:prstGeom prst="rect">
            <a:avLst/>
          </a:prstGeom>
          <a:noFill/>
          <a:ln w="9525">
            <a:noFill/>
            <a:miter lim="800000"/>
            <a:headEnd/>
            <a:tailEnd/>
          </a:ln>
        </p:spPr>
        <p:txBody>
          <a:bodyPr wrap="none"/>
          <a:lstStyle/>
          <a:p>
            <a:endParaRPr lang="en-US" sz="1400" b="1"/>
          </a:p>
          <a:p>
            <a:endParaRPr lang="en-US" sz="1400" b="1"/>
          </a:p>
          <a:p>
            <a:endParaRPr lang="en-US" sz="1400" b="1"/>
          </a:p>
          <a:p>
            <a:endParaRPr lang="en-US" sz="1400" b="1"/>
          </a:p>
          <a:p>
            <a:endParaRPr lang="en-US" sz="1400" b="1"/>
          </a:p>
          <a:p>
            <a:endParaRPr lang="en-US" sz="1400" b="1"/>
          </a:p>
          <a:p>
            <a:endParaRPr lang="en-US" sz="1400" b="1"/>
          </a:p>
          <a:p>
            <a:endParaRPr lang="en-US"/>
          </a:p>
        </p:txBody>
      </p:sp>
      <p:sp>
        <p:nvSpPr>
          <p:cNvPr id="1037" name="Line 13"/>
          <p:cNvSpPr>
            <a:spLocks noChangeShapeType="1"/>
          </p:cNvSpPr>
          <p:nvPr userDrawn="1"/>
        </p:nvSpPr>
        <p:spPr bwMode="auto">
          <a:xfrm>
            <a:off x="495300" y="1155700"/>
            <a:ext cx="8181975" cy="0"/>
          </a:xfrm>
          <a:prstGeom prst="line">
            <a:avLst/>
          </a:prstGeom>
          <a:noFill/>
          <a:ln w="19050">
            <a:solidFill>
              <a:srgbClr val="CC9900"/>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2400" b="1">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charset="0"/>
        </a:defRPr>
      </a:lvl2pPr>
      <a:lvl3pPr algn="l" rtl="0" fontAlgn="base">
        <a:spcBef>
          <a:spcPct val="0"/>
        </a:spcBef>
        <a:spcAft>
          <a:spcPct val="0"/>
        </a:spcAft>
        <a:defRPr sz="2400" b="1">
          <a:solidFill>
            <a:schemeClr val="tx1"/>
          </a:solidFill>
          <a:latin typeface="Arial" charset="0"/>
        </a:defRPr>
      </a:lvl3pPr>
      <a:lvl4pPr algn="l" rtl="0" fontAlgn="base">
        <a:spcBef>
          <a:spcPct val="0"/>
        </a:spcBef>
        <a:spcAft>
          <a:spcPct val="0"/>
        </a:spcAft>
        <a:defRPr sz="2400" b="1">
          <a:solidFill>
            <a:schemeClr val="tx1"/>
          </a:solidFill>
          <a:latin typeface="Arial" charset="0"/>
        </a:defRPr>
      </a:lvl4pPr>
      <a:lvl5pPr algn="l" rtl="0" fontAlgn="base">
        <a:spcBef>
          <a:spcPct val="0"/>
        </a:spcBef>
        <a:spcAft>
          <a:spcPct val="0"/>
        </a:spcAft>
        <a:defRPr sz="2400" b="1">
          <a:solidFill>
            <a:schemeClr val="tx1"/>
          </a:solidFill>
          <a:latin typeface="Arial" charset="0"/>
        </a:defRPr>
      </a:lvl5pPr>
      <a:lvl6pPr marL="457200" algn="l" rtl="0" fontAlgn="base">
        <a:spcBef>
          <a:spcPct val="0"/>
        </a:spcBef>
        <a:spcAft>
          <a:spcPct val="0"/>
        </a:spcAft>
        <a:defRPr sz="2400" b="1">
          <a:solidFill>
            <a:schemeClr val="tx1"/>
          </a:solidFill>
          <a:latin typeface="Arial" charset="0"/>
        </a:defRPr>
      </a:lvl6pPr>
      <a:lvl7pPr marL="914400" algn="l" rtl="0" fontAlgn="base">
        <a:spcBef>
          <a:spcPct val="0"/>
        </a:spcBef>
        <a:spcAft>
          <a:spcPct val="0"/>
        </a:spcAft>
        <a:defRPr sz="2400" b="1">
          <a:solidFill>
            <a:schemeClr val="tx1"/>
          </a:solidFill>
          <a:latin typeface="Arial" charset="0"/>
        </a:defRPr>
      </a:lvl7pPr>
      <a:lvl8pPr marL="1371600" algn="l" rtl="0" fontAlgn="base">
        <a:spcBef>
          <a:spcPct val="0"/>
        </a:spcBef>
        <a:spcAft>
          <a:spcPct val="0"/>
        </a:spcAft>
        <a:defRPr sz="2400" b="1">
          <a:solidFill>
            <a:schemeClr val="tx1"/>
          </a:solidFill>
          <a:latin typeface="Arial" charset="0"/>
        </a:defRPr>
      </a:lvl8pPr>
      <a:lvl9pPr marL="1828800" algn="l" rtl="0" fontAlgn="base">
        <a:spcBef>
          <a:spcPct val="0"/>
        </a:spcBef>
        <a:spcAft>
          <a:spcPct val="0"/>
        </a:spcAft>
        <a:defRPr sz="2400" b="1">
          <a:solidFill>
            <a:schemeClr val="tx1"/>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rrynewsome@i-ud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685800" y="2216150"/>
            <a:ext cx="5486400" cy="4510088"/>
          </a:xfrm>
          <a:prstGeom prst="rect">
            <a:avLst/>
          </a:prstGeom>
          <a:noFill/>
          <a:ln w="9525">
            <a:noFill/>
            <a:miter lim="800000"/>
            <a:headEnd/>
            <a:tailEnd/>
          </a:ln>
        </p:spPr>
        <p:txBody>
          <a:bodyPr wrap="none" lIns="0" tIns="0" rIns="0" bIns="0">
            <a:spAutoFit/>
          </a:bodyPr>
          <a:lstStyle/>
          <a:p>
            <a:endParaRPr lang="en-US" sz="1200"/>
          </a:p>
          <a:p>
            <a:endParaRPr lang="en-US" sz="1200"/>
          </a:p>
          <a:p>
            <a:endParaRPr lang="en-US" sz="1200"/>
          </a:p>
          <a:p>
            <a:endParaRPr lang="en-US"/>
          </a:p>
        </p:txBody>
      </p:sp>
      <p:sp>
        <p:nvSpPr>
          <p:cNvPr id="2054" name="Text Box 6"/>
          <p:cNvSpPr txBox="1">
            <a:spLocks noChangeArrowheads="1"/>
          </p:cNvSpPr>
          <p:nvPr/>
        </p:nvSpPr>
        <p:spPr bwMode="auto">
          <a:xfrm>
            <a:off x="3886200" y="1371600"/>
            <a:ext cx="4648200" cy="1920875"/>
          </a:xfrm>
          <a:prstGeom prst="rect">
            <a:avLst/>
          </a:prstGeom>
          <a:noFill/>
          <a:ln w="9525">
            <a:noFill/>
            <a:miter lim="800000"/>
            <a:headEnd/>
            <a:tailEnd/>
          </a:ln>
          <a:effectLst/>
        </p:spPr>
        <p:txBody>
          <a:bodyPr>
            <a:spAutoFit/>
          </a:bodyPr>
          <a:lstStyle/>
          <a:p>
            <a:r>
              <a:rPr lang="en-US" sz="4000" b="1"/>
              <a:t>Urban </a:t>
            </a:r>
          </a:p>
          <a:p>
            <a:r>
              <a:rPr lang="en-US" sz="4000" b="1"/>
              <a:t>Development </a:t>
            </a:r>
          </a:p>
          <a:p>
            <a:r>
              <a:rPr lang="en-US" sz="4000" b="1"/>
              <a:t>Solutions</a:t>
            </a:r>
          </a:p>
        </p:txBody>
      </p:sp>
      <p:sp>
        <p:nvSpPr>
          <p:cNvPr id="2055" name="Text Box 7"/>
          <p:cNvSpPr txBox="1">
            <a:spLocks noChangeArrowheads="1"/>
          </p:cNvSpPr>
          <p:nvPr/>
        </p:nvSpPr>
        <p:spPr bwMode="auto">
          <a:xfrm>
            <a:off x="4038600" y="4419600"/>
            <a:ext cx="3886200" cy="2057400"/>
          </a:xfrm>
          <a:prstGeom prst="rect">
            <a:avLst/>
          </a:prstGeom>
          <a:noFill/>
          <a:ln w="9525">
            <a:noFill/>
            <a:miter lim="800000"/>
            <a:headEnd/>
            <a:tailEnd/>
          </a:ln>
        </p:spPr>
        <p:txBody>
          <a:bodyPr/>
          <a:lstStyle/>
          <a:p>
            <a:r>
              <a:rPr lang="en-US" sz="1400" b="1">
                <a:latin typeface="Futura Bk" pitchFamily="34" charset="0"/>
              </a:rPr>
              <a:t>For more information, please contact:</a:t>
            </a:r>
          </a:p>
          <a:p>
            <a:r>
              <a:rPr lang="en-US" sz="1400">
                <a:latin typeface="Futura Bk" pitchFamily="34" charset="0"/>
              </a:rPr>
              <a:t>Larry J. Newsome, CEO </a:t>
            </a:r>
          </a:p>
          <a:p>
            <a:r>
              <a:rPr lang="en-US" sz="1400" b="1">
                <a:solidFill>
                  <a:srgbClr val="CC9900"/>
                </a:solidFill>
                <a:latin typeface="Futura Bk" pitchFamily="34" charset="0"/>
              </a:rPr>
              <a:t>Urban Development Solutions, Inc. </a:t>
            </a:r>
          </a:p>
          <a:p>
            <a:r>
              <a:rPr lang="en-US" sz="1400">
                <a:latin typeface="Futura Bk" pitchFamily="34" charset="0"/>
              </a:rPr>
              <a:t>6538 1</a:t>
            </a:r>
            <a:r>
              <a:rPr lang="en-US" sz="1400" baseline="30000">
                <a:latin typeface="Futura Bk" pitchFamily="34" charset="0"/>
              </a:rPr>
              <a:t>st</a:t>
            </a:r>
            <a:r>
              <a:rPr lang="en-US" sz="1400">
                <a:latin typeface="Futura Bk" pitchFamily="34" charset="0"/>
              </a:rPr>
              <a:t> Avenue North</a:t>
            </a:r>
          </a:p>
          <a:p>
            <a:r>
              <a:rPr lang="en-US" sz="1400">
                <a:latin typeface="Futura Bk" pitchFamily="34" charset="0"/>
              </a:rPr>
              <a:t>St. Petersburg, FL 33710 </a:t>
            </a:r>
          </a:p>
          <a:p>
            <a:r>
              <a:rPr lang="en-US" sz="1400">
                <a:latin typeface="Futura Bk" pitchFamily="34" charset="0"/>
              </a:rPr>
              <a:t>T: 727.345.6684/F: 727-384-3325</a:t>
            </a:r>
          </a:p>
          <a:p>
            <a:r>
              <a:rPr lang="en-US" sz="1400">
                <a:latin typeface="Futura Bk" pitchFamily="34" charset="0"/>
              </a:rPr>
              <a:t>E: </a:t>
            </a:r>
            <a:r>
              <a:rPr lang="en-US" sz="1400" b="1">
                <a:latin typeface="Futura Bk" pitchFamily="34" charset="0"/>
                <a:hlinkClick r:id="rId3"/>
              </a:rPr>
              <a:t>larrynewsome@i-uds.com</a:t>
            </a:r>
            <a:r>
              <a:rPr lang="en-US" sz="1400" b="1">
                <a:latin typeface="Futura Bk" pitchFamily="34" charset="0"/>
              </a:rPr>
              <a:t>  </a:t>
            </a:r>
          </a:p>
          <a:p>
            <a:endParaRPr lang="en-US" sz="1400" b="1">
              <a:latin typeface="Futura Bk" pitchFamily="34" charset="0"/>
            </a:endParaRPr>
          </a:p>
          <a:p>
            <a:endParaRPr lang="en-US" sz="1400"/>
          </a:p>
          <a:p>
            <a:endParaRPr lang="en-US"/>
          </a:p>
        </p:txBody>
      </p:sp>
      <p:pic>
        <p:nvPicPr>
          <p:cNvPr id="2056" name="Picture 8" descr="UDS Logo 2"/>
          <p:cNvPicPr>
            <a:picLocks noChangeAspect="1" noChangeArrowheads="1"/>
          </p:cNvPicPr>
          <p:nvPr/>
        </p:nvPicPr>
        <p:blipFill>
          <a:blip r:embed="rId4" cstate="print"/>
          <a:srcRect/>
          <a:stretch>
            <a:fillRect/>
          </a:stretch>
        </p:blipFill>
        <p:spPr bwMode="auto">
          <a:xfrm>
            <a:off x="381000" y="533400"/>
            <a:ext cx="3581400" cy="3503613"/>
          </a:xfrm>
          <a:prstGeom prst="rect">
            <a:avLst/>
          </a:prstGeom>
          <a:noFill/>
        </p:spPr>
      </p:pic>
      <p:sp>
        <p:nvSpPr>
          <p:cNvPr id="2057" name="Line 9"/>
          <p:cNvSpPr>
            <a:spLocks noChangeShapeType="1"/>
          </p:cNvSpPr>
          <p:nvPr/>
        </p:nvSpPr>
        <p:spPr bwMode="auto">
          <a:xfrm>
            <a:off x="609600" y="3962400"/>
            <a:ext cx="8153400" cy="0"/>
          </a:xfrm>
          <a:prstGeom prst="line">
            <a:avLst/>
          </a:prstGeom>
          <a:noFill/>
          <a:ln w="9525">
            <a:solidFill>
              <a:srgbClr val="CC9900"/>
            </a:solidFill>
            <a:round/>
            <a:headEnd/>
            <a:tailEnd/>
          </a:ln>
          <a:effectLst/>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a:t>Sources of Funds </a:t>
            </a:r>
          </a:p>
        </p:txBody>
      </p:sp>
      <p:sp>
        <p:nvSpPr>
          <p:cNvPr id="20484" name="Text Box 4"/>
          <p:cNvSpPr txBox="1">
            <a:spLocks noChangeArrowheads="1"/>
          </p:cNvSpPr>
          <p:nvPr/>
        </p:nvSpPr>
        <p:spPr bwMode="auto">
          <a:xfrm>
            <a:off x="746125" y="1752600"/>
            <a:ext cx="8166100" cy="4154488"/>
          </a:xfrm>
          <a:prstGeom prst="rect">
            <a:avLst/>
          </a:prstGeom>
          <a:noFill/>
          <a:ln w="9525">
            <a:noFill/>
            <a:miter lim="800000"/>
            <a:headEnd/>
            <a:tailEnd/>
          </a:ln>
          <a:effectLst/>
        </p:spPr>
        <p:txBody>
          <a:bodyPr wrap="none">
            <a:spAutoFit/>
          </a:bodyPr>
          <a:lstStyle/>
          <a:p>
            <a:endParaRPr lang="en-US"/>
          </a:p>
          <a:p>
            <a:endParaRPr lang="en-US"/>
          </a:p>
          <a:p>
            <a:r>
              <a:rPr lang="en-US" b="1"/>
              <a:t>Financial Institution 		Type Financing		Amount</a:t>
            </a:r>
          </a:p>
          <a:p>
            <a:r>
              <a:rPr lang="en-US" b="1"/>
              <a:t>							(millions)</a:t>
            </a:r>
          </a:p>
          <a:p>
            <a:endParaRPr lang="en-US" b="1"/>
          </a:p>
          <a:p>
            <a:r>
              <a:rPr lang="en-US" sz="1600"/>
              <a:t>BB&amp;T				First Mortgage		$3.2</a:t>
            </a:r>
          </a:p>
          <a:p>
            <a:r>
              <a:rPr lang="en-US" sz="1600"/>
              <a:t>NLP				Second Mortgage		$2.0</a:t>
            </a:r>
          </a:p>
          <a:p>
            <a:r>
              <a:rPr lang="en-US" sz="1600"/>
              <a:t>BB&amp;T/Fifth Third			Third Mortgage		$3.5</a:t>
            </a:r>
          </a:p>
          <a:p>
            <a:r>
              <a:rPr lang="en-US" sz="1600"/>
              <a:t>OCS &amp; UDS</a:t>
            </a:r>
          </a:p>
          <a:p>
            <a:endParaRPr lang="en-US" sz="1600"/>
          </a:p>
          <a:p>
            <a:r>
              <a:rPr lang="en-US" sz="1600"/>
              <a:t>TOTAL							$8.7</a:t>
            </a:r>
          </a:p>
          <a:p>
            <a:endParaRPr lang="en-US" sz="1600"/>
          </a:p>
          <a:p>
            <a:r>
              <a:rPr lang="en-US" sz="1600"/>
              <a:t>First Mortgage utilized FHLB EDGE Loan with a 3.4% int rate for 7 years</a:t>
            </a:r>
          </a:p>
          <a:p>
            <a:r>
              <a:rPr lang="en-US" sz="1600"/>
              <a:t>Second mortgage partially funded by City of St. Pete with a 2.4% interest rate for 7 years</a:t>
            </a:r>
          </a:p>
          <a:p>
            <a:r>
              <a:rPr lang="en-US" sz="1600"/>
              <a:t>Third Mortgage funded by BB&amp;T and Fifth Third Bank through sale of tax credits, </a:t>
            </a:r>
          </a:p>
          <a:p>
            <a:r>
              <a:rPr lang="en-US" sz="1600"/>
              <a:t>OCS through a grant and UDS through part of its Developer’s Fee.</a:t>
            </a:r>
          </a:p>
        </p:txBody>
      </p:sp>
      <p:sp>
        <p:nvSpPr>
          <p:cNvPr id="20485" name="Line 5"/>
          <p:cNvSpPr>
            <a:spLocks noChangeShapeType="1"/>
          </p:cNvSpPr>
          <p:nvPr/>
        </p:nvSpPr>
        <p:spPr bwMode="auto">
          <a:xfrm>
            <a:off x="533400" y="2995613"/>
            <a:ext cx="8077200" cy="0"/>
          </a:xfrm>
          <a:prstGeom prst="line">
            <a:avLst/>
          </a:prstGeom>
          <a:noFill/>
          <a:ln w="9525">
            <a:solidFill>
              <a:schemeClr val="tx1"/>
            </a:solidFill>
            <a:round/>
            <a:headEnd/>
            <a:tailEnd/>
          </a:ln>
          <a:effectLst/>
        </p:spPr>
        <p:txBody>
          <a:bodyPr/>
          <a:lstStyle/>
          <a:p>
            <a:endParaRPr lang="en-US"/>
          </a:p>
        </p:txBody>
      </p:sp>
      <p:pic>
        <p:nvPicPr>
          <p:cNvPr id="20486" name="Picture 6" descr="UDS Logo 2"/>
          <p:cNvPicPr>
            <a:picLocks noChangeAspect="1" noChangeArrowheads="1"/>
          </p:cNvPicPr>
          <p:nvPr/>
        </p:nvPicPr>
        <p:blipFill>
          <a:blip r:embed="rId3" cstate="print"/>
          <a:srcRect/>
          <a:stretch>
            <a:fillRect/>
          </a:stretch>
        </p:blipFill>
        <p:spPr bwMode="auto">
          <a:xfrm>
            <a:off x="6300788" y="228600"/>
            <a:ext cx="1782762" cy="174466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p:txBody>
          <a:bodyPr/>
          <a:lstStyle/>
          <a:p>
            <a:r>
              <a:rPr lang="en-US" sz="3200"/>
              <a:t>Uses of Funds</a:t>
            </a:r>
            <a:r>
              <a:rPr lang="en-US"/>
              <a:t> </a:t>
            </a:r>
          </a:p>
        </p:txBody>
      </p:sp>
      <p:sp>
        <p:nvSpPr>
          <p:cNvPr id="21509" name="Text Box 5"/>
          <p:cNvSpPr txBox="1">
            <a:spLocks noChangeArrowheads="1"/>
          </p:cNvSpPr>
          <p:nvPr/>
        </p:nvSpPr>
        <p:spPr bwMode="auto">
          <a:xfrm>
            <a:off x="598488" y="2133600"/>
            <a:ext cx="8093075" cy="4154488"/>
          </a:xfrm>
          <a:prstGeom prst="rect">
            <a:avLst/>
          </a:prstGeom>
          <a:noFill/>
          <a:ln w="9525">
            <a:noFill/>
            <a:miter lim="800000"/>
            <a:headEnd/>
            <a:tailEnd/>
          </a:ln>
          <a:effectLst/>
        </p:spPr>
        <p:txBody>
          <a:bodyPr>
            <a:spAutoFit/>
          </a:bodyPr>
          <a:lstStyle/>
          <a:p>
            <a:endParaRPr lang="en-US"/>
          </a:p>
          <a:p>
            <a:endParaRPr lang="en-US"/>
          </a:p>
          <a:p>
            <a:r>
              <a:rPr lang="en-US" b="1"/>
              <a:t>Activity  				Amount</a:t>
            </a:r>
          </a:p>
          <a:p>
            <a:r>
              <a:rPr lang="en-US" b="1"/>
              <a:t>					(millions)</a:t>
            </a:r>
          </a:p>
          <a:p>
            <a:endParaRPr lang="en-US" b="1"/>
          </a:p>
          <a:p>
            <a:r>
              <a:rPr lang="en-US" sz="1600"/>
              <a:t>Pay off of Construction Loan 			$6.7 </a:t>
            </a:r>
          </a:p>
          <a:p>
            <a:r>
              <a:rPr lang="en-US" sz="1600"/>
              <a:t>Working Capital 				$0.5</a:t>
            </a:r>
          </a:p>
          <a:p>
            <a:r>
              <a:rPr lang="en-US" sz="1600"/>
              <a:t>Community Outreach 			$0.2</a:t>
            </a:r>
          </a:p>
          <a:p>
            <a:r>
              <a:rPr lang="en-US" sz="1600"/>
              <a:t>Tenant Assistant				$0.5</a:t>
            </a:r>
          </a:p>
          <a:p>
            <a:r>
              <a:rPr lang="en-US" sz="1600"/>
              <a:t>Developer’s Fee				$0.2</a:t>
            </a:r>
          </a:p>
          <a:p>
            <a:r>
              <a:rPr lang="en-US" sz="1600"/>
              <a:t>Transaction Costs				$0.6</a:t>
            </a:r>
          </a:p>
          <a:p>
            <a:endParaRPr lang="en-US" sz="1600"/>
          </a:p>
          <a:p>
            <a:r>
              <a:rPr lang="en-US" sz="1600"/>
              <a:t>TOTAL					$8.7</a:t>
            </a:r>
          </a:p>
          <a:p>
            <a:endParaRPr lang="en-US" sz="1600"/>
          </a:p>
          <a:p>
            <a:r>
              <a:rPr lang="en-US" sz="1600"/>
              <a:t>The way we are providing tenant assistance is ground breaking. We are providing funds for working capital, rent buy down, as well as build out assistance.</a:t>
            </a:r>
          </a:p>
        </p:txBody>
      </p:sp>
      <p:sp>
        <p:nvSpPr>
          <p:cNvPr id="21510" name="Line 6"/>
          <p:cNvSpPr>
            <a:spLocks noChangeShapeType="1"/>
          </p:cNvSpPr>
          <p:nvPr/>
        </p:nvSpPr>
        <p:spPr bwMode="auto">
          <a:xfrm>
            <a:off x="385763" y="3389313"/>
            <a:ext cx="8077200" cy="0"/>
          </a:xfrm>
          <a:prstGeom prst="line">
            <a:avLst/>
          </a:prstGeom>
          <a:noFill/>
          <a:ln w="9525">
            <a:solidFill>
              <a:schemeClr val="tx1"/>
            </a:solidFill>
            <a:round/>
            <a:headEnd/>
            <a:tailEnd/>
          </a:ln>
          <a:effectLst/>
        </p:spPr>
        <p:txBody>
          <a:bodyPr/>
          <a:lstStyle/>
          <a:p>
            <a:endParaRPr lang="en-US"/>
          </a:p>
        </p:txBody>
      </p:sp>
      <p:pic>
        <p:nvPicPr>
          <p:cNvPr id="21511" name="Picture 7" descr="UDS Logo 2"/>
          <p:cNvPicPr>
            <a:picLocks noChangeAspect="1" noChangeArrowheads="1"/>
          </p:cNvPicPr>
          <p:nvPr/>
        </p:nvPicPr>
        <p:blipFill>
          <a:blip r:embed="rId3" cstate="print"/>
          <a:srcRect/>
          <a:stretch>
            <a:fillRect/>
          </a:stretch>
        </p:blipFill>
        <p:spPr bwMode="auto">
          <a:xfrm>
            <a:off x="6300788" y="228600"/>
            <a:ext cx="1782762" cy="17446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2800"/>
              <a:t>Company Profile (Our Work – Past &amp; Present) </a:t>
            </a:r>
          </a:p>
        </p:txBody>
      </p:sp>
      <p:sp>
        <p:nvSpPr>
          <p:cNvPr id="3075" name="Rectangle 3"/>
          <p:cNvSpPr>
            <a:spLocks noGrp="1" noChangeArrowheads="1"/>
          </p:cNvSpPr>
          <p:nvPr>
            <p:ph type="body" idx="1"/>
          </p:nvPr>
        </p:nvSpPr>
        <p:spPr>
          <a:xfrm>
            <a:off x="457200" y="1443038"/>
            <a:ext cx="8229600" cy="4525962"/>
          </a:xfrm>
        </p:spPr>
        <p:txBody>
          <a:bodyPr/>
          <a:lstStyle/>
          <a:p>
            <a:pPr>
              <a:buFontTx/>
              <a:buNone/>
            </a:pPr>
            <a:r>
              <a:rPr lang="en-US" sz="2000" b="1">
                <a:solidFill>
                  <a:srgbClr val="CC9900"/>
                </a:solidFill>
              </a:rPr>
              <a:t>URBAN DEVELOPMENT SOLUTIONS </a:t>
            </a:r>
            <a:r>
              <a:rPr lang="en-US" sz="2000"/>
              <a:t>is an award-winning niche developer committed to fostering sustainable development and revitalization in underserved markets throughout Florida. </a:t>
            </a:r>
          </a:p>
          <a:p>
            <a:pPr>
              <a:buFontTx/>
              <a:buNone/>
            </a:pPr>
            <a:endParaRPr lang="en-US" sz="1400"/>
          </a:p>
          <a:p>
            <a:pPr>
              <a:buFontTx/>
              <a:buNone/>
            </a:pPr>
            <a:r>
              <a:rPr lang="en-US" sz="2000" b="1">
                <a:solidFill>
                  <a:srgbClr val="CC9900"/>
                </a:solidFill>
              </a:rPr>
              <a:t>UDS </a:t>
            </a:r>
            <a:r>
              <a:rPr lang="en-US" sz="2000"/>
              <a:t>was founded in 2003 and completed its flagship project in 2005 – the 47,000 square foot </a:t>
            </a:r>
            <a:r>
              <a:rPr lang="en-US" sz="2000" b="1">
                <a:solidFill>
                  <a:srgbClr val="CC9900"/>
                </a:solidFill>
              </a:rPr>
              <a:t>Tangerine Plaza Shopping Center</a:t>
            </a:r>
            <a:r>
              <a:rPr lang="en-US" sz="2000"/>
              <a:t>, anchored by a Sweetbay Supermarket.  </a:t>
            </a:r>
          </a:p>
          <a:p>
            <a:pPr>
              <a:buFontTx/>
              <a:buNone/>
            </a:pPr>
            <a:endParaRPr lang="en-US" sz="1400"/>
          </a:p>
          <a:p>
            <a:pPr>
              <a:buFontTx/>
              <a:buNone/>
            </a:pPr>
            <a:r>
              <a:rPr lang="en-US" sz="2000" b="1">
                <a:solidFill>
                  <a:srgbClr val="CC9900"/>
                </a:solidFill>
              </a:rPr>
              <a:t>PAST &amp; CURRENT PROJECTS</a:t>
            </a:r>
            <a:endParaRPr lang="en-US" sz="2000"/>
          </a:p>
        </p:txBody>
      </p:sp>
      <p:sp>
        <p:nvSpPr>
          <p:cNvPr id="3076" name="Text Box 4"/>
          <p:cNvSpPr txBox="1">
            <a:spLocks noChangeArrowheads="1"/>
          </p:cNvSpPr>
          <p:nvPr/>
        </p:nvSpPr>
        <p:spPr bwMode="auto">
          <a:xfrm>
            <a:off x="457200" y="4419600"/>
            <a:ext cx="4038600" cy="2017713"/>
          </a:xfrm>
          <a:prstGeom prst="rect">
            <a:avLst/>
          </a:prstGeom>
          <a:noFill/>
          <a:ln w="9525">
            <a:noFill/>
            <a:miter lim="800000"/>
            <a:headEnd/>
            <a:tailEnd/>
          </a:ln>
          <a:effectLst/>
        </p:spPr>
        <p:txBody>
          <a:bodyPr>
            <a:spAutoFit/>
          </a:bodyPr>
          <a:lstStyle/>
          <a:p>
            <a:pPr>
              <a:spcBef>
                <a:spcPct val="50000"/>
              </a:spcBef>
            </a:pPr>
            <a:r>
              <a:rPr lang="en-US"/>
              <a:t>Lakewood Apartments </a:t>
            </a:r>
          </a:p>
          <a:p>
            <a:pPr>
              <a:spcBef>
                <a:spcPct val="50000"/>
              </a:spcBef>
            </a:pPr>
            <a:r>
              <a:rPr lang="en-US"/>
              <a:t>Happy Workers Children’s Center </a:t>
            </a:r>
          </a:p>
          <a:p>
            <a:pPr>
              <a:spcBef>
                <a:spcPct val="50000"/>
              </a:spcBef>
            </a:pPr>
            <a:r>
              <a:rPr lang="en-US"/>
              <a:t>13</a:t>
            </a:r>
            <a:r>
              <a:rPr lang="en-US" baseline="30000"/>
              <a:t>th</a:t>
            </a:r>
            <a:r>
              <a:rPr lang="en-US"/>
              <a:t> Avenue Dream Center </a:t>
            </a:r>
          </a:p>
          <a:p>
            <a:pPr>
              <a:spcBef>
                <a:spcPct val="50000"/>
              </a:spcBef>
            </a:pPr>
            <a:r>
              <a:rPr lang="en-US"/>
              <a:t>21 Single-Family Housing </a:t>
            </a:r>
          </a:p>
          <a:p>
            <a:pPr>
              <a:spcBef>
                <a:spcPct val="50000"/>
              </a:spcBef>
            </a:pPr>
            <a:r>
              <a:rPr lang="en-US"/>
              <a:t>Popeye’s Restaurants </a:t>
            </a:r>
          </a:p>
        </p:txBody>
      </p:sp>
      <p:sp>
        <p:nvSpPr>
          <p:cNvPr id="3077" name="Text Box 5"/>
          <p:cNvSpPr txBox="1">
            <a:spLocks noChangeArrowheads="1"/>
          </p:cNvSpPr>
          <p:nvPr/>
        </p:nvSpPr>
        <p:spPr bwMode="auto">
          <a:xfrm>
            <a:off x="4495800" y="4419600"/>
            <a:ext cx="4038600" cy="1879600"/>
          </a:xfrm>
          <a:prstGeom prst="rect">
            <a:avLst/>
          </a:prstGeom>
          <a:noFill/>
          <a:ln w="9525">
            <a:noFill/>
            <a:miter lim="800000"/>
            <a:headEnd/>
            <a:tailEnd/>
          </a:ln>
          <a:effectLst/>
        </p:spPr>
        <p:txBody>
          <a:bodyPr>
            <a:spAutoFit/>
          </a:bodyPr>
          <a:lstStyle/>
          <a:p>
            <a:pPr>
              <a:spcBef>
                <a:spcPct val="50000"/>
              </a:spcBef>
            </a:pPr>
            <a:r>
              <a:rPr lang="en-US"/>
              <a:t>Miami Art &amp; Technology Center </a:t>
            </a:r>
          </a:p>
          <a:p>
            <a:pPr>
              <a:spcBef>
                <a:spcPct val="50000"/>
              </a:spcBef>
            </a:pPr>
            <a:r>
              <a:rPr lang="en-US"/>
              <a:t>The Midtown Enterprise &amp; Retail Ctr </a:t>
            </a:r>
          </a:p>
          <a:p>
            <a:pPr>
              <a:spcBef>
                <a:spcPct val="50000"/>
              </a:spcBef>
            </a:pPr>
            <a:r>
              <a:rPr lang="en-US"/>
              <a:t>The MLK, Jr. Enterprise Center </a:t>
            </a:r>
          </a:p>
          <a:p>
            <a:pPr>
              <a:spcBef>
                <a:spcPct val="50000"/>
              </a:spcBef>
            </a:pPr>
            <a:r>
              <a:rPr lang="en-US"/>
              <a:t>The McCollum Hall Revitalization Project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2800"/>
              <a:t>Industry Honors </a:t>
            </a:r>
          </a:p>
        </p:txBody>
      </p:sp>
      <p:sp>
        <p:nvSpPr>
          <p:cNvPr id="4099" name="Rectangle 3"/>
          <p:cNvSpPr>
            <a:spLocks noGrp="1" noChangeArrowheads="1"/>
          </p:cNvSpPr>
          <p:nvPr>
            <p:ph type="body" idx="1"/>
          </p:nvPr>
        </p:nvSpPr>
        <p:spPr>
          <a:xfrm>
            <a:off x="457200" y="1447800"/>
            <a:ext cx="8229600" cy="4525963"/>
          </a:xfrm>
        </p:spPr>
        <p:txBody>
          <a:bodyPr/>
          <a:lstStyle/>
          <a:p>
            <a:pPr>
              <a:buFontTx/>
              <a:buNone/>
            </a:pPr>
            <a:r>
              <a:rPr lang="en-US" sz="2000"/>
              <a:t>UDS is recognized as a pioneer in the field of </a:t>
            </a:r>
          </a:p>
          <a:p>
            <a:pPr>
              <a:buFontTx/>
              <a:buNone/>
            </a:pPr>
            <a:r>
              <a:rPr lang="en-US" sz="2000"/>
              <a:t>inner-city development</a:t>
            </a:r>
          </a:p>
          <a:p>
            <a:pPr>
              <a:buFontTx/>
              <a:buNone/>
            </a:pPr>
            <a:endParaRPr lang="en-US" sz="2000"/>
          </a:p>
          <a:p>
            <a:r>
              <a:rPr lang="en-US" sz="2000"/>
              <a:t>Winner of the </a:t>
            </a:r>
            <a:r>
              <a:rPr lang="en-US" sz="2000" i="1"/>
              <a:t>2006 Outstanding Project of the Year Award</a:t>
            </a:r>
            <a:r>
              <a:rPr lang="en-US" sz="2000"/>
              <a:t> by the Florida Redevelopment Association </a:t>
            </a:r>
          </a:p>
          <a:p>
            <a:r>
              <a:rPr lang="en-US" sz="2000"/>
              <a:t>Winner of the 2006 </a:t>
            </a:r>
            <a:r>
              <a:rPr lang="en-US" sz="2000" i="1"/>
              <a:t>Best of the Best Project Award</a:t>
            </a:r>
            <a:r>
              <a:rPr lang="en-US" sz="2000"/>
              <a:t> by the Florida Redevelopment Association </a:t>
            </a:r>
          </a:p>
          <a:p>
            <a:r>
              <a:rPr lang="en-US" sz="2000"/>
              <a:t>Winner of the 2007 </a:t>
            </a:r>
            <a:r>
              <a:rPr lang="en-US" sz="2000" i="1"/>
              <a:t>Outstanding Minority Business of the Year Award </a:t>
            </a:r>
            <a:r>
              <a:rPr lang="en-US" sz="2000"/>
              <a:t>by the St. Petersburg Area Chamber of Commerce </a:t>
            </a:r>
          </a:p>
          <a:p>
            <a:r>
              <a:rPr lang="en-US" sz="2000"/>
              <a:t>Listed in 2009 in the Who’s Who Tampa Bay Reference Guide for “Raising New Forms of Wealth.” </a:t>
            </a:r>
          </a:p>
          <a:p>
            <a:r>
              <a:rPr lang="en-US" sz="2000"/>
              <a:t>Winner of the 2009 </a:t>
            </a:r>
            <a:r>
              <a:rPr lang="en-US" sz="2000" i="1"/>
              <a:t>Community Developer of the Year Award</a:t>
            </a:r>
            <a:r>
              <a:rPr lang="en-US" sz="2000"/>
              <a:t> by the Florida Minority Community Reinvestment Coalition </a:t>
            </a:r>
          </a:p>
        </p:txBody>
      </p:sp>
      <p:pic>
        <p:nvPicPr>
          <p:cNvPr id="4100" name="Picture 4" descr="UDS Logo 2"/>
          <p:cNvPicPr>
            <a:picLocks noChangeAspect="1" noChangeArrowheads="1"/>
          </p:cNvPicPr>
          <p:nvPr/>
        </p:nvPicPr>
        <p:blipFill>
          <a:blip r:embed="rId3" cstate="print"/>
          <a:srcRect/>
          <a:stretch>
            <a:fillRect/>
          </a:stretch>
        </p:blipFill>
        <p:spPr bwMode="auto">
          <a:xfrm>
            <a:off x="6056313" y="228600"/>
            <a:ext cx="2249487" cy="22018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3200"/>
              <a:t>Unique Skill Sets </a:t>
            </a:r>
          </a:p>
        </p:txBody>
      </p:sp>
      <p:sp>
        <p:nvSpPr>
          <p:cNvPr id="5123" name="Rectangle 3"/>
          <p:cNvSpPr>
            <a:spLocks noGrp="1" noChangeArrowheads="1"/>
          </p:cNvSpPr>
          <p:nvPr>
            <p:ph type="body" idx="1"/>
          </p:nvPr>
        </p:nvSpPr>
        <p:spPr>
          <a:xfrm>
            <a:off x="457200" y="1570038"/>
            <a:ext cx="8229600" cy="4525962"/>
          </a:xfrm>
        </p:spPr>
        <p:txBody>
          <a:bodyPr/>
          <a:lstStyle/>
          <a:p>
            <a:pPr>
              <a:buFontTx/>
              <a:buNone/>
            </a:pPr>
            <a:r>
              <a:rPr lang="en-US" sz="2200" b="1"/>
              <a:t>UDS </a:t>
            </a:r>
            <a:r>
              <a:rPr lang="en-US" sz="2200"/>
              <a:t>is one of the few developers in the nation who has won multiple consecutive awards of specialized “social equity” funding sources, including </a:t>
            </a:r>
            <a:r>
              <a:rPr lang="en-US" sz="2200" b="1"/>
              <a:t>EDGE Loans, Community Economic Development Grants</a:t>
            </a:r>
            <a:r>
              <a:rPr lang="en-US" sz="2200"/>
              <a:t>, </a:t>
            </a:r>
            <a:r>
              <a:rPr lang="en-US" sz="2200" b="1"/>
              <a:t>Affordable Housing Program</a:t>
            </a:r>
            <a:r>
              <a:rPr lang="en-US" sz="2200"/>
              <a:t> financing, </a:t>
            </a:r>
            <a:r>
              <a:rPr lang="en-US" sz="2200" b="1"/>
              <a:t>Low Income Housing Tax Credits</a:t>
            </a:r>
            <a:r>
              <a:rPr lang="en-US" sz="2200"/>
              <a:t>, and a nationally-recognized model of </a:t>
            </a:r>
            <a:r>
              <a:rPr lang="en-US" sz="2200" b="1"/>
              <a:t>New Markets Tax Credits utilization</a:t>
            </a:r>
          </a:p>
          <a:p>
            <a:pPr>
              <a:buFontTx/>
              <a:buNone/>
            </a:pPr>
            <a:endParaRPr lang="en-US" sz="2200" b="1"/>
          </a:p>
          <a:p>
            <a:pPr>
              <a:buFontTx/>
              <a:buNone/>
            </a:pPr>
            <a:r>
              <a:rPr lang="en-US" sz="2000" b="1">
                <a:solidFill>
                  <a:srgbClr val="CC9900"/>
                </a:solidFill>
              </a:rPr>
              <a:t>SPECIALTY SKILL SETS INCLUDE: </a:t>
            </a:r>
          </a:p>
          <a:p>
            <a:pPr>
              <a:buFontTx/>
              <a:buNone/>
            </a:pPr>
            <a:r>
              <a:rPr lang="en-US" sz="2000"/>
              <a:t>“Social Equity” Redevelopment Financing &amp; Funding </a:t>
            </a:r>
          </a:p>
          <a:p>
            <a:pPr>
              <a:buFontTx/>
              <a:buNone/>
            </a:pPr>
            <a:r>
              <a:rPr lang="en-US" sz="2000"/>
              <a:t>Tenant Marketing &amp; Leasing </a:t>
            </a:r>
          </a:p>
          <a:p>
            <a:pPr>
              <a:buFontTx/>
              <a:buNone/>
            </a:pPr>
            <a:r>
              <a:rPr lang="en-US" sz="2000"/>
              <a:t>Community Wealth Building &amp; Asset Development  </a:t>
            </a:r>
          </a:p>
          <a:p>
            <a:pPr>
              <a:buFontTx/>
              <a:buNone/>
            </a:pPr>
            <a:endParaRPr lang="en-US" sz="2000"/>
          </a:p>
          <a:p>
            <a:pPr>
              <a:buFontTx/>
              <a:buNone/>
            </a:pP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200"/>
              <a:t>Our Team  </a:t>
            </a:r>
          </a:p>
        </p:txBody>
      </p:sp>
      <p:sp>
        <p:nvSpPr>
          <p:cNvPr id="6147" name="Rectangle 3"/>
          <p:cNvSpPr>
            <a:spLocks noGrp="1" noChangeArrowheads="1"/>
          </p:cNvSpPr>
          <p:nvPr>
            <p:ph type="body" idx="1"/>
          </p:nvPr>
        </p:nvSpPr>
        <p:spPr>
          <a:xfrm>
            <a:off x="457200" y="2179638"/>
            <a:ext cx="8229600" cy="4525962"/>
          </a:xfrm>
        </p:spPr>
        <p:txBody>
          <a:bodyPr/>
          <a:lstStyle/>
          <a:p>
            <a:pPr>
              <a:buFontTx/>
              <a:buNone/>
            </a:pPr>
            <a:r>
              <a:rPr lang="en-US" b="1"/>
              <a:t>Larry Newsome, CEO</a:t>
            </a:r>
            <a:r>
              <a:rPr lang="en-US" sz="3600" b="1"/>
              <a:t> </a:t>
            </a:r>
          </a:p>
          <a:p>
            <a:pPr>
              <a:buFontTx/>
              <a:buNone/>
            </a:pPr>
            <a:r>
              <a:rPr lang="en-US" sz="2000" b="1"/>
              <a:t>Former SVP &amp; CFO for Progress Credit Corp. and Echelon Int’l Development, CPA, Certified Tax Instructor, former Licensed Broker, Licensed Appraiser, with an MBA in Finance who has served on the core development team for over $500 million in commercial real estate development </a:t>
            </a:r>
          </a:p>
          <a:p>
            <a:pPr>
              <a:buFontTx/>
              <a:buNone/>
            </a:pPr>
            <a:endParaRPr lang="en-US" sz="2000" b="1"/>
          </a:p>
          <a:p>
            <a:pPr>
              <a:buFontTx/>
              <a:buNone/>
            </a:pPr>
            <a:r>
              <a:rPr lang="en-US" b="1"/>
              <a:t>Priscilla Williams, CFO </a:t>
            </a:r>
          </a:p>
          <a:p>
            <a:pPr>
              <a:buFontTx/>
              <a:buNone/>
            </a:pPr>
            <a:r>
              <a:rPr lang="en-US" b="1"/>
              <a:t>Tamara Felton, CAO</a:t>
            </a:r>
            <a:r>
              <a:rPr lang="en-US" sz="2000" b="1"/>
              <a:t> </a:t>
            </a:r>
          </a:p>
          <a:p>
            <a:pPr>
              <a:buFontTx/>
              <a:buNone/>
            </a:pPr>
            <a:r>
              <a:rPr lang="en-US" sz="3600" b="1"/>
              <a:t> </a:t>
            </a:r>
            <a:endParaRPr lang="en-US" sz="3600"/>
          </a:p>
        </p:txBody>
      </p:sp>
      <p:pic>
        <p:nvPicPr>
          <p:cNvPr id="6148" name="Picture 4" descr="UDS Logo 2"/>
          <p:cNvPicPr>
            <a:picLocks noChangeAspect="1" noChangeArrowheads="1"/>
          </p:cNvPicPr>
          <p:nvPr/>
        </p:nvPicPr>
        <p:blipFill>
          <a:blip r:embed="rId3" cstate="print"/>
          <a:srcRect/>
          <a:stretch>
            <a:fillRect/>
          </a:stretch>
        </p:blipFill>
        <p:spPr bwMode="auto">
          <a:xfrm>
            <a:off x="6300788" y="228600"/>
            <a:ext cx="2157412" cy="21113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5" name="Picture 5" descr="UDS Logo 2"/>
          <p:cNvPicPr>
            <a:picLocks noChangeAspect="1" noChangeArrowheads="1"/>
          </p:cNvPicPr>
          <p:nvPr/>
        </p:nvPicPr>
        <p:blipFill>
          <a:blip r:embed="rId3" cstate="print"/>
          <a:srcRect/>
          <a:stretch>
            <a:fillRect/>
          </a:stretch>
        </p:blipFill>
        <p:spPr bwMode="auto">
          <a:xfrm>
            <a:off x="6300788" y="228600"/>
            <a:ext cx="2157412" cy="2111375"/>
          </a:xfrm>
          <a:prstGeom prst="rect">
            <a:avLst/>
          </a:prstGeom>
          <a:noFill/>
        </p:spPr>
      </p:pic>
      <p:sp>
        <p:nvSpPr>
          <p:cNvPr id="15366" name="Text Box 6"/>
          <p:cNvSpPr txBox="1">
            <a:spLocks noChangeArrowheads="1"/>
          </p:cNvSpPr>
          <p:nvPr/>
        </p:nvSpPr>
        <p:spPr bwMode="auto">
          <a:xfrm>
            <a:off x="838200" y="2819400"/>
            <a:ext cx="7696200" cy="1066800"/>
          </a:xfrm>
          <a:prstGeom prst="rect">
            <a:avLst/>
          </a:prstGeom>
          <a:noFill/>
          <a:ln w="9525">
            <a:noFill/>
            <a:miter lim="800000"/>
            <a:headEnd/>
            <a:tailEnd/>
          </a:ln>
          <a:effectLst/>
        </p:spPr>
        <p:txBody>
          <a:bodyPr>
            <a:spAutoFit/>
          </a:bodyPr>
          <a:lstStyle/>
          <a:p>
            <a:pPr>
              <a:spcBef>
                <a:spcPct val="50000"/>
              </a:spcBef>
            </a:pPr>
            <a:r>
              <a:rPr lang="en-US" sz="3200" b="1"/>
              <a:t>The Deal Structure: Filling the Social Equity Gap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200"/>
              <a:t>The Difficult Model</a:t>
            </a:r>
          </a:p>
        </p:txBody>
      </p:sp>
      <p:sp>
        <p:nvSpPr>
          <p:cNvPr id="17412" name="Text Box 4"/>
          <p:cNvSpPr txBox="1">
            <a:spLocks noChangeArrowheads="1"/>
          </p:cNvSpPr>
          <p:nvPr>
            <p:ph type="body" idx="1"/>
          </p:nvPr>
        </p:nvSpPr>
        <p:spPr>
          <a:xfrm>
            <a:off x="457200" y="2057400"/>
            <a:ext cx="8229600" cy="4068763"/>
          </a:xfrm>
          <a:noFill/>
          <a:ln/>
        </p:spPr>
        <p:txBody>
          <a:bodyPr/>
          <a:lstStyle/>
          <a:p>
            <a:pPr>
              <a:lnSpc>
                <a:spcPct val="80000"/>
              </a:lnSpc>
            </a:pPr>
            <a:r>
              <a:rPr lang="en-US" sz="2400"/>
              <a:t>The first project where UDS used tax credits is Tangerine Plaza, where tax credits are provided using a </a:t>
            </a:r>
            <a:r>
              <a:rPr lang="en-US" sz="2400" b="1"/>
              <a:t>discounted cash flow model</a:t>
            </a:r>
            <a:r>
              <a:rPr lang="en-US" sz="2400"/>
              <a:t>. I call this model the difficult model. </a:t>
            </a:r>
          </a:p>
          <a:p>
            <a:pPr>
              <a:lnSpc>
                <a:spcPct val="80000"/>
              </a:lnSpc>
            </a:pPr>
            <a:r>
              <a:rPr lang="en-US" sz="2400"/>
              <a:t>It requires that the borrower have a very good  understanding of how tax credits work and how deals are structured. The primary advantage of the cash flow model is that it provides you with </a:t>
            </a:r>
            <a:r>
              <a:rPr lang="en-US" sz="2400" b="1"/>
              <a:t>hard cash</a:t>
            </a:r>
            <a:r>
              <a:rPr lang="en-US" sz="2400"/>
              <a:t> and makes it possible for a substantial amount of the benefit of tax credits to pass along to the borrower.  Because of the high transaction costs, this model is not feasible for projects under $5 million. For borrowers who do not have a background in tax credits, it is advisable to hire a consultant with the expertise.</a:t>
            </a:r>
          </a:p>
        </p:txBody>
      </p:sp>
      <p:pic>
        <p:nvPicPr>
          <p:cNvPr id="17413" name="Picture 5" descr="UDS Logo 2"/>
          <p:cNvPicPr>
            <a:picLocks noChangeAspect="1" noChangeArrowheads="1"/>
          </p:cNvPicPr>
          <p:nvPr/>
        </p:nvPicPr>
        <p:blipFill>
          <a:blip r:embed="rId3" cstate="print"/>
          <a:srcRect/>
          <a:stretch>
            <a:fillRect/>
          </a:stretch>
        </p:blipFill>
        <p:spPr bwMode="auto">
          <a:xfrm>
            <a:off x="6300788" y="228600"/>
            <a:ext cx="1782762" cy="17446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200"/>
              <a:t>The Easy Model </a:t>
            </a:r>
          </a:p>
        </p:txBody>
      </p:sp>
      <p:sp>
        <p:nvSpPr>
          <p:cNvPr id="18436" name="Text Box 4"/>
          <p:cNvSpPr txBox="1">
            <a:spLocks noChangeArrowheads="1"/>
          </p:cNvSpPr>
          <p:nvPr>
            <p:ph type="body" idx="1"/>
          </p:nvPr>
        </p:nvSpPr>
        <p:spPr>
          <a:xfrm>
            <a:off x="457200" y="2133600"/>
            <a:ext cx="8229600" cy="3992563"/>
          </a:xfrm>
          <a:noFill/>
          <a:ln/>
        </p:spPr>
        <p:txBody>
          <a:bodyPr/>
          <a:lstStyle/>
          <a:p>
            <a:pPr>
              <a:lnSpc>
                <a:spcPct val="90000"/>
              </a:lnSpc>
            </a:pPr>
            <a:r>
              <a:rPr lang="en-US" sz="2400"/>
              <a:t>The second project where UDS is utilizing credits is the SunTrust Bank Building, a 13,100 square foot office building anchored by a SunTrust branch.  Totaling $3.7 million, the project will use what I call “the easy model.” </a:t>
            </a:r>
          </a:p>
          <a:p>
            <a:pPr>
              <a:lnSpc>
                <a:spcPct val="90000"/>
              </a:lnSpc>
            </a:pPr>
            <a:r>
              <a:rPr lang="en-US" sz="2400"/>
              <a:t>The bank simply provides a discount on the interest rate, in our case 350 basis points. </a:t>
            </a:r>
          </a:p>
          <a:p>
            <a:pPr>
              <a:lnSpc>
                <a:spcPct val="90000"/>
              </a:lnSpc>
            </a:pPr>
            <a:r>
              <a:rPr lang="en-US" sz="2400"/>
              <a:t>Some lenders provide loans with this model on projects as small as $1.5 million.  However, the smaller the project the smaller the discount and any debt borrowed has to be repaid. </a:t>
            </a:r>
          </a:p>
        </p:txBody>
      </p:sp>
      <p:pic>
        <p:nvPicPr>
          <p:cNvPr id="18437" name="Picture 5" descr="UDS Logo 2"/>
          <p:cNvPicPr>
            <a:picLocks noChangeAspect="1" noChangeArrowheads="1"/>
          </p:cNvPicPr>
          <p:nvPr/>
        </p:nvPicPr>
        <p:blipFill>
          <a:blip r:embed="rId3" cstate="print"/>
          <a:srcRect/>
          <a:stretch>
            <a:fillRect/>
          </a:stretch>
        </p:blipFill>
        <p:spPr bwMode="auto">
          <a:xfrm>
            <a:off x="6300788" y="228600"/>
            <a:ext cx="1782762" cy="174466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Tangerine Plaza/Sweetbay</a:t>
            </a:r>
          </a:p>
        </p:txBody>
      </p:sp>
      <p:sp>
        <p:nvSpPr>
          <p:cNvPr id="19460" name="Text Box 4"/>
          <p:cNvSpPr txBox="1">
            <a:spLocks noChangeArrowheads="1"/>
          </p:cNvSpPr>
          <p:nvPr/>
        </p:nvSpPr>
        <p:spPr bwMode="auto">
          <a:xfrm>
            <a:off x="5181600" y="1976438"/>
            <a:ext cx="3733800" cy="3378200"/>
          </a:xfrm>
          <a:prstGeom prst="rect">
            <a:avLst/>
          </a:prstGeom>
          <a:noFill/>
          <a:ln w="9525">
            <a:noFill/>
            <a:miter lim="800000"/>
            <a:headEnd/>
            <a:tailEnd/>
          </a:ln>
          <a:effectLst/>
        </p:spPr>
        <p:txBody>
          <a:bodyPr>
            <a:spAutoFit/>
          </a:bodyPr>
          <a:lstStyle/>
          <a:p>
            <a:r>
              <a:rPr lang="en-US" sz="2400"/>
              <a:t>Tangerine Plaza is a 48,000 square foot strip shopping center, anchored by a Sweetbay Supermarket with 39,000 square feet, with 9,000 square feet leasable to 6 additional, preferably local tenants. </a:t>
            </a:r>
          </a:p>
        </p:txBody>
      </p:sp>
      <p:pic>
        <p:nvPicPr>
          <p:cNvPr id="19461" name="Picture 5" descr="TBrown Storefront"/>
          <p:cNvPicPr>
            <a:picLocks noChangeAspect="1" noChangeArrowheads="1"/>
          </p:cNvPicPr>
          <p:nvPr/>
        </p:nvPicPr>
        <p:blipFill>
          <a:blip r:embed="rId3" cstate="print"/>
          <a:srcRect/>
          <a:stretch>
            <a:fillRect/>
          </a:stretch>
        </p:blipFill>
        <p:spPr bwMode="auto">
          <a:xfrm>
            <a:off x="533400" y="1752600"/>
            <a:ext cx="4419600" cy="2938463"/>
          </a:xfrm>
          <a:prstGeom prst="rect">
            <a:avLst/>
          </a:prstGeom>
          <a:noFill/>
        </p:spPr>
      </p:pic>
      <p:pic>
        <p:nvPicPr>
          <p:cNvPr id="19462" name="Picture 6" descr="UDS Logo 2"/>
          <p:cNvPicPr>
            <a:picLocks noChangeAspect="1" noChangeArrowheads="1"/>
          </p:cNvPicPr>
          <p:nvPr/>
        </p:nvPicPr>
        <p:blipFill>
          <a:blip r:embed="rId4" cstate="print"/>
          <a:srcRect/>
          <a:stretch>
            <a:fillRect/>
          </a:stretch>
        </p:blipFill>
        <p:spPr bwMode="auto">
          <a:xfrm>
            <a:off x="6300788" y="228600"/>
            <a:ext cx="1782762" cy="1744663"/>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1822</TotalTime>
  <Words>686</Words>
  <Application>Microsoft Office PowerPoint</Application>
  <PresentationFormat>On-screen Show (4:3)</PresentationFormat>
  <Paragraphs>105</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Futura Bk</vt:lpstr>
      <vt:lpstr>Default Design</vt:lpstr>
      <vt:lpstr>Slide 1</vt:lpstr>
      <vt:lpstr>Company Profile (Our Work – Past &amp; Present) </vt:lpstr>
      <vt:lpstr>Industry Honors </vt:lpstr>
      <vt:lpstr>Unique Skill Sets </vt:lpstr>
      <vt:lpstr>Our Team  </vt:lpstr>
      <vt:lpstr>Slide 6</vt:lpstr>
      <vt:lpstr>The Difficult Model</vt:lpstr>
      <vt:lpstr>The Easy Model </vt:lpstr>
      <vt:lpstr>Tangerine Plaza/Sweetbay</vt:lpstr>
      <vt:lpstr>Sources of Funds </vt:lpstr>
      <vt:lpstr>Uses of Funds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Authorized Customer</dc:creator>
  <cp:lastModifiedBy>Rebekah</cp:lastModifiedBy>
  <cp:revision>51</cp:revision>
  <dcterms:created xsi:type="dcterms:W3CDTF">2009-06-29T12:48:40Z</dcterms:created>
  <dcterms:modified xsi:type="dcterms:W3CDTF">2011-10-20T03:14:09Z</dcterms:modified>
</cp:coreProperties>
</file>