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6" r:id="rId2"/>
    <p:sldId id="263" r:id="rId3"/>
    <p:sldId id="264" r:id="rId4"/>
    <p:sldId id="258" r:id="rId5"/>
    <p:sldId id="257" r:id="rId6"/>
    <p:sldId id="260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64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13F82-5270-40FC-8BDD-91CA73855647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9F995-B5F4-4E94-B53D-000BF564C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0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9F995-B5F4-4E94-B53D-000BF564C7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9F995-B5F4-4E94-B53D-000BF564C7D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9F995-B5F4-4E94-B53D-000BF564C7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FBC12-3203-407F-A62E-507AC2BC3CB9}" type="slidenum">
              <a:rPr lang="en-US"/>
              <a:pPr/>
              <a:t>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DA2F0-51D7-4CE2-9C8B-82288789862E}" type="slidenum">
              <a:rPr lang="en-US"/>
              <a:pPr/>
              <a:t>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040F8-6EE2-40C7-8316-7D35B9861D9B}" type="slidenum">
              <a:rPr lang="en-US"/>
              <a:pPr/>
              <a:t>6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F28A-FA80-4384-BBD7-44083139E7FC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B7C3-F43A-41B2-977D-FEF5CF6490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F28A-FA80-4384-BBD7-44083139E7FC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B7C3-F43A-41B2-977D-FEF5CF64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F28A-FA80-4384-BBD7-44083139E7FC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B7C3-F43A-41B2-977D-FEF5CF64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17501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614" y="1941513"/>
            <a:ext cx="402748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8501" y="1941513"/>
            <a:ext cx="40290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8614" y="4075113"/>
            <a:ext cx="402748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8501" y="4075113"/>
            <a:ext cx="40290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A12B-4F86-4232-8C5B-5627F122B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F28A-FA80-4384-BBD7-44083139E7FC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B7C3-F43A-41B2-977D-FEF5CF64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F28A-FA80-4384-BBD7-44083139E7FC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2CECB7C3-F43A-41B2-977D-FEF5CF64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F28A-FA80-4384-BBD7-44083139E7FC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B7C3-F43A-41B2-977D-FEF5CF64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F28A-FA80-4384-BBD7-44083139E7FC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B7C3-F43A-41B2-977D-FEF5CF64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F28A-FA80-4384-BBD7-44083139E7FC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B7C3-F43A-41B2-977D-FEF5CF64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F28A-FA80-4384-BBD7-44083139E7FC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B7C3-F43A-41B2-977D-FEF5CF64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F28A-FA80-4384-BBD7-44083139E7FC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B7C3-F43A-41B2-977D-FEF5CF64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F28A-FA80-4384-BBD7-44083139E7FC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B7C3-F43A-41B2-977D-FEF5CF64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AFF28A-FA80-4384-BBD7-44083139E7FC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ECB7C3-F43A-41B2-977D-FEF5CF649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4876800" cy="7048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Public Market Characteristics</a:t>
            </a:r>
            <a:endParaRPr lang="en-US" sz="2800" dirty="0"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458200" cy="5334000"/>
          </a:xfrm>
        </p:spPr>
        <p:txBody>
          <a:bodyPr>
            <a:norm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Daily Year-Round Indoor Variety of Owner Operated  	Businesses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Features Fresh, Value Added and Prepared Foods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Outdoor Farmers Market Component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Focus on Locally Owned and Operated Businesses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Venue for Social </a:t>
            </a:r>
            <a:r>
              <a:rPr lang="en-US" dirty="0" smtClean="0"/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nteraction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Showcases Best of Local Foods, Arts, Crafts and Heritage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Permanent Facility for Local Farm Product Sales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Tourist Attraction- Prefer to Shop Where Locals Shop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Business Incubator- Low Start-up Cost, Short Term 	Leases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Proven Economic Development Engine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lvl="1" algn="l"/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rry Market Exteri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" y="990601"/>
            <a:ext cx="4552951" cy="2499659"/>
          </a:xfrm>
          <a:prstGeom prst="rect">
            <a:avLst/>
          </a:prstGeom>
        </p:spPr>
      </p:pic>
      <p:pic>
        <p:nvPicPr>
          <p:cNvPr id="3" name="Picture 2" descr="Oxbow Exteri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209800"/>
            <a:ext cx="3429000" cy="2743200"/>
          </a:xfrm>
          <a:prstGeom prst="rect">
            <a:avLst/>
          </a:prstGeom>
        </p:spPr>
      </p:pic>
      <p:pic>
        <p:nvPicPr>
          <p:cNvPr id="4" name="Picture 3" descr="Milwaukee Exteri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962400"/>
            <a:ext cx="4555548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524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Public Market Exteriors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502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Oxbow Market, Napa, CA.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Ferry Building, San Francisco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581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Milwaukee Public Market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veland-West-Side-Market-1-PPS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2" y="2057400"/>
            <a:ext cx="3850831" cy="3473450"/>
          </a:xfrm>
          <a:prstGeom prst="rect">
            <a:avLst/>
          </a:prstGeom>
        </p:spPr>
      </p:pic>
      <p:pic>
        <p:nvPicPr>
          <p:cNvPr id="3" name="Picture 2" descr="Tenant Mi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914400"/>
            <a:ext cx="3505200" cy="2819400"/>
          </a:xfrm>
          <a:prstGeom prst="rect">
            <a:avLst/>
          </a:prstGeom>
        </p:spPr>
      </p:pic>
      <p:pic>
        <p:nvPicPr>
          <p:cNvPr id="7" name="Picture 6" descr="LA Farmers Mark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1" y="3810000"/>
            <a:ext cx="35052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Public Market Interiors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17501" y="14289"/>
            <a:ext cx="8637588" cy="51911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effectLst/>
              </a:rPr>
              <a:t>Public Market Components</a:t>
            </a:r>
          </a:p>
        </p:txBody>
      </p:sp>
      <p:pic>
        <p:nvPicPr>
          <p:cNvPr id="14339" name="Picture 9" descr="0232323-R1-E06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10000"/>
            <a:ext cx="4572000" cy="2819400"/>
          </a:xfrm>
          <a:noFill/>
        </p:spPr>
      </p:pic>
      <p:pic>
        <p:nvPicPr>
          <p:cNvPr id="14341" name="Picture 12" descr="0232323-R1-E1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990600"/>
            <a:ext cx="4267200" cy="2514600"/>
          </a:xfrm>
          <a:noFill/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0" y="685800"/>
            <a:ext cx="42608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Market Hall</a:t>
            </a:r>
            <a:r>
              <a:rPr lang="en-US" dirty="0" smtClean="0">
                <a:solidFill>
                  <a:schemeClr val="tx1"/>
                </a:solidFill>
                <a:latin typeface="Fine Hand" pitchFamily="66" charset="0"/>
              </a:rPr>
              <a:t> </a:t>
            </a:r>
            <a:endParaRPr lang="en-US" dirty="0">
              <a:solidFill>
                <a:schemeClr val="tx1"/>
              </a:solidFill>
              <a:latin typeface="Fine Hand" pitchFamily="66" charset="0"/>
            </a:endParaRP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4799013" y="685800"/>
            <a:ext cx="4344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Indoor/Outdoor Market</a:t>
            </a:r>
            <a:endParaRPr lang="en-US">
              <a:solidFill>
                <a:schemeClr val="tx1"/>
              </a:solidFill>
              <a:latin typeface="Fine Hand" pitchFamily="66" charset="0"/>
            </a:endParaRP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0" y="3505200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Seasonal Outdoor Market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47" name="Text Box 19"/>
          <p:cNvSpPr txBox="1">
            <a:spLocks noChangeArrowheads="1"/>
          </p:cNvSpPr>
          <p:nvPr/>
        </p:nvSpPr>
        <p:spPr bwMode="auto">
          <a:xfrm>
            <a:off x="0" y="3071079"/>
            <a:ext cx="4419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       </a:t>
            </a:r>
            <a:endParaRPr lang="en-US" sz="2000" dirty="0"/>
          </a:p>
          <a:p>
            <a:pPr algn="l"/>
            <a:endParaRPr lang="en-US" sz="2800" dirty="0">
              <a:solidFill>
                <a:schemeClr val="tx1"/>
              </a:solidFill>
              <a:latin typeface="Fine Hand" pitchFamily="66" charset="0"/>
            </a:endParaRP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-685800" y="6457891"/>
            <a:ext cx="3352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            </a:t>
            </a:r>
          </a:p>
        </p:txBody>
      </p:sp>
      <p:pic>
        <p:nvPicPr>
          <p:cNvPr id="21" name="Content Placeholder 20" descr="Ferry Terminal Building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152400" y="990600"/>
            <a:ext cx="4191000" cy="2438400"/>
          </a:xfrm>
        </p:spPr>
      </p:pic>
      <p:sp>
        <p:nvSpPr>
          <p:cNvPr id="19" name="TextBox 18"/>
          <p:cNvSpPr txBox="1"/>
          <p:nvPr/>
        </p:nvSpPr>
        <p:spPr>
          <a:xfrm>
            <a:off x="4648200" y="3505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Market District- All Components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054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decpike_W3A11682-950x5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810000"/>
            <a:ext cx="424189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" y="0"/>
            <a:ext cx="8637588" cy="5794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Public Market Business Types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28614" y="609601"/>
            <a:ext cx="4027487" cy="3313113"/>
          </a:xfrm>
        </p:spPr>
        <p:txBody>
          <a:bodyPr/>
          <a:lstStyle/>
          <a:p>
            <a:pPr algn="ctr" eaLnBrk="1" hangingPunct="1"/>
            <a:r>
              <a:rPr lang="en-US" sz="2400" b="1" smtClean="0"/>
              <a:t>Fresh</a:t>
            </a:r>
            <a:r>
              <a:rPr lang="en-US" sz="2400" b="1" smtClean="0">
                <a:latin typeface="Fine Hand" pitchFamily="66" charset="0"/>
              </a:rPr>
              <a:t> </a:t>
            </a:r>
            <a:r>
              <a:rPr lang="en-US" sz="2400" b="1" smtClean="0"/>
              <a:t>Foods</a:t>
            </a:r>
          </a:p>
          <a:p>
            <a:pPr eaLnBrk="1" hangingPunct="1"/>
            <a:endParaRPr lang="en-US" sz="2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508501" y="533400"/>
            <a:ext cx="4029075" cy="3429000"/>
          </a:xfrm>
        </p:spPr>
        <p:txBody>
          <a:bodyPr/>
          <a:lstStyle/>
          <a:p>
            <a:pPr algn="ctr" eaLnBrk="1" hangingPunct="1"/>
            <a:r>
              <a:rPr lang="en-US" sz="2400" b="1" smtClean="0"/>
              <a:t>Restaurants</a:t>
            </a:r>
          </a:p>
          <a:p>
            <a:pPr eaLnBrk="1" hangingPunct="1"/>
            <a:endParaRPr lang="en-US" sz="2400" smtClean="0"/>
          </a:p>
        </p:txBody>
      </p:sp>
      <p:sp>
        <p:nvSpPr>
          <p:cNvPr id="819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328614" y="3886201"/>
            <a:ext cx="4027487" cy="2170113"/>
          </a:xfrm>
        </p:spPr>
        <p:txBody>
          <a:bodyPr/>
          <a:lstStyle/>
          <a:p>
            <a:pPr algn="ctr" eaLnBrk="1" hangingPunct="1"/>
            <a:r>
              <a:rPr lang="en-US" sz="2400" b="1" dirty="0" smtClean="0"/>
              <a:t>Arts and Crafts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8198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508501" y="3886201"/>
            <a:ext cx="4029075" cy="2170113"/>
          </a:xfrm>
        </p:spPr>
        <p:txBody>
          <a:bodyPr/>
          <a:lstStyle/>
          <a:p>
            <a:pPr algn="ctr" eaLnBrk="1" hangingPunct="1"/>
            <a:r>
              <a:rPr lang="en-US" sz="2400" b="1" smtClean="0"/>
              <a:t>Neighborhood Shops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8200" name="Picture 11" descr="0232323-R1-E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650">
            <a:off x="4719222" y="1176455"/>
            <a:ext cx="4115353" cy="272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0232323-R1-E0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672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ekalb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143001"/>
            <a:ext cx="3962400" cy="2752725"/>
          </a:xfrm>
          <a:prstGeom prst="rect">
            <a:avLst/>
          </a:prstGeom>
        </p:spPr>
      </p:pic>
      <p:pic>
        <p:nvPicPr>
          <p:cNvPr id="14" name="Picture 13" descr="Butcher Sho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4343400"/>
            <a:ext cx="4191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Placeholder 6" descr="2110148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80137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2057400" y="152400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baseline="-25000" dirty="0" smtClean="0">
                <a:latin typeface="+mj-lt"/>
                <a:cs typeface="Arial" charset="0"/>
              </a:rPr>
              <a:t>Exterior Rendering</a:t>
            </a:r>
            <a:endParaRPr lang="en-US" sz="5400" b="1" baseline="-25000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08552" y="582067"/>
            <a:ext cx="692689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1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</a:pPr>
            <a:r>
              <a:rPr lang="en-US" sz="2800" b="1" cap="all" dirty="0">
                <a:ln w="6350">
                  <a:noFill/>
                </a:ln>
                <a:latin typeface="+mj-lt"/>
                <a:ea typeface="+mj-ea"/>
                <a:cs typeface="Times New Roman" pitchFamily="18" charset="0"/>
              </a:rPr>
              <a:t>FLORIDA FOOD SAFETY</a:t>
            </a:r>
          </a:p>
          <a:p>
            <a:pPr marR="0" lvl="1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</a:pPr>
            <a:endParaRPr lang="en-US" sz="2800" dirty="0"/>
          </a:p>
          <a:p>
            <a:pPr marR="0" lvl="1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</a:pPr>
            <a:r>
              <a:rPr lang="en-US" sz="2800" dirty="0"/>
              <a:t>SMALL FARM </a:t>
            </a:r>
            <a:r>
              <a:rPr lang="en-US" sz="2800" dirty="0" smtClean="0"/>
              <a:t>EXEMPTION </a:t>
            </a:r>
          </a:p>
          <a:p>
            <a:pPr marR="0" lvl="1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</a:pPr>
            <a:r>
              <a:rPr lang="en-US" sz="2800" dirty="0" smtClean="0"/>
              <a:t>KILLED </a:t>
            </a:r>
            <a:r>
              <a:rPr lang="en-US" sz="2800" dirty="0"/>
              <a:t>IN COMMITTEE</a:t>
            </a:r>
          </a:p>
          <a:p>
            <a:pPr marR="0" lvl="1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</a:pPr>
            <a:endParaRPr lang="en-US" sz="2800" dirty="0"/>
          </a:p>
          <a:p>
            <a:pPr marR="0" lvl="1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</a:pPr>
            <a:r>
              <a:rPr lang="en-US" sz="2800" dirty="0"/>
              <a:t>NO SMALL BATCH LAW</a:t>
            </a:r>
          </a:p>
          <a:p>
            <a:pPr marR="0" lvl="1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</a:pPr>
            <a:endParaRPr lang="en-US" sz="2800" dirty="0"/>
          </a:p>
          <a:p>
            <a:pPr marR="0" lvl="1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</a:pPr>
            <a:r>
              <a:rPr lang="en-US" sz="2800" dirty="0"/>
              <a:t>SMALL FARMER </a:t>
            </a:r>
            <a:endParaRPr lang="en-US" sz="2800" dirty="0" smtClean="0"/>
          </a:p>
          <a:p>
            <a:pPr marR="0" lvl="1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</a:pPr>
            <a:r>
              <a:rPr lang="en-US" sz="2800" dirty="0" smtClean="0"/>
              <a:t>HELD </a:t>
            </a:r>
            <a:r>
              <a:rPr lang="en-US" sz="2800" dirty="0"/>
              <a:t>TO SAME </a:t>
            </a:r>
            <a:r>
              <a:rPr lang="en-US" sz="2800" dirty="0" smtClean="0"/>
              <a:t>STANDARDS</a:t>
            </a:r>
          </a:p>
          <a:p>
            <a:pPr marR="0" lvl="1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</a:pPr>
            <a:r>
              <a:rPr lang="en-US" sz="2800" dirty="0" smtClean="0"/>
              <a:t>AS </a:t>
            </a:r>
            <a:r>
              <a:rPr lang="en-US" sz="2800" dirty="0"/>
              <a:t>LARGEST PRODUCER</a:t>
            </a:r>
          </a:p>
          <a:p>
            <a:pPr marR="0" lvl="1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</a:pPr>
            <a:r>
              <a:rPr lang="en-US" sz="2800" dirty="0"/>
              <a:t>COMMERCIAL KITCHEN REQUIRED</a:t>
            </a:r>
          </a:p>
        </p:txBody>
      </p:sp>
    </p:spTree>
    <p:extLst>
      <p:ext uri="{BB962C8B-B14F-4D97-AF65-F5344CB8AC3E}">
        <p14:creationId xmlns:p14="http://schemas.microsoft.com/office/powerpoint/2010/main" val="142527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482026"/>
            <a:ext cx="79248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cap="all" dirty="0">
                <a:ln w="6350">
                  <a:noFill/>
                </a:ln>
                <a:latin typeface="+mj-lt"/>
                <a:ea typeface="+mj-ea"/>
                <a:cs typeface="Times New Roman" pitchFamily="18" charset="0"/>
              </a:rPr>
              <a:t>FEDERAL FOOD SAFETY MODERNIZATION ACT – DECEMBER 2010</a:t>
            </a:r>
          </a:p>
          <a:p>
            <a:pPr algn="ctr"/>
            <a:r>
              <a:rPr lang="en-US" sz="2800" b="1" cap="all" dirty="0">
                <a:ln w="6350">
                  <a:noFill/>
                </a:ln>
                <a:latin typeface="+mj-lt"/>
                <a:ea typeface="+mj-ea"/>
                <a:cs typeface="Times New Roman" pitchFamily="18" charset="0"/>
              </a:rPr>
              <a:t> </a:t>
            </a:r>
          </a:p>
          <a:p>
            <a:pPr algn="ctr"/>
            <a:r>
              <a:rPr lang="en-US" sz="2800" b="1" cap="all" dirty="0">
                <a:ln w="6350">
                  <a:noFill/>
                </a:ln>
                <a:latin typeface="+mj-lt"/>
                <a:ea typeface="+mj-ea"/>
                <a:cs typeface="Times New Roman" pitchFamily="18" charset="0"/>
              </a:rPr>
              <a:t>TESTER HAGEN ADMENDMENT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IF FARM</a:t>
            </a:r>
            <a:endParaRPr lang="en-US" sz="1100" dirty="0"/>
          </a:p>
          <a:p>
            <a:r>
              <a:rPr lang="en-US" dirty="0"/>
              <a:t> </a:t>
            </a:r>
            <a:endParaRPr lang="en-US" sz="1100" dirty="0"/>
          </a:p>
          <a:p>
            <a:r>
              <a:rPr lang="en-US" dirty="0"/>
              <a:t>1. GROSSES LESS THAN $500,000 A YEAR OVER THREE YEARS</a:t>
            </a:r>
            <a:endParaRPr lang="en-US" sz="1100" dirty="0"/>
          </a:p>
          <a:p>
            <a:r>
              <a:rPr lang="en-US" dirty="0"/>
              <a:t> </a:t>
            </a:r>
            <a:endParaRPr lang="en-US" sz="1100" dirty="0"/>
          </a:p>
          <a:p>
            <a:r>
              <a:rPr lang="en-US" dirty="0"/>
              <a:t>2. SELLS MAJORITY OF PRODUCTS DIRECTLY TO </a:t>
            </a:r>
            <a:r>
              <a:rPr lang="en-US" dirty="0" smtClean="0"/>
              <a:t>CONSUMERS,</a:t>
            </a:r>
          </a:p>
          <a:p>
            <a:r>
              <a:rPr lang="en-US" dirty="0" smtClean="0"/>
              <a:t>RESTAURANTS </a:t>
            </a:r>
            <a:r>
              <a:rPr lang="en-US" dirty="0"/>
              <a:t>OR GROCERY STORES IN SAME STATE OR </a:t>
            </a:r>
            <a:endParaRPr lang="en-US" dirty="0" smtClean="0"/>
          </a:p>
          <a:p>
            <a:r>
              <a:rPr lang="en-US" dirty="0" smtClean="0"/>
              <a:t>WITHIN </a:t>
            </a:r>
            <a:r>
              <a:rPr lang="en-US" dirty="0"/>
              <a:t>275 MILES</a:t>
            </a:r>
            <a:endParaRPr lang="en-US" sz="1100" dirty="0"/>
          </a:p>
          <a:p>
            <a:r>
              <a:rPr lang="en-US" dirty="0"/>
              <a:t> </a:t>
            </a:r>
            <a:endParaRPr lang="en-US" sz="1100" dirty="0"/>
          </a:p>
          <a:p>
            <a:r>
              <a:rPr lang="en-US" dirty="0"/>
              <a:t>THEN:</a:t>
            </a:r>
            <a:endParaRPr lang="en-US" sz="1100" dirty="0"/>
          </a:p>
          <a:p>
            <a:r>
              <a:rPr lang="en-US" dirty="0"/>
              <a:t> </a:t>
            </a:r>
            <a:endParaRPr lang="en-US" sz="1100" dirty="0"/>
          </a:p>
          <a:p>
            <a:r>
              <a:rPr lang="en-US" dirty="0"/>
              <a:t>EXEMPT FROM DEVELOPING A FOOD SAFETY PLAN, </a:t>
            </a:r>
            <a:endParaRPr lang="en-US" dirty="0" smtClean="0"/>
          </a:p>
          <a:p>
            <a:r>
              <a:rPr lang="en-US" dirty="0" smtClean="0"/>
              <a:t>EXTENSIVE </a:t>
            </a:r>
            <a:r>
              <a:rPr lang="en-US" dirty="0"/>
              <a:t>RECORD KEEPING AND COMPLYING WITH NEW FDA RULES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64424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102</Words>
  <Application>Microsoft Office PowerPoint</Application>
  <PresentationFormat>On-screen Show (4:3)</PresentationFormat>
  <Paragraphs>62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Public Market Characteristics</vt:lpstr>
      <vt:lpstr>PowerPoint Presentation</vt:lpstr>
      <vt:lpstr>PowerPoint Presentation</vt:lpstr>
      <vt:lpstr>Public Market Components</vt:lpstr>
      <vt:lpstr> Public Market Business Types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Market Characteristics</dc:title>
  <dc:creator>Elizabeth James</dc:creator>
  <cp:lastModifiedBy>Dan</cp:lastModifiedBy>
  <cp:revision>37</cp:revision>
  <dcterms:created xsi:type="dcterms:W3CDTF">2011-09-14T16:37:37Z</dcterms:created>
  <dcterms:modified xsi:type="dcterms:W3CDTF">2011-10-17T15:49:52Z</dcterms:modified>
</cp:coreProperties>
</file>