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7" r:id="rId3"/>
    <p:sldId id="258" r:id="rId4"/>
    <p:sldId id="260" r:id="rId5"/>
    <p:sldId id="261" r:id="rId6"/>
    <p:sldId id="262" r:id="rId7"/>
    <p:sldId id="286" r:id="rId8"/>
    <p:sldId id="263" r:id="rId9"/>
    <p:sldId id="265" r:id="rId10"/>
    <p:sldId id="264" r:id="rId11"/>
    <p:sldId id="267" r:id="rId12"/>
    <p:sldId id="268" r:id="rId13"/>
    <p:sldId id="270" r:id="rId14"/>
    <p:sldId id="269" r:id="rId15"/>
    <p:sldId id="292" r:id="rId16"/>
    <p:sldId id="271" r:id="rId17"/>
    <p:sldId id="273" r:id="rId18"/>
    <p:sldId id="272" r:id="rId19"/>
    <p:sldId id="276" r:id="rId20"/>
    <p:sldId id="274" r:id="rId21"/>
    <p:sldId id="278" r:id="rId22"/>
    <p:sldId id="280" r:id="rId23"/>
    <p:sldId id="279" r:id="rId24"/>
    <p:sldId id="282" r:id="rId25"/>
    <p:sldId id="288" r:id="rId26"/>
    <p:sldId id="277" r:id="rId27"/>
    <p:sldId id="284" r:id="rId28"/>
    <p:sldId id="285" r:id="rId29"/>
    <p:sldId id="283" r:id="rId30"/>
    <p:sldId id="287" r:id="rId31"/>
    <p:sldId id="281" r:id="rId32"/>
    <p:sldId id="289" r:id="rId33"/>
    <p:sldId id="290" r:id="rId34"/>
    <p:sldId id="291" r:id="rId35"/>
    <p:sldId id="293" r:id="rId36"/>
    <p:sldId id="295" r:id="rId37"/>
    <p:sldId id="294" r:id="rId38"/>
    <p:sldId id="296" r:id="rId39"/>
    <p:sldId id="297" r:id="rId40"/>
    <p:sldId id="298" r:id="rId41"/>
    <p:sldId id="299" r:id="rId42"/>
    <p:sldId id="300" r:id="rId43"/>
    <p:sldId id="301" r:id="rId44"/>
    <p:sldId id="302" r:id="rId45"/>
    <p:sldId id="303" r:id="rId46"/>
    <p:sldId id="304" r:id="rId47"/>
    <p:sldId id="306" r:id="rId48"/>
    <p:sldId id="343"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37" r:id="rId71"/>
    <p:sldId id="329" r:id="rId72"/>
    <p:sldId id="330" r:id="rId73"/>
    <p:sldId id="331"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4" autoAdjust="0"/>
  </p:normalViewPr>
  <p:slideViewPr>
    <p:cSldViewPr>
      <p:cViewPr varScale="1">
        <p:scale>
          <a:sx n="63" d="100"/>
          <a:sy n="63" d="100"/>
        </p:scale>
        <p:origin x="-151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DC6D64-8674-4DD0-B0B9-0C873C3E3102}" type="datetimeFigureOut">
              <a:rPr lang="en-US" smtClean="0"/>
              <a:pPr/>
              <a:t>10/17/2011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A177F5-F365-4D75-96EB-FBCEB71B82E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177F5-F365-4D75-96EB-FBCEB71B82E1}" type="slidenum">
              <a:rPr lang="en-US" smtClean="0"/>
              <a:pPr/>
              <a:t>65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F8CFD-695D-43A3-9F92-7CA79E3732ED}" type="datetimeFigureOut">
              <a:rPr lang="en-US" smtClean="0"/>
              <a:pPr/>
              <a:t>10/17/2011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6AA9ED-DDAD-43C3-8F30-F8C27EB8F91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F8CFD-695D-43A3-9F92-7CA79E3732ED}" type="datetimeFigureOut">
              <a:rPr lang="en-US" smtClean="0"/>
              <a:pPr/>
              <a:t>10/17/2011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AA9ED-DDAD-43C3-8F30-F8C27EB8F91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2130425"/>
            <a:ext cx="7467600" cy="2136775"/>
          </a:xfrm>
        </p:spPr>
        <p:txBody>
          <a:bodyPr>
            <a:noAutofit/>
          </a:bodyPr>
          <a:lstStyle/>
          <a:p>
            <a:r>
              <a:rPr lang="en-US" sz="5400" b="1" dirty="0" smtClean="0"/>
              <a:t>Florida City CRA Acquisition and Demolition Program</a:t>
            </a:r>
            <a:endParaRPr lang="en-US" sz="5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9200"/>
            <a:ext cx="5486400" cy="990600"/>
          </a:xfrm>
        </p:spPr>
        <p:txBody>
          <a:bodyPr anchor="t" anchorCtr="1">
            <a:noAutofit/>
          </a:bodyPr>
          <a:lstStyle/>
          <a:p>
            <a:pPr algn="ctr"/>
            <a:r>
              <a:rPr lang="en-US" sz="3200" dirty="0" smtClean="0"/>
              <a:t>CRA Acquisition and Demolition Process</a:t>
            </a:r>
            <a:endParaRPr lang="en-US" sz="3200" dirty="0"/>
          </a:p>
        </p:txBody>
      </p:sp>
      <p:sp>
        <p:nvSpPr>
          <p:cNvPr id="4" name="Text Placeholder 3"/>
          <p:cNvSpPr>
            <a:spLocks noGrp="1"/>
          </p:cNvSpPr>
          <p:nvPr>
            <p:ph type="body" sz="half" idx="2"/>
          </p:nvPr>
        </p:nvSpPr>
        <p:spPr>
          <a:xfrm>
            <a:off x="1828800" y="6019800"/>
            <a:ext cx="5486400" cy="609600"/>
          </a:xfrm>
        </p:spPr>
        <p:txBody>
          <a:bodyPr anchor="ctr" anchorCtr="1">
            <a:normAutofit/>
          </a:bodyPr>
          <a:lstStyle/>
          <a:p>
            <a:r>
              <a:rPr lang="en-US" sz="3200" dirty="0" smtClean="0"/>
              <a:t>530-532 NW 15</a:t>
            </a:r>
            <a:r>
              <a:rPr lang="en-US" sz="3200" baseline="30000" dirty="0" smtClean="0"/>
              <a:t>th</a:t>
            </a:r>
            <a:r>
              <a:rPr lang="en-US" sz="3200" dirty="0" smtClean="0"/>
              <a:t> Street</a:t>
            </a:r>
            <a:endParaRPr lang="en-US" sz="3200" dirty="0"/>
          </a:p>
        </p:txBody>
      </p:sp>
      <p:pic>
        <p:nvPicPr>
          <p:cNvPr id="3074" name="Picture 2"/>
          <p:cNvPicPr>
            <a:picLocks noChangeAspect="1" noChangeArrowheads="1"/>
          </p:cNvPicPr>
          <p:nvPr/>
        </p:nvPicPr>
        <p:blipFill>
          <a:blip r:embed="rId2" cstate="print"/>
          <a:srcRect/>
          <a:stretch>
            <a:fillRect/>
          </a:stretch>
        </p:blipFill>
        <p:spPr bwMode="auto">
          <a:xfrm>
            <a:off x="1240385" y="1447800"/>
            <a:ext cx="6022532" cy="3581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953000"/>
            <a:ext cx="5486400" cy="947738"/>
          </a:xfrm>
        </p:spPr>
        <p:txBody>
          <a:bodyPr anchor="t" anchorCtr="1">
            <a:noAutofit/>
          </a:bodyPr>
          <a:lstStyle/>
          <a:p>
            <a:pPr algn="ctr"/>
            <a:r>
              <a:rPr lang="en-US" sz="3200" dirty="0" smtClean="0"/>
              <a:t>CRA Acquisition and Demolition Process</a:t>
            </a:r>
            <a:endParaRPr lang="en-US" sz="3200" dirty="0"/>
          </a:p>
        </p:txBody>
      </p:sp>
      <p:sp>
        <p:nvSpPr>
          <p:cNvPr id="4" name="Text Placeholder 3"/>
          <p:cNvSpPr>
            <a:spLocks noGrp="1"/>
          </p:cNvSpPr>
          <p:nvPr>
            <p:ph type="body" sz="half" idx="2"/>
          </p:nvPr>
        </p:nvSpPr>
        <p:spPr>
          <a:xfrm>
            <a:off x="1828800" y="5791200"/>
            <a:ext cx="5486400" cy="804862"/>
          </a:xfrm>
        </p:spPr>
        <p:txBody>
          <a:bodyPr anchor="ctr" anchorCtr="1">
            <a:normAutofit/>
          </a:bodyPr>
          <a:lstStyle/>
          <a:p>
            <a:r>
              <a:rPr lang="en-US" sz="3200" dirty="0" smtClean="0"/>
              <a:t>1434 NW 7</a:t>
            </a:r>
            <a:r>
              <a:rPr lang="en-US" sz="3200" baseline="30000" dirty="0" smtClean="0"/>
              <a:t>th</a:t>
            </a:r>
            <a:r>
              <a:rPr lang="en-US" sz="3200" dirty="0" smtClean="0"/>
              <a:t> Ct</a:t>
            </a:r>
            <a:endParaRPr lang="en-US" sz="3200" dirty="0"/>
          </a:p>
        </p:txBody>
      </p:sp>
      <p:pic>
        <p:nvPicPr>
          <p:cNvPr id="4098" name="Picture 2"/>
          <p:cNvPicPr>
            <a:picLocks noChangeAspect="1" noChangeArrowheads="1"/>
          </p:cNvPicPr>
          <p:nvPr/>
        </p:nvPicPr>
        <p:blipFill>
          <a:blip r:embed="rId2" cstate="print"/>
          <a:srcRect/>
          <a:stretch>
            <a:fillRect/>
          </a:stretch>
        </p:blipFill>
        <p:spPr bwMode="auto">
          <a:xfrm>
            <a:off x="990600" y="914400"/>
            <a:ext cx="6619875"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76800"/>
            <a:ext cx="5486400" cy="947738"/>
          </a:xfrm>
        </p:spPr>
        <p:txBody>
          <a:bodyPr anchor="t" anchorCtr="1">
            <a:noAutofit/>
          </a:bodyPr>
          <a:lstStyle/>
          <a:p>
            <a:pPr algn="ctr"/>
            <a:r>
              <a:rPr lang="en-US" sz="3200" dirty="0" smtClean="0"/>
              <a:t>CRA Acquisition and Demolition Process</a:t>
            </a:r>
            <a:endParaRPr lang="en-US" sz="3200" dirty="0"/>
          </a:p>
        </p:txBody>
      </p:sp>
      <p:sp>
        <p:nvSpPr>
          <p:cNvPr id="4" name="Text Placeholder 3"/>
          <p:cNvSpPr>
            <a:spLocks noGrp="1"/>
          </p:cNvSpPr>
          <p:nvPr>
            <p:ph type="body" sz="half" idx="2"/>
          </p:nvPr>
        </p:nvSpPr>
        <p:spPr>
          <a:xfrm>
            <a:off x="1752600" y="5715000"/>
            <a:ext cx="5486400" cy="804862"/>
          </a:xfrm>
        </p:spPr>
        <p:txBody>
          <a:bodyPr anchor="ctr" anchorCtr="1">
            <a:normAutofit/>
          </a:bodyPr>
          <a:lstStyle/>
          <a:p>
            <a:r>
              <a:rPr lang="en-US" sz="3200" dirty="0" smtClean="0"/>
              <a:t>1505 NW 7</a:t>
            </a:r>
            <a:r>
              <a:rPr lang="en-US" sz="3200" baseline="30000" dirty="0" smtClean="0"/>
              <a:t>th</a:t>
            </a:r>
            <a:r>
              <a:rPr lang="en-US" sz="3200" dirty="0" smtClean="0"/>
              <a:t> Avenue</a:t>
            </a:r>
            <a:endParaRPr lang="en-US" sz="3200" dirty="0"/>
          </a:p>
        </p:txBody>
      </p:sp>
      <p:pic>
        <p:nvPicPr>
          <p:cNvPr id="5122" name="Picture 2"/>
          <p:cNvPicPr>
            <a:picLocks noGrp="1" noChangeAspect="1" noChangeArrowheads="1"/>
          </p:cNvPicPr>
          <p:nvPr>
            <p:ph type="pic" idx="1"/>
          </p:nvPr>
        </p:nvPicPr>
        <p:blipFill>
          <a:blip r:embed="rId2" cstate="print"/>
          <a:srcRect l="9111" r="9111"/>
          <a:stretch>
            <a:fillRect/>
          </a:stretch>
        </p:blipFill>
        <p:spPr bwMode="auto">
          <a:xfrm>
            <a:off x="1219200" y="457200"/>
            <a:ext cx="67056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953000"/>
            <a:ext cx="5486400" cy="947738"/>
          </a:xfrm>
        </p:spPr>
        <p:txBody>
          <a:bodyPr anchor="t" anchorCtr="1">
            <a:noAutofit/>
          </a:bodyPr>
          <a:lstStyle/>
          <a:p>
            <a:pPr algn="ctr"/>
            <a:r>
              <a:rPr lang="en-US" sz="3200" dirty="0" smtClean="0"/>
              <a:t>CRA Acquisition and Demolition Process</a:t>
            </a:r>
            <a:endParaRPr lang="en-US" sz="3200" dirty="0"/>
          </a:p>
        </p:txBody>
      </p:sp>
      <p:sp>
        <p:nvSpPr>
          <p:cNvPr id="4" name="Text Placeholder 3"/>
          <p:cNvSpPr>
            <a:spLocks noGrp="1"/>
          </p:cNvSpPr>
          <p:nvPr>
            <p:ph type="body" sz="half" idx="2"/>
          </p:nvPr>
        </p:nvSpPr>
        <p:spPr>
          <a:xfrm>
            <a:off x="1828800" y="5867400"/>
            <a:ext cx="5486400" cy="804862"/>
          </a:xfrm>
        </p:spPr>
        <p:txBody>
          <a:bodyPr anchor="ctr" anchorCtr="1">
            <a:normAutofit/>
          </a:bodyPr>
          <a:lstStyle/>
          <a:p>
            <a:r>
              <a:rPr lang="en-US" sz="3200" dirty="0" smtClean="0"/>
              <a:t>1506 NW 7</a:t>
            </a:r>
            <a:r>
              <a:rPr lang="en-US" sz="3200" baseline="30000" dirty="0" smtClean="0"/>
              <a:t>th</a:t>
            </a:r>
            <a:r>
              <a:rPr lang="en-US" sz="3200" dirty="0" smtClean="0"/>
              <a:t> Avenue</a:t>
            </a:r>
            <a:endParaRPr lang="en-US" sz="3200" dirty="0"/>
          </a:p>
        </p:txBody>
      </p:sp>
      <p:pic>
        <p:nvPicPr>
          <p:cNvPr id="6146" name="Picture 2"/>
          <p:cNvPicPr>
            <a:picLocks noChangeAspect="1" noChangeArrowheads="1"/>
          </p:cNvPicPr>
          <p:nvPr/>
        </p:nvPicPr>
        <p:blipFill>
          <a:blip r:embed="rId2" cstate="print"/>
          <a:srcRect/>
          <a:stretch>
            <a:fillRect/>
          </a:stretch>
        </p:blipFill>
        <p:spPr bwMode="auto">
          <a:xfrm>
            <a:off x="1238250" y="536449"/>
            <a:ext cx="6305549" cy="4264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76800"/>
            <a:ext cx="5486400" cy="947738"/>
          </a:xfrm>
        </p:spPr>
        <p:txBody>
          <a:bodyPr anchor="t" anchorCtr="1">
            <a:noAutofit/>
          </a:bodyPr>
          <a:lstStyle/>
          <a:p>
            <a:pPr algn="ctr"/>
            <a:r>
              <a:rPr lang="en-US" sz="3200" dirty="0" smtClean="0"/>
              <a:t>CRA Acquisition and Demolition Process</a:t>
            </a:r>
            <a:endParaRPr lang="en-US" sz="3200" dirty="0"/>
          </a:p>
        </p:txBody>
      </p:sp>
      <p:sp>
        <p:nvSpPr>
          <p:cNvPr id="4" name="Text Placeholder 3"/>
          <p:cNvSpPr>
            <a:spLocks noGrp="1"/>
          </p:cNvSpPr>
          <p:nvPr>
            <p:ph type="body" sz="half" idx="2"/>
          </p:nvPr>
        </p:nvSpPr>
        <p:spPr>
          <a:xfrm>
            <a:off x="1752600" y="5791200"/>
            <a:ext cx="5486400" cy="804862"/>
          </a:xfrm>
        </p:spPr>
        <p:txBody>
          <a:bodyPr anchor="ctr" anchorCtr="1">
            <a:normAutofit/>
          </a:bodyPr>
          <a:lstStyle/>
          <a:p>
            <a:r>
              <a:rPr lang="en-US" sz="3200" dirty="0" smtClean="0"/>
              <a:t>1502 NW 7</a:t>
            </a:r>
            <a:r>
              <a:rPr lang="en-US" sz="3200" baseline="30000" dirty="0" smtClean="0"/>
              <a:t>th</a:t>
            </a:r>
            <a:r>
              <a:rPr lang="en-US" sz="3200" dirty="0" smtClean="0"/>
              <a:t> Avenue</a:t>
            </a:r>
            <a:endParaRPr lang="en-US" sz="3200" dirty="0"/>
          </a:p>
        </p:txBody>
      </p:sp>
      <p:pic>
        <p:nvPicPr>
          <p:cNvPr id="7170" name="Picture 2"/>
          <p:cNvPicPr>
            <a:picLocks noChangeAspect="1" noChangeArrowheads="1"/>
          </p:cNvPicPr>
          <p:nvPr/>
        </p:nvPicPr>
        <p:blipFill>
          <a:blip r:embed="rId2" cstate="print"/>
          <a:srcRect/>
          <a:stretch>
            <a:fillRect/>
          </a:stretch>
        </p:blipFill>
        <p:spPr bwMode="auto">
          <a:xfrm>
            <a:off x="1126788" y="533400"/>
            <a:ext cx="6645611" cy="423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76800"/>
            <a:ext cx="5486400" cy="947738"/>
          </a:xfrm>
        </p:spPr>
        <p:txBody>
          <a:bodyPr anchor="t" anchorCtr="1">
            <a:noAutofit/>
          </a:bodyPr>
          <a:lstStyle/>
          <a:p>
            <a:pPr algn="ctr"/>
            <a:r>
              <a:rPr lang="en-US" sz="3200" dirty="0" smtClean="0"/>
              <a:t>CRA Acquisition and Demolition Process</a:t>
            </a:r>
            <a:endParaRPr lang="en-US" sz="3200" dirty="0"/>
          </a:p>
        </p:txBody>
      </p:sp>
      <p:pic>
        <p:nvPicPr>
          <p:cNvPr id="5" name="Picture Placeholder 4" descr="IMG_0388.jpg"/>
          <p:cNvPicPr>
            <a:picLocks noGrp="1" noChangeAspect="1"/>
          </p:cNvPicPr>
          <p:nvPr>
            <p:ph type="pic" idx="1"/>
          </p:nvPr>
        </p:nvPicPr>
        <p:blipFill>
          <a:blip r:embed="rId2" cstate="print"/>
          <a:stretch>
            <a:fillRect/>
          </a:stretch>
        </p:blipFill>
        <p:spPr>
          <a:xfrm>
            <a:off x="838200" y="228600"/>
            <a:ext cx="7467599" cy="4648200"/>
          </a:xfrm>
        </p:spPr>
      </p:pic>
      <p:sp>
        <p:nvSpPr>
          <p:cNvPr id="4" name="Text Placeholder 3"/>
          <p:cNvSpPr>
            <a:spLocks noGrp="1"/>
          </p:cNvSpPr>
          <p:nvPr>
            <p:ph type="body" sz="half" idx="2"/>
          </p:nvPr>
        </p:nvSpPr>
        <p:spPr>
          <a:xfrm>
            <a:off x="1828800" y="5715000"/>
            <a:ext cx="5486400" cy="881062"/>
          </a:xfrm>
        </p:spPr>
        <p:txBody>
          <a:bodyPr anchor="ctr" anchorCtr="1">
            <a:normAutofit/>
          </a:bodyPr>
          <a:lstStyle/>
          <a:p>
            <a:r>
              <a:rPr lang="en-US" sz="3200" dirty="0" smtClean="0"/>
              <a:t>1508 NW 7</a:t>
            </a:r>
            <a:r>
              <a:rPr lang="en-US" sz="3200" baseline="30000" dirty="0" smtClean="0"/>
              <a:t>th</a:t>
            </a:r>
            <a:r>
              <a:rPr lang="en-US" sz="3200" dirty="0" smtClean="0"/>
              <a:t> Avenue</a:t>
            </a:r>
            <a:endParaRPr lang="en-US" sz="3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953000"/>
            <a:ext cx="5486400" cy="947738"/>
          </a:xfrm>
        </p:spPr>
        <p:txBody>
          <a:bodyPr anchor="t" anchorCtr="1">
            <a:noAutofit/>
          </a:bodyPr>
          <a:lstStyle/>
          <a:p>
            <a:pPr algn="ctr"/>
            <a:r>
              <a:rPr lang="en-US" sz="3200" dirty="0" smtClean="0"/>
              <a:t>CRA Acquisition and Demolition Process</a:t>
            </a:r>
            <a:endParaRPr lang="en-US" sz="3200" dirty="0"/>
          </a:p>
        </p:txBody>
      </p:sp>
      <p:pic>
        <p:nvPicPr>
          <p:cNvPr id="5" name="Picture Placeholder 4" descr="639 Lucy St 1.JPG"/>
          <p:cNvPicPr>
            <a:picLocks noGrp="1" noChangeAspect="1"/>
          </p:cNvPicPr>
          <p:nvPr>
            <p:ph type="pic" idx="1"/>
          </p:nvPr>
        </p:nvPicPr>
        <p:blipFill>
          <a:blip r:embed="rId2" cstate="print"/>
          <a:srcRect l="1684" r="1684"/>
          <a:stretch>
            <a:fillRect/>
          </a:stretch>
        </p:blipFill>
        <p:spPr>
          <a:xfrm>
            <a:off x="762000" y="228600"/>
            <a:ext cx="7696200" cy="4648200"/>
          </a:xfrm>
        </p:spPr>
      </p:pic>
      <p:sp>
        <p:nvSpPr>
          <p:cNvPr id="4" name="Text Placeholder 3"/>
          <p:cNvSpPr>
            <a:spLocks noGrp="1"/>
          </p:cNvSpPr>
          <p:nvPr>
            <p:ph type="body" sz="half" idx="2"/>
          </p:nvPr>
        </p:nvSpPr>
        <p:spPr>
          <a:xfrm>
            <a:off x="1752600" y="5867400"/>
            <a:ext cx="5486400" cy="804862"/>
          </a:xfrm>
        </p:spPr>
        <p:txBody>
          <a:bodyPr anchor="ctr" anchorCtr="1">
            <a:normAutofit/>
          </a:bodyPr>
          <a:lstStyle/>
          <a:p>
            <a:r>
              <a:rPr lang="en-US" sz="3200" dirty="0" smtClean="0"/>
              <a:t>639 Lucy Street</a:t>
            </a:r>
            <a:endParaRPr lang="en-US"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953000"/>
            <a:ext cx="5486400" cy="990600"/>
          </a:xfrm>
        </p:spPr>
        <p:txBody>
          <a:bodyPr anchor="t" anchorCtr="1">
            <a:noAutofit/>
          </a:bodyPr>
          <a:lstStyle/>
          <a:p>
            <a:pPr algn="ctr"/>
            <a:r>
              <a:rPr lang="en-US" sz="3200" dirty="0" smtClean="0"/>
              <a:t>CRA Acquisition and Demolition Process</a:t>
            </a:r>
            <a:endParaRPr lang="en-US" sz="3200" dirty="0"/>
          </a:p>
        </p:txBody>
      </p:sp>
      <p:pic>
        <p:nvPicPr>
          <p:cNvPr id="5" name="Picture Placeholder 4" descr="717 Lucy St 3.jpg"/>
          <p:cNvPicPr>
            <a:picLocks noGrp="1" noChangeAspect="1"/>
          </p:cNvPicPr>
          <p:nvPr>
            <p:ph type="pic" idx="1"/>
          </p:nvPr>
        </p:nvPicPr>
        <p:blipFill>
          <a:blip r:embed="rId2" cstate="print"/>
          <a:stretch>
            <a:fillRect/>
          </a:stretch>
        </p:blipFill>
        <p:spPr>
          <a:xfrm>
            <a:off x="838200" y="228600"/>
            <a:ext cx="7620000" cy="4724400"/>
          </a:xfrm>
        </p:spPr>
      </p:pic>
      <p:sp>
        <p:nvSpPr>
          <p:cNvPr id="4" name="Text Placeholder 3"/>
          <p:cNvSpPr>
            <a:spLocks noGrp="1"/>
          </p:cNvSpPr>
          <p:nvPr>
            <p:ph type="body" sz="half" idx="2"/>
          </p:nvPr>
        </p:nvSpPr>
        <p:spPr>
          <a:xfrm>
            <a:off x="1828800" y="5791200"/>
            <a:ext cx="5486400" cy="804862"/>
          </a:xfrm>
        </p:spPr>
        <p:txBody>
          <a:bodyPr anchor="ctr" anchorCtr="1">
            <a:normAutofit/>
          </a:bodyPr>
          <a:lstStyle/>
          <a:p>
            <a:r>
              <a:rPr lang="en-US" sz="3200" dirty="0" smtClean="0"/>
              <a:t>717 Lucy Street</a:t>
            </a:r>
            <a:endParaRPr lang="en-US"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876800"/>
            <a:ext cx="5486400" cy="947738"/>
          </a:xfrm>
        </p:spPr>
        <p:txBody>
          <a:bodyPr anchor="t" anchorCtr="1">
            <a:noAutofit/>
          </a:bodyPr>
          <a:lstStyle/>
          <a:p>
            <a:pPr algn="ctr"/>
            <a:r>
              <a:rPr lang="en-US" sz="3200" dirty="0" smtClean="0"/>
              <a:t>CRA Acquisition and Demolition Process</a:t>
            </a:r>
            <a:endParaRPr lang="en-US" sz="3200" dirty="0"/>
          </a:p>
        </p:txBody>
      </p:sp>
      <p:pic>
        <p:nvPicPr>
          <p:cNvPr id="5" name="Picture Placeholder 4" descr="1509 NW 7th Ct 1.JPG"/>
          <p:cNvPicPr>
            <a:picLocks noGrp="1" noChangeAspect="1"/>
          </p:cNvPicPr>
          <p:nvPr>
            <p:ph type="pic" idx="1"/>
          </p:nvPr>
        </p:nvPicPr>
        <p:blipFill>
          <a:blip r:embed="rId2" cstate="print"/>
          <a:srcRect/>
          <a:stretch>
            <a:fillRect/>
          </a:stretch>
        </p:blipFill>
        <p:spPr>
          <a:xfrm>
            <a:off x="1143000" y="228600"/>
            <a:ext cx="6934200" cy="4648200"/>
          </a:xfrm>
        </p:spPr>
      </p:pic>
      <p:sp>
        <p:nvSpPr>
          <p:cNvPr id="4" name="Text Placeholder 3"/>
          <p:cNvSpPr>
            <a:spLocks noGrp="1"/>
          </p:cNvSpPr>
          <p:nvPr>
            <p:ph type="body" sz="half" idx="2"/>
          </p:nvPr>
        </p:nvSpPr>
        <p:spPr>
          <a:xfrm>
            <a:off x="1752600" y="5791200"/>
            <a:ext cx="5486400" cy="804862"/>
          </a:xfrm>
        </p:spPr>
        <p:txBody>
          <a:bodyPr anchor="ctr" anchorCtr="1">
            <a:normAutofit/>
          </a:bodyPr>
          <a:lstStyle/>
          <a:p>
            <a:r>
              <a:rPr lang="en-US" sz="3200" dirty="0" smtClean="0"/>
              <a:t>1509 NW 7</a:t>
            </a:r>
            <a:r>
              <a:rPr lang="en-US" sz="3200" baseline="30000" dirty="0" smtClean="0"/>
              <a:t>th</a:t>
            </a:r>
            <a:r>
              <a:rPr lang="en-US" sz="3200" dirty="0" smtClean="0"/>
              <a:t> Ct</a:t>
            </a:r>
            <a:endParaRPr 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dirty="0" smtClean="0"/>
              <a:t>Demolition</a:t>
            </a:r>
            <a:endParaRPr lang="en-US" dirty="0"/>
          </a:p>
        </p:txBody>
      </p:sp>
      <p:sp>
        <p:nvSpPr>
          <p:cNvPr id="3" name="Content Placeholder 2"/>
          <p:cNvSpPr>
            <a:spLocks noGrp="1"/>
          </p:cNvSpPr>
          <p:nvPr>
            <p:ph idx="1"/>
          </p:nvPr>
        </p:nvSpPr>
        <p:spPr/>
        <p:txBody>
          <a:bodyPr/>
          <a:lstStyle/>
          <a:p>
            <a:r>
              <a:rPr lang="en-US" dirty="0" smtClean="0"/>
              <a:t>The CRA </a:t>
            </a:r>
            <a:r>
              <a:rPr lang="en-US" dirty="0" smtClean="0"/>
              <a:t>just completed a </a:t>
            </a:r>
            <a:r>
              <a:rPr lang="en-US" dirty="0" smtClean="0"/>
              <a:t>contract </a:t>
            </a:r>
            <a:r>
              <a:rPr lang="en-US" dirty="0" smtClean="0"/>
              <a:t>for </a:t>
            </a:r>
            <a:r>
              <a:rPr lang="en-US" dirty="0" smtClean="0"/>
              <a:t>the demolition of </a:t>
            </a:r>
            <a:r>
              <a:rPr lang="en-US" dirty="0" smtClean="0"/>
              <a:t>11 </a:t>
            </a:r>
            <a:r>
              <a:rPr lang="en-US" dirty="0" smtClean="0"/>
              <a:t>structures on </a:t>
            </a:r>
            <a:r>
              <a:rPr lang="en-US" dirty="0" smtClean="0"/>
              <a:t>9</a:t>
            </a:r>
            <a:r>
              <a:rPr lang="en-US" dirty="0" smtClean="0"/>
              <a:t> </a:t>
            </a:r>
            <a:r>
              <a:rPr lang="en-US" dirty="0" smtClean="0"/>
              <a:t>parcels.  The demolitions were bid out and the winning bidder was US Wrecking and Clearance, Inc.  </a:t>
            </a:r>
            <a:r>
              <a:rPr lang="en-US" dirty="0" smtClean="0"/>
              <a:t>Three</a:t>
            </a:r>
            <a:r>
              <a:rPr lang="en-US" dirty="0" smtClean="0"/>
              <a:t> </a:t>
            </a:r>
            <a:r>
              <a:rPr lang="en-US" dirty="0" smtClean="0"/>
              <a:t>of the structures are owned by the CRA and 8 of the structures are being demolished based on an order from the County Unsafe Structures Board.</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t>Acquisition Plans</a:t>
            </a:r>
            <a:endParaRPr lang="en-US" dirty="0"/>
          </a:p>
        </p:txBody>
      </p:sp>
      <p:sp>
        <p:nvSpPr>
          <p:cNvPr id="3" name="Content Placeholder 2"/>
          <p:cNvSpPr>
            <a:spLocks noGrp="1"/>
          </p:cNvSpPr>
          <p:nvPr>
            <p:ph idx="1"/>
          </p:nvPr>
        </p:nvSpPr>
        <p:spPr>
          <a:xfrm>
            <a:off x="457200" y="1295400"/>
            <a:ext cx="8229600" cy="4572001"/>
          </a:xfrm>
        </p:spPr>
        <p:txBody>
          <a:bodyPr>
            <a:noAutofit/>
          </a:bodyPr>
          <a:lstStyle/>
          <a:p>
            <a:pPr algn="just"/>
            <a:r>
              <a:rPr lang="en-US" sz="4000" dirty="0" smtClean="0"/>
              <a:t>The CRA has adopted four area specific acquisition plans, one for the Snake Pit, one for the NW 9</a:t>
            </a:r>
            <a:r>
              <a:rPr lang="en-US" sz="4000" baseline="30000" dirty="0" smtClean="0"/>
              <a:t>th</a:t>
            </a:r>
            <a:r>
              <a:rPr lang="en-US" sz="4000" dirty="0" smtClean="0"/>
              <a:t> Place Area, one for NW 8</a:t>
            </a:r>
            <a:r>
              <a:rPr lang="en-US" sz="4000" baseline="30000" dirty="0" smtClean="0"/>
              <a:t>th</a:t>
            </a:r>
            <a:r>
              <a:rPr lang="en-US" sz="4000" dirty="0" smtClean="0"/>
              <a:t> Avenue, and one for the NW 6</a:t>
            </a:r>
            <a:r>
              <a:rPr lang="en-US" sz="4000" baseline="30000" dirty="0" smtClean="0"/>
              <a:t>th</a:t>
            </a:r>
            <a:r>
              <a:rPr lang="en-US" sz="4000" dirty="0" smtClean="0"/>
              <a:t> Avenue Area.  </a:t>
            </a:r>
          </a:p>
          <a:p>
            <a:pPr algn="just"/>
            <a:r>
              <a:rPr lang="en-US" sz="4000" dirty="0" smtClean="0"/>
              <a:t>The CRA has also acquired several other scattered site parcels when it made sense to do so.</a:t>
            </a:r>
            <a:endParaRPr 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105400"/>
            <a:ext cx="5486400" cy="762000"/>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392.jpg"/>
          <p:cNvPicPr>
            <a:picLocks noGrp="1" noChangeAspect="1"/>
          </p:cNvPicPr>
          <p:nvPr>
            <p:ph type="pic" idx="1"/>
          </p:nvPr>
        </p:nvPicPr>
        <p:blipFill>
          <a:blip r:embed="rId2" cstate="print"/>
          <a:stretch>
            <a:fillRect/>
          </a:stretch>
        </p:blipFill>
        <p:spPr>
          <a:xfrm>
            <a:off x="685800" y="228600"/>
            <a:ext cx="7696200" cy="4800600"/>
          </a:xfrm>
        </p:spPr>
      </p:pic>
      <p:sp>
        <p:nvSpPr>
          <p:cNvPr id="4" name="Text Placeholder 3"/>
          <p:cNvSpPr>
            <a:spLocks noGrp="1"/>
          </p:cNvSpPr>
          <p:nvPr>
            <p:ph type="body" sz="half" idx="2"/>
          </p:nvPr>
        </p:nvSpPr>
        <p:spPr>
          <a:xfrm>
            <a:off x="1828800" y="5791200"/>
            <a:ext cx="5486400" cy="804862"/>
          </a:xfrm>
        </p:spPr>
        <p:txBody>
          <a:bodyPr anchor="ctr" anchorCtr="1">
            <a:normAutofit/>
          </a:bodyPr>
          <a:lstStyle/>
          <a:p>
            <a:r>
              <a:rPr lang="en-US" sz="3200" dirty="0" smtClean="0"/>
              <a:t>1226 NW 6</a:t>
            </a:r>
            <a:r>
              <a:rPr lang="en-US" sz="3200" baseline="30000" dirty="0" smtClean="0"/>
              <a:t>th</a:t>
            </a:r>
            <a:r>
              <a:rPr lang="en-US" sz="3200" dirty="0" smtClean="0"/>
              <a:t> Avenue</a:t>
            </a:r>
            <a:endParaRPr lang="en-US" sz="3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181600"/>
            <a:ext cx="5486400" cy="7191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752600" y="5791200"/>
            <a:ext cx="5486400" cy="804862"/>
          </a:xfrm>
        </p:spPr>
        <p:txBody>
          <a:bodyPr anchor="ctr" anchorCtr="1">
            <a:normAutofit/>
          </a:bodyPr>
          <a:lstStyle/>
          <a:p>
            <a:r>
              <a:rPr lang="en-US" sz="3200" dirty="0" smtClean="0"/>
              <a:t>1332 NW 6</a:t>
            </a:r>
            <a:r>
              <a:rPr lang="en-US" sz="3200" baseline="30000" dirty="0" smtClean="0"/>
              <a:t>th</a:t>
            </a:r>
            <a:r>
              <a:rPr lang="en-US" sz="3200" dirty="0" smtClean="0"/>
              <a:t> Avenue</a:t>
            </a:r>
            <a:endParaRPr lang="en-US" sz="3200" dirty="0"/>
          </a:p>
        </p:txBody>
      </p:sp>
      <p:pic>
        <p:nvPicPr>
          <p:cNvPr id="7" name="Picture Placeholder 6" descr="IMG_0667.JPG"/>
          <p:cNvPicPr>
            <a:picLocks noGrp="1" noChangeAspect="1"/>
          </p:cNvPicPr>
          <p:nvPr>
            <p:ph type="pic" idx="1"/>
          </p:nvPr>
        </p:nvPicPr>
        <p:blipFill>
          <a:blip r:embed="rId2" cstate="print"/>
          <a:srcRect/>
          <a:stretch>
            <a:fillRect/>
          </a:stretch>
        </p:blipFill>
        <p:spPr>
          <a:xfrm>
            <a:off x="990600" y="228600"/>
            <a:ext cx="7315200" cy="48768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105400"/>
            <a:ext cx="5486400" cy="7191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752600" y="5638800"/>
            <a:ext cx="5486400" cy="804862"/>
          </a:xfrm>
        </p:spPr>
        <p:txBody>
          <a:bodyPr anchor="ctr" anchorCtr="1">
            <a:normAutofit/>
          </a:bodyPr>
          <a:lstStyle/>
          <a:p>
            <a:r>
              <a:rPr lang="en-US" sz="3200" dirty="0" smtClean="0"/>
              <a:t>925 NW 15</a:t>
            </a:r>
            <a:r>
              <a:rPr lang="en-US" sz="3200" baseline="30000" dirty="0" smtClean="0"/>
              <a:t>th</a:t>
            </a:r>
            <a:r>
              <a:rPr lang="en-US" sz="3200" dirty="0" smtClean="0"/>
              <a:t> St</a:t>
            </a:r>
            <a:endParaRPr lang="en-US" sz="3200" dirty="0"/>
          </a:p>
        </p:txBody>
      </p:sp>
      <p:pic>
        <p:nvPicPr>
          <p:cNvPr id="12" name="Picture Placeholder 11" descr="IMG_0678.JPG"/>
          <p:cNvPicPr>
            <a:picLocks noGrp="1" noChangeAspect="1"/>
          </p:cNvPicPr>
          <p:nvPr>
            <p:ph type="pic" idx="1"/>
          </p:nvPr>
        </p:nvPicPr>
        <p:blipFill>
          <a:blip r:embed="rId2" cstate="print"/>
          <a:srcRect/>
          <a:stretch>
            <a:fillRect/>
          </a:stretch>
        </p:blipFill>
        <p:spPr>
          <a:xfrm>
            <a:off x="914400" y="457200"/>
            <a:ext cx="7239000" cy="4572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9200"/>
            <a:ext cx="5486400" cy="7191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828800" y="5715000"/>
            <a:ext cx="5486400" cy="804862"/>
          </a:xfrm>
        </p:spPr>
        <p:txBody>
          <a:bodyPr anchor="ctr" anchorCtr="1">
            <a:normAutofit/>
          </a:bodyPr>
          <a:lstStyle/>
          <a:p>
            <a:r>
              <a:rPr lang="en-US" sz="3200" dirty="0" smtClean="0"/>
              <a:t>943 NW 15</a:t>
            </a:r>
            <a:r>
              <a:rPr lang="en-US" sz="3200" baseline="30000" dirty="0" smtClean="0"/>
              <a:t>th</a:t>
            </a:r>
            <a:r>
              <a:rPr lang="en-US" sz="3200" dirty="0" smtClean="0"/>
              <a:t> St</a:t>
            </a:r>
            <a:endParaRPr lang="en-US" sz="3200" dirty="0"/>
          </a:p>
        </p:txBody>
      </p:sp>
      <p:pic>
        <p:nvPicPr>
          <p:cNvPr id="5" name="Picture Placeholder 4" descr="IMG_0680.JPG"/>
          <p:cNvPicPr>
            <a:picLocks noGrp="1" noChangeAspect="1"/>
          </p:cNvPicPr>
          <p:nvPr>
            <p:ph type="pic" idx="1"/>
          </p:nvPr>
        </p:nvPicPr>
        <p:blipFill>
          <a:blip r:embed="rId2" cstate="print"/>
          <a:srcRect/>
          <a:stretch>
            <a:fillRect/>
          </a:stretch>
        </p:blipFill>
        <p:spPr>
          <a:xfrm>
            <a:off x="762000" y="228600"/>
            <a:ext cx="7391400" cy="47244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953000"/>
            <a:ext cx="5486400" cy="7191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752600" y="5638800"/>
            <a:ext cx="5486400" cy="804862"/>
          </a:xfrm>
        </p:spPr>
        <p:txBody>
          <a:bodyPr anchor="ctr" anchorCtr="1">
            <a:normAutofit/>
          </a:bodyPr>
          <a:lstStyle/>
          <a:p>
            <a:r>
              <a:rPr lang="en-US" sz="3200" dirty="0" smtClean="0"/>
              <a:t>873 NW 9</a:t>
            </a:r>
            <a:r>
              <a:rPr lang="en-US" sz="3200" baseline="30000" dirty="0" smtClean="0"/>
              <a:t>th</a:t>
            </a:r>
            <a:r>
              <a:rPr lang="en-US" sz="3200" dirty="0" smtClean="0"/>
              <a:t> Ave</a:t>
            </a:r>
            <a:endParaRPr lang="en-US" sz="3200" dirty="0"/>
          </a:p>
        </p:txBody>
      </p:sp>
      <p:pic>
        <p:nvPicPr>
          <p:cNvPr id="10" name="Picture Placeholder 9" descr="IMG_0694.JPG"/>
          <p:cNvPicPr>
            <a:picLocks noGrp="1" noChangeAspect="1"/>
          </p:cNvPicPr>
          <p:nvPr>
            <p:ph type="pic" idx="1"/>
          </p:nvPr>
        </p:nvPicPr>
        <p:blipFill>
          <a:blip r:embed="rId2" cstate="print"/>
          <a:stretch>
            <a:fillRect/>
          </a:stretch>
        </p:blipFill>
        <p:spPr>
          <a:xfrm>
            <a:off x="990600" y="381000"/>
            <a:ext cx="7239000" cy="4572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9200"/>
            <a:ext cx="5486400" cy="719138"/>
          </a:xfrm>
        </p:spPr>
        <p:txBody>
          <a:bodyPr anchor="t" anchorCtr="1">
            <a:noAutofit/>
          </a:bodyPr>
          <a:lstStyle/>
          <a:p>
            <a:pPr algn="ctr"/>
            <a:r>
              <a:rPr lang="en-US" sz="3200" dirty="0" smtClean="0"/>
              <a:t>Unsafe Structure Board </a:t>
            </a:r>
            <a:r>
              <a:rPr lang="en-US" sz="3200" dirty="0" smtClean="0"/>
              <a:t>Process</a:t>
            </a:r>
            <a:endParaRPr lang="en-US" sz="3200" dirty="0"/>
          </a:p>
        </p:txBody>
      </p:sp>
      <p:sp>
        <p:nvSpPr>
          <p:cNvPr id="4" name="Text Placeholder 3"/>
          <p:cNvSpPr>
            <a:spLocks noGrp="1"/>
          </p:cNvSpPr>
          <p:nvPr>
            <p:ph type="body" sz="half" idx="2"/>
          </p:nvPr>
        </p:nvSpPr>
        <p:spPr>
          <a:xfrm>
            <a:off x="1752600" y="5715000"/>
            <a:ext cx="5486400" cy="804862"/>
          </a:xfrm>
        </p:spPr>
        <p:txBody>
          <a:bodyPr anchor="ctr" anchorCtr="1">
            <a:normAutofit/>
          </a:bodyPr>
          <a:lstStyle/>
          <a:p>
            <a:r>
              <a:rPr lang="en-US" sz="3200" dirty="0" smtClean="0"/>
              <a:t>1332 NW 9</a:t>
            </a:r>
            <a:r>
              <a:rPr lang="en-US" sz="3200" baseline="30000" dirty="0" smtClean="0"/>
              <a:t>th</a:t>
            </a:r>
            <a:r>
              <a:rPr lang="en-US" sz="3200" dirty="0" smtClean="0"/>
              <a:t> Place</a:t>
            </a:r>
            <a:endParaRPr lang="en-US" sz="3200" dirty="0"/>
          </a:p>
        </p:txBody>
      </p:sp>
      <p:pic>
        <p:nvPicPr>
          <p:cNvPr id="5" name="Picture Placeholder 4" descr="IMG_0683.JPG"/>
          <p:cNvPicPr>
            <a:picLocks noGrp="1" noChangeAspect="1"/>
          </p:cNvPicPr>
          <p:nvPr>
            <p:ph type="pic" idx="1"/>
          </p:nvPr>
        </p:nvPicPr>
        <p:blipFill>
          <a:blip r:embed="rId2" cstate="print"/>
          <a:srcRect/>
          <a:stretch>
            <a:fillRect/>
          </a:stretch>
        </p:blipFill>
        <p:spPr>
          <a:xfrm>
            <a:off x="1219200" y="228600"/>
            <a:ext cx="6781800" cy="48006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76800"/>
            <a:ext cx="5486400" cy="947738"/>
          </a:xfrm>
        </p:spPr>
        <p:txBody>
          <a:bodyPr anchor="t" anchorCtr="1">
            <a:noAutofit/>
          </a:bodyPr>
          <a:lstStyle/>
          <a:p>
            <a:pPr algn="ctr"/>
            <a:r>
              <a:rPr lang="en-US" sz="3200" dirty="0" smtClean="0"/>
              <a:t>CRA Acquisition and Demolition Process</a:t>
            </a:r>
            <a:endParaRPr lang="en-US" sz="3200" dirty="0"/>
          </a:p>
        </p:txBody>
      </p:sp>
      <p:pic>
        <p:nvPicPr>
          <p:cNvPr id="5" name="Picture Placeholder 4" descr="IMG_0615.JPG"/>
          <p:cNvPicPr>
            <a:picLocks noGrp="1" noChangeAspect="1"/>
          </p:cNvPicPr>
          <p:nvPr>
            <p:ph type="pic" idx="1"/>
          </p:nvPr>
        </p:nvPicPr>
        <p:blipFill>
          <a:blip r:embed="rId2" cstate="print"/>
          <a:stretch>
            <a:fillRect/>
          </a:stretch>
        </p:blipFill>
        <p:spPr>
          <a:xfrm>
            <a:off x="1066800" y="454966"/>
            <a:ext cx="6858000" cy="4421834"/>
          </a:xfrm>
        </p:spPr>
      </p:pic>
      <p:sp>
        <p:nvSpPr>
          <p:cNvPr id="4" name="Text Placeholder 3"/>
          <p:cNvSpPr>
            <a:spLocks noGrp="1"/>
          </p:cNvSpPr>
          <p:nvPr>
            <p:ph type="body" sz="half" idx="2"/>
          </p:nvPr>
        </p:nvSpPr>
        <p:spPr>
          <a:xfrm>
            <a:off x="1828800" y="5715000"/>
            <a:ext cx="5486400" cy="804862"/>
          </a:xfrm>
        </p:spPr>
        <p:txBody>
          <a:bodyPr anchor="ctr" anchorCtr="1">
            <a:normAutofit/>
          </a:bodyPr>
          <a:lstStyle/>
          <a:p>
            <a:r>
              <a:rPr lang="en-US" sz="3200" dirty="0" smtClean="0"/>
              <a:t>1511 NW 7</a:t>
            </a:r>
            <a:r>
              <a:rPr lang="en-US" sz="3200" baseline="30000" dirty="0" smtClean="0"/>
              <a:t>th</a:t>
            </a:r>
            <a:r>
              <a:rPr lang="en-US" sz="3200" dirty="0" smtClean="0"/>
              <a:t> Avenue</a:t>
            </a:r>
            <a:endParaRPr lang="en-US" sz="3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953000"/>
            <a:ext cx="5486400" cy="947738"/>
          </a:xfrm>
        </p:spPr>
        <p:txBody>
          <a:bodyPr anchor="t" anchorCtr="1">
            <a:noAutofit/>
          </a:bodyPr>
          <a:lstStyle/>
          <a:p>
            <a:pPr algn="ctr"/>
            <a:r>
              <a:rPr lang="en-US" sz="3200" dirty="0" smtClean="0"/>
              <a:t>CRA Acquisition and Demolition Process</a:t>
            </a:r>
            <a:endParaRPr lang="en-US" sz="3200" dirty="0"/>
          </a:p>
        </p:txBody>
      </p:sp>
      <p:pic>
        <p:nvPicPr>
          <p:cNvPr id="5" name="Picture Placeholder 4" descr="IMG_0673.JPG"/>
          <p:cNvPicPr>
            <a:picLocks noGrp="1" noChangeAspect="1"/>
          </p:cNvPicPr>
          <p:nvPr>
            <p:ph type="pic" idx="1"/>
          </p:nvPr>
        </p:nvPicPr>
        <p:blipFill>
          <a:blip r:embed="rId2" cstate="print"/>
          <a:srcRect l="8622" r="8622"/>
          <a:stretch>
            <a:fillRect/>
          </a:stretch>
        </p:blipFill>
        <p:spPr>
          <a:xfrm>
            <a:off x="914400" y="228600"/>
            <a:ext cx="6934200" cy="4724400"/>
          </a:xfrm>
        </p:spPr>
      </p:pic>
      <p:sp>
        <p:nvSpPr>
          <p:cNvPr id="4" name="Text Placeholder 3"/>
          <p:cNvSpPr>
            <a:spLocks noGrp="1"/>
          </p:cNvSpPr>
          <p:nvPr>
            <p:ph type="body" sz="half" idx="2"/>
          </p:nvPr>
        </p:nvSpPr>
        <p:spPr>
          <a:xfrm>
            <a:off x="1828800" y="5791200"/>
            <a:ext cx="5486400" cy="804862"/>
          </a:xfrm>
        </p:spPr>
        <p:txBody>
          <a:bodyPr anchor="ctr" anchorCtr="1">
            <a:normAutofit/>
          </a:bodyPr>
          <a:lstStyle/>
          <a:p>
            <a:r>
              <a:rPr lang="en-US" sz="3200" dirty="0" smtClean="0"/>
              <a:t>1511 NW 7</a:t>
            </a:r>
            <a:r>
              <a:rPr lang="en-US" sz="3200" baseline="30000" dirty="0" smtClean="0"/>
              <a:t>th</a:t>
            </a:r>
            <a:r>
              <a:rPr lang="en-US" sz="3200" dirty="0" smtClean="0"/>
              <a:t> Court</a:t>
            </a:r>
            <a:endParaRPr 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029200"/>
            <a:ext cx="5486400" cy="795338"/>
          </a:xfrm>
        </p:spPr>
        <p:txBody>
          <a:bodyPr anchor="t" anchorCtr="1">
            <a:noAutofit/>
          </a:bodyPr>
          <a:lstStyle/>
          <a:p>
            <a:pPr algn="ctr"/>
            <a:r>
              <a:rPr lang="en-US" sz="3200" dirty="0" smtClean="0"/>
              <a:t>CRA Acquisition and Demolition Process</a:t>
            </a:r>
            <a:endParaRPr lang="en-US" sz="3200" dirty="0"/>
          </a:p>
        </p:txBody>
      </p:sp>
      <p:sp>
        <p:nvSpPr>
          <p:cNvPr id="4" name="Text Placeholder 3"/>
          <p:cNvSpPr>
            <a:spLocks noGrp="1"/>
          </p:cNvSpPr>
          <p:nvPr>
            <p:ph type="body" sz="half" idx="2"/>
          </p:nvPr>
        </p:nvSpPr>
        <p:spPr>
          <a:xfrm>
            <a:off x="1752600" y="6019800"/>
            <a:ext cx="5486400" cy="685800"/>
          </a:xfrm>
        </p:spPr>
        <p:txBody>
          <a:bodyPr anchor="ctr" anchorCtr="1">
            <a:normAutofit/>
          </a:bodyPr>
          <a:lstStyle/>
          <a:p>
            <a:r>
              <a:rPr lang="en-US" sz="3200" dirty="0" smtClean="0"/>
              <a:t>1507 NW 7 Court</a:t>
            </a:r>
            <a:endParaRPr lang="en-US" sz="3200" dirty="0"/>
          </a:p>
        </p:txBody>
      </p:sp>
      <p:pic>
        <p:nvPicPr>
          <p:cNvPr id="11" name="Picture Placeholder 10" descr="IMG_0674.JPG"/>
          <p:cNvPicPr>
            <a:picLocks noGrp="1" noChangeAspect="1"/>
          </p:cNvPicPr>
          <p:nvPr>
            <p:ph type="pic" idx="1"/>
          </p:nvPr>
        </p:nvPicPr>
        <p:blipFill>
          <a:blip r:embed="rId2" cstate="print"/>
          <a:srcRect l="11090" r="11090"/>
          <a:stretch>
            <a:fillRect/>
          </a:stretch>
        </p:blipFill>
        <p:spPr>
          <a:xfrm>
            <a:off x="1066800" y="228600"/>
            <a:ext cx="7010400" cy="47244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76800"/>
            <a:ext cx="5486400" cy="914400"/>
          </a:xfrm>
        </p:spPr>
        <p:txBody>
          <a:bodyPr anchor="t" anchorCtr="1">
            <a:noAutofit/>
          </a:bodyPr>
          <a:lstStyle/>
          <a:p>
            <a:pPr algn="ctr"/>
            <a:r>
              <a:rPr lang="en-US" sz="3200" dirty="0" smtClean="0"/>
              <a:t>CRA Acquisition and Demolition Process</a:t>
            </a:r>
            <a:endParaRPr lang="en-US" sz="3200" dirty="0"/>
          </a:p>
        </p:txBody>
      </p:sp>
      <p:sp>
        <p:nvSpPr>
          <p:cNvPr id="4" name="Text Placeholder 3"/>
          <p:cNvSpPr>
            <a:spLocks noGrp="1"/>
          </p:cNvSpPr>
          <p:nvPr>
            <p:ph type="body" sz="half" idx="2"/>
          </p:nvPr>
        </p:nvSpPr>
        <p:spPr>
          <a:xfrm>
            <a:off x="1792288" y="5943600"/>
            <a:ext cx="5486400" cy="609600"/>
          </a:xfrm>
        </p:spPr>
        <p:txBody>
          <a:bodyPr anchor="ctr" anchorCtr="1">
            <a:normAutofit/>
          </a:bodyPr>
          <a:lstStyle/>
          <a:p>
            <a:r>
              <a:rPr lang="en-US" sz="3200" dirty="0" smtClean="0"/>
              <a:t>875 NW 12</a:t>
            </a:r>
            <a:r>
              <a:rPr lang="en-US" sz="3200" baseline="30000" dirty="0" smtClean="0"/>
              <a:t>th</a:t>
            </a:r>
            <a:r>
              <a:rPr lang="en-US" sz="3200" dirty="0" smtClean="0"/>
              <a:t> Street</a:t>
            </a:r>
            <a:endParaRPr lang="en-US" sz="3200" dirty="0"/>
          </a:p>
        </p:txBody>
      </p:sp>
      <p:pic>
        <p:nvPicPr>
          <p:cNvPr id="7" name="Picture Placeholder 6" descr="IMG_0684.JPG"/>
          <p:cNvPicPr>
            <a:picLocks noGrp="1" noChangeAspect="1"/>
          </p:cNvPicPr>
          <p:nvPr>
            <p:ph type="pic" idx="1"/>
          </p:nvPr>
        </p:nvPicPr>
        <p:blipFill>
          <a:blip r:embed="rId2" cstate="print"/>
          <a:stretch>
            <a:fillRect/>
          </a:stretch>
        </p:blipFill>
        <p:spPr>
          <a:xfrm>
            <a:off x="838200" y="381000"/>
            <a:ext cx="7391400" cy="44958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447800"/>
          </a:xfrm>
        </p:spPr>
        <p:txBody>
          <a:bodyPr/>
          <a:lstStyle/>
          <a:p>
            <a:r>
              <a:rPr lang="en-US" dirty="0" smtClean="0"/>
              <a:t>Acquisition Plans</a:t>
            </a:r>
            <a:endParaRPr lang="en-US" dirty="0"/>
          </a:p>
        </p:txBody>
      </p:sp>
      <p:sp>
        <p:nvSpPr>
          <p:cNvPr id="3" name="Content Placeholder 2"/>
          <p:cNvSpPr>
            <a:spLocks noGrp="1"/>
          </p:cNvSpPr>
          <p:nvPr>
            <p:ph idx="1"/>
          </p:nvPr>
        </p:nvSpPr>
        <p:spPr>
          <a:xfrm>
            <a:off x="457200" y="1600201"/>
            <a:ext cx="8229600" cy="4343400"/>
          </a:xfrm>
        </p:spPr>
        <p:txBody>
          <a:bodyPr anchor="ctr" anchorCtr="1">
            <a:noAutofit/>
          </a:bodyPr>
          <a:lstStyle/>
          <a:p>
            <a:pPr algn="just"/>
            <a:r>
              <a:rPr lang="en-US" sz="4000" dirty="0" smtClean="0"/>
              <a:t>The area plans detail appraisal standards and what properties would be acquired.</a:t>
            </a:r>
          </a:p>
          <a:p>
            <a:pPr algn="just"/>
            <a:r>
              <a:rPr lang="en-US" sz="4000" dirty="0" smtClean="0"/>
              <a:t>All  acquisition plans  as well as acquisitions have been approved by the CRA Board.</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295400"/>
          </a:xfrm>
        </p:spPr>
        <p:txBody>
          <a:bodyPr/>
          <a:lstStyle/>
          <a:p>
            <a:r>
              <a:rPr lang="en-US" dirty="0" smtClean="0"/>
              <a:t>Demolition</a:t>
            </a:r>
            <a:endParaRPr lang="en-US" dirty="0"/>
          </a:p>
        </p:txBody>
      </p:sp>
      <p:sp>
        <p:nvSpPr>
          <p:cNvPr id="3" name="Content Placeholder 2"/>
          <p:cNvSpPr>
            <a:spLocks noGrp="1"/>
          </p:cNvSpPr>
          <p:nvPr>
            <p:ph idx="1"/>
          </p:nvPr>
        </p:nvSpPr>
        <p:spPr>
          <a:xfrm>
            <a:off x="457200" y="1905000"/>
            <a:ext cx="8229600" cy="3810000"/>
          </a:xfrm>
        </p:spPr>
        <p:txBody>
          <a:bodyPr anchor="ctr" anchorCtr="1">
            <a:normAutofit/>
          </a:bodyPr>
          <a:lstStyle/>
          <a:p>
            <a:pPr algn="just"/>
            <a:r>
              <a:rPr lang="en-US" sz="4000" dirty="0" smtClean="0"/>
              <a:t>The CRA is preparing to take additional structures to the County Unsafe Structures Board in before the end of 2011.</a:t>
            </a:r>
            <a:endParaRPr lang="en-US" sz="4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257800"/>
            <a:ext cx="5486400" cy="7191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828800" y="5791200"/>
            <a:ext cx="5486400" cy="804862"/>
          </a:xfrm>
        </p:spPr>
        <p:txBody>
          <a:bodyPr anchor="ctr" anchorCtr="1">
            <a:normAutofit/>
          </a:bodyPr>
          <a:lstStyle/>
          <a:p>
            <a:r>
              <a:rPr lang="en-US" sz="3200" dirty="0" smtClean="0"/>
              <a:t>998 NW 12</a:t>
            </a:r>
            <a:r>
              <a:rPr lang="en-US" sz="3200" baseline="30000" dirty="0" smtClean="0"/>
              <a:t>th</a:t>
            </a:r>
            <a:r>
              <a:rPr lang="en-US" sz="3200" dirty="0" smtClean="0"/>
              <a:t> St</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762000" y="381000"/>
            <a:ext cx="7620000" cy="47244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0"/>
            <a:ext cx="5486400" cy="7191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828800" y="5867400"/>
            <a:ext cx="5486400" cy="804862"/>
          </a:xfrm>
        </p:spPr>
        <p:txBody>
          <a:bodyPr anchor="ctr" anchorCtr="1">
            <a:normAutofit/>
          </a:bodyPr>
          <a:lstStyle/>
          <a:p>
            <a:r>
              <a:rPr lang="en-US" sz="3200" dirty="0" smtClean="0"/>
              <a:t>Rear of 1226 NW 6</a:t>
            </a:r>
            <a:r>
              <a:rPr lang="en-US" sz="3200" baseline="30000" dirty="0" smtClean="0"/>
              <a:t>th</a:t>
            </a:r>
            <a:r>
              <a:rPr lang="en-US" sz="3200" dirty="0" smtClean="0"/>
              <a:t> Ave</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990600" y="381000"/>
            <a:ext cx="7162800" cy="50292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257800"/>
            <a:ext cx="5486400" cy="7191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752600" y="5791200"/>
            <a:ext cx="5486400" cy="804862"/>
          </a:xfrm>
        </p:spPr>
        <p:txBody>
          <a:bodyPr anchor="ctr" anchorCtr="1">
            <a:normAutofit/>
          </a:bodyPr>
          <a:lstStyle/>
          <a:p>
            <a:r>
              <a:rPr lang="en-US" sz="3200" dirty="0" smtClean="0"/>
              <a:t>Rear of 1332 NW 6</a:t>
            </a:r>
            <a:r>
              <a:rPr lang="en-US" sz="3200" baseline="30000" dirty="0" smtClean="0"/>
              <a:t>th</a:t>
            </a:r>
            <a:r>
              <a:rPr lang="en-US" sz="3200" dirty="0" smtClean="0"/>
              <a:t> Ave</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1066800" y="381000"/>
            <a:ext cx="6934200" cy="48768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5486400" cy="7191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752600" y="5867400"/>
            <a:ext cx="5486400" cy="804862"/>
          </a:xfrm>
        </p:spPr>
        <p:txBody>
          <a:bodyPr anchor="ctr" anchorCtr="1">
            <a:normAutofit/>
          </a:bodyPr>
          <a:lstStyle/>
          <a:p>
            <a:r>
              <a:rPr lang="en-US" sz="3200" dirty="0" smtClean="0"/>
              <a:t>1515 NW 7</a:t>
            </a:r>
            <a:r>
              <a:rPr lang="en-US" sz="3200" baseline="30000" dirty="0" smtClean="0"/>
              <a:t>th</a:t>
            </a:r>
            <a:r>
              <a:rPr lang="en-US" sz="3200" dirty="0" smtClean="0"/>
              <a:t> Ct</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838200" y="381000"/>
            <a:ext cx="7467600" cy="48768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19200"/>
          </a:xfrm>
        </p:spPr>
        <p:txBody>
          <a:bodyPr/>
          <a:lstStyle/>
          <a:p>
            <a:r>
              <a:rPr lang="en-US" dirty="0" smtClean="0"/>
              <a:t>Demolition</a:t>
            </a:r>
            <a:endParaRPr lang="en-US" dirty="0"/>
          </a:p>
        </p:txBody>
      </p:sp>
      <p:sp>
        <p:nvSpPr>
          <p:cNvPr id="3" name="Content Placeholder 2"/>
          <p:cNvSpPr>
            <a:spLocks noGrp="1"/>
          </p:cNvSpPr>
          <p:nvPr>
            <p:ph idx="1"/>
          </p:nvPr>
        </p:nvSpPr>
        <p:spPr>
          <a:xfrm>
            <a:off x="457200" y="1600201"/>
            <a:ext cx="8229600" cy="3200399"/>
          </a:xfrm>
        </p:spPr>
        <p:txBody>
          <a:bodyPr anchor="ctr" anchorCtr="1"/>
          <a:lstStyle/>
          <a:p>
            <a:pPr algn="just"/>
            <a:r>
              <a:rPr lang="en-US" dirty="0" smtClean="0"/>
              <a:t>There are other structures in the CR Area that also need to be demolished.  They will be taken to the County Unsafe Structures Board over the next 12 months.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7912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762000" y="381000"/>
            <a:ext cx="7696200" cy="51816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6388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838200" y="228600"/>
            <a:ext cx="7391400" cy="51816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6388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838200" y="381000"/>
            <a:ext cx="7543800" cy="5105399"/>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7912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762000" y="304800"/>
            <a:ext cx="7772400" cy="5334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r>
              <a:rPr lang="en-US" dirty="0" smtClean="0"/>
              <a:t>Acquisition Plans</a:t>
            </a:r>
            <a:endParaRPr lang="en-US" dirty="0"/>
          </a:p>
        </p:txBody>
      </p:sp>
      <p:sp>
        <p:nvSpPr>
          <p:cNvPr id="3" name="Content Placeholder 2"/>
          <p:cNvSpPr>
            <a:spLocks noGrp="1"/>
          </p:cNvSpPr>
          <p:nvPr>
            <p:ph idx="1"/>
          </p:nvPr>
        </p:nvSpPr>
        <p:spPr>
          <a:xfrm>
            <a:off x="457200" y="1828800"/>
            <a:ext cx="8229600" cy="4038599"/>
          </a:xfrm>
        </p:spPr>
        <p:txBody>
          <a:bodyPr anchor="ctr" anchorCtr="0">
            <a:noAutofit/>
          </a:bodyPr>
          <a:lstStyle/>
          <a:p>
            <a:pPr algn="just"/>
            <a:r>
              <a:rPr lang="en-US" sz="4000" dirty="0" smtClean="0"/>
              <a:t>All </a:t>
            </a:r>
            <a:r>
              <a:rPr lang="en-US" sz="4000" dirty="0" smtClean="0"/>
              <a:t>four</a:t>
            </a:r>
            <a:r>
              <a:rPr lang="en-US" sz="4000" dirty="0" smtClean="0"/>
              <a:t> </a:t>
            </a:r>
            <a:r>
              <a:rPr lang="en-US" sz="4000" dirty="0" smtClean="0"/>
              <a:t>area acquisition plans call for assembling a reasonable size plot that can later be used for redevelopment.  No properties are being acquired for the purpose of land banking.</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7150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838200" y="304800"/>
            <a:ext cx="7772400" cy="51054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7150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762000" y="304800"/>
            <a:ext cx="7543800" cy="51054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7150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914400" y="457200"/>
            <a:ext cx="7467599" cy="50292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7912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838200" y="457200"/>
            <a:ext cx="7543800" cy="51816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6388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914400" y="457200"/>
            <a:ext cx="7467600" cy="4953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5626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1066800" y="457200"/>
            <a:ext cx="7239000" cy="48768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562600"/>
            <a:ext cx="5486400" cy="719138"/>
          </a:xfrm>
        </p:spPr>
        <p:txBody>
          <a:bodyPr anchor="t" anchorCtr="1">
            <a:noAutofit/>
          </a:bodyPr>
          <a:lstStyle/>
          <a:p>
            <a:pPr algn="ctr"/>
            <a:r>
              <a:rPr lang="en-US" sz="3200" dirty="0" smtClean="0"/>
              <a:t>Unsafe Structure Board Process</a:t>
            </a:r>
            <a:endParaRPr lang="en-US" sz="3200" dirty="0"/>
          </a:p>
        </p:txBody>
      </p:sp>
      <p:pic>
        <p:nvPicPr>
          <p:cNvPr id="5" name="Picture Placeholder 4" descr="IMG_0683.JPG"/>
          <p:cNvPicPr>
            <a:picLocks noGrp="1" noChangeAspect="1"/>
          </p:cNvPicPr>
          <p:nvPr>
            <p:ph type="pic" idx="1"/>
          </p:nvPr>
        </p:nvPicPr>
        <p:blipFill>
          <a:blip r:embed="rId2" cstate="print"/>
          <a:stretch>
            <a:fillRect/>
          </a:stretch>
        </p:blipFill>
        <p:spPr>
          <a:xfrm>
            <a:off x="838200" y="457200"/>
            <a:ext cx="7391400" cy="50292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NW 9</a:t>
            </a:r>
            <a:r>
              <a:rPr lang="en-US" baseline="30000" dirty="0" smtClean="0"/>
              <a:t>th</a:t>
            </a:r>
            <a:r>
              <a:rPr lang="en-US" dirty="0" smtClean="0"/>
              <a:t> Street Clearance Project</a:t>
            </a:r>
            <a:endParaRPr lang="en-US" dirty="0"/>
          </a:p>
        </p:txBody>
      </p:sp>
      <p:sp>
        <p:nvSpPr>
          <p:cNvPr id="4" name="Content Placeholder 3"/>
          <p:cNvSpPr>
            <a:spLocks noGrp="1"/>
          </p:cNvSpPr>
          <p:nvPr>
            <p:ph idx="1"/>
          </p:nvPr>
        </p:nvSpPr>
        <p:spPr>
          <a:xfrm>
            <a:off x="457200" y="2133600"/>
            <a:ext cx="8229600" cy="3886200"/>
          </a:xfrm>
        </p:spPr>
        <p:txBody>
          <a:bodyPr>
            <a:normAutofit/>
          </a:bodyPr>
          <a:lstStyle/>
          <a:p>
            <a:pPr marL="0" indent="0" algn="just">
              <a:buNone/>
            </a:pPr>
            <a:r>
              <a:rPr lang="en-US" sz="4000" dirty="0" smtClean="0"/>
              <a:t>The NW 9</a:t>
            </a:r>
            <a:r>
              <a:rPr lang="en-US" sz="4000" baseline="30000" dirty="0" smtClean="0"/>
              <a:t>th</a:t>
            </a:r>
            <a:r>
              <a:rPr lang="en-US" sz="4000" dirty="0" smtClean="0"/>
              <a:t> Street area was the worst drug infested, blighted part of the City in 2007.  The City stepped up Code Enforcement action against the slum lords, and they finally yelled “UNCLE.”</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219200"/>
            <a:ext cx="7924800" cy="4401205"/>
          </a:xfrm>
          <a:prstGeom prst="rect">
            <a:avLst/>
          </a:prstGeom>
        </p:spPr>
        <p:txBody>
          <a:bodyPr wrap="square">
            <a:spAutoFit/>
          </a:bodyPr>
          <a:lstStyle/>
          <a:p>
            <a:r>
              <a:rPr lang="en-US" sz="4000" dirty="0" smtClean="0"/>
              <a:t>The City approved a greater density allowance of 20 units per acre and a developer bought out the slum lord </a:t>
            </a:r>
            <a:r>
              <a:rPr lang="en-US" sz="4000" dirty="0" smtClean="0"/>
              <a:t>owners </a:t>
            </a:r>
            <a:r>
              <a:rPr lang="en-US" sz="4000" dirty="0" smtClean="0"/>
              <a:t>and demolished all the structures.  The City abandoned the NW 9</a:t>
            </a:r>
            <a:r>
              <a:rPr lang="en-US" sz="4000" baseline="30000" dirty="0" smtClean="0"/>
              <a:t>th</a:t>
            </a:r>
            <a:r>
              <a:rPr lang="en-US" sz="4000" dirty="0" smtClean="0"/>
              <a:t> Street right-of-way to the Developer. </a:t>
            </a:r>
            <a:endParaRPr lang="en-US" sz="4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7" name="Picture Placeholder 6" descr="10-23-2007 001.jpg"/>
          <p:cNvPicPr>
            <a:picLocks noGrp="1" noChangeAspect="1"/>
          </p:cNvPicPr>
          <p:nvPr>
            <p:ph type="pic" idx="1"/>
          </p:nvPr>
        </p:nvPicPr>
        <p:blipFill>
          <a:blip r:embed="rId2" cstate="print"/>
          <a:srcRect/>
          <a:stretch>
            <a:fillRect/>
          </a:stretch>
        </p:blipFill>
        <p:spPr>
          <a:xfrm>
            <a:off x="838200" y="457200"/>
            <a:ext cx="7543800" cy="58674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371600"/>
          </a:xfrm>
        </p:spPr>
        <p:txBody>
          <a:bodyPr/>
          <a:lstStyle/>
          <a:p>
            <a:r>
              <a:rPr lang="en-US" dirty="0" smtClean="0"/>
              <a:t>Demolition</a:t>
            </a:r>
            <a:endParaRPr lang="en-US" dirty="0"/>
          </a:p>
        </p:txBody>
      </p:sp>
      <p:sp>
        <p:nvSpPr>
          <p:cNvPr id="3" name="Content Placeholder 2"/>
          <p:cNvSpPr>
            <a:spLocks noGrp="1"/>
          </p:cNvSpPr>
          <p:nvPr>
            <p:ph idx="1"/>
          </p:nvPr>
        </p:nvSpPr>
        <p:spPr>
          <a:xfrm>
            <a:off x="457200" y="1828800"/>
            <a:ext cx="8229600" cy="3962400"/>
          </a:xfrm>
        </p:spPr>
        <p:txBody>
          <a:bodyPr anchor="ctr" anchorCtr="0">
            <a:noAutofit/>
          </a:bodyPr>
          <a:lstStyle/>
          <a:p>
            <a:pPr algn="just"/>
            <a:r>
              <a:rPr lang="en-US" sz="4000" dirty="0" smtClean="0"/>
              <a:t>All structures that are demolished are either owned by the CRA or they have been taken through the County Unsafe Structures Board process.  Before demolition, all are inspected for the presence of asbestos.</a:t>
            </a:r>
            <a:endParaRPr lang="en-US" sz="4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10-23-2007 005.jpg"/>
          <p:cNvPicPr>
            <a:picLocks noGrp="1" noChangeAspect="1"/>
          </p:cNvPicPr>
          <p:nvPr>
            <p:ph type="pic" idx="1"/>
          </p:nvPr>
        </p:nvPicPr>
        <p:blipFill>
          <a:blip r:embed="rId2" cstate="print"/>
          <a:srcRect/>
          <a:stretch>
            <a:fillRect/>
          </a:stretch>
        </p:blipFill>
        <p:spPr>
          <a:xfrm>
            <a:off x="914400" y="381000"/>
            <a:ext cx="7391400" cy="57912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10-23-2007 008.jpg"/>
          <p:cNvPicPr>
            <a:picLocks noGrp="1" noChangeAspect="1"/>
          </p:cNvPicPr>
          <p:nvPr>
            <p:ph type="pic" idx="1"/>
          </p:nvPr>
        </p:nvPicPr>
        <p:blipFill>
          <a:blip r:embed="rId2" cstate="print"/>
          <a:srcRect/>
          <a:stretch>
            <a:fillRect/>
          </a:stretch>
        </p:blipFill>
        <p:spPr>
          <a:xfrm>
            <a:off x="838200" y="457200"/>
            <a:ext cx="7620000" cy="58674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10-23-2007 016.jpg"/>
          <p:cNvPicPr>
            <a:picLocks noGrp="1" noChangeAspect="1"/>
          </p:cNvPicPr>
          <p:nvPr>
            <p:ph type="pic" idx="1"/>
          </p:nvPr>
        </p:nvPicPr>
        <p:blipFill>
          <a:blip r:embed="rId2" cstate="print"/>
          <a:srcRect/>
          <a:stretch>
            <a:fillRect/>
          </a:stretch>
        </p:blipFill>
        <p:spPr>
          <a:xfrm>
            <a:off x="990600" y="457200"/>
            <a:ext cx="7239000" cy="57912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10-23-2007 021.jpg"/>
          <p:cNvPicPr>
            <a:picLocks noGrp="1" noChangeAspect="1"/>
          </p:cNvPicPr>
          <p:nvPr>
            <p:ph type="pic" idx="1"/>
          </p:nvPr>
        </p:nvPicPr>
        <p:blipFill>
          <a:blip r:embed="rId2" cstate="print"/>
          <a:srcRect/>
          <a:stretch>
            <a:fillRect/>
          </a:stretch>
        </p:blipFill>
        <p:spPr>
          <a:xfrm>
            <a:off x="914400" y="457200"/>
            <a:ext cx="7467600" cy="57912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10-23-2007 024.jpg"/>
          <p:cNvPicPr>
            <a:picLocks noGrp="1" noChangeAspect="1"/>
          </p:cNvPicPr>
          <p:nvPr>
            <p:ph type="pic" idx="1"/>
          </p:nvPr>
        </p:nvPicPr>
        <p:blipFill>
          <a:blip r:embed="rId2" cstate="print"/>
          <a:srcRect/>
          <a:stretch>
            <a:fillRect/>
          </a:stretch>
        </p:blipFill>
        <p:spPr>
          <a:xfrm>
            <a:off x="609600" y="457200"/>
            <a:ext cx="7772400" cy="57150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10-23-2007 026.jpg"/>
          <p:cNvPicPr>
            <a:picLocks noGrp="1" noChangeAspect="1"/>
          </p:cNvPicPr>
          <p:nvPr>
            <p:ph type="pic" idx="1"/>
          </p:nvPr>
        </p:nvPicPr>
        <p:blipFill>
          <a:blip r:embed="rId2" cstate="print"/>
          <a:srcRect/>
          <a:stretch>
            <a:fillRect/>
          </a:stretch>
        </p:blipFill>
        <p:spPr>
          <a:xfrm>
            <a:off x="990600" y="457200"/>
            <a:ext cx="6934200" cy="58674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10-23-2007 027.jpg"/>
          <p:cNvPicPr>
            <a:picLocks noGrp="1" noChangeAspect="1"/>
          </p:cNvPicPr>
          <p:nvPr>
            <p:ph type="pic" idx="1"/>
          </p:nvPr>
        </p:nvPicPr>
        <p:blipFill>
          <a:blip r:embed="rId2" cstate="print"/>
          <a:srcRect/>
          <a:stretch>
            <a:fillRect/>
          </a:stretch>
        </p:blipFill>
        <p:spPr>
          <a:xfrm>
            <a:off x="990600" y="381000"/>
            <a:ext cx="7086600" cy="57912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10-23-2007 030.jpg"/>
          <p:cNvPicPr>
            <a:picLocks noGrp="1" noChangeAspect="1"/>
          </p:cNvPicPr>
          <p:nvPr>
            <p:ph type="pic" idx="1"/>
          </p:nvPr>
        </p:nvPicPr>
        <p:blipFill>
          <a:blip r:embed="rId2" cstate="print"/>
          <a:srcRect/>
          <a:stretch>
            <a:fillRect/>
          </a:stretch>
        </p:blipFill>
        <p:spPr>
          <a:xfrm>
            <a:off x="914400" y="457200"/>
            <a:ext cx="7239000" cy="56388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0-23-2007 033.jpg"/>
          <p:cNvPicPr>
            <a:picLocks noGrp="1" noChangeAspect="1"/>
          </p:cNvPicPr>
          <p:nvPr>
            <p:ph type="pic" idx="1"/>
          </p:nvPr>
        </p:nvPicPr>
        <p:blipFill>
          <a:blip r:embed="rId2" cstate="print"/>
          <a:srcRect/>
          <a:stretch>
            <a:fillRect/>
          </a:stretch>
        </p:blipFill>
        <p:spPr>
          <a:xfrm>
            <a:off x="914400" y="457200"/>
            <a:ext cx="7391400" cy="594360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720-726 NW 9th Street.jpg"/>
          <p:cNvPicPr>
            <a:picLocks noGrp="1" noChangeAspect="1"/>
          </p:cNvPicPr>
          <p:nvPr>
            <p:ph type="pic" idx="1"/>
          </p:nvPr>
        </p:nvPicPr>
        <p:blipFill>
          <a:blip r:embed="rId2" cstate="print"/>
          <a:srcRect/>
          <a:stretch>
            <a:fillRect/>
          </a:stretch>
        </p:blipFill>
        <p:spPr>
          <a:xfrm>
            <a:off x="990600" y="457200"/>
            <a:ext cx="7467600" cy="57912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dirty="0" smtClean="0"/>
              <a:t>Demolition</a:t>
            </a:r>
            <a:endParaRPr lang="en-US" dirty="0"/>
          </a:p>
        </p:txBody>
      </p:sp>
      <p:sp>
        <p:nvSpPr>
          <p:cNvPr id="3" name="Content Placeholder 2"/>
          <p:cNvSpPr>
            <a:spLocks noGrp="1"/>
          </p:cNvSpPr>
          <p:nvPr>
            <p:ph idx="1"/>
          </p:nvPr>
        </p:nvSpPr>
        <p:spPr>
          <a:xfrm>
            <a:off x="457200" y="1600200"/>
            <a:ext cx="8229600" cy="3962399"/>
          </a:xfrm>
        </p:spPr>
        <p:txBody>
          <a:bodyPr anchor="ctr" anchorCtr="1">
            <a:normAutofit/>
          </a:bodyPr>
          <a:lstStyle/>
          <a:p>
            <a:pPr algn="just"/>
            <a:r>
              <a:rPr lang="en-US" sz="4000" dirty="0" smtClean="0"/>
              <a:t>Thru September 30, 2011, the CRA has demolished eleven structures through the County Unsafe Structures Board process and has demolished fourteen structures after first acquiring them.</a:t>
            </a:r>
            <a:endParaRPr lang="en-US" sz="4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4" descr="720-726 NW 9th Street4.jpg"/>
          <p:cNvPicPr>
            <a:picLocks noGrp="1" noChangeAspect="1"/>
          </p:cNvPicPr>
          <p:nvPr>
            <p:ph type="pic" idx="1"/>
          </p:nvPr>
        </p:nvPicPr>
        <p:blipFill>
          <a:blip r:embed="rId2" cstate="print"/>
          <a:srcRect/>
          <a:stretch>
            <a:fillRect/>
          </a:stretch>
        </p:blipFill>
        <p:spPr>
          <a:xfrm>
            <a:off x="838200" y="381000"/>
            <a:ext cx="7391400" cy="58674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990600" y="582980"/>
            <a:ext cx="7238999" cy="5752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951196" y="609600"/>
            <a:ext cx="7339469"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95070" y="762000"/>
            <a:ext cx="7353861"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0600" y="735786"/>
            <a:ext cx="7229273" cy="543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70715" y="762000"/>
            <a:ext cx="7454348"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Autofit/>
          </a:bodyPr>
          <a:lstStyle/>
          <a:p>
            <a:pPr algn="ctr"/>
            <a:r>
              <a:rPr lang="en-US" sz="7200" dirty="0" smtClean="0"/>
              <a:t>All Gone</a:t>
            </a:r>
            <a:endParaRPr lang="en-US" sz="7200" dirty="0"/>
          </a:p>
        </p:txBody>
      </p:sp>
      <p:pic>
        <p:nvPicPr>
          <p:cNvPr id="3074" name="Picture 2"/>
          <p:cNvPicPr>
            <a:picLocks noChangeAspect="1" noChangeArrowheads="1"/>
          </p:cNvPicPr>
          <p:nvPr/>
        </p:nvPicPr>
        <p:blipFill>
          <a:blip r:embed="rId2" cstate="print"/>
          <a:stretch>
            <a:fillRect/>
          </a:stretch>
        </p:blipFill>
        <p:spPr bwMode="auto">
          <a:xfrm>
            <a:off x="881063" y="533400"/>
            <a:ext cx="7262813"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Autofit/>
          </a:bodyPr>
          <a:lstStyle/>
          <a:p>
            <a:pPr algn="ctr"/>
            <a:r>
              <a:rPr lang="en-US" sz="7200" dirty="0" smtClean="0"/>
              <a:t>All Gone</a:t>
            </a:r>
          </a:p>
          <a:p>
            <a:pPr algn="ctr"/>
            <a:endParaRPr lang="en-US" sz="7200" dirty="0"/>
          </a:p>
        </p:txBody>
      </p:sp>
      <p:pic>
        <p:nvPicPr>
          <p:cNvPr id="2050" name="Picture 2"/>
          <p:cNvPicPr>
            <a:picLocks noChangeAspect="1" noChangeArrowheads="1"/>
          </p:cNvPicPr>
          <p:nvPr/>
        </p:nvPicPr>
        <p:blipFill>
          <a:blip r:embed="rId2" cstate="print"/>
          <a:srcRect/>
          <a:stretch>
            <a:fillRect/>
          </a:stretch>
        </p:blipFill>
        <p:spPr bwMode="auto">
          <a:xfrm>
            <a:off x="1029645" y="762000"/>
            <a:ext cx="7047555" cy="4633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Autofit/>
          </a:bodyPr>
          <a:lstStyle/>
          <a:p>
            <a:pPr algn="ctr"/>
            <a:r>
              <a:rPr lang="en-US" sz="7200" dirty="0" smtClean="0"/>
              <a:t>All Gone</a:t>
            </a:r>
            <a:endParaRPr lang="en-US" sz="7200" dirty="0"/>
          </a:p>
        </p:txBody>
      </p:sp>
      <p:pic>
        <p:nvPicPr>
          <p:cNvPr id="1026" name="Picture 2"/>
          <p:cNvPicPr>
            <a:picLocks noChangeAspect="1" noChangeArrowheads="1"/>
          </p:cNvPicPr>
          <p:nvPr/>
        </p:nvPicPr>
        <p:blipFill>
          <a:blip r:embed="rId2" cstate="print"/>
          <a:srcRect/>
          <a:stretch>
            <a:fillRect/>
          </a:stretch>
        </p:blipFill>
        <p:spPr bwMode="auto">
          <a:xfrm>
            <a:off x="1066800" y="457201"/>
            <a:ext cx="7274669"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143000"/>
          </a:xfrm>
        </p:spPr>
        <p:txBody>
          <a:bodyPr>
            <a:noAutofit/>
          </a:bodyPr>
          <a:lstStyle/>
          <a:p>
            <a:r>
              <a:rPr lang="en-US" dirty="0" smtClean="0"/>
              <a:t>And what replaced the dilapidated slum housing on NW 9</a:t>
            </a:r>
            <a:r>
              <a:rPr lang="en-US" baseline="30000" dirty="0" smtClean="0"/>
              <a:t>th</a:t>
            </a:r>
            <a:r>
              <a:rPr lang="en-US" dirty="0" smtClean="0"/>
              <a:t> Street?</a:t>
            </a:r>
            <a:endParaRPr lang="en-US" dirty="0"/>
          </a:p>
        </p:txBody>
      </p:sp>
      <p:sp>
        <p:nvSpPr>
          <p:cNvPr id="6" name="Content Placeholder 5"/>
          <p:cNvSpPr>
            <a:spLocks noGrp="1"/>
          </p:cNvSpPr>
          <p:nvPr>
            <p:ph idx="1"/>
          </p:nvPr>
        </p:nvSpPr>
        <p:spPr>
          <a:xfrm>
            <a:off x="457200" y="2362200"/>
            <a:ext cx="8229600" cy="4038600"/>
          </a:xfrm>
        </p:spPr>
        <p:txBody>
          <a:bodyPr anchor="ctr" anchorCtr="1">
            <a:normAutofit lnSpcReduction="10000"/>
          </a:bodyPr>
          <a:lstStyle/>
          <a:p>
            <a:pPr algn="ctr">
              <a:buNone/>
            </a:pPr>
            <a:r>
              <a:rPr lang="en-US" sz="5400" dirty="0" smtClean="0"/>
              <a:t>Pinnacle Housing Group just completed a tax credit 80 unit multi-family project there named “Orchid Grove”.</a:t>
            </a:r>
            <a:endParaRPr lang="en-US" sz="5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Relocation</a:t>
            </a:r>
            <a:endParaRPr lang="en-US" dirty="0"/>
          </a:p>
        </p:txBody>
      </p:sp>
      <p:sp>
        <p:nvSpPr>
          <p:cNvPr id="3" name="Content Placeholder 2"/>
          <p:cNvSpPr>
            <a:spLocks noGrp="1"/>
          </p:cNvSpPr>
          <p:nvPr>
            <p:ph idx="1"/>
          </p:nvPr>
        </p:nvSpPr>
        <p:spPr>
          <a:xfrm>
            <a:off x="457200" y="1752600"/>
            <a:ext cx="8229600" cy="3962399"/>
          </a:xfrm>
        </p:spPr>
        <p:txBody>
          <a:bodyPr anchor="ctr" anchorCtr="1">
            <a:normAutofit/>
          </a:bodyPr>
          <a:lstStyle/>
          <a:p>
            <a:pPr algn="just"/>
            <a:r>
              <a:rPr lang="en-US" sz="4000" dirty="0" smtClean="0"/>
              <a:t>To date, it has not been necessary to pay displacement or relocation expenses.  A few structures had squatters in them, but none had legal tenants or owners.</a:t>
            </a:r>
            <a:endParaRPr lang="en-US" sz="4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3352801"/>
          </a:xfrm>
        </p:spPr>
        <p:txBody>
          <a:bodyPr>
            <a:normAutofit/>
          </a:bodyPr>
          <a:lstStyle/>
          <a:p>
            <a:r>
              <a:rPr lang="en-US" sz="7200" b="1" dirty="0" smtClean="0"/>
              <a:t>The New Orchid Grove</a:t>
            </a:r>
            <a:endParaRPr lang="en-US" sz="7200"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MG_0722.JPG"/>
          <p:cNvPicPr>
            <a:picLocks noGrp="1" noChangeAspect="1"/>
          </p:cNvPicPr>
          <p:nvPr>
            <p:ph type="pic" idx="4294967295"/>
          </p:nvPr>
        </p:nvPicPr>
        <p:blipFill>
          <a:blip r:embed="rId2" cstate="print"/>
          <a:srcRect/>
          <a:stretch>
            <a:fillRect/>
          </a:stretch>
        </p:blipFill>
        <p:spPr>
          <a:xfrm>
            <a:off x="533400" y="304800"/>
            <a:ext cx="8153400" cy="60960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IMG_0723.JPG"/>
          <p:cNvPicPr>
            <a:picLocks noGrp="1" noChangeAspect="1"/>
          </p:cNvPicPr>
          <p:nvPr>
            <p:ph type="pic" idx="1"/>
          </p:nvPr>
        </p:nvPicPr>
        <p:blipFill>
          <a:blip r:embed="rId2" cstate="print"/>
          <a:srcRect l="4324" r="4324"/>
          <a:stretch>
            <a:fillRect/>
          </a:stretch>
        </p:blipFill>
        <p:spPr>
          <a:xfrm>
            <a:off x="609600" y="304800"/>
            <a:ext cx="8001000" cy="6095999"/>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IMG_0723.JPG"/>
          <p:cNvPicPr>
            <a:picLocks noGrp="1" noChangeAspect="1"/>
          </p:cNvPicPr>
          <p:nvPr>
            <p:ph type="pic" idx="1"/>
          </p:nvPr>
        </p:nvPicPr>
        <p:blipFill>
          <a:blip r:embed="rId2" cstate="print"/>
          <a:stretch>
            <a:fillRect/>
          </a:stretch>
        </p:blipFill>
        <p:spPr>
          <a:xfrm>
            <a:off x="381000" y="381000"/>
            <a:ext cx="8305800" cy="6095999"/>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257800"/>
            <a:ext cx="5486400" cy="5667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828800" y="5791200"/>
            <a:ext cx="5486400" cy="804862"/>
          </a:xfrm>
        </p:spPr>
        <p:txBody>
          <a:bodyPr anchor="ctr" anchorCtr="1">
            <a:normAutofit/>
          </a:bodyPr>
          <a:lstStyle/>
          <a:p>
            <a:r>
              <a:rPr lang="en-US" sz="3200" dirty="0" smtClean="0"/>
              <a:t>1514 NW 7</a:t>
            </a:r>
            <a:r>
              <a:rPr lang="en-US" sz="3200" baseline="30000" dirty="0" smtClean="0"/>
              <a:t>th</a:t>
            </a:r>
            <a:r>
              <a:rPr lang="en-US" sz="3200" dirty="0" smtClean="0"/>
              <a:t> Avenue</a:t>
            </a:r>
            <a:endParaRPr lang="en-US" sz="3200" dirty="0"/>
          </a:p>
        </p:txBody>
      </p:sp>
      <p:pic>
        <p:nvPicPr>
          <p:cNvPr id="1026" name="Picture 2"/>
          <p:cNvPicPr>
            <a:picLocks noGrp="1" noChangeAspect="1" noChangeArrowheads="1"/>
          </p:cNvPicPr>
          <p:nvPr>
            <p:ph type="pic" idx="1"/>
          </p:nvPr>
        </p:nvPicPr>
        <p:blipFill>
          <a:blip r:embed="rId2" cstate="print"/>
          <a:srcRect l="95" r="95"/>
          <a:stretch>
            <a:fillRect/>
          </a:stretch>
        </p:blipFill>
        <p:spPr bwMode="auto">
          <a:xfrm>
            <a:off x="1447800" y="612774"/>
            <a:ext cx="6324599" cy="434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181600"/>
            <a:ext cx="5486400" cy="566738"/>
          </a:xfrm>
        </p:spPr>
        <p:txBody>
          <a:bodyPr anchor="t" anchorCtr="1">
            <a:noAutofit/>
          </a:bodyPr>
          <a:lstStyle/>
          <a:p>
            <a:pPr algn="ctr"/>
            <a:r>
              <a:rPr lang="en-US" sz="3200" dirty="0" smtClean="0"/>
              <a:t>Unsafe Structure Board Process</a:t>
            </a:r>
            <a:endParaRPr lang="en-US" sz="3200" dirty="0"/>
          </a:p>
        </p:txBody>
      </p:sp>
      <p:sp>
        <p:nvSpPr>
          <p:cNvPr id="4" name="Text Placeholder 3"/>
          <p:cNvSpPr>
            <a:spLocks noGrp="1"/>
          </p:cNvSpPr>
          <p:nvPr>
            <p:ph type="body" sz="half" idx="2"/>
          </p:nvPr>
        </p:nvSpPr>
        <p:spPr>
          <a:xfrm>
            <a:off x="1752600" y="5791200"/>
            <a:ext cx="5486400" cy="804862"/>
          </a:xfrm>
        </p:spPr>
        <p:txBody>
          <a:bodyPr anchor="ctr" anchorCtr="1">
            <a:normAutofit/>
          </a:bodyPr>
          <a:lstStyle/>
          <a:p>
            <a:r>
              <a:rPr lang="en-US" sz="3200" dirty="0" smtClean="0"/>
              <a:t>1520 NW 7</a:t>
            </a:r>
            <a:r>
              <a:rPr lang="en-US" sz="3200" baseline="30000" dirty="0" smtClean="0"/>
              <a:t>th</a:t>
            </a:r>
            <a:r>
              <a:rPr lang="en-US" sz="3200" dirty="0" smtClean="0"/>
              <a:t> Avenue</a:t>
            </a:r>
            <a:endParaRPr lang="en-US" sz="3200" dirty="0"/>
          </a:p>
        </p:txBody>
      </p:sp>
      <p:pic>
        <p:nvPicPr>
          <p:cNvPr id="2051" name="Picture 3"/>
          <p:cNvPicPr>
            <a:picLocks noGrp="1" noChangeAspect="1" noChangeArrowheads="1"/>
          </p:cNvPicPr>
          <p:nvPr>
            <p:ph type="pic" idx="1"/>
          </p:nvPr>
        </p:nvPicPr>
        <p:blipFill>
          <a:blip r:embed="rId2" cstate="print"/>
          <a:srcRect l="9167" r="9167"/>
          <a:stretch>
            <a:fillRect/>
          </a:stretch>
        </p:blipFill>
        <p:spPr bwMode="auto">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745</TotalTime>
  <Words>727</Words>
  <Application>Microsoft Office PowerPoint</Application>
  <PresentationFormat>On-screen Show (4:3)</PresentationFormat>
  <Paragraphs>92</Paragraphs>
  <Slides>73</Slides>
  <Notes>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Florida City CRA Acquisition and Demolition Program</vt:lpstr>
      <vt:lpstr>Acquisition Plans</vt:lpstr>
      <vt:lpstr>Acquisition Plans</vt:lpstr>
      <vt:lpstr>Acquisition Plans</vt:lpstr>
      <vt:lpstr>Demolition</vt:lpstr>
      <vt:lpstr>Demolition</vt:lpstr>
      <vt:lpstr>Relocation</vt:lpstr>
      <vt:lpstr>Unsafe Structure Board Process</vt:lpstr>
      <vt:lpstr>Unsafe Structure Board Process</vt:lpstr>
      <vt:lpstr>CRA Acquisition and Demolition Process</vt:lpstr>
      <vt:lpstr>CRA Acquisition and Demolition Process</vt:lpstr>
      <vt:lpstr>CRA Acquisition and Demolition Process</vt:lpstr>
      <vt:lpstr>CRA Acquisition and Demolition Process</vt:lpstr>
      <vt:lpstr>CRA Acquisition and Demolition Process</vt:lpstr>
      <vt:lpstr>CRA Acquisition and Demolition Process</vt:lpstr>
      <vt:lpstr>CRA Acquisition and Demolition Process</vt:lpstr>
      <vt:lpstr>CRA Acquisition and Demolition Process</vt:lpstr>
      <vt:lpstr>CRA Acquisition and Demolition Process</vt:lpstr>
      <vt:lpstr>Demolition</vt:lpstr>
      <vt:lpstr>Unsafe Structure Board Process</vt:lpstr>
      <vt:lpstr>Unsafe Structure Board Process</vt:lpstr>
      <vt:lpstr>Unsafe Structure Board Process</vt:lpstr>
      <vt:lpstr>Unsafe Structure Board Process</vt:lpstr>
      <vt:lpstr>Unsafe Structure Board Process</vt:lpstr>
      <vt:lpstr>Unsafe Structure Board Process</vt:lpstr>
      <vt:lpstr>CRA Acquisition and Demolition Process</vt:lpstr>
      <vt:lpstr>CRA Acquisition and Demolition Process</vt:lpstr>
      <vt:lpstr>CRA Acquisition and Demolition Process</vt:lpstr>
      <vt:lpstr>CRA Acquisition and Demolition Process</vt:lpstr>
      <vt:lpstr>Demolition</vt:lpstr>
      <vt:lpstr>Unsafe Structure Board Process</vt:lpstr>
      <vt:lpstr>Unsafe Structure Board Process</vt:lpstr>
      <vt:lpstr>Unsafe Structure Board Process</vt:lpstr>
      <vt:lpstr>Unsafe Structure Board Process</vt:lpstr>
      <vt:lpstr>Demolition</vt:lpstr>
      <vt:lpstr>Unsafe Structure Board Process</vt:lpstr>
      <vt:lpstr>Unsafe Structure Board Process</vt:lpstr>
      <vt:lpstr>Unsafe Structure Board Process</vt:lpstr>
      <vt:lpstr>Unsafe Structure Board Process</vt:lpstr>
      <vt:lpstr>Unsafe Structure Board Process</vt:lpstr>
      <vt:lpstr>Unsafe Structure Board Process</vt:lpstr>
      <vt:lpstr>Unsafe Structure Board Process</vt:lpstr>
      <vt:lpstr>Unsafe Structure Board Process</vt:lpstr>
      <vt:lpstr>Unsafe Structure Board Process</vt:lpstr>
      <vt:lpstr>Unsafe Structure Board Process</vt:lpstr>
      <vt:lpstr>Unsafe Structure Board Process</vt:lpstr>
      <vt:lpstr>NW 9th Street Clearance Project</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And what replaced the dilapidated slum housing on NW 9th Street?</vt:lpstr>
      <vt:lpstr>The New Orchid Grove</vt:lpstr>
      <vt:lpstr>Slide 71</vt:lpstr>
      <vt:lpstr>Slide 72</vt:lpstr>
      <vt:lpstr>Slide 73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City CRA Acquisition and Demolition Program</dc:title>
  <dc:creator>craexdir</dc:creator>
  <cp:lastModifiedBy>craexdir</cp:lastModifiedBy>
  <cp:revision>68</cp:revision>
  <dcterms:created xsi:type="dcterms:W3CDTF">2011-06-07T18:59:41Z</dcterms:created>
  <dcterms:modified xsi:type="dcterms:W3CDTF">2011-10-17T13:26:35Z</dcterms:modified>
</cp:coreProperties>
</file>