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99" r:id="rId15"/>
    <p:sldId id="283" r:id="rId16"/>
    <p:sldId id="300"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08" r:id="rId33"/>
    <p:sldId id="309" r:id="rId34"/>
    <p:sldId id="310" r:id="rId35"/>
    <p:sldId id="311" r:id="rId36"/>
    <p:sldId id="313" r:id="rId37"/>
    <p:sldId id="312" r:id="rId38"/>
    <p:sldId id="314" r:id="rId39"/>
    <p:sldId id="315" r:id="rId40"/>
    <p:sldId id="316" r:id="rId41"/>
    <p:sldId id="317" r:id="rId42"/>
    <p:sldId id="318" r:id="rId43"/>
    <p:sldId id="319" r:id="rId44"/>
    <p:sldId id="320" r:id="rId45"/>
    <p:sldId id="321" r:id="rId46"/>
    <p:sldId id="301" r:id="rId47"/>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323"/>
    <a:srgbClr val="296D34"/>
    <a:srgbClr val="4F64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450DB083-8199-4DA4-A70D-C2C7E12C5FFA}" type="datetimeFigureOut">
              <a:rPr lang="en-US" smtClean="0"/>
              <a:pPr/>
              <a:t>10/18/2011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B1E32B54-4F06-44E4-A70E-6732979F20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A52A80A-B3FE-4E5E-8AC3-BEED46F06836}" type="datetime1">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5EF401-6F6E-488C-BE8F-984389E7CB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090CD2-B232-4E6C-A59E-9355BE45ED65}" type="datetime1">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5B459B-7601-44AE-BBBE-5B94FC81DD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2CC7E3-9684-4622-B2AE-20DF0F10D574}" type="datetime1">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3BC721-86B6-4B7A-AD0C-698730639C7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ADF5B4-47D5-40C8-B802-FBA5219E9984}" type="datetime1">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3C7B7E-DE48-41F9-9D0D-4C87D25F3E6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64AFF01-9C99-4227-BB04-200F2E3A4432}" type="datetime1">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044B05-9FF4-4A6E-92D6-FFCF1895EE2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39F7211-67F3-4F9C-9767-B650C87FDDFB}" type="datetime1">
              <a:rPr lang="en-US" smtClean="0"/>
              <a:pPr/>
              <a:t>10/18/2011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E2369B-1554-4DCA-9888-7EC9E98B3A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8DCAD21-848C-4CA2-B532-B0910EA84C27}" type="datetime1">
              <a:rPr lang="en-US" smtClean="0"/>
              <a:pPr/>
              <a:t>10/18/2011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225FAB6-7725-4E66-B4CA-4453D0366FE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F4B99E5-9E73-4517-B599-BF057DFF352B}" type="datetime1">
              <a:rPr lang="en-US" smtClean="0"/>
              <a:pPr/>
              <a:t>10/18/2011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3F1E07C-D9DE-45B6-AF48-BE5DAD6E8C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F407529-2A02-47E7-B2B5-B68A6D4717DC}" type="datetime1">
              <a:rPr lang="en-US" smtClean="0"/>
              <a:pPr/>
              <a:t>10/18/2011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C41E8F6-A8FB-4BEC-ADFC-CF17DCD809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3FF214F-F7CE-423B-AFDC-45B8DF0FCB0C}" type="datetime1">
              <a:rPr lang="en-US" smtClean="0"/>
              <a:pPr/>
              <a:t>10/18/2011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4A72EC-BF46-4524-8DDB-1F55AC1EE5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8B10D6B-4E33-4859-AE1A-EE5C663D7380}" type="datetime1">
              <a:rPr lang="en-US" smtClean="0"/>
              <a:pPr/>
              <a:t>10/18/2011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134C18-BE26-46DD-A63C-9CFBA67D342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3E4C71B-468C-4AF4-AE46-440797F9CBC3}" type="datetime1">
              <a:rPr lang="en-US" smtClean="0"/>
              <a:pPr/>
              <a:t>10/18/2011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D908003D-A521-415F-8DCF-14FC9C0BFF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0" fontAlgn="base" hangingPunct="0">
        <a:spcBef>
          <a:spcPct val="0"/>
        </a:spcBef>
        <a:spcAft>
          <a:spcPct val="0"/>
        </a:spcAft>
        <a:defRPr sz="3200" b="1" kern="1200">
          <a:solidFill>
            <a:srgbClr val="4F642B"/>
          </a:solidFill>
          <a:latin typeface="+mj-lt"/>
          <a:ea typeface="ＭＳ Ｐゴシック" pitchFamily="30" charset="-128"/>
          <a:cs typeface="ＭＳ Ｐゴシック" pitchFamily="30" charset="-128"/>
        </a:defRPr>
      </a:lvl1pPr>
      <a:lvl2pPr algn="l" defTabSz="457200" rtl="0" eaLnBrk="0" fontAlgn="base" hangingPunct="0">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2pPr>
      <a:lvl3pPr algn="l" defTabSz="457200" rtl="0" eaLnBrk="0" fontAlgn="base" hangingPunct="0">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3pPr>
      <a:lvl4pPr algn="l" defTabSz="457200" rtl="0" eaLnBrk="0" fontAlgn="base" hangingPunct="0">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4pPr>
      <a:lvl5pPr algn="l" defTabSz="457200" rtl="0" eaLnBrk="0" fontAlgn="base" hangingPunct="0">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5pPr>
      <a:lvl6pPr marL="457200" algn="l" defTabSz="457200" rtl="0" fontAlgn="base">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6pPr>
      <a:lvl7pPr marL="914400" algn="l" defTabSz="457200" rtl="0" fontAlgn="base">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7pPr>
      <a:lvl8pPr marL="1371600" algn="l" defTabSz="457200" rtl="0" fontAlgn="base">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8pPr>
      <a:lvl9pPr marL="1828800" algn="l" defTabSz="457200" rtl="0" fontAlgn="base">
        <a:spcBef>
          <a:spcPct val="0"/>
        </a:spcBef>
        <a:spcAft>
          <a:spcPct val="0"/>
        </a:spcAft>
        <a:defRPr sz="3200" b="1">
          <a:solidFill>
            <a:srgbClr val="4F642B"/>
          </a:solidFill>
          <a:latin typeface="Calibri" pitchFamily="30" charset="0"/>
          <a:ea typeface="ＭＳ Ｐゴシック" pitchFamily="30" charset="-128"/>
          <a:cs typeface="ＭＳ Ｐゴシック" pitchFamily="30"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llw-law.com/" TargetMode="External"/><Relationship Id="rId2" Type="http://schemas.openxmlformats.org/officeDocument/2006/relationships/hyperlink" Target="mailto:bdurden@llw-law.com"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2784764" y="429491"/>
            <a:ext cx="5915891" cy="2757053"/>
          </a:xfrm>
        </p:spPr>
        <p:txBody>
          <a:bodyPr/>
          <a:lstStyle/>
          <a:p>
            <a:pPr algn="ctr"/>
            <a:r>
              <a:rPr lang="en-US" sz="2800" dirty="0" smtClean="0">
                <a:solidFill>
                  <a:schemeClr val="bg1"/>
                </a:solidFill>
                <a:latin typeface="Cambria" pitchFamily="18" charset="0"/>
                <a:ea typeface="ＭＳ Ｐゴシック" charset="-128"/>
              </a:rPr>
              <a:t>Florida Redevelopment Association</a:t>
            </a:r>
            <a:br>
              <a:rPr lang="en-US" sz="2800" dirty="0" smtClean="0">
                <a:solidFill>
                  <a:schemeClr val="bg1"/>
                </a:solidFill>
                <a:latin typeface="Cambria" pitchFamily="18" charset="0"/>
                <a:ea typeface="ＭＳ Ｐゴシック" charset="-128"/>
              </a:rPr>
            </a:br>
            <a:r>
              <a:rPr lang="en-US" sz="2800" dirty="0" smtClean="0">
                <a:solidFill>
                  <a:schemeClr val="bg1"/>
                </a:solidFill>
                <a:latin typeface="Cambria" pitchFamily="18" charset="0"/>
                <a:ea typeface="ＭＳ Ｐゴシック" charset="-128"/>
              </a:rPr>
              <a:t>2011 Annual Conference</a:t>
            </a:r>
            <a:br>
              <a:rPr lang="en-US" sz="2800" dirty="0" smtClean="0">
                <a:solidFill>
                  <a:schemeClr val="bg1"/>
                </a:solidFill>
                <a:latin typeface="Cambria" pitchFamily="18" charset="0"/>
                <a:ea typeface="ＭＳ Ｐゴシック" charset="-128"/>
              </a:rPr>
            </a:br>
            <a:r>
              <a:rPr lang="en-US" sz="2800" dirty="0" smtClean="0">
                <a:solidFill>
                  <a:schemeClr val="bg1"/>
                </a:solidFill>
                <a:latin typeface="Cambria" pitchFamily="18" charset="0"/>
                <a:ea typeface="ＭＳ Ｐゴシック" charset="-128"/>
              </a:rPr>
              <a:t>Orlando, Florida</a:t>
            </a:r>
            <a:br>
              <a:rPr lang="en-US" sz="2800" dirty="0" smtClean="0">
                <a:solidFill>
                  <a:schemeClr val="bg1"/>
                </a:solidFill>
                <a:latin typeface="Cambria" pitchFamily="18" charset="0"/>
                <a:ea typeface="ＭＳ Ｐゴシック" charset="-128"/>
              </a:rPr>
            </a:br>
            <a:r>
              <a:rPr lang="en-US" sz="2800" dirty="0" smtClean="0">
                <a:solidFill>
                  <a:schemeClr val="bg1"/>
                </a:solidFill>
                <a:latin typeface="Cambria" pitchFamily="18" charset="0"/>
                <a:ea typeface="ＭＳ Ｐゴシック" charset="-128"/>
              </a:rPr>
              <a:t>October 20, 2011</a:t>
            </a:r>
            <a:br>
              <a:rPr lang="en-US" sz="2800" dirty="0" smtClean="0">
                <a:solidFill>
                  <a:schemeClr val="bg1"/>
                </a:solidFill>
                <a:latin typeface="Cambria" pitchFamily="18" charset="0"/>
                <a:ea typeface="ＭＳ Ｐゴシック" charset="-128"/>
              </a:rPr>
            </a:br>
            <a:r>
              <a:rPr lang="en-US" sz="2800" dirty="0" smtClean="0">
                <a:solidFill>
                  <a:schemeClr val="bg1"/>
                </a:solidFill>
                <a:latin typeface="Cambria" pitchFamily="18" charset="0"/>
                <a:ea typeface="ＭＳ Ｐゴシック" charset="-128"/>
              </a:rPr>
              <a:t>“</a:t>
            </a:r>
            <a:r>
              <a:rPr lang="en-US" sz="2400" dirty="0" smtClean="0">
                <a:solidFill>
                  <a:schemeClr val="bg1"/>
                </a:solidFill>
                <a:latin typeface="Cambria" pitchFamily="18" charset="0"/>
                <a:ea typeface="ＭＳ Ｐゴシック" charset="-128"/>
              </a:rPr>
              <a:t>Essential Economic Development Law for Redevelopers”</a:t>
            </a:r>
          </a:p>
        </p:txBody>
      </p:sp>
      <p:sp>
        <p:nvSpPr>
          <p:cNvPr id="4" name="TextBox 3"/>
          <p:cNvSpPr txBox="1"/>
          <p:nvPr/>
        </p:nvSpPr>
        <p:spPr>
          <a:xfrm>
            <a:off x="3505200" y="3366655"/>
            <a:ext cx="4544291" cy="1015663"/>
          </a:xfrm>
          <a:prstGeom prst="rect">
            <a:avLst/>
          </a:prstGeom>
          <a:noFill/>
        </p:spPr>
        <p:txBody>
          <a:bodyPr wrap="square" rtlCol="0">
            <a:spAutoFit/>
          </a:bodyPr>
          <a:lstStyle/>
          <a:p>
            <a:pPr algn="ctr"/>
            <a:r>
              <a:rPr lang="en-US" sz="2000" dirty="0" smtClean="0">
                <a:solidFill>
                  <a:schemeClr val="bg1"/>
                </a:solidFill>
                <a:latin typeface="Cambria" pitchFamily="18" charset="0"/>
              </a:rPr>
              <a:t>Brenna M. Durden</a:t>
            </a:r>
          </a:p>
          <a:p>
            <a:pPr algn="ctr"/>
            <a:r>
              <a:rPr lang="en-US" sz="2000" dirty="0" smtClean="0">
                <a:solidFill>
                  <a:schemeClr val="bg1"/>
                </a:solidFill>
                <a:latin typeface="Cambria" pitchFamily="18" charset="0"/>
              </a:rPr>
              <a:t>(904) 353-6410</a:t>
            </a:r>
          </a:p>
          <a:p>
            <a:pPr algn="ctr"/>
            <a:r>
              <a:rPr lang="en-US" sz="2000" dirty="0" smtClean="0">
                <a:solidFill>
                  <a:schemeClr val="bg1"/>
                </a:solidFill>
                <a:latin typeface="Cambria" pitchFamily="18" charset="0"/>
              </a:rPr>
              <a:t>bdurden@llw-law.com</a:t>
            </a:r>
            <a:endParaRPr lang="en-US" sz="2000" dirty="0">
              <a:solidFill>
                <a:schemeClr val="bg1"/>
              </a:solidFill>
              <a:latin typeface="Cambria" pitchFamily="18" charset="0"/>
            </a:endParaRPr>
          </a:p>
        </p:txBody>
      </p:sp>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charset="0"/>
              <a:buChar char="•"/>
            </a:pPr>
            <a:r>
              <a:rPr lang="en-US" sz="3200" dirty="0" smtClean="0">
                <a:solidFill>
                  <a:srgbClr val="425323"/>
                </a:solidFill>
                <a:latin typeface="Cambria" pitchFamily="18" charset="0"/>
              </a:rPr>
              <a:t>“A description of any conditions, terms, restrictions, or other requirements determined to be necessary by the local government for the public health, safety or welfare of its citizens.”  Fla. Stat. § 163.3227(1)(h).</a:t>
            </a:r>
            <a:r>
              <a:rPr lang="en-US" dirty="0" smtClean="0">
                <a:solidFill>
                  <a:srgbClr val="425323"/>
                </a:solidFill>
                <a:latin typeface="Cambria" pitchFamily="18" charset="0"/>
              </a:rPr>
              <a:t>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10</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charset="0"/>
              <a:buChar char="•"/>
            </a:pPr>
            <a:r>
              <a:rPr lang="en-US" sz="2800" dirty="0" smtClean="0">
                <a:solidFill>
                  <a:srgbClr val="425323"/>
                </a:solidFill>
                <a:latin typeface="Cambria" pitchFamily="18" charset="0"/>
              </a:rPr>
              <a:t>“A statement indicating that the failure of the agreement to address a particular permit, condition, term, or restriction shall not relieve the developer of the necessity of complying with the law governing said permitting requirements, conditions, term or restriction.”  Fla. Stat. § 163.3227(1)(</a:t>
            </a:r>
            <a:r>
              <a:rPr lang="en-US" sz="2800" dirty="0" err="1" smtClean="0">
                <a:solidFill>
                  <a:srgbClr val="425323"/>
                </a:solidFill>
                <a:latin typeface="Cambria" pitchFamily="18" charset="0"/>
              </a:rPr>
              <a:t>i</a:t>
            </a:r>
            <a:r>
              <a:rPr lang="en-US" sz="2800" dirty="0" smtClean="0">
                <a:solidFill>
                  <a:srgbClr val="425323"/>
                </a:solidFill>
                <a:latin typeface="Cambria" pitchFamily="18" charset="0"/>
              </a:rPr>
              <a:t>).</a:t>
            </a:r>
          </a:p>
          <a:p>
            <a:pPr marL="342900" lvl="1" indent="-342900">
              <a:buFont typeface="Arial" charset="0"/>
              <a:buChar char="•"/>
            </a:pPr>
            <a:r>
              <a:rPr lang="en-US" sz="2800" dirty="0" smtClean="0">
                <a:solidFill>
                  <a:srgbClr val="425323"/>
                </a:solidFill>
                <a:latin typeface="Cambria" pitchFamily="18" charset="0"/>
              </a:rPr>
              <a:t>A development agreement may contain a “performance schedule” (phasing of development). </a:t>
            </a:r>
          </a:p>
          <a:p>
            <a:endParaRPr lang="en-US" sz="2800"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11</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Before entering into the agreement, the local government must conduct two public hearings with notice published in a newspaper 7 days prior to each meeting.  The notice must include the location of the land subject to the agreement, the proposed uses, population densities and building intensities and height.  One of the meetings can take place before the local planning agency. Fla. Stat. § 163.3225.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12</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A “Development Agreement” duration may not exceed 30 years. Fla. Stat. § 163.3229. </a:t>
            </a:r>
          </a:p>
          <a:p>
            <a:r>
              <a:rPr lang="en-US" dirty="0" smtClean="0">
                <a:solidFill>
                  <a:srgbClr val="425323"/>
                </a:solidFill>
                <a:latin typeface="Cambria" pitchFamily="18" charset="0"/>
              </a:rPr>
              <a:t>Originally 10; extended to 20 years several years ago. Changed in 2011 Legislation Session to 30 years and added language allowing extension beyond 30 year period by mutual consent of governing body and developer.</a:t>
            </a:r>
          </a:p>
          <a:p>
            <a:r>
              <a:rPr lang="en-US" dirty="0" smtClean="0">
                <a:solidFill>
                  <a:srgbClr val="425323"/>
                </a:solidFill>
                <a:latin typeface="Cambria" pitchFamily="18" charset="0"/>
              </a:rPr>
              <a:t>Public hearing required to extend.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13</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solidFill>
                  <a:srgbClr val="425323"/>
                </a:solidFill>
                <a:latin typeface="Cambria" pitchFamily="18" charset="0"/>
              </a:rPr>
              <a:t>Periodic Review of Development Agreements - §163.3235</a:t>
            </a:r>
          </a:p>
          <a:p>
            <a:r>
              <a:rPr lang="en-US" dirty="0" smtClean="0">
                <a:solidFill>
                  <a:srgbClr val="425323"/>
                </a:solidFill>
                <a:latin typeface="Cambria" pitchFamily="18" charset="0"/>
              </a:rPr>
              <a:t>Local government to review land subject to Development Agreement to determine if good faith compliance with terms of Development Agreement once every 12 months. </a:t>
            </a:r>
          </a:p>
          <a:p>
            <a:r>
              <a:rPr lang="en-US" dirty="0" smtClean="0">
                <a:solidFill>
                  <a:srgbClr val="425323"/>
                </a:solidFill>
                <a:latin typeface="Cambria" pitchFamily="18" charset="0"/>
              </a:rPr>
              <a:t>2011 Legislature deleted requirements for a written report, submittal of any information to </a:t>
            </a:r>
            <a:r>
              <a:rPr lang="en-US" dirty="0" err="1" smtClean="0">
                <a:solidFill>
                  <a:srgbClr val="425323"/>
                </a:solidFill>
                <a:latin typeface="Cambria" pitchFamily="18" charset="0"/>
              </a:rPr>
              <a:t>DCA</a:t>
            </a:r>
            <a:r>
              <a:rPr lang="en-US" dirty="0" smtClean="0">
                <a:solidFill>
                  <a:srgbClr val="425323"/>
                </a:solidFill>
                <a:latin typeface="Cambria" pitchFamily="18" charset="0"/>
              </a:rPr>
              <a:t> or parties, and adoption of rules by </a:t>
            </a:r>
            <a:r>
              <a:rPr lang="en-US" dirty="0" err="1" smtClean="0">
                <a:solidFill>
                  <a:srgbClr val="425323"/>
                </a:solidFill>
                <a:latin typeface="Cambria" pitchFamily="18" charset="0"/>
              </a:rPr>
              <a:t>DCA</a:t>
            </a:r>
            <a:r>
              <a:rPr lang="en-US" dirty="0" smtClean="0">
                <a:solidFill>
                  <a:srgbClr val="425323"/>
                </a:solidFill>
                <a:latin typeface="Cambria" pitchFamily="18" charset="0"/>
              </a:rPr>
              <a:t> regarding contents of the reports.   </a:t>
            </a:r>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14</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A “Development Agreement” under the Statute is not effective until it has been properly recorded within 14 days after the Agreement has been executed in the public records  of the county where the development will take place.</a:t>
            </a:r>
          </a:p>
          <a:p>
            <a:r>
              <a:rPr lang="en-US" dirty="0" smtClean="0">
                <a:solidFill>
                  <a:srgbClr val="425323"/>
                </a:solidFill>
                <a:latin typeface="Cambria" pitchFamily="18" charset="0"/>
              </a:rPr>
              <a:t>2011 Legislature deleted other requirements triggering effectiveness  review by </a:t>
            </a:r>
            <a:r>
              <a:rPr lang="en-US" dirty="0" err="1" smtClean="0">
                <a:solidFill>
                  <a:srgbClr val="425323"/>
                </a:solidFill>
                <a:latin typeface="Cambria" pitchFamily="18" charset="0"/>
              </a:rPr>
              <a:t>DCA</a:t>
            </a:r>
            <a:r>
              <a:rPr lang="en-US" dirty="0" smtClean="0">
                <a:solidFill>
                  <a:srgbClr val="425323"/>
                </a:solidFill>
                <a:latin typeface="Cambria" pitchFamily="18" charset="0"/>
              </a:rPr>
              <a:t> and additional 30 days after having been received by </a:t>
            </a:r>
            <a:r>
              <a:rPr lang="en-US" dirty="0" err="1" smtClean="0">
                <a:solidFill>
                  <a:srgbClr val="425323"/>
                </a:solidFill>
                <a:latin typeface="Cambria" pitchFamily="18" charset="0"/>
              </a:rPr>
              <a:t>DCA</a:t>
            </a:r>
            <a:r>
              <a:rPr lang="en-US" dirty="0" smtClean="0">
                <a:solidFill>
                  <a:srgbClr val="425323"/>
                </a:solidFill>
                <a:latin typeface="Cambria" pitchFamily="18" charset="0"/>
              </a:rPr>
              <a:t>.  Fla. Stat. § 163.3239.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15</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solidFill>
                  <a:srgbClr val="425323"/>
                </a:solidFill>
                <a:latin typeface="Cambria" pitchFamily="18" charset="0"/>
              </a:rPr>
              <a:t>Enforcement - §163.3243, Fla. Stat.</a:t>
            </a:r>
          </a:p>
          <a:p>
            <a:r>
              <a:rPr lang="en-US" dirty="0" smtClean="0">
                <a:solidFill>
                  <a:srgbClr val="425323"/>
                </a:solidFill>
                <a:latin typeface="Cambria" pitchFamily="18" charset="0"/>
              </a:rPr>
              <a:t>Any Party</a:t>
            </a:r>
          </a:p>
          <a:p>
            <a:r>
              <a:rPr lang="en-US" dirty="0" smtClean="0">
                <a:solidFill>
                  <a:srgbClr val="425323"/>
                </a:solidFill>
                <a:latin typeface="Cambria" pitchFamily="18" charset="0"/>
              </a:rPr>
              <a:t>Aggrieved or adversely affected person/163.3215(2), Fla. Stat.</a:t>
            </a:r>
          </a:p>
          <a:p>
            <a:r>
              <a:rPr lang="en-US" dirty="0" smtClean="0">
                <a:solidFill>
                  <a:srgbClr val="425323"/>
                </a:solidFill>
                <a:latin typeface="Cambria" pitchFamily="18" charset="0"/>
              </a:rPr>
              <a:t>Action for Injunctive relief – to enforce terms or to challenge compliance of Development Agreement with Development Agreement Statute. </a:t>
            </a:r>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16</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425323"/>
                </a:solidFill>
                <a:latin typeface="Cambria" pitchFamily="18" charset="0"/>
              </a:rPr>
              <a:t>Cases</a:t>
            </a:r>
            <a:endParaRPr lang="en-US" dirty="0">
              <a:solidFill>
                <a:srgbClr val="425323"/>
              </a:solidFill>
              <a:latin typeface="Cambria" pitchFamily="18" charset="0"/>
            </a:endParaRPr>
          </a:p>
        </p:txBody>
      </p:sp>
      <p:sp>
        <p:nvSpPr>
          <p:cNvPr id="3" name="Content Placeholder 2"/>
          <p:cNvSpPr>
            <a:spLocks noGrp="1"/>
          </p:cNvSpPr>
          <p:nvPr>
            <p:ph idx="1"/>
          </p:nvPr>
        </p:nvSpPr>
        <p:spPr/>
        <p:txBody>
          <a:bodyPr/>
          <a:lstStyle/>
          <a:p>
            <a:r>
              <a:rPr lang="en-US" u="sng" dirty="0" smtClean="0">
                <a:solidFill>
                  <a:srgbClr val="425323"/>
                </a:solidFill>
                <a:latin typeface="Cambria" pitchFamily="18" charset="0"/>
              </a:rPr>
              <a:t>Combs v. City of Naples</a:t>
            </a:r>
            <a:r>
              <a:rPr lang="en-US" dirty="0" smtClean="0">
                <a:solidFill>
                  <a:srgbClr val="425323"/>
                </a:solidFill>
                <a:latin typeface="Cambria" pitchFamily="18" charset="0"/>
              </a:rPr>
              <a:t>, 834 So.2d 194 (Fla.2d </a:t>
            </a:r>
            <a:r>
              <a:rPr lang="en-US" dirty="0" err="1" smtClean="0">
                <a:solidFill>
                  <a:srgbClr val="425323"/>
                </a:solidFill>
                <a:latin typeface="Cambria" pitchFamily="18" charset="0"/>
              </a:rPr>
              <a:t>DCA</a:t>
            </a:r>
            <a:r>
              <a:rPr lang="en-US" dirty="0" smtClean="0">
                <a:solidFill>
                  <a:srgbClr val="425323"/>
                </a:solidFill>
                <a:latin typeface="Cambria" pitchFamily="18" charset="0"/>
              </a:rPr>
              <a:t> 2002).  Trial court erred in applying the condition precedent provisions of Fla. Stat. 163.3215(4).  Owners of property who received notice of Development Agreement hearing and neighborhood association representing area where owners received notice had standing.  However, Plaintiff who was merely resident of City did not have sufficient interest to confer standing.</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17</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solidFill>
                  <a:srgbClr val="425323"/>
                </a:solidFill>
                <a:latin typeface="Cambria" pitchFamily="18" charset="0"/>
              </a:rPr>
              <a:t>Leon County v. </a:t>
            </a:r>
            <a:r>
              <a:rPr lang="en-US" u="sng" dirty="0" err="1" smtClean="0">
                <a:solidFill>
                  <a:srgbClr val="425323"/>
                </a:solidFill>
                <a:latin typeface="Cambria" pitchFamily="18" charset="0"/>
              </a:rPr>
              <a:t>G.J.</a:t>
            </a:r>
            <a:r>
              <a:rPr lang="en-US" u="sng" dirty="0" smtClean="0">
                <a:solidFill>
                  <a:srgbClr val="425323"/>
                </a:solidFill>
                <a:latin typeface="Cambria" pitchFamily="18" charset="0"/>
              </a:rPr>
              <a:t> </a:t>
            </a:r>
            <a:r>
              <a:rPr lang="en-US" u="sng" dirty="0" err="1" smtClean="0">
                <a:solidFill>
                  <a:srgbClr val="425323"/>
                </a:solidFill>
                <a:latin typeface="Cambria" pitchFamily="18" charset="0"/>
              </a:rPr>
              <a:t>Gluesenkamp</a:t>
            </a:r>
            <a:r>
              <a:rPr lang="en-US" dirty="0" smtClean="0">
                <a:solidFill>
                  <a:srgbClr val="425323"/>
                </a:solidFill>
                <a:latin typeface="Cambria" pitchFamily="18" charset="0"/>
              </a:rPr>
              <a:t>, 873 So.2d 460 (Fla. 1st </a:t>
            </a:r>
            <a:r>
              <a:rPr lang="en-US" dirty="0" err="1" smtClean="0">
                <a:solidFill>
                  <a:srgbClr val="425323"/>
                </a:solidFill>
                <a:latin typeface="Cambria" pitchFamily="18" charset="0"/>
              </a:rPr>
              <a:t>DCA</a:t>
            </a:r>
            <a:r>
              <a:rPr lang="en-US" dirty="0" smtClean="0">
                <a:solidFill>
                  <a:srgbClr val="425323"/>
                </a:solidFill>
                <a:latin typeface="Cambria" pitchFamily="18" charset="0"/>
              </a:rPr>
              <a:t> 2004).  Where County was enjoined by Court from issuing building permits in separate suit, County did not breach development agreement which provided County would issue building permits.  (Basic assumption of contract is that law will not come into existence that makes performance impracticable.)</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18</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800" b="1" dirty="0" smtClean="0">
                <a:solidFill>
                  <a:srgbClr val="425323"/>
                </a:solidFill>
                <a:latin typeface="Cambria" pitchFamily="18" charset="0"/>
              </a:rPr>
              <a:t>Agreements Not Based On Development Agreement Statute </a:t>
            </a:r>
            <a:endParaRPr lang="en-US" sz="4800" b="1"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19</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7782" cy="1143000"/>
          </a:xfrm>
        </p:spPr>
        <p:txBody>
          <a:bodyPr/>
          <a:lstStyle/>
          <a:p>
            <a:pPr algn="ctr"/>
            <a:r>
              <a:rPr lang="en-US" sz="3600" dirty="0" smtClean="0">
                <a:latin typeface="Cambria" pitchFamily="18" charset="0"/>
              </a:rPr>
              <a:t>Big Development Agreements</a:t>
            </a:r>
            <a:endParaRPr lang="en-US" sz="3600" dirty="0">
              <a:latin typeface="Cambria" pitchFamily="18" charset="0"/>
            </a:endParaRPr>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Florida Statutes Sections 163.3220-163.3243 (2010), known as the “Florida Local Government Development Agreement Act” (the Development Agreement Statute), sets forth the procedures and requirements a local government must comply with in order to approve the “development agreements” authorized by the Act.</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a:t>
            </a:fld>
            <a:endParaRPr lang="en-US"/>
          </a:p>
        </p:txBody>
      </p:sp>
      <p:pic>
        <p:nvPicPr>
          <p:cNvPr id="7" name="Picture 6"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Even without the Development Agreement Statute, a local government still has the authority to enter into agreements related to development.  The Development Agreement Statute specifically provides that it “shall be regarded as supplemental and additional to the powers conferred upon local governments by other laws and shall not be regarded as in derogation of any powers now existing.”  Fla. Stat. § 163.3220(5).  Therefore, it is reasonable that the Development Agreement Statute does not provide the only authority for local governments to enter into agreements with developers.  </a:t>
            </a:r>
            <a:r>
              <a:rPr lang="en-US" dirty="0" err="1" smtClean="0">
                <a:solidFill>
                  <a:srgbClr val="425323"/>
                </a:solidFill>
                <a:latin typeface="Cambria" pitchFamily="18" charset="0"/>
              </a:rPr>
              <a:t>Juergensmeyer</a:t>
            </a:r>
            <a:r>
              <a:rPr lang="en-US" dirty="0" smtClean="0">
                <a:solidFill>
                  <a:srgbClr val="425323"/>
                </a:solidFill>
                <a:latin typeface="Cambria" pitchFamily="18" charset="0"/>
              </a:rPr>
              <a:t> at 5.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20</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Under the concept of “Home Rule,” municipalities “may exercise any power for municipal purposes, except as expressly prohibited by law.”  Fla. Stat. § 166.021(1); Fla. Const. Art. VIII, § 2(b).  Counties have essentially the same authority, pursuant to Fla. Stat. §125.01(1).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21</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Therefore, a local government may enter into agreements with developers so long as such agreements are not expressly prohibited by law or violate the Florida or U.S. Constitutions or a local government’s charter.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22</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While there is no express prohibition against such agreements in Florida law or the United States or Florida Constitutions, some agreements with developers have been invalidated because they constituted an unconstitutional delegation of the local government’s police powers.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23</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Several cases have addressed whether certain agreements with developers constituted invalid delegations of local governments’ police power to rezone, finding that a local government may not expressly contract to rezone property.  </a:t>
            </a:r>
            <a:r>
              <a:rPr lang="en-US" u="sng" dirty="0" smtClean="0">
                <a:solidFill>
                  <a:srgbClr val="425323"/>
                </a:solidFill>
                <a:latin typeface="Cambria" pitchFamily="18" charset="0"/>
              </a:rPr>
              <a:t>Turkey Creek v. City of Gainesville</a:t>
            </a:r>
            <a:r>
              <a:rPr lang="en-US" dirty="0" smtClean="0">
                <a:solidFill>
                  <a:srgbClr val="425323"/>
                </a:solidFill>
                <a:latin typeface="Cambria" pitchFamily="18" charset="0"/>
              </a:rPr>
              <a:t>, 570 So. 2d 1055, 1058 (Fla. 1st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1991); </a:t>
            </a:r>
            <a:r>
              <a:rPr lang="en-US" u="sng" dirty="0" smtClean="0">
                <a:solidFill>
                  <a:srgbClr val="425323"/>
                </a:solidFill>
                <a:latin typeface="Cambria" pitchFamily="18" charset="0"/>
              </a:rPr>
              <a:t>New Products Corp. v. City of North Miami</a:t>
            </a:r>
            <a:r>
              <a:rPr lang="en-US" dirty="0" smtClean="0">
                <a:solidFill>
                  <a:srgbClr val="425323"/>
                </a:solidFill>
                <a:latin typeface="Cambria" pitchFamily="18" charset="0"/>
              </a:rPr>
              <a:t>, 241 So. 2d 451, 452 (Fla. 3d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1970); (see also </a:t>
            </a:r>
            <a:r>
              <a:rPr lang="en-US" u="sng" dirty="0" smtClean="0">
                <a:solidFill>
                  <a:srgbClr val="425323"/>
                </a:solidFill>
                <a:latin typeface="Cambria" pitchFamily="18" charset="0"/>
              </a:rPr>
              <a:t>Hartnett v. Austin</a:t>
            </a:r>
            <a:r>
              <a:rPr lang="en-US" dirty="0" smtClean="0">
                <a:solidFill>
                  <a:srgbClr val="425323"/>
                </a:solidFill>
                <a:latin typeface="Cambria" pitchFamily="18" charset="0"/>
              </a:rPr>
              <a:t>, 93 So. 2d 86 (Fla.1956).</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24</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solidFill>
                  <a:srgbClr val="425323"/>
                </a:solidFill>
                <a:latin typeface="Cambria" pitchFamily="18" charset="0"/>
              </a:rPr>
              <a:t>Chung v. Sarasota County</a:t>
            </a:r>
            <a:r>
              <a:rPr lang="en-US" dirty="0" smtClean="0">
                <a:solidFill>
                  <a:srgbClr val="425323"/>
                </a:solidFill>
                <a:latin typeface="Cambria" pitchFamily="18" charset="0"/>
              </a:rPr>
              <a:t>, 686 So. 2d 1358, 1360 (Fla. 2d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1996) (finding zoning settlement agreement was illegal even though it required the County to conduct hearings because the County had essentially made its decision on the zoning by signing the contract).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25</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err="1" smtClean="0">
                <a:solidFill>
                  <a:srgbClr val="425323"/>
                </a:solidFill>
                <a:latin typeface="Cambria" pitchFamily="18" charset="0"/>
              </a:rPr>
              <a:t>Morgran</a:t>
            </a:r>
            <a:r>
              <a:rPr lang="en-US" u="sng" dirty="0" smtClean="0">
                <a:solidFill>
                  <a:srgbClr val="425323"/>
                </a:solidFill>
                <a:latin typeface="Cambria" pitchFamily="18" charset="0"/>
              </a:rPr>
              <a:t> Company, Inc. v. Orange County</a:t>
            </a:r>
            <a:r>
              <a:rPr lang="en-US" dirty="0" smtClean="0">
                <a:solidFill>
                  <a:srgbClr val="425323"/>
                </a:solidFill>
                <a:latin typeface="Cambria" pitchFamily="18" charset="0"/>
              </a:rPr>
              <a:t>, 818 So.2d 640 (Fla. 5th </a:t>
            </a:r>
            <a:r>
              <a:rPr lang="en-US" dirty="0" err="1" smtClean="0">
                <a:solidFill>
                  <a:srgbClr val="425323"/>
                </a:solidFill>
                <a:latin typeface="Cambria" pitchFamily="18" charset="0"/>
              </a:rPr>
              <a:t>DCA</a:t>
            </a:r>
            <a:r>
              <a:rPr lang="en-US" dirty="0" smtClean="0">
                <a:solidFill>
                  <a:srgbClr val="425323"/>
                </a:solidFill>
                <a:latin typeface="Cambria" pitchFamily="18" charset="0"/>
              </a:rPr>
              <a:t> 2002)(finding agreement by County to “support and expeditiously process” rezoning application was void because County contracted away its final zoning authority).</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26</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However, courts have approved zoning contracts in which the local government is only obligated to do what it can lawfully accomplish or that the local government will still go through the hearing process. </a:t>
            </a:r>
            <a:r>
              <a:rPr lang="en-US" u="sng" dirty="0" smtClean="0">
                <a:solidFill>
                  <a:srgbClr val="425323"/>
                </a:solidFill>
                <a:latin typeface="Cambria" pitchFamily="18" charset="0"/>
              </a:rPr>
              <a:t>Rolling Oaks Homeowners’ </a:t>
            </a:r>
            <a:r>
              <a:rPr lang="en-US" u="sng" dirty="0" err="1" smtClean="0">
                <a:solidFill>
                  <a:srgbClr val="425323"/>
                </a:solidFill>
                <a:latin typeface="Cambria" pitchFamily="18" charset="0"/>
              </a:rPr>
              <a:t>Ass’n</a:t>
            </a:r>
            <a:r>
              <a:rPr lang="en-US" u="sng" dirty="0" smtClean="0">
                <a:solidFill>
                  <a:srgbClr val="425323"/>
                </a:solidFill>
                <a:latin typeface="Cambria" pitchFamily="18" charset="0"/>
              </a:rPr>
              <a:t>., Inc. v. Dade County</a:t>
            </a:r>
            <a:r>
              <a:rPr lang="en-US" dirty="0" smtClean="0">
                <a:solidFill>
                  <a:srgbClr val="425323"/>
                </a:solidFill>
                <a:latin typeface="Cambria" pitchFamily="18" charset="0"/>
              </a:rPr>
              <a:t>, 492 So. 2d 686, 687 (Fla. 3d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1986); </a:t>
            </a:r>
            <a:r>
              <a:rPr lang="en-US" u="sng" dirty="0" smtClean="0">
                <a:solidFill>
                  <a:srgbClr val="425323"/>
                </a:solidFill>
                <a:latin typeface="Cambria" pitchFamily="18" charset="0"/>
              </a:rPr>
              <a:t>Molina v. City of Boynton Beach</a:t>
            </a:r>
            <a:r>
              <a:rPr lang="en-US" dirty="0" smtClean="0">
                <a:solidFill>
                  <a:srgbClr val="425323"/>
                </a:solidFill>
                <a:latin typeface="Cambria" pitchFamily="18" charset="0"/>
              </a:rPr>
              <a:t>, 526 So. 2d 695, 696 (Fla. 4th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1988); </a:t>
            </a:r>
            <a:r>
              <a:rPr lang="en-US" u="sng" dirty="0" smtClean="0">
                <a:solidFill>
                  <a:srgbClr val="425323"/>
                </a:solidFill>
                <a:latin typeface="Cambria" pitchFamily="18" charset="0"/>
              </a:rPr>
              <a:t>Housing Auth. v. Richardson</a:t>
            </a:r>
            <a:r>
              <a:rPr lang="en-US" dirty="0" smtClean="0">
                <a:solidFill>
                  <a:srgbClr val="425323"/>
                </a:solidFill>
                <a:latin typeface="Cambria" pitchFamily="18" charset="0"/>
              </a:rPr>
              <a:t>, 196 So. 2d 489, 493 (Fla. 4th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1967).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27</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dirty="0" smtClean="0">
                <a:solidFill>
                  <a:srgbClr val="425323"/>
                </a:solidFill>
                <a:latin typeface="Cambria" pitchFamily="18" charset="0"/>
              </a:rPr>
              <a:t>There have also been several cases in which contracts have been upheld which related to land swaps and infrastructure between local governments and private parties.  </a:t>
            </a:r>
            <a:r>
              <a:rPr lang="en-US" u="sng" dirty="0" smtClean="0">
                <a:solidFill>
                  <a:srgbClr val="425323"/>
                </a:solidFill>
                <a:latin typeface="Cambria" pitchFamily="18" charset="0"/>
              </a:rPr>
              <a:t>Florida East Coast Ry. Co. v. City of Miami</a:t>
            </a:r>
            <a:r>
              <a:rPr lang="en-US" dirty="0" smtClean="0">
                <a:solidFill>
                  <a:srgbClr val="425323"/>
                </a:solidFill>
                <a:latin typeface="Cambria" pitchFamily="18" charset="0"/>
              </a:rPr>
              <a:t>, 79 So. 682, 684-85 (Fla. 1918); </a:t>
            </a:r>
            <a:r>
              <a:rPr lang="en-US" u="sng" dirty="0" smtClean="0">
                <a:solidFill>
                  <a:srgbClr val="425323"/>
                </a:solidFill>
                <a:latin typeface="Cambria" pitchFamily="18" charset="0"/>
              </a:rPr>
              <a:t>Broward County v. Griffey</a:t>
            </a:r>
            <a:r>
              <a:rPr lang="en-US" dirty="0" smtClean="0">
                <a:solidFill>
                  <a:srgbClr val="425323"/>
                </a:solidFill>
                <a:latin typeface="Cambria" pitchFamily="18" charset="0"/>
              </a:rPr>
              <a:t>, 366 So. 2d 869, 870-71 (Fla. 4th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1979). </a:t>
            </a:r>
          </a:p>
          <a:p>
            <a:pPr>
              <a:lnSpc>
                <a:spcPct val="90000"/>
              </a:lnSpc>
            </a:pPr>
            <a:r>
              <a:rPr lang="en-US" dirty="0" smtClean="0">
                <a:solidFill>
                  <a:srgbClr val="425323"/>
                </a:solidFill>
                <a:latin typeface="Cambria" pitchFamily="18" charset="0"/>
              </a:rPr>
              <a:t>But see </a:t>
            </a:r>
            <a:r>
              <a:rPr lang="en-US" u="sng" dirty="0" err="1" smtClean="0">
                <a:solidFill>
                  <a:srgbClr val="425323"/>
                </a:solidFill>
                <a:latin typeface="Cambria" pitchFamily="18" charset="0"/>
              </a:rPr>
              <a:t>P.C.B.</a:t>
            </a:r>
            <a:r>
              <a:rPr lang="en-US" u="sng" dirty="0" smtClean="0">
                <a:solidFill>
                  <a:srgbClr val="425323"/>
                </a:solidFill>
                <a:latin typeface="Cambria" pitchFamily="18" charset="0"/>
              </a:rPr>
              <a:t> Partnership v. City of Largo</a:t>
            </a:r>
            <a:r>
              <a:rPr lang="en-US" dirty="0" smtClean="0">
                <a:solidFill>
                  <a:srgbClr val="425323"/>
                </a:solidFill>
                <a:latin typeface="Cambria" pitchFamily="18" charset="0"/>
              </a:rPr>
              <a:t>, 549 So.2d 738 (Fla. 2d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1989).</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28</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Contract upheld between a county and a private party to allow the private party to enforce lot clearing and code enforcement liens.  </a:t>
            </a:r>
            <a:r>
              <a:rPr lang="en-US" u="sng" dirty="0" smtClean="0">
                <a:solidFill>
                  <a:srgbClr val="425323"/>
                </a:solidFill>
                <a:latin typeface="Cambria" pitchFamily="18" charset="0"/>
              </a:rPr>
              <a:t>County Collection Service, Inc. v. </a:t>
            </a:r>
            <a:r>
              <a:rPr lang="en-US" u="sng" dirty="0" err="1" smtClean="0">
                <a:solidFill>
                  <a:srgbClr val="425323"/>
                </a:solidFill>
                <a:latin typeface="Cambria" pitchFamily="18" charset="0"/>
              </a:rPr>
              <a:t>Charnock</a:t>
            </a:r>
            <a:r>
              <a:rPr lang="en-US" dirty="0" smtClean="0">
                <a:solidFill>
                  <a:srgbClr val="425323"/>
                </a:solidFill>
                <a:latin typeface="Cambria" pitchFamily="18" charset="0"/>
              </a:rPr>
              <a:t>, 789 So. 2d 1109, 1112 (Fla. 4th </a:t>
            </a:r>
            <a:r>
              <a:rPr lang="en-US" dirty="0" err="1" smtClean="0">
                <a:solidFill>
                  <a:srgbClr val="425323"/>
                </a:solidFill>
                <a:latin typeface="Cambria" pitchFamily="18" charset="0"/>
              </a:rPr>
              <a:t>DCA</a:t>
            </a:r>
            <a:r>
              <a:rPr lang="en-US" dirty="0" smtClean="0">
                <a:solidFill>
                  <a:srgbClr val="425323"/>
                </a:solidFill>
                <a:latin typeface="Cambria" pitchFamily="18" charset="0"/>
              </a:rPr>
              <a:t> 2001).</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29</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The Development Agreement Statute specifically provides that “any local government may, by ordinance, establish procedures and requirements . . . to consider and enter into a development agreement” under the Statute.  Fla. Stat. § 163.3223.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Decisions invalidating contracts dealing with entirely different circumstances:  </a:t>
            </a:r>
            <a:r>
              <a:rPr lang="en-US" u="sng" dirty="0" smtClean="0">
                <a:solidFill>
                  <a:srgbClr val="425323"/>
                </a:solidFill>
                <a:latin typeface="Cambria" pitchFamily="18" charset="0"/>
              </a:rPr>
              <a:t>City of Belleview v. Belleview Fire Fighters, Inc.</a:t>
            </a:r>
            <a:r>
              <a:rPr lang="en-US" dirty="0" smtClean="0">
                <a:solidFill>
                  <a:srgbClr val="425323"/>
                </a:solidFill>
                <a:latin typeface="Cambria" pitchFamily="18" charset="0"/>
              </a:rPr>
              <a:t>, 367 So. 2d 1086, 1088 (Fla. 1st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1979) (city could not contract away total control of fire protection services); </a:t>
            </a:r>
            <a:r>
              <a:rPr lang="en-US" u="sng" dirty="0" smtClean="0">
                <a:solidFill>
                  <a:srgbClr val="425323"/>
                </a:solidFill>
                <a:latin typeface="Cambria" pitchFamily="18" charset="0"/>
              </a:rPr>
              <a:t>City of Safety Harbor v. Clearwater</a:t>
            </a:r>
            <a:r>
              <a:rPr lang="en-US" dirty="0" smtClean="0">
                <a:solidFill>
                  <a:srgbClr val="425323"/>
                </a:solidFill>
                <a:latin typeface="Cambria" pitchFamily="18" charset="0"/>
              </a:rPr>
              <a:t>, 330 So. 2d 840, 841-42 (Fla. 2d </a:t>
            </a:r>
            <a:r>
              <a:rPr lang="en-US" dirty="0" err="1" smtClean="0">
                <a:solidFill>
                  <a:srgbClr val="425323"/>
                </a:solidFill>
                <a:latin typeface="Cambria" pitchFamily="18" charset="0"/>
              </a:rPr>
              <a:t>DCA</a:t>
            </a:r>
            <a:r>
              <a:rPr lang="en-US" dirty="0" smtClean="0">
                <a:solidFill>
                  <a:srgbClr val="425323"/>
                </a:solidFill>
                <a:latin typeface="Cambria" pitchFamily="18" charset="0"/>
              </a:rPr>
              <a:t> 1976) (cities could not contract away their annexation power). </a:t>
            </a:r>
          </a:p>
          <a:p>
            <a:r>
              <a:rPr lang="en-US" u="sng" dirty="0" smtClean="0">
                <a:solidFill>
                  <a:srgbClr val="425323"/>
                </a:solidFill>
                <a:latin typeface="Cambria" pitchFamily="18" charset="0"/>
              </a:rPr>
              <a:t>County of Volusia v. City of Deltona</a:t>
            </a:r>
            <a:r>
              <a:rPr lang="en-US" dirty="0" smtClean="0">
                <a:solidFill>
                  <a:srgbClr val="425323"/>
                </a:solidFill>
                <a:latin typeface="Cambria" pitchFamily="18" charset="0"/>
              </a:rPr>
              <a:t>, 925 So.2d 340 (Fla. 5</a:t>
            </a:r>
            <a:r>
              <a:rPr lang="en-US" baseline="30000" dirty="0" smtClean="0">
                <a:solidFill>
                  <a:srgbClr val="425323"/>
                </a:solidFill>
                <a:latin typeface="Cambria" pitchFamily="18" charset="0"/>
              </a:rPr>
              <a:t>th</a:t>
            </a:r>
            <a:r>
              <a:rPr lang="en-US" dirty="0" smtClean="0">
                <a:solidFill>
                  <a:srgbClr val="425323"/>
                </a:solidFill>
                <a:latin typeface="Cambria" pitchFamily="18" charset="0"/>
              </a:rPr>
              <a:t> </a:t>
            </a:r>
            <a:r>
              <a:rPr lang="en-US" dirty="0" err="1" smtClean="0">
                <a:solidFill>
                  <a:srgbClr val="425323"/>
                </a:solidFill>
                <a:latin typeface="Cambria" pitchFamily="18" charset="0"/>
              </a:rPr>
              <a:t>DCA</a:t>
            </a:r>
            <a:r>
              <a:rPr lang="en-US" dirty="0" smtClean="0">
                <a:solidFill>
                  <a:srgbClr val="425323"/>
                </a:solidFill>
                <a:latin typeface="Cambria" pitchFamily="18" charset="0"/>
              </a:rPr>
              <a:t> 2006). Numerous restrictions in a pre-annexation agreement related to City’s future decision-making authority, such as annexing contiguous lands, etc.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30</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solidFill>
                  <a:srgbClr val="425323"/>
                </a:solidFill>
                <a:latin typeface="Cambria" pitchFamily="18" charset="0"/>
              </a:rPr>
              <a:t>Alachua County v. Florida Rock Industries, Inc.</a:t>
            </a:r>
            <a:r>
              <a:rPr lang="en-US" dirty="0" smtClean="0">
                <a:solidFill>
                  <a:srgbClr val="425323"/>
                </a:solidFill>
                <a:latin typeface="Cambria" pitchFamily="18" charset="0"/>
              </a:rPr>
              <a:t>, 834 So. 2d 370 (Fla. 1</a:t>
            </a:r>
            <a:r>
              <a:rPr lang="en-US" baseline="30000" dirty="0" smtClean="0">
                <a:solidFill>
                  <a:srgbClr val="425323"/>
                </a:solidFill>
                <a:latin typeface="Cambria" pitchFamily="18" charset="0"/>
              </a:rPr>
              <a:t>st</a:t>
            </a:r>
            <a:r>
              <a:rPr lang="en-US" dirty="0" smtClean="0">
                <a:solidFill>
                  <a:srgbClr val="425323"/>
                </a:solidFill>
                <a:latin typeface="Cambria" pitchFamily="18" charset="0"/>
              </a:rPr>
              <a:t> </a:t>
            </a:r>
            <a:r>
              <a:rPr lang="en-US" dirty="0" err="1" smtClean="0">
                <a:solidFill>
                  <a:srgbClr val="425323"/>
                </a:solidFill>
                <a:latin typeface="Cambria" pitchFamily="18" charset="0"/>
              </a:rPr>
              <a:t>DCA</a:t>
            </a:r>
            <a:r>
              <a:rPr lang="en-US" dirty="0" smtClean="0">
                <a:solidFill>
                  <a:srgbClr val="425323"/>
                </a:solidFill>
                <a:latin typeface="Cambria" pitchFamily="18" charset="0"/>
              </a:rPr>
              <a:t> 2003). A county may no longer enforce a developer’s agreement made with a private party after city annexes land and adopts comprehensive plan that includes land because county no longer has jurisdiction.</a:t>
            </a:r>
            <a:endParaRPr lang="en-US" u="sng" dirty="0" smtClean="0">
              <a:solidFill>
                <a:srgbClr val="425323"/>
              </a:solidFill>
              <a:latin typeface="Cambria" pitchFamily="18" charset="0"/>
            </a:endParaRP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31</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Cambria" pitchFamily="18" charset="0"/>
              </a:rPr>
              <a:t>Tax Increment Financing</a:t>
            </a:r>
            <a:endParaRPr lang="en-US" sz="4000"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32</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400" noProof="0" dirty="0" smtClean="0">
                <a:solidFill>
                  <a:srgbClr val="425323"/>
                </a:solidFill>
                <a:latin typeface="Cambria" pitchFamily="18" charset="0"/>
                <a:ea typeface="ＭＳ Ｐゴシック" pitchFamily="30" charset="-128"/>
                <a:cs typeface="ＭＳ Ｐゴシック" pitchFamily="30" charset="-128"/>
              </a:rPr>
              <a:t>In Florida, “</a:t>
            </a:r>
            <a:r>
              <a:rPr lang="en-US" sz="2400" noProof="0" dirty="0" err="1" smtClean="0">
                <a:solidFill>
                  <a:srgbClr val="425323"/>
                </a:solidFill>
                <a:latin typeface="Cambria" pitchFamily="18" charset="0"/>
                <a:ea typeface="ＭＳ Ｐゴシック" pitchFamily="30" charset="-128"/>
                <a:cs typeface="ＭＳ Ｐゴシック" pitchFamily="30" charset="-128"/>
              </a:rPr>
              <a:t>TIF</a:t>
            </a:r>
            <a:r>
              <a:rPr lang="en-US" sz="2400" noProof="0" dirty="0" smtClean="0">
                <a:solidFill>
                  <a:srgbClr val="425323"/>
                </a:solidFill>
                <a:latin typeface="Cambria" pitchFamily="18" charset="0"/>
                <a:ea typeface="ＭＳ Ｐゴシック" pitchFamily="30" charset="-128"/>
                <a:cs typeface="ＭＳ Ｐゴシック" pitchFamily="30" charset="-128"/>
              </a:rPr>
              <a:t>” is a method of funding public investments in community redevelopment areas by capturing an amount equal to a portion of any increase in ad valorem tax revenues generated within the </a:t>
            </a:r>
            <a:r>
              <a:rPr lang="en-US" sz="2400" noProof="0" dirty="0" err="1" smtClean="0">
                <a:solidFill>
                  <a:srgbClr val="425323"/>
                </a:solidFill>
                <a:latin typeface="Cambria" pitchFamily="18" charset="0"/>
                <a:ea typeface="ＭＳ Ｐゴシック" pitchFamily="30" charset="-128"/>
                <a:cs typeface="ＭＳ Ｐゴシック" pitchFamily="30" charset="-128"/>
              </a:rPr>
              <a:t>CRA</a:t>
            </a:r>
            <a:r>
              <a:rPr lang="en-US" sz="2400" noProof="0" dirty="0" smtClean="0">
                <a:solidFill>
                  <a:srgbClr val="425323"/>
                </a:solidFill>
                <a:latin typeface="Cambria" pitchFamily="18" charset="0"/>
                <a:ea typeface="ＭＳ Ｐゴシック" pitchFamily="30" charset="-128"/>
                <a:cs typeface="ＭＳ Ｐゴシック" pitchFamily="30" charset="-128"/>
              </a:rPr>
              <a:t> boundary above the revenue which existed in the “base year.”</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strike="noStrike" kern="1200" cap="none" spc="0" normalizeH="0" baseline="0" dirty="0" err="1" smtClean="0">
                <a:ln>
                  <a:noFill/>
                </a:ln>
                <a:solidFill>
                  <a:srgbClr val="425323"/>
                </a:solidFill>
                <a:effectLst/>
                <a:uLnTx/>
                <a:uFillTx/>
                <a:latin typeface="Cambria" pitchFamily="18" charset="0"/>
                <a:ea typeface="ＭＳ Ｐゴシック" pitchFamily="30" charset="-128"/>
                <a:cs typeface="ＭＳ Ｐゴシック" pitchFamily="30" charset="-128"/>
              </a:rPr>
              <a:t>TIF</a:t>
            </a:r>
            <a:r>
              <a:rPr kumimoji="0" lang="en-US" sz="2400" b="0" i="0" strike="noStrike" kern="1200" cap="none" spc="0" normalizeH="0" baseline="0" dirty="0" smtClean="0">
                <a:ln>
                  <a:noFill/>
                </a:ln>
                <a:solidFill>
                  <a:srgbClr val="425323"/>
                </a:solidFill>
                <a:effectLst/>
                <a:uLnTx/>
                <a:uFillTx/>
                <a:latin typeface="Cambria" pitchFamily="18" charset="0"/>
                <a:ea typeface="ＭＳ Ｐゴシック" pitchFamily="30" charset="-128"/>
                <a:cs typeface="ＭＳ Ｐゴシック" pitchFamily="30" charset="-128"/>
              </a:rPr>
              <a:t> is not a tax</a:t>
            </a:r>
            <a:r>
              <a:rPr kumimoji="0" lang="en-US" sz="2400" b="0" i="0" strike="noStrike" kern="1200" cap="none" spc="0" normalizeH="0" dirty="0" smtClean="0">
                <a:ln>
                  <a:noFill/>
                </a:ln>
                <a:solidFill>
                  <a:srgbClr val="425323"/>
                </a:solidFill>
                <a:effectLst/>
                <a:uLnTx/>
                <a:uFillTx/>
                <a:latin typeface="Cambria" pitchFamily="18" charset="0"/>
                <a:ea typeface="ＭＳ Ｐゴシック" pitchFamily="30" charset="-128"/>
                <a:cs typeface="ＭＳ Ｐゴシック" pitchFamily="30" charset="-128"/>
              </a:rPr>
              <a:t> revenue – only an amount equal to a portion of increase in revenues, if any.</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strike="noStrike" kern="1200" cap="none" spc="0" normalizeH="0" dirty="0" smtClean="0">
                <a:ln>
                  <a:noFill/>
                </a:ln>
                <a:solidFill>
                  <a:srgbClr val="425323"/>
                </a:solidFill>
                <a:effectLst/>
                <a:uLnTx/>
                <a:uFillTx/>
                <a:latin typeface="Cambria" pitchFamily="18" charset="0"/>
                <a:ea typeface="ＭＳ Ｐゴシック" pitchFamily="30" charset="-128"/>
                <a:cs typeface="ＭＳ Ｐゴシック" pitchFamily="30" charset="-128"/>
              </a:rPr>
              <a:t>A “mere measure.”</a:t>
            </a:r>
            <a:endPar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33</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lang="en-US" sz="2400" i="1" noProof="0" dirty="0" smtClean="0">
                <a:solidFill>
                  <a:srgbClr val="425323"/>
                </a:solidFill>
                <a:latin typeface="Cambria" pitchFamily="18" charset="0"/>
                <a:ea typeface="ＭＳ Ｐゴシック" pitchFamily="30" charset="-128"/>
                <a:cs typeface="ＭＳ Ｐゴシック" pitchFamily="30" charset="-128"/>
              </a:rPr>
              <a:t>Miami Beach</a:t>
            </a:r>
            <a:r>
              <a:rPr lang="en-US" sz="2400" noProof="0" dirty="0" smtClean="0">
                <a:solidFill>
                  <a:srgbClr val="425323"/>
                </a:solidFill>
                <a:latin typeface="Cambria" pitchFamily="18" charset="0"/>
                <a:ea typeface="ＭＳ Ｐゴシック" pitchFamily="30" charset="-128"/>
                <a:cs typeface="ＭＳ Ｐゴシック" pitchFamily="30" charset="-128"/>
              </a:rPr>
              <a:t>, 1980 – Florida Supreme Court  established that: </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Preservation and enhancement of the tax base constitutes a valid public</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purpose.</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400" baseline="0" dirty="0" smtClean="0">
                <a:solidFill>
                  <a:srgbClr val="425323"/>
                </a:solidFill>
                <a:latin typeface="Cambria" pitchFamily="18" charset="0"/>
                <a:ea typeface="ＭＳ Ｐゴシック" pitchFamily="30" charset="-128"/>
                <a:cs typeface="ＭＳ Ｐゴシック" pitchFamily="30" charset="-128"/>
              </a:rPr>
              <a:t>Tax</a:t>
            </a:r>
            <a:r>
              <a:rPr lang="en-US" sz="2400" dirty="0" smtClean="0">
                <a:solidFill>
                  <a:srgbClr val="425323"/>
                </a:solidFill>
                <a:latin typeface="Cambria" pitchFamily="18" charset="0"/>
                <a:ea typeface="ＭＳ Ｐゴシック" pitchFamily="30" charset="-128"/>
                <a:cs typeface="ＭＳ Ｐゴシック" pitchFamily="30" charset="-128"/>
              </a:rPr>
              <a:t> increment financing did not violate the Florida Constitution.</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No</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referendum was required to issue redevelopment bonds.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400" baseline="0" dirty="0" smtClean="0">
                <a:solidFill>
                  <a:srgbClr val="425323"/>
                </a:solidFill>
                <a:latin typeface="Cambria" pitchFamily="18" charset="0"/>
                <a:ea typeface="ＭＳ Ｐゴシック" pitchFamily="30" charset="-128"/>
                <a:cs typeface="ＭＳ Ｐゴシック" pitchFamily="30" charset="-128"/>
              </a:rPr>
              <a:t>Taxes</a:t>
            </a:r>
            <a:r>
              <a:rPr lang="en-US" sz="2400" dirty="0" smtClean="0">
                <a:solidFill>
                  <a:srgbClr val="425323"/>
                </a:solidFill>
                <a:latin typeface="Cambria" pitchFamily="18" charset="0"/>
                <a:ea typeface="ＭＳ Ｐゴシック" pitchFamily="30" charset="-128"/>
                <a:cs typeface="ＭＳ Ｐゴシック" pitchFamily="30" charset="-128"/>
              </a:rPr>
              <a:t> specifically levied to pay debt service were to be excluded from the calculation of the amount of revenues to be appropriated. </a:t>
            </a:r>
            <a:endPar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itchFamily="18" charset="0"/>
              </a:rPr>
              <a:t>Calculating the Tax Increment</a:t>
            </a:r>
            <a:endParaRPr lang="en-US" dirty="0">
              <a:latin typeface="Cambria" pitchFamily="18" charset="0"/>
            </a:endParaRPr>
          </a:p>
        </p:txBody>
      </p:sp>
      <p:sp>
        <p:nvSpPr>
          <p:cNvPr id="3" name="Content Placeholder 2"/>
          <p:cNvSpPr>
            <a:spLocks noGrp="1"/>
          </p:cNvSpPr>
          <p:nvPr>
            <p:ph idx="1"/>
          </p:nvPr>
        </p:nvSpPr>
        <p:spPr>
          <a:xfrm>
            <a:off x="209005" y="1737360"/>
            <a:ext cx="4280263" cy="4052030"/>
          </a:xfrm>
        </p:spPr>
        <p:txBody>
          <a:bodyPr/>
          <a:lstStyle/>
          <a:p>
            <a:pPr marL="0" indent="0" algn="ctr">
              <a:spcBef>
                <a:spcPts val="0"/>
              </a:spcBef>
              <a:buNone/>
            </a:pPr>
            <a:r>
              <a:rPr lang="en-US" sz="1800" b="1" u="sng" dirty="0" smtClean="0">
                <a:solidFill>
                  <a:srgbClr val="425323"/>
                </a:solidFill>
                <a:latin typeface="Cambria" pitchFamily="18" charset="0"/>
              </a:rPr>
              <a:t>General Formula</a:t>
            </a:r>
          </a:p>
          <a:p>
            <a:pPr marL="0" indent="0">
              <a:spcBef>
                <a:spcPts val="0"/>
              </a:spcBef>
              <a:buNone/>
            </a:pPr>
            <a:r>
              <a:rPr lang="en-US" sz="1800" dirty="0" smtClean="0">
                <a:solidFill>
                  <a:srgbClr val="425323"/>
                </a:solidFill>
                <a:latin typeface="Cambria" pitchFamily="18" charset="0"/>
              </a:rPr>
              <a:t>  </a:t>
            </a:r>
          </a:p>
          <a:p>
            <a:pPr marL="0" indent="0">
              <a:spcBef>
                <a:spcPts val="0"/>
              </a:spcBef>
              <a:buNone/>
            </a:pPr>
            <a:r>
              <a:rPr lang="en-US" sz="1800" dirty="0" smtClean="0">
                <a:solidFill>
                  <a:srgbClr val="425323"/>
                </a:solidFill>
                <a:latin typeface="Cambria" pitchFamily="18" charset="0"/>
              </a:rPr>
              <a:t>The general formula used to calculate increment revenue is:</a:t>
            </a:r>
          </a:p>
          <a:p>
            <a:pPr marL="0" indent="0">
              <a:spcBef>
                <a:spcPts val="0"/>
              </a:spcBef>
              <a:buNone/>
            </a:pPr>
            <a:endParaRPr lang="en-US" sz="1800" dirty="0" smtClean="0">
              <a:solidFill>
                <a:srgbClr val="425323"/>
              </a:solidFill>
              <a:latin typeface="Cambria" pitchFamily="18" charset="0"/>
            </a:endParaRPr>
          </a:p>
          <a:p>
            <a:pPr marL="0" indent="0" algn="ctr">
              <a:spcBef>
                <a:spcPts val="0"/>
              </a:spcBef>
              <a:buNone/>
            </a:pPr>
            <a:r>
              <a:rPr lang="en-US" sz="1800" dirty="0" smtClean="0">
                <a:solidFill>
                  <a:srgbClr val="425323"/>
                </a:solidFill>
                <a:latin typeface="Cambria" pitchFamily="18" charset="0"/>
              </a:rPr>
              <a:t>I = r(0.95n-i)</a:t>
            </a:r>
          </a:p>
          <a:p>
            <a:pPr marL="0" indent="0">
              <a:spcBef>
                <a:spcPts val="0"/>
              </a:spcBef>
              <a:buNone/>
            </a:pPr>
            <a:endParaRPr lang="en-US" sz="1800" dirty="0" smtClean="0">
              <a:solidFill>
                <a:srgbClr val="425323"/>
              </a:solidFill>
              <a:latin typeface="Cambria" pitchFamily="18" charset="0"/>
            </a:endParaRPr>
          </a:p>
          <a:p>
            <a:pPr marL="0" indent="0">
              <a:spcBef>
                <a:spcPts val="0"/>
              </a:spcBef>
              <a:buNone/>
            </a:pPr>
            <a:r>
              <a:rPr lang="en-US" sz="1800" dirty="0" smtClean="0">
                <a:solidFill>
                  <a:srgbClr val="425323"/>
                </a:solidFill>
                <a:latin typeface="Cambria" pitchFamily="18" charset="0"/>
              </a:rPr>
              <a:t>where: 	I = the increment revenue</a:t>
            </a:r>
          </a:p>
          <a:p>
            <a:pPr marL="0" indent="0">
              <a:spcBef>
                <a:spcPts val="0"/>
              </a:spcBef>
              <a:buNone/>
            </a:pPr>
            <a:r>
              <a:rPr lang="en-US" sz="1800" dirty="0" smtClean="0">
                <a:solidFill>
                  <a:srgbClr val="425323"/>
                </a:solidFill>
                <a:latin typeface="Cambria" pitchFamily="18" charset="0"/>
              </a:rPr>
              <a:t>		r = the tax rate millage in 			the current year</a:t>
            </a:r>
          </a:p>
          <a:p>
            <a:pPr marL="0" indent="0">
              <a:spcBef>
                <a:spcPts val="0"/>
              </a:spcBef>
              <a:buNone/>
            </a:pPr>
            <a:r>
              <a:rPr lang="en-US" sz="1800" dirty="0" smtClean="0">
                <a:solidFill>
                  <a:srgbClr val="425323"/>
                </a:solidFill>
                <a:latin typeface="Cambria" pitchFamily="18" charset="0"/>
              </a:rPr>
              <a:t>		0.95 = 95% of the assessed 			valuation for the current year</a:t>
            </a:r>
          </a:p>
          <a:p>
            <a:pPr marL="0" indent="0">
              <a:spcBef>
                <a:spcPts val="0"/>
              </a:spcBef>
              <a:buNone/>
            </a:pPr>
            <a:r>
              <a:rPr lang="en-US" sz="1800" dirty="0" smtClean="0">
                <a:solidFill>
                  <a:srgbClr val="425323"/>
                </a:solidFill>
                <a:latin typeface="Cambria" pitchFamily="18" charset="0"/>
              </a:rPr>
              <a:t>		</a:t>
            </a:r>
            <a:r>
              <a:rPr lang="en-US" sz="1800" dirty="0" err="1" smtClean="0">
                <a:solidFill>
                  <a:srgbClr val="425323"/>
                </a:solidFill>
                <a:latin typeface="Cambria" pitchFamily="18" charset="0"/>
              </a:rPr>
              <a:t>i</a:t>
            </a:r>
            <a:r>
              <a:rPr lang="en-US" sz="1800" dirty="0" smtClean="0">
                <a:solidFill>
                  <a:srgbClr val="425323"/>
                </a:solidFill>
                <a:latin typeface="Cambria" pitchFamily="18" charset="0"/>
              </a:rPr>
              <a:t> = the assessed valuation in the 		base year</a:t>
            </a:r>
          </a:p>
          <a:p>
            <a:pPr marL="0" indent="0">
              <a:spcBef>
                <a:spcPts val="0"/>
              </a:spcBef>
              <a:buNone/>
            </a:pPr>
            <a:endParaRPr lang="en-US" sz="1800" dirty="0" smtClean="0">
              <a:solidFill>
                <a:srgbClr val="425323"/>
              </a:solidFill>
              <a:latin typeface="Cambria" pitchFamily="18" charset="0"/>
            </a:endParaRPr>
          </a:p>
          <a:p>
            <a:pPr marL="0" indent="0">
              <a:spcBef>
                <a:spcPts val="0"/>
              </a:spcBef>
              <a:buNone/>
            </a:pPr>
            <a:endParaRPr lang="en-US" sz="1800"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34</a:t>
            </a:fld>
            <a:endParaRPr lang="en-US"/>
          </a:p>
        </p:txBody>
      </p:sp>
      <p:pic>
        <p:nvPicPr>
          <p:cNvPr id="6" name="Content Placeholder 4" descr="00017911.EPS"/>
          <p:cNvPicPr>
            <a:picLocks noChangeAspect="1"/>
          </p:cNvPicPr>
          <p:nvPr/>
        </p:nvPicPr>
        <p:blipFill>
          <a:blip r:embed="rId2"/>
          <a:stretch>
            <a:fillRect/>
          </a:stretch>
        </p:blipFill>
        <p:spPr bwMode="auto">
          <a:xfrm>
            <a:off x="6165669" y="6037583"/>
            <a:ext cx="2847702" cy="337336"/>
          </a:xfrm>
          <a:prstGeom prst="rect">
            <a:avLst/>
          </a:prstGeom>
          <a:noFill/>
          <a:ln w="9525">
            <a:noFill/>
            <a:miter lim="800000"/>
            <a:headEnd/>
            <a:tailEnd/>
          </a:ln>
        </p:spPr>
      </p:pic>
      <p:sp>
        <p:nvSpPr>
          <p:cNvPr id="7" name="Content Placeholder 2"/>
          <p:cNvSpPr txBox="1">
            <a:spLocks/>
          </p:cNvSpPr>
          <p:nvPr/>
        </p:nvSpPr>
        <p:spPr bwMode="auto">
          <a:xfrm>
            <a:off x="4733108" y="1737360"/>
            <a:ext cx="4280263" cy="4052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ts val="0"/>
              </a:spcBef>
              <a:spcAft>
                <a:spcPct val="0"/>
              </a:spcAft>
              <a:buClrTx/>
              <a:buSzTx/>
              <a:buFont typeface="Arial" charset="0"/>
              <a:buNone/>
              <a:tabLst/>
              <a:defRPr/>
            </a:pPr>
            <a:r>
              <a:rPr lang="en-US" b="1" u="sng" dirty="0" smtClean="0">
                <a:solidFill>
                  <a:srgbClr val="425323"/>
                </a:solidFill>
                <a:latin typeface="Cambria" pitchFamily="18" charset="0"/>
                <a:ea typeface="ＭＳ Ｐゴシック" pitchFamily="30" charset="-128"/>
                <a:cs typeface="ＭＳ Ｐゴシック" pitchFamily="30" charset="-128"/>
              </a:rPr>
              <a:t>Example</a:t>
            </a:r>
            <a:endParaRPr kumimoji="0" lang="en-US" sz="1800" b="1" i="0" u="sng"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endParaRP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Base year value = $42.28 Million.   Current </a:t>
            </a:r>
            <a:r>
              <a:rPr kumimoji="0" lang="en-US" sz="1800" b="0" i="0" u="none"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year value = $661.79 Million. Current millage rate = 3.694. </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endParaRPr lang="en-US" dirty="0" smtClean="0">
              <a:solidFill>
                <a:srgbClr val="425323"/>
              </a:solidFill>
              <a:latin typeface="Cambria" pitchFamily="18" charset="0"/>
              <a:ea typeface="ＭＳ Ｐゴシック" pitchFamily="30" charset="-128"/>
              <a:cs typeface="ＭＳ Ｐゴシック" pitchFamily="30" charset="-128"/>
            </a:endParaRP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Therefore…</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lang="en-US" dirty="0" smtClean="0">
                <a:solidFill>
                  <a:srgbClr val="425323"/>
                </a:solidFill>
                <a:latin typeface="Cambria" pitchFamily="18" charset="0"/>
                <a:ea typeface="ＭＳ Ｐゴシック" pitchFamily="30" charset="-128"/>
                <a:cs typeface="ＭＳ Ｐゴシック" pitchFamily="30" charset="-128"/>
              </a:rPr>
              <a:t>I = .003694 x (.095% (661.79 million - $42.28 million)) = $2.17 Million</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endParaRPr kumimoji="0" lang="en-US" sz="1800" b="0" i="0" u="none"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endParaRP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lang="en-US" dirty="0" smtClean="0">
                <a:solidFill>
                  <a:srgbClr val="425323"/>
                </a:solidFill>
                <a:latin typeface="Cambria" pitchFamily="18" charset="0"/>
                <a:ea typeface="ＭＳ Ｐゴシック" pitchFamily="30" charset="-128"/>
                <a:cs typeface="ＭＳ Ｐゴシック" pitchFamily="30" charset="-128"/>
              </a:rPr>
              <a:t>Tax Increment Amount appropriated and transferred to the Tax Increment Trust Fund to use for redevelopment projects. </a:t>
            </a:r>
            <a:endParaRPr kumimoji="0" lang="en-US" sz="1800" b="0" i="0" u="none"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endParaRP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endParaRPr kumimoji="0" lang="en-US" sz="1800" b="0" i="0" u="none" strike="noStrike" kern="1200" cap="none" spc="0" normalizeH="0" baseline="0" noProof="0" dirty="0">
              <a:ln>
                <a:noFill/>
              </a:ln>
              <a:solidFill>
                <a:schemeClr val="tx1"/>
              </a:solidFill>
              <a:effectLst/>
              <a:uLnTx/>
              <a:uFillTx/>
              <a:latin typeface="Cambria" pitchFamily="18" charset="0"/>
              <a:ea typeface="ＭＳ Ｐゴシック" pitchFamily="30" charset="-128"/>
              <a:cs typeface="ＭＳ Ｐゴシック" pitchFamily="3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889144"/>
          </a:xfrm>
        </p:spPr>
        <p:txBody>
          <a:bodyPr/>
          <a:lstStyle/>
          <a:p>
            <a:pPr algn="ctr"/>
            <a:r>
              <a:rPr lang="en-US" sz="3000" dirty="0" smtClean="0">
                <a:latin typeface="Cambria" pitchFamily="18" charset="0"/>
              </a:rPr>
              <a:t>What </a:t>
            </a:r>
            <a:r>
              <a:rPr lang="en-US" sz="3000" dirty="0" err="1" smtClean="0">
                <a:latin typeface="Cambria" pitchFamily="18" charset="0"/>
              </a:rPr>
              <a:t>TIF</a:t>
            </a:r>
            <a:r>
              <a:rPr lang="en-US" sz="3000" dirty="0" smtClean="0">
                <a:latin typeface="Cambria" pitchFamily="18" charset="0"/>
              </a:rPr>
              <a:t> Funds Can Be Used For</a:t>
            </a:r>
            <a:endParaRPr lang="en-US" sz="3000"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35</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413164"/>
            <a:ext cx="8229600" cy="4276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tabLst/>
              <a:defRPr/>
            </a:pPr>
            <a:r>
              <a:rPr kumimoji="0" lang="en-US" sz="1650" b="0" i="0" u="none"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Al</a:t>
            </a:r>
            <a:r>
              <a:rPr lang="en-US" sz="1650" dirty="0" smtClean="0">
                <a:solidFill>
                  <a:srgbClr val="425323"/>
                </a:solidFill>
                <a:latin typeface="Cambria" pitchFamily="18" charset="0"/>
                <a:ea typeface="ＭＳ Ｐゴシック" pitchFamily="30" charset="-128"/>
                <a:cs typeface="ＭＳ Ｐゴシック" pitchFamily="30" charset="-128"/>
              </a:rPr>
              <a:t>l uses proposed for the </a:t>
            </a:r>
            <a:r>
              <a:rPr lang="en-US" sz="1650" dirty="0" err="1" smtClean="0">
                <a:solidFill>
                  <a:srgbClr val="425323"/>
                </a:solidFill>
                <a:latin typeface="Cambria" pitchFamily="18" charset="0"/>
                <a:ea typeface="ＭＳ Ｐゴシック" pitchFamily="30" charset="-128"/>
                <a:cs typeface="ＭＳ Ｐゴシック" pitchFamily="30" charset="-128"/>
              </a:rPr>
              <a:t>TIF</a:t>
            </a:r>
            <a:r>
              <a:rPr lang="en-US" sz="1650" dirty="0" smtClean="0">
                <a:solidFill>
                  <a:srgbClr val="425323"/>
                </a:solidFill>
                <a:latin typeface="Cambria" pitchFamily="18" charset="0"/>
                <a:ea typeface="ＭＳ Ｐゴシック" pitchFamily="30" charset="-128"/>
                <a:cs typeface="ＭＳ Ｐゴシック" pitchFamily="30" charset="-128"/>
              </a:rPr>
              <a:t> must be set out in and comply with the adopted Redevelopment Plan, and generally include the following:</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noProof="0" dirty="0" smtClean="0">
                <a:solidFill>
                  <a:srgbClr val="425323"/>
                </a:solidFill>
                <a:latin typeface="Cambria" pitchFamily="18" charset="0"/>
                <a:ea typeface="ＭＳ Ｐゴシック" pitchFamily="30" charset="-128"/>
                <a:cs typeface="ＭＳ Ｐゴシック" pitchFamily="30" charset="-128"/>
              </a:rPr>
              <a:t>Acquisition of property.</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dirty="0" smtClean="0">
                <a:solidFill>
                  <a:srgbClr val="425323"/>
                </a:solidFill>
                <a:latin typeface="Cambria" pitchFamily="18" charset="0"/>
                <a:ea typeface="ＭＳ Ｐゴシック" pitchFamily="30" charset="-128"/>
                <a:cs typeface="ＭＳ Ｐゴシック" pitchFamily="30" charset="-128"/>
              </a:rPr>
              <a:t>Demolition and removal of buildings.</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noProof="0" dirty="0" smtClean="0">
                <a:solidFill>
                  <a:srgbClr val="425323"/>
                </a:solidFill>
                <a:latin typeface="Cambria" pitchFamily="18" charset="0"/>
                <a:ea typeface="ＭＳ Ｐゴシック" pitchFamily="30" charset="-128"/>
                <a:cs typeface="ＭＳ Ｐゴシック" pitchFamily="30" charset="-128"/>
              </a:rPr>
              <a:t>Relocation expenses associated with the acquisition and clearance of property.</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dirty="0" smtClean="0">
                <a:solidFill>
                  <a:srgbClr val="425323"/>
                </a:solidFill>
                <a:latin typeface="Cambria" pitchFamily="18" charset="0"/>
                <a:ea typeface="ＭＳ Ｐゴシック" pitchFamily="30" charset="-128"/>
                <a:cs typeface="ＭＳ Ｐゴシック" pitchFamily="30" charset="-128"/>
              </a:rPr>
              <a:t>Affordable housing programs.</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noProof="0" dirty="0" smtClean="0">
                <a:solidFill>
                  <a:srgbClr val="425323"/>
                </a:solidFill>
                <a:latin typeface="Cambria" pitchFamily="18" charset="0"/>
                <a:ea typeface="ＭＳ Ｐゴシック" pitchFamily="30" charset="-128"/>
                <a:cs typeface="ＭＳ Ｐゴシック" pitchFamily="30" charset="-128"/>
              </a:rPr>
              <a:t>Construction of streets, utilities, parks, playgrounds, public areas in convention facilities, parking facilities, and other improvements necessary to implement the plan. </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dirty="0" smtClean="0">
                <a:solidFill>
                  <a:srgbClr val="425323"/>
                </a:solidFill>
                <a:latin typeface="Cambria" pitchFamily="18" charset="0"/>
                <a:ea typeface="ＭＳ Ｐゴシック" pitchFamily="30" charset="-128"/>
                <a:cs typeface="ＭＳ Ｐゴシック" pitchFamily="30" charset="-128"/>
              </a:rPr>
              <a:t>Disposition of property.</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noProof="0" dirty="0" smtClean="0">
                <a:solidFill>
                  <a:srgbClr val="425323"/>
                </a:solidFill>
                <a:latin typeface="Cambria" pitchFamily="18" charset="0"/>
                <a:ea typeface="ＭＳ Ｐゴシック" pitchFamily="30" charset="-128"/>
                <a:cs typeface="ＭＳ Ｐゴシック" pitchFamily="30" charset="-128"/>
              </a:rPr>
              <a:t>Voluntary or compulsory repair and rehabilitation of buildings or other improvements.</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dirty="0" smtClean="0">
                <a:solidFill>
                  <a:srgbClr val="425323"/>
                </a:solidFill>
                <a:latin typeface="Cambria" pitchFamily="18" charset="0"/>
                <a:ea typeface="ＭＳ Ｐゴシック" pitchFamily="30" charset="-128"/>
                <a:cs typeface="ＭＳ Ｐゴシック" pitchFamily="30" charset="-128"/>
              </a:rPr>
              <a:t>Payment of debt service on loans or tax increment revenue bonds obtained for the purpose of implementing and approved purpose.</a:t>
            </a:r>
            <a:endParaRPr lang="en-US" sz="1650" noProof="0" dirty="0" smtClean="0">
              <a:solidFill>
                <a:srgbClr val="425323"/>
              </a:solidFill>
              <a:latin typeface="Cambria" pitchFamily="18" charset="0"/>
              <a:ea typeface="ＭＳ Ｐゴシック" pitchFamily="30" charset="-128"/>
              <a:cs typeface="ＭＳ Ｐゴシック" pitchFamily="30" charset="-128"/>
            </a:endParaRP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dirty="0" smtClean="0">
                <a:solidFill>
                  <a:srgbClr val="425323"/>
                </a:solidFill>
                <a:latin typeface="Cambria" pitchFamily="18" charset="0"/>
                <a:ea typeface="ＭＳ Ｐゴシック" pitchFamily="30" charset="-128"/>
                <a:cs typeface="ＭＳ Ｐゴシック" pitchFamily="30" charset="-128"/>
              </a:rPr>
              <a:t>Community policing innovations.</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sz="1650" noProof="0" dirty="0" smtClean="0">
                <a:solidFill>
                  <a:srgbClr val="425323"/>
                </a:solidFill>
                <a:latin typeface="Cambria" pitchFamily="18" charset="0"/>
                <a:ea typeface="ＭＳ Ｐゴシック" pitchFamily="30" charset="-128"/>
                <a:cs typeface="ＭＳ Ｐゴシック" pitchFamily="30" charset="-128"/>
              </a:rPr>
              <a:t>Administrative and planning expenses associated with  planning and implementing the redevelopment program. </a:t>
            </a:r>
          </a:p>
          <a:p>
            <a:pPr marL="457200" lvl="0" indent="-222250" eaLnBrk="0" hangingPunct="0">
              <a:spcBef>
                <a:spcPts val="0"/>
              </a:spcBef>
              <a:defRPr/>
            </a:pPr>
            <a:r>
              <a:rPr lang="en-US" sz="1650" dirty="0" smtClean="0">
                <a:solidFill>
                  <a:srgbClr val="425323"/>
                </a:solidFill>
                <a:latin typeface="Cambria" pitchFamily="18" charset="0"/>
                <a:ea typeface="ＭＳ Ｐゴシック" pitchFamily="30" charset="-128"/>
                <a:cs typeface="ＭＳ Ｐゴシック" pitchFamily="30" charset="-128"/>
              </a:rPr>
              <a:t>See generally </a:t>
            </a:r>
            <a:r>
              <a:rPr lang="en-US" sz="1650" dirty="0" smtClean="0">
                <a:solidFill>
                  <a:srgbClr val="425323"/>
                </a:solidFill>
                <a:latin typeface="Cambria" pitchFamily="18" charset="0"/>
              </a:rPr>
              <a:t>§163.370 and 163.387(6), Fla. Statutes. </a:t>
            </a:r>
            <a:endParaRPr lang="en-US" sz="1650" noProof="0" dirty="0" smtClean="0">
              <a:solidFill>
                <a:srgbClr val="425323"/>
              </a:solidFill>
              <a:latin typeface="Cambria" pitchFamily="18" charset="0"/>
              <a:ea typeface="ＭＳ Ｐゴシック" pitchFamily="30" charset="-128"/>
              <a:cs typeface="ＭＳ Ｐゴシック" pitchFamily="30" charset="-128"/>
            </a:endParaRPr>
          </a:p>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itchFamily="18" charset="0"/>
              </a:rPr>
              <a:t>What </a:t>
            </a:r>
            <a:r>
              <a:rPr lang="en-US" dirty="0" err="1" smtClean="0">
                <a:latin typeface="Cambria" pitchFamily="18" charset="0"/>
              </a:rPr>
              <a:t>TIF</a:t>
            </a:r>
            <a:r>
              <a:rPr lang="en-US" dirty="0" smtClean="0">
                <a:latin typeface="Cambria" pitchFamily="18" charset="0"/>
              </a:rPr>
              <a:t> Funds Cannot Be Used For</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36</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600200"/>
            <a:ext cx="8229600" cy="4089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noProof="0" dirty="0" smtClean="0">
                <a:solidFill>
                  <a:srgbClr val="425323"/>
                </a:solidFill>
                <a:latin typeface="Cambria" pitchFamily="18" charset="0"/>
                <a:ea typeface="ＭＳ Ｐゴシック" pitchFamily="30" charset="-128"/>
                <a:cs typeface="ＭＳ Ｐゴシック" pitchFamily="30" charset="-128"/>
              </a:rPr>
              <a:t>Construction or expansion of administrative buildings or police or fire stations is not permitted unless the taxing authorities agree to allow it, or unless the construction or expansion is contemplated as part of a community policing innovation.</a:t>
            </a:r>
          </a:p>
          <a:p>
            <a:pPr marL="457200" marR="0" lvl="0" indent="-222250" algn="l" defTabSz="457200" rtl="0" eaLnBrk="0" fontAlgn="base" latinLnBrk="0" hangingPunct="0">
              <a:lnSpc>
                <a:spcPct val="100000"/>
              </a:lnSpc>
              <a:spcBef>
                <a:spcPts val="0"/>
              </a:spcBef>
              <a:spcAft>
                <a:spcPct val="0"/>
              </a:spcAft>
              <a:buClrTx/>
              <a:buSzTx/>
              <a:buFont typeface="Arial" charset="0"/>
              <a:buChar char="•"/>
              <a:tabLst/>
              <a:defRPr/>
            </a:pPr>
            <a:r>
              <a:rPr lang="en-US" noProof="0" dirty="0" smtClean="0">
                <a:solidFill>
                  <a:srgbClr val="425323"/>
                </a:solidFill>
                <a:latin typeface="Cambria" pitchFamily="18" charset="0"/>
                <a:ea typeface="ＭＳ Ｐゴシック" pitchFamily="30" charset="-128"/>
                <a:cs typeface="ＭＳ Ｐゴシック" pitchFamily="30" charset="-128"/>
              </a:rPr>
              <a:t>Construction, repair or </a:t>
            </a:r>
            <a:r>
              <a:rPr lang="en-US" dirty="0" smtClean="0">
                <a:solidFill>
                  <a:srgbClr val="425323"/>
                </a:solidFill>
                <a:latin typeface="Cambria" pitchFamily="18" charset="0"/>
                <a:ea typeface="ＭＳ Ｐゴシック" pitchFamily="30" charset="-128"/>
                <a:cs typeface="ＭＳ Ｐゴシック" pitchFamily="30" charset="-128"/>
              </a:rPr>
              <a:t>alteration of any public capital improvements or projects if previously scheduled to be constructed within 3 years of the adoption of the redevelopment plan pursuant to an approved CIP/Schedule, </a:t>
            </a:r>
            <a:r>
              <a:rPr lang="en-US" u="sng" dirty="0" smtClean="0">
                <a:solidFill>
                  <a:srgbClr val="425323"/>
                </a:solidFill>
                <a:latin typeface="Cambria" pitchFamily="18" charset="0"/>
                <a:ea typeface="ＭＳ Ｐゴシック" pitchFamily="30" charset="-128"/>
                <a:cs typeface="ＭＳ Ｐゴシック" pitchFamily="30" charset="-128"/>
              </a:rPr>
              <a:t>unless and until:</a:t>
            </a:r>
            <a:endParaRPr lang="en-US" dirty="0" smtClean="0">
              <a:solidFill>
                <a:srgbClr val="425323"/>
              </a:solidFill>
              <a:latin typeface="Cambria" pitchFamily="18" charset="0"/>
              <a:ea typeface="ＭＳ Ｐゴシック" pitchFamily="30" charset="-128"/>
              <a:cs typeface="ＭＳ Ｐゴシック" pitchFamily="30" charset="-128"/>
            </a:endParaRPr>
          </a:p>
          <a:p>
            <a:pPr marL="914400" lvl="1" indent="-222250" eaLnBrk="0" hangingPunct="0">
              <a:spcBef>
                <a:spcPts val="0"/>
              </a:spcBef>
              <a:buFont typeface="Courier New" pitchFamily="49" charset="0"/>
              <a:buChar char="o"/>
              <a:defRPr/>
            </a:pPr>
            <a:r>
              <a:rPr lang="en-US" dirty="0" smtClean="0">
                <a:solidFill>
                  <a:srgbClr val="425323"/>
                </a:solidFill>
                <a:latin typeface="Cambria" pitchFamily="18" charset="0"/>
                <a:ea typeface="ＭＳ Ｐゴシック" pitchFamily="30" charset="-128"/>
                <a:cs typeface="ＭＳ Ｐゴシック" pitchFamily="30" charset="-128"/>
              </a:rPr>
              <a:t>The projects have been removed from the CIP/Schedule </a:t>
            </a:r>
            <a:r>
              <a:rPr lang="en-US" u="sng" dirty="0" smtClean="0">
                <a:solidFill>
                  <a:srgbClr val="425323"/>
                </a:solidFill>
                <a:latin typeface="Cambria" pitchFamily="18" charset="0"/>
                <a:ea typeface="ＭＳ Ｐゴシック" pitchFamily="30" charset="-128"/>
                <a:cs typeface="ＭＳ Ｐゴシック" pitchFamily="30" charset="-128"/>
              </a:rPr>
              <a:t>and</a:t>
            </a:r>
            <a:r>
              <a:rPr lang="en-US" dirty="0" smtClean="0">
                <a:solidFill>
                  <a:srgbClr val="425323"/>
                </a:solidFill>
                <a:latin typeface="Cambria" pitchFamily="18" charset="0"/>
                <a:ea typeface="ＭＳ Ｐゴシック" pitchFamily="30" charset="-128"/>
                <a:cs typeface="ＭＳ Ｐゴシック" pitchFamily="30" charset="-128"/>
              </a:rPr>
              <a:t> 3 years have elapsed since the removal; </a:t>
            </a:r>
            <a:r>
              <a:rPr lang="en-US" u="sng" dirty="0" smtClean="0">
                <a:solidFill>
                  <a:srgbClr val="425323"/>
                </a:solidFill>
                <a:latin typeface="Cambria" pitchFamily="18" charset="0"/>
                <a:ea typeface="ＭＳ Ｐゴシック" pitchFamily="30" charset="-128"/>
                <a:cs typeface="ＭＳ Ｐゴシック" pitchFamily="30" charset="-128"/>
              </a:rPr>
              <a:t>OR</a:t>
            </a:r>
          </a:p>
          <a:p>
            <a:pPr marL="914400" lvl="1" indent="-222250" eaLnBrk="0" hangingPunct="0">
              <a:spcBef>
                <a:spcPts val="0"/>
              </a:spcBef>
              <a:buFont typeface="Courier New" pitchFamily="49" charset="0"/>
              <a:buChar char="o"/>
              <a:defRPr/>
            </a:pPr>
            <a:r>
              <a:rPr lang="en-US" dirty="0" smtClean="0">
                <a:solidFill>
                  <a:srgbClr val="425323"/>
                </a:solidFill>
                <a:latin typeface="Cambria" pitchFamily="18" charset="0"/>
                <a:ea typeface="ＭＳ Ｐゴシック" pitchFamily="30" charset="-128"/>
                <a:cs typeface="ＭＳ Ｐゴシック" pitchFamily="30" charset="-128"/>
              </a:rPr>
              <a:t>The projects were identified in the CIP/Schedule to be funded in whole or part by Redevelopment Trust Funds.</a:t>
            </a:r>
          </a:p>
          <a:p>
            <a:pPr lvl="1" indent="-222250" eaLnBrk="0" hangingPunct="0">
              <a:spcBef>
                <a:spcPts val="0"/>
              </a:spcBef>
              <a:buFont typeface="Arial" pitchFamily="34" charset="0"/>
              <a:buChar char="•"/>
              <a:defRPr/>
            </a:pPr>
            <a:r>
              <a:rPr lang="en-US" dirty="0" smtClean="0">
                <a:solidFill>
                  <a:srgbClr val="425323"/>
                </a:solidFill>
                <a:latin typeface="Cambria" pitchFamily="18" charset="0"/>
                <a:ea typeface="ＭＳ Ｐゴシック" pitchFamily="30" charset="-128"/>
                <a:cs typeface="ＭＳ Ｐゴシック" pitchFamily="30" charset="-128"/>
              </a:rPr>
              <a:t>General government operating expenses unrelated to the planning and carrying out of the redevelopment plan. </a:t>
            </a:r>
          </a:p>
          <a:p>
            <a:pPr marL="914400" lvl="1" indent="-222250" eaLnBrk="0" hangingPunct="0">
              <a:spcBef>
                <a:spcPts val="0"/>
              </a:spcBef>
              <a:defRPr/>
            </a:pPr>
            <a:endParaRPr lang="en-US" dirty="0" smtClean="0">
              <a:solidFill>
                <a:srgbClr val="425323"/>
              </a:solidFill>
              <a:latin typeface="Cambria" pitchFamily="18" charset="0"/>
              <a:ea typeface="ＭＳ Ｐゴシック" pitchFamily="30" charset="-128"/>
              <a:cs typeface="ＭＳ Ｐゴシック" pitchFamily="30" charset="-128"/>
            </a:endParaRPr>
          </a:p>
          <a:p>
            <a:pPr marL="914400" lvl="1" indent="-222250" eaLnBrk="0" hangingPunct="0">
              <a:spcBef>
                <a:spcPts val="0"/>
              </a:spcBef>
              <a:defRPr/>
            </a:pPr>
            <a:r>
              <a:rPr lang="en-US" dirty="0" smtClean="0">
                <a:solidFill>
                  <a:srgbClr val="425323"/>
                </a:solidFill>
                <a:latin typeface="Cambria" pitchFamily="18" charset="0"/>
                <a:ea typeface="ＭＳ Ｐゴシック" pitchFamily="30" charset="-128"/>
                <a:cs typeface="ＭＳ Ｐゴシック" pitchFamily="30" charset="-128"/>
              </a:rPr>
              <a:t>See generally </a:t>
            </a:r>
            <a:r>
              <a:rPr lang="en-US" dirty="0" smtClean="0">
                <a:solidFill>
                  <a:srgbClr val="425323"/>
                </a:solidFill>
                <a:latin typeface="Cambria" pitchFamily="18" charset="0"/>
              </a:rPr>
              <a:t>§163.370, Fla. Statutes. </a:t>
            </a:r>
            <a:endParaRPr lang="en-US" noProof="0" dirty="0" smtClean="0">
              <a:solidFill>
                <a:srgbClr val="425323"/>
              </a:solidFill>
              <a:latin typeface="Cambria" pitchFamily="18" charset="0"/>
              <a:ea typeface="ＭＳ Ｐゴシック" pitchFamily="30" charset="-128"/>
              <a:cs typeface="ＭＳ Ｐゴシック" pitchFamily="30" charset="-128"/>
            </a:endParaRPr>
          </a:p>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itchFamily="18" charset="0"/>
              </a:rPr>
              <a:t>Other Requirements for </a:t>
            </a:r>
            <a:r>
              <a:rPr lang="en-US" dirty="0" err="1" smtClean="0">
                <a:latin typeface="Cambria" pitchFamily="18" charset="0"/>
              </a:rPr>
              <a:t>TIF</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37</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000" dirty="0" smtClean="0">
                <a:solidFill>
                  <a:srgbClr val="425323"/>
                </a:solidFill>
                <a:latin typeface="Cambria" pitchFamily="18" charset="0"/>
                <a:ea typeface="ＭＳ Ｐゴシック" pitchFamily="30" charset="-128"/>
                <a:cs typeface="ＭＳ Ｐゴシック" pitchFamily="30" charset="-128"/>
              </a:rPr>
              <a:t>On last day of FY, any money which remains in Trust Fund after payment of expenses for such year, shall be:</a:t>
            </a:r>
          </a:p>
          <a:p>
            <a:pPr marL="800100" lvl="1" indent="-342900" eaLnBrk="0" hangingPunct="0">
              <a:spcBef>
                <a:spcPct val="20000"/>
              </a:spcBef>
              <a:buSzPct val="85000"/>
              <a:buFont typeface="Wingdings" pitchFamily="2" charset="2"/>
              <a:buChar char="§"/>
              <a:defRPr/>
            </a:pPr>
            <a:r>
              <a:rPr kumimoji="0" lang="en-US" sz="2000" b="0" i="0" u="none"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Returned  to taxing authority (proportionate);</a:t>
            </a:r>
          </a:p>
          <a:p>
            <a:pPr marL="800100" lvl="1" indent="-342900" eaLnBrk="0" hangingPunct="0">
              <a:spcBef>
                <a:spcPct val="20000"/>
              </a:spcBef>
              <a:buSzPct val="85000"/>
              <a:buFont typeface="Wingdings" pitchFamily="2" charset="2"/>
              <a:buChar char="§"/>
              <a:defRPr/>
            </a:pPr>
            <a:r>
              <a:rPr lang="en-US" sz="2000" dirty="0" smtClean="0">
                <a:solidFill>
                  <a:srgbClr val="425323"/>
                </a:solidFill>
                <a:latin typeface="Cambria" pitchFamily="18" charset="0"/>
                <a:ea typeface="ＭＳ Ｐゴシック" pitchFamily="30" charset="-128"/>
                <a:cs typeface="ＭＳ Ｐゴシック" pitchFamily="30" charset="-128"/>
              </a:rPr>
              <a:t>Used to reduce </a:t>
            </a:r>
            <a:r>
              <a:rPr lang="en-US" sz="2000" dirty="0" err="1" smtClean="0">
                <a:solidFill>
                  <a:srgbClr val="425323"/>
                </a:solidFill>
                <a:latin typeface="Cambria" pitchFamily="18" charset="0"/>
                <a:ea typeface="ＭＳ Ｐゴシック" pitchFamily="30" charset="-128"/>
                <a:cs typeface="ＭＳ Ｐゴシック" pitchFamily="30" charset="-128"/>
              </a:rPr>
              <a:t>indebtness</a:t>
            </a:r>
            <a:r>
              <a:rPr lang="en-US" sz="2000" dirty="0" smtClean="0">
                <a:solidFill>
                  <a:srgbClr val="425323"/>
                </a:solidFill>
                <a:latin typeface="Cambria" pitchFamily="18" charset="0"/>
                <a:ea typeface="ＭＳ Ｐゴシック" pitchFamily="30" charset="-128"/>
                <a:cs typeface="ＭＳ Ｐゴシック" pitchFamily="30" charset="-128"/>
              </a:rPr>
              <a:t>;</a:t>
            </a:r>
          </a:p>
          <a:p>
            <a:pPr marL="800100" lvl="1" indent="-342900" eaLnBrk="0" hangingPunct="0">
              <a:spcBef>
                <a:spcPct val="20000"/>
              </a:spcBef>
              <a:buSzPct val="85000"/>
              <a:buFont typeface="Wingdings" pitchFamily="2" charset="2"/>
              <a:buChar char="§"/>
              <a:defRPr/>
            </a:pPr>
            <a:r>
              <a:rPr kumimoji="0" lang="en-US" sz="2000" b="0" i="0" u="none"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Deposited into escrow</a:t>
            </a:r>
            <a:r>
              <a:rPr kumimoji="0" lang="en-US" sz="2000" b="0" i="0" u="none"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account for purpose of later reducing debt; </a:t>
            </a:r>
            <a:r>
              <a:rPr kumimoji="0" lang="en-US" sz="2000" b="0" i="0" u="sng"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OR</a:t>
            </a:r>
          </a:p>
          <a:p>
            <a:pPr marL="800100" lvl="1" indent="-342900" eaLnBrk="0" hangingPunct="0">
              <a:spcBef>
                <a:spcPct val="20000"/>
              </a:spcBef>
              <a:buSzPct val="85000"/>
              <a:buFont typeface="Wingdings" pitchFamily="2" charset="2"/>
              <a:buChar char="§"/>
              <a:defRPr/>
            </a:pPr>
            <a:r>
              <a:rPr lang="en-US" sz="2000" baseline="0" dirty="0" smtClean="0">
                <a:solidFill>
                  <a:srgbClr val="425323"/>
                </a:solidFill>
                <a:latin typeface="Cambria" pitchFamily="18" charset="0"/>
                <a:ea typeface="ＭＳ Ｐゴシック" pitchFamily="30" charset="-128"/>
                <a:cs typeface="ＭＳ Ｐゴシック" pitchFamily="30" charset="-128"/>
              </a:rPr>
              <a:t>Appropriated</a:t>
            </a:r>
            <a:r>
              <a:rPr lang="en-US" sz="2000" dirty="0" smtClean="0">
                <a:solidFill>
                  <a:srgbClr val="425323"/>
                </a:solidFill>
                <a:latin typeface="Cambria" pitchFamily="18" charset="0"/>
                <a:ea typeface="ＭＳ Ｐゴシック" pitchFamily="30" charset="-128"/>
                <a:cs typeface="ＭＳ Ｐゴシック" pitchFamily="30" charset="-128"/>
              </a:rPr>
              <a:t> to a specific redevelopment project which must be completed within 3 years from date of appropriation.</a:t>
            </a:r>
            <a:endParaRPr lang="en-US" sz="2000" dirty="0">
              <a:solidFill>
                <a:srgbClr val="425323"/>
              </a:solidFill>
              <a:latin typeface="Cambria" pitchFamily="18" charset="0"/>
              <a:ea typeface="ＭＳ Ｐゴシック" pitchFamily="30" charset="-128"/>
              <a:cs typeface="ＭＳ Ｐゴシック" pitchFamily="30" charset="-128"/>
            </a:endParaRPr>
          </a:p>
          <a:p>
            <a:pPr marL="346075" lvl="1" indent="-346075" eaLnBrk="0" hangingPunct="0">
              <a:spcBef>
                <a:spcPct val="20000"/>
              </a:spcBef>
              <a:buSzPct val="85000"/>
              <a:buFont typeface="Arial" pitchFamily="34" charset="0"/>
              <a:buChar char="•"/>
              <a:defRPr/>
            </a:pPr>
            <a:r>
              <a:rPr lang="en-US" sz="2000" dirty="0" smtClean="0">
                <a:solidFill>
                  <a:srgbClr val="425323"/>
                </a:solidFill>
                <a:latin typeface="Cambria" pitchFamily="18" charset="0"/>
                <a:ea typeface="ＭＳ Ｐゴシック" pitchFamily="30" charset="-128"/>
                <a:cs typeface="ＭＳ Ｐゴシック" pitchFamily="30" charset="-128"/>
              </a:rPr>
              <a:t>Audit of Trust Fund and report by independent CPA each FY with copy by registered mail to each taxing authority.</a:t>
            </a:r>
          </a:p>
          <a:p>
            <a:pPr marL="346075" lvl="1" indent="-346075" eaLnBrk="0" hangingPunct="0">
              <a:spcBef>
                <a:spcPct val="20000"/>
              </a:spcBef>
              <a:buSzPct val="85000"/>
              <a:defRPr/>
            </a:pPr>
            <a:endParaRPr lang="en-US" sz="2000" dirty="0" smtClean="0">
              <a:solidFill>
                <a:srgbClr val="425323"/>
              </a:solidFill>
              <a:latin typeface="Cambria" pitchFamily="18" charset="0"/>
              <a:ea typeface="ＭＳ Ｐゴシック" pitchFamily="30" charset="-128"/>
              <a:cs typeface="ＭＳ Ｐゴシック" pitchFamily="30" charset="-128"/>
            </a:endParaRPr>
          </a:p>
          <a:p>
            <a:pPr marL="346075" lvl="1" indent="-346075" eaLnBrk="0" hangingPunct="0">
              <a:spcBef>
                <a:spcPct val="20000"/>
              </a:spcBef>
              <a:buSzPct val="85000"/>
              <a:defRPr/>
            </a:pPr>
            <a:r>
              <a:rPr lang="en-US" sz="2000" dirty="0" smtClean="0">
                <a:solidFill>
                  <a:srgbClr val="425323"/>
                </a:solidFill>
                <a:latin typeface="Cambria" pitchFamily="18" charset="0"/>
                <a:ea typeface="ＭＳ Ｐゴシック" pitchFamily="30" charset="-128"/>
                <a:cs typeface="ＭＳ Ｐゴシック" pitchFamily="30" charset="-128"/>
              </a:rPr>
              <a:t>See generally </a:t>
            </a:r>
            <a:r>
              <a:rPr lang="en-US" sz="2000" dirty="0" smtClean="0">
                <a:solidFill>
                  <a:srgbClr val="425323"/>
                </a:solidFill>
                <a:latin typeface="Cambria" pitchFamily="18" charset="0"/>
              </a:rPr>
              <a:t>§163.387, Fla. Statutes. </a:t>
            </a:r>
            <a:endParaRPr lang="en-US" sz="2000" dirty="0" smtClean="0">
              <a:solidFill>
                <a:srgbClr val="425323"/>
              </a:solidFill>
              <a:latin typeface="Cambria" pitchFamily="18" charset="0"/>
              <a:ea typeface="ＭＳ Ｐゴシック" pitchFamily="30" charset="-128"/>
              <a:cs typeface="ＭＳ Ｐゴシック" pitchFamily="30" charset="-128"/>
            </a:endParaRPr>
          </a:p>
          <a:p>
            <a:pPr marL="346075" lvl="1" indent="-346075" eaLnBrk="0" hangingPunct="0">
              <a:spcBef>
                <a:spcPct val="20000"/>
              </a:spcBef>
              <a:buSzPct val="85000"/>
              <a:defRPr/>
            </a:pPr>
            <a:endParaRPr lang="en-US" sz="2000" dirty="0" smtClean="0">
              <a:solidFill>
                <a:srgbClr val="425323"/>
              </a:solidFill>
              <a:latin typeface="Cambria" pitchFamily="18" charset="0"/>
              <a:ea typeface="ＭＳ Ｐゴシック" pitchFamily="30" charset="-128"/>
              <a:cs typeface="ＭＳ Ｐゴシック" pitchFamily="3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Cambria" pitchFamily="18" charset="0"/>
              </a:rPr>
              <a:t>Eminent Domain and Disposition of Lands</a:t>
            </a:r>
            <a:endParaRPr lang="en-US" sz="4000"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38</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endParaRPr lang="en-US" sz="2400" noProof="0" dirty="0" smtClean="0">
              <a:solidFill>
                <a:srgbClr val="425323"/>
              </a:solidFill>
              <a:latin typeface="Cambria" pitchFamily="18" charset="0"/>
              <a:ea typeface="ＭＳ Ｐゴシック" pitchFamily="30" charset="-128"/>
              <a:cs typeface="ＭＳ Ｐゴシック" pitchFamily="30"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Chapters 2006-11 and 2006-307,</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Laws of Florida</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400" u="none" baseline="0" dirty="0" smtClean="0">
                <a:solidFill>
                  <a:srgbClr val="425323"/>
                </a:solidFill>
                <a:latin typeface="Cambria" pitchFamily="18" charset="0"/>
                <a:ea typeface="ＭＳ Ｐゴシック" pitchFamily="30" charset="-128"/>
                <a:cs typeface="ＭＳ Ｐゴシック" pitchFamily="30" charset="-128"/>
              </a:rPr>
              <a:t>Prevention/Elimination</a:t>
            </a:r>
            <a:r>
              <a:rPr lang="en-US" sz="2400" u="none" dirty="0" smtClean="0">
                <a:solidFill>
                  <a:srgbClr val="425323"/>
                </a:solidFill>
                <a:latin typeface="Cambria" pitchFamily="18" charset="0"/>
                <a:ea typeface="ＭＳ Ｐゴシック" pitchFamily="30" charset="-128"/>
                <a:cs typeface="ＭＳ Ｐゴシック" pitchFamily="30" charset="-128"/>
              </a:rPr>
              <a:t> of slum or blighted areas and preservation or enhancement of tax base not public uses or purposes for </a:t>
            </a:r>
            <a:r>
              <a:rPr lang="en-US" sz="2400" dirty="0" smtClean="0">
                <a:solidFill>
                  <a:srgbClr val="425323"/>
                </a:solidFill>
                <a:latin typeface="Cambria" pitchFamily="18" charset="0"/>
                <a:ea typeface="ＭＳ Ｐゴシック" pitchFamily="30" charset="-128"/>
                <a:cs typeface="ＭＳ Ｐゴシック" pitchFamily="30" charset="-128"/>
              </a:rPr>
              <a:t>w</a:t>
            </a:r>
            <a:r>
              <a:rPr lang="en-US" sz="2400" u="none" dirty="0" smtClean="0">
                <a:solidFill>
                  <a:srgbClr val="425323"/>
                </a:solidFill>
                <a:latin typeface="Cambria" pitchFamily="18" charset="0"/>
                <a:ea typeface="ＭＳ Ｐゴシック" pitchFamily="30" charset="-128"/>
                <a:cs typeface="ＭＳ Ｐゴシック" pitchFamily="30" charset="-128"/>
              </a:rPr>
              <a:t>hich private property may be taken by eminent domain and do not satisfy the public purpose requirement of Section 6(a), Art. X, Florida Constitution (taking must be for a public purpose).</a:t>
            </a: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3C7B7E-DE48-41F9-9D0D-4C87D25F3E69}" type="slidenum">
              <a:rPr lang="en-US" smtClean="0"/>
              <a:pPr/>
              <a:t>39</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endParaRPr lang="en-US" sz="2400" noProof="0" dirty="0" smtClean="0">
              <a:solidFill>
                <a:srgbClr val="425323"/>
              </a:solidFill>
              <a:latin typeface="Cambria" pitchFamily="18" charset="0"/>
              <a:ea typeface="ＭＳ Ｐゴシック" pitchFamily="30" charset="-128"/>
              <a:cs typeface="ＭＳ Ｐゴシック" pitchFamily="30" charset="-128"/>
            </a:endParaRPr>
          </a:p>
          <a:p>
            <a:pPr marL="457200" lvl="0" indent="-222250" eaLnBrk="0" hangingPunct="0">
              <a:spcBef>
                <a:spcPts val="0"/>
              </a:spcBef>
              <a:buFont typeface="Arial" charset="0"/>
              <a:buChar char="•"/>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However, counties and cities may acquire property by eminent domain within a </a:t>
            </a:r>
            <a:r>
              <a:rPr kumimoji="0" lang="en-US" sz="2400" b="0" i="0" strike="noStrike" kern="1200" cap="none" spc="0" normalizeH="0" baseline="0" noProof="0" dirty="0" err="1" smtClean="0">
                <a:ln>
                  <a:noFill/>
                </a:ln>
                <a:solidFill>
                  <a:srgbClr val="425323"/>
                </a:solidFill>
                <a:effectLst/>
                <a:uLnTx/>
                <a:uFillTx/>
                <a:latin typeface="Cambria" pitchFamily="18" charset="0"/>
                <a:ea typeface="ＭＳ Ｐゴシック" pitchFamily="30" charset="-128"/>
                <a:cs typeface="ＭＳ Ｐゴシック" pitchFamily="30" charset="-128"/>
              </a:rPr>
              <a:t>CRA</a:t>
            </a: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in</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accordance with </a:t>
            </a:r>
            <a:r>
              <a:rPr lang="en-US" sz="2400" dirty="0" smtClean="0">
                <a:solidFill>
                  <a:srgbClr val="425323"/>
                </a:solidFill>
                <a:latin typeface="Cambria" pitchFamily="18" charset="0"/>
              </a:rPr>
              <a:t>§73.013 and 73.014, Florida Statutes, or other general law.</a:t>
            </a:r>
          </a:p>
          <a:p>
            <a:pPr marL="457200" lvl="0" indent="-222250" eaLnBrk="0" hangingPunct="0">
              <a:spcBef>
                <a:spcPts val="0"/>
              </a:spcBef>
              <a:buFont typeface="Arial" charset="0"/>
              <a:buChar char="•"/>
              <a:defRPr/>
            </a:pPr>
            <a:r>
              <a:rPr lang="en-US" sz="2400" dirty="0" smtClean="0">
                <a:solidFill>
                  <a:srgbClr val="425323"/>
                </a:solidFill>
                <a:latin typeface="Cambria" pitchFamily="18" charset="0"/>
              </a:rPr>
              <a:t>Reminder: Properties may be acquired by purchase, lease, option, gift, grant, bequest, devise or other voluntary method of acquisition. </a:t>
            </a:r>
          </a:p>
          <a:p>
            <a:pPr lvl="0" eaLnBrk="0" hangingPunct="0">
              <a:spcBef>
                <a:spcPts val="0"/>
              </a:spcBef>
              <a:buFont typeface="Arial" charset="0"/>
              <a:buChar char="•"/>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9" name="Title 8"/>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425323"/>
                </a:solidFill>
                <a:latin typeface="Cambria" pitchFamily="18" charset="0"/>
              </a:rPr>
              <a:t>There is some confusion in the legal community regarding whether it is necessary that a local government enact ordinances implementing the Development Agreement Statute in order to enter into agreements that would enjoy the protections provided in the Statute. Robert M. Rhodes, </a:t>
            </a:r>
            <a:r>
              <a:rPr lang="en-US" u="sng" dirty="0" smtClean="0">
                <a:solidFill>
                  <a:srgbClr val="425323"/>
                </a:solidFill>
                <a:latin typeface="Cambria" pitchFamily="18" charset="0"/>
              </a:rPr>
              <a:t>The Florida Local Government Development Agreement Act</a:t>
            </a:r>
            <a:r>
              <a:rPr lang="en-US" dirty="0" smtClean="0">
                <a:solidFill>
                  <a:srgbClr val="425323"/>
                </a:solidFill>
                <a:latin typeface="Cambria" pitchFamily="18" charset="0"/>
              </a:rPr>
              <a:t>, Fla. Bar. J. 81 (Oct. 1988); </a:t>
            </a:r>
            <a:r>
              <a:rPr lang="en-US" dirty="0" err="1" smtClean="0">
                <a:solidFill>
                  <a:srgbClr val="425323"/>
                </a:solidFill>
                <a:latin typeface="Cambria" pitchFamily="18" charset="0"/>
              </a:rPr>
              <a:t>Juergensmeyer</a:t>
            </a:r>
            <a:r>
              <a:rPr lang="en-US" dirty="0" smtClean="0">
                <a:solidFill>
                  <a:srgbClr val="425323"/>
                </a:solidFill>
                <a:latin typeface="Cambria" pitchFamily="18" charset="0"/>
              </a:rPr>
              <a:t>, </a:t>
            </a:r>
            <a:r>
              <a:rPr lang="en-US" u="sng" dirty="0" smtClean="0">
                <a:solidFill>
                  <a:srgbClr val="425323"/>
                </a:solidFill>
                <a:latin typeface="Cambria" pitchFamily="18" charset="0"/>
              </a:rPr>
              <a:t>Development Agreements-Chapter 29</a:t>
            </a:r>
            <a:r>
              <a:rPr lang="en-US" dirty="0" smtClean="0">
                <a:solidFill>
                  <a:srgbClr val="425323"/>
                </a:solidFill>
                <a:latin typeface="Cambria" pitchFamily="18" charset="0"/>
              </a:rPr>
              <a:t>, Fla. Land Use Law (2nd ed.) 5. </a:t>
            </a:r>
          </a:p>
          <a:p>
            <a:r>
              <a:rPr lang="en-US" dirty="0" smtClean="0">
                <a:solidFill>
                  <a:srgbClr val="425323"/>
                </a:solidFill>
                <a:latin typeface="Cambria" pitchFamily="18" charset="0"/>
              </a:rPr>
              <a:t>Brenna’s advice: Adopt enabling legislation.</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4</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3C7B7E-DE48-41F9-9D0D-4C87D25F3E69}" type="slidenum">
              <a:rPr lang="en-US" smtClean="0"/>
              <a:pPr/>
              <a:t>40</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endParaRPr lang="en-US" sz="2400" noProof="0" dirty="0" smtClean="0">
              <a:solidFill>
                <a:srgbClr val="425323"/>
              </a:solidFill>
              <a:latin typeface="Cambria" pitchFamily="18" charset="0"/>
              <a:ea typeface="ＭＳ Ｐゴシック" pitchFamily="30" charset="-128"/>
              <a:cs typeface="ＭＳ Ｐゴシック" pitchFamily="30" charset="-128"/>
            </a:endParaRPr>
          </a:p>
          <a:p>
            <a:pPr marL="457200" lvl="0" indent="-222250" eaLnBrk="0" hangingPunct="0">
              <a:spcBef>
                <a:spcPts val="0"/>
              </a:spcBef>
              <a:buFont typeface="Arial" charset="0"/>
              <a:buChar char="•"/>
              <a:defRPr/>
            </a:pPr>
            <a:r>
              <a:rPr lang="en-US" sz="2400" u="none" baseline="0" dirty="0" smtClean="0">
                <a:solidFill>
                  <a:srgbClr val="425323"/>
                </a:solidFill>
                <a:latin typeface="Cambria" pitchFamily="18" charset="0"/>
                <a:ea typeface="ＭＳ Ｐゴシック" pitchFamily="30" charset="-128"/>
                <a:cs typeface="ＭＳ Ｐゴシック" pitchFamily="30" charset="-128"/>
              </a:rPr>
              <a:t>No</a:t>
            </a:r>
            <a:r>
              <a:rPr lang="en-US" sz="2400" u="none" dirty="0" smtClean="0">
                <a:solidFill>
                  <a:srgbClr val="425323"/>
                </a:solidFill>
                <a:latin typeface="Cambria" pitchFamily="18" charset="0"/>
                <a:ea typeface="ＭＳ Ｐゴシック" pitchFamily="30" charset="-128"/>
                <a:cs typeface="ＭＳ Ｐゴシック" pitchFamily="30" charset="-128"/>
              </a:rPr>
              <a:t> entity may exercise power of eminent domain for purpose of preventing/abating/eliminating a public nuisance, slum or blight conditions and such purposes are not valid pubic purposes. </a:t>
            </a:r>
          </a:p>
          <a:p>
            <a:pPr marL="457200" lvl="0" indent="-222250" eaLnBrk="0" hangingPunct="0">
              <a:spcBef>
                <a:spcPts val="0"/>
              </a:spcBef>
              <a:buFont typeface="Arial" charset="0"/>
              <a:buChar char="•"/>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Code enforcement/elimination of public nuisances</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acceptable to extent such ordinances do not authorize takings by eminent domain. </a:t>
            </a: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9" name="Title 8"/>
          <p:cNvSpPr>
            <a:spLocks noGrp="1"/>
          </p:cNvSpPr>
          <p:nvPr>
            <p:ph type="title"/>
          </p:nvPr>
        </p:nvSpPr>
        <p:spPr/>
        <p:txBody>
          <a:bodyPr/>
          <a:lstStyle/>
          <a:p>
            <a:pPr lvl="0" algn="ctr"/>
            <a:r>
              <a:rPr lang="en-US" dirty="0" smtClean="0">
                <a:solidFill>
                  <a:srgbClr val="425323"/>
                </a:solidFill>
                <a:latin typeface="Cambria" pitchFamily="18" charset="0"/>
              </a:rPr>
              <a:t/>
            </a:r>
            <a:br>
              <a:rPr lang="en-US" dirty="0" smtClean="0">
                <a:solidFill>
                  <a:srgbClr val="425323"/>
                </a:solidFill>
                <a:latin typeface="Cambria" pitchFamily="18" charset="0"/>
              </a:rPr>
            </a:br>
            <a:r>
              <a:rPr lang="en-US" dirty="0" smtClean="0">
                <a:solidFill>
                  <a:srgbClr val="425323"/>
                </a:solidFill>
                <a:latin typeface="Cambria" pitchFamily="18" charset="0"/>
              </a:rPr>
              <a:t>Section 73.014, Florida Statutes</a:t>
            </a:r>
            <a:br>
              <a:rPr lang="en-US" dirty="0" smtClean="0">
                <a:solidFill>
                  <a:srgbClr val="425323"/>
                </a:solidFill>
                <a:latin typeface="Cambria" pitchFamily="18" charset="0"/>
              </a:rPr>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itchFamily="18" charset="0"/>
              </a:rPr>
              <a:t>Disposal of Real Property Acquired by Eminent Domain</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41</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2400" b="0" i="0" u="sng"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Section</a:t>
            </a:r>
            <a:r>
              <a:rPr kumimoji="0" lang="en-US" sz="2400" b="0" i="0" u="sng"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73.014, Florida Statutes: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n-US" sz="2400" dirty="0" smtClean="0">
                <a:solidFill>
                  <a:srgbClr val="425323"/>
                </a:solidFill>
                <a:latin typeface="Cambria" pitchFamily="18" charset="0"/>
                <a:ea typeface="ＭＳ Ｐゴシック" pitchFamily="30" charset="-128"/>
                <a:cs typeface="ＭＳ Ｐゴシック" pitchFamily="30" charset="-128"/>
              </a:rPr>
              <a:t>Applies to any petitions for condemnation filed on or after May 11, 2006, by </a:t>
            </a:r>
            <a:r>
              <a:rPr lang="en-US" sz="2400" u="sng" dirty="0" smtClean="0">
                <a:solidFill>
                  <a:srgbClr val="425323"/>
                </a:solidFill>
                <a:latin typeface="Cambria" pitchFamily="18" charset="0"/>
                <a:ea typeface="ＭＳ Ｐゴシック" pitchFamily="30" charset="-128"/>
                <a:cs typeface="ＭＳ Ｐゴシック" pitchFamily="30" charset="-128"/>
              </a:rPr>
              <a:t>any</a:t>
            </a:r>
            <a:r>
              <a:rPr lang="en-US" sz="2400" dirty="0" smtClean="0">
                <a:solidFill>
                  <a:srgbClr val="425323"/>
                </a:solidFill>
                <a:latin typeface="Cambria" pitchFamily="18" charset="0"/>
                <a:ea typeface="ＭＳ Ｐゴシック" pitchFamily="30" charset="-128"/>
                <a:cs typeface="ＭＳ Ｐゴシック" pitchFamily="30" charset="-128"/>
              </a:rPr>
              <a:t> condemning authority.</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No land may be conveyed to a “natural person or private entity by lease or otherwise” except in accordance with the following: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42</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Ownership or control may be conveyed</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for:</a:t>
            </a:r>
          </a:p>
          <a:p>
            <a:pPr marL="800100" lvl="1" indent="-342900" eaLnBrk="0" hangingPunct="0">
              <a:spcBef>
                <a:spcPct val="20000"/>
              </a:spcBef>
              <a:buFont typeface="Wingdings" pitchFamily="2" charset="2"/>
              <a:buChar char="§"/>
              <a:defRPr/>
            </a:pP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Common Carrier services/systems;</a:t>
            </a:r>
          </a:p>
          <a:p>
            <a:pPr marL="800100" lvl="1" indent="-342900" eaLnBrk="0" hangingPunct="0">
              <a:spcBef>
                <a:spcPct val="20000"/>
              </a:spcBef>
              <a:buFont typeface="Wingdings" pitchFamily="2" charset="2"/>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Roads, </a:t>
            </a:r>
            <a:r>
              <a:rPr lang="en-US" sz="2400" dirty="0" err="1" smtClean="0">
                <a:solidFill>
                  <a:srgbClr val="425323"/>
                </a:solidFill>
                <a:latin typeface="Cambria" pitchFamily="18" charset="0"/>
                <a:ea typeface="ＭＳ Ｐゴシック" pitchFamily="30" charset="-128"/>
                <a:cs typeface="ＭＳ Ｐゴシック" pitchFamily="30" charset="-128"/>
              </a:rPr>
              <a:t>ROW’s</a:t>
            </a:r>
            <a:r>
              <a:rPr lang="en-US" sz="2400" dirty="0" smtClean="0">
                <a:solidFill>
                  <a:srgbClr val="425323"/>
                </a:solidFill>
                <a:latin typeface="Cambria" pitchFamily="18" charset="0"/>
                <a:ea typeface="ＭＳ Ｐゴシック" pitchFamily="30" charset="-128"/>
                <a:cs typeface="ＭＳ Ｐゴシック" pitchFamily="30" charset="-128"/>
              </a:rPr>
              <a:t>, other means open to public for transportation or toll roads;</a:t>
            </a:r>
          </a:p>
          <a:p>
            <a:pPr marL="800100" lvl="1" indent="-342900" eaLnBrk="0" hangingPunct="0">
              <a:spcBef>
                <a:spcPct val="20000"/>
              </a:spcBef>
              <a:buFont typeface="Wingdings" pitchFamily="2" charset="2"/>
              <a:buChar char="§"/>
              <a:defRPr/>
            </a:pP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Public or Private Utilities (electric, gas, water, wastewater, </a:t>
            </a:r>
            <a:r>
              <a:rPr kumimoji="0" lang="en-US" sz="2400" b="0" i="0" strike="noStrike" kern="1200" cap="none" spc="0" normalizeH="0" noProof="0" dirty="0" err="1" smtClean="0">
                <a:ln>
                  <a:noFill/>
                </a:ln>
                <a:solidFill>
                  <a:srgbClr val="425323"/>
                </a:solidFill>
                <a:effectLst/>
                <a:uLnTx/>
                <a:uFillTx/>
                <a:latin typeface="Cambria" pitchFamily="18" charset="0"/>
                <a:ea typeface="ＭＳ Ｐゴシック" pitchFamily="30" charset="-128"/>
                <a:cs typeface="ＭＳ Ｐゴシック" pitchFamily="30" charset="-128"/>
              </a:rPr>
              <a:t>stormwater</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pipeline, telephone or similar services)</a:t>
            </a:r>
          </a:p>
          <a:p>
            <a:pPr marL="800100" lvl="1" indent="-342900" eaLnBrk="0" hangingPunct="0">
              <a:spcBef>
                <a:spcPct val="20000"/>
              </a:spcBef>
              <a:buFont typeface="Wingdings" pitchFamily="2" charset="2"/>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Public Infrastructure</a:t>
            </a:r>
          </a:p>
          <a:p>
            <a:pPr marL="800100" lvl="1" indent="-342900" eaLnBrk="0" hangingPunct="0">
              <a:spcBef>
                <a:spcPct val="20000"/>
              </a:spcBef>
              <a:buFont typeface="Wingdings" pitchFamily="2" charset="2"/>
              <a:buChar char="§"/>
              <a:defRPr/>
            </a:pP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Incidental portion of public property/facility occupied for provision of goods and services to public.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43</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No restrictions,</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after public notice and competitive</a:t>
            </a:r>
            <a:r>
              <a:rPr lang="en-US" sz="2400" dirty="0" smtClean="0">
                <a:solidFill>
                  <a:srgbClr val="425323"/>
                </a:solidFill>
                <a:latin typeface="Cambria" pitchFamily="18" charset="0"/>
                <a:ea typeface="ＭＳ Ｐゴシック" pitchFamily="30" charset="-128"/>
                <a:cs typeface="ＭＳ Ｐゴシック" pitchFamily="30" charset="-128"/>
              </a:rPr>
              <a:t> </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bidding (unless otherwise provided by general law) if less than 10 years since acquisition, AND:</a:t>
            </a:r>
          </a:p>
          <a:p>
            <a:pPr marL="800100" lvl="1" indent="-342900" eaLnBrk="0" hangingPunct="0">
              <a:spcBef>
                <a:spcPct val="20000"/>
              </a:spcBef>
              <a:buFont typeface="Wingdings" pitchFamily="2" charset="2"/>
              <a:buChar char="§"/>
              <a:defRPr/>
            </a:pP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Declared surplus;</a:t>
            </a:r>
          </a:p>
          <a:p>
            <a:pPr marL="800100" lvl="1" indent="-342900" eaLnBrk="0" hangingPunct="0">
              <a:spcBef>
                <a:spcPct val="20000"/>
              </a:spcBef>
              <a:buFont typeface="Wingdings" pitchFamily="2" charset="2"/>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Prior owner given opportunity to repurchase at same price.</a:t>
            </a:r>
          </a:p>
          <a:p>
            <a:pPr marL="346075" lvl="1" indent="-346075" eaLnBrk="0" hangingPunct="0">
              <a:spcBef>
                <a:spcPct val="20000"/>
              </a:spcBef>
              <a:buFont typeface="Arial" pitchFamily="34" charset="0"/>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No restrictions, after public notice and competitive bidding (unless provided by general law) if MORE than 10 years since acquisition.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44</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pitchFamily="34" charset="0"/>
              <a:buChar char="•"/>
              <a:defRPr/>
            </a:pPr>
            <a:r>
              <a:rPr kumimoji="0" lang="en-US" sz="2400" b="0" i="0" strike="noStrike" kern="1200" cap="none" spc="0" normalizeH="0" baseline="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No impact on limitations regarding internet,</a:t>
            </a:r>
            <a:r>
              <a:rPr kumimoji="0" lang="en-US" sz="2400" b="0" i="0" strike="noStrike" kern="1200" cap="none" spc="0" normalizeH="0" noProof="0" dirty="0" smtClean="0">
                <a:ln>
                  <a:noFill/>
                </a:ln>
                <a:solidFill>
                  <a:srgbClr val="425323"/>
                </a:solidFill>
                <a:effectLst/>
                <a:uLnTx/>
                <a:uFillTx/>
                <a:latin typeface="Cambria" pitchFamily="18" charset="0"/>
                <a:ea typeface="ＭＳ Ｐゴシック" pitchFamily="30" charset="-128"/>
                <a:cs typeface="ＭＳ Ｐゴシック" pitchFamily="30" charset="-128"/>
              </a:rPr>
              <a:t> cable, etc., found in </a:t>
            </a:r>
            <a:r>
              <a:rPr lang="en-US" sz="2400" dirty="0" smtClean="0">
                <a:solidFill>
                  <a:srgbClr val="425323"/>
                </a:solidFill>
                <a:latin typeface="Cambria" pitchFamily="18" charset="0"/>
              </a:rPr>
              <a:t>§350.81(2)(j), Florida Statutes.</a:t>
            </a:r>
          </a:p>
          <a:p>
            <a:pPr marL="342900" lvl="0" indent="-342900" eaLnBrk="0" hangingPunct="0">
              <a:spcBef>
                <a:spcPct val="20000"/>
              </a:spcBef>
              <a:buFont typeface="Arial" pitchFamily="34" charset="0"/>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Provisions not applicable if owner conceded to taking in order to retain ability under a 1033 exchange.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45</a:t>
            </a:fld>
            <a:endParaRPr lang="en-US"/>
          </a:p>
        </p:txBody>
      </p:sp>
      <p:pic>
        <p:nvPicPr>
          <p:cNvPr id="5" name="Content Placeholder 4" descr="00017911.EPS"/>
          <p:cNvPicPr>
            <a:picLocks noGrp="1" noChangeAspect="1"/>
          </p:cNvPicPr>
          <p:nvPr>
            <p:ph idx="1"/>
          </p:nvPr>
        </p:nvPicPr>
        <p:blipFill>
          <a:blip r:embed="rId2"/>
          <a:stretch>
            <a:fillRect/>
          </a:stretch>
        </p:blipFill>
        <p:spPr>
          <a:xfrm>
            <a:off x="6165669" y="6037583"/>
            <a:ext cx="2847702" cy="337336"/>
          </a:xfrm>
          <a:prstGeom prst="rect">
            <a:avLst/>
          </a:prstGeom>
        </p:spPr>
      </p:pic>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7" name="Content Placeholder 2"/>
          <p:cNvSpPr txBox="1">
            <a:spLocks/>
          </p:cNvSpPr>
          <p:nvPr/>
        </p:nvSpPr>
        <p:spPr bwMode="auto">
          <a:xfrm>
            <a:off x="457200" y="1939636"/>
            <a:ext cx="8229600" cy="3750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ts val="0"/>
              </a:spcBef>
              <a:spcAft>
                <a:spcPct val="0"/>
              </a:spcAft>
              <a:buClrTx/>
              <a:buSzTx/>
              <a:buFont typeface="Arial" charset="0"/>
              <a:buChar char="•"/>
              <a:tabLst/>
              <a:defRPr/>
            </a:pPr>
            <a:endParaRPr kumimoji="0" lang="en-US" sz="1650" b="0" i="0" u="none" strike="noStrike" kern="1200" cap="none" spc="0" normalizeH="0" baseline="0" noProof="0" dirty="0">
              <a:ln>
                <a:noFill/>
              </a:ln>
              <a:solidFill>
                <a:srgbClr val="425323"/>
              </a:solidFill>
              <a:effectLst/>
              <a:uLnTx/>
              <a:uFillTx/>
              <a:latin typeface="Cambria" pitchFamily="18" charset="0"/>
              <a:ea typeface="ＭＳ Ｐゴシック" pitchFamily="30" charset="-128"/>
              <a:cs typeface="ＭＳ Ｐゴシック" pitchFamily="30" charset="-128"/>
            </a:endParaRPr>
          </a:p>
        </p:txBody>
      </p:sp>
      <p:sp>
        <p:nvSpPr>
          <p:cNvPr id="8"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defRPr/>
            </a:pPr>
            <a:r>
              <a:rPr lang="en-US" sz="2400" dirty="0" smtClean="0">
                <a:solidFill>
                  <a:srgbClr val="425323"/>
                </a:solidFill>
                <a:latin typeface="Cambria" pitchFamily="18" charset="0"/>
                <a:ea typeface="ＭＳ Ｐゴシック" pitchFamily="30" charset="-128"/>
                <a:cs typeface="ＭＳ Ｐゴシック" pitchFamily="30" charset="-128"/>
              </a:rPr>
              <a:t>Section 163.380, Florida Statute sets forth general disposition requirements for lands not acquired by eminent domain.</a:t>
            </a:r>
          </a:p>
          <a:p>
            <a:pPr marL="692150" lvl="0" indent="-234950" eaLnBrk="0" hangingPunct="0">
              <a:spcBef>
                <a:spcPts val="0"/>
              </a:spcBef>
              <a:buFont typeface="Arial" pitchFamily="34" charset="0"/>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Value, uses, improvements</a:t>
            </a:r>
          </a:p>
          <a:p>
            <a:pPr marL="692150" lvl="0" indent="-234950" eaLnBrk="0" hangingPunct="0">
              <a:spcBef>
                <a:spcPts val="0"/>
              </a:spcBef>
              <a:buFont typeface="Arial" pitchFamily="34" charset="0"/>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If less that Fair Market Value – notice and public hearing</a:t>
            </a:r>
          </a:p>
          <a:p>
            <a:pPr marL="692150" lvl="0" indent="-234950" eaLnBrk="0" hangingPunct="0">
              <a:spcBef>
                <a:spcPts val="0"/>
              </a:spcBef>
              <a:buFont typeface="Arial" pitchFamily="34" charset="0"/>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Notice – 30 days prior to execution</a:t>
            </a:r>
          </a:p>
          <a:p>
            <a:pPr marL="692150" lvl="0" indent="-234950" eaLnBrk="0" hangingPunct="0">
              <a:spcBef>
                <a:spcPts val="0"/>
              </a:spcBef>
              <a:buFont typeface="Arial" pitchFamily="34" charset="0"/>
              <a:buChar char="•"/>
              <a:defRPr/>
            </a:pPr>
            <a:r>
              <a:rPr lang="en-US" sz="2400" dirty="0" err="1" smtClean="0">
                <a:solidFill>
                  <a:srgbClr val="425323"/>
                </a:solidFill>
                <a:latin typeface="Cambria" pitchFamily="18" charset="0"/>
                <a:ea typeface="ＭＳ Ｐゴシック" pitchFamily="30" charset="-128"/>
                <a:cs typeface="ＭＳ Ｐゴシック" pitchFamily="30" charset="-128"/>
              </a:rPr>
              <a:t>RFPs</a:t>
            </a:r>
            <a:endParaRPr lang="en-US" sz="2400" dirty="0" smtClean="0">
              <a:solidFill>
                <a:srgbClr val="425323"/>
              </a:solidFill>
              <a:latin typeface="Cambria" pitchFamily="18" charset="0"/>
              <a:ea typeface="ＭＳ Ｐゴシック" pitchFamily="30" charset="-128"/>
              <a:cs typeface="ＭＳ Ｐゴシック" pitchFamily="30" charset="-128"/>
            </a:endParaRPr>
          </a:p>
          <a:p>
            <a:pPr marL="692150" lvl="0" indent="-234950" eaLnBrk="0" hangingPunct="0">
              <a:spcBef>
                <a:spcPts val="0"/>
              </a:spcBef>
              <a:buFont typeface="Arial" pitchFamily="34" charset="0"/>
              <a:buChar char="•"/>
              <a:defRPr/>
            </a:pPr>
            <a:r>
              <a:rPr lang="en-US" sz="2400" dirty="0" smtClean="0">
                <a:solidFill>
                  <a:srgbClr val="425323"/>
                </a:solidFill>
                <a:latin typeface="Cambria" pitchFamily="18" charset="0"/>
                <a:ea typeface="ＭＳ Ｐゴシック" pitchFamily="30" charset="-128"/>
                <a:cs typeface="ＭＳ Ｐゴシック" pitchFamily="30" charset="-128"/>
              </a:rPr>
              <a:t>If closed military base, then local procedures for disposition control. </a:t>
            </a:r>
          </a:p>
          <a:p>
            <a:pPr lvl="0" eaLnBrk="0" hangingPunct="0">
              <a:spcBef>
                <a:spcPts val="0"/>
              </a:spcBef>
              <a:defRPr/>
            </a:pPr>
            <a:r>
              <a:rPr lang="en-US" sz="2400" dirty="0" smtClean="0">
                <a:solidFill>
                  <a:srgbClr val="425323"/>
                </a:solidFill>
                <a:latin typeface="Cambria" pitchFamily="18" charset="0"/>
                <a:ea typeface="ＭＳ Ｐゴシック" pitchFamily="30" charset="-128"/>
                <a:cs typeface="ＭＳ Ｐゴシック" pitchFamily="30"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spcBef>
                <a:spcPts val="0"/>
              </a:spcBef>
              <a:buNone/>
            </a:pPr>
            <a:r>
              <a:rPr lang="en-US" sz="4000" b="1" dirty="0" smtClean="0">
                <a:solidFill>
                  <a:srgbClr val="425323"/>
                </a:solidFill>
                <a:latin typeface="Cambria" pitchFamily="18" charset="0"/>
              </a:rPr>
              <a:t>Thank you Florida Redevelopment Association!</a:t>
            </a:r>
          </a:p>
          <a:p>
            <a:pPr algn="ctr">
              <a:spcBef>
                <a:spcPts val="0"/>
              </a:spcBef>
              <a:buNone/>
            </a:pPr>
            <a:endParaRPr lang="en-US" dirty="0" smtClean="0">
              <a:solidFill>
                <a:srgbClr val="425323"/>
              </a:solidFill>
              <a:latin typeface="Cambria" pitchFamily="18" charset="0"/>
            </a:endParaRPr>
          </a:p>
          <a:p>
            <a:pPr algn="ctr">
              <a:spcBef>
                <a:spcPts val="0"/>
              </a:spcBef>
              <a:buNone/>
            </a:pPr>
            <a:r>
              <a:rPr lang="en-US" dirty="0" smtClean="0">
                <a:solidFill>
                  <a:srgbClr val="425323"/>
                </a:solidFill>
                <a:latin typeface="Cambria" pitchFamily="18" charset="0"/>
              </a:rPr>
              <a:t>Brenna M. Durden</a:t>
            </a:r>
          </a:p>
          <a:p>
            <a:pPr algn="ctr">
              <a:spcBef>
                <a:spcPts val="0"/>
              </a:spcBef>
              <a:buNone/>
            </a:pPr>
            <a:r>
              <a:rPr lang="en-US" dirty="0" smtClean="0">
                <a:solidFill>
                  <a:srgbClr val="425323"/>
                </a:solidFill>
                <a:latin typeface="Cambria" pitchFamily="18" charset="0"/>
              </a:rPr>
              <a:t>Lewis, Longman &amp; Walker, P.A.</a:t>
            </a:r>
          </a:p>
          <a:p>
            <a:pPr algn="ctr">
              <a:spcBef>
                <a:spcPts val="0"/>
              </a:spcBef>
              <a:buNone/>
            </a:pPr>
            <a:r>
              <a:rPr lang="en-US" dirty="0" smtClean="0">
                <a:solidFill>
                  <a:srgbClr val="425323"/>
                </a:solidFill>
                <a:latin typeface="Cambria" pitchFamily="18" charset="0"/>
              </a:rPr>
              <a:t>245 Riverside Avenue, Suite 150</a:t>
            </a:r>
          </a:p>
          <a:p>
            <a:pPr algn="ctr">
              <a:spcBef>
                <a:spcPts val="0"/>
              </a:spcBef>
              <a:buNone/>
            </a:pPr>
            <a:r>
              <a:rPr lang="en-US" dirty="0" smtClean="0">
                <a:solidFill>
                  <a:srgbClr val="425323"/>
                </a:solidFill>
                <a:latin typeface="Cambria" pitchFamily="18" charset="0"/>
              </a:rPr>
              <a:t>Jacksonville, Florida 32202</a:t>
            </a:r>
          </a:p>
          <a:p>
            <a:pPr algn="ctr">
              <a:spcBef>
                <a:spcPts val="0"/>
              </a:spcBef>
              <a:buNone/>
            </a:pPr>
            <a:r>
              <a:rPr lang="en-US" dirty="0" smtClean="0">
                <a:solidFill>
                  <a:srgbClr val="425323"/>
                </a:solidFill>
                <a:latin typeface="Cambria" pitchFamily="18" charset="0"/>
              </a:rPr>
              <a:t>(904) 353-6410</a:t>
            </a:r>
          </a:p>
          <a:p>
            <a:pPr algn="ctr">
              <a:spcBef>
                <a:spcPts val="0"/>
              </a:spcBef>
              <a:buNone/>
            </a:pPr>
            <a:r>
              <a:rPr lang="en-US" dirty="0" smtClean="0">
                <a:latin typeface="Cambria" pitchFamily="18" charset="0"/>
                <a:hlinkClick r:id="rId2"/>
              </a:rPr>
              <a:t>bdurden@llw-law.com</a:t>
            </a:r>
            <a:endParaRPr lang="en-US" dirty="0" smtClean="0">
              <a:latin typeface="Cambria" pitchFamily="18" charset="0"/>
            </a:endParaRPr>
          </a:p>
          <a:p>
            <a:pPr algn="ctr">
              <a:spcBef>
                <a:spcPts val="0"/>
              </a:spcBef>
              <a:buNone/>
            </a:pPr>
            <a:r>
              <a:rPr lang="en-US" dirty="0" smtClean="0">
                <a:latin typeface="Cambria" pitchFamily="18" charset="0"/>
                <a:hlinkClick r:id="rId3"/>
              </a:rPr>
              <a:t>www.llw-law.com</a:t>
            </a:r>
            <a:endParaRPr lang="en-US" dirty="0" smtClean="0">
              <a:latin typeface="Cambria"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BE3C7B7E-DE48-41F9-9D0D-4C87D25F3E69}" type="slidenum">
              <a:rPr lang="en-US" smtClean="0"/>
              <a:pPr/>
              <a:t>46</a:t>
            </a:fld>
            <a:endParaRPr lang="en-US"/>
          </a:p>
        </p:txBody>
      </p:sp>
      <p:pic>
        <p:nvPicPr>
          <p:cNvPr id="5" name="Picture 4" descr="00017911.EPS"/>
          <p:cNvPicPr>
            <a:picLocks noChangeAspect="1"/>
          </p:cNvPicPr>
          <p:nvPr/>
        </p:nvPicPr>
        <p:blipFill>
          <a:blip r:embed="rId4"/>
          <a:stretch>
            <a:fillRect/>
          </a:stretch>
        </p:blipFill>
        <p:spPr>
          <a:xfrm>
            <a:off x="5826035" y="5943568"/>
            <a:ext cx="3082834" cy="365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09600" indent="-609600"/>
            <a:r>
              <a:rPr lang="en-US" dirty="0" smtClean="0">
                <a:solidFill>
                  <a:srgbClr val="425323"/>
                </a:solidFill>
                <a:latin typeface="Cambria" pitchFamily="18" charset="0"/>
              </a:rPr>
              <a:t>The Development Agreement Statute requires that Development Agreements contain the following in order to meet the requirements of the Statute:</a:t>
            </a:r>
          </a:p>
          <a:p>
            <a:pPr marL="609600" indent="-609600">
              <a:buFontTx/>
              <a:buNone/>
            </a:pPr>
            <a:endParaRPr lang="en-US" dirty="0" smtClean="0">
              <a:solidFill>
                <a:srgbClr val="425323"/>
              </a:solidFill>
              <a:latin typeface="Cambria" pitchFamily="18" charset="0"/>
            </a:endParaRPr>
          </a:p>
          <a:p>
            <a:pPr marL="990600" lvl="1" indent="-533400"/>
            <a:r>
              <a:rPr lang="en-US" dirty="0" smtClean="0">
                <a:solidFill>
                  <a:srgbClr val="425323"/>
                </a:solidFill>
                <a:latin typeface="Cambria" pitchFamily="18" charset="0"/>
              </a:rPr>
              <a:t>“A legal description of the land subject to the agreement, and the names of its legal and equitable owners.”  Fla. Stat. § 163.3227(1)(a).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5</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2800" dirty="0" smtClean="0">
                <a:solidFill>
                  <a:srgbClr val="425323"/>
                </a:solidFill>
                <a:latin typeface="Cambria" pitchFamily="18" charset="0"/>
              </a:rPr>
              <a:t>“The duration of the agreement.”  Fla. Stat. § 163.3227(1)(b).  </a:t>
            </a:r>
          </a:p>
          <a:p>
            <a:pPr lvl="1"/>
            <a:r>
              <a:rPr lang="en-US" sz="2800" dirty="0" smtClean="0">
                <a:solidFill>
                  <a:srgbClr val="425323"/>
                </a:solidFill>
                <a:latin typeface="Cambria" pitchFamily="18" charset="0"/>
              </a:rPr>
              <a:t>“The development uses permitted on the land, including population densities, and building intensities and height.”  Fla. Stat. § 163.3227(1)(c). </a:t>
            </a:r>
          </a:p>
          <a:p>
            <a:endParaRPr lang="en-US" sz="2800"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6</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charset="0"/>
              <a:buChar char="•"/>
            </a:pPr>
            <a:r>
              <a:rPr lang="en-US" sz="3200" dirty="0" smtClean="0">
                <a:solidFill>
                  <a:srgbClr val="425323"/>
                </a:solidFill>
                <a:latin typeface="Cambria" pitchFamily="18" charset="0"/>
              </a:rPr>
              <a:t>“A description of public facilities that will service the development, including who shall provide such facilities; the date any new facilities, if needed, will be constructed; and a schedule to assure public facilities are available concurrent with the impacts of the development.”  Fla. Stat. § 163.3227(1)(d).</a:t>
            </a:r>
            <a:r>
              <a:rPr lang="en-US" dirty="0" smtClean="0">
                <a:solidFill>
                  <a:srgbClr val="425323"/>
                </a:solidFill>
                <a:latin typeface="Cambria" pitchFamily="18" charset="0"/>
              </a:rPr>
              <a:t>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7</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3200" dirty="0" smtClean="0">
                <a:solidFill>
                  <a:srgbClr val="425323"/>
                </a:solidFill>
                <a:latin typeface="Cambria" pitchFamily="18" charset="0"/>
              </a:rPr>
              <a:t>“A description of any reservation or dedication of land for public purposes.”  Fla. Stat. 163.3227(1)(e).  </a:t>
            </a:r>
          </a:p>
          <a:p>
            <a:pPr lvl="1"/>
            <a:r>
              <a:rPr lang="en-US" sz="3200" dirty="0" smtClean="0">
                <a:solidFill>
                  <a:srgbClr val="425323"/>
                </a:solidFill>
                <a:latin typeface="Cambria" pitchFamily="18" charset="0"/>
              </a:rPr>
              <a:t>“A description of all local development permits approved or needed to be approved for the development of the land.”  Fla. Stat. § 163.3227(1)(f).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8</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charset="0"/>
              <a:buChar char="•"/>
            </a:pPr>
            <a:r>
              <a:rPr lang="en-US" sz="3200" dirty="0" smtClean="0">
                <a:solidFill>
                  <a:srgbClr val="425323"/>
                </a:solidFill>
                <a:latin typeface="Cambria" pitchFamily="18" charset="0"/>
              </a:rPr>
              <a:t>“A finding that the development permitted or proposed is consistent with the local government’s comprehensive plan and land development regulations.”  Fla. Stat. § 163.3227(1)(g). </a:t>
            </a:r>
          </a:p>
          <a:p>
            <a:endParaRPr lang="en-US" dirty="0">
              <a:solidFill>
                <a:srgbClr val="425323"/>
              </a:solidFill>
              <a:latin typeface="Cambria" pitchFamily="18" charset="0"/>
            </a:endParaRPr>
          </a:p>
        </p:txBody>
      </p:sp>
      <p:sp>
        <p:nvSpPr>
          <p:cNvPr id="4" name="Slide Number Placeholder 3"/>
          <p:cNvSpPr>
            <a:spLocks noGrp="1"/>
          </p:cNvSpPr>
          <p:nvPr>
            <p:ph type="sldNum" sz="quarter" idx="12"/>
          </p:nvPr>
        </p:nvSpPr>
        <p:spPr/>
        <p:txBody>
          <a:bodyPr/>
          <a:lstStyle/>
          <a:p>
            <a:fld id="{BE3C7B7E-DE48-41F9-9D0D-4C87D25F3E69}" type="slidenum">
              <a:rPr lang="en-US" smtClean="0"/>
              <a:pPr/>
              <a:t>9</a:t>
            </a:fld>
            <a:endParaRPr lang="en-US"/>
          </a:p>
        </p:txBody>
      </p:sp>
      <p:pic>
        <p:nvPicPr>
          <p:cNvPr id="5" name="Picture 4" descr="00017911.EPS"/>
          <p:cNvPicPr>
            <a:picLocks noChangeAspect="1"/>
          </p:cNvPicPr>
          <p:nvPr/>
        </p:nvPicPr>
        <p:blipFill>
          <a:blip r:embed="rId2"/>
          <a:stretch>
            <a:fillRect/>
          </a:stretch>
        </p:blipFill>
        <p:spPr>
          <a:xfrm>
            <a:off x="5603966" y="5962137"/>
            <a:ext cx="3082834" cy="3651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3002</Words>
  <Application>Microsoft Office PowerPoint</Application>
  <PresentationFormat>On-screen Show (4:3)</PresentationFormat>
  <Paragraphs>198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Florida Redevelopment Association 2011 Annual Conference Orlando, Florida October 20, 2011 “Essential Economic Development Law for Redevelopers”</vt:lpstr>
      <vt:lpstr>Big Development Agreements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Cases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Tax Increment Financing</vt:lpstr>
      <vt:lpstr>Slide 33</vt:lpstr>
      <vt:lpstr>Calculating the Tax Increment</vt:lpstr>
      <vt:lpstr>What TIF Funds Can Be Used For</vt:lpstr>
      <vt:lpstr>What TIF Funds Cannot Be Used For</vt:lpstr>
      <vt:lpstr>Other Requirements for TIF</vt:lpstr>
      <vt:lpstr>Eminent Domain and Disposition of Lands</vt:lpstr>
      <vt:lpstr>Slide 39</vt:lpstr>
      <vt:lpstr> Section 73.014, Florida Statutes </vt:lpstr>
      <vt:lpstr>Disposal of Real Property Acquired by Eminent Domain</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Todd</dc:creator>
  <cp:lastModifiedBy>Marc Mondell</cp:lastModifiedBy>
  <cp:revision>38</cp:revision>
  <dcterms:created xsi:type="dcterms:W3CDTF">2009-10-28T17:13:21Z</dcterms:created>
  <dcterms:modified xsi:type="dcterms:W3CDTF">2011-10-19T02:55:38Z</dcterms:modified>
</cp:coreProperties>
</file>