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26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59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60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0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8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0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47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362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1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627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651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1BD6-488F-4A88-A7CD-95D5913CDE30}" type="datetimeFigureOut">
              <a:rPr lang="en-US" smtClean="0"/>
              <a:t>10/9/2011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33734-7654-4656-830F-1C33534E063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71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399"/>
            <a:ext cx="7772400" cy="2514601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CODE ENFORCEMENT AS A REDEVELOPMENT TOOL:</a:t>
            </a:r>
            <a:br>
              <a:rPr lang="en-US" sz="4000" dirty="0" smtClean="0"/>
            </a:br>
            <a:r>
              <a:rPr lang="en-US" sz="4000" dirty="0" smtClean="0"/>
              <a:t>YOUR LEGAL TOOLBOX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2057400"/>
          </a:xfrm>
        </p:spPr>
        <p:txBody>
          <a:bodyPr>
            <a:normAutofit fontScale="92500" lnSpcReduction="20000"/>
          </a:bodyPr>
          <a:lstStyle/>
          <a:p>
            <a:r>
              <a:rPr lang="en-US" sz="2400" kern="100" dirty="0" smtClean="0"/>
              <a:t>David N. Tolces, Esq.</a:t>
            </a:r>
          </a:p>
          <a:p>
            <a:r>
              <a:rPr lang="en-US" sz="2400" kern="100" dirty="0" smtClean="0"/>
              <a:t>Goren, Cherof, Doody &amp; Ezrol, P.A.</a:t>
            </a:r>
          </a:p>
          <a:p>
            <a:r>
              <a:rPr lang="en-US" sz="2400" kern="100" dirty="0" smtClean="0"/>
              <a:t>3099 E. Commercial Blvd., #200</a:t>
            </a:r>
          </a:p>
          <a:p>
            <a:r>
              <a:rPr lang="en-US" sz="2400" kern="100" dirty="0" smtClean="0"/>
              <a:t>Fort Lauderdale, FL  33308</a:t>
            </a:r>
          </a:p>
          <a:p>
            <a:r>
              <a:rPr lang="en-US" sz="2400" kern="100" dirty="0" smtClean="0"/>
              <a:t>(954) 771-4500</a:t>
            </a:r>
          </a:p>
          <a:p>
            <a:r>
              <a:rPr lang="en-US" sz="2400" kern="100" dirty="0" smtClean="0"/>
              <a:t>dtolces@cityatty.com</a:t>
            </a:r>
            <a:endParaRPr lang="en-US" sz="2400" kern="100" dirty="0"/>
          </a:p>
        </p:txBody>
      </p:sp>
    </p:spTree>
    <p:extLst>
      <p:ext uri="{BB962C8B-B14F-4D97-AF65-F5344CB8AC3E}">
        <p14:creationId xmlns:p14="http://schemas.microsoft.com/office/powerpoint/2010/main" val="278370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Liens Remaining After</a:t>
            </a:r>
            <a:br>
              <a:rPr lang="en-US" dirty="0" smtClean="0"/>
            </a:br>
            <a:r>
              <a:rPr lang="en-US" dirty="0" smtClean="0"/>
              <a:t>Issuance of Tax Deed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197.552, Fla. Stat. – A lien of record held by a County, Municipality, Special District, or Community Development District, that is not satisfied from the proceeds of the sale shall survive the issuance of the tax deed.</a:t>
            </a:r>
          </a:p>
          <a:p>
            <a:r>
              <a:rPr lang="en-US" dirty="0" smtClean="0"/>
              <a:t>The party who obtains the tax deed could be responsible for the payment of the outstanding governmental liens of record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 smtClean="0"/>
              <a:t>USE YOUR TOOLS WISELY.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Thank you for </a:t>
            </a:r>
            <a:r>
              <a:rPr lang="en-US" smtClean="0"/>
              <a:t>your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CODE ENFORCEMENT</a:t>
            </a:r>
            <a:br>
              <a:rPr lang="en-US" dirty="0" smtClean="0"/>
            </a:br>
            <a:r>
              <a:rPr lang="en-US" dirty="0" smtClean="0"/>
              <a:t> UNDER FLORIDA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Chapter 162, Florida Statutes – Local Government Code Enforcement Boards Act</a:t>
            </a:r>
          </a:p>
          <a:p>
            <a:r>
              <a:rPr lang="en-US" dirty="0" smtClean="0"/>
              <a:t>Intent – To promote, protect, and improve the health, safety, and welfare of citizens of the counties and municipalities of the state</a:t>
            </a:r>
          </a:p>
          <a:p>
            <a:r>
              <a:rPr lang="en-US" dirty="0" smtClean="0"/>
              <a:t>Impose administrative fines and non-criminal penalties to allow for an inexpensive method of enforcing any codes where a pending or repeated violation continues to exist.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0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Enforcement Liens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Liens result from action taken by the Code Compliance Board or Special Master</a:t>
            </a:r>
          </a:p>
          <a:p>
            <a:r>
              <a:rPr lang="en-US" dirty="0" smtClean="0"/>
              <a:t>Lien can only be imposed following notice to the property owner that a violation exists, and when the property owner fails to correct the violation within the time provided.</a:t>
            </a:r>
          </a:p>
          <a:p>
            <a:r>
              <a:rPr lang="en-US" dirty="0" smtClean="0"/>
              <a:t>Board must first enter an order finding that the violation exists and provide the owner with the time period to correct the violation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2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Recording a Code Enforcement Board Lien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the property owner does not correct the violation, the Board may enter an order imposing a fine, or a fine plus repair costs.  Administrative fees may also be recovered.</a:t>
            </a:r>
          </a:p>
          <a:p>
            <a:r>
              <a:rPr lang="en-US" dirty="0" smtClean="0"/>
              <a:t>A certified copy of the Board Order is recorded in the public records of the County where the local government is located.</a:t>
            </a:r>
          </a:p>
          <a:p>
            <a:r>
              <a:rPr lang="en-US" dirty="0" smtClean="0"/>
              <a:t>The fine continues to accrue until the property owner comes into compliance.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3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Commencing a Foreclosure Suit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3 months of filing any lien which remains unpaid, the enforcement board may authorize the local governing body attorney to foreclose on the lien.</a:t>
            </a:r>
          </a:p>
          <a:p>
            <a:r>
              <a:rPr lang="en-US" dirty="0" smtClean="0"/>
              <a:t>Typically, the local governing body (i.e. Commission/Council) must also authorize the filing of a lawsuit in the name of the local government.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39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Concerns Related to Foreclosure Proceedings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Length of time to successfully pursue the case.</a:t>
            </a:r>
          </a:p>
          <a:p>
            <a:pPr lvl="1"/>
            <a:r>
              <a:rPr lang="en-US" dirty="0" smtClean="0"/>
              <a:t>Courts are overwhelmed with foreclosures</a:t>
            </a:r>
          </a:p>
          <a:p>
            <a:pPr lvl="1"/>
            <a:r>
              <a:rPr lang="en-US" dirty="0" smtClean="0"/>
              <a:t>Twelve months at a minimum in South Florida</a:t>
            </a:r>
          </a:p>
          <a:p>
            <a:r>
              <a:rPr lang="en-US" dirty="0" smtClean="0"/>
              <a:t>Locating and serving the owner with a complaint</a:t>
            </a:r>
          </a:p>
          <a:p>
            <a:pPr lvl="1"/>
            <a:r>
              <a:rPr lang="en-US" dirty="0" smtClean="0"/>
              <a:t>Rules for service of complaints are different than serving notices of violation</a:t>
            </a:r>
          </a:p>
          <a:p>
            <a:r>
              <a:rPr lang="en-US" dirty="0" smtClean="0"/>
              <a:t>Cannot foreclose on homestead property</a:t>
            </a:r>
          </a:p>
          <a:p>
            <a:r>
              <a:rPr lang="en-US" dirty="0" smtClean="0"/>
              <a:t>Defenses by property owner</a:t>
            </a:r>
          </a:p>
          <a:p>
            <a:pPr lvl="1"/>
            <a:r>
              <a:rPr lang="en-US" dirty="0" smtClean="0"/>
              <a:t>No Notice of Hearing</a:t>
            </a:r>
          </a:p>
          <a:p>
            <a:pPr lvl="1"/>
            <a:r>
              <a:rPr lang="en-US" dirty="0" smtClean="0"/>
              <a:t>Violation corrected</a:t>
            </a:r>
          </a:p>
          <a:p>
            <a:pPr lvl="1"/>
            <a:r>
              <a:rPr lang="en-US" dirty="0" smtClean="0"/>
              <a:t>Fine is disproportionate to the violation or property value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369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Concerns Related to Foreclosure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Property Owner can file bankruptcy</a:t>
            </a:r>
          </a:p>
          <a:p>
            <a:pPr lvl="1"/>
            <a:r>
              <a:rPr lang="en-US" dirty="0" smtClean="0"/>
              <a:t>No ability to proceed with foreclosure if bankruptcy case is pending</a:t>
            </a:r>
          </a:p>
          <a:p>
            <a:pPr lvl="1"/>
            <a:r>
              <a:rPr lang="en-US" dirty="0" smtClean="0"/>
              <a:t>Can retain bankruptcy counsel to challenge property owner’s right to bankruptcy proceedings</a:t>
            </a:r>
          </a:p>
          <a:p>
            <a:r>
              <a:rPr lang="en-US" dirty="0" smtClean="0"/>
              <a:t>Property Owner can sell property</a:t>
            </a:r>
          </a:p>
          <a:p>
            <a:pPr lvl="1"/>
            <a:r>
              <a:rPr lang="en-US" dirty="0" smtClean="0"/>
              <a:t>Must name new owner in foreclosure proceeding</a:t>
            </a:r>
          </a:p>
          <a:p>
            <a:r>
              <a:rPr lang="en-US" dirty="0" smtClean="0"/>
              <a:t>Mortgage on Property </a:t>
            </a:r>
          </a:p>
          <a:p>
            <a:pPr lvl="1"/>
            <a:r>
              <a:rPr lang="en-US" dirty="0" smtClean="0"/>
              <a:t>typically first mortgage will not be foreclosed.</a:t>
            </a:r>
          </a:p>
          <a:p>
            <a:pPr lvl="1"/>
            <a:r>
              <a:rPr lang="en-US" dirty="0" smtClean="0"/>
              <a:t>local government will have to pay off outstanding encumbrances in order to obtain clear title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55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Acquisition of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Court issues a certificate of title</a:t>
            </a:r>
          </a:p>
          <a:p>
            <a:r>
              <a:rPr lang="en-US" dirty="0" smtClean="0"/>
              <a:t>May still have to satisfy unpaid taxes or other assessments</a:t>
            </a:r>
          </a:p>
          <a:p>
            <a:r>
              <a:rPr lang="en-US" dirty="0" smtClean="0"/>
              <a:t>Must secure the property</a:t>
            </a:r>
          </a:p>
          <a:p>
            <a:r>
              <a:rPr lang="en-US" dirty="0" smtClean="0"/>
              <a:t>Must maintain the property</a:t>
            </a:r>
          </a:p>
          <a:p>
            <a:r>
              <a:rPr lang="en-US" dirty="0" smtClean="0"/>
              <a:t>Property is now exempt from ad valorem taxes</a:t>
            </a:r>
          </a:p>
          <a:p>
            <a:r>
              <a:rPr lang="en-US" dirty="0" smtClean="0"/>
              <a:t>What is the plan for developing the property?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77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Purchase of Tax Deed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Section 197.542, Florida Statutes</a:t>
            </a:r>
          </a:p>
          <a:p>
            <a:r>
              <a:rPr lang="en-US" dirty="0" smtClean="0"/>
              <a:t>Property can be purchased by the highest bidder through sale at the courthouse</a:t>
            </a:r>
          </a:p>
          <a:p>
            <a:r>
              <a:rPr lang="en-US" dirty="0" smtClean="0"/>
              <a:t>Sales are now being conducted online </a:t>
            </a:r>
          </a:p>
          <a:p>
            <a:r>
              <a:rPr lang="en-US" dirty="0" smtClean="0"/>
              <a:t>Once tax deed is issued, the purchaser is entitled to immediate possession of the property.</a:t>
            </a:r>
          </a:p>
          <a:p>
            <a:r>
              <a:rPr lang="en-US" dirty="0" smtClean="0"/>
              <a:t>May still need to seek court assistance to remove the person claiming possession.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49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</TotalTime>
  <Words>638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CODE ENFORCEMENT AS A REDEVELOPMENT TOOL: YOUR LEGAL TOOLBOX</vt:lpstr>
      <vt:lpstr>CODE ENFORCEMENT  UNDER FLORIDA LAW</vt:lpstr>
      <vt:lpstr>Code Enforcement Liens</vt:lpstr>
      <vt:lpstr>Recording a Code Enforcement Board Lien</vt:lpstr>
      <vt:lpstr>Commencing a Foreclosure Suit</vt:lpstr>
      <vt:lpstr>Concerns Related to Foreclosure Proceedings</vt:lpstr>
      <vt:lpstr>Additional Concerns Related to Foreclosure</vt:lpstr>
      <vt:lpstr>Acquisition of Property</vt:lpstr>
      <vt:lpstr>Purchase of Tax Deed</vt:lpstr>
      <vt:lpstr>Liens Remaining After Issuance of Tax Deed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ENFORCEMENT AS A REDEVELOPMENT TOOL</dc:title>
  <dc:creator>David Tolces</dc:creator>
  <cp:lastModifiedBy>David Tolces</cp:lastModifiedBy>
  <cp:revision>19</cp:revision>
  <dcterms:created xsi:type="dcterms:W3CDTF">2011-10-06T17:50:26Z</dcterms:created>
  <dcterms:modified xsi:type="dcterms:W3CDTF">2011-10-10T00:02:13Z</dcterms:modified>
</cp:coreProperties>
</file>