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38"/>
  </p:notesMasterIdLst>
  <p:handoutMasterIdLst>
    <p:handoutMasterId r:id="rId39"/>
  </p:handoutMasterIdLst>
  <p:sldIdLst>
    <p:sldId id="256" r:id="rId2"/>
    <p:sldId id="316" r:id="rId3"/>
    <p:sldId id="339" r:id="rId4"/>
    <p:sldId id="348" r:id="rId5"/>
    <p:sldId id="353" r:id="rId6"/>
    <p:sldId id="352" r:id="rId7"/>
    <p:sldId id="357" r:id="rId8"/>
    <p:sldId id="358" r:id="rId9"/>
    <p:sldId id="289" r:id="rId10"/>
    <p:sldId id="290" r:id="rId11"/>
    <p:sldId id="350" r:id="rId12"/>
    <p:sldId id="336" r:id="rId13"/>
    <p:sldId id="356" r:id="rId14"/>
    <p:sldId id="343" r:id="rId15"/>
    <p:sldId id="344" r:id="rId16"/>
    <p:sldId id="345" r:id="rId17"/>
    <p:sldId id="354" r:id="rId18"/>
    <p:sldId id="355" r:id="rId19"/>
    <p:sldId id="321" r:id="rId20"/>
    <p:sldId id="349" r:id="rId21"/>
    <p:sldId id="303" r:id="rId22"/>
    <p:sldId id="304" r:id="rId23"/>
    <p:sldId id="351" r:id="rId24"/>
    <p:sldId id="319" r:id="rId25"/>
    <p:sldId id="334" r:id="rId26"/>
    <p:sldId id="322" r:id="rId27"/>
    <p:sldId id="346" r:id="rId28"/>
    <p:sldId id="347" r:id="rId29"/>
    <p:sldId id="327" r:id="rId30"/>
    <p:sldId id="308" r:id="rId31"/>
    <p:sldId id="333" r:id="rId32"/>
    <p:sldId id="297" r:id="rId33"/>
    <p:sldId id="338" r:id="rId34"/>
    <p:sldId id="278" r:id="rId35"/>
    <p:sldId id="309" r:id="rId36"/>
    <p:sldId id="287" r:id="rId37"/>
  </p:sldIdLst>
  <p:sldSz cx="9144000" cy="6858000" type="screen4x3"/>
  <p:notesSz cx="7086600" cy="94107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602" autoAdjust="0"/>
    <p:restoredTop sz="96360" autoAdjust="0"/>
  </p:normalViewPr>
  <p:slideViewPr>
    <p:cSldViewPr>
      <p:cViewPr>
        <p:scale>
          <a:sx n="100" d="100"/>
          <a:sy n="100" d="100"/>
        </p:scale>
        <p:origin x="1536" y="192"/>
      </p:cViewPr>
      <p:guideLst>
        <p:guide orient="horz" pos="2160"/>
        <p:guide pos="2880"/>
      </p:guideLst>
    </p:cSldViewPr>
  </p:slideViewPr>
  <p:outlineViewPr>
    <p:cViewPr>
      <p:scale>
        <a:sx n="33" d="100"/>
        <a:sy n="33" d="100"/>
      </p:scale>
      <p:origin x="0" y="3992"/>
    </p:cViewPr>
    <p:sldLst>
      <p:sld r:id="rId1" collapse="1"/>
    </p:sldLst>
  </p:outlineViewPr>
  <p:notesTextViewPr>
    <p:cViewPr>
      <p:scale>
        <a:sx n="100" d="100"/>
        <a:sy n="100" d="100"/>
      </p:scale>
      <p:origin x="0" y="0"/>
    </p:cViewPr>
  </p:notesTextViewPr>
  <p:sorterViewPr>
    <p:cViewPr>
      <p:scale>
        <a:sx n="150" d="100"/>
        <a:sy n="150" d="100"/>
      </p:scale>
      <p:origin x="0" y="0"/>
    </p:cViewPr>
  </p:sorterViewPr>
  <p:notesViewPr>
    <p:cSldViewPr>
      <p:cViewPr varScale="1">
        <p:scale>
          <a:sx n="90" d="100"/>
          <a:sy n="90" d="100"/>
        </p:scale>
        <p:origin x="-1432" y="-112"/>
      </p:cViewPr>
      <p:guideLst>
        <p:guide orient="horz" pos="2964"/>
        <p:guide pos="2232"/>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7282" name="Rectangle 2"/>
          <p:cNvSpPr>
            <a:spLocks noGrp="1" noChangeArrowheads="1"/>
          </p:cNvSpPr>
          <p:nvPr>
            <p:ph type="hdr" sz="quarter"/>
          </p:nvPr>
        </p:nvSpPr>
        <p:spPr bwMode="auto">
          <a:xfrm>
            <a:off x="0" y="0"/>
            <a:ext cx="3070225" cy="469900"/>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lvl1pPr defTabSz="942975" eaLnBrk="1" hangingPunct="1">
              <a:defRPr sz="1200">
                <a:latin typeface="Arial" charset="0"/>
              </a:defRPr>
            </a:lvl1pPr>
          </a:lstStyle>
          <a:p>
            <a:pPr>
              <a:defRPr/>
            </a:pPr>
            <a:endParaRPr lang="en-US" dirty="0"/>
          </a:p>
        </p:txBody>
      </p:sp>
      <p:sp>
        <p:nvSpPr>
          <p:cNvPr id="97283" name="Rectangle 3"/>
          <p:cNvSpPr>
            <a:spLocks noGrp="1" noChangeArrowheads="1"/>
          </p:cNvSpPr>
          <p:nvPr>
            <p:ph type="dt" sz="quarter" idx="1"/>
          </p:nvPr>
        </p:nvSpPr>
        <p:spPr bwMode="auto">
          <a:xfrm>
            <a:off x="4014788" y="0"/>
            <a:ext cx="3070225" cy="469900"/>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lvl1pPr algn="r" defTabSz="942975" eaLnBrk="1" hangingPunct="1">
              <a:defRPr sz="1200">
                <a:latin typeface="Arial" charset="0"/>
              </a:defRPr>
            </a:lvl1pPr>
          </a:lstStyle>
          <a:p>
            <a:pPr>
              <a:defRPr/>
            </a:pPr>
            <a:endParaRPr lang="en-US" dirty="0"/>
          </a:p>
        </p:txBody>
      </p:sp>
      <p:sp>
        <p:nvSpPr>
          <p:cNvPr id="97284" name="Rectangle 4"/>
          <p:cNvSpPr>
            <a:spLocks noGrp="1" noChangeArrowheads="1"/>
          </p:cNvSpPr>
          <p:nvPr>
            <p:ph type="ftr" sz="quarter" idx="2"/>
          </p:nvPr>
        </p:nvSpPr>
        <p:spPr bwMode="auto">
          <a:xfrm>
            <a:off x="0" y="8939213"/>
            <a:ext cx="3070225" cy="469900"/>
          </a:xfrm>
          <a:prstGeom prst="rect">
            <a:avLst/>
          </a:prstGeom>
          <a:noFill/>
          <a:ln w="9525">
            <a:noFill/>
            <a:miter lim="800000"/>
            <a:headEnd/>
            <a:tailEnd/>
          </a:ln>
          <a:effectLst/>
        </p:spPr>
        <p:txBody>
          <a:bodyPr vert="horz" wrap="square" lIns="94265" tIns="47133" rIns="94265" bIns="47133" numCol="1" anchor="b" anchorCtr="0" compatLnSpc="1">
            <a:prstTxWarp prst="textNoShape">
              <a:avLst/>
            </a:prstTxWarp>
          </a:bodyPr>
          <a:lstStyle>
            <a:lvl1pPr defTabSz="942975" eaLnBrk="1" hangingPunct="1">
              <a:defRPr sz="1200">
                <a:latin typeface="Arial" charset="0"/>
              </a:defRPr>
            </a:lvl1pPr>
          </a:lstStyle>
          <a:p>
            <a:pPr>
              <a:defRPr/>
            </a:pPr>
            <a:endParaRPr lang="en-US" dirty="0"/>
          </a:p>
        </p:txBody>
      </p:sp>
      <p:sp>
        <p:nvSpPr>
          <p:cNvPr id="97285" name="Rectangle 5"/>
          <p:cNvSpPr>
            <a:spLocks noGrp="1" noChangeArrowheads="1"/>
          </p:cNvSpPr>
          <p:nvPr>
            <p:ph type="sldNum" sz="quarter" idx="3"/>
          </p:nvPr>
        </p:nvSpPr>
        <p:spPr bwMode="auto">
          <a:xfrm>
            <a:off x="4014788" y="8939213"/>
            <a:ext cx="3070225" cy="469900"/>
          </a:xfrm>
          <a:prstGeom prst="rect">
            <a:avLst/>
          </a:prstGeom>
          <a:noFill/>
          <a:ln w="9525">
            <a:noFill/>
            <a:miter lim="800000"/>
            <a:headEnd/>
            <a:tailEnd/>
          </a:ln>
          <a:effectLst/>
        </p:spPr>
        <p:txBody>
          <a:bodyPr vert="horz" wrap="square" lIns="94265" tIns="47133" rIns="94265" bIns="47133" numCol="1" anchor="b" anchorCtr="0" compatLnSpc="1">
            <a:prstTxWarp prst="textNoShape">
              <a:avLst/>
            </a:prstTxWarp>
          </a:bodyPr>
          <a:lstStyle>
            <a:lvl1pPr algn="r" defTabSz="942975" eaLnBrk="1" hangingPunct="1">
              <a:defRPr sz="1200">
                <a:latin typeface="Arial" charset="0"/>
              </a:defRPr>
            </a:lvl1pPr>
          </a:lstStyle>
          <a:p>
            <a:pPr>
              <a:defRPr/>
            </a:pPr>
            <a:fld id="{F8B990EB-14C2-482D-A140-93F2BB1596D4}" type="slidenum">
              <a:rPr lang="en-US"/>
              <a:pPr>
                <a:defRPr/>
              </a:pPr>
              <a:t>‹#›</a:t>
            </a:fld>
            <a:endParaRPr lang="en-US" dirty="0"/>
          </a:p>
        </p:txBody>
      </p:sp>
    </p:spTree>
    <p:extLst>
      <p:ext uri="{BB962C8B-B14F-4D97-AF65-F5344CB8AC3E}">
        <p14:creationId xmlns:p14="http://schemas.microsoft.com/office/powerpoint/2010/main" xmlns="" val="30531577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0" y="0"/>
            <a:ext cx="3070225" cy="469900"/>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lvl1pPr defTabSz="942975">
              <a:defRPr sz="1200"/>
            </a:lvl1pPr>
          </a:lstStyle>
          <a:p>
            <a:pPr>
              <a:defRPr/>
            </a:pPr>
            <a:endParaRPr lang="en-US" dirty="0"/>
          </a:p>
        </p:txBody>
      </p:sp>
      <p:sp>
        <p:nvSpPr>
          <p:cNvPr id="68611" name="Rectangle 3"/>
          <p:cNvSpPr>
            <a:spLocks noGrp="1" noChangeArrowheads="1"/>
          </p:cNvSpPr>
          <p:nvPr>
            <p:ph type="dt" idx="1"/>
          </p:nvPr>
        </p:nvSpPr>
        <p:spPr bwMode="auto">
          <a:xfrm>
            <a:off x="4016375" y="0"/>
            <a:ext cx="3070225" cy="469900"/>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lvl1pPr algn="r" defTabSz="942975">
              <a:defRPr sz="1200"/>
            </a:lvl1pPr>
          </a:lstStyle>
          <a:p>
            <a:pPr>
              <a:defRPr/>
            </a:pPr>
            <a:endParaRPr lang="en-US" dirty="0"/>
          </a:p>
        </p:txBody>
      </p:sp>
      <p:sp>
        <p:nvSpPr>
          <p:cNvPr id="43012" name="Rectangle 4"/>
          <p:cNvSpPr>
            <a:spLocks noGrp="1" noRot="1" noChangeAspect="1" noChangeArrowheads="1" noTextEdit="1"/>
          </p:cNvSpPr>
          <p:nvPr>
            <p:ph type="sldImg" idx="2"/>
          </p:nvPr>
        </p:nvSpPr>
        <p:spPr bwMode="auto">
          <a:xfrm>
            <a:off x="1190625" y="706438"/>
            <a:ext cx="4705350" cy="3529012"/>
          </a:xfrm>
          <a:prstGeom prst="rect">
            <a:avLst/>
          </a:prstGeom>
          <a:noFill/>
          <a:ln w="9525">
            <a:solidFill>
              <a:srgbClr val="000000"/>
            </a:solidFill>
            <a:miter lim="800000"/>
            <a:headEnd/>
            <a:tailEnd/>
          </a:ln>
        </p:spPr>
      </p:sp>
      <p:sp>
        <p:nvSpPr>
          <p:cNvPr id="68613" name="Rectangle 5"/>
          <p:cNvSpPr>
            <a:spLocks noGrp="1" noChangeArrowheads="1"/>
          </p:cNvSpPr>
          <p:nvPr>
            <p:ph type="body" sz="quarter" idx="3"/>
          </p:nvPr>
        </p:nvSpPr>
        <p:spPr bwMode="auto">
          <a:xfrm>
            <a:off x="944563" y="4470400"/>
            <a:ext cx="5197475" cy="4233863"/>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8614" name="Rectangle 6"/>
          <p:cNvSpPr>
            <a:spLocks noGrp="1" noChangeArrowheads="1"/>
          </p:cNvSpPr>
          <p:nvPr>
            <p:ph type="ftr" sz="quarter" idx="4"/>
          </p:nvPr>
        </p:nvSpPr>
        <p:spPr bwMode="auto">
          <a:xfrm>
            <a:off x="0" y="8940800"/>
            <a:ext cx="3070225" cy="469900"/>
          </a:xfrm>
          <a:prstGeom prst="rect">
            <a:avLst/>
          </a:prstGeom>
          <a:noFill/>
          <a:ln w="9525">
            <a:noFill/>
            <a:miter lim="800000"/>
            <a:headEnd/>
            <a:tailEnd/>
          </a:ln>
          <a:effectLst/>
        </p:spPr>
        <p:txBody>
          <a:bodyPr vert="horz" wrap="square" lIns="94265" tIns="47133" rIns="94265" bIns="47133" numCol="1" anchor="b" anchorCtr="0" compatLnSpc="1">
            <a:prstTxWarp prst="textNoShape">
              <a:avLst/>
            </a:prstTxWarp>
          </a:bodyPr>
          <a:lstStyle>
            <a:lvl1pPr defTabSz="942975">
              <a:defRPr sz="1200"/>
            </a:lvl1pPr>
          </a:lstStyle>
          <a:p>
            <a:pPr>
              <a:defRPr/>
            </a:pPr>
            <a:endParaRPr lang="en-US" dirty="0"/>
          </a:p>
        </p:txBody>
      </p:sp>
      <p:sp>
        <p:nvSpPr>
          <p:cNvPr id="68615" name="Rectangle 7"/>
          <p:cNvSpPr>
            <a:spLocks noGrp="1" noChangeArrowheads="1"/>
          </p:cNvSpPr>
          <p:nvPr>
            <p:ph type="sldNum" sz="quarter" idx="5"/>
          </p:nvPr>
        </p:nvSpPr>
        <p:spPr bwMode="auto">
          <a:xfrm>
            <a:off x="4016375" y="8940800"/>
            <a:ext cx="3070225" cy="469900"/>
          </a:xfrm>
          <a:prstGeom prst="rect">
            <a:avLst/>
          </a:prstGeom>
          <a:noFill/>
          <a:ln w="9525">
            <a:noFill/>
            <a:miter lim="800000"/>
            <a:headEnd/>
            <a:tailEnd/>
          </a:ln>
          <a:effectLst/>
        </p:spPr>
        <p:txBody>
          <a:bodyPr vert="horz" wrap="square" lIns="94265" tIns="47133" rIns="94265" bIns="47133" numCol="1" anchor="b" anchorCtr="0" compatLnSpc="1">
            <a:prstTxWarp prst="textNoShape">
              <a:avLst/>
            </a:prstTxWarp>
          </a:bodyPr>
          <a:lstStyle>
            <a:lvl1pPr algn="r" defTabSz="942975">
              <a:defRPr sz="1200"/>
            </a:lvl1pPr>
          </a:lstStyle>
          <a:p>
            <a:pPr>
              <a:defRPr/>
            </a:pPr>
            <a:fld id="{3D8E2201-0BE8-4678-8AD5-85B32EDF0E50}" type="slidenum">
              <a:rPr lang="en-US"/>
              <a:pPr>
                <a:defRPr/>
              </a:pPr>
              <a:t>‹#›</a:t>
            </a:fld>
            <a:endParaRPr lang="en-US" dirty="0"/>
          </a:p>
        </p:txBody>
      </p:sp>
    </p:spTree>
    <p:extLst>
      <p:ext uri="{BB962C8B-B14F-4D97-AF65-F5344CB8AC3E}">
        <p14:creationId xmlns:p14="http://schemas.microsoft.com/office/powerpoint/2010/main" xmlns="" val="20213995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D8E2201-0BE8-4678-8AD5-85B32EDF0E50}"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Writing check is a problem</a:t>
            </a:r>
            <a:endParaRPr lang="en-US" dirty="0"/>
          </a:p>
        </p:txBody>
      </p:sp>
      <p:sp>
        <p:nvSpPr>
          <p:cNvPr id="4" name="Slide Number Placeholder 3"/>
          <p:cNvSpPr>
            <a:spLocks noGrp="1"/>
          </p:cNvSpPr>
          <p:nvPr>
            <p:ph type="sldNum" sz="quarter" idx="10"/>
          </p:nvPr>
        </p:nvSpPr>
        <p:spPr/>
        <p:txBody>
          <a:bodyPr/>
          <a:lstStyle/>
          <a:p>
            <a:pPr>
              <a:defRPr/>
            </a:pPr>
            <a:fld id="{3D8E2201-0BE8-4678-8AD5-85B32EDF0E50}" type="slidenum">
              <a:rPr lang="en-US" smtClean="0"/>
              <a:pPr>
                <a:defRPr/>
              </a:pPr>
              <a:t>10</a:t>
            </a:fld>
            <a:endParaRPr lang="en-US" dirty="0"/>
          </a:p>
        </p:txBody>
      </p:sp>
    </p:spTree>
    <p:extLst>
      <p:ext uri="{BB962C8B-B14F-4D97-AF65-F5344CB8AC3E}">
        <p14:creationId xmlns:p14="http://schemas.microsoft.com/office/powerpoint/2010/main" xmlns="" val="22053676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Which Counties are Charter/Non Charter</a:t>
            </a:r>
            <a:endParaRPr lang="en-US" dirty="0"/>
          </a:p>
        </p:txBody>
      </p:sp>
      <p:sp>
        <p:nvSpPr>
          <p:cNvPr id="4" name="Slide Number Placeholder 3"/>
          <p:cNvSpPr>
            <a:spLocks noGrp="1"/>
          </p:cNvSpPr>
          <p:nvPr>
            <p:ph type="sldNum" sz="quarter" idx="10"/>
          </p:nvPr>
        </p:nvSpPr>
        <p:spPr/>
        <p:txBody>
          <a:bodyPr/>
          <a:lstStyle/>
          <a:p>
            <a:pPr>
              <a:defRPr/>
            </a:pPr>
            <a:fld id="{3D8E2201-0BE8-4678-8AD5-85B32EDF0E50}" type="slidenum">
              <a:rPr lang="en-US" smtClean="0"/>
              <a:pPr>
                <a:defRPr/>
              </a:pPr>
              <a:t>12</a:t>
            </a:fld>
            <a:endParaRPr lang="en-US" dirty="0"/>
          </a:p>
        </p:txBody>
      </p:sp>
    </p:spTree>
    <p:extLst>
      <p:ext uri="{BB962C8B-B14F-4D97-AF65-F5344CB8AC3E}">
        <p14:creationId xmlns:p14="http://schemas.microsoft.com/office/powerpoint/2010/main" xmlns="" val="9595393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D8E2201-0BE8-4678-8AD5-85B32EDF0E50}" type="slidenum">
              <a:rPr lang="en-US" smtClean="0"/>
              <a:pPr>
                <a:defRPr/>
              </a:pPr>
              <a:t>20</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  Aggressive</a:t>
            </a:r>
            <a:r>
              <a:rPr lang="en-US" baseline="0" dirty="0" smtClean="0"/>
              <a:t> incentivization.  Fence around the golf course.</a:t>
            </a:r>
            <a:endParaRPr lang="en-US" dirty="0"/>
          </a:p>
        </p:txBody>
      </p:sp>
      <p:sp>
        <p:nvSpPr>
          <p:cNvPr id="4" name="Slide Number Placeholder 3"/>
          <p:cNvSpPr>
            <a:spLocks noGrp="1"/>
          </p:cNvSpPr>
          <p:nvPr>
            <p:ph type="sldNum" sz="quarter" idx="10"/>
          </p:nvPr>
        </p:nvSpPr>
        <p:spPr/>
        <p:txBody>
          <a:bodyPr/>
          <a:lstStyle/>
          <a:p>
            <a:pPr>
              <a:defRPr/>
            </a:pPr>
            <a:fld id="{3D8E2201-0BE8-4678-8AD5-85B32EDF0E50}" type="slidenum">
              <a:rPr lang="en-US" smtClean="0"/>
              <a:pPr>
                <a:defRPr/>
              </a:pPr>
              <a:t>21</a:t>
            </a:fld>
            <a:endParaRPr lang="en-US" dirty="0"/>
          </a:p>
        </p:txBody>
      </p:sp>
    </p:spTree>
    <p:extLst>
      <p:ext uri="{BB962C8B-B14F-4D97-AF65-F5344CB8AC3E}">
        <p14:creationId xmlns:p14="http://schemas.microsoft.com/office/powerpoint/2010/main" xmlns="" val="40901554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Say it.  Repeat it – explain each part.</a:t>
            </a:r>
            <a:endParaRPr lang="en-US" dirty="0"/>
          </a:p>
        </p:txBody>
      </p:sp>
      <p:sp>
        <p:nvSpPr>
          <p:cNvPr id="4" name="Slide Number Placeholder 3"/>
          <p:cNvSpPr>
            <a:spLocks noGrp="1"/>
          </p:cNvSpPr>
          <p:nvPr>
            <p:ph type="sldNum" sz="quarter" idx="10"/>
          </p:nvPr>
        </p:nvSpPr>
        <p:spPr/>
        <p:txBody>
          <a:bodyPr/>
          <a:lstStyle/>
          <a:p>
            <a:pPr>
              <a:defRPr/>
            </a:pPr>
            <a:fld id="{3D8E2201-0BE8-4678-8AD5-85B32EDF0E50}" type="slidenum">
              <a:rPr lang="en-US" smtClean="0"/>
              <a:pPr>
                <a:defRPr/>
              </a:pPr>
              <a:t>22</a:t>
            </a:fld>
            <a:endParaRPr lang="en-US" dirty="0"/>
          </a:p>
        </p:txBody>
      </p:sp>
    </p:spTree>
    <p:extLst>
      <p:ext uri="{BB962C8B-B14F-4D97-AF65-F5344CB8AC3E}">
        <p14:creationId xmlns:p14="http://schemas.microsoft.com/office/powerpoint/2010/main" xmlns="" val="25558592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Needs work</a:t>
            </a:r>
            <a:endParaRPr lang="en-US" dirty="0"/>
          </a:p>
        </p:txBody>
      </p:sp>
      <p:sp>
        <p:nvSpPr>
          <p:cNvPr id="4" name="Slide Number Placeholder 3"/>
          <p:cNvSpPr>
            <a:spLocks noGrp="1"/>
          </p:cNvSpPr>
          <p:nvPr>
            <p:ph type="sldNum" sz="quarter" idx="10"/>
          </p:nvPr>
        </p:nvSpPr>
        <p:spPr/>
        <p:txBody>
          <a:bodyPr/>
          <a:lstStyle/>
          <a:p>
            <a:pPr>
              <a:defRPr/>
            </a:pPr>
            <a:fld id="{3D8E2201-0BE8-4678-8AD5-85B32EDF0E50}" type="slidenum">
              <a:rPr lang="en-US" smtClean="0"/>
              <a:pPr>
                <a:defRPr/>
              </a:pPr>
              <a:t>24</a:t>
            </a:fld>
            <a:endParaRPr lang="en-US" dirty="0"/>
          </a:p>
        </p:txBody>
      </p:sp>
    </p:spTree>
    <p:extLst>
      <p:ext uri="{BB962C8B-B14F-4D97-AF65-F5344CB8AC3E}">
        <p14:creationId xmlns:p14="http://schemas.microsoft.com/office/powerpoint/2010/main" xmlns="" val="33153205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That said . . .</a:t>
            </a:r>
            <a:endParaRPr lang="en-US" dirty="0"/>
          </a:p>
        </p:txBody>
      </p:sp>
      <p:sp>
        <p:nvSpPr>
          <p:cNvPr id="4" name="Slide Number Placeholder 3"/>
          <p:cNvSpPr>
            <a:spLocks noGrp="1"/>
          </p:cNvSpPr>
          <p:nvPr>
            <p:ph type="sldNum" sz="quarter" idx="10"/>
          </p:nvPr>
        </p:nvSpPr>
        <p:spPr/>
        <p:txBody>
          <a:bodyPr/>
          <a:lstStyle/>
          <a:p>
            <a:pPr>
              <a:defRPr/>
            </a:pPr>
            <a:fld id="{3D8E2201-0BE8-4678-8AD5-85B32EDF0E50}" type="slidenum">
              <a:rPr lang="en-US" smtClean="0"/>
              <a:pPr>
                <a:defRPr/>
              </a:pPr>
              <a:t>26</a:t>
            </a:fld>
            <a:endParaRPr lang="en-US" dirty="0"/>
          </a:p>
        </p:txBody>
      </p:sp>
    </p:spTree>
    <p:extLst>
      <p:ext uri="{BB962C8B-B14F-4D97-AF65-F5344CB8AC3E}">
        <p14:creationId xmlns:p14="http://schemas.microsoft.com/office/powerpoint/2010/main" xmlns="" val="15387504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D8E2201-0BE8-4678-8AD5-85B32EDF0E50}" type="slidenum">
              <a:rPr lang="en-US" smtClean="0"/>
              <a:pPr>
                <a:defRPr/>
              </a:pPr>
              <a:t>34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endParaRPr lang="en-US" dirty="0" smtClean="0"/>
          </a:p>
        </p:txBody>
      </p:sp>
      <p:sp>
        <p:nvSpPr>
          <p:cNvPr id="44036" name="Slide Number Placeholder 3"/>
          <p:cNvSpPr>
            <a:spLocks noGrp="1"/>
          </p:cNvSpPr>
          <p:nvPr>
            <p:ph type="sldNum" sz="quarter" idx="5"/>
          </p:nvPr>
        </p:nvSpPr>
        <p:spPr>
          <a:noFill/>
        </p:spPr>
        <p:txBody>
          <a:bodyPr/>
          <a:lstStyle/>
          <a:p>
            <a:fld id="{D574A538-ED13-42D8-B94E-DD638E0403F6}" type="slidenum">
              <a:rPr lang="en-US" smtClean="0"/>
              <a:pPr/>
              <a:t>2</a:t>
            </a:fld>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Top 5 Why – Next</a:t>
            </a:r>
            <a:r>
              <a:rPr lang="en-US" baseline="0" dirty="0" smtClean="0"/>
              <a:t> 5 How</a:t>
            </a:r>
            <a:endParaRPr lang="en-US" dirty="0"/>
          </a:p>
        </p:txBody>
      </p:sp>
      <p:sp>
        <p:nvSpPr>
          <p:cNvPr id="4" name="Slide Number Placeholder 3"/>
          <p:cNvSpPr>
            <a:spLocks noGrp="1"/>
          </p:cNvSpPr>
          <p:nvPr>
            <p:ph type="sldNum" sz="quarter" idx="10"/>
          </p:nvPr>
        </p:nvSpPr>
        <p:spPr/>
        <p:txBody>
          <a:bodyPr/>
          <a:lstStyle/>
          <a:p>
            <a:pPr>
              <a:defRPr/>
            </a:pPr>
            <a:fld id="{3D8E2201-0BE8-4678-8AD5-85B32EDF0E50}" type="slidenum">
              <a:rPr lang="en-US" smtClean="0"/>
              <a:pPr>
                <a:defRPr/>
              </a:pPr>
              <a:t>3</a:t>
            </a:fld>
            <a:endParaRPr lang="en-US" dirty="0"/>
          </a:p>
        </p:txBody>
      </p:sp>
    </p:spTree>
    <p:extLst>
      <p:ext uri="{BB962C8B-B14F-4D97-AF65-F5344CB8AC3E}">
        <p14:creationId xmlns:p14="http://schemas.microsoft.com/office/powerpoint/2010/main" xmlns="" val="3311018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p:spPr>
        <p:txBody>
          <a:bodyPr/>
          <a:lstStyle/>
          <a:p>
            <a:endParaRPr lang="en-US" dirty="0" smtClean="0"/>
          </a:p>
          <a:p>
            <a:endParaRPr lang="en-US" dirty="0" smtClean="0"/>
          </a:p>
        </p:txBody>
      </p:sp>
      <p:sp>
        <p:nvSpPr>
          <p:cNvPr id="45060" name="Slide Number Placeholder 3"/>
          <p:cNvSpPr>
            <a:spLocks noGrp="1"/>
          </p:cNvSpPr>
          <p:nvPr>
            <p:ph type="sldNum" sz="quarter" idx="5"/>
          </p:nvPr>
        </p:nvSpPr>
        <p:spPr>
          <a:noFill/>
        </p:spPr>
        <p:txBody>
          <a:bodyPr/>
          <a:lstStyle/>
          <a:p>
            <a:fld id="{BC875F7C-DDBD-448C-B3DA-6DED73652CA8}" type="slidenum">
              <a:rPr lang="en-US" smtClean="0"/>
              <a:pPr/>
              <a:t>4</a:t>
            </a:fld>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Weak slide.</a:t>
            </a:r>
            <a:endParaRPr lang="en-US" dirty="0"/>
          </a:p>
        </p:txBody>
      </p:sp>
      <p:sp>
        <p:nvSpPr>
          <p:cNvPr id="4" name="Slide Number Placeholder 3"/>
          <p:cNvSpPr>
            <a:spLocks noGrp="1"/>
          </p:cNvSpPr>
          <p:nvPr>
            <p:ph type="sldNum" sz="quarter" idx="10"/>
          </p:nvPr>
        </p:nvSpPr>
        <p:spPr/>
        <p:txBody>
          <a:bodyPr/>
          <a:lstStyle/>
          <a:p>
            <a:pPr>
              <a:defRPr/>
            </a:pPr>
            <a:fld id="{3D8E2201-0BE8-4678-8AD5-85B32EDF0E50}" type="slidenum">
              <a:rPr lang="en-US" smtClean="0"/>
              <a:pPr>
                <a:defRPr/>
              </a:pPr>
              <a:t>5</a:t>
            </a:fld>
            <a:endParaRPr lang="en-US" dirty="0"/>
          </a:p>
        </p:txBody>
      </p:sp>
    </p:spTree>
    <p:extLst>
      <p:ext uri="{BB962C8B-B14F-4D97-AF65-F5344CB8AC3E}">
        <p14:creationId xmlns:p14="http://schemas.microsoft.com/office/powerpoint/2010/main" xmlns="" val="13751569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r>
              <a:rPr lang="en-US" dirty="0" smtClean="0"/>
              <a:t>City adopts.  Charter</a:t>
            </a:r>
            <a:r>
              <a:rPr lang="en-US" baseline="0" dirty="0" smtClean="0"/>
              <a:t> Counties must approve/Non-Charter Counties ???</a:t>
            </a:r>
            <a:endParaRPr lang="en-US" dirty="0" smtClean="0"/>
          </a:p>
        </p:txBody>
      </p:sp>
      <p:sp>
        <p:nvSpPr>
          <p:cNvPr id="47108" name="Slide Number Placeholder 3"/>
          <p:cNvSpPr>
            <a:spLocks noGrp="1"/>
          </p:cNvSpPr>
          <p:nvPr>
            <p:ph type="sldNum" sz="quarter" idx="5"/>
          </p:nvPr>
        </p:nvSpPr>
        <p:spPr>
          <a:noFill/>
        </p:spPr>
        <p:txBody>
          <a:bodyPr/>
          <a:lstStyle/>
          <a:p>
            <a:fld id="{691D3FFB-96A9-493B-8E18-E00119A5DBA9}" type="slidenum">
              <a:rPr lang="en-US" smtClean="0"/>
              <a:pPr/>
              <a:t>6</a:t>
            </a:fld>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Continue</a:t>
            </a:r>
            <a:r>
              <a:rPr lang="en-US" baseline="0" dirty="0" smtClean="0"/>
              <a:t> to rearrange</a:t>
            </a:r>
            <a:endParaRPr lang="en-US" dirty="0"/>
          </a:p>
        </p:txBody>
      </p:sp>
      <p:sp>
        <p:nvSpPr>
          <p:cNvPr id="4" name="Slide Number Placeholder 3"/>
          <p:cNvSpPr>
            <a:spLocks noGrp="1"/>
          </p:cNvSpPr>
          <p:nvPr>
            <p:ph type="sldNum" sz="quarter" idx="10"/>
          </p:nvPr>
        </p:nvSpPr>
        <p:spPr/>
        <p:txBody>
          <a:bodyPr/>
          <a:lstStyle/>
          <a:p>
            <a:pPr>
              <a:defRPr/>
            </a:pPr>
            <a:fld id="{3D8E2201-0BE8-4678-8AD5-85B32EDF0E50}" type="slidenum">
              <a:rPr lang="en-US" smtClean="0"/>
              <a:pPr>
                <a:defRPr/>
              </a:pPr>
              <a:t>7</a:t>
            </a:fld>
            <a:endParaRPr lang="en-US" dirty="0"/>
          </a:p>
        </p:txBody>
      </p:sp>
    </p:spTree>
    <p:extLst>
      <p:ext uri="{BB962C8B-B14F-4D97-AF65-F5344CB8AC3E}">
        <p14:creationId xmlns:p14="http://schemas.microsoft.com/office/powerpoint/2010/main" xmlns="" val="33401733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Re-arrange.</a:t>
            </a:r>
            <a:endParaRPr lang="en-US" dirty="0"/>
          </a:p>
        </p:txBody>
      </p:sp>
      <p:sp>
        <p:nvSpPr>
          <p:cNvPr id="4" name="Slide Number Placeholder 3"/>
          <p:cNvSpPr>
            <a:spLocks noGrp="1"/>
          </p:cNvSpPr>
          <p:nvPr>
            <p:ph type="sldNum" sz="quarter" idx="10"/>
          </p:nvPr>
        </p:nvSpPr>
        <p:spPr/>
        <p:txBody>
          <a:bodyPr/>
          <a:lstStyle/>
          <a:p>
            <a:pPr>
              <a:defRPr/>
            </a:pPr>
            <a:fld id="{3D8E2201-0BE8-4678-8AD5-85B32EDF0E50}" type="slidenum">
              <a:rPr lang="en-US" smtClean="0"/>
              <a:pPr>
                <a:defRPr/>
              </a:pPr>
              <a:t>8</a:t>
            </a:fld>
            <a:endParaRPr lang="en-US" dirty="0"/>
          </a:p>
        </p:txBody>
      </p:sp>
    </p:spTree>
    <p:extLst>
      <p:ext uri="{BB962C8B-B14F-4D97-AF65-F5344CB8AC3E}">
        <p14:creationId xmlns:p14="http://schemas.microsoft.com/office/powerpoint/2010/main" xmlns="" val="13560573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General?</a:t>
            </a:r>
            <a:endParaRPr lang="en-US" dirty="0"/>
          </a:p>
        </p:txBody>
      </p:sp>
      <p:sp>
        <p:nvSpPr>
          <p:cNvPr id="4" name="Slide Number Placeholder 3"/>
          <p:cNvSpPr>
            <a:spLocks noGrp="1"/>
          </p:cNvSpPr>
          <p:nvPr>
            <p:ph type="sldNum" sz="quarter" idx="10"/>
          </p:nvPr>
        </p:nvSpPr>
        <p:spPr/>
        <p:txBody>
          <a:bodyPr/>
          <a:lstStyle/>
          <a:p>
            <a:pPr>
              <a:defRPr/>
            </a:pPr>
            <a:fld id="{3D8E2201-0BE8-4678-8AD5-85B32EDF0E50}" type="slidenum">
              <a:rPr lang="en-US" smtClean="0"/>
              <a:pPr>
                <a:defRPr/>
              </a:pPr>
              <a:t>9</a:t>
            </a:fld>
            <a:endParaRPr lang="en-US" dirty="0"/>
          </a:p>
        </p:txBody>
      </p:sp>
    </p:spTree>
    <p:extLst>
      <p:ext uri="{BB962C8B-B14F-4D97-AF65-F5344CB8AC3E}">
        <p14:creationId xmlns:p14="http://schemas.microsoft.com/office/powerpoint/2010/main" xmlns="" val="41865186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C88E2195-CC23-4C0D-A955-46ABCDC93B99}"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0025627A-1AD6-48AA-BFF2-A4D071648754}"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D7270762-613A-4791-B76D-4A1DAD28205B}"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D0F2469D-1FCA-4421-A2D3-567656483C3C}"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9"/>
          <p:cNvSpPr>
            <a:spLocks noGrp="1"/>
          </p:cNvSpPr>
          <p:nvPr>
            <p:ph type="dt" sz="half" idx="10"/>
          </p:nvPr>
        </p:nvSpPr>
        <p:spPr/>
        <p:txBody>
          <a:bodyPr/>
          <a:lstStyle>
            <a:lvl1pPr>
              <a:defRPr/>
            </a:lvl1pPr>
          </a:lstStyle>
          <a:p>
            <a:pPr>
              <a:defRPr/>
            </a:pPr>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319F3516-D75A-4B8B-A3E7-5100537BAC56}"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dirty="0"/>
          </a:p>
        </p:txBody>
      </p:sp>
      <p:sp>
        <p:nvSpPr>
          <p:cNvPr id="6" name="Footer Placeholder 21"/>
          <p:cNvSpPr>
            <a:spLocks noGrp="1"/>
          </p:cNvSpPr>
          <p:nvPr>
            <p:ph type="ftr" sz="quarter" idx="11"/>
          </p:nvPr>
        </p:nvSpPr>
        <p:spPr/>
        <p:txBody>
          <a:bodyPr/>
          <a:lstStyle>
            <a:lvl1pPr>
              <a:defRPr/>
            </a:lvl1pPr>
          </a:lstStyle>
          <a:p>
            <a:pPr>
              <a:defRPr/>
            </a:pPr>
            <a:endParaRPr lang="en-US" dirty="0"/>
          </a:p>
        </p:txBody>
      </p:sp>
      <p:sp>
        <p:nvSpPr>
          <p:cNvPr id="7" name="Slide Number Placeholder 17"/>
          <p:cNvSpPr>
            <a:spLocks noGrp="1"/>
          </p:cNvSpPr>
          <p:nvPr>
            <p:ph type="sldNum" sz="quarter" idx="12"/>
          </p:nvPr>
        </p:nvSpPr>
        <p:spPr/>
        <p:txBody>
          <a:bodyPr/>
          <a:lstStyle>
            <a:lvl1pPr>
              <a:defRPr/>
            </a:lvl1pPr>
          </a:lstStyle>
          <a:p>
            <a:pPr>
              <a:defRPr/>
            </a:pPr>
            <a:fld id="{4D1BECBA-1F5C-4C37-9864-C03954B50374}"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endParaRPr lang="en-US" dirty="0"/>
          </a:p>
        </p:txBody>
      </p:sp>
      <p:sp>
        <p:nvSpPr>
          <p:cNvPr id="8" name="Footer Placeholder 21"/>
          <p:cNvSpPr>
            <a:spLocks noGrp="1"/>
          </p:cNvSpPr>
          <p:nvPr>
            <p:ph type="ftr" sz="quarter" idx="11"/>
          </p:nvPr>
        </p:nvSpPr>
        <p:spPr/>
        <p:txBody>
          <a:bodyPr/>
          <a:lstStyle>
            <a:lvl1pPr>
              <a:defRPr/>
            </a:lvl1pPr>
          </a:lstStyle>
          <a:p>
            <a:pPr>
              <a:defRPr/>
            </a:pPr>
            <a:endParaRPr lang="en-US" dirty="0"/>
          </a:p>
        </p:txBody>
      </p:sp>
      <p:sp>
        <p:nvSpPr>
          <p:cNvPr id="9" name="Slide Number Placeholder 17"/>
          <p:cNvSpPr>
            <a:spLocks noGrp="1"/>
          </p:cNvSpPr>
          <p:nvPr>
            <p:ph type="sldNum" sz="quarter" idx="12"/>
          </p:nvPr>
        </p:nvSpPr>
        <p:spPr/>
        <p:txBody>
          <a:bodyPr/>
          <a:lstStyle>
            <a:lvl1pPr>
              <a:defRPr/>
            </a:lvl1pPr>
          </a:lstStyle>
          <a:p>
            <a:pPr>
              <a:defRPr/>
            </a:pPr>
            <a:fld id="{B5CF8F6B-7A72-4656-9736-EDCC13AA091A}"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dirty="0"/>
          </a:p>
        </p:txBody>
      </p:sp>
      <p:sp>
        <p:nvSpPr>
          <p:cNvPr id="4" name="Footer Placeholder 21"/>
          <p:cNvSpPr>
            <a:spLocks noGrp="1"/>
          </p:cNvSpPr>
          <p:nvPr>
            <p:ph type="ftr" sz="quarter" idx="11"/>
          </p:nvPr>
        </p:nvSpPr>
        <p:spPr/>
        <p:txBody>
          <a:bodyPr/>
          <a:lstStyle>
            <a:lvl1pPr>
              <a:defRPr/>
            </a:lvl1pPr>
          </a:lstStyle>
          <a:p>
            <a:pPr>
              <a:defRPr/>
            </a:pPr>
            <a:endParaRPr lang="en-US" dirty="0"/>
          </a:p>
        </p:txBody>
      </p:sp>
      <p:sp>
        <p:nvSpPr>
          <p:cNvPr id="5" name="Slide Number Placeholder 17"/>
          <p:cNvSpPr>
            <a:spLocks noGrp="1"/>
          </p:cNvSpPr>
          <p:nvPr>
            <p:ph type="sldNum" sz="quarter" idx="12"/>
          </p:nvPr>
        </p:nvSpPr>
        <p:spPr/>
        <p:txBody>
          <a:bodyPr/>
          <a:lstStyle>
            <a:lvl1pPr>
              <a:defRPr/>
            </a:lvl1pPr>
          </a:lstStyle>
          <a:p>
            <a:pPr>
              <a:defRPr/>
            </a:pPr>
            <a:fld id="{9004B4F7-C645-416A-AC03-7A109C230D6E}"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dirty="0"/>
          </a:p>
        </p:txBody>
      </p:sp>
      <p:sp>
        <p:nvSpPr>
          <p:cNvPr id="3" name="Footer Placeholder 21"/>
          <p:cNvSpPr>
            <a:spLocks noGrp="1"/>
          </p:cNvSpPr>
          <p:nvPr>
            <p:ph type="ftr" sz="quarter" idx="11"/>
          </p:nvPr>
        </p:nvSpPr>
        <p:spPr/>
        <p:txBody>
          <a:bodyPr/>
          <a:lstStyle>
            <a:lvl1pPr>
              <a:defRPr/>
            </a:lvl1pPr>
          </a:lstStyle>
          <a:p>
            <a:pPr>
              <a:defRPr/>
            </a:pPr>
            <a:endParaRPr lang="en-US" dirty="0"/>
          </a:p>
        </p:txBody>
      </p:sp>
      <p:sp>
        <p:nvSpPr>
          <p:cNvPr id="4" name="Slide Number Placeholder 17"/>
          <p:cNvSpPr>
            <a:spLocks noGrp="1"/>
          </p:cNvSpPr>
          <p:nvPr>
            <p:ph type="sldNum" sz="quarter" idx="12"/>
          </p:nvPr>
        </p:nvSpPr>
        <p:spPr/>
        <p:txBody>
          <a:bodyPr/>
          <a:lstStyle>
            <a:lvl1pPr>
              <a:defRPr/>
            </a:lvl1pPr>
          </a:lstStyle>
          <a:p>
            <a:pPr>
              <a:defRPr/>
            </a:pPr>
            <a:fld id="{8C2EFE04-4756-466F-AC50-FB9AA176A611}"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dirty="0"/>
          </a:p>
        </p:txBody>
      </p:sp>
      <p:sp>
        <p:nvSpPr>
          <p:cNvPr id="6" name="Footer Placeholder 21"/>
          <p:cNvSpPr>
            <a:spLocks noGrp="1"/>
          </p:cNvSpPr>
          <p:nvPr>
            <p:ph type="ftr" sz="quarter" idx="11"/>
          </p:nvPr>
        </p:nvSpPr>
        <p:spPr/>
        <p:txBody>
          <a:bodyPr/>
          <a:lstStyle>
            <a:lvl1pPr>
              <a:defRPr/>
            </a:lvl1pPr>
          </a:lstStyle>
          <a:p>
            <a:pPr>
              <a:defRPr/>
            </a:pPr>
            <a:endParaRPr lang="en-US" dirty="0"/>
          </a:p>
        </p:txBody>
      </p:sp>
      <p:sp>
        <p:nvSpPr>
          <p:cNvPr id="7" name="Slide Number Placeholder 17"/>
          <p:cNvSpPr>
            <a:spLocks noGrp="1"/>
          </p:cNvSpPr>
          <p:nvPr>
            <p:ph type="sldNum" sz="quarter" idx="12"/>
          </p:nvPr>
        </p:nvSpPr>
        <p:spPr/>
        <p:txBody>
          <a:bodyPr/>
          <a:lstStyle>
            <a:lvl1pPr>
              <a:defRPr/>
            </a:lvl1pPr>
          </a:lstStyle>
          <a:p>
            <a:pPr>
              <a:defRPr/>
            </a:pPr>
            <a:fld id="{C0674A16-7580-456C-A7FC-0F552A46BBE4}"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dirty="0">
              <a:latin typeface="+mn-lt"/>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dirty="0">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dirty="0"/>
          </a:p>
        </p:txBody>
      </p:sp>
      <p:sp>
        <p:nvSpPr>
          <p:cNvPr id="10" name="Footer Placeholder 5"/>
          <p:cNvSpPr>
            <a:spLocks noGrp="1"/>
          </p:cNvSpPr>
          <p:nvPr>
            <p:ph type="ftr" sz="quarter" idx="11"/>
          </p:nvPr>
        </p:nvSpPr>
        <p:spPr/>
        <p:txBody>
          <a:bodyPr/>
          <a:lstStyle>
            <a:lvl1pPr>
              <a:defRPr/>
            </a:lvl1pPr>
          </a:lstStyle>
          <a:p>
            <a:pPr>
              <a:defRPr/>
            </a:pPr>
            <a:endParaRPr lang="en-US" dirty="0"/>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EB1811E7-1FDD-4857-9A84-5DA4EE9F865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dirty="0">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dirty="0">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C9451D98-B36D-48DB-A082-9D1909F5383D}" type="slidenum">
              <a:rPr lang="en-US"/>
              <a:pPr>
                <a:defRPr/>
              </a:pPr>
              <a:t>‹#›</a:t>
            </a:fld>
            <a:endParaRPr lang="en-US" dirty="0"/>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dirty="0"/>
            </a:p>
          </p:txBody>
        </p:sp>
      </p:grpSp>
    </p:spTree>
  </p:cSld>
  <p:clrMap bg1="dk1" tx1="lt1" bg2="dk2" tx2="lt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4" r:id="rId9"/>
    <p:sldLayoutId id="2147483852" r:id="rId10"/>
    <p:sldLayoutId id="2147483853"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icsc.org/" TargetMode="External"/><Relationship Id="rId7" Type="http://schemas.openxmlformats.org/officeDocument/2006/relationships/hyperlink" Target="http://www.flcounties.com/" TargetMode="External"/><Relationship Id="rId2" Type="http://schemas.openxmlformats.org/officeDocument/2006/relationships/hyperlink" Target="http://www.floridaplanning.org/" TargetMode="External"/><Relationship Id="rId1" Type="http://schemas.openxmlformats.org/officeDocument/2006/relationships/slideLayout" Target="../slideLayouts/slideLayout1.xml"/><Relationship Id="rId6" Type="http://schemas.openxmlformats.org/officeDocument/2006/relationships/hyperlink" Target="http://www.flcities.com/" TargetMode="External"/><Relationship Id="rId5" Type="http://schemas.openxmlformats.org/officeDocument/2006/relationships/hyperlink" Target="http://www.fba.org/" TargetMode="External"/><Relationship Id="rId4" Type="http://schemas.openxmlformats.org/officeDocument/2006/relationships/hyperlink" Target="http://www.uli.org"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mailto:cwestmoreland@flcities.com" TargetMode="External"/><Relationship Id="rId2" Type="http://schemas.openxmlformats.org/officeDocument/2006/relationships/hyperlink" Target="http://www.redevelopment.net/" TargetMode="External"/><Relationship Id="rId1" Type="http://schemas.openxmlformats.org/officeDocument/2006/relationships/slideLayout" Target="../slideLayouts/slideLayout2.xml"/><Relationship Id="rId4" Type="http://schemas.openxmlformats.org/officeDocument/2006/relationships/hyperlink" Target="mailto:jpiland@flcities.co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floridaspecialdistricts.or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62000" y="1066800"/>
            <a:ext cx="7772400" cy="1752599"/>
          </a:xfrm>
        </p:spPr>
        <p:txBody>
          <a:bodyPr>
            <a:normAutofit fontScale="90000"/>
          </a:bodyPr>
          <a:lstStyle/>
          <a:p>
            <a:pPr eaLnBrk="1" fontAlgn="auto" hangingPunct="1">
              <a:spcAft>
                <a:spcPts val="0"/>
              </a:spcAft>
              <a:defRPr/>
            </a:pP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3600" dirty="0" smtClean="0">
                <a:effectLst/>
              </a:rPr>
              <a:t/>
            </a:r>
            <a:br>
              <a:rPr lang="en-US" sz="3600" dirty="0" smtClean="0">
                <a:effectLst/>
              </a:rPr>
            </a:br>
            <a:endParaRPr lang="en-US" dirty="0">
              <a:effectLst/>
            </a:endParaRPr>
          </a:p>
        </p:txBody>
      </p:sp>
      <p:sp>
        <p:nvSpPr>
          <p:cNvPr id="2052" name="Rectangle 4"/>
          <p:cNvSpPr>
            <a:spLocks noGrp="1" noChangeArrowheads="1"/>
          </p:cNvSpPr>
          <p:nvPr>
            <p:ph type="subTitle" idx="1"/>
          </p:nvPr>
        </p:nvSpPr>
        <p:spPr>
          <a:xfrm>
            <a:off x="1371600" y="1371600"/>
            <a:ext cx="6400800" cy="4038600"/>
          </a:xfrm>
        </p:spPr>
        <p:txBody>
          <a:bodyPr/>
          <a:lstStyle/>
          <a:p>
            <a:pPr marR="0" eaLnBrk="1" hangingPunct="1">
              <a:defRPr/>
            </a:pPr>
            <a:r>
              <a:rPr lang="en-US" sz="4000" b="1" dirty="0" smtClean="0">
                <a:solidFill>
                  <a:srgbClr val="FFC000"/>
                </a:solidFill>
                <a:effectLst>
                  <a:outerShdw blurRad="38100" dist="38100" dir="2700000" algn="tl">
                    <a:srgbClr val="000000">
                      <a:alpha val="43137"/>
                    </a:srgbClr>
                  </a:outerShdw>
                </a:effectLst>
              </a:rPr>
              <a:t>CRAs:  CRA Board </a:t>
            </a:r>
            <a:r>
              <a:rPr lang="en-US" sz="4000" b="1" dirty="0" smtClean="0">
                <a:solidFill>
                  <a:srgbClr val="FFC000"/>
                </a:solidFill>
                <a:effectLst>
                  <a:outerShdw blurRad="38100" dist="38100" dir="2700000" algn="tl">
                    <a:srgbClr val="000000">
                      <a:alpha val="43137"/>
                    </a:srgbClr>
                  </a:outerShdw>
                </a:effectLst>
              </a:rPr>
              <a:t/>
            </a:r>
            <a:br>
              <a:rPr lang="en-US" sz="4000" b="1" dirty="0" smtClean="0">
                <a:solidFill>
                  <a:srgbClr val="FFC000"/>
                </a:solidFill>
                <a:effectLst>
                  <a:outerShdw blurRad="38100" dist="38100" dir="2700000" algn="tl">
                    <a:srgbClr val="000000">
                      <a:alpha val="43137"/>
                    </a:srgbClr>
                  </a:outerShdw>
                </a:effectLst>
              </a:rPr>
            </a:br>
            <a:r>
              <a:rPr lang="en-US" sz="4000" b="1" dirty="0" smtClean="0">
                <a:solidFill>
                  <a:srgbClr val="FFC000"/>
                </a:solidFill>
                <a:effectLst>
                  <a:outerShdw blurRad="38100" dist="38100" dir="2700000" algn="tl">
                    <a:srgbClr val="000000">
                      <a:alpha val="43137"/>
                    </a:srgbClr>
                  </a:outerShdw>
                </a:effectLst>
              </a:rPr>
              <a:t>Member </a:t>
            </a:r>
            <a:r>
              <a:rPr lang="en-US" sz="4000" b="1" dirty="0" smtClean="0">
                <a:solidFill>
                  <a:srgbClr val="FFC000"/>
                </a:solidFill>
                <a:effectLst>
                  <a:outerShdw blurRad="38100" dist="38100" dir="2700000" algn="tl">
                    <a:srgbClr val="000000">
                      <a:alpha val="43137"/>
                    </a:srgbClr>
                  </a:outerShdw>
                </a:effectLst>
              </a:rPr>
              <a:t>Training</a:t>
            </a:r>
          </a:p>
          <a:p>
            <a:pPr marR="0" eaLnBrk="1" hangingPunct="1">
              <a:defRPr/>
            </a:pPr>
            <a:endParaRPr lang="en-US" sz="3600" b="1" dirty="0" smtClean="0">
              <a:solidFill>
                <a:srgbClr val="FFC000"/>
              </a:solidFill>
            </a:endParaRPr>
          </a:p>
          <a:p>
            <a:pPr marR="0" algn="l" eaLnBrk="1" hangingPunct="1">
              <a:defRPr/>
            </a:pPr>
            <a:r>
              <a:rPr lang="en-US" sz="3600" b="1" i="1" dirty="0" smtClean="0"/>
              <a:t>			     </a:t>
            </a:r>
          </a:p>
          <a:p>
            <a:pPr marR="0" algn="l" eaLnBrk="1" hangingPunct="1">
              <a:defRPr/>
            </a:pPr>
            <a:r>
              <a:rPr lang="en-US" sz="2000" b="1" i="1" dirty="0">
                <a:solidFill>
                  <a:srgbClr val="FFC000"/>
                </a:solidFill>
              </a:rPr>
              <a:t>Redevelopment in a Changing </a:t>
            </a:r>
            <a:r>
              <a:rPr lang="en-US" sz="2000" b="1" i="1" dirty="0" smtClean="0">
                <a:solidFill>
                  <a:srgbClr val="FFC000"/>
                </a:solidFill>
              </a:rPr>
              <a:t>Economy</a:t>
            </a:r>
            <a:endParaRPr lang="en-US" sz="2000" b="1" i="1" dirty="0">
              <a:solidFill>
                <a:srgbClr val="FFC000"/>
              </a:solidFill>
            </a:endParaRPr>
          </a:p>
          <a:p>
            <a:pPr marR="0" algn="l" eaLnBrk="1" hangingPunct="1">
              <a:defRPr/>
            </a:pPr>
            <a:r>
              <a:rPr lang="en-US" sz="1800" b="1" dirty="0" smtClean="0">
                <a:solidFill>
                  <a:srgbClr val="FFC000"/>
                </a:solidFill>
              </a:rPr>
              <a:t>Florida Redevelopment Association Annual Conference</a:t>
            </a:r>
          </a:p>
          <a:p>
            <a:pPr marR="0" algn="l" eaLnBrk="1" hangingPunct="1">
              <a:defRPr/>
            </a:pPr>
            <a:r>
              <a:rPr lang="en-US" sz="1800" b="1" dirty="0" smtClean="0">
                <a:solidFill>
                  <a:srgbClr val="FFC000"/>
                </a:solidFill>
              </a:rPr>
              <a:t>October 19, 2011</a:t>
            </a:r>
          </a:p>
        </p:txBody>
      </p:sp>
      <p:pic>
        <p:nvPicPr>
          <p:cNvPr id="3076" name="Picture 4" descr="Fra_logo email 2.jpg"/>
          <p:cNvPicPr>
            <a:picLocks noChangeAspect="1"/>
          </p:cNvPicPr>
          <p:nvPr/>
        </p:nvPicPr>
        <p:blipFill>
          <a:blip r:embed="rId3" cstate="print"/>
          <a:srcRect/>
          <a:stretch>
            <a:fillRect/>
          </a:stretch>
        </p:blipFill>
        <p:spPr bwMode="auto">
          <a:xfrm>
            <a:off x="635000" y="1066800"/>
            <a:ext cx="1574800" cy="18288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026"/>
          <p:cNvSpPr>
            <a:spLocks noGrp="1" noChangeArrowheads="1"/>
          </p:cNvSpPr>
          <p:nvPr>
            <p:ph type="title"/>
          </p:nvPr>
        </p:nvSpPr>
        <p:spPr>
          <a:xfrm>
            <a:off x="457200" y="533400"/>
            <a:ext cx="8229600" cy="114300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What is Increment Financing?  </a:t>
            </a:r>
          </a:p>
        </p:txBody>
      </p:sp>
      <p:sp>
        <p:nvSpPr>
          <p:cNvPr id="82947" name="Rectangle 1027"/>
          <p:cNvSpPr>
            <a:spLocks noGrp="1" noChangeArrowheads="1"/>
          </p:cNvSpPr>
          <p:nvPr>
            <p:ph idx="1"/>
          </p:nvPr>
        </p:nvSpPr>
        <p:spPr>
          <a:xfrm>
            <a:off x="304800" y="1828800"/>
            <a:ext cx="8229600" cy="4572000"/>
          </a:xfrm>
        </p:spPr>
        <p:txBody>
          <a:bodyPr>
            <a:noAutofit/>
          </a:bodyPr>
          <a:lstStyle/>
          <a:p>
            <a:pPr marL="483362" indent="-457200" eaLnBrk="1" fontAlgn="auto" hangingPunct="1">
              <a:lnSpc>
                <a:spcPct val="110000"/>
              </a:lnSpc>
              <a:spcAft>
                <a:spcPts val="0"/>
              </a:spcAft>
              <a:defRPr/>
            </a:pPr>
            <a:r>
              <a:rPr lang="en-US" sz="2800" dirty="0" smtClean="0">
                <a:effectLst>
                  <a:outerShdw blurRad="38100" dist="38100" dir="2700000" algn="tl">
                    <a:srgbClr val="000000">
                      <a:alpha val="43137"/>
                    </a:srgbClr>
                  </a:outerShdw>
                </a:effectLst>
              </a:rPr>
              <a:t>Ad valorem property values frozen (base year) for area</a:t>
            </a:r>
            <a:endParaRPr lang="en-US" sz="2800" dirty="0">
              <a:effectLst>
                <a:outerShdw blurRad="38100" dist="38100" dir="2700000" algn="tl">
                  <a:srgbClr val="000000">
                    <a:alpha val="43137"/>
                  </a:srgbClr>
                </a:outerShdw>
              </a:effectLst>
            </a:endParaRPr>
          </a:p>
          <a:p>
            <a:pPr marL="483362" indent="-457200" eaLnBrk="1" fontAlgn="auto" hangingPunct="1">
              <a:lnSpc>
                <a:spcPct val="110000"/>
              </a:lnSpc>
              <a:spcAft>
                <a:spcPts val="0"/>
              </a:spcAft>
              <a:defRPr/>
            </a:pPr>
            <a:r>
              <a:rPr lang="en-US" sz="2800" dirty="0" smtClean="0">
                <a:effectLst>
                  <a:outerShdw blurRad="38100" dist="38100" dir="2700000" algn="tl">
                    <a:srgbClr val="000000">
                      <a:alpha val="43137"/>
                    </a:srgbClr>
                  </a:outerShdw>
                </a:effectLst>
              </a:rPr>
              <a:t>Yearly increase in property values applied to millage is “</a:t>
            </a:r>
            <a:r>
              <a:rPr lang="en-US" sz="2800" dirty="0">
                <a:effectLst>
                  <a:outerShdw blurRad="38100" dist="38100" dir="2700000" algn="tl">
                    <a:srgbClr val="000000">
                      <a:alpha val="43137"/>
                    </a:srgbClr>
                  </a:outerShdw>
                </a:effectLst>
              </a:rPr>
              <a:t>increment”</a:t>
            </a:r>
          </a:p>
          <a:p>
            <a:pPr marL="483362" indent="-457200" eaLnBrk="1" fontAlgn="auto" hangingPunct="1">
              <a:lnSpc>
                <a:spcPct val="110000"/>
              </a:lnSpc>
              <a:spcAft>
                <a:spcPts val="0"/>
              </a:spcAft>
              <a:defRPr/>
            </a:pPr>
            <a:r>
              <a:rPr lang="en-US" sz="2800" dirty="0" smtClean="0">
                <a:effectLst>
                  <a:outerShdw blurRad="38100" dist="38100" dir="2700000" algn="tl">
                    <a:srgbClr val="000000">
                      <a:alpha val="43137"/>
                    </a:srgbClr>
                  </a:outerShdw>
                </a:effectLst>
              </a:rPr>
              <a:t>95% of amount is sent to CRA trust fund</a:t>
            </a:r>
            <a:endParaRPr lang="en-US" sz="2800" dirty="0">
              <a:effectLst>
                <a:outerShdw blurRad="38100" dist="38100" dir="2700000" algn="tl">
                  <a:srgbClr val="000000">
                    <a:alpha val="43137"/>
                  </a:srgbClr>
                </a:outerShdw>
              </a:effectLst>
            </a:endParaRPr>
          </a:p>
          <a:p>
            <a:pPr marL="483362" indent="-457200" eaLnBrk="1" fontAlgn="auto" hangingPunct="1">
              <a:lnSpc>
                <a:spcPct val="110000"/>
              </a:lnSpc>
              <a:spcAft>
                <a:spcPts val="0"/>
              </a:spcAft>
              <a:defRPr/>
            </a:pPr>
            <a:r>
              <a:rPr lang="en-US" sz="2800" dirty="0">
                <a:effectLst>
                  <a:outerShdw blurRad="38100" dist="38100" dir="2700000" algn="tl">
                    <a:srgbClr val="000000">
                      <a:alpha val="43137"/>
                    </a:srgbClr>
                  </a:outerShdw>
                </a:effectLst>
              </a:rPr>
              <a:t>County and city write check annually</a:t>
            </a:r>
          </a:p>
          <a:p>
            <a:pPr marL="483362" indent="-457200" eaLnBrk="1" fontAlgn="auto" hangingPunct="1">
              <a:lnSpc>
                <a:spcPct val="110000"/>
              </a:lnSpc>
              <a:spcAft>
                <a:spcPts val="0"/>
              </a:spcAft>
              <a:defRPr/>
            </a:pPr>
            <a:r>
              <a:rPr lang="en-US" sz="2800" dirty="0" smtClean="0">
                <a:effectLst>
                  <a:outerShdw blurRad="38100" dist="38100" dir="2700000" algn="tl">
                    <a:srgbClr val="000000">
                      <a:alpha val="43137"/>
                    </a:srgbClr>
                  </a:outerShdw>
                </a:effectLst>
              </a:rPr>
              <a:t>CRA adopts budget based on amounts plus donations, loans, bonds, interest  </a:t>
            </a:r>
            <a:endParaRPr lang="en-US" sz="28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26"/>
          <p:cNvSpPr>
            <a:spLocks noGrp="1" noChangeArrowheads="1"/>
          </p:cNvSpPr>
          <p:nvPr>
            <p:ph type="title"/>
          </p:nvPr>
        </p:nvSpPr>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How Can the Funds be Spent? </a:t>
            </a:r>
            <a:br>
              <a:rPr lang="en-US" sz="4000" b="1" dirty="0" smtClean="0">
                <a:solidFill>
                  <a:srgbClr val="FFC000"/>
                </a:solidFill>
                <a:effectLst>
                  <a:outerShdw blurRad="38100" dist="38100" dir="2700000" algn="tl">
                    <a:srgbClr val="000000">
                      <a:alpha val="43137"/>
                    </a:srgbClr>
                  </a:outerShdw>
                </a:effectLst>
                <a:latin typeface="+mn-lt"/>
              </a:rPr>
            </a:br>
            <a:r>
              <a:rPr lang="en-US" sz="3200" i="1" dirty="0">
                <a:effectLst>
                  <a:outerShdw blurRad="38100" dist="38100" dir="2700000" algn="tl">
                    <a:srgbClr val="000000">
                      <a:alpha val="43137"/>
                    </a:srgbClr>
                  </a:outerShdw>
                </a:effectLst>
              </a:rPr>
              <a:t>ANYTHING IN THE PLAN </a:t>
            </a:r>
            <a:r>
              <a:rPr lang="en-US" sz="3200" i="1" dirty="0" smtClean="0">
                <a:effectLst>
                  <a:outerShdw blurRad="38100" dist="38100" dir="2700000" algn="tl">
                    <a:srgbClr val="000000">
                      <a:alpha val="43137"/>
                    </a:srgbClr>
                  </a:outerShdw>
                </a:effectLst>
              </a:rPr>
              <a:t>allowed by </a:t>
            </a:r>
            <a:r>
              <a:rPr lang="en-US" sz="3200" i="1" dirty="0">
                <a:effectLst>
                  <a:outerShdw blurRad="38100" dist="38100" dir="2700000" algn="tl">
                    <a:srgbClr val="000000">
                      <a:alpha val="43137"/>
                    </a:srgbClr>
                  </a:outerShdw>
                </a:effectLst>
              </a:rPr>
              <a:t>statute to correct conditions in finding of </a:t>
            </a:r>
            <a:r>
              <a:rPr lang="en-US" sz="3200" i="1" dirty="0" smtClean="0">
                <a:effectLst>
                  <a:outerShdw blurRad="38100" dist="38100" dir="2700000" algn="tl">
                    <a:srgbClr val="000000">
                      <a:alpha val="43137"/>
                    </a:srgbClr>
                  </a:outerShdw>
                </a:effectLst>
              </a:rPr>
              <a:t>necessity</a:t>
            </a:r>
            <a:endParaRPr lang="en-US" sz="3200" b="1" i="1" dirty="0" smtClean="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sz="half" idx="1"/>
          </p:nvPr>
        </p:nvSpPr>
        <p:spPr>
          <a:xfrm>
            <a:off x="457200" y="2057400"/>
            <a:ext cx="4038600" cy="4434840"/>
          </a:xfrm>
        </p:spPr>
        <p:txBody>
          <a:bodyPr/>
          <a:lstStyle/>
          <a:p>
            <a:pPr>
              <a:buFont typeface="Wingdings" pitchFamily="2" charset="2"/>
              <a:buChar char="§"/>
              <a:defRPr/>
            </a:pPr>
            <a:r>
              <a:rPr lang="en-US" sz="2000" dirty="0">
                <a:effectLst>
                  <a:outerShdw blurRad="38100" dist="38100" dir="2700000" algn="tl">
                    <a:srgbClr val="000000">
                      <a:alpha val="43137"/>
                    </a:srgbClr>
                  </a:outerShdw>
                </a:effectLst>
              </a:rPr>
              <a:t>Reimbursement for </a:t>
            </a:r>
            <a:r>
              <a:rPr lang="en-US" sz="2000" dirty="0" smtClean="0">
                <a:effectLst>
                  <a:outerShdw blurRad="38100" dist="38100" dir="2700000" algn="tl">
                    <a:srgbClr val="000000">
                      <a:alpha val="43137"/>
                    </a:srgbClr>
                  </a:outerShdw>
                </a:effectLst>
              </a:rPr>
              <a:t>CRA start </a:t>
            </a:r>
            <a:r>
              <a:rPr lang="en-US" sz="2000" dirty="0">
                <a:effectLst>
                  <a:outerShdw blurRad="38100" dist="38100" dir="2700000" algn="tl">
                    <a:srgbClr val="000000">
                      <a:alpha val="43137"/>
                    </a:srgbClr>
                  </a:outerShdw>
                </a:effectLst>
              </a:rPr>
              <a:t>up costs</a:t>
            </a:r>
          </a:p>
          <a:p>
            <a:pPr>
              <a:buFont typeface="Wingdings" pitchFamily="2" charset="2"/>
              <a:buChar char="§"/>
              <a:defRPr/>
            </a:pPr>
            <a:r>
              <a:rPr lang="en-US" sz="2000" dirty="0" smtClean="0">
                <a:effectLst>
                  <a:outerShdw blurRad="38100" dist="38100" dir="2700000" algn="tl">
                    <a:srgbClr val="000000">
                      <a:alpha val="43137"/>
                    </a:srgbClr>
                  </a:outerShdw>
                </a:effectLst>
              </a:rPr>
              <a:t>Administrative and overhead to carry out adopted plan </a:t>
            </a:r>
          </a:p>
          <a:p>
            <a:pPr>
              <a:buFont typeface="Wingdings" pitchFamily="2" charset="2"/>
              <a:buChar char="§"/>
              <a:defRPr/>
            </a:pPr>
            <a:r>
              <a:rPr lang="en-US" sz="2000" dirty="0" smtClean="0">
                <a:effectLst>
                  <a:outerShdw blurRad="38100" dist="38100" dir="2700000" algn="tl">
                    <a:srgbClr val="000000">
                      <a:alpha val="43137"/>
                    </a:srgbClr>
                  </a:outerShdw>
                </a:effectLst>
              </a:rPr>
              <a:t>Planning, surveys, and financial analysis</a:t>
            </a:r>
          </a:p>
          <a:p>
            <a:pPr>
              <a:buFont typeface="Wingdings" pitchFamily="2" charset="2"/>
              <a:buChar char="§"/>
              <a:defRPr/>
            </a:pPr>
            <a:r>
              <a:rPr lang="en-US" sz="2000" dirty="0" smtClean="0">
                <a:effectLst>
                  <a:outerShdw blurRad="38100" dist="38100" dir="2700000" algn="tl">
                    <a:srgbClr val="000000">
                      <a:alpha val="43137"/>
                    </a:srgbClr>
                  </a:outerShdw>
                </a:effectLst>
              </a:rPr>
              <a:t>Acquisition of real property in the redevelopment area</a:t>
            </a:r>
          </a:p>
          <a:p>
            <a:pPr>
              <a:buFont typeface="Wingdings" pitchFamily="2" charset="2"/>
              <a:buChar char="§"/>
              <a:defRPr/>
            </a:pPr>
            <a:r>
              <a:rPr lang="en-US" sz="2000" dirty="0" smtClean="0">
                <a:effectLst>
                  <a:outerShdw blurRad="38100" dist="38100" dir="2700000" algn="tl">
                    <a:srgbClr val="000000">
                      <a:alpha val="43137"/>
                    </a:srgbClr>
                  </a:outerShdw>
                </a:effectLst>
              </a:rPr>
              <a:t>Clearance and preparation of sites in redevelopment area   </a:t>
            </a:r>
          </a:p>
          <a:p>
            <a:pPr>
              <a:buFont typeface="Wingdings" pitchFamily="2" charset="2"/>
              <a:buChar char="§"/>
              <a:defRPr/>
            </a:pPr>
            <a:r>
              <a:rPr lang="en-US" sz="2000" dirty="0" smtClean="0">
                <a:effectLst>
                  <a:outerShdw blurRad="38100" dist="38100" dir="2700000" algn="tl">
                    <a:srgbClr val="000000">
                      <a:alpha val="43137"/>
                    </a:srgbClr>
                  </a:outerShdw>
                </a:effectLst>
              </a:rPr>
              <a:t>Economic development/business incentives</a:t>
            </a:r>
          </a:p>
          <a:p>
            <a:endParaRPr lang="en-US" dirty="0"/>
          </a:p>
        </p:txBody>
      </p:sp>
      <p:sp>
        <p:nvSpPr>
          <p:cNvPr id="2" name="Content Placeholder 1"/>
          <p:cNvSpPr>
            <a:spLocks noGrp="1"/>
          </p:cNvSpPr>
          <p:nvPr>
            <p:ph sz="half" idx="2"/>
          </p:nvPr>
        </p:nvSpPr>
        <p:spPr>
          <a:xfrm>
            <a:off x="4648200" y="2057400"/>
            <a:ext cx="4038600" cy="4434840"/>
          </a:xfrm>
        </p:spPr>
        <p:txBody>
          <a:bodyPr/>
          <a:lstStyle/>
          <a:p>
            <a:pPr>
              <a:buFont typeface="Wingdings" pitchFamily="2" charset="2"/>
              <a:buChar char="§"/>
              <a:defRPr/>
            </a:pPr>
            <a:r>
              <a:rPr lang="en-US" sz="2000" dirty="0" smtClean="0">
                <a:effectLst>
                  <a:outerShdw blurRad="38100" dist="38100" dir="2700000" algn="tl">
                    <a:srgbClr val="000000">
                      <a:alpha val="43137"/>
                    </a:srgbClr>
                  </a:outerShdw>
                </a:effectLst>
              </a:rPr>
              <a:t>Streetscape/capital improvements</a:t>
            </a:r>
          </a:p>
          <a:p>
            <a:pPr>
              <a:buFont typeface="Wingdings" pitchFamily="2" charset="2"/>
              <a:buChar char="§"/>
              <a:defRPr/>
            </a:pPr>
            <a:r>
              <a:rPr lang="en-US" sz="2000" dirty="0" smtClean="0">
                <a:effectLst>
                  <a:outerShdw blurRad="38100" dist="38100" dir="2700000" algn="tl">
                    <a:srgbClr val="000000">
                      <a:alpha val="43137"/>
                    </a:srgbClr>
                  </a:outerShdw>
                </a:effectLst>
              </a:rPr>
              <a:t>Affordable </a:t>
            </a:r>
            <a:r>
              <a:rPr lang="en-US" sz="2000" dirty="0">
                <a:effectLst>
                  <a:outerShdw blurRad="38100" dist="38100" dir="2700000" algn="tl">
                    <a:srgbClr val="000000">
                      <a:alpha val="43137"/>
                    </a:srgbClr>
                  </a:outerShdw>
                </a:effectLst>
              </a:rPr>
              <a:t>housing within the area</a:t>
            </a:r>
          </a:p>
          <a:p>
            <a:pPr>
              <a:buFont typeface="Wingdings" pitchFamily="2" charset="2"/>
              <a:buChar char="§"/>
              <a:defRPr/>
            </a:pPr>
            <a:r>
              <a:rPr lang="en-US" sz="2000" dirty="0">
                <a:effectLst>
                  <a:outerShdw blurRad="38100" dist="38100" dir="2700000" algn="tl">
                    <a:srgbClr val="000000">
                      <a:alpha val="43137"/>
                    </a:srgbClr>
                  </a:outerShdw>
                </a:effectLst>
              </a:rPr>
              <a:t>Community policing innovations</a:t>
            </a:r>
          </a:p>
          <a:p>
            <a:pPr>
              <a:buFont typeface="Wingdings" pitchFamily="2" charset="2"/>
              <a:buChar char="§"/>
              <a:defRPr/>
            </a:pPr>
            <a:r>
              <a:rPr lang="en-US" sz="2000" dirty="0">
                <a:effectLst>
                  <a:outerShdw blurRad="38100" dist="38100" dir="2700000" algn="tl">
                    <a:srgbClr val="000000">
                      <a:alpha val="43137"/>
                    </a:srgbClr>
                  </a:outerShdw>
                </a:effectLst>
              </a:rPr>
              <a:t>Cost of issuance, sale, redemption, retirement, or purchase of revenue bonds</a:t>
            </a:r>
          </a:p>
          <a:p>
            <a:pPr>
              <a:buFont typeface="Wingdings" pitchFamily="2" charset="2"/>
              <a:buChar char="§"/>
              <a:defRPr/>
            </a:pPr>
            <a:r>
              <a:rPr lang="en-US" sz="2000" dirty="0">
                <a:effectLst>
                  <a:outerShdw blurRad="38100" dist="38100" dir="2700000" algn="tl">
                    <a:srgbClr val="000000">
                      <a:alpha val="43137"/>
                    </a:srgbClr>
                  </a:outerShdw>
                </a:effectLst>
              </a:rPr>
              <a:t>Repayment of loans, advances, bonds, bond anticipation notes, and other </a:t>
            </a:r>
            <a:r>
              <a:rPr lang="en-US" sz="2000" dirty="0" smtClean="0">
                <a:effectLst>
                  <a:outerShdw blurRad="38100" dist="38100" dir="2700000" algn="tl">
                    <a:srgbClr val="000000">
                      <a:alpha val="43137"/>
                    </a:srgbClr>
                  </a:outerShdw>
                </a:effectLst>
              </a:rPr>
              <a:t>debt</a:t>
            </a:r>
            <a:endParaRPr lang="en-US" sz="2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Powers of a CRA</a:t>
            </a:r>
            <a:br>
              <a:rPr lang="en-US" sz="4000" b="1" dirty="0" smtClean="0">
                <a:solidFill>
                  <a:srgbClr val="FFC000"/>
                </a:solidFill>
                <a:effectLst>
                  <a:outerShdw blurRad="38100" dist="38100" dir="2700000" algn="tl">
                    <a:srgbClr val="000000">
                      <a:alpha val="43137"/>
                    </a:srgbClr>
                  </a:outerShdw>
                </a:effectLst>
                <a:latin typeface="+mn-lt"/>
              </a:rPr>
            </a:br>
            <a:r>
              <a:rPr lang="en-US" sz="3200" b="1" dirty="0" smtClean="0">
                <a:solidFill>
                  <a:srgbClr val="FFC000"/>
                </a:solidFill>
                <a:effectLst>
                  <a:outerShdw blurRad="38100" dist="38100" dir="2700000" algn="tl">
                    <a:srgbClr val="000000">
                      <a:alpha val="43137"/>
                    </a:srgbClr>
                  </a:outerShdw>
                </a:effectLst>
                <a:latin typeface="+mn-lt"/>
              </a:rPr>
              <a:t>Chapter 163, Part III</a:t>
            </a:r>
            <a:br>
              <a:rPr lang="en-US" sz="3200" b="1" dirty="0" smtClean="0">
                <a:solidFill>
                  <a:srgbClr val="FFC000"/>
                </a:solidFill>
                <a:effectLst>
                  <a:outerShdw blurRad="38100" dist="38100" dir="2700000" algn="tl">
                    <a:srgbClr val="000000">
                      <a:alpha val="43137"/>
                    </a:srgbClr>
                  </a:outerShdw>
                </a:effectLst>
                <a:latin typeface="+mn-lt"/>
              </a:rPr>
            </a:br>
            <a:r>
              <a:rPr lang="en-US" sz="2400" b="1" i="1" dirty="0" smtClean="0">
                <a:solidFill>
                  <a:srgbClr val="FFC000"/>
                </a:solidFill>
                <a:effectLst>
                  <a:outerShdw blurRad="38100" dist="38100" dir="2700000" algn="tl">
                    <a:srgbClr val="000000">
                      <a:alpha val="43137"/>
                    </a:srgbClr>
                  </a:outerShdw>
                </a:effectLst>
                <a:latin typeface="+mn-lt"/>
              </a:rPr>
              <a:t>(highly recommended reading)</a:t>
            </a:r>
            <a:endParaRPr lang="en-US" sz="2400" b="1" i="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457200" y="1782763"/>
            <a:ext cx="8229600" cy="4389437"/>
          </a:xfrm>
        </p:spPr>
        <p:txBody>
          <a:bodyPr/>
          <a:lstStyle/>
          <a:p>
            <a:pPr>
              <a:buFont typeface="Wingdings" pitchFamily="2" charset="2"/>
              <a:buChar char="§"/>
              <a:defRPr/>
            </a:pPr>
            <a:endParaRPr lang="en-US" dirty="0" smtClean="0"/>
          </a:p>
          <a:p>
            <a:pPr>
              <a:buFont typeface="Wingdings" pitchFamily="2" charset="2"/>
              <a:buChar char="§"/>
              <a:defRPr/>
            </a:pPr>
            <a:r>
              <a:rPr lang="en-US" dirty="0" smtClean="0">
                <a:effectLst>
                  <a:outerShdw blurRad="38100" dist="38100" dir="2700000" algn="tl">
                    <a:srgbClr val="000000">
                      <a:alpha val="43137"/>
                    </a:srgbClr>
                  </a:outerShdw>
                </a:effectLst>
              </a:rPr>
              <a:t>163.358  Exercise of powers in carrying out community redevelopment and related activities.</a:t>
            </a:r>
          </a:p>
          <a:p>
            <a:pPr>
              <a:buFont typeface="Wingdings" pitchFamily="2" charset="2"/>
              <a:buChar char="§"/>
              <a:defRPr/>
            </a:pPr>
            <a:r>
              <a:rPr lang="en-US" dirty="0" smtClean="0">
                <a:effectLst>
                  <a:outerShdw blurRad="38100" dist="38100" dir="2700000" algn="tl">
                    <a:srgbClr val="000000">
                      <a:alpha val="43137"/>
                    </a:srgbClr>
                  </a:outerShdw>
                </a:effectLst>
              </a:rPr>
              <a:t>163.370  Powers; counties and municipalities; community redevelopment agencies.</a:t>
            </a:r>
          </a:p>
          <a:p>
            <a:pPr>
              <a:buFont typeface="Wingdings" pitchFamily="2" charset="2"/>
              <a:buChar char="§"/>
              <a:defRPr/>
            </a:pPr>
            <a:r>
              <a:rPr lang="en-US" dirty="0">
                <a:effectLst>
                  <a:outerShdw blurRad="38100" dist="38100" dir="2700000" algn="tl">
                    <a:srgbClr val="000000">
                      <a:alpha val="43137"/>
                    </a:srgbClr>
                  </a:outerShdw>
                </a:effectLst>
              </a:rPr>
              <a:t>163.400  Cooperation by public bodies.</a:t>
            </a:r>
          </a:p>
          <a:p>
            <a:pPr>
              <a:buFont typeface="Wingdings" pitchFamily="2" charset="2"/>
              <a:buChar char="§"/>
              <a:defRPr/>
            </a:pPr>
            <a:r>
              <a:rPr lang="en-US" dirty="0" smtClean="0">
                <a:effectLst>
                  <a:outerShdw blurRad="38100" dist="38100" dir="2700000" algn="tl">
                    <a:srgbClr val="000000">
                      <a:alpha val="43137"/>
                    </a:srgbClr>
                  </a:outerShdw>
                </a:effectLst>
              </a:rPr>
              <a:t>163.410  Exercise of powers in counties with home rule charters.</a:t>
            </a:r>
          </a:p>
          <a:p>
            <a:pPr>
              <a:buFont typeface="Wingdings" pitchFamily="2" charset="2"/>
              <a:buChar char="§"/>
              <a:defRPr/>
            </a:pPr>
            <a:r>
              <a:rPr lang="en-US" dirty="0" smtClean="0">
                <a:effectLst>
                  <a:outerShdw blurRad="38100" dist="38100" dir="2700000" algn="tl">
                    <a:srgbClr val="000000">
                      <a:alpha val="43137"/>
                    </a:srgbClr>
                  </a:outerShdw>
                </a:effectLst>
              </a:rPr>
              <a:t>163.415  Exercise of powers in counties without home rule charters.</a:t>
            </a:r>
          </a:p>
          <a:p>
            <a:pPr>
              <a:buFont typeface="Wingdings 2" pitchFamily="18" charset="2"/>
              <a:buNone/>
              <a:defRPr/>
            </a:pPr>
            <a:endParaRPr lang="en-US" dirty="0" smtClean="0">
              <a:effectLst>
                <a:outerShdw blurRad="38100" dist="38100" dir="2700000" algn="tl">
                  <a:srgbClr val="000000">
                    <a:alpha val="43137"/>
                  </a:srgbClr>
                </a:outerShdw>
              </a:effectLst>
            </a:endParaRPr>
          </a:p>
          <a:p>
            <a:pPr>
              <a:buFont typeface="Wingdings 2" pitchFamily="18" charset="2"/>
              <a:buNone/>
              <a:defRPr/>
            </a:pP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191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Interlocal Agreements</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457200" y="1752600"/>
            <a:ext cx="8229600" cy="4572000"/>
          </a:xfrm>
        </p:spPr>
        <p:txBody>
          <a:bodyPr/>
          <a:lstStyle/>
          <a:p>
            <a:pPr>
              <a:buFont typeface="Wingdings" pitchFamily="2" charset="2"/>
              <a:buChar char="§"/>
              <a:defRPr/>
            </a:pPr>
            <a:r>
              <a:rPr lang="en-US" sz="2400" dirty="0" smtClean="0">
                <a:effectLst>
                  <a:outerShdw blurRad="38100" dist="38100" dir="2700000" algn="tl">
                    <a:srgbClr val="000000">
                      <a:alpha val="43137"/>
                    </a:srgbClr>
                  </a:outerShdw>
                </a:effectLst>
              </a:rPr>
              <a:t>Alternative provisions to the statute may be mutually agreed to by the taxing authorities. </a:t>
            </a:r>
          </a:p>
          <a:p>
            <a:pPr>
              <a:buFont typeface="Wingdings" pitchFamily="2" charset="2"/>
              <a:buChar char="§"/>
              <a:defRPr/>
            </a:pPr>
            <a:r>
              <a:rPr lang="en-US" sz="2400" dirty="0" smtClean="0">
                <a:effectLst>
                  <a:outerShdw blurRad="38100" dist="38100" dir="2700000" algn="tl">
                    <a:srgbClr val="000000">
                      <a:alpha val="43137"/>
                    </a:srgbClr>
                  </a:outerShdw>
                </a:effectLst>
              </a:rPr>
              <a:t>Also, 163.387 (3)(b) states:  Alternate provisions contained in an inter local agreement between a taxing authority and the governing body….may supersede the provisions of this section with respect to that taxing authority. The community redevelopment agency may be an additional party to any such agreement.</a:t>
            </a:r>
          </a:p>
          <a:p>
            <a:pPr>
              <a:defRPr/>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95350"/>
          </a:xfrm>
        </p:spPr>
        <p:txBody>
          <a:bodyPr/>
          <a:lstStyle/>
          <a:p>
            <a:pPr algn="ctr"/>
            <a:r>
              <a:rPr lang="en-US" sz="4000" b="1" dirty="0" smtClean="0">
                <a:solidFill>
                  <a:srgbClr val="FFC000"/>
                </a:solidFill>
                <a:effectLst>
                  <a:outerShdw blurRad="38100" dist="38100" dir="2700000" algn="tl">
                    <a:srgbClr val="000000">
                      <a:alpha val="43137"/>
                    </a:srgbClr>
                  </a:outerShdw>
                </a:effectLst>
                <a:latin typeface="+mn-lt"/>
              </a:rPr>
              <a:t>Open Meetings</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1524000" y="1905000"/>
            <a:ext cx="7162800" cy="4114800"/>
          </a:xfrm>
        </p:spPr>
        <p:txBody>
          <a:bodyPr/>
          <a:lstStyle/>
          <a:p>
            <a:endParaRPr lang="en-US" dirty="0" smtClean="0"/>
          </a:p>
          <a:p>
            <a:pPr>
              <a:buFont typeface="Wingdings" pitchFamily="2" charset="2"/>
              <a:buChar char="§"/>
            </a:pPr>
            <a:r>
              <a:rPr lang="en-US" sz="3200" dirty="0" smtClean="0">
                <a:effectLst>
                  <a:outerShdw blurRad="38100" dist="38100" dir="2700000" algn="tl">
                    <a:srgbClr val="000000">
                      <a:alpha val="43137"/>
                    </a:srgbClr>
                  </a:outerShdw>
                </a:effectLst>
              </a:rPr>
              <a:t>Sunshine Law</a:t>
            </a:r>
          </a:p>
          <a:p>
            <a:pPr>
              <a:buFont typeface="Wingdings" pitchFamily="2" charset="2"/>
              <a:buChar char="§"/>
            </a:pPr>
            <a:r>
              <a:rPr lang="en-US" sz="3200" dirty="0" smtClean="0">
                <a:effectLst>
                  <a:outerShdw blurRad="38100" dist="38100" dir="2700000" algn="tl">
                    <a:srgbClr val="000000">
                      <a:alpha val="43137"/>
                    </a:srgbClr>
                  </a:outerShdw>
                </a:effectLst>
              </a:rPr>
              <a:t>Notices</a:t>
            </a:r>
          </a:p>
          <a:p>
            <a:pPr>
              <a:buFont typeface="Wingdings" pitchFamily="2" charset="2"/>
              <a:buChar char="§"/>
            </a:pPr>
            <a:r>
              <a:rPr lang="en-US" sz="3200" dirty="0" smtClean="0">
                <a:effectLst>
                  <a:outerShdw blurRad="38100" dist="38100" dir="2700000" algn="tl">
                    <a:srgbClr val="000000">
                      <a:alpha val="43137"/>
                    </a:srgbClr>
                  </a:outerShdw>
                </a:effectLst>
              </a:rPr>
              <a:t>Protocol</a:t>
            </a:r>
          </a:p>
          <a:p>
            <a:pPr>
              <a:buFont typeface="Wingdings" pitchFamily="2" charset="2"/>
              <a:buChar char="§"/>
            </a:pPr>
            <a:r>
              <a:rPr lang="en-US" sz="3200" dirty="0" smtClean="0">
                <a:effectLst>
                  <a:outerShdw blurRad="38100" dist="38100" dir="2700000" algn="tl">
                    <a:srgbClr val="000000">
                      <a:alpha val="43137"/>
                    </a:srgbClr>
                  </a:outerShdw>
                </a:effectLst>
              </a:rPr>
              <a:t>Civility</a:t>
            </a:r>
          </a:p>
          <a:p>
            <a:pPr>
              <a:buFont typeface="Wingdings" pitchFamily="2" charset="2"/>
              <a:buChar char="§"/>
            </a:pPr>
            <a:r>
              <a:rPr lang="en-US" sz="3200" dirty="0" smtClean="0">
                <a:effectLst>
                  <a:outerShdw blurRad="38100" dist="38100" dir="2700000" algn="tl">
                    <a:srgbClr val="000000">
                      <a:alpha val="43137"/>
                    </a:srgbClr>
                  </a:outerShdw>
                </a:effectLst>
              </a:rPr>
              <a:t>Citizen Participation</a:t>
            </a:r>
          </a:p>
          <a:p>
            <a:pPr>
              <a:buFont typeface="Wingdings" pitchFamily="2" charset="2"/>
              <a:buChar char="§"/>
            </a:pPr>
            <a:r>
              <a:rPr lang="en-US" sz="3200" dirty="0" smtClean="0">
                <a:effectLst>
                  <a:outerShdw blurRad="38100" dist="38100" dir="2700000" algn="tl">
                    <a:srgbClr val="000000">
                      <a:alpha val="43137"/>
                    </a:srgbClr>
                  </a:outerShdw>
                </a:effectLst>
              </a:rPr>
              <a:t>Best Practices</a:t>
            </a:r>
          </a:p>
          <a:p>
            <a:endParaRPr lang="en-US"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smtClean="0">
                <a:solidFill>
                  <a:srgbClr val="FFC000"/>
                </a:solidFill>
                <a:effectLst>
                  <a:outerShdw blurRad="38100" dist="38100" dir="2700000" algn="tl">
                    <a:srgbClr val="000000">
                      <a:alpha val="43137"/>
                    </a:srgbClr>
                  </a:outerShdw>
                </a:effectLst>
                <a:latin typeface="+mn-lt"/>
              </a:rPr>
              <a:t>Open Records</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p:txBody>
          <a:bodyPr/>
          <a:lstStyle/>
          <a:p>
            <a:pPr lvl="3">
              <a:buFont typeface="Wingdings" pitchFamily="2" charset="2"/>
              <a:buChar char="§"/>
            </a:pPr>
            <a:endParaRPr lang="en-US" dirty="0" smtClean="0"/>
          </a:p>
          <a:p>
            <a:pPr lvl="3">
              <a:buFont typeface="Wingdings" pitchFamily="2" charset="2"/>
              <a:buChar char="§"/>
            </a:pPr>
            <a:r>
              <a:rPr lang="en-US" sz="3200" dirty="0" smtClean="0">
                <a:effectLst>
                  <a:outerShdw blurRad="38100" dist="38100" dir="2700000" algn="tl">
                    <a:srgbClr val="000000">
                      <a:alpha val="43137"/>
                    </a:srgbClr>
                  </a:outerShdw>
                </a:effectLst>
              </a:rPr>
              <a:t>Public Access</a:t>
            </a:r>
          </a:p>
          <a:p>
            <a:pPr lvl="3">
              <a:buFont typeface="Wingdings" pitchFamily="2" charset="2"/>
              <a:buChar char="§"/>
            </a:pPr>
            <a:r>
              <a:rPr lang="en-US" sz="3200" dirty="0" smtClean="0">
                <a:effectLst>
                  <a:outerShdw blurRad="38100" dist="38100" dir="2700000" algn="tl">
                    <a:srgbClr val="000000">
                      <a:alpha val="43137"/>
                    </a:srgbClr>
                  </a:outerShdw>
                </a:effectLst>
              </a:rPr>
              <a:t>Home computer communications </a:t>
            </a:r>
          </a:p>
          <a:p>
            <a:pPr lvl="3">
              <a:buFont typeface="Wingdings" pitchFamily="2" charset="2"/>
              <a:buChar char="§"/>
            </a:pPr>
            <a:r>
              <a:rPr lang="en-US" sz="3200" dirty="0" smtClean="0">
                <a:effectLst>
                  <a:outerShdw blurRad="38100" dist="38100" dir="2700000" algn="tl">
                    <a:srgbClr val="000000">
                      <a:alpha val="43137"/>
                    </a:srgbClr>
                  </a:outerShdw>
                </a:effectLst>
              </a:rPr>
              <a:t>Dealing with media requests</a:t>
            </a:r>
          </a:p>
          <a:p>
            <a:pPr lvl="3">
              <a:buFont typeface="Wingdings" pitchFamily="2" charset="2"/>
              <a:buChar char="§"/>
            </a:pPr>
            <a:r>
              <a:rPr lang="en-US" sz="3200" dirty="0" smtClean="0">
                <a:effectLst>
                  <a:outerShdw blurRad="38100" dist="38100" dir="2700000" algn="tl">
                    <a:srgbClr val="000000">
                      <a:alpha val="43137"/>
                    </a:srgbClr>
                  </a:outerShdw>
                </a:effectLst>
              </a:rPr>
              <a:t>Does it have to be in writing?</a:t>
            </a:r>
          </a:p>
          <a:p>
            <a:pPr lvl="3">
              <a:buFont typeface="Wingdings" pitchFamily="2" charset="2"/>
              <a:buChar char="§"/>
            </a:pPr>
            <a:r>
              <a:rPr lang="en-US" sz="3200" dirty="0" smtClean="0">
                <a:effectLst>
                  <a:outerShdw blurRad="38100" dist="38100" dir="2700000" algn="tl">
                    <a:srgbClr val="000000">
                      <a:alpha val="43137"/>
                    </a:srgbClr>
                  </a:outerShdw>
                </a:effectLst>
              </a:rPr>
              <a:t>Do we have to charge for it?</a:t>
            </a:r>
          </a:p>
          <a:p>
            <a:pPr lvl="3">
              <a:buFont typeface="Wingdings" pitchFamily="2" charset="2"/>
              <a:buChar char="§"/>
            </a:pPr>
            <a:r>
              <a:rPr lang="en-US" sz="3200" dirty="0" smtClean="0">
                <a:effectLst>
                  <a:outerShdw blurRad="38100" dist="38100" dir="2700000" algn="tl">
                    <a:srgbClr val="000000">
                      <a:alpha val="43137"/>
                    </a:srgbClr>
                  </a:outerShdw>
                </a:effectLst>
              </a:rPr>
              <a:t>Best Practices</a:t>
            </a:r>
          </a:p>
          <a:p>
            <a:pPr lvl="3">
              <a:buFont typeface="Wingdings" pitchFamily="2" charset="2"/>
              <a:buChar char="§"/>
            </a:pPr>
            <a:endParaRPr lang="en-US" dirty="0" smtClean="0"/>
          </a:p>
          <a:p>
            <a:pPr lvl="3">
              <a:buFont typeface="Wingdings" pitchFamily="2" charset="2"/>
              <a:buChar char="§"/>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971550"/>
          </a:xfrm>
        </p:spPr>
        <p:txBody>
          <a:bodyPr/>
          <a:lstStyle/>
          <a:p>
            <a:pPr algn="ctr"/>
            <a:r>
              <a:rPr lang="en-US" sz="4000" b="1" dirty="0" smtClean="0">
                <a:solidFill>
                  <a:srgbClr val="FFC000"/>
                </a:solidFill>
                <a:effectLst>
                  <a:outerShdw blurRad="38100" dist="38100" dir="2700000" algn="tl">
                    <a:srgbClr val="000000">
                      <a:alpha val="43137"/>
                    </a:srgbClr>
                  </a:outerShdw>
                </a:effectLst>
                <a:latin typeface="+mn-lt"/>
              </a:rPr>
              <a:t>Ethics</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1447800" y="2286000"/>
            <a:ext cx="7239000" cy="3048000"/>
          </a:xfrm>
        </p:spPr>
        <p:txBody>
          <a:bodyPr/>
          <a:lstStyle/>
          <a:p>
            <a:pPr>
              <a:buFont typeface="Wingdings" pitchFamily="2" charset="2"/>
              <a:buChar char="§"/>
            </a:pPr>
            <a:r>
              <a:rPr lang="en-US" sz="3600" dirty="0" smtClean="0">
                <a:effectLst>
                  <a:outerShdw blurRad="38100" dist="38100" dir="2700000" algn="tl">
                    <a:srgbClr val="000000">
                      <a:alpha val="43137"/>
                    </a:srgbClr>
                  </a:outerShdw>
                </a:effectLst>
              </a:rPr>
              <a:t>Conflicts of interest </a:t>
            </a:r>
          </a:p>
          <a:p>
            <a:pPr>
              <a:buFont typeface="Wingdings" pitchFamily="2" charset="2"/>
              <a:buChar char="§"/>
            </a:pPr>
            <a:r>
              <a:rPr lang="en-US" sz="3600" dirty="0" smtClean="0">
                <a:effectLst>
                  <a:outerShdw blurRad="38100" dist="38100" dir="2700000" algn="tl">
                    <a:srgbClr val="000000">
                      <a:alpha val="43137"/>
                    </a:srgbClr>
                  </a:outerShdw>
                </a:effectLst>
              </a:rPr>
              <a:t>Voting conflicts</a:t>
            </a:r>
          </a:p>
          <a:p>
            <a:pPr>
              <a:buFont typeface="Wingdings" pitchFamily="2" charset="2"/>
              <a:buChar char="§"/>
            </a:pPr>
            <a:r>
              <a:rPr lang="en-US" sz="3600" dirty="0" smtClean="0">
                <a:effectLst>
                  <a:outerShdw blurRad="38100" dist="38100" dir="2700000" algn="tl">
                    <a:srgbClr val="000000">
                      <a:alpha val="43137"/>
                    </a:srgbClr>
                  </a:outerShdw>
                </a:effectLst>
              </a:rPr>
              <a:t>Doing business in the area</a:t>
            </a:r>
          </a:p>
          <a:p>
            <a:pPr>
              <a:buFont typeface="Wingdings" pitchFamily="2" charset="2"/>
              <a:buChar char="§"/>
            </a:pPr>
            <a:r>
              <a:rPr lang="en-US" sz="3600" dirty="0" smtClean="0">
                <a:effectLst>
                  <a:outerShdw blurRad="38100" dist="38100" dir="2700000" algn="tl">
                    <a:srgbClr val="000000">
                      <a:alpha val="43137"/>
                    </a:srgbClr>
                  </a:outerShdw>
                </a:effectLst>
              </a:rPr>
              <a:t>Doing business with the agency</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762000"/>
            <a:ext cx="8153400" cy="152400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Generally Not CRA Legal </a:t>
            </a:r>
            <a:br>
              <a:rPr lang="en-US" sz="4000" b="1" dirty="0" smtClean="0">
                <a:solidFill>
                  <a:srgbClr val="FFC000"/>
                </a:solidFill>
                <a:effectLst>
                  <a:outerShdw blurRad="38100" dist="38100" dir="2700000" algn="tl">
                    <a:srgbClr val="000000">
                      <a:alpha val="43137"/>
                    </a:srgbClr>
                  </a:outerShdw>
                </a:effectLst>
                <a:latin typeface="+mn-lt"/>
              </a:rPr>
            </a:br>
            <a:r>
              <a:rPr lang="en-US" sz="4000" b="1" dirty="0" smtClean="0">
                <a:solidFill>
                  <a:srgbClr val="FFC000"/>
                </a:solidFill>
                <a:effectLst>
                  <a:outerShdw blurRad="38100" dist="38100" dir="2700000" algn="tl">
                    <a:srgbClr val="000000">
                      <a:alpha val="43137"/>
                    </a:srgbClr>
                  </a:outerShdw>
                </a:effectLst>
                <a:latin typeface="+mn-lt"/>
              </a:rPr>
              <a:t>(check with your attorney)</a:t>
            </a:r>
          </a:p>
        </p:txBody>
      </p:sp>
      <p:sp>
        <p:nvSpPr>
          <p:cNvPr id="24579" name="Rectangle 3"/>
          <p:cNvSpPr>
            <a:spLocks noGrp="1" noChangeArrowheads="1"/>
          </p:cNvSpPr>
          <p:nvPr>
            <p:ph idx="1"/>
          </p:nvPr>
        </p:nvSpPr>
        <p:spPr>
          <a:xfrm>
            <a:off x="457200" y="2057400"/>
            <a:ext cx="8229600" cy="4038600"/>
          </a:xfrm>
        </p:spPr>
        <p:txBody>
          <a:bodyPr>
            <a:normAutofit/>
          </a:bodyPr>
          <a:lstStyle/>
          <a:p>
            <a:pPr marL="274320" indent="-274320" eaLnBrk="1" fontAlgn="auto" hangingPunct="1">
              <a:spcAft>
                <a:spcPts val="0"/>
              </a:spcAft>
              <a:buClr>
                <a:schemeClr val="accent3"/>
              </a:buClr>
              <a:buFontTx/>
              <a:buNone/>
              <a:defRPr/>
            </a:pPr>
            <a:endParaRPr lang="en-US" sz="3600" b="1" dirty="0"/>
          </a:p>
          <a:p>
            <a:pPr marL="274320" indent="-274320" eaLnBrk="1" fontAlgn="auto" hangingPunct="1">
              <a:spcAft>
                <a:spcPts val="0"/>
              </a:spcAft>
              <a:buClr>
                <a:schemeClr val="accent3"/>
              </a:buClr>
              <a:buFontTx/>
              <a:buNone/>
              <a:defRPr/>
            </a:pPr>
            <a:r>
              <a:rPr lang="en-US" sz="3600" b="1" dirty="0"/>
              <a:t>  </a:t>
            </a:r>
            <a:r>
              <a:rPr lang="en-US" sz="3200" dirty="0" smtClean="0">
                <a:effectLst>
                  <a:outerShdw blurRad="38100" dist="38100" dir="2700000" algn="tl">
                    <a:srgbClr val="000000">
                      <a:alpha val="43137"/>
                    </a:srgbClr>
                  </a:outerShdw>
                </a:effectLst>
              </a:rPr>
              <a:t>Trust fund money for any project, program</a:t>
            </a:r>
            <a:r>
              <a:rPr lang="en-US" sz="3200" dirty="0">
                <a:effectLst>
                  <a:outerShdw blurRad="38100" dist="38100" dir="2700000" algn="tl">
                    <a:srgbClr val="000000">
                      <a:alpha val="43137"/>
                    </a:srgbClr>
                  </a:outerShdw>
                </a:effectLst>
              </a:rPr>
              <a:t>, </a:t>
            </a:r>
            <a:r>
              <a:rPr lang="en-US" sz="3200" dirty="0" smtClean="0">
                <a:effectLst>
                  <a:outerShdw blurRad="38100" dist="38100" dir="2700000" algn="tl">
                    <a:srgbClr val="000000">
                      <a:alpha val="43137"/>
                    </a:srgbClr>
                  </a:outerShdw>
                </a:effectLst>
              </a:rPr>
              <a:t>donation, sponsorship</a:t>
            </a:r>
            <a:r>
              <a:rPr lang="en-US" sz="3200" dirty="0">
                <a:effectLst>
                  <a:outerShdw blurRad="38100" dist="38100" dir="2700000" algn="tl">
                    <a:srgbClr val="000000">
                      <a:alpha val="43137"/>
                    </a:srgbClr>
                  </a:outerShdw>
                </a:effectLst>
              </a:rPr>
              <a:t>, grant that is </a:t>
            </a:r>
            <a:r>
              <a:rPr lang="en-US" sz="3200" u="sng" dirty="0">
                <a:effectLst>
                  <a:outerShdw blurRad="38100" dist="38100" dir="2700000" algn="tl">
                    <a:srgbClr val="000000">
                      <a:alpha val="43137"/>
                    </a:srgbClr>
                  </a:outerShdw>
                </a:effectLst>
              </a:rPr>
              <a:t>not</a:t>
            </a:r>
            <a:r>
              <a:rPr lang="en-US" sz="3200" dirty="0">
                <a:effectLst>
                  <a:outerShdw blurRad="38100" dist="38100" dir="2700000" algn="tl">
                    <a:srgbClr val="000000">
                      <a:alpha val="43137"/>
                    </a:srgbClr>
                  </a:outerShdw>
                </a:effectLst>
              </a:rPr>
              <a:t> expended in the area and is </a:t>
            </a:r>
            <a:r>
              <a:rPr lang="en-US" sz="3200" u="sng" dirty="0">
                <a:effectLst>
                  <a:outerShdw blurRad="38100" dist="38100" dir="2700000" algn="tl">
                    <a:srgbClr val="000000">
                      <a:alpha val="43137"/>
                    </a:srgbClr>
                  </a:outerShdw>
                </a:effectLst>
              </a:rPr>
              <a:t>not</a:t>
            </a:r>
            <a:r>
              <a:rPr lang="en-US" sz="3200" dirty="0">
                <a:effectLst>
                  <a:outerShdw blurRad="38100" dist="38100" dir="2700000" algn="tl">
                    <a:srgbClr val="000000">
                      <a:alpha val="43137"/>
                    </a:srgbClr>
                  </a:outerShdw>
                </a:effectLst>
              </a:rPr>
              <a:t> </a:t>
            </a:r>
            <a:r>
              <a:rPr lang="en-US" sz="3200" dirty="0" smtClean="0">
                <a:effectLst>
                  <a:outerShdw blurRad="38100" dist="38100" dir="2700000" algn="tl">
                    <a:srgbClr val="000000">
                      <a:alpha val="43137"/>
                    </a:srgbClr>
                  </a:outerShdw>
                </a:effectLst>
              </a:rPr>
              <a:t>clearly in </a:t>
            </a:r>
            <a:r>
              <a:rPr lang="en-US" sz="3200" dirty="0">
                <a:effectLst>
                  <a:outerShdw blurRad="38100" dist="38100" dir="2700000" algn="tl">
                    <a:srgbClr val="000000">
                      <a:alpha val="43137"/>
                    </a:srgbClr>
                  </a:outerShdw>
                </a:effectLst>
              </a:rPr>
              <a:t>the redevelopment plan</a:t>
            </a:r>
            <a:r>
              <a:rPr lang="en-US" sz="3200" dirty="0" smtClean="0">
                <a:effectLst>
                  <a:outerShdw blurRad="38100" dist="38100" dir="2700000" algn="tl">
                    <a:srgbClr val="000000">
                      <a:alpha val="43137"/>
                    </a:srgbClr>
                  </a:outerShdw>
                </a:effectLst>
              </a:rPr>
              <a:t>.</a:t>
            </a:r>
          </a:p>
          <a:p>
            <a:pPr marL="274320" indent="-274320" algn="ctr" eaLnBrk="1" fontAlgn="auto" hangingPunct="1">
              <a:spcAft>
                <a:spcPts val="0"/>
              </a:spcAft>
              <a:buClr>
                <a:schemeClr val="accent3"/>
              </a:buClr>
              <a:buFontTx/>
              <a:buNone/>
              <a:defRPr/>
            </a:pPr>
            <a:endParaRPr lang="en-US" sz="2800" i="1" dirty="0" smtClean="0">
              <a:effectLst>
                <a:outerShdw blurRad="38100" dist="38100" dir="2700000" algn="tl">
                  <a:srgbClr val="000000">
                    <a:alpha val="43137"/>
                  </a:srgbClr>
                </a:outerShdw>
              </a:effectLst>
            </a:endParaRPr>
          </a:p>
          <a:p>
            <a:pPr marL="274320" indent="-274320" algn="ctr" eaLnBrk="1" fontAlgn="auto" hangingPunct="1">
              <a:spcAft>
                <a:spcPts val="0"/>
              </a:spcAft>
              <a:buClr>
                <a:schemeClr val="accent3"/>
              </a:buClr>
              <a:buFontTx/>
              <a:buNone/>
              <a:defRPr/>
            </a:pPr>
            <a:r>
              <a:rPr lang="en-US" sz="2800" i="1" dirty="0" smtClean="0">
                <a:effectLst>
                  <a:outerShdw blurRad="38100" dist="38100" dir="2700000" algn="tl">
                    <a:srgbClr val="000000">
                      <a:alpha val="43137"/>
                    </a:srgbClr>
                  </a:outerShdw>
                </a:effectLst>
              </a:rPr>
              <a:t>Exceptions by interlocal agreement **</a:t>
            </a:r>
            <a:endParaRPr lang="en-US" sz="2800" i="1" dirty="0">
              <a:effectLst>
                <a:outerShdw blurRad="38100" dist="38100" dir="2700000" algn="tl">
                  <a:srgbClr val="000000">
                    <a:alpha val="43137"/>
                  </a:srgbClr>
                </a:outerShdw>
              </a:effectLst>
            </a:endParaRPr>
          </a:p>
        </p:txBody>
      </p:sp>
    </p:spTree>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990600"/>
            <a:ext cx="8229600" cy="533400"/>
          </a:xfrm>
        </p:spPr>
        <p:txBody>
          <a:bodyPr/>
          <a:lstStyle/>
          <a:p>
            <a:pPr algn="ctr" eaLnBrk="1" hangingPunct="1">
              <a:defRPr/>
            </a:pPr>
            <a:r>
              <a:rPr lang="en-US" sz="4000" b="1" dirty="0" smtClean="0">
                <a:solidFill>
                  <a:srgbClr val="FFC000"/>
                </a:solidFill>
              </a:rPr>
              <a:t/>
            </a:r>
            <a:br>
              <a:rPr lang="en-US" sz="4000" b="1" dirty="0" smtClean="0">
                <a:solidFill>
                  <a:srgbClr val="FFC000"/>
                </a:solidFill>
              </a:rPr>
            </a:br>
            <a:r>
              <a:rPr lang="en-US" sz="4000" b="1" dirty="0" smtClean="0">
                <a:solidFill>
                  <a:srgbClr val="FFC000"/>
                </a:solidFill>
              </a:rPr>
              <a:t/>
            </a:r>
            <a:br>
              <a:rPr lang="en-US" sz="4000" b="1" dirty="0" smtClean="0">
                <a:solidFill>
                  <a:srgbClr val="FFC000"/>
                </a:solidFill>
              </a:rPr>
            </a:br>
            <a:r>
              <a:rPr lang="en-US" sz="4000" b="1" dirty="0" smtClean="0">
                <a:solidFill>
                  <a:srgbClr val="FFC000"/>
                </a:solidFill>
              </a:rPr>
              <a:t/>
            </a:r>
            <a:br>
              <a:rPr lang="en-US" sz="4000" b="1" dirty="0" smtClean="0">
                <a:solidFill>
                  <a:srgbClr val="FFC000"/>
                </a:solidFill>
              </a:rPr>
            </a:br>
            <a:r>
              <a:rPr lang="en-US" sz="4000" b="1" dirty="0" smtClean="0">
                <a:solidFill>
                  <a:srgbClr val="FFC000"/>
                </a:solidFill>
              </a:rPr>
              <a:t/>
            </a:r>
            <a:br>
              <a:rPr lang="en-US" sz="4000" b="1" dirty="0" smtClean="0">
                <a:solidFill>
                  <a:srgbClr val="FFC000"/>
                </a:solidFill>
              </a:rPr>
            </a:br>
            <a:r>
              <a:rPr lang="en-US" sz="4000" b="1" dirty="0" smtClean="0">
                <a:solidFill>
                  <a:srgbClr val="FFC000"/>
                </a:solidFill>
              </a:rPr>
              <a:t> </a:t>
            </a:r>
            <a:r>
              <a:rPr lang="en-US" sz="4000" b="1" dirty="0" smtClean="0">
                <a:solidFill>
                  <a:srgbClr val="FFC000"/>
                </a:solidFill>
                <a:effectLst>
                  <a:outerShdw blurRad="38100" dist="38100" dir="2700000" algn="tl">
                    <a:srgbClr val="000000">
                      <a:alpha val="43137"/>
                    </a:srgbClr>
                  </a:outerShdw>
                </a:effectLst>
                <a:latin typeface="+mn-lt"/>
              </a:rPr>
              <a:t>Also not CRA Legal </a:t>
            </a:r>
          </a:p>
        </p:txBody>
      </p:sp>
      <p:sp>
        <p:nvSpPr>
          <p:cNvPr id="90115" name="Rectangle 3"/>
          <p:cNvSpPr>
            <a:spLocks noGrp="1" noChangeArrowheads="1"/>
          </p:cNvSpPr>
          <p:nvPr>
            <p:ph idx="1"/>
          </p:nvPr>
        </p:nvSpPr>
        <p:spPr>
          <a:xfrm>
            <a:off x="457200" y="1219200"/>
            <a:ext cx="8229600" cy="5257800"/>
          </a:xfrm>
        </p:spPr>
        <p:txBody>
          <a:bodyPr>
            <a:normAutofit fontScale="92500" lnSpcReduction="20000"/>
          </a:bodyPr>
          <a:lstStyle/>
          <a:p>
            <a:pPr marL="274320" indent="-274320" eaLnBrk="1" fontAlgn="auto" hangingPunct="1">
              <a:lnSpc>
                <a:spcPct val="90000"/>
              </a:lnSpc>
              <a:spcAft>
                <a:spcPts val="0"/>
              </a:spcAft>
              <a:buClr>
                <a:schemeClr val="accent3"/>
              </a:buClr>
              <a:buFontTx/>
              <a:buNone/>
              <a:defRPr/>
            </a:pPr>
            <a:endParaRPr lang="en-US" sz="2400" b="1" dirty="0"/>
          </a:p>
          <a:p>
            <a:pPr marL="274320" indent="-274320" eaLnBrk="1" fontAlgn="auto" hangingPunct="1">
              <a:lnSpc>
                <a:spcPct val="90000"/>
              </a:lnSpc>
              <a:spcAft>
                <a:spcPts val="0"/>
              </a:spcAft>
              <a:buClr>
                <a:schemeClr val="accent3"/>
              </a:buClr>
              <a:buFontTx/>
              <a:buNone/>
              <a:defRPr/>
            </a:pPr>
            <a:endParaRPr lang="en-US" sz="2400" b="1" dirty="0" smtClean="0">
              <a:solidFill>
                <a:srgbClr val="000000"/>
              </a:solidFill>
            </a:endParaRPr>
          </a:p>
          <a:p>
            <a:pPr marL="274320" indent="-274320" eaLnBrk="1" fontAlgn="auto" hangingPunct="1">
              <a:lnSpc>
                <a:spcPct val="90000"/>
              </a:lnSpc>
              <a:spcAft>
                <a:spcPts val="0"/>
              </a:spcAft>
              <a:buClr>
                <a:schemeClr val="accent3"/>
              </a:buClr>
              <a:buFont typeface="Wingdings" pitchFamily="2" charset="2"/>
              <a:buChar char="§"/>
              <a:defRPr/>
            </a:pPr>
            <a:r>
              <a:rPr lang="en-US" sz="2400" b="1" dirty="0" smtClean="0"/>
              <a:t> </a:t>
            </a:r>
            <a:r>
              <a:rPr lang="en-US" dirty="0" smtClean="0">
                <a:effectLst>
                  <a:outerShdw blurRad="38100" dist="38100" dir="2700000" algn="tl">
                    <a:srgbClr val="000000">
                      <a:alpha val="43137"/>
                    </a:srgbClr>
                  </a:outerShdw>
                </a:effectLst>
              </a:rPr>
              <a:t>Construction or expansion of administrative buildings for public bodies or police and fire buildings, unless each taxing authority agrees to such method of financing for the construction or expansion, or unless the construction or expansion is contemplated as part of a community policing innovation.</a:t>
            </a:r>
          </a:p>
          <a:p>
            <a:pPr marL="274320" indent="-274320" eaLnBrk="1" fontAlgn="auto" hangingPunct="1">
              <a:lnSpc>
                <a:spcPct val="90000"/>
              </a:lnSpc>
              <a:spcAft>
                <a:spcPts val="0"/>
              </a:spcAft>
              <a:buClr>
                <a:schemeClr val="accent3"/>
              </a:buClr>
              <a:buFont typeface="Wingdings" pitchFamily="2" charset="2"/>
              <a:buChar char="§"/>
              <a:defRPr/>
            </a:pPr>
            <a:endParaRPr lang="en-US" sz="2400" b="1" dirty="0" smtClean="0">
              <a:effectLst>
                <a:outerShdw blurRad="38100" dist="38100" dir="2700000" algn="tl">
                  <a:srgbClr val="000000">
                    <a:alpha val="43137"/>
                  </a:srgbClr>
                </a:outerShdw>
              </a:effectLst>
            </a:endParaRPr>
          </a:p>
          <a:p>
            <a:pPr marL="274320" indent="-274320" eaLnBrk="1" fontAlgn="auto" hangingPunct="1">
              <a:lnSpc>
                <a:spcPct val="90000"/>
              </a:lnSpc>
              <a:spcAft>
                <a:spcPts val="0"/>
              </a:spcAft>
              <a:buClr>
                <a:schemeClr val="accent3"/>
              </a:buClr>
              <a:buFont typeface="Wingdings" pitchFamily="2" charset="2"/>
              <a:buChar char="§"/>
              <a:defRPr/>
            </a:pPr>
            <a:r>
              <a:rPr lang="en-US" dirty="0" smtClean="0">
                <a:effectLst>
                  <a:outerShdw blurRad="38100" dist="38100" dir="2700000" algn="tl">
                    <a:srgbClr val="000000">
                      <a:alpha val="43137"/>
                    </a:srgbClr>
                  </a:outerShdw>
                </a:effectLst>
              </a:rPr>
              <a:t>Projects under </a:t>
            </a:r>
            <a:r>
              <a:rPr lang="en-US" dirty="0">
                <a:effectLst>
                  <a:outerShdw blurRad="38100" dist="38100" dir="2700000" algn="tl">
                    <a:srgbClr val="000000">
                      <a:alpha val="43137"/>
                    </a:srgbClr>
                  </a:outerShdw>
                </a:effectLst>
              </a:rPr>
              <a:t>any </a:t>
            </a:r>
            <a:r>
              <a:rPr lang="en-US" dirty="0" smtClean="0">
                <a:effectLst>
                  <a:outerShdw blurRad="38100" dist="38100" dir="2700000" algn="tl">
                    <a:srgbClr val="000000">
                      <a:alpha val="43137"/>
                    </a:srgbClr>
                  </a:outerShdw>
                </a:effectLst>
              </a:rPr>
              <a:t>previously existing </a:t>
            </a:r>
            <a:r>
              <a:rPr lang="en-US" dirty="0">
                <a:effectLst>
                  <a:outerShdw blurRad="38100" dist="38100" dir="2700000" algn="tl">
                    <a:srgbClr val="000000">
                      <a:alpha val="43137"/>
                    </a:srgbClr>
                  </a:outerShdw>
                </a:effectLst>
              </a:rPr>
              <a:t>CIP or </a:t>
            </a:r>
            <a:r>
              <a:rPr lang="en-US" dirty="0" smtClean="0">
                <a:effectLst>
                  <a:outerShdw blurRad="38100" dist="38100" dir="2700000" algn="tl">
                    <a:srgbClr val="000000">
                      <a:alpha val="43137"/>
                    </a:srgbClr>
                  </a:outerShdw>
                </a:effectLst>
              </a:rPr>
              <a:t>non CRA funding plan until they are off that list for three years </a:t>
            </a:r>
            <a:endParaRPr lang="en-US" dirty="0">
              <a:effectLst>
                <a:outerShdw blurRad="38100" dist="38100" dir="2700000" algn="tl">
                  <a:srgbClr val="000000">
                    <a:alpha val="43137"/>
                  </a:srgbClr>
                </a:outerShdw>
              </a:effectLst>
            </a:endParaRPr>
          </a:p>
          <a:p>
            <a:pPr marL="274320" indent="-274320" eaLnBrk="1" fontAlgn="auto" hangingPunct="1">
              <a:lnSpc>
                <a:spcPct val="90000"/>
              </a:lnSpc>
              <a:spcAft>
                <a:spcPts val="0"/>
              </a:spcAft>
              <a:buClr>
                <a:schemeClr val="accent3"/>
              </a:buClr>
              <a:buFont typeface="Wingdings" pitchFamily="2" charset="2"/>
              <a:buChar char="§"/>
              <a:defRPr/>
            </a:pPr>
            <a:endParaRPr lang="en-US" dirty="0">
              <a:effectLst>
                <a:outerShdw blurRad="38100" dist="38100" dir="2700000" algn="tl">
                  <a:srgbClr val="000000">
                    <a:alpha val="43137"/>
                  </a:srgbClr>
                </a:outerShdw>
              </a:effectLst>
            </a:endParaRPr>
          </a:p>
          <a:p>
            <a:pPr marL="274320" indent="-274320" eaLnBrk="1" fontAlgn="auto" hangingPunct="1">
              <a:lnSpc>
                <a:spcPct val="90000"/>
              </a:lnSpc>
              <a:spcAft>
                <a:spcPts val="0"/>
              </a:spcAft>
              <a:buClr>
                <a:schemeClr val="accent3"/>
              </a:buClr>
              <a:buFont typeface="Wingdings" pitchFamily="2" charset="2"/>
              <a:buChar char="§"/>
              <a:defRPr/>
            </a:pPr>
            <a:r>
              <a:rPr lang="en-US" dirty="0">
                <a:effectLst>
                  <a:outerShdw blurRad="38100" dist="38100" dir="2700000" algn="tl">
                    <a:srgbClr val="000000">
                      <a:alpha val="43137"/>
                    </a:srgbClr>
                  </a:outerShdw>
                </a:effectLst>
              </a:rPr>
              <a:t>General government operating expenses unrelated to planning and carrying out the </a:t>
            </a:r>
            <a:r>
              <a:rPr lang="en-US" dirty="0" smtClean="0">
                <a:effectLst>
                  <a:outerShdw blurRad="38100" dist="38100" dir="2700000" algn="tl">
                    <a:srgbClr val="000000">
                      <a:alpha val="43137"/>
                    </a:srgbClr>
                  </a:outerShdw>
                </a:effectLst>
              </a:rPr>
              <a:t>community redevelopment plan</a:t>
            </a:r>
          </a:p>
          <a:p>
            <a:pPr marL="274320" indent="-274320" eaLnBrk="1" fontAlgn="auto" hangingPunct="1">
              <a:lnSpc>
                <a:spcPct val="90000"/>
              </a:lnSpc>
              <a:spcAft>
                <a:spcPts val="0"/>
              </a:spcAft>
              <a:buClr>
                <a:schemeClr val="accent3"/>
              </a:buClr>
              <a:buFont typeface="Wingdings 2" pitchFamily="18" charset="2"/>
              <a:buNone/>
              <a:defRPr/>
            </a:pPr>
            <a:endParaRPr lang="en-US" i="1" dirty="0" smtClean="0">
              <a:effectLst>
                <a:outerShdw blurRad="38100" dist="38100" dir="2700000" algn="tl">
                  <a:srgbClr val="000000">
                    <a:alpha val="43137"/>
                  </a:srgbClr>
                </a:outerShdw>
              </a:effectLst>
            </a:endParaRPr>
          </a:p>
          <a:p>
            <a:pPr marL="274320" indent="-274320" algn="ctr" eaLnBrk="1" fontAlgn="auto" hangingPunct="1">
              <a:lnSpc>
                <a:spcPct val="90000"/>
              </a:lnSpc>
              <a:spcAft>
                <a:spcPts val="0"/>
              </a:spcAft>
              <a:buClr>
                <a:schemeClr val="accent3"/>
              </a:buClr>
              <a:buFont typeface="Wingdings 2" pitchFamily="18" charset="2"/>
              <a:buNone/>
              <a:defRPr/>
            </a:pPr>
            <a:r>
              <a:rPr lang="en-US" i="1" dirty="0" smtClean="0">
                <a:effectLst>
                  <a:outerShdw blurRad="38100" dist="38100" dir="2700000" algn="tl">
                    <a:srgbClr val="000000">
                      <a:alpha val="43137"/>
                    </a:srgbClr>
                  </a:outerShdw>
                </a:effectLst>
              </a:rPr>
              <a:t>Exceptions by inter local agreement **</a:t>
            </a:r>
          </a:p>
          <a:p>
            <a:pPr marL="274320" indent="-274320" eaLnBrk="1" fontAlgn="auto" hangingPunct="1">
              <a:lnSpc>
                <a:spcPct val="90000"/>
              </a:lnSpc>
              <a:spcAft>
                <a:spcPts val="0"/>
              </a:spcAft>
              <a:buClr>
                <a:schemeClr val="accent3"/>
              </a:buClr>
              <a:buFontTx/>
              <a:buNone/>
              <a:defRPr/>
            </a:pPr>
            <a:endParaRPr lang="en-US" sz="2400"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191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What Redevelopment is </a:t>
            </a:r>
            <a:r>
              <a:rPr lang="en-US" sz="4000" b="1" u="sng" dirty="0" smtClean="0">
                <a:solidFill>
                  <a:srgbClr val="FFC000"/>
                </a:solidFill>
                <a:effectLst>
                  <a:outerShdw blurRad="38100" dist="38100" dir="2700000" algn="tl">
                    <a:srgbClr val="000000">
                      <a:alpha val="43137"/>
                    </a:srgbClr>
                  </a:outerShdw>
                </a:effectLst>
                <a:latin typeface="+mn-lt"/>
              </a:rPr>
              <a:t>Not</a:t>
            </a:r>
            <a:endParaRPr lang="en-US" sz="4000" b="1" u="sng"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1752600"/>
            <a:ext cx="7848600" cy="4572000"/>
          </a:xfrm>
        </p:spPr>
        <p:txBody>
          <a:bodyPr/>
          <a:lstStyle/>
          <a:p>
            <a:pPr>
              <a:buFont typeface="Wingdings" pitchFamily="2" charset="2"/>
              <a:buChar char="§"/>
              <a:defRPr/>
            </a:pPr>
            <a:r>
              <a:rPr lang="en-US" dirty="0" smtClean="0">
                <a:effectLst>
                  <a:outerShdw blurRad="38100" dist="38100" dir="2700000" algn="tl">
                    <a:srgbClr val="000000">
                      <a:alpha val="43137"/>
                    </a:srgbClr>
                  </a:outerShdw>
                </a:effectLst>
              </a:rPr>
              <a:t>Anything spent outside the plan or the area</a:t>
            </a:r>
          </a:p>
          <a:p>
            <a:pPr>
              <a:buFont typeface="Wingdings" pitchFamily="2" charset="2"/>
              <a:buChar char="§"/>
              <a:defRPr/>
            </a:pPr>
            <a:r>
              <a:rPr lang="en-US" dirty="0" smtClean="0">
                <a:effectLst>
                  <a:outerShdw blurRad="38100" dist="38100" dir="2700000" algn="tl">
                    <a:srgbClr val="000000">
                      <a:alpha val="43137"/>
                    </a:srgbClr>
                  </a:outerShdw>
                </a:effectLst>
              </a:rPr>
              <a:t>Eminent domain for redevelopment purposes</a:t>
            </a:r>
          </a:p>
          <a:p>
            <a:pPr>
              <a:buFont typeface="Wingdings" pitchFamily="2" charset="2"/>
              <a:buChar char="§"/>
              <a:defRPr/>
            </a:pPr>
            <a:r>
              <a:rPr lang="en-US" dirty="0" smtClean="0">
                <a:effectLst>
                  <a:outerShdw blurRad="38100" dist="38100" dir="2700000" algn="tl">
                    <a:srgbClr val="000000">
                      <a:alpha val="43137"/>
                    </a:srgbClr>
                  </a:outerShdw>
                </a:effectLst>
              </a:rPr>
              <a:t>General government line items</a:t>
            </a:r>
          </a:p>
          <a:p>
            <a:pPr>
              <a:buFont typeface="Wingdings" pitchFamily="2" charset="2"/>
              <a:buChar char="§"/>
              <a:defRPr/>
            </a:pPr>
            <a:r>
              <a:rPr lang="en-US" dirty="0" smtClean="0">
                <a:effectLst>
                  <a:outerShdw blurRad="38100" dist="38100" dir="2700000" algn="tl">
                    <a:srgbClr val="000000">
                      <a:alpha val="43137"/>
                    </a:srgbClr>
                  </a:outerShdw>
                </a:effectLst>
              </a:rPr>
              <a:t>Grants or donations to non-profits or events that have nothing to do with the redevelopment plan</a:t>
            </a:r>
          </a:p>
          <a:p>
            <a:pPr>
              <a:buFont typeface="Wingdings" pitchFamily="2" charset="2"/>
              <a:buChar char="§"/>
              <a:defRPr/>
            </a:pPr>
            <a:r>
              <a:rPr lang="en-US" dirty="0" smtClean="0">
                <a:effectLst>
                  <a:outerShdw blurRad="38100" dist="38100" dir="2700000" algn="tl">
                    <a:srgbClr val="000000">
                      <a:alpha val="43137"/>
                    </a:srgbClr>
                  </a:outerShdw>
                </a:effectLst>
              </a:rPr>
              <a:t>Salaries for city or county staff that do not work on CRA activities</a:t>
            </a:r>
          </a:p>
          <a:p>
            <a:pPr>
              <a:buFont typeface="Wingdings" pitchFamily="2" charset="2"/>
              <a:buChar char="§"/>
              <a:defRPr/>
            </a:pPr>
            <a:r>
              <a:rPr lang="en-US" dirty="0" smtClean="0">
                <a:effectLst>
                  <a:outerShdw blurRad="38100" dist="38100" dir="2700000" algn="tl">
                    <a:srgbClr val="000000">
                      <a:alpha val="43137"/>
                    </a:srgbClr>
                  </a:outerShdw>
                </a:effectLst>
              </a:rPr>
              <a:t>Maintenance normally done by city or county</a:t>
            </a:r>
          </a:p>
          <a:p>
            <a:pPr>
              <a:buFont typeface="Wingdings" pitchFamily="2" charset="2"/>
              <a:buChar char="§"/>
              <a:defRPr/>
            </a:pPr>
            <a:r>
              <a:rPr lang="en-US" dirty="0" smtClean="0">
                <a:effectLst>
                  <a:outerShdw blurRad="38100" dist="38100" dir="2700000" algn="tl">
                    <a:srgbClr val="000000">
                      <a:alpha val="43137"/>
                    </a:srgbClr>
                  </a:outerShdw>
                </a:effectLst>
              </a:rPr>
              <a:t>Comprehensive planning, zoning or land use regulation</a:t>
            </a:r>
          </a:p>
          <a:p>
            <a:pPr>
              <a:defRPr/>
            </a:pPr>
            <a:endParaRPr lang="en-US" dirty="0" smtClean="0"/>
          </a:p>
          <a:p>
            <a:pPr>
              <a:defRPr/>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704850"/>
            <a:ext cx="8229600" cy="81915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Agenda</a:t>
            </a:r>
          </a:p>
        </p:txBody>
      </p:sp>
      <p:sp>
        <p:nvSpPr>
          <p:cNvPr id="6147" name="Content Placeholder 2"/>
          <p:cNvSpPr>
            <a:spLocks noGrp="1"/>
          </p:cNvSpPr>
          <p:nvPr>
            <p:ph idx="1"/>
          </p:nvPr>
        </p:nvSpPr>
        <p:spPr>
          <a:xfrm>
            <a:off x="838200" y="1752600"/>
            <a:ext cx="7666038" cy="4724400"/>
          </a:xfrm>
        </p:spPr>
        <p:txBody>
          <a:bodyPr/>
          <a:lstStyle/>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What are CRAs?</a:t>
            </a:r>
          </a:p>
          <a:p>
            <a:pPr eaLnBrk="1" hangingPunct="1">
              <a:buFont typeface="Wingdings" pitchFamily="2" charset="2"/>
              <a:buChar char="§"/>
              <a:defRPr/>
            </a:pPr>
            <a:r>
              <a:rPr lang="en-US" sz="2800" dirty="0">
                <a:effectLst>
                  <a:outerShdw blurRad="38100" dist="38100" dir="2700000" algn="tl">
                    <a:srgbClr val="000000">
                      <a:alpha val="43137"/>
                    </a:srgbClr>
                  </a:outerShdw>
                </a:effectLst>
              </a:rPr>
              <a:t>Open Government Laws  </a:t>
            </a:r>
          </a:p>
          <a:p>
            <a:pPr eaLnBrk="1" hangingPunct="1">
              <a:buFont typeface="Wingdings" pitchFamily="2" charset="2"/>
              <a:buChar char="§"/>
              <a:defRPr/>
            </a:pPr>
            <a:r>
              <a:rPr lang="en-US" sz="2800" dirty="0">
                <a:effectLst>
                  <a:outerShdw blurRad="38100" dist="38100" dir="2700000" algn="tl">
                    <a:srgbClr val="000000">
                      <a:alpha val="43137"/>
                    </a:srgbClr>
                  </a:outerShdw>
                </a:effectLst>
              </a:rPr>
              <a:t>Public Meeting Protocols &amp; Best Practices </a:t>
            </a:r>
          </a:p>
          <a:p>
            <a:pPr eaLnBrk="1" hangingPunct="1">
              <a:buFont typeface="Wingdings" pitchFamily="2" charset="2"/>
              <a:buChar char="§"/>
              <a:defRPr/>
            </a:pPr>
            <a:r>
              <a:rPr lang="en-US" sz="2800" dirty="0">
                <a:effectLst>
                  <a:outerShdw blurRad="38100" dist="38100" dir="2700000" algn="tl">
                    <a:srgbClr val="000000">
                      <a:alpha val="43137"/>
                    </a:srgbClr>
                  </a:outerShdw>
                </a:effectLst>
              </a:rPr>
              <a:t>Ethics</a:t>
            </a:r>
          </a:p>
          <a:p>
            <a:pPr eaLnBrk="1" hangingPunct="1">
              <a:buFont typeface="Wingdings" pitchFamily="2" charset="2"/>
              <a:buChar char="§"/>
              <a:defRPr/>
            </a:pPr>
            <a:r>
              <a:rPr lang="en-US" sz="2800" dirty="0">
                <a:effectLst>
                  <a:outerShdw blurRad="38100" dist="38100" dir="2700000" algn="tl">
                    <a:srgbClr val="000000">
                      <a:alpha val="43137"/>
                    </a:srgbClr>
                  </a:outerShdw>
                </a:effectLst>
              </a:rPr>
              <a:t>What is </a:t>
            </a:r>
            <a:r>
              <a:rPr lang="en-US" sz="2800" dirty="0" smtClean="0">
                <a:effectLst>
                  <a:outerShdw blurRad="38100" dist="38100" dir="2700000" algn="tl">
                    <a:srgbClr val="000000">
                      <a:alpha val="43137"/>
                    </a:srgbClr>
                  </a:outerShdw>
                </a:effectLst>
              </a:rPr>
              <a:t>“Not Legal?”</a:t>
            </a:r>
            <a:endParaRPr lang="en-US" sz="2800" dirty="0">
              <a:effectLst>
                <a:outerShdw blurRad="38100" dist="38100" dir="2700000" algn="tl">
                  <a:srgbClr val="000000">
                    <a:alpha val="43137"/>
                  </a:srgbClr>
                </a:outerShdw>
              </a:effectLst>
            </a:endParaRPr>
          </a:p>
          <a:p>
            <a:pPr eaLnBrk="1" hangingPunct="1">
              <a:buFont typeface="Wingdings" pitchFamily="2" charset="2"/>
              <a:buChar char="§"/>
              <a:defRPr/>
            </a:pPr>
            <a:r>
              <a:rPr lang="en-US" sz="2800" dirty="0">
                <a:effectLst>
                  <a:outerShdw blurRad="38100" dist="38100" dir="2700000" algn="tl">
                    <a:srgbClr val="000000">
                      <a:alpha val="43137"/>
                    </a:srgbClr>
                  </a:outerShdw>
                </a:effectLst>
              </a:rPr>
              <a:t>What are the “Rules of Engagement”?</a:t>
            </a: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How to be an effective CRA Leader</a:t>
            </a: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What are the Best Practices</a:t>
            </a:r>
            <a:r>
              <a:rPr lang="en-US" sz="2800" dirty="0">
                <a:effectLst>
                  <a:outerShdw blurRad="38100" dist="38100" dir="2700000" algn="tl">
                    <a:srgbClr val="000000">
                      <a:alpha val="43137"/>
                    </a:srgbClr>
                  </a:outerShdw>
                </a:effectLst>
              </a:rPr>
              <a:t>?</a:t>
            </a:r>
            <a:endParaRPr lang="en-US" sz="2800" dirty="0" smtClean="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3810000"/>
          </a:xfrm>
        </p:spPr>
        <p:txBody>
          <a:bodyPr/>
          <a:lstStyle/>
          <a:p>
            <a:pPr>
              <a:buNone/>
            </a:pPr>
            <a:r>
              <a:rPr lang="en-US" b="1" i="1" dirty="0" smtClean="0"/>
              <a:t>  Indeed, it has been said that democracy is the worst form of government except all those other forms that have been tried from time to time.</a:t>
            </a:r>
            <a:r>
              <a:rPr lang="en-US" b="1" dirty="0" smtClean="0"/>
              <a:t/>
            </a:r>
            <a:br>
              <a:rPr lang="en-US" b="1" dirty="0" smtClean="0"/>
            </a:br>
            <a:r>
              <a:rPr lang="en-US" b="1" dirty="0" smtClean="0"/>
              <a:t/>
            </a:r>
            <a:br>
              <a:rPr lang="en-US" b="1" dirty="0" smtClean="0"/>
            </a:br>
            <a:r>
              <a:rPr lang="en-US" b="1" dirty="0" smtClean="0"/>
              <a:t>-- Winston Churchill</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09600" y="-76200"/>
            <a:ext cx="7848600" cy="1219200"/>
          </a:xfrm>
        </p:spPr>
        <p:txBody>
          <a:bodyPr/>
          <a:lstStyle/>
          <a:p>
            <a:pPr algn="ctr" eaLnBrk="1" hangingPunct="1">
              <a:defRPr/>
            </a:pPr>
            <a:r>
              <a:rPr lang="en-US" sz="3600" b="1" dirty="0" smtClean="0">
                <a:solidFill>
                  <a:srgbClr val="FFC000"/>
                </a:solidFill>
                <a:effectLst>
                  <a:outerShdw blurRad="38100" dist="38100" dir="2700000" algn="tl">
                    <a:srgbClr val="000000">
                      <a:alpha val="43137"/>
                    </a:srgbClr>
                  </a:outerShdw>
                </a:effectLst>
                <a:latin typeface="+mn-lt"/>
              </a:rPr>
              <a:t>Redevelopment  - a Contact Sport</a:t>
            </a:r>
          </a:p>
        </p:txBody>
      </p:sp>
      <p:sp>
        <p:nvSpPr>
          <p:cNvPr id="3" name="Content Placeholder 2"/>
          <p:cNvSpPr>
            <a:spLocks noGrp="1"/>
          </p:cNvSpPr>
          <p:nvPr>
            <p:ph idx="1"/>
          </p:nvPr>
        </p:nvSpPr>
        <p:spPr>
          <a:xfrm>
            <a:off x="533400" y="1295400"/>
            <a:ext cx="8229600" cy="5029200"/>
          </a:xfrm>
        </p:spPr>
        <p:txBody>
          <a:bodyPr>
            <a:normAutofit fontScale="32500" lnSpcReduction="20000"/>
          </a:bodyPr>
          <a:lstStyle/>
          <a:p>
            <a:pPr marL="274320" indent="-274320" eaLnBrk="1" fontAlgn="auto" hangingPunct="1">
              <a:spcAft>
                <a:spcPts val="0"/>
              </a:spcAft>
              <a:buClr>
                <a:schemeClr val="accent3"/>
              </a:buClr>
              <a:buFont typeface="Wingdings 2"/>
              <a:buNone/>
              <a:defRPr/>
            </a:pPr>
            <a:endParaRPr lang="en-US" sz="3600" b="1" dirty="0" smtClean="0"/>
          </a:p>
          <a:p>
            <a:pPr marL="274320" indent="-274320" algn="just" eaLnBrk="1" fontAlgn="auto" hangingPunct="1">
              <a:spcAft>
                <a:spcPts val="0"/>
              </a:spcAft>
              <a:buClr>
                <a:schemeClr val="accent3"/>
              </a:buClr>
              <a:buFont typeface="Wingdings" pitchFamily="2" charset="2"/>
              <a:buChar char="§"/>
              <a:defRPr/>
            </a:pPr>
            <a:r>
              <a:rPr lang="en-US" sz="7400" dirty="0" smtClean="0">
                <a:effectLst>
                  <a:outerShdw blurRad="38100" dist="38100" dir="2700000" algn="tl">
                    <a:srgbClr val="000000">
                      <a:alpha val="43137"/>
                    </a:srgbClr>
                  </a:outerShdw>
                </a:effectLst>
              </a:rPr>
              <a:t>Chapter 163, Part III encourages government to invest </a:t>
            </a:r>
            <a:r>
              <a:rPr lang="en-US" sz="7400" u="sng" dirty="0" smtClean="0">
                <a:effectLst>
                  <a:outerShdw blurRad="38100" dist="38100" dir="2700000" algn="tl">
                    <a:srgbClr val="000000">
                      <a:alpha val="43137"/>
                    </a:srgbClr>
                  </a:outerShdw>
                </a:effectLst>
              </a:rPr>
              <a:t>public</a:t>
            </a:r>
            <a:r>
              <a:rPr lang="en-US" sz="7400" dirty="0" smtClean="0">
                <a:effectLst>
                  <a:outerShdw blurRad="38100" dist="38100" dir="2700000" algn="tl">
                    <a:srgbClr val="000000">
                      <a:alpha val="43137"/>
                    </a:srgbClr>
                  </a:outerShdw>
                </a:effectLst>
              </a:rPr>
              <a:t> funds with </a:t>
            </a:r>
            <a:r>
              <a:rPr lang="en-US" sz="7400" u="sng" dirty="0" smtClean="0">
                <a:effectLst>
                  <a:outerShdw blurRad="38100" dist="38100" dir="2700000" algn="tl">
                    <a:srgbClr val="000000">
                      <a:alpha val="43137"/>
                    </a:srgbClr>
                  </a:outerShdw>
                </a:effectLst>
              </a:rPr>
              <a:t>private enterprise</a:t>
            </a:r>
            <a:r>
              <a:rPr lang="en-US" sz="7400" dirty="0" smtClean="0">
                <a:effectLst>
                  <a:outerShdw blurRad="38100" dist="38100" dir="2700000" algn="tl">
                    <a:srgbClr val="000000">
                      <a:alpha val="43137"/>
                    </a:srgbClr>
                  </a:outerShdw>
                </a:effectLst>
              </a:rPr>
              <a:t> to ultimately bring an area back to life</a:t>
            </a:r>
          </a:p>
          <a:p>
            <a:pPr marL="274320" indent="-274320" algn="just" eaLnBrk="1" fontAlgn="auto" hangingPunct="1">
              <a:spcAft>
                <a:spcPts val="0"/>
              </a:spcAft>
              <a:buClr>
                <a:schemeClr val="accent3"/>
              </a:buClr>
              <a:buFont typeface="Wingdings" pitchFamily="2" charset="2"/>
              <a:buChar char="§"/>
              <a:defRPr/>
            </a:pPr>
            <a:r>
              <a:rPr lang="en-US" sz="7400" dirty="0" smtClean="0">
                <a:effectLst>
                  <a:outerShdw blurRad="38100" dist="38100" dir="2700000" algn="tl">
                    <a:srgbClr val="000000">
                      <a:alpha val="43137"/>
                    </a:srgbClr>
                  </a:outerShdw>
                </a:effectLst>
              </a:rPr>
              <a:t>Local funds</a:t>
            </a:r>
            <a:r>
              <a:rPr lang="en-US" sz="7400" dirty="0">
                <a:effectLst>
                  <a:outerShdw blurRad="38100" dist="38100" dir="2700000" algn="tl">
                    <a:srgbClr val="000000">
                      <a:alpha val="43137"/>
                    </a:srgbClr>
                  </a:outerShdw>
                </a:effectLst>
              </a:rPr>
              <a:t>, </a:t>
            </a:r>
            <a:r>
              <a:rPr lang="en-US" sz="7400" dirty="0" smtClean="0">
                <a:effectLst>
                  <a:outerShdw blurRad="38100" dist="38100" dir="2700000" algn="tl">
                    <a:srgbClr val="000000">
                      <a:alpha val="43137"/>
                    </a:srgbClr>
                  </a:outerShdw>
                </a:effectLst>
              </a:rPr>
              <a:t>generated by </a:t>
            </a:r>
            <a:r>
              <a:rPr lang="en-US" sz="7400" dirty="0">
                <a:effectLst>
                  <a:outerShdw blurRad="38100" dist="38100" dir="2700000" algn="tl">
                    <a:srgbClr val="000000">
                      <a:alpha val="43137"/>
                    </a:srgbClr>
                  </a:outerShdw>
                </a:effectLst>
              </a:rPr>
              <a:t>cities and counties, can be a political football</a:t>
            </a:r>
          </a:p>
          <a:p>
            <a:pPr marL="274320" indent="-274320" algn="just" eaLnBrk="1" fontAlgn="auto" hangingPunct="1">
              <a:spcAft>
                <a:spcPts val="0"/>
              </a:spcAft>
              <a:buClr>
                <a:schemeClr val="accent3"/>
              </a:buClr>
              <a:buFont typeface="Wingdings" pitchFamily="2" charset="2"/>
              <a:buChar char="§"/>
              <a:defRPr/>
            </a:pPr>
            <a:r>
              <a:rPr lang="en-US" sz="7400" dirty="0" smtClean="0">
                <a:effectLst>
                  <a:outerShdw blurRad="38100" dist="38100" dir="2700000" algn="tl">
                    <a:srgbClr val="000000">
                      <a:alpha val="43137"/>
                    </a:srgbClr>
                  </a:outerShdw>
                </a:effectLst>
              </a:rPr>
              <a:t>Diverse groups have vastly differing ideas on how to use the money</a:t>
            </a:r>
          </a:p>
          <a:p>
            <a:pPr marL="274320" indent="-274320" algn="just" eaLnBrk="1" fontAlgn="auto" hangingPunct="1">
              <a:spcAft>
                <a:spcPts val="0"/>
              </a:spcAft>
              <a:buClr>
                <a:schemeClr val="accent3"/>
              </a:buClr>
              <a:buFont typeface="Wingdings" pitchFamily="2" charset="2"/>
              <a:buChar char="§"/>
              <a:defRPr/>
            </a:pPr>
            <a:r>
              <a:rPr lang="en-US" sz="7400" dirty="0">
                <a:effectLst>
                  <a:outerShdw blurRad="38100" dist="38100" dir="2700000" algn="tl">
                    <a:srgbClr val="000000">
                      <a:alpha val="43137"/>
                    </a:srgbClr>
                  </a:outerShdw>
                </a:effectLst>
              </a:rPr>
              <a:t>Lack of vision, leadership, buy-in, and responsible implementation can lead to mission drift</a:t>
            </a:r>
          </a:p>
          <a:p>
            <a:pPr marL="274320" indent="-274320" algn="just" eaLnBrk="1" fontAlgn="auto" hangingPunct="1">
              <a:spcAft>
                <a:spcPts val="0"/>
              </a:spcAft>
              <a:buClr>
                <a:schemeClr val="accent3"/>
              </a:buClr>
              <a:buFont typeface="Wingdings" pitchFamily="2" charset="2"/>
              <a:buChar char="§"/>
              <a:defRPr/>
            </a:pPr>
            <a:r>
              <a:rPr lang="en-US" sz="7400" dirty="0" smtClean="0">
                <a:effectLst>
                  <a:outerShdw blurRad="38100" dist="38100" dir="2700000" algn="tl">
                    <a:srgbClr val="000000">
                      <a:alpha val="43137"/>
                    </a:srgbClr>
                  </a:outerShdw>
                </a:effectLst>
              </a:rPr>
              <a:t>Public does not understand the ‘Who, What, When, Where and How’ of the process</a:t>
            </a:r>
          </a:p>
          <a:p>
            <a:pPr marL="274320" indent="-274320" algn="just" eaLnBrk="1" fontAlgn="auto" hangingPunct="1">
              <a:spcAft>
                <a:spcPts val="0"/>
              </a:spcAft>
              <a:buClr>
                <a:schemeClr val="accent3"/>
              </a:buClr>
              <a:buFont typeface="Wingdings 2"/>
              <a:buNone/>
              <a:defRPr/>
            </a:pPr>
            <a:endParaRPr lang="en-US" sz="5500" b="1" dirty="0" smtClean="0"/>
          </a:p>
          <a:p>
            <a:pPr marL="274320" indent="-274320" eaLnBrk="1" fontAlgn="auto" hangingPunct="1">
              <a:spcAft>
                <a:spcPts val="0"/>
              </a:spcAft>
              <a:buClr>
                <a:schemeClr val="accent3"/>
              </a:buClr>
              <a:buFont typeface="Wingdings 2"/>
              <a:buNone/>
              <a:defRPr/>
            </a:pPr>
            <a:endParaRPr lang="en-US" b="1" dirty="0"/>
          </a:p>
          <a:p>
            <a:pPr marL="274320" indent="-274320" eaLnBrk="1" fontAlgn="auto" hangingPunct="1">
              <a:spcAft>
                <a:spcPts val="0"/>
              </a:spcAft>
              <a:buClr>
                <a:schemeClr val="accent3"/>
              </a:buClr>
              <a:buFont typeface="Wingdings 2"/>
              <a:buNone/>
              <a:defRPr/>
            </a:pPr>
            <a:r>
              <a:rPr lang="en-US" dirty="0" smtClean="0"/>
              <a:t>	  </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304800"/>
            <a:ext cx="8229600" cy="114300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‘Is there a sound bite?’</a:t>
            </a:r>
          </a:p>
        </p:txBody>
      </p:sp>
      <p:sp>
        <p:nvSpPr>
          <p:cNvPr id="9219" name="Content Placeholder 2"/>
          <p:cNvSpPr>
            <a:spLocks noGrp="1"/>
          </p:cNvSpPr>
          <p:nvPr>
            <p:ph idx="1"/>
          </p:nvPr>
        </p:nvSpPr>
        <p:spPr>
          <a:xfrm>
            <a:off x="457200" y="1752600"/>
            <a:ext cx="8229600" cy="4038600"/>
          </a:xfrm>
        </p:spPr>
        <p:txBody>
          <a:bodyPr/>
          <a:lstStyle/>
          <a:p>
            <a:pPr eaLnBrk="1" hangingPunct="1">
              <a:defRPr/>
            </a:pPr>
            <a:r>
              <a:rPr lang="en-US" dirty="0" smtClean="0">
                <a:effectLst>
                  <a:outerShdw blurRad="38100" dist="38100" dir="2700000" algn="tl">
                    <a:srgbClr val="000000">
                      <a:alpha val="43137"/>
                    </a:srgbClr>
                  </a:outerShdw>
                </a:effectLst>
              </a:rPr>
              <a:t>Message can be complex/create misunderstandings by citizens who don’t hear </a:t>
            </a:r>
            <a:r>
              <a:rPr lang="en-US" u="sng" dirty="0" smtClean="0">
                <a:effectLst>
                  <a:outerShdw blurRad="38100" dist="38100" dir="2700000" algn="tl">
                    <a:srgbClr val="000000">
                      <a:alpha val="43137"/>
                    </a:srgbClr>
                  </a:outerShdw>
                </a:effectLst>
              </a:rPr>
              <a:t>the rest of the story</a:t>
            </a:r>
            <a:r>
              <a:rPr lang="en-US" dirty="0" smtClean="0">
                <a:effectLst>
                  <a:outerShdw blurRad="38100" dist="38100" dir="2700000" algn="tl">
                    <a:srgbClr val="000000">
                      <a:alpha val="43137"/>
                    </a:srgbClr>
                  </a:outerShdw>
                </a:effectLst>
              </a:rPr>
              <a:t>.  </a:t>
            </a:r>
          </a:p>
          <a:p>
            <a:pPr eaLnBrk="1" hangingPunct="1">
              <a:defRPr/>
            </a:pPr>
            <a:r>
              <a:rPr lang="en-US" dirty="0">
                <a:effectLst>
                  <a:outerShdw blurRad="38100" dist="38100" dir="2700000" algn="tl">
                    <a:srgbClr val="000000">
                      <a:alpha val="43137"/>
                    </a:srgbClr>
                  </a:outerShdw>
                </a:effectLst>
              </a:rPr>
              <a:t> </a:t>
            </a:r>
            <a:r>
              <a:rPr lang="en-US" dirty="0" smtClean="0">
                <a:effectLst>
                  <a:outerShdw blurRad="38100" dist="38100" dir="2700000" algn="tl">
                    <a:srgbClr val="000000">
                      <a:alpha val="43137"/>
                    </a:srgbClr>
                  </a:outerShdw>
                </a:effectLst>
              </a:rPr>
              <a:t>What do CRAs do?  </a:t>
            </a:r>
            <a:r>
              <a:rPr lang="en-US" dirty="0">
                <a:effectLst>
                  <a:outerShdw blurRad="38100" dist="38100" dir="2700000" algn="tl">
                    <a:srgbClr val="000000">
                      <a:alpha val="43137"/>
                    </a:srgbClr>
                  </a:outerShdw>
                </a:effectLst>
              </a:rPr>
              <a:t>“CRAs </a:t>
            </a:r>
            <a:r>
              <a:rPr lang="en-US" dirty="0" smtClean="0">
                <a:effectLst>
                  <a:outerShdw blurRad="38100" dist="38100" dir="2700000" algn="tl">
                    <a:srgbClr val="000000">
                      <a:alpha val="43137"/>
                    </a:srgbClr>
                  </a:outerShdw>
                </a:effectLst>
              </a:rPr>
              <a:t>use, </a:t>
            </a:r>
            <a:r>
              <a:rPr lang="en-US" dirty="0">
                <a:effectLst>
                  <a:outerShdw blurRad="38100" dist="38100" dir="2700000" algn="tl">
                    <a:srgbClr val="000000">
                      <a:alpha val="43137"/>
                    </a:srgbClr>
                  </a:outerShdw>
                </a:effectLst>
              </a:rPr>
              <a:t>for a limited period of time</a:t>
            </a:r>
            <a:r>
              <a:rPr lang="en-US" dirty="0" smtClean="0">
                <a:effectLst>
                  <a:outerShdw blurRad="38100" dist="38100" dir="2700000" algn="tl">
                    <a:srgbClr val="000000">
                      <a:alpha val="43137"/>
                    </a:srgbClr>
                  </a:outerShdw>
                </a:effectLst>
              </a:rPr>
              <a:t>, tax revenue increases within a deteriorating area  to transform it into one that again contributes to the overall health of the community.”</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715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Things to Know About Your CRA</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457200" y="1600200"/>
            <a:ext cx="8229600" cy="4389437"/>
          </a:xfrm>
        </p:spPr>
        <p:txBody>
          <a:bodyPr/>
          <a:lstStyle/>
          <a:p>
            <a:pPr>
              <a:buFont typeface="Wingdings" pitchFamily="2" charset="2"/>
              <a:buChar char="§"/>
              <a:defRPr/>
            </a:pPr>
            <a:r>
              <a:rPr lang="en-US" dirty="0" smtClean="0">
                <a:effectLst>
                  <a:outerShdw blurRad="38100" dist="38100" dir="2700000" algn="tl">
                    <a:srgbClr val="000000">
                      <a:alpha val="43137"/>
                    </a:srgbClr>
                  </a:outerShdw>
                </a:effectLst>
              </a:rPr>
              <a:t>What is the history of your CRA? </a:t>
            </a:r>
          </a:p>
          <a:p>
            <a:pPr>
              <a:buFont typeface="Wingdings" pitchFamily="2" charset="2"/>
              <a:buChar char="§"/>
              <a:defRPr/>
            </a:pPr>
            <a:r>
              <a:rPr lang="en-US" dirty="0" smtClean="0">
                <a:effectLst>
                  <a:outerShdw blurRad="38100" dist="38100" dir="2700000" algn="tl">
                    <a:srgbClr val="000000">
                      <a:alpha val="43137"/>
                    </a:srgbClr>
                  </a:outerShdw>
                </a:effectLst>
              </a:rPr>
              <a:t>What has been accomplished?</a:t>
            </a:r>
          </a:p>
          <a:p>
            <a:pPr>
              <a:buFont typeface="Wingdings" pitchFamily="2" charset="2"/>
              <a:buChar char="§"/>
              <a:defRPr/>
            </a:pPr>
            <a:r>
              <a:rPr lang="en-US" dirty="0" smtClean="0">
                <a:effectLst>
                  <a:outerShdw blurRad="38100" dist="38100" dir="2700000" algn="tl">
                    <a:srgbClr val="000000">
                      <a:alpha val="43137"/>
                    </a:srgbClr>
                  </a:outerShdw>
                </a:effectLst>
              </a:rPr>
              <a:t>What are the current projects?</a:t>
            </a:r>
          </a:p>
          <a:p>
            <a:pPr>
              <a:buFont typeface="Wingdings" pitchFamily="2" charset="2"/>
              <a:buChar char="§"/>
              <a:defRPr/>
            </a:pPr>
            <a:r>
              <a:rPr lang="en-US" dirty="0">
                <a:effectLst>
                  <a:outerShdw blurRad="38100" dist="38100" dir="2700000" algn="tl">
                    <a:srgbClr val="000000">
                      <a:alpha val="43137"/>
                    </a:srgbClr>
                  </a:outerShdw>
                </a:effectLst>
              </a:rPr>
              <a:t>What programs does the CRA offer</a:t>
            </a:r>
            <a:r>
              <a:rPr lang="en-US" dirty="0" smtClean="0">
                <a:effectLst>
                  <a:outerShdw blurRad="38100" dist="38100" dir="2700000" algn="tl">
                    <a:srgbClr val="000000">
                      <a:alpha val="43137"/>
                    </a:srgbClr>
                  </a:outerShdw>
                </a:effectLst>
              </a:rPr>
              <a:t>?</a:t>
            </a:r>
          </a:p>
          <a:p>
            <a:pPr>
              <a:buFont typeface="Wingdings" pitchFamily="2" charset="2"/>
              <a:buChar char="§"/>
              <a:defRPr/>
            </a:pPr>
            <a:r>
              <a:rPr lang="en-US" dirty="0">
                <a:effectLst>
                  <a:outerShdw blurRad="38100" dist="38100" dir="2700000" algn="tl">
                    <a:srgbClr val="000000">
                      <a:alpha val="43137"/>
                    </a:srgbClr>
                  </a:outerShdw>
                </a:effectLst>
              </a:rPr>
              <a:t>What’s in the plan?  Read it in entirety</a:t>
            </a:r>
            <a:r>
              <a:rPr lang="en-US" dirty="0" smtClean="0">
                <a:effectLst>
                  <a:outerShdw blurRad="38100" dist="38100" dir="2700000" algn="tl">
                    <a:srgbClr val="000000">
                      <a:alpha val="43137"/>
                    </a:srgbClr>
                  </a:outerShdw>
                </a:effectLst>
              </a:rPr>
              <a:t>.</a:t>
            </a:r>
            <a:endParaRPr lang="en-US" dirty="0">
              <a:effectLst>
                <a:outerShdw blurRad="38100" dist="38100" dir="2700000" algn="tl">
                  <a:srgbClr val="000000">
                    <a:alpha val="43137"/>
                  </a:srgbClr>
                </a:outerShdw>
              </a:effectLst>
            </a:endParaRPr>
          </a:p>
          <a:p>
            <a:pPr>
              <a:buFont typeface="Wingdings" pitchFamily="2" charset="2"/>
              <a:buChar char="§"/>
              <a:defRPr/>
            </a:pPr>
            <a:r>
              <a:rPr lang="en-US" dirty="0" smtClean="0">
                <a:effectLst>
                  <a:outerShdw blurRad="38100" dist="38100" dir="2700000" algn="tl">
                    <a:srgbClr val="000000">
                      <a:alpha val="43137"/>
                    </a:srgbClr>
                  </a:outerShdw>
                </a:effectLst>
              </a:rPr>
              <a:t>How much money is in the trust fund?</a:t>
            </a:r>
          </a:p>
          <a:p>
            <a:pPr>
              <a:buFont typeface="Wingdings" pitchFamily="2" charset="2"/>
              <a:buChar char="§"/>
              <a:defRPr/>
            </a:pPr>
            <a:r>
              <a:rPr lang="en-US" dirty="0" smtClean="0">
                <a:effectLst>
                  <a:outerShdw blurRad="38100" dist="38100" dir="2700000" algn="tl">
                    <a:srgbClr val="000000">
                      <a:alpha val="43137"/>
                    </a:srgbClr>
                  </a:outerShdw>
                </a:effectLst>
              </a:rPr>
              <a:t>How much does the county v. city contribute?</a:t>
            </a:r>
          </a:p>
          <a:p>
            <a:pPr>
              <a:buFont typeface="Wingdings" pitchFamily="2" charset="2"/>
              <a:buChar char="§"/>
              <a:defRPr/>
            </a:pPr>
            <a:r>
              <a:rPr lang="en-US" dirty="0" smtClean="0">
                <a:effectLst>
                  <a:outerShdw blurRad="38100" dist="38100" dir="2700000" algn="tl">
                    <a:srgbClr val="000000">
                      <a:alpha val="43137"/>
                    </a:srgbClr>
                  </a:outerShdw>
                </a:effectLst>
              </a:rPr>
              <a:t>How much longer has the CRA to operate?</a:t>
            </a:r>
          </a:p>
          <a:p>
            <a:pPr>
              <a:buFont typeface="Wingdings" pitchFamily="2" charset="2"/>
              <a:buChar char="§"/>
              <a:defRPr/>
            </a:pPr>
            <a:r>
              <a:rPr lang="en-US" dirty="0" smtClean="0">
                <a:effectLst>
                  <a:outerShdw blurRad="38100" dist="38100" dir="2700000" algn="tl">
                    <a:srgbClr val="000000">
                      <a:alpha val="43137"/>
                    </a:srgbClr>
                  </a:outerShdw>
                </a:effectLst>
              </a:rPr>
              <a:t>When was the last time the plan was amended?</a:t>
            </a:r>
          </a:p>
          <a:p>
            <a:pPr>
              <a:buFont typeface="Wingdings 2" pitchFamily="18" charset="2"/>
              <a:buNone/>
              <a:defRPr/>
            </a:pPr>
            <a:endParaRPr lang="en-US" dirty="0" smtClean="0"/>
          </a:p>
          <a:p>
            <a:pPr>
              <a:defRPr/>
            </a:pPr>
            <a:endParaRPr lang="en-US" dirty="0" smtClean="0"/>
          </a:p>
          <a:p>
            <a:pPr>
              <a:defRPr/>
            </a:pPr>
            <a:endParaRPr lang="en-US" dirty="0" smtClean="0"/>
          </a:p>
          <a:p>
            <a:pPr>
              <a:defRPr/>
            </a:pPr>
            <a:endParaRPr lang="en-US" dirty="0" smtClean="0"/>
          </a:p>
          <a:p>
            <a:pPr>
              <a:defRPr/>
            </a:pP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How to be a ‘CRA Leader’</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457200" y="1676400"/>
            <a:ext cx="8229600" cy="4648200"/>
          </a:xfrm>
        </p:spPr>
        <p:txBody>
          <a:bodyPr/>
          <a:lstStyle/>
          <a:p>
            <a:pPr>
              <a:buFont typeface="Wingdings" pitchFamily="2" charset="2"/>
              <a:buChar char="§"/>
              <a:defRPr/>
            </a:pPr>
            <a:r>
              <a:rPr lang="en-US" dirty="0" smtClean="0">
                <a:effectLst>
                  <a:outerShdw blurRad="38100" dist="38100" dir="2700000" algn="tl">
                    <a:srgbClr val="000000">
                      <a:alpha val="43137"/>
                    </a:srgbClr>
                  </a:outerShdw>
                </a:effectLst>
              </a:rPr>
              <a:t>Do your homework (benefit from FRA experience)</a:t>
            </a:r>
          </a:p>
          <a:p>
            <a:pPr>
              <a:buFont typeface="Wingdings" pitchFamily="2" charset="2"/>
              <a:buChar char="§"/>
              <a:defRPr/>
            </a:pPr>
            <a:r>
              <a:rPr lang="en-US" dirty="0">
                <a:effectLst>
                  <a:outerShdw blurRad="38100" dist="38100" dir="2700000" algn="tl">
                    <a:srgbClr val="000000">
                      <a:alpha val="43137"/>
                    </a:srgbClr>
                  </a:outerShdw>
                </a:effectLst>
              </a:rPr>
              <a:t>Seek out comment from citizens, businesses – build consensus</a:t>
            </a:r>
          </a:p>
          <a:p>
            <a:pPr>
              <a:buFont typeface="Wingdings" pitchFamily="2" charset="2"/>
              <a:buChar char="§"/>
              <a:defRPr/>
            </a:pPr>
            <a:r>
              <a:rPr lang="en-US" dirty="0" smtClean="0">
                <a:effectLst>
                  <a:outerShdw blurRad="38100" dist="38100" dir="2700000" algn="tl">
                    <a:srgbClr val="000000">
                      <a:alpha val="43137"/>
                    </a:srgbClr>
                  </a:outerShdw>
                </a:effectLst>
              </a:rPr>
              <a:t>Adopt the shared vision and make a personal commitment to it</a:t>
            </a:r>
          </a:p>
          <a:p>
            <a:pPr>
              <a:buFont typeface="Wingdings" pitchFamily="2" charset="2"/>
              <a:buChar char="§"/>
              <a:defRPr/>
            </a:pPr>
            <a:r>
              <a:rPr lang="en-US" dirty="0" smtClean="0">
                <a:effectLst>
                  <a:outerShdw blurRad="38100" dist="38100" dir="2700000" algn="tl">
                    <a:srgbClr val="000000">
                      <a:alpha val="43137"/>
                    </a:srgbClr>
                  </a:outerShdw>
                </a:effectLst>
              </a:rPr>
              <a:t>Explain ‘Who, What, When, Where and How’ as many times as necessary</a:t>
            </a:r>
          </a:p>
          <a:p>
            <a:pPr>
              <a:buFont typeface="Wingdings" pitchFamily="2" charset="2"/>
              <a:buChar char="§"/>
              <a:defRPr/>
            </a:pPr>
            <a:r>
              <a:rPr lang="en-US" dirty="0" smtClean="0">
                <a:effectLst>
                  <a:outerShdw blurRad="38100" dist="38100" dir="2700000" algn="tl">
                    <a:srgbClr val="000000">
                      <a:alpha val="43137"/>
                    </a:srgbClr>
                  </a:outerShdw>
                </a:effectLst>
              </a:rPr>
              <a:t>Utilize cost benefit analysis at each phase</a:t>
            </a:r>
          </a:p>
          <a:p>
            <a:pPr>
              <a:buFont typeface="Wingdings" pitchFamily="2" charset="2"/>
              <a:buChar char="§"/>
              <a:defRPr/>
            </a:pPr>
            <a:r>
              <a:rPr lang="en-US" dirty="0" smtClean="0">
                <a:effectLst>
                  <a:outerShdw blurRad="38100" dist="38100" dir="2700000" algn="tl">
                    <a:srgbClr val="000000">
                      <a:alpha val="43137"/>
                    </a:srgbClr>
                  </a:outerShdw>
                </a:effectLst>
              </a:rPr>
              <a:t>Get out of the way  – steer don’t row</a:t>
            </a:r>
          </a:p>
          <a:p>
            <a:pPr>
              <a:buFont typeface="Wingdings" pitchFamily="2" charset="2"/>
              <a:buChar char="§"/>
              <a:defRPr/>
            </a:pPr>
            <a:r>
              <a:rPr lang="en-US" dirty="0">
                <a:effectLst>
                  <a:outerShdw blurRad="38100" dist="38100" dir="2700000" algn="tl">
                    <a:srgbClr val="000000">
                      <a:alpha val="43137"/>
                    </a:srgbClr>
                  </a:outerShdw>
                </a:effectLst>
              </a:rPr>
              <a:t>Work for redevelopment success, not credit</a:t>
            </a:r>
          </a:p>
          <a:p>
            <a:pPr>
              <a:buFont typeface="Wingdings" pitchFamily="2" charset="2"/>
              <a:buChar char="§"/>
              <a:defRPr/>
            </a:pPr>
            <a:endParaRPr lang="en-US"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Successful CRAs</a:t>
            </a:r>
          </a:p>
        </p:txBody>
      </p:sp>
      <p:sp>
        <p:nvSpPr>
          <p:cNvPr id="22531" name="Content Placeholder 2"/>
          <p:cNvSpPr>
            <a:spLocks noGrp="1"/>
          </p:cNvSpPr>
          <p:nvPr>
            <p:ph idx="1"/>
          </p:nvPr>
        </p:nvSpPr>
        <p:spPr>
          <a:xfrm>
            <a:off x="457200" y="1600200"/>
            <a:ext cx="8229600" cy="4389437"/>
          </a:xfrm>
        </p:spPr>
        <p:txBody>
          <a:bodyPr/>
          <a:lstStyle/>
          <a:p>
            <a:pPr eaLnBrk="1" hangingPunct="1">
              <a:defRPr/>
            </a:pPr>
            <a:endParaRPr lang="en-US" dirty="0" smtClean="0"/>
          </a:p>
          <a:p>
            <a:pPr eaLnBrk="1" hangingPunct="1">
              <a:buFont typeface="Wingdings" pitchFamily="2" charset="2"/>
              <a:buChar char="§"/>
              <a:defRPr/>
            </a:pPr>
            <a:r>
              <a:rPr lang="en-US" dirty="0" smtClean="0">
                <a:effectLst>
                  <a:outerShdw blurRad="38100" dist="38100" dir="2700000" algn="tl">
                    <a:srgbClr val="000000">
                      <a:alpha val="43137"/>
                    </a:srgbClr>
                  </a:outerShdw>
                </a:effectLst>
              </a:rPr>
              <a:t>Vision  </a:t>
            </a: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Leadership </a:t>
            </a: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Plan the work, then work the plan</a:t>
            </a: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A passion for partnerships</a:t>
            </a:r>
          </a:p>
          <a:p>
            <a:pPr eaLnBrk="1" hangingPunct="1">
              <a:buFont typeface="Wingdings" pitchFamily="2" charset="2"/>
              <a:buChar char="§"/>
              <a:defRPr/>
            </a:pPr>
            <a:r>
              <a:rPr lang="en-US" dirty="0">
                <a:effectLst>
                  <a:outerShdw blurRad="38100" dist="38100" dir="2700000" algn="tl">
                    <a:srgbClr val="000000">
                      <a:alpha val="43137"/>
                    </a:srgbClr>
                  </a:outerShdw>
                </a:effectLst>
              </a:rPr>
              <a:t>Community support and trust</a:t>
            </a: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Patience and the “guts” to stick with it</a:t>
            </a: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Wisdom to evolve and embrace the next opportunity</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Building the Consensus</a:t>
            </a:r>
            <a:br>
              <a:rPr lang="en-US" sz="4000" b="1" dirty="0" smtClean="0">
                <a:solidFill>
                  <a:srgbClr val="FFC000"/>
                </a:solidFill>
                <a:effectLst>
                  <a:outerShdw blurRad="38100" dist="38100" dir="2700000" algn="tl">
                    <a:srgbClr val="000000">
                      <a:alpha val="43137"/>
                    </a:srgbClr>
                  </a:outerShdw>
                </a:effectLst>
                <a:latin typeface="+mn-lt"/>
              </a:rPr>
            </a:br>
            <a:r>
              <a:rPr lang="en-US" sz="3600" b="1" i="1" dirty="0" smtClean="0">
                <a:solidFill>
                  <a:srgbClr val="FFC000"/>
                </a:solidFill>
                <a:effectLst>
                  <a:outerShdw blurRad="38100" dist="38100" dir="2700000" algn="tl">
                    <a:srgbClr val="000000">
                      <a:alpha val="43137"/>
                    </a:srgbClr>
                  </a:outerShdw>
                </a:effectLst>
                <a:latin typeface="+mn-lt"/>
              </a:rPr>
              <a:t>To Vision or Not to Vision . . .</a:t>
            </a:r>
            <a:endParaRPr lang="en-US" sz="4000" b="1" i="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p:txBody>
          <a:bodyPr/>
          <a:lstStyle/>
          <a:p>
            <a:pPr>
              <a:buFont typeface="Wingdings" pitchFamily="2" charset="2"/>
              <a:buChar char="§"/>
              <a:defRPr/>
            </a:pPr>
            <a:r>
              <a:rPr lang="en-US" sz="2800" dirty="0" smtClean="0">
                <a:effectLst>
                  <a:outerShdw blurRad="38100" dist="38100" dir="2700000" algn="tl">
                    <a:srgbClr val="000000">
                      <a:alpha val="43137"/>
                    </a:srgbClr>
                  </a:outerShdw>
                </a:effectLst>
              </a:rPr>
              <a:t>No one right way to build consensus </a:t>
            </a:r>
          </a:p>
          <a:p>
            <a:pPr>
              <a:buFont typeface="Wingdings" pitchFamily="2" charset="2"/>
              <a:buChar char="§"/>
              <a:defRPr/>
            </a:pPr>
            <a:r>
              <a:rPr lang="en-US" sz="2800" dirty="0" smtClean="0">
                <a:effectLst>
                  <a:outerShdw blurRad="38100" dist="38100" dir="2700000" algn="tl">
                    <a:srgbClr val="000000">
                      <a:alpha val="43137"/>
                    </a:srgbClr>
                  </a:outerShdw>
                </a:effectLst>
              </a:rPr>
              <a:t>You can over think it – ask yourself:</a:t>
            </a:r>
          </a:p>
          <a:p>
            <a:pPr lvl="1">
              <a:buFont typeface="Wingdings" pitchFamily="2" charset="2"/>
              <a:buChar char="§"/>
              <a:defRPr/>
            </a:pPr>
            <a:r>
              <a:rPr lang="en-US" dirty="0" smtClean="0">
                <a:effectLst>
                  <a:outerShdw blurRad="38100" dist="38100" dir="2700000" algn="tl">
                    <a:srgbClr val="000000">
                      <a:alpha val="43137"/>
                    </a:srgbClr>
                  </a:outerShdw>
                </a:effectLst>
              </a:rPr>
              <a:t>Is it time to get the community involved?</a:t>
            </a:r>
          </a:p>
          <a:p>
            <a:pPr lvl="1">
              <a:buFont typeface="Wingdings" pitchFamily="2" charset="2"/>
              <a:buChar char="§"/>
              <a:defRPr/>
            </a:pPr>
            <a:r>
              <a:rPr lang="en-US" dirty="0" smtClean="0">
                <a:effectLst>
                  <a:outerShdw blurRad="38100" dist="38100" dir="2700000" algn="tl">
                    <a:srgbClr val="000000">
                      <a:alpha val="43137"/>
                    </a:srgbClr>
                  </a:outerShdw>
                </a:effectLst>
              </a:rPr>
              <a:t>Is it time to move charge forward regardless?</a:t>
            </a:r>
          </a:p>
          <a:p>
            <a:pPr>
              <a:buFont typeface="Wingdings" pitchFamily="2" charset="2"/>
              <a:buChar char="§"/>
              <a:defRPr/>
            </a:pPr>
            <a:r>
              <a:rPr lang="en-US" sz="2800" dirty="0" smtClean="0">
                <a:effectLst>
                  <a:outerShdw blurRad="38100" dist="38100" dir="2700000" algn="tl">
                    <a:srgbClr val="000000">
                      <a:alpha val="43137"/>
                    </a:srgbClr>
                  </a:outerShdw>
                </a:effectLst>
              </a:rPr>
              <a:t>Identify easy-to-understand measurement for progress and success</a:t>
            </a:r>
          </a:p>
          <a:p>
            <a:pPr>
              <a:buFont typeface="Wingdings" pitchFamily="2" charset="2"/>
              <a:buChar char="§"/>
              <a:defRPr/>
            </a:pPr>
            <a:r>
              <a:rPr lang="en-US" sz="2800" dirty="0" smtClean="0">
                <a:effectLst>
                  <a:outerShdw blurRad="38100" dist="38100" dir="2700000" algn="tl">
                    <a:srgbClr val="000000">
                      <a:alpha val="43137"/>
                    </a:srgbClr>
                  </a:outerShdw>
                </a:effectLst>
              </a:rPr>
              <a:t>Continuously build support for the program</a:t>
            </a:r>
          </a:p>
          <a:p>
            <a:pPr marL="0" indent="0">
              <a:buNone/>
              <a:defRPr/>
            </a:pP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742950"/>
          </a:xfrm>
        </p:spPr>
        <p:txBody>
          <a:bodyPr/>
          <a:lstStyle/>
          <a:p>
            <a:pPr algn="ctr">
              <a:defRPr/>
            </a:pPr>
            <a:r>
              <a:rPr lang="en-US" dirty="0" smtClean="0"/>
              <a:t/>
            </a:r>
            <a:br>
              <a:rPr lang="en-US" dirty="0" smtClean="0"/>
            </a:br>
            <a:r>
              <a:rPr lang="en-US" dirty="0" smtClean="0"/>
              <a:t> </a:t>
            </a:r>
            <a:r>
              <a:rPr lang="en-US" sz="4000" b="1" dirty="0" smtClean="0">
                <a:solidFill>
                  <a:srgbClr val="FFC000"/>
                </a:solidFill>
                <a:effectLst>
                  <a:outerShdw blurRad="38100" dist="38100" dir="2700000" algn="tl">
                    <a:srgbClr val="000000">
                      <a:alpha val="43137"/>
                    </a:srgbClr>
                  </a:outerShdw>
                </a:effectLst>
                <a:latin typeface="+mn-lt"/>
              </a:rPr>
              <a:t>The Municipal Cycle</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1295400" y="1935163"/>
            <a:ext cx="7391400" cy="4389437"/>
          </a:xfrm>
        </p:spPr>
        <p:txBody>
          <a:bodyPr/>
          <a:lstStyle/>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October – False Start</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November/December – Where is Everyone?</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January – Angst!!!!</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February through June – The Real Deal</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July/August – At Last Staff Can Get Something Done</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September – It’s the Budget, Stupid!</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Start All Over Again . . .</a:t>
            </a:r>
            <a:endParaRPr lang="en-US"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742950"/>
          </a:xfrm>
        </p:spPr>
        <p:txBody>
          <a:bodyPr/>
          <a:lstStyle/>
          <a:p>
            <a:pPr algn="ctr">
              <a:defRPr/>
            </a:pPr>
            <a:r>
              <a:rPr lang="en-US" dirty="0" smtClean="0"/>
              <a:t/>
            </a:r>
            <a:br>
              <a:rPr lang="en-US" dirty="0" smtClean="0"/>
            </a:br>
            <a:r>
              <a:rPr lang="en-US" dirty="0" smtClean="0"/>
              <a:t> </a:t>
            </a:r>
            <a:r>
              <a:rPr lang="en-US" sz="4000" b="1" dirty="0" smtClean="0">
                <a:solidFill>
                  <a:srgbClr val="FFC000"/>
                </a:solidFill>
                <a:effectLst>
                  <a:outerShdw blurRad="38100" dist="38100" dir="2700000" algn="tl">
                    <a:srgbClr val="000000">
                      <a:alpha val="43137"/>
                    </a:srgbClr>
                  </a:outerShdw>
                </a:effectLst>
                <a:latin typeface="+mn-lt"/>
              </a:rPr>
              <a:t>The Budget</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1295400" y="1935163"/>
            <a:ext cx="7391400" cy="4389437"/>
          </a:xfrm>
        </p:spPr>
        <p:txBody>
          <a:bodyPr/>
          <a:lstStyle/>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Administration</a:t>
            </a:r>
          </a:p>
          <a:p>
            <a:pPr lvl="1" eaLnBrk="1" hangingPunct="1">
              <a:buFont typeface="Wingdings" pitchFamily="2" charset="2"/>
              <a:buChar char="§"/>
              <a:defRPr/>
            </a:pPr>
            <a:r>
              <a:rPr lang="en-US" sz="2200" dirty="0" smtClean="0">
                <a:effectLst>
                  <a:outerShdw blurRad="38100" dist="38100" dir="2700000" algn="tl">
                    <a:srgbClr val="000000">
                      <a:alpha val="43137"/>
                    </a:srgbClr>
                  </a:outerShdw>
                </a:effectLst>
              </a:rPr>
              <a:t>Staff</a:t>
            </a:r>
          </a:p>
          <a:p>
            <a:pPr lvl="1" eaLnBrk="1" hangingPunct="1">
              <a:buFont typeface="Wingdings" pitchFamily="2" charset="2"/>
              <a:buChar char="§"/>
              <a:defRPr/>
            </a:pPr>
            <a:r>
              <a:rPr lang="en-US" sz="2200" dirty="0" smtClean="0">
                <a:effectLst>
                  <a:outerShdw blurRad="38100" dist="38100" dir="2700000" algn="tl">
                    <a:srgbClr val="000000">
                      <a:alpha val="43137"/>
                    </a:srgbClr>
                  </a:outerShdw>
                </a:effectLst>
              </a:rPr>
              <a:t>Consultants</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District Capital Improvements</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Community Policing/Other Initiatives</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Business/Economic Development</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Marketing</a:t>
            </a:r>
            <a:endParaRPr lang="en-US" dirty="0" smtClean="0">
              <a:effectLst>
                <a:outerShdw blurRad="38100" dist="38100" dir="2700000" algn="tl">
                  <a:srgbClr val="000000">
                    <a:alpha val="43137"/>
                  </a:srgbClr>
                </a:outerShdw>
              </a:effectLst>
            </a:endParaRPr>
          </a:p>
          <a:p>
            <a:pPr lvl="1" eaLnBrk="1" hangingPunct="1">
              <a:buFont typeface="Wingdings" pitchFamily="2" charset="2"/>
              <a:buChar char="§"/>
              <a:defRPr/>
            </a:pPr>
            <a:r>
              <a:rPr lang="en-US" sz="2200" dirty="0" smtClean="0">
                <a:effectLst>
                  <a:outerShdw blurRad="38100" dist="38100" dir="2700000" algn="tl">
                    <a:srgbClr val="000000">
                      <a:alpha val="43137"/>
                    </a:srgbClr>
                  </a:outerShdw>
                </a:effectLst>
              </a:rPr>
              <a:t>Advertising/Public Relations</a:t>
            </a:r>
          </a:p>
          <a:p>
            <a:pPr lvl="1" eaLnBrk="1" hangingPunct="1">
              <a:buFont typeface="Wingdings" pitchFamily="2" charset="2"/>
              <a:buChar char="§"/>
              <a:defRPr/>
            </a:pPr>
            <a:r>
              <a:rPr lang="en-US" sz="2200" dirty="0" smtClean="0">
                <a:effectLst>
                  <a:outerShdw blurRad="38100" dist="38100" dir="2700000" algn="tl">
                    <a:srgbClr val="000000">
                      <a:alpha val="43137"/>
                    </a:srgbClr>
                  </a:outerShdw>
                </a:effectLst>
              </a:rPr>
              <a:t>Special Events – Whole Budget</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92100"/>
            <a:ext cx="8229600" cy="115570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Good Ideas</a:t>
            </a:r>
          </a:p>
        </p:txBody>
      </p:sp>
      <p:sp>
        <p:nvSpPr>
          <p:cNvPr id="94211" name="Rectangle 3"/>
          <p:cNvSpPr>
            <a:spLocks noGrp="1" noChangeArrowheads="1"/>
          </p:cNvSpPr>
          <p:nvPr>
            <p:ph idx="1"/>
          </p:nvPr>
        </p:nvSpPr>
        <p:spPr>
          <a:xfrm>
            <a:off x="533400" y="1600200"/>
            <a:ext cx="7924800" cy="5257800"/>
          </a:xfrm>
        </p:spPr>
        <p:txBody>
          <a:bodyPr>
            <a:normAutofit/>
          </a:bodyPr>
          <a:lstStyle/>
          <a:p>
            <a:pPr marL="274320" indent="-274320" eaLnBrk="1" fontAlgn="auto" hangingPunct="1">
              <a:spcAft>
                <a:spcPts val="0"/>
              </a:spcAft>
              <a:buClr>
                <a:schemeClr val="accent3"/>
              </a:buClr>
              <a:buFont typeface="Wingdings" pitchFamily="2" charset="2"/>
              <a:buChar char="§"/>
              <a:defRPr/>
            </a:pPr>
            <a:r>
              <a:rPr lang="en-US" dirty="0" smtClean="0">
                <a:effectLst>
                  <a:outerShdw blurRad="38100" dist="38100" dir="2700000" algn="tl">
                    <a:srgbClr val="000000">
                      <a:alpha val="43137"/>
                    </a:srgbClr>
                  </a:outerShdw>
                </a:effectLst>
              </a:rPr>
              <a:t>Be realistic about what can be accomplished, but…</a:t>
            </a:r>
            <a:br>
              <a:rPr lang="en-US"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      . . .  be </a:t>
            </a:r>
            <a:r>
              <a:rPr lang="en-US" b="1" dirty="0" smtClean="0">
                <a:effectLst>
                  <a:outerShdw blurRad="38100" dist="38100" dir="2700000" algn="tl">
                    <a:srgbClr val="000000">
                      <a:alpha val="43137"/>
                    </a:srgbClr>
                  </a:outerShdw>
                </a:effectLst>
              </a:rPr>
              <a:t>bold</a:t>
            </a:r>
            <a:r>
              <a:rPr lang="en-US" dirty="0" smtClean="0">
                <a:effectLst>
                  <a:outerShdw blurRad="38100" dist="38100" dir="2700000" algn="tl">
                    <a:srgbClr val="000000">
                      <a:alpha val="43137"/>
                    </a:srgbClr>
                  </a:outerShdw>
                </a:effectLst>
              </a:rPr>
              <a:t> in setting goals </a:t>
            </a:r>
          </a:p>
          <a:p>
            <a:pPr eaLnBrk="1" hangingPunct="1">
              <a:buFont typeface="Wingdings" pitchFamily="2" charset="2"/>
              <a:buChar char="§"/>
              <a:defRPr/>
            </a:pPr>
            <a:r>
              <a:rPr lang="en-US" dirty="0">
                <a:effectLst>
                  <a:outerShdw blurRad="38100" dist="38100" dir="2700000" algn="tl">
                    <a:srgbClr val="000000">
                      <a:alpha val="43137"/>
                    </a:srgbClr>
                  </a:outerShdw>
                </a:effectLst>
              </a:rPr>
              <a:t>Mission, Goals, Objectives – keep them up front</a:t>
            </a: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Understand </a:t>
            </a:r>
            <a:r>
              <a:rPr lang="en-US" dirty="0">
                <a:effectLst>
                  <a:outerShdw blurRad="38100" dist="38100" dir="2700000" algn="tl">
                    <a:srgbClr val="000000">
                      <a:alpha val="43137"/>
                    </a:srgbClr>
                  </a:outerShdw>
                </a:effectLst>
              </a:rPr>
              <a:t>the private sector/profit motive</a:t>
            </a:r>
          </a:p>
          <a:p>
            <a:pPr>
              <a:buFont typeface="Wingdings" pitchFamily="2" charset="2"/>
              <a:buChar char="§"/>
              <a:defRPr/>
            </a:pPr>
            <a:r>
              <a:rPr lang="en-US" sz="2400" dirty="0" smtClean="0">
                <a:effectLst>
                  <a:outerShdw blurRad="38100" dist="38100" dir="2700000" algn="tl">
                    <a:srgbClr val="000000">
                      <a:alpha val="43137"/>
                    </a:srgbClr>
                  </a:outerShdw>
                </a:effectLst>
              </a:rPr>
              <a:t>Annual </a:t>
            </a:r>
            <a:r>
              <a:rPr lang="en-US" sz="2400" dirty="0">
                <a:effectLst>
                  <a:outerShdw blurRad="38100" dist="38100" dir="2700000" algn="tl">
                    <a:srgbClr val="000000">
                      <a:alpha val="43137"/>
                    </a:srgbClr>
                  </a:outerShdw>
                </a:effectLst>
              </a:rPr>
              <a:t>strategic planning workshop (two hours)</a:t>
            </a:r>
          </a:p>
          <a:p>
            <a:pPr>
              <a:buFont typeface="Wingdings" pitchFamily="2" charset="2"/>
              <a:buChar char="§"/>
              <a:defRPr/>
            </a:pPr>
            <a:r>
              <a:rPr lang="en-US" sz="2400" dirty="0">
                <a:effectLst>
                  <a:outerShdw blurRad="38100" dist="38100" dir="2700000" algn="tl">
                    <a:srgbClr val="000000">
                      <a:alpha val="43137"/>
                    </a:srgbClr>
                  </a:outerShdw>
                </a:effectLst>
              </a:rPr>
              <a:t>Let the </a:t>
            </a:r>
            <a:r>
              <a:rPr lang="en-US" sz="2400" dirty="0" smtClean="0">
                <a:effectLst>
                  <a:outerShdw blurRad="38100" dist="38100" dir="2700000" algn="tl">
                    <a:srgbClr val="000000">
                      <a:alpha val="43137"/>
                    </a:srgbClr>
                  </a:outerShdw>
                </a:effectLst>
              </a:rPr>
              <a:t>annual budget </a:t>
            </a:r>
            <a:r>
              <a:rPr lang="en-US" sz="2400" dirty="0">
                <a:effectLst>
                  <a:outerShdw blurRad="38100" dist="38100" dir="2700000" algn="tl">
                    <a:srgbClr val="000000">
                      <a:alpha val="43137"/>
                    </a:srgbClr>
                  </a:outerShdw>
                </a:effectLst>
              </a:rPr>
              <a:t>tell the </a:t>
            </a:r>
            <a:r>
              <a:rPr lang="en-US" sz="2400" dirty="0" smtClean="0">
                <a:effectLst>
                  <a:outerShdw blurRad="38100" dist="38100" dir="2700000" algn="tl">
                    <a:srgbClr val="000000">
                      <a:alpha val="43137"/>
                    </a:srgbClr>
                  </a:outerShdw>
                </a:effectLst>
              </a:rPr>
              <a:t>story</a:t>
            </a:r>
          </a:p>
          <a:p>
            <a:pPr>
              <a:buFont typeface="Wingdings" pitchFamily="2" charset="2"/>
              <a:buChar char="§"/>
              <a:defRPr/>
            </a:pPr>
            <a:r>
              <a:rPr lang="en-US" sz="2400" dirty="0" smtClean="0">
                <a:effectLst>
                  <a:outerShdw blurRad="38100" dist="38100" dir="2700000" algn="tl">
                    <a:srgbClr val="000000">
                      <a:alpha val="43137"/>
                    </a:srgbClr>
                  </a:outerShdw>
                </a:effectLst>
              </a:rPr>
              <a:t>Communicate, Communicate, Communicate</a:t>
            </a:r>
            <a:endParaRPr lang="en-US" sz="2400" dirty="0">
              <a:effectLst>
                <a:outerShdw blurRad="38100" dist="38100" dir="2700000" algn="tl">
                  <a:srgbClr val="000000">
                    <a:alpha val="43137"/>
                  </a:srgbClr>
                </a:outerShdw>
              </a:effectLst>
            </a:endParaRPr>
          </a:p>
        </p:txBody>
      </p:sp>
      <p:sp>
        <p:nvSpPr>
          <p:cNvPr id="29700" name="Rectangle 4"/>
          <p:cNvSpPr>
            <a:spLocks noChangeArrowheads="1"/>
          </p:cNvSpPr>
          <p:nvPr/>
        </p:nvSpPr>
        <p:spPr bwMode="auto">
          <a:xfrm>
            <a:off x="609600" y="3276600"/>
            <a:ext cx="7543800" cy="641350"/>
          </a:xfrm>
          <a:prstGeom prst="rect">
            <a:avLst/>
          </a:prstGeom>
          <a:noFill/>
          <a:ln w="9525">
            <a:noFill/>
            <a:miter lim="800000"/>
            <a:headEnd/>
            <a:tailEnd/>
          </a:ln>
        </p:spPr>
        <p:txBody>
          <a:bodyPr>
            <a:spAutoFit/>
          </a:bodyPr>
          <a:lstStyle/>
          <a:p>
            <a:endParaRPr lang="en-US" sz="36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7429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Ten Reasons to ‘Re’develop</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1219200" y="1752600"/>
            <a:ext cx="7391400" cy="4389437"/>
          </a:xfrm>
        </p:spPr>
        <p:txBody>
          <a:bodyPr/>
          <a:lstStyle/>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Remove Slum &amp; Blight</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Create Clean and Safe Places</a:t>
            </a:r>
          </a:p>
          <a:p>
            <a:pPr eaLnBrk="1" hangingPunct="1">
              <a:buFont typeface="Wingdings" pitchFamily="2" charset="2"/>
              <a:buChar char="§"/>
              <a:defRPr/>
            </a:pPr>
            <a:r>
              <a:rPr lang="en-US" sz="2400" dirty="0">
                <a:effectLst>
                  <a:outerShdw blurRad="38100" dist="38100" dir="2700000" algn="tl">
                    <a:srgbClr val="000000">
                      <a:alpha val="43137"/>
                    </a:srgbClr>
                  </a:outerShdw>
                </a:effectLst>
              </a:rPr>
              <a:t>Prevent Crime</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Encourage Economic Development</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Build or Enhance Affordable Housing</a:t>
            </a:r>
          </a:p>
          <a:p>
            <a:pPr eaLnBrk="1" hangingPunct="1">
              <a:buFont typeface="Wingdings" pitchFamily="2" charset="2"/>
              <a:buChar char="§"/>
              <a:defRPr/>
            </a:pPr>
            <a:r>
              <a:rPr lang="en-US" sz="2400" dirty="0">
                <a:effectLst>
                  <a:outerShdw blurRad="38100" dist="38100" dir="2700000" algn="tl">
                    <a:srgbClr val="000000">
                      <a:alpha val="43137"/>
                    </a:srgbClr>
                  </a:outerShdw>
                </a:effectLst>
              </a:rPr>
              <a:t>Fund </a:t>
            </a:r>
            <a:r>
              <a:rPr lang="en-US" sz="2400" dirty="0" smtClean="0">
                <a:effectLst>
                  <a:outerShdw blurRad="38100" dist="38100" dir="2700000" algn="tl">
                    <a:srgbClr val="000000">
                      <a:alpha val="43137"/>
                    </a:srgbClr>
                  </a:outerShdw>
                </a:effectLst>
              </a:rPr>
              <a:t>Streetscape</a:t>
            </a:r>
            <a:r>
              <a:rPr lang="en-US" sz="2400" dirty="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and other Capital </a:t>
            </a:r>
            <a:r>
              <a:rPr lang="en-US" sz="2400" dirty="0">
                <a:effectLst>
                  <a:outerShdw blurRad="38100" dist="38100" dir="2700000" algn="tl">
                    <a:srgbClr val="000000">
                      <a:alpha val="43137"/>
                    </a:srgbClr>
                  </a:outerShdw>
                </a:effectLst>
              </a:rPr>
              <a:t>Improvements</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Preserve Historic Buildings/Resources</a:t>
            </a:r>
          </a:p>
          <a:p>
            <a:pPr eaLnBrk="1" hangingPunct="1">
              <a:buFont typeface="Wingdings" pitchFamily="2" charset="2"/>
              <a:buChar char="§"/>
              <a:defRPr/>
            </a:pPr>
            <a:r>
              <a:rPr lang="en-US" sz="2400" dirty="0">
                <a:effectLst>
                  <a:outerShdw blurRad="38100" dist="38100" dir="2700000" algn="tl">
                    <a:srgbClr val="000000">
                      <a:alpha val="43137"/>
                    </a:srgbClr>
                  </a:outerShdw>
                </a:effectLst>
              </a:rPr>
              <a:t>Retain and Recruit Business</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Enhance Parks and Recreation  </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Increase the Tax Base of the CRA District</a:t>
            </a:r>
            <a:endParaRPr lang="en-US"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704850"/>
            <a:ext cx="8229600" cy="81915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Best Practices</a:t>
            </a:r>
          </a:p>
        </p:txBody>
      </p:sp>
      <p:sp>
        <p:nvSpPr>
          <p:cNvPr id="24579" name="Rectangle 3"/>
          <p:cNvSpPr>
            <a:spLocks noGrp="1" noChangeArrowheads="1"/>
          </p:cNvSpPr>
          <p:nvPr>
            <p:ph idx="1"/>
          </p:nvPr>
        </p:nvSpPr>
        <p:spPr>
          <a:xfrm>
            <a:off x="457200" y="1828800"/>
            <a:ext cx="8229600" cy="4800600"/>
          </a:xfrm>
        </p:spPr>
        <p:txBody>
          <a:bodyPr/>
          <a:lstStyle/>
          <a:p>
            <a:pPr marL="274320" indent="-274320" eaLnBrk="1" fontAlgn="auto" hangingPunct="1">
              <a:spcAft>
                <a:spcPts val="0"/>
              </a:spcAft>
              <a:buClr>
                <a:schemeClr val="accent3"/>
              </a:buClr>
              <a:buFont typeface="Wingdings" pitchFamily="2" charset="2"/>
              <a:buChar char="§"/>
              <a:defRPr/>
            </a:pPr>
            <a:r>
              <a:rPr lang="en-US" dirty="0">
                <a:effectLst>
                  <a:outerShdw blurRad="38100" dist="38100" dir="2700000" algn="tl">
                    <a:srgbClr val="000000">
                      <a:alpha val="43137"/>
                    </a:srgbClr>
                  </a:outerShdw>
                </a:effectLst>
              </a:rPr>
              <a:t>Understand the Market</a:t>
            </a:r>
          </a:p>
          <a:p>
            <a:pPr marL="274320" indent="-274320" eaLnBrk="1" fontAlgn="auto" hangingPunct="1">
              <a:spcAft>
                <a:spcPts val="0"/>
              </a:spcAft>
              <a:buClr>
                <a:schemeClr val="accent3"/>
              </a:buClr>
              <a:buFont typeface="Wingdings" pitchFamily="2" charset="2"/>
              <a:buChar char="§"/>
              <a:defRPr/>
            </a:pPr>
            <a:r>
              <a:rPr lang="en-US" dirty="0">
                <a:effectLst>
                  <a:outerShdw blurRad="38100" dist="38100" dir="2700000" algn="tl">
                    <a:srgbClr val="000000">
                      <a:alpha val="43137"/>
                    </a:srgbClr>
                  </a:outerShdw>
                </a:effectLst>
              </a:rPr>
              <a:t>Review Land Use &amp; </a:t>
            </a:r>
            <a:r>
              <a:rPr lang="en-US" dirty="0" smtClean="0">
                <a:effectLst>
                  <a:outerShdw blurRad="38100" dist="38100" dir="2700000" algn="tl">
                    <a:srgbClr val="000000">
                      <a:alpha val="43137"/>
                    </a:srgbClr>
                  </a:outerShdw>
                </a:effectLst>
              </a:rPr>
              <a:t>Zoning</a:t>
            </a:r>
          </a:p>
          <a:p>
            <a:pPr marL="274320" indent="-274320" eaLnBrk="1" fontAlgn="auto" hangingPunct="1">
              <a:spcAft>
                <a:spcPts val="0"/>
              </a:spcAft>
              <a:buClr>
                <a:schemeClr val="accent3"/>
              </a:buClr>
              <a:buFont typeface="Wingdings" pitchFamily="2" charset="2"/>
              <a:buChar char="§"/>
              <a:defRPr/>
            </a:pPr>
            <a:r>
              <a:rPr lang="en-US" dirty="0">
                <a:effectLst>
                  <a:outerShdw blurRad="38100" dist="38100" dir="2700000" algn="tl">
                    <a:srgbClr val="000000">
                      <a:alpha val="43137"/>
                    </a:srgbClr>
                  </a:outerShdw>
                </a:effectLst>
              </a:rPr>
              <a:t>Create Successful Partnerships</a:t>
            </a:r>
            <a:endParaRPr lang="en-US" sz="800" dirty="0">
              <a:effectLst>
                <a:outerShdw blurRad="38100" dist="38100" dir="2700000" algn="tl">
                  <a:srgbClr val="000000">
                    <a:alpha val="43137"/>
                  </a:srgbClr>
                </a:outerShdw>
              </a:effectLst>
            </a:endParaRPr>
          </a:p>
          <a:p>
            <a:pPr marL="274320" indent="-274320" eaLnBrk="1" fontAlgn="auto" hangingPunct="1">
              <a:spcAft>
                <a:spcPts val="0"/>
              </a:spcAft>
              <a:buClr>
                <a:schemeClr val="accent3"/>
              </a:buClr>
              <a:buFont typeface="Wingdings" pitchFamily="2" charset="2"/>
              <a:buChar char="§"/>
              <a:defRPr/>
            </a:pPr>
            <a:r>
              <a:rPr lang="en-US" dirty="0">
                <a:effectLst>
                  <a:outerShdw blurRad="38100" dist="38100" dir="2700000" algn="tl">
                    <a:srgbClr val="000000">
                      <a:alpha val="43137"/>
                    </a:srgbClr>
                  </a:outerShdw>
                </a:effectLst>
              </a:rPr>
              <a:t>Track Your Progress</a:t>
            </a:r>
          </a:p>
          <a:p>
            <a:pPr marL="274320" indent="-274320" eaLnBrk="1" fontAlgn="auto" hangingPunct="1">
              <a:spcAft>
                <a:spcPts val="0"/>
              </a:spcAft>
              <a:buClr>
                <a:schemeClr val="accent3"/>
              </a:buClr>
              <a:buFont typeface="Wingdings" pitchFamily="2" charset="2"/>
              <a:buChar char="§"/>
              <a:defRPr/>
            </a:pPr>
            <a:r>
              <a:rPr lang="en-US" dirty="0">
                <a:effectLst>
                  <a:outerShdw blurRad="38100" dist="38100" dir="2700000" algn="tl">
                    <a:srgbClr val="000000">
                      <a:alpha val="43137"/>
                    </a:srgbClr>
                  </a:outerShdw>
                </a:effectLst>
              </a:rPr>
              <a:t>Promote </a:t>
            </a:r>
            <a:r>
              <a:rPr lang="en-US" dirty="0" smtClean="0">
                <a:effectLst>
                  <a:outerShdw blurRad="38100" dist="38100" dir="2700000" algn="tl">
                    <a:srgbClr val="000000">
                      <a:alpha val="43137"/>
                    </a:srgbClr>
                  </a:outerShdw>
                </a:effectLst>
              </a:rPr>
              <a:t>Projects </a:t>
            </a:r>
            <a:r>
              <a:rPr lang="en-US" dirty="0">
                <a:effectLst>
                  <a:outerShdw blurRad="38100" dist="38100" dir="2700000" algn="tl">
                    <a:srgbClr val="000000">
                      <a:alpha val="43137"/>
                    </a:srgbClr>
                  </a:outerShdw>
                </a:effectLst>
              </a:rPr>
              <a:t>and </a:t>
            </a:r>
            <a:r>
              <a:rPr lang="en-US" dirty="0" smtClean="0">
                <a:effectLst>
                  <a:outerShdw blurRad="38100" dist="38100" dir="2700000" algn="tl">
                    <a:srgbClr val="000000">
                      <a:alpha val="43137"/>
                    </a:srgbClr>
                  </a:outerShdw>
                </a:effectLst>
              </a:rPr>
              <a:t>Success Stories</a:t>
            </a:r>
            <a:endParaRPr lang="en-US" dirty="0">
              <a:effectLst>
                <a:outerShdw blurRad="38100" dist="38100" dir="2700000" algn="tl">
                  <a:srgbClr val="000000">
                    <a:alpha val="43137"/>
                  </a:srgbClr>
                </a:outerShdw>
              </a:effectLst>
            </a:endParaRPr>
          </a:p>
          <a:p>
            <a:pPr marL="274320" indent="-274320" eaLnBrk="1" fontAlgn="auto" hangingPunct="1">
              <a:spcAft>
                <a:spcPts val="0"/>
              </a:spcAft>
              <a:buClr>
                <a:schemeClr val="accent3"/>
              </a:buClr>
              <a:buFont typeface="Wingdings" pitchFamily="2" charset="2"/>
              <a:buChar char="§"/>
              <a:defRPr/>
            </a:pPr>
            <a:r>
              <a:rPr lang="en-US" dirty="0">
                <a:effectLst>
                  <a:outerShdw blurRad="38100" dist="38100" dir="2700000" algn="tl">
                    <a:srgbClr val="000000">
                      <a:alpha val="43137"/>
                    </a:srgbClr>
                  </a:outerShdw>
                </a:effectLst>
              </a:rPr>
              <a:t>Create </a:t>
            </a:r>
            <a:r>
              <a:rPr lang="en-US" dirty="0" smtClean="0">
                <a:effectLst>
                  <a:outerShdw blurRad="38100" dist="38100" dir="2700000" algn="tl">
                    <a:srgbClr val="000000">
                      <a:alpha val="43137"/>
                    </a:srgbClr>
                  </a:outerShdw>
                </a:effectLst>
              </a:rPr>
              <a:t>Themes</a:t>
            </a:r>
            <a:r>
              <a:rPr lang="en-US" dirty="0">
                <a:effectLst>
                  <a:outerShdw blurRad="38100" dist="38100" dir="2700000" algn="tl">
                    <a:srgbClr val="000000">
                      <a:alpha val="43137"/>
                    </a:srgbClr>
                  </a:outerShdw>
                </a:effectLst>
              </a:rPr>
              <a:t>, </a:t>
            </a:r>
            <a:r>
              <a:rPr lang="en-US" dirty="0" smtClean="0">
                <a:effectLst>
                  <a:outerShdw blurRad="38100" dist="38100" dir="2700000" algn="tl">
                    <a:srgbClr val="000000">
                      <a:alpha val="43137"/>
                    </a:srgbClr>
                  </a:outerShdw>
                </a:effectLst>
              </a:rPr>
              <a:t>Campaigns</a:t>
            </a:r>
            <a:r>
              <a:rPr lang="en-US" dirty="0">
                <a:effectLst>
                  <a:outerShdw blurRad="38100" dist="38100" dir="2700000" algn="tl">
                    <a:srgbClr val="000000">
                      <a:alpha val="43137"/>
                    </a:srgbClr>
                  </a:outerShdw>
                </a:effectLst>
              </a:rPr>
              <a:t>, </a:t>
            </a:r>
            <a:r>
              <a:rPr lang="en-US" dirty="0" smtClean="0">
                <a:effectLst>
                  <a:outerShdw blurRad="38100" dist="38100" dir="2700000" algn="tl">
                    <a:srgbClr val="000000">
                      <a:alpha val="43137"/>
                    </a:srgbClr>
                  </a:outerShdw>
                </a:effectLst>
              </a:rPr>
              <a:t>Events</a:t>
            </a:r>
            <a:r>
              <a:rPr lang="en-US" dirty="0">
                <a:effectLst>
                  <a:outerShdw blurRad="38100" dist="38100" dir="2700000" algn="tl">
                    <a:srgbClr val="000000">
                      <a:alpha val="43137"/>
                    </a:srgbClr>
                  </a:outerShdw>
                </a:effectLst>
              </a:rPr>
              <a:t>, </a:t>
            </a:r>
            <a:r>
              <a:rPr lang="en-US" dirty="0" smtClean="0">
                <a:effectLst>
                  <a:outerShdw blurRad="38100" dist="38100" dir="2700000" algn="tl">
                    <a:srgbClr val="000000">
                      <a:alpha val="43137"/>
                    </a:srgbClr>
                  </a:outerShdw>
                </a:effectLst>
              </a:rPr>
              <a:t>and “Buzz” in the district</a:t>
            </a:r>
            <a:endParaRPr lang="en-US" b="1" dirty="0" smtClean="0"/>
          </a:p>
          <a:p>
            <a:pPr lvl="1" eaLnBrk="1" hangingPunct="1">
              <a:defRPr/>
            </a:pPr>
            <a:endParaRPr lang="en-US" b="1" dirty="0" smtClean="0"/>
          </a:p>
          <a:p>
            <a:pPr lvl="1" eaLnBrk="1" hangingPunct="1">
              <a:defRPr/>
            </a:pPr>
            <a:endParaRPr lang="en-US" b="1" dirty="0" smtClean="0"/>
          </a:p>
          <a:p>
            <a:pPr lvl="1" eaLnBrk="1" hangingPunct="1">
              <a:defRPr/>
            </a:pPr>
            <a:endParaRPr lang="en-US" b="1"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953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
            </a:r>
            <a:br>
              <a:rPr lang="en-US" sz="4000" b="1" dirty="0" smtClean="0">
                <a:solidFill>
                  <a:srgbClr val="FFC000"/>
                </a:solidFill>
                <a:effectLst>
                  <a:outerShdw blurRad="38100" dist="38100" dir="2700000" algn="tl">
                    <a:srgbClr val="000000">
                      <a:alpha val="43137"/>
                    </a:srgbClr>
                  </a:outerShdw>
                </a:effectLst>
                <a:latin typeface="+mn-lt"/>
              </a:rPr>
            </a:br>
            <a:r>
              <a:rPr lang="en-US" sz="4000" b="1" dirty="0" smtClean="0">
                <a:solidFill>
                  <a:srgbClr val="FFC000"/>
                </a:solidFill>
                <a:effectLst>
                  <a:outerShdw blurRad="38100" dist="38100" dir="2700000" algn="tl">
                    <a:srgbClr val="000000">
                      <a:alpha val="43137"/>
                    </a:srgbClr>
                  </a:outerShdw>
                </a:effectLst>
                <a:latin typeface="+mn-lt"/>
              </a:rPr>
              <a:t/>
            </a:r>
            <a:br>
              <a:rPr lang="en-US" sz="4000" b="1" dirty="0" smtClean="0">
                <a:solidFill>
                  <a:srgbClr val="FFC000"/>
                </a:solidFill>
                <a:effectLst>
                  <a:outerShdw blurRad="38100" dist="38100" dir="2700000" algn="tl">
                    <a:srgbClr val="000000">
                      <a:alpha val="43137"/>
                    </a:srgbClr>
                  </a:outerShdw>
                </a:effectLst>
                <a:latin typeface="+mn-lt"/>
              </a:rPr>
            </a:br>
            <a:r>
              <a:rPr lang="en-US" sz="4000" b="1" dirty="0" smtClean="0">
                <a:solidFill>
                  <a:srgbClr val="FFC000"/>
                </a:solidFill>
                <a:effectLst>
                  <a:outerShdw blurRad="38100" dist="38100" dir="2700000" algn="tl">
                    <a:srgbClr val="000000">
                      <a:alpha val="43137"/>
                    </a:srgbClr>
                  </a:outerShdw>
                </a:effectLst>
                <a:latin typeface="+mn-lt"/>
              </a:rPr>
              <a:t/>
            </a:r>
            <a:br>
              <a:rPr lang="en-US" sz="4000" b="1" dirty="0" smtClean="0">
                <a:solidFill>
                  <a:srgbClr val="FFC000"/>
                </a:solidFill>
                <a:effectLst>
                  <a:outerShdw blurRad="38100" dist="38100" dir="2700000" algn="tl">
                    <a:srgbClr val="000000">
                      <a:alpha val="43137"/>
                    </a:srgbClr>
                  </a:outerShdw>
                </a:effectLst>
                <a:latin typeface="+mn-lt"/>
              </a:rPr>
            </a:br>
            <a:r>
              <a:rPr lang="en-US" sz="4000" b="1" dirty="0" smtClean="0">
                <a:solidFill>
                  <a:srgbClr val="FFC000"/>
                </a:solidFill>
                <a:effectLst>
                  <a:outerShdw blurRad="38100" dist="38100" dir="2700000" algn="tl">
                    <a:srgbClr val="000000">
                      <a:alpha val="43137"/>
                    </a:srgbClr>
                  </a:outerShdw>
                </a:effectLst>
                <a:latin typeface="+mn-lt"/>
              </a:rPr>
              <a:t>More Best Practices</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457200" y="1981200"/>
            <a:ext cx="8229600" cy="4648200"/>
          </a:xfrm>
        </p:spPr>
        <p:txBody>
          <a:bodyPr/>
          <a:lstStyle/>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Always separate CRA v. Commission meetings </a:t>
            </a:r>
          </a:p>
          <a:p>
            <a:pPr>
              <a:buFont typeface="Wingdings" pitchFamily="2" charset="2"/>
              <a:buChar char="§"/>
              <a:defRPr/>
            </a:pPr>
            <a:r>
              <a:rPr lang="en-US" sz="2800" dirty="0" smtClean="0">
                <a:effectLst>
                  <a:outerShdw blurRad="38100" dist="38100" dir="2700000" algn="tl">
                    <a:srgbClr val="000000">
                      <a:alpha val="43137"/>
                    </a:srgbClr>
                  </a:outerShdw>
                </a:effectLst>
              </a:rPr>
              <a:t>Consider joint procedures for CRA and city, eg. Personnel</a:t>
            </a:r>
          </a:p>
          <a:p>
            <a:pPr>
              <a:buFont typeface="Wingdings" pitchFamily="2" charset="2"/>
              <a:buChar char="§"/>
              <a:defRPr/>
            </a:pPr>
            <a:r>
              <a:rPr lang="en-US" sz="2800" dirty="0" smtClean="0">
                <a:effectLst>
                  <a:outerShdw blurRad="38100" dist="38100" dir="2700000" algn="tl">
                    <a:srgbClr val="000000">
                      <a:alpha val="43137"/>
                    </a:srgbClr>
                  </a:outerShdw>
                </a:effectLst>
              </a:rPr>
              <a:t>Maintain separate insurance (errors/omissions, liability)</a:t>
            </a:r>
          </a:p>
          <a:p>
            <a:pPr>
              <a:buFont typeface="Wingdings" pitchFamily="2" charset="2"/>
              <a:buChar char="§"/>
              <a:defRPr/>
            </a:pPr>
            <a:r>
              <a:rPr lang="en-US" sz="2800" dirty="0" smtClean="0">
                <a:effectLst>
                  <a:outerShdw blurRad="38100" dist="38100" dir="2700000" algn="tl">
                    <a:srgbClr val="000000">
                      <a:alpha val="43137"/>
                    </a:srgbClr>
                  </a:outerShdw>
                </a:effectLst>
              </a:rPr>
              <a:t>Monitor CRA contracts</a:t>
            </a:r>
          </a:p>
          <a:p>
            <a:pPr>
              <a:buFont typeface="Wingdings" pitchFamily="2" charset="2"/>
              <a:buChar char="§"/>
              <a:defRPr/>
            </a:pPr>
            <a:r>
              <a:rPr lang="en-US" sz="2800" dirty="0">
                <a:effectLst>
                  <a:outerShdw blurRad="38100" dist="38100" dir="2700000" algn="tl">
                    <a:srgbClr val="000000">
                      <a:alpha val="43137"/>
                    </a:srgbClr>
                  </a:outerShdw>
                </a:effectLst>
              </a:rPr>
              <a:t>Complete all appropriate reports</a:t>
            </a:r>
          </a:p>
          <a:p>
            <a:pPr>
              <a:buFont typeface="Wingdings" pitchFamily="2" charset="2"/>
              <a:buChar char="§"/>
              <a:defRPr/>
            </a:pPr>
            <a:r>
              <a:rPr lang="en-US" sz="2800" dirty="0" smtClean="0">
                <a:effectLst>
                  <a:outerShdw blurRad="38100" dist="38100" dir="2700000" algn="tl">
                    <a:srgbClr val="000000">
                      <a:alpha val="43137"/>
                    </a:srgbClr>
                  </a:outerShdw>
                </a:effectLst>
              </a:rPr>
              <a:t>Use </a:t>
            </a:r>
            <a:r>
              <a:rPr lang="en-US" sz="2800" dirty="0">
                <a:effectLst>
                  <a:outerShdw blurRad="38100" dist="38100" dir="2700000" algn="tl">
                    <a:srgbClr val="000000">
                      <a:alpha val="43137"/>
                    </a:srgbClr>
                  </a:outerShdw>
                </a:effectLst>
              </a:rPr>
              <a:t>your legal counsel - pay now or pay more later</a:t>
            </a:r>
          </a:p>
          <a:p>
            <a:pPr>
              <a:buFont typeface="Wingdings" pitchFamily="2" charset="2"/>
              <a:buChar char="§"/>
              <a:defRPr/>
            </a:pPr>
            <a:endParaRPr lang="en-US" sz="2800" u="sng" dirty="0" smtClean="0">
              <a:effectLst>
                <a:outerShdw blurRad="38100" dist="38100" dir="2700000" algn="tl">
                  <a:srgbClr val="000000">
                    <a:alpha val="43137"/>
                  </a:srgbClr>
                </a:outerShdw>
              </a:effectLst>
            </a:endParaRPr>
          </a:p>
          <a:p>
            <a:pPr>
              <a:defRPr/>
            </a:pPr>
            <a:endParaRPr lang="en-US" sz="2800" dirty="0" smtClean="0"/>
          </a:p>
          <a:p>
            <a:pPr>
              <a:defRPr/>
            </a:pPr>
            <a:endParaRPr lang="en-US" dirty="0" smtClean="0"/>
          </a:p>
          <a:p>
            <a:pPr>
              <a:defRPr/>
            </a:pPr>
            <a:endParaRPr lang="en-US" dirty="0" smtClean="0"/>
          </a:p>
          <a:p>
            <a:pPr>
              <a:defRPr/>
            </a:pP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457200"/>
            <a:ext cx="8229600" cy="91440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Amending a Plan</a:t>
            </a:r>
          </a:p>
        </p:txBody>
      </p:sp>
      <p:sp>
        <p:nvSpPr>
          <p:cNvPr id="23555" name="Rectangle 3"/>
          <p:cNvSpPr>
            <a:spLocks noGrp="1" noChangeArrowheads="1"/>
          </p:cNvSpPr>
          <p:nvPr>
            <p:ph idx="1"/>
          </p:nvPr>
        </p:nvSpPr>
        <p:spPr>
          <a:xfrm>
            <a:off x="457200" y="1524000"/>
            <a:ext cx="8229600" cy="4572000"/>
          </a:xfrm>
        </p:spPr>
        <p:txBody>
          <a:bodyPr/>
          <a:lstStyle/>
          <a:p>
            <a:pPr eaLnBrk="1" hangingPunct="1">
              <a:buFont typeface="Wingdings" pitchFamily="2" charset="2"/>
              <a:buChar char="§"/>
              <a:defRPr/>
            </a:pPr>
            <a:r>
              <a:rPr lang="en-US" sz="2400" b="1" dirty="0" smtClean="0">
                <a:effectLst>
                  <a:outerShdw blurRad="38100" dist="38100" dir="2700000" algn="tl">
                    <a:srgbClr val="000000">
                      <a:alpha val="43137"/>
                    </a:srgbClr>
                  </a:outerShdw>
                </a:effectLst>
              </a:rPr>
              <a:t>Update plan every 5 yrs / re-set  goals</a:t>
            </a:r>
          </a:p>
          <a:p>
            <a:pPr eaLnBrk="1" hangingPunct="1">
              <a:buFont typeface="Wingdings" pitchFamily="2" charset="2"/>
              <a:buChar char="§"/>
              <a:defRPr/>
            </a:pPr>
            <a:r>
              <a:rPr lang="en-US" sz="2400" b="1" dirty="0" smtClean="0">
                <a:effectLst>
                  <a:outerShdw blurRad="38100" dist="38100" dir="2700000" algn="tl">
                    <a:srgbClr val="000000">
                      <a:alpha val="43137"/>
                    </a:srgbClr>
                  </a:outerShdw>
                </a:effectLst>
              </a:rPr>
              <a:t>Must be consistent with the Comprehensive Plan (but not a required element)</a:t>
            </a:r>
          </a:p>
          <a:p>
            <a:pPr eaLnBrk="1" hangingPunct="1">
              <a:buFont typeface="Wingdings" pitchFamily="2" charset="2"/>
              <a:buChar char="§"/>
              <a:defRPr/>
            </a:pPr>
            <a:r>
              <a:rPr lang="en-US" sz="2400" b="1" dirty="0" smtClean="0">
                <a:effectLst>
                  <a:outerShdw blurRad="38100" dist="38100" dir="2700000" algn="tl">
                    <a:srgbClr val="000000">
                      <a:alpha val="43137"/>
                    </a:srgbClr>
                  </a:outerShdw>
                </a:effectLst>
              </a:rPr>
              <a:t>Amendment process is similar to creation of CRA</a:t>
            </a:r>
          </a:p>
          <a:p>
            <a:pPr eaLnBrk="1" hangingPunct="1">
              <a:buFont typeface="Wingdings" pitchFamily="2" charset="2"/>
              <a:buChar char="§"/>
              <a:defRPr/>
            </a:pPr>
            <a:r>
              <a:rPr lang="en-US" sz="2400" b="1" dirty="0" smtClean="0">
                <a:effectLst>
                  <a:outerShdw blurRad="38100" dist="38100" dir="2700000" algn="tl">
                    <a:srgbClr val="000000">
                      <a:alpha val="43137"/>
                    </a:srgbClr>
                  </a:outerShdw>
                </a:effectLst>
              </a:rPr>
              <a:t>Proposed by the CRA Board, sent to local planning agency, to governing body, notices, public hearing, governing body, then charter county approves</a:t>
            </a:r>
          </a:p>
          <a:p>
            <a:pPr eaLnBrk="1" hangingPunct="1">
              <a:buFont typeface="Wingdings" pitchFamily="2" charset="2"/>
              <a:buChar char="§"/>
              <a:defRPr/>
            </a:pPr>
            <a:r>
              <a:rPr lang="en-US" sz="2400" b="1" dirty="0" smtClean="0">
                <a:effectLst>
                  <a:outerShdw blurRad="38100" dist="38100" dir="2700000" algn="tl">
                    <a:srgbClr val="000000">
                      <a:alpha val="43137"/>
                    </a:srgbClr>
                  </a:outerShdw>
                </a:effectLst>
              </a:rPr>
              <a:t>Options</a:t>
            </a:r>
          </a:p>
          <a:p>
            <a:pPr lvl="1" eaLnBrk="1" hangingPunct="1">
              <a:buFont typeface="Wingdings" pitchFamily="2" charset="2"/>
              <a:buChar char="§"/>
              <a:defRPr/>
            </a:pPr>
            <a:r>
              <a:rPr lang="en-US" sz="2200" b="1" dirty="0" smtClean="0">
                <a:effectLst>
                  <a:outerShdw blurRad="38100" dist="38100" dir="2700000" algn="tl">
                    <a:srgbClr val="000000">
                      <a:alpha val="43137"/>
                    </a:srgbClr>
                  </a:outerShdw>
                </a:effectLst>
              </a:rPr>
              <a:t>Expand or contract boundaries</a:t>
            </a:r>
          </a:p>
          <a:p>
            <a:pPr lvl="1" eaLnBrk="1" hangingPunct="1">
              <a:buFont typeface="Wingdings" pitchFamily="2" charset="2"/>
              <a:buChar char="§"/>
              <a:defRPr/>
            </a:pPr>
            <a:r>
              <a:rPr lang="en-US" sz="2200" b="1" dirty="0" smtClean="0">
                <a:effectLst>
                  <a:outerShdw blurRad="38100" dist="38100" dir="2700000" algn="tl">
                    <a:srgbClr val="000000">
                      <a:alpha val="43137"/>
                    </a:srgbClr>
                  </a:outerShdw>
                </a:effectLst>
              </a:rPr>
              <a:t>Extend term of CRA</a:t>
            </a:r>
          </a:p>
          <a:p>
            <a:pPr lvl="1" eaLnBrk="1" hangingPunct="1">
              <a:buFont typeface="Wingdings" pitchFamily="2" charset="2"/>
              <a:buChar char="§"/>
              <a:defRPr/>
            </a:pPr>
            <a:r>
              <a:rPr lang="en-US" sz="2200" b="1" dirty="0" smtClean="0">
                <a:effectLst>
                  <a:outerShdw blurRad="38100" dist="38100" dir="2700000" algn="tl">
                    <a:srgbClr val="000000">
                      <a:alpha val="43137"/>
                    </a:srgbClr>
                  </a:outerShdw>
                </a:effectLst>
              </a:rPr>
              <a:t>General updates, additions, edits</a:t>
            </a:r>
            <a:endParaRPr lang="en-US" b="1" dirty="0" smtClean="0"/>
          </a:p>
          <a:p>
            <a:pPr eaLnBrk="1" hangingPunct="1">
              <a:defRPr/>
            </a:pPr>
            <a:endParaRPr lang="en-US" sz="2400" b="1" dirty="0" smtClean="0"/>
          </a:p>
          <a:p>
            <a:pPr eaLnBrk="1" hangingPunct="1">
              <a:defRPr/>
            </a:pPr>
            <a:endParaRPr lang="en-US" sz="2400" b="1" dirty="0" smtClean="0"/>
          </a:p>
          <a:p>
            <a:pPr eaLnBrk="1" hangingPunct="1">
              <a:defRPr/>
            </a:pPr>
            <a:endParaRPr lang="en-US" sz="2800" b="1" dirty="0" smtClean="0"/>
          </a:p>
          <a:p>
            <a:pPr eaLnBrk="1" hangingPunct="1">
              <a:defRPr/>
            </a:pPr>
            <a:endParaRPr lang="en-US" sz="2800" b="1" dirty="0" smtClean="0"/>
          </a:p>
          <a:p>
            <a:pPr eaLnBrk="1" hangingPunct="1">
              <a:defRPr/>
            </a:pPr>
            <a:endParaRPr lang="en-US" sz="2800" b="1"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953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FRA Can Help</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457200" y="1828800"/>
            <a:ext cx="8229600" cy="4389437"/>
          </a:xfrm>
        </p:spPr>
        <p:txBody>
          <a:bodyPr/>
          <a:lstStyle/>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Legislative  </a:t>
            </a: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News </a:t>
            </a:r>
            <a:r>
              <a:rPr lang="en-US" sz="2800" dirty="0">
                <a:effectLst>
                  <a:outerShdw blurRad="38100" dist="38100" dir="2700000" algn="tl">
                    <a:srgbClr val="000000">
                      <a:alpha val="43137"/>
                    </a:srgbClr>
                  </a:outerShdw>
                </a:effectLst>
              </a:rPr>
              <a:t>Clips</a:t>
            </a: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Web, </a:t>
            </a:r>
            <a:r>
              <a:rPr lang="en-US" sz="2800" dirty="0">
                <a:effectLst>
                  <a:outerShdw blurRad="38100" dist="38100" dir="2700000" algn="tl">
                    <a:srgbClr val="000000">
                      <a:alpha val="43137"/>
                    </a:srgbClr>
                  </a:outerShdw>
                </a:effectLst>
              </a:rPr>
              <a:t>f</a:t>
            </a:r>
            <a:r>
              <a:rPr lang="en-US" sz="2800" dirty="0" smtClean="0">
                <a:effectLst>
                  <a:outerShdw blurRad="38100" dist="38100" dir="2700000" algn="tl">
                    <a:srgbClr val="000000">
                      <a:alpha val="43137"/>
                    </a:srgbClr>
                  </a:outerShdw>
                </a:effectLst>
              </a:rPr>
              <a:t>acebook, Twitter</a:t>
            </a:r>
          </a:p>
          <a:p>
            <a:pPr eaLnBrk="1" hangingPunct="1">
              <a:buFont typeface="Wingdings" pitchFamily="2" charset="2"/>
              <a:buChar char="§"/>
              <a:defRPr/>
            </a:pPr>
            <a:r>
              <a:rPr lang="en-US" sz="2800" dirty="0">
                <a:effectLst>
                  <a:outerShdw blurRad="38100" dist="38100" dir="2700000" algn="tl">
                    <a:srgbClr val="000000">
                      <a:alpha val="43137"/>
                    </a:srgbClr>
                  </a:outerShdw>
                </a:effectLst>
              </a:rPr>
              <a:t>Technical Assistance </a:t>
            </a:r>
          </a:p>
          <a:p>
            <a:pPr eaLnBrk="1" hangingPunct="1">
              <a:buFont typeface="Wingdings" pitchFamily="2" charset="2"/>
              <a:buChar char="§"/>
              <a:defRPr/>
            </a:pPr>
            <a:r>
              <a:rPr lang="en-US" sz="2800" dirty="0">
                <a:effectLst>
                  <a:outerShdw blurRad="38100" dist="38100" dir="2700000" algn="tl">
                    <a:srgbClr val="000000">
                      <a:alpha val="43137"/>
                    </a:srgbClr>
                  </a:outerShdw>
                </a:effectLst>
              </a:rPr>
              <a:t>Legal Opinions  </a:t>
            </a: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Professional Development and Training</a:t>
            </a: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Certification Program</a:t>
            </a:r>
          </a:p>
          <a:p>
            <a:pPr>
              <a:defRPr/>
            </a:pP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The Future . . . </a:t>
            </a:r>
          </a:p>
        </p:txBody>
      </p:sp>
      <p:sp>
        <p:nvSpPr>
          <p:cNvPr id="25603" name="Rectangle 3"/>
          <p:cNvSpPr>
            <a:spLocks noGrp="1" noChangeArrowheads="1"/>
          </p:cNvSpPr>
          <p:nvPr>
            <p:ph idx="1"/>
          </p:nvPr>
        </p:nvSpPr>
        <p:spPr>
          <a:xfrm>
            <a:off x="457200" y="1676400"/>
            <a:ext cx="8229600" cy="4800600"/>
          </a:xfrm>
        </p:spPr>
        <p:txBody>
          <a:bodyPr/>
          <a:lstStyle/>
          <a:p>
            <a:pPr eaLnBrk="1" hangingPunct="1">
              <a:defRPr/>
            </a:pPr>
            <a:endParaRPr lang="en-US" sz="2800" b="1" dirty="0" smtClean="0">
              <a:solidFill>
                <a:srgbClr val="000000"/>
              </a:solidFill>
            </a:endParaRP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Inter local agreements will be used more to outline who pays for what, when, how and why </a:t>
            </a:r>
          </a:p>
          <a:p>
            <a:pPr eaLnBrk="1" hangingPunct="1">
              <a:buFont typeface="Wingdings" pitchFamily="2" charset="2"/>
              <a:buChar char="§"/>
              <a:defRPr/>
            </a:pPr>
            <a:endParaRPr lang="en-US" sz="900" dirty="0" smtClean="0">
              <a:effectLst>
                <a:outerShdw blurRad="38100" dist="38100" dir="2700000" algn="tl">
                  <a:srgbClr val="000000">
                    <a:alpha val="43137"/>
                  </a:srgbClr>
                </a:outerShdw>
              </a:effectLst>
            </a:endParaRP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Cooperative instead of competitive approach to governing</a:t>
            </a:r>
          </a:p>
          <a:p>
            <a:pPr eaLnBrk="1" hangingPunct="1">
              <a:buFont typeface="Wingdings" pitchFamily="2" charset="2"/>
              <a:buChar char="§"/>
              <a:defRPr/>
            </a:pPr>
            <a:endParaRPr lang="en-US" sz="900" dirty="0" smtClean="0">
              <a:effectLst>
                <a:outerShdw blurRad="38100" dist="38100" dir="2700000" algn="tl">
                  <a:srgbClr val="000000">
                    <a:alpha val="43137"/>
                  </a:srgbClr>
                </a:outerShdw>
              </a:effectLst>
            </a:endParaRP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Dialogue, not monologue</a:t>
            </a:r>
          </a:p>
          <a:p>
            <a:pPr eaLnBrk="1" hangingPunct="1">
              <a:buFont typeface="Wingdings" pitchFamily="2" charset="2"/>
              <a:buChar char="§"/>
              <a:defRPr/>
            </a:pPr>
            <a:endParaRPr lang="en-US" sz="900" dirty="0" smtClean="0">
              <a:effectLst>
                <a:outerShdw blurRad="38100" dist="38100" dir="2700000" algn="tl">
                  <a:srgbClr val="000000">
                    <a:alpha val="43137"/>
                  </a:srgbClr>
                </a:outerShdw>
              </a:effectLst>
            </a:endParaRP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Strong legislative defense - any changes to the redevelopment act should empower, not limit.</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914400"/>
          </a:xfrm>
        </p:spPr>
        <p:txBody>
          <a:bodyPr/>
          <a:lstStyle/>
          <a:p>
            <a:pPr algn="ctr" eaLnBrk="1" fontAlgn="auto" hangingPunct="1">
              <a:spcAft>
                <a:spcPts val="0"/>
              </a:spcAft>
              <a:defRPr/>
            </a:pPr>
            <a:r>
              <a:rPr lang="en-US" sz="4000" dirty="0" smtClean="0">
                <a:solidFill>
                  <a:srgbClr val="FFC000"/>
                </a:solidFill>
                <a:effectLst/>
                <a:latin typeface="+mn-lt"/>
              </a:rPr>
              <a:t>Resources</a:t>
            </a:r>
            <a:endParaRPr lang="en-US" sz="4000" dirty="0">
              <a:solidFill>
                <a:srgbClr val="FFC000"/>
              </a:solidFill>
              <a:effectLst/>
              <a:latin typeface="+mn-lt"/>
            </a:endParaRPr>
          </a:p>
        </p:txBody>
      </p:sp>
      <p:sp>
        <p:nvSpPr>
          <p:cNvPr id="26627" name="Subtitle 2"/>
          <p:cNvSpPr>
            <a:spLocks noGrp="1"/>
          </p:cNvSpPr>
          <p:nvPr>
            <p:ph type="subTitle" idx="1"/>
          </p:nvPr>
        </p:nvSpPr>
        <p:spPr>
          <a:xfrm>
            <a:off x="1371600" y="1371600"/>
            <a:ext cx="6781800" cy="4953000"/>
          </a:xfrm>
        </p:spPr>
        <p:txBody>
          <a:bodyPr/>
          <a:lstStyle/>
          <a:p>
            <a:pPr marR="0" algn="l" eaLnBrk="1" hangingPunct="1">
              <a:lnSpc>
                <a:spcPct val="80000"/>
              </a:lnSpc>
              <a:defRPr/>
            </a:pPr>
            <a:endParaRPr lang="en-US" sz="2000" dirty="0" smtClean="0">
              <a:effectLst>
                <a:outerShdw blurRad="38100" dist="38100" dir="2700000" algn="tl">
                  <a:srgbClr val="000000">
                    <a:alpha val="43137"/>
                  </a:srgbClr>
                </a:outerShdw>
              </a:effectLst>
            </a:endParaRPr>
          </a:p>
          <a:p>
            <a:pPr marR="0" algn="l" eaLnBrk="1" hangingPunct="1">
              <a:lnSpc>
                <a:spcPct val="80000"/>
              </a:lnSpc>
              <a:defRPr/>
            </a:pPr>
            <a:endParaRPr lang="en-US" sz="2000" dirty="0" smtClean="0">
              <a:effectLst>
                <a:outerShdw blurRad="38100" dist="38100" dir="2700000" algn="tl">
                  <a:srgbClr val="000000">
                    <a:alpha val="43137"/>
                  </a:srgbClr>
                </a:outerShdw>
              </a:effectLst>
            </a:endParaRPr>
          </a:p>
          <a:p>
            <a:pPr marL="342900" marR="0" indent="-342900" algn="l" eaLnBrk="1" hangingPunct="1">
              <a:lnSpc>
                <a:spcPct val="150000"/>
              </a:lnSpc>
              <a:spcAft>
                <a:spcPts val="600"/>
              </a:spcAft>
              <a:buFont typeface="Arial"/>
              <a:buChar char="•"/>
              <a:defRPr/>
            </a:pPr>
            <a:r>
              <a:rPr lang="en-US" sz="2000" dirty="0" smtClean="0">
                <a:effectLst>
                  <a:outerShdw blurRad="38100" dist="38100" dir="2700000" algn="tl">
                    <a:srgbClr val="000000">
                      <a:alpha val="43137"/>
                    </a:srgbClr>
                  </a:outerShdw>
                </a:effectLst>
              </a:rPr>
              <a:t>Florida </a:t>
            </a:r>
            <a:r>
              <a:rPr lang="en-US" sz="2000" dirty="0">
                <a:effectLst>
                  <a:outerShdw blurRad="38100" dist="38100" dir="2700000" algn="tl">
                    <a:srgbClr val="000000">
                      <a:alpha val="43137"/>
                    </a:srgbClr>
                  </a:outerShdw>
                </a:effectLst>
              </a:rPr>
              <a:t>Chapter  of the American Planning Association</a:t>
            </a:r>
            <a:br>
              <a:rPr lang="en-US" sz="2000" dirty="0">
                <a:effectLst>
                  <a:outerShdw blurRad="38100" dist="38100" dir="2700000" algn="tl">
                    <a:srgbClr val="000000">
                      <a:alpha val="43137"/>
                    </a:srgbClr>
                  </a:outerShdw>
                </a:effectLst>
              </a:rPr>
            </a:br>
            <a:r>
              <a:rPr lang="en-US" sz="2000" dirty="0">
                <a:effectLst>
                  <a:outerShdw blurRad="38100" dist="38100" dir="2700000" algn="tl">
                    <a:srgbClr val="000000">
                      <a:alpha val="43137"/>
                    </a:srgbClr>
                  </a:outerShdw>
                </a:effectLst>
                <a:hlinkClick r:id="rId2"/>
              </a:rPr>
              <a:t>www.floridaplanning.org</a:t>
            </a:r>
            <a:endParaRPr lang="en-US" sz="2000" dirty="0">
              <a:effectLst>
                <a:outerShdw blurRad="38100" dist="38100" dir="2700000" algn="tl">
                  <a:srgbClr val="000000">
                    <a:alpha val="43137"/>
                  </a:srgbClr>
                </a:outerShdw>
              </a:effectLst>
            </a:endParaRPr>
          </a:p>
          <a:p>
            <a:pPr marL="342900" marR="0" indent="-342900" algn="l" eaLnBrk="1" hangingPunct="1">
              <a:lnSpc>
                <a:spcPct val="150000"/>
              </a:lnSpc>
              <a:spcAft>
                <a:spcPts val="600"/>
              </a:spcAft>
              <a:buFont typeface="Arial"/>
              <a:buChar char="•"/>
              <a:defRPr/>
            </a:pPr>
            <a:r>
              <a:rPr lang="en-US" sz="2000" dirty="0" smtClean="0">
                <a:effectLst>
                  <a:outerShdw blurRad="38100" dist="38100" dir="2700000" algn="tl">
                    <a:srgbClr val="000000">
                      <a:alpha val="43137"/>
                    </a:srgbClr>
                  </a:outerShdw>
                </a:effectLst>
              </a:rPr>
              <a:t>International </a:t>
            </a:r>
            <a:r>
              <a:rPr lang="en-US" sz="2000" dirty="0">
                <a:effectLst>
                  <a:outerShdw blurRad="38100" dist="38100" dir="2700000" algn="tl">
                    <a:srgbClr val="000000">
                      <a:alpha val="43137"/>
                    </a:srgbClr>
                  </a:outerShdw>
                </a:effectLst>
              </a:rPr>
              <a:t>Council of Shopping Centers </a:t>
            </a:r>
            <a:r>
              <a:rPr lang="en-US" sz="2000" dirty="0">
                <a:effectLst>
                  <a:outerShdw blurRad="38100" dist="38100" dir="2700000" algn="tl">
                    <a:srgbClr val="000000">
                      <a:alpha val="43137"/>
                    </a:srgbClr>
                  </a:outerShdw>
                </a:effectLst>
                <a:hlinkClick r:id="rId3"/>
              </a:rPr>
              <a:t>www.icsc.org</a:t>
            </a:r>
            <a:endParaRPr lang="en-US" sz="2000" dirty="0">
              <a:effectLst>
                <a:outerShdw blurRad="38100" dist="38100" dir="2700000" algn="tl">
                  <a:srgbClr val="000000">
                    <a:alpha val="43137"/>
                  </a:srgbClr>
                </a:outerShdw>
              </a:effectLst>
            </a:endParaRPr>
          </a:p>
          <a:p>
            <a:pPr marL="342900" marR="0" indent="-342900" algn="l" eaLnBrk="1" hangingPunct="1">
              <a:lnSpc>
                <a:spcPct val="150000"/>
              </a:lnSpc>
              <a:spcAft>
                <a:spcPts val="600"/>
              </a:spcAft>
              <a:buFont typeface="Arial"/>
              <a:buChar char="•"/>
              <a:defRPr/>
            </a:pPr>
            <a:r>
              <a:rPr lang="en-US" sz="2000" dirty="0">
                <a:effectLst>
                  <a:outerShdw blurRad="38100" dist="38100" dir="2700000" algn="tl">
                    <a:srgbClr val="000000">
                      <a:alpha val="43137"/>
                    </a:srgbClr>
                  </a:outerShdw>
                </a:effectLst>
              </a:rPr>
              <a:t>Urban Land Institute  </a:t>
            </a:r>
            <a:r>
              <a:rPr lang="en-US" sz="2000" dirty="0">
                <a:effectLst>
                  <a:outerShdw blurRad="38100" dist="38100" dir="2700000" algn="tl">
                    <a:srgbClr val="000000">
                      <a:alpha val="43137"/>
                    </a:srgbClr>
                  </a:outerShdw>
                </a:effectLst>
                <a:hlinkClick r:id="rId4"/>
              </a:rPr>
              <a:t>www.uli.</a:t>
            </a:r>
            <a:r>
              <a:rPr lang="en-US" sz="2000" dirty="0" smtClean="0">
                <a:effectLst>
                  <a:outerShdw blurRad="38100" dist="38100" dir="2700000" algn="tl">
                    <a:srgbClr val="000000">
                      <a:alpha val="43137"/>
                    </a:srgbClr>
                  </a:outerShdw>
                </a:effectLst>
                <a:hlinkClick r:id="rId4"/>
              </a:rPr>
              <a:t>org</a:t>
            </a:r>
            <a:endParaRPr lang="en-US" sz="2000" dirty="0" smtClean="0">
              <a:effectLst>
                <a:outerShdw blurRad="38100" dist="38100" dir="2700000" algn="tl">
                  <a:srgbClr val="000000">
                    <a:alpha val="43137"/>
                  </a:srgbClr>
                </a:outerShdw>
              </a:effectLst>
            </a:endParaRPr>
          </a:p>
          <a:p>
            <a:pPr marL="342900" marR="0" indent="-342900" algn="l" eaLnBrk="1" hangingPunct="1">
              <a:lnSpc>
                <a:spcPct val="150000"/>
              </a:lnSpc>
              <a:spcAft>
                <a:spcPts val="600"/>
              </a:spcAft>
              <a:buFont typeface="Arial"/>
              <a:buChar char="•"/>
              <a:defRPr/>
            </a:pPr>
            <a:r>
              <a:rPr lang="en-US" sz="2000" dirty="0">
                <a:effectLst>
                  <a:outerShdw blurRad="38100" dist="38100" dir="2700000" algn="tl">
                    <a:srgbClr val="000000">
                      <a:alpha val="43137"/>
                    </a:srgbClr>
                  </a:outerShdw>
                </a:effectLst>
              </a:rPr>
              <a:t>Florida Brownfields Association  </a:t>
            </a:r>
            <a:r>
              <a:rPr lang="en-US" sz="2000" dirty="0">
                <a:effectLst>
                  <a:outerShdw blurRad="38100" dist="38100" dir="2700000" algn="tl">
                    <a:srgbClr val="000000">
                      <a:alpha val="43137"/>
                    </a:srgbClr>
                  </a:outerShdw>
                </a:effectLst>
                <a:hlinkClick r:id="rId5"/>
              </a:rPr>
              <a:t>www.fba.org</a:t>
            </a:r>
            <a:endParaRPr lang="en-US" sz="2000" dirty="0">
              <a:effectLst>
                <a:outerShdw blurRad="38100" dist="38100" dir="2700000" algn="tl">
                  <a:srgbClr val="000000">
                    <a:alpha val="43137"/>
                  </a:srgbClr>
                </a:outerShdw>
              </a:effectLst>
            </a:endParaRPr>
          </a:p>
          <a:p>
            <a:pPr marL="342900" marR="0" indent="-342900" algn="l" eaLnBrk="1" hangingPunct="1">
              <a:lnSpc>
                <a:spcPct val="150000"/>
              </a:lnSpc>
              <a:spcAft>
                <a:spcPts val="600"/>
              </a:spcAft>
              <a:buFont typeface="Arial"/>
              <a:buChar char="•"/>
              <a:defRPr/>
            </a:pPr>
            <a:r>
              <a:rPr lang="en-US" sz="2000" dirty="0" smtClean="0">
                <a:effectLst>
                  <a:outerShdw blurRad="38100" dist="38100" dir="2700000" algn="tl">
                    <a:srgbClr val="000000">
                      <a:alpha val="43137"/>
                    </a:srgbClr>
                  </a:outerShdw>
                </a:effectLst>
              </a:rPr>
              <a:t>Florida </a:t>
            </a:r>
            <a:r>
              <a:rPr lang="en-US" sz="2000" dirty="0">
                <a:effectLst>
                  <a:outerShdw blurRad="38100" dist="38100" dir="2700000" algn="tl">
                    <a:srgbClr val="000000">
                      <a:alpha val="43137"/>
                    </a:srgbClr>
                  </a:outerShdw>
                </a:effectLst>
              </a:rPr>
              <a:t>League of Cities  </a:t>
            </a:r>
            <a:r>
              <a:rPr lang="en-US" sz="2000" dirty="0">
                <a:effectLst>
                  <a:outerShdw blurRad="38100" dist="38100" dir="2700000" algn="tl">
                    <a:srgbClr val="000000">
                      <a:alpha val="43137"/>
                    </a:srgbClr>
                  </a:outerShdw>
                </a:effectLst>
                <a:hlinkClick r:id="rId6"/>
              </a:rPr>
              <a:t>www.flcities.com</a:t>
            </a:r>
            <a:endParaRPr lang="en-US" sz="2000" dirty="0">
              <a:effectLst>
                <a:outerShdw blurRad="38100" dist="38100" dir="2700000" algn="tl">
                  <a:srgbClr val="000000">
                    <a:alpha val="43137"/>
                  </a:srgbClr>
                </a:outerShdw>
              </a:effectLst>
            </a:endParaRPr>
          </a:p>
          <a:p>
            <a:pPr marL="342900" marR="0" indent="-342900" algn="l" eaLnBrk="1" hangingPunct="1">
              <a:lnSpc>
                <a:spcPct val="150000"/>
              </a:lnSpc>
              <a:spcAft>
                <a:spcPts val="600"/>
              </a:spcAft>
              <a:buFont typeface="Arial"/>
              <a:buChar char="•"/>
              <a:defRPr/>
            </a:pPr>
            <a:r>
              <a:rPr lang="en-US" sz="2000" dirty="0" smtClean="0">
                <a:effectLst>
                  <a:outerShdw blurRad="38100" dist="38100" dir="2700000" algn="tl">
                    <a:srgbClr val="000000">
                      <a:alpha val="43137"/>
                    </a:srgbClr>
                  </a:outerShdw>
                </a:effectLst>
              </a:rPr>
              <a:t>Florida </a:t>
            </a:r>
            <a:r>
              <a:rPr lang="en-US" sz="2000" dirty="0">
                <a:effectLst>
                  <a:outerShdw blurRad="38100" dist="38100" dir="2700000" algn="tl">
                    <a:srgbClr val="000000">
                      <a:alpha val="43137"/>
                    </a:srgbClr>
                  </a:outerShdw>
                </a:effectLst>
              </a:rPr>
              <a:t>Association of Counties  </a:t>
            </a:r>
            <a:r>
              <a:rPr lang="en-US" sz="2000" dirty="0">
                <a:effectLst>
                  <a:outerShdw blurRad="38100" dist="38100" dir="2700000" algn="tl">
                    <a:srgbClr val="000000">
                      <a:alpha val="43137"/>
                    </a:srgbClr>
                  </a:outerShdw>
                </a:effectLst>
                <a:hlinkClick r:id="rId7"/>
              </a:rPr>
              <a:t>www.flcounties.com</a:t>
            </a:r>
            <a:endParaRPr lang="en-US" sz="2000" dirty="0">
              <a:effectLst>
                <a:outerShdw blurRad="38100" dist="38100" dir="2700000" algn="tl">
                  <a:srgbClr val="000000">
                    <a:alpha val="43137"/>
                  </a:srgbClr>
                </a:outerShdw>
              </a:effectLst>
            </a:endParaRPr>
          </a:p>
          <a:p>
            <a:pPr marL="342900" marR="0" indent="-342900" algn="l" eaLnBrk="1" hangingPunct="1">
              <a:lnSpc>
                <a:spcPct val="150000"/>
              </a:lnSpc>
              <a:spcAft>
                <a:spcPts val="600"/>
              </a:spcAft>
              <a:buFont typeface="Arial"/>
              <a:buChar char="•"/>
              <a:defRPr/>
            </a:pPr>
            <a:endParaRPr lang="en-US" sz="2000" dirty="0">
              <a:effectLst>
                <a:outerShdw blurRad="38100" dist="38100" dir="2700000" algn="tl">
                  <a:srgbClr val="000000">
                    <a:alpha val="43137"/>
                  </a:srgbClr>
                </a:outerShdw>
              </a:effectLst>
            </a:endParaRPr>
          </a:p>
          <a:p>
            <a:pPr marL="342900" marR="0" indent="-342900" algn="l" eaLnBrk="1" hangingPunct="1">
              <a:lnSpc>
                <a:spcPct val="80000"/>
              </a:lnSpc>
              <a:buFont typeface="Arial"/>
              <a:buChar char="•"/>
              <a:defRPr/>
            </a:pPr>
            <a:endParaRPr lang="en-US" sz="2000" dirty="0" smtClean="0">
              <a:effectLst>
                <a:outerShdw blurRad="38100" dist="38100" dir="2700000" algn="tl">
                  <a:srgbClr val="000000">
                    <a:alpha val="43137"/>
                  </a:srgbClr>
                </a:outerShdw>
              </a:effectLst>
            </a:endParaRPr>
          </a:p>
          <a:p>
            <a:pPr marR="0" algn="l" eaLnBrk="1" hangingPunct="1">
              <a:lnSpc>
                <a:spcPct val="80000"/>
              </a:lnSpc>
              <a:defRPr/>
            </a:pPr>
            <a:endParaRPr lang="en-US" sz="2000" dirty="0" smtClean="0">
              <a:effectLst>
                <a:outerShdw blurRad="38100" dist="38100" dir="2700000" algn="tl">
                  <a:srgbClr val="000000">
                    <a:alpha val="43137"/>
                  </a:srgbClr>
                </a:outerShdw>
              </a:effectLst>
            </a:endParaRPr>
          </a:p>
          <a:p>
            <a:pPr marR="0" algn="l" eaLnBrk="1" hangingPunct="1">
              <a:lnSpc>
                <a:spcPct val="80000"/>
              </a:lnSpc>
              <a:defRPr/>
            </a:pPr>
            <a:endParaRPr lang="en-US" sz="2400" dirty="0" smtClean="0"/>
          </a:p>
          <a:p>
            <a:pPr marR="0" algn="l" eaLnBrk="1" hangingPunct="1">
              <a:lnSpc>
                <a:spcPct val="80000"/>
              </a:lnSpc>
              <a:defRPr/>
            </a:pPr>
            <a:endParaRPr lang="en-US" sz="2400"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990600"/>
            <a:ext cx="8229600" cy="1143000"/>
          </a:xfrm>
        </p:spPr>
        <p:txBody>
          <a:bodyPr/>
          <a:lstStyle/>
          <a:p>
            <a:pPr algn="ctr" eaLnBrk="1" hangingPunct="1">
              <a:defRPr/>
            </a:pPr>
            <a:r>
              <a:rPr lang="en-US" sz="4400" b="1" dirty="0" smtClean="0">
                <a:solidFill>
                  <a:srgbClr val="FFC000"/>
                </a:solidFill>
              </a:rPr>
              <a:t/>
            </a:r>
            <a:br>
              <a:rPr lang="en-US" sz="4400" b="1" dirty="0" smtClean="0">
                <a:solidFill>
                  <a:srgbClr val="FFC000"/>
                </a:solidFill>
              </a:rPr>
            </a:br>
            <a:r>
              <a:rPr lang="en-US" sz="4400" b="1" dirty="0" smtClean="0">
                <a:solidFill>
                  <a:srgbClr val="FFC000"/>
                </a:solidFill>
              </a:rPr>
              <a:t> </a:t>
            </a:r>
            <a:br>
              <a:rPr lang="en-US" sz="4400" b="1" dirty="0" smtClean="0">
                <a:solidFill>
                  <a:srgbClr val="FFC000"/>
                </a:solidFill>
              </a:rPr>
            </a:br>
            <a:r>
              <a:rPr lang="en-US" sz="4400" b="1" dirty="0" smtClean="0">
                <a:solidFill>
                  <a:srgbClr val="FFC000"/>
                </a:solidFill>
              </a:rPr>
              <a:t/>
            </a:r>
            <a:br>
              <a:rPr lang="en-US" sz="4400" b="1" dirty="0" smtClean="0">
                <a:solidFill>
                  <a:srgbClr val="FFC000"/>
                </a:solidFill>
              </a:rPr>
            </a:br>
            <a:r>
              <a:rPr lang="en-US" sz="4400" b="1" dirty="0" smtClean="0">
                <a:solidFill>
                  <a:srgbClr val="FFC000"/>
                </a:solidFill>
              </a:rPr>
              <a:t/>
            </a:r>
            <a:br>
              <a:rPr lang="en-US" sz="4400" b="1" dirty="0" smtClean="0">
                <a:solidFill>
                  <a:srgbClr val="FFC000"/>
                </a:solidFill>
              </a:rPr>
            </a:br>
            <a:r>
              <a:rPr lang="en-US" sz="4400" b="1" dirty="0" smtClean="0">
                <a:solidFill>
                  <a:srgbClr val="FFC000"/>
                </a:solidFill>
              </a:rPr>
              <a:t/>
            </a:r>
            <a:br>
              <a:rPr lang="en-US" sz="4400" b="1" dirty="0" smtClean="0">
                <a:solidFill>
                  <a:srgbClr val="FFC000"/>
                </a:solidFill>
              </a:rPr>
            </a:br>
            <a:r>
              <a:rPr lang="en-US" sz="4400" b="1" dirty="0" smtClean="0">
                <a:solidFill>
                  <a:srgbClr val="FFC000"/>
                </a:solidFill>
              </a:rPr>
              <a:t/>
            </a:r>
            <a:br>
              <a:rPr lang="en-US" sz="4400" b="1" dirty="0" smtClean="0">
                <a:solidFill>
                  <a:srgbClr val="FFC000"/>
                </a:solidFill>
              </a:rPr>
            </a:br>
            <a:r>
              <a:rPr lang="en-US" sz="4400" b="1" dirty="0" smtClean="0">
                <a:solidFill>
                  <a:srgbClr val="FFC000"/>
                </a:solidFill>
              </a:rPr>
              <a:t> </a:t>
            </a:r>
            <a:r>
              <a:rPr lang="en-US" sz="4400" b="1" dirty="0" smtClean="0">
                <a:solidFill>
                  <a:srgbClr val="FFC000"/>
                </a:solidFill>
                <a:effectLst>
                  <a:outerShdw blurRad="38100" dist="38100" dir="2700000" algn="tl">
                    <a:srgbClr val="000000">
                      <a:alpha val="43137"/>
                    </a:srgbClr>
                  </a:outerShdw>
                </a:effectLst>
                <a:latin typeface="+mn-lt"/>
              </a:rPr>
              <a:t>Florida Redevelopment Association</a:t>
            </a:r>
          </a:p>
        </p:txBody>
      </p:sp>
      <p:sp>
        <p:nvSpPr>
          <p:cNvPr id="27651" name="Rectangle 3"/>
          <p:cNvSpPr>
            <a:spLocks noGrp="1" noChangeArrowheads="1"/>
          </p:cNvSpPr>
          <p:nvPr>
            <p:ph idx="1"/>
          </p:nvPr>
        </p:nvSpPr>
        <p:spPr/>
        <p:txBody>
          <a:bodyPr/>
          <a:lstStyle/>
          <a:p>
            <a:pPr eaLnBrk="1" hangingPunct="1">
              <a:buFontTx/>
              <a:buNone/>
              <a:defRPr/>
            </a:pPr>
            <a:r>
              <a:rPr lang="en-US" sz="2800" b="1" dirty="0" smtClean="0">
                <a:solidFill>
                  <a:srgbClr val="000000"/>
                </a:solidFill>
              </a:rPr>
              <a:t>		</a:t>
            </a:r>
          </a:p>
          <a:p>
            <a:pPr eaLnBrk="1" hangingPunct="1">
              <a:buFontTx/>
              <a:buNone/>
              <a:defRPr/>
            </a:pPr>
            <a:r>
              <a:rPr lang="en-US" sz="2800" b="1" dirty="0" smtClean="0">
                <a:solidFill>
                  <a:srgbClr val="000000"/>
                </a:solidFill>
              </a:rPr>
              <a:t>		</a:t>
            </a:r>
            <a:r>
              <a:rPr lang="en-US" sz="2800" dirty="0" smtClean="0">
                <a:effectLst>
                  <a:outerShdw blurRad="38100" dist="38100" dir="2700000" algn="tl">
                    <a:srgbClr val="000000">
                      <a:alpha val="43137"/>
                    </a:srgbClr>
                  </a:outerShdw>
                </a:effectLst>
              </a:rPr>
              <a:t>850.701.3608</a:t>
            </a:r>
          </a:p>
          <a:p>
            <a:pPr eaLnBrk="1" hangingPunct="1">
              <a:buFontTx/>
              <a:buNone/>
              <a:defRPr/>
            </a:pPr>
            <a:r>
              <a:rPr lang="en-US" sz="2800"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hlinkClick r:id="rId2"/>
              </a:rPr>
              <a:t>www.redevelopment.net</a:t>
            </a:r>
            <a:endParaRPr lang="en-US" sz="2800" dirty="0" smtClean="0">
              <a:effectLst>
                <a:outerShdw blurRad="38100" dist="38100" dir="2700000" algn="tl">
                  <a:srgbClr val="000000">
                    <a:alpha val="43137"/>
                  </a:srgbClr>
                </a:outerShdw>
              </a:effectLst>
            </a:endParaRPr>
          </a:p>
          <a:p>
            <a:pPr eaLnBrk="1" hangingPunct="1">
              <a:buFontTx/>
              <a:buNone/>
              <a:defRPr/>
            </a:pPr>
            <a:r>
              <a:rPr lang="en-US" sz="2800" dirty="0" smtClean="0">
                <a:effectLst>
                  <a:outerShdw blurRad="38100" dist="38100" dir="2700000" algn="tl">
                    <a:srgbClr val="000000">
                      <a:alpha val="43137"/>
                    </a:srgbClr>
                  </a:outerShdw>
                </a:effectLst>
              </a:rPr>
              <a:t>		</a:t>
            </a:r>
          </a:p>
          <a:p>
            <a:pPr eaLnBrk="1" hangingPunct="1">
              <a:buFontTx/>
              <a:buNone/>
              <a:defRPr/>
            </a:pPr>
            <a:r>
              <a:rPr lang="en-US" sz="2800" dirty="0" smtClean="0">
                <a:effectLst>
                  <a:outerShdw blurRad="38100" dist="38100" dir="2700000" algn="tl">
                    <a:srgbClr val="000000">
                      <a:alpha val="43137"/>
                    </a:srgbClr>
                  </a:outerShdw>
                </a:effectLst>
              </a:rPr>
              <a:t>		Carol Westmoreland, Executive Director</a:t>
            </a:r>
          </a:p>
          <a:p>
            <a:pPr eaLnBrk="1" hangingPunct="1">
              <a:buFontTx/>
              <a:buNone/>
              <a:defRPr/>
            </a:pPr>
            <a:r>
              <a:rPr lang="en-US" sz="2800"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hlinkClick r:id="rId3"/>
              </a:rPr>
              <a:t>cwestmoreland@flcities.com</a:t>
            </a:r>
            <a:endParaRPr lang="en-US" sz="2800" dirty="0" smtClean="0">
              <a:effectLst>
                <a:outerShdw blurRad="38100" dist="38100" dir="2700000" algn="tl">
                  <a:srgbClr val="000000">
                    <a:alpha val="43137"/>
                  </a:srgbClr>
                </a:outerShdw>
              </a:effectLst>
            </a:endParaRPr>
          </a:p>
          <a:p>
            <a:pPr eaLnBrk="1" hangingPunct="1">
              <a:buFontTx/>
              <a:buNone/>
              <a:defRPr/>
            </a:pPr>
            <a:r>
              <a:rPr lang="en-US" sz="2800" dirty="0" smtClean="0">
                <a:effectLst>
                  <a:outerShdw blurRad="38100" dist="38100" dir="2700000" algn="tl">
                    <a:srgbClr val="000000">
                      <a:alpha val="43137"/>
                    </a:srgbClr>
                  </a:outerShdw>
                </a:effectLst>
              </a:rPr>
              <a:t>		Jan Piland, Executive Assistant</a:t>
            </a:r>
          </a:p>
          <a:p>
            <a:pPr eaLnBrk="1" hangingPunct="1">
              <a:buFontTx/>
              <a:buNone/>
              <a:defRPr/>
            </a:pPr>
            <a:r>
              <a:rPr lang="en-US" sz="2800"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hlinkClick r:id="rId4"/>
              </a:rPr>
              <a:t>jpiland@flcities.com</a:t>
            </a:r>
            <a:endParaRPr lang="en-US" sz="2800" dirty="0" smtClean="0">
              <a:effectLst>
                <a:outerShdw blurRad="38100" dist="38100" dir="2700000" algn="tl">
                  <a:srgbClr val="000000">
                    <a:alpha val="43137"/>
                  </a:srgbClr>
                </a:outerShdw>
              </a:effectLst>
            </a:endParaRPr>
          </a:p>
          <a:p>
            <a:pPr eaLnBrk="1" hangingPunct="1">
              <a:buFontTx/>
              <a:buNone/>
              <a:defRPr/>
            </a:pPr>
            <a:endParaRPr lang="en-US" sz="2800" b="1" dirty="0" smtClean="0">
              <a:solidFill>
                <a:srgbClr val="00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Subtitle 2"/>
          <p:cNvSpPr>
            <a:spLocks noGrp="1"/>
          </p:cNvSpPr>
          <p:nvPr>
            <p:ph type="subTitle" idx="1"/>
          </p:nvPr>
        </p:nvSpPr>
        <p:spPr>
          <a:xfrm>
            <a:off x="990600" y="2209800"/>
            <a:ext cx="7162800" cy="3962400"/>
          </a:xfrm>
        </p:spPr>
        <p:txBody>
          <a:bodyPr/>
          <a:lstStyle/>
          <a:p>
            <a:pPr marR="0" algn="just" eaLnBrk="1" hangingPunct="1">
              <a:spcBef>
                <a:spcPct val="0"/>
              </a:spcBef>
              <a:defRPr/>
            </a:pPr>
            <a:r>
              <a:rPr lang="en-US" sz="2800" i="1" dirty="0" smtClean="0">
                <a:effectLst>
                  <a:outerShdw blurRad="38100" dist="38100" dir="2700000" algn="tl">
                    <a:srgbClr val="000000">
                      <a:alpha val="43137"/>
                    </a:srgbClr>
                  </a:outerShdw>
                </a:effectLst>
              </a:rPr>
              <a:t>ANY activity authorized under Ch 163, Part III, Florida Statutes. </a:t>
            </a:r>
          </a:p>
          <a:p>
            <a:pPr marR="0" algn="just" eaLnBrk="1" hangingPunct="1">
              <a:spcBef>
                <a:spcPct val="0"/>
              </a:spcBef>
              <a:defRPr/>
            </a:pPr>
            <a:endParaRPr lang="en-US" sz="2800" i="1" dirty="0">
              <a:effectLst>
                <a:outerShdw blurRad="38100" dist="38100" dir="2700000" algn="tl">
                  <a:srgbClr val="000000">
                    <a:alpha val="43137"/>
                  </a:srgbClr>
                </a:outerShdw>
              </a:effectLst>
            </a:endParaRPr>
          </a:p>
          <a:p>
            <a:pPr marR="0" algn="just" eaLnBrk="1" hangingPunct="1">
              <a:spcBef>
                <a:spcPct val="0"/>
              </a:spcBef>
              <a:defRPr/>
            </a:pPr>
            <a:r>
              <a:rPr lang="en-US" sz="2800" i="1" dirty="0" smtClean="0">
                <a:effectLst>
                  <a:outerShdw blurRad="38100" dist="38100" dir="2700000" algn="tl">
                    <a:srgbClr val="000000">
                      <a:alpha val="43137"/>
                    </a:srgbClr>
                  </a:outerShdw>
                </a:effectLst>
              </a:rPr>
              <a:t>Relative to your CRA, activities are authorized by your approved Redevelopment Plan</a:t>
            </a:r>
            <a:r>
              <a:rPr lang="en-US" sz="2800" i="1" dirty="0">
                <a:effectLst>
                  <a:outerShdw blurRad="38100" dist="38100" dir="2700000" algn="tl">
                    <a:srgbClr val="000000">
                      <a:alpha val="43137"/>
                    </a:srgbClr>
                  </a:outerShdw>
                </a:effectLst>
              </a:rPr>
              <a:t> </a:t>
            </a:r>
            <a:r>
              <a:rPr lang="en-US" sz="2800" i="1" dirty="0" smtClean="0">
                <a:effectLst>
                  <a:outerShdw blurRad="38100" dist="38100" dir="2700000" algn="tl">
                    <a:srgbClr val="000000">
                      <a:alpha val="43137"/>
                    </a:srgbClr>
                  </a:outerShdw>
                </a:effectLst>
              </a:rPr>
              <a:t>and funded by the increase in assessed values over time, called increment.</a:t>
            </a:r>
          </a:p>
        </p:txBody>
      </p:sp>
      <p:sp>
        <p:nvSpPr>
          <p:cNvPr id="5" name="Title 1"/>
          <p:cNvSpPr txBox="1">
            <a:spLocks/>
          </p:cNvSpPr>
          <p:nvPr/>
        </p:nvSpPr>
        <p:spPr bwMode="auto">
          <a:xfrm>
            <a:off x="457200" y="704850"/>
            <a:ext cx="8229600" cy="81915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1" i="0" u="none" strike="noStrike" kern="1200" cap="none" spc="0" normalizeH="0" baseline="0" noProof="0" dirty="0" smtClean="0">
                <a:ln>
                  <a:noFill/>
                </a:ln>
                <a:solidFill>
                  <a:srgbClr val="FFC000"/>
                </a:solidFill>
                <a:effectLst>
                  <a:outerShdw blurRad="38100" dist="38100" dir="2700000" algn="tl">
                    <a:srgbClr val="000000">
                      <a:alpha val="43137"/>
                    </a:srgbClr>
                  </a:outerShdw>
                </a:effectLst>
                <a:uLnTx/>
                <a:uFillTx/>
                <a:latin typeface="+mn-lt"/>
                <a:ea typeface="+mj-ea"/>
                <a:cs typeface="+mj-cs"/>
              </a:rPr>
              <a:t>What is Redevelopment?</a:t>
            </a:r>
            <a:endParaRPr kumimoji="0" lang="en-US" sz="40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mj-ea"/>
              <a:cs typeface="+mj-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533400"/>
            <a:ext cx="8229600" cy="129540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What is a CRA?  </a:t>
            </a:r>
          </a:p>
        </p:txBody>
      </p:sp>
      <p:sp>
        <p:nvSpPr>
          <p:cNvPr id="11267" name="Rectangle 3"/>
          <p:cNvSpPr>
            <a:spLocks noGrp="1" noChangeArrowheads="1"/>
          </p:cNvSpPr>
          <p:nvPr>
            <p:ph idx="1"/>
          </p:nvPr>
        </p:nvSpPr>
        <p:spPr>
          <a:xfrm>
            <a:off x="457200" y="2362200"/>
            <a:ext cx="8305800" cy="4038600"/>
          </a:xfrm>
        </p:spPr>
        <p:txBody>
          <a:bodyPr/>
          <a:lstStyle/>
          <a:p>
            <a:pPr eaLnBrk="1" hangingPunct="1">
              <a:buFont typeface="Wingdings" pitchFamily="2" charset="2"/>
              <a:buChar char="§"/>
              <a:defRPr/>
            </a:pPr>
            <a:r>
              <a:rPr lang="en-US" dirty="0" smtClean="0">
                <a:effectLst>
                  <a:outerShdw blurRad="38100" dist="38100" dir="2700000" algn="tl">
                    <a:srgbClr val="000000">
                      <a:alpha val="43137"/>
                    </a:srgbClr>
                  </a:outerShdw>
                </a:effectLst>
              </a:rPr>
              <a:t>Dependent </a:t>
            </a:r>
            <a:r>
              <a:rPr lang="en-US" dirty="0">
                <a:effectLst>
                  <a:outerShdw blurRad="38100" dist="38100" dir="2700000" algn="tl">
                    <a:srgbClr val="000000">
                      <a:alpha val="43137"/>
                    </a:srgbClr>
                  </a:outerShdw>
                </a:effectLst>
              </a:rPr>
              <a:t>Special </a:t>
            </a:r>
            <a:r>
              <a:rPr lang="en-US" dirty="0" smtClean="0">
                <a:effectLst>
                  <a:outerShdw blurRad="38100" dist="38100" dir="2700000" algn="tl">
                    <a:srgbClr val="000000">
                      <a:alpha val="43137"/>
                    </a:srgbClr>
                  </a:outerShdw>
                </a:effectLst>
              </a:rPr>
              <a:t>District</a:t>
            </a: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Created to remove slum and blight conditions within a designated district</a:t>
            </a:r>
            <a:endParaRPr lang="en-US" dirty="0">
              <a:effectLst>
                <a:outerShdw blurRad="38100" dist="38100" dir="2700000" algn="tl">
                  <a:srgbClr val="000000">
                    <a:alpha val="43137"/>
                  </a:srgbClr>
                </a:outerShdw>
              </a:effectLst>
            </a:endParaRP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Board Members appointed by local government -- elected officials or appointees</a:t>
            </a: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CRA may have multiple CRA </a:t>
            </a:r>
            <a:r>
              <a:rPr lang="en-US" u="sng" dirty="0" smtClean="0">
                <a:effectLst>
                  <a:outerShdw blurRad="38100" dist="38100" dir="2700000" algn="tl">
                    <a:srgbClr val="000000">
                      <a:alpha val="43137"/>
                    </a:srgbClr>
                  </a:outerShdw>
                </a:effectLst>
              </a:rPr>
              <a:t>districts</a:t>
            </a: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Law generally says only </a:t>
            </a:r>
            <a:r>
              <a:rPr lang="en-US" u="sng" dirty="0" smtClean="0">
                <a:effectLst>
                  <a:outerShdw blurRad="38100" dist="38100" dir="2700000" algn="tl">
                    <a:srgbClr val="000000">
                      <a:alpha val="43137"/>
                    </a:srgbClr>
                  </a:outerShdw>
                </a:effectLst>
              </a:rPr>
              <a:t>one</a:t>
            </a:r>
            <a:r>
              <a:rPr lang="en-US" dirty="0" smtClean="0">
                <a:effectLst>
                  <a:outerShdw blurRad="38100" dist="38100" dir="2700000" algn="tl">
                    <a:srgbClr val="000000">
                      <a:alpha val="43137"/>
                    </a:srgbClr>
                  </a:outerShdw>
                </a:effectLst>
              </a:rPr>
              <a:t> CRA Board per municipality</a:t>
            </a:r>
          </a:p>
          <a:p>
            <a:pPr eaLnBrk="1" hangingPunct="1">
              <a:buFontTx/>
              <a:buNone/>
              <a:defRPr/>
            </a:pPr>
            <a:r>
              <a:rPr lang="en-US" sz="2800" dirty="0" smtClean="0">
                <a:effectLst>
                  <a:outerShdw blurRad="38100" dist="38100" dir="2700000" algn="tl">
                    <a:srgbClr val="000000">
                      <a:alpha val="43137"/>
                    </a:srgbClr>
                  </a:outerShdw>
                </a:effectLst>
              </a:rPr>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1026"/>
          <p:cNvSpPr>
            <a:spLocks noGrp="1" noChangeArrowheads="1"/>
          </p:cNvSpPr>
          <p:nvPr>
            <p:ph type="title"/>
          </p:nvPr>
        </p:nvSpPr>
        <p:spPr>
          <a:xfrm>
            <a:off x="457200" y="609600"/>
            <a:ext cx="8229600" cy="990600"/>
          </a:xfrm>
        </p:spPr>
        <p:txBody>
          <a:bodyPr>
            <a:normAutofit fontScale="90000"/>
          </a:bodyPr>
          <a:lstStyle/>
          <a:p>
            <a:pPr algn="ctr" eaLnBrk="1" fontAlgn="auto" hangingPunct="1">
              <a:spcAft>
                <a:spcPts val="0"/>
              </a:spcAft>
              <a:defRPr/>
            </a:pPr>
            <a:r>
              <a:rPr lang="en-US" sz="4400" b="1" dirty="0" smtClean="0">
                <a:solidFill>
                  <a:srgbClr val="FFC000"/>
                </a:solidFill>
                <a:effectLst>
                  <a:outerShdw blurRad="38100" dist="38100" dir="2700000" algn="tl">
                    <a:srgbClr val="000000">
                      <a:alpha val="43137"/>
                    </a:srgbClr>
                  </a:outerShdw>
                </a:effectLst>
                <a:latin typeface="+mn-lt"/>
              </a:rPr>
              <a:t>How </a:t>
            </a:r>
            <a:r>
              <a:rPr lang="en-US" sz="4400" b="1" dirty="0">
                <a:solidFill>
                  <a:srgbClr val="FFC000"/>
                </a:solidFill>
                <a:effectLst>
                  <a:outerShdw blurRad="38100" dist="38100" dir="2700000" algn="tl">
                    <a:srgbClr val="000000">
                      <a:alpha val="43137"/>
                    </a:srgbClr>
                  </a:outerShdw>
                </a:effectLst>
                <a:latin typeface="+mn-lt"/>
              </a:rPr>
              <a:t>is a CRA Created</a:t>
            </a:r>
            <a:r>
              <a:rPr lang="en-US" sz="4400" b="1" dirty="0" smtClean="0">
                <a:solidFill>
                  <a:srgbClr val="FFC000"/>
                </a:solidFill>
                <a:effectLst>
                  <a:outerShdw blurRad="38100" dist="38100" dir="2700000" algn="tl">
                    <a:srgbClr val="000000">
                      <a:alpha val="43137"/>
                    </a:srgbClr>
                  </a:outerShdw>
                </a:effectLst>
                <a:latin typeface="+mn-lt"/>
              </a:rPr>
              <a:t>?</a:t>
            </a:r>
            <a:r>
              <a:rPr lang="en-US" sz="4000" b="1" dirty="0" smtClean="0">
                <a:solidFill>
                  <a:srgbClr val="FFC000"/>
                </a:solidFill>
                <a:effectLst>
                  <a:outerShdw blurRad="38100" dist="38100" dir="2700000" algn="tl">
                    <a:srgbClr val="000000">
                      <a:alpha val="43137"/>
                    </a:srgbClr>
                  </a:outerShdw>
                </a:effectLst>
                <a:latin typeface="+mn-lt"/>
              </a:rPr>
              <a:t/>
            </a:r>
            <a:br>
              <a:rPr lang="en-US" sz="4000" b="1" dirty="0" smtClean="0">
                <a:solidFill>
                  <a:srgbClr val="FFC000"/>
                </a:solidFill>
                <a:effectLst>
                  <a:outerShdw blurRad="38100" dist="38100" dir="2700000" algn="tl">
                    <a:srgbClr val="000000">
                      <a:alpha val="43137"/>
                    </a:srgbClr>
                  </a:outerShdw>
                </a:effectLst>
                <a:latin typeface="+mn-lt"/>
              </a:rPr>
            </a:br>
            <a:r>
              <a:rPr lang="en-US" sz="4000" b="1" i="1" dirty="0" smtClean="0">
                <a:solidFill>
                  <a:srgbClr val="FFC000"/>
                </a:solidFill>
                <a:effectLst>
                  <a:outerShdw blurRad="38100" dist="38100" dir="2700000" algn="tl">
                    <a:srgbClr val="000000">
                      <a:alpha val="43137"/>
                    </a:srgbClr>
                  </a:outerShdw>
                </a:effectLst>
                <a:latin typeface="+mn-lt"/>
              </a:rPr>
              <a:t>All </a:t>
            </a:r>
            <a:r>
              <a:rPr lang="en-US" sz="4000" b="1" i="1" dirty="0">
                <a:solidFill>
                  <a:srgbClr val="FFC000"/>
                </a:solidFill>
                <a:effectLst>
                  <a:outerShdw blurRad="38100" dist="38100" dir="2700000" algn="tl">
                    <a:srgbClr val="000000">
                      <a:alpha val="43137"/>
                    </a:srgbClr>
                  </a:outerShdw>
                </a:effectLst>
                <a:latin typeface="+mn-lt"/>
              </a:rPr>
              <a:t>Local </a:t>
            </a:r>
          </a:p>
        </p:txBody>
      </p:sp>
      <p:sp>
        <p:nvSpPr>
          <p:cNvPr id="10243" name="Rectangle 1027"/>
          <p:cNvSpPr>
            <a:spLocks noGrp="1" noChangeArrowheads="1"/>
          </p:cNvSpPr>
          <p:nvPr>
            <p:ph idx="1"/>
          </p:nvPr>
        </p:nvSpPr>
        <p:spPr>
          <a:xfrm>
            <a:off x="228600" y="1905000"/>
            <a:ext cx="8763000" cy="4648200"/>
          </a:xfrm>
        </p:spPr>
        <p:txBody>
          <a:bodyPr/>
          <a:lstStyle/>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Finding of Necessity and “blight” as defined by statute, not Mr. Webster</a:t>
            </a: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Establish CRA Board </a:t>
            </a: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Create Trust Fund</a:t>
            </a: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Adopt Redevelopment Plan</a:t>
            </a: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No state approval required, but reporting requirements</a:t>
            </a:r>
          </a:p>
          <a:p>
            <a:pPr eaLnBrk="1" hangingPunct="1">
              <a:buFont typeface="Wingdings" pitchFamily="2" charset="2"/>
              <a:buChar char="§"/>
              <a:defRPr/>
            </a:pPr>
            <a:endParaRPr lang="en-US" b="1"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7429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CRA Facts</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457200" y="1676400"/>
            <a:ext cx="8229600" cy="4419600"/>
          </a:xfrm>
        </p:spPr>
        <p:txBody>
          <a:bodyPr/>
          <a:lstStyle/>
          <a:p>
            <a:pPr>
              <a:buFont typeface="Wingdings" pitchFamily="2" charset="2"/>
              <a:buChar char="§"/>
              <a:defRPr/>
            </a:pPr>
            <a:r>
              <a:rPr lang="en-US" sz="2400" dirty="0">
                <a:effectLst>
                  <a:outerShdw blurRad="38100" dist="38100" dir="2700000" algn="tl">
                    <a:srgbClr val="000000">
                      <a:alpha val="43137"/>
                    </a:srgbClr>
                  </a:outerShdw>
                </a:effectLst>
              </a:rPr>
              <a:t>Chapter 163 Part III was first passed in 1969. At that time, there were 15 legislatively created Downtown Development Authorities, which collected ad valorem for redevelopment.   </a:t>
            </a:r>
          </a:p>
          <a:p>
            <a:pPr>
              <a:buFont typeface="Wingdings" pitchFamily="2" charset="2"/>
              <a:buChar char="§"/>
              <a:defRPr/>
            </a:pPr>
            <a:r>
              <a:rPr lang="en-US" sz="2400" dirty="0">
                <a:effectLst>
                  <a:outerShdw blurRad="38100" dist="38100" dir="2700000" algn="tl">
                    <a:srgbClr val="000000">
                      <a:alpha val="43137"/>
                    </a:srgbClr>
                  </a:outerShdw>
                </a:effectLst>
              </a:rPr>
              <a:t>It wasn’t until State v. Miami Beach Redevelopment Agency was decided in 1980, that CRAs proliferated.  Strand v. Escambia County in 2007 affirmed the Miami Beach case</a:t>
            </a:r>
            <a:r>
              <a:rPr lang="en-US" sz="2400" dirty="0" smtClean="0">
                <a:effectLst>
                  <a:outerShdw blurRad="38100" dist="38100" dir="2700000" algn="tl">
                    <a:srgbClr val="000000">
                      <a:alpha val="43137"/>
                    </a:srgbClr>
                  </a:outerShdw>
                </a:effectLst>
              </a:rPr>
              <a:t>.</a:t>
            </a:r>
          </a:p>
          <a:p>
            <a:pPr>
              <a:buFont typeface="Wingdings" pitchFamily="2" charset="2"/>
              <a:buChar char="§"/>
              <a:defRPr/>
            </a:pPr>
            <a:r>
              <a:rPr lang="en-US" sz="2400" dirty="0" smtClean="0">
                <a:effectLst>
                  <a:outerShdw blurRad="38100" dist="38100" dir="2700000" algn="tl">
                    <a:srgbClr val="000000">
                      <a:alpha val="43137"/>
                    </a:srgbClr>
                  </a:outerShdw>
                </a:effectLst>
              </a:rPr>
              <a:t>Charter counties “delegate” authority to city CRAs</a:t>
            </a:r>
          </a:p>
          <a:p>
            <a:pPr>
              <a:buFont typeface="Wingdings" pitchFamily="2" charset="2"/>
              <a:buChar char="§"/>
              <a:defRPr/>
            </a:pPr>
            <a:r>
              <a:rPr lang="en-US" sz="2400" dirty="0" smtClean="0">
                <a:effectLst>
                  <a:outerShdw blurRad="38100" dist="38100" dir="2700000" algn="tl">
                    <a:srgbClr val="000000">
                      <a:alpha val="43137"/>
                    </a:srgbClr>
                  </a:outerShdw>
                </a:effectLst>
              </a:rPr>
              <a:t>Non charter counties can challenge the creation of city CRA by statutory process</a:t>
            </a:r>
          </a:p>
          <a:p>
            <a:pPr>
              <a:defRPr/>
            </a:pPr>
            <a:endParaRPr lang="en-US" dirty="0" smtClean="0"/>
          </a:p>
          <a:p>
            <a:pPr>
              <a:defRPr/>
            </a:pPr>
            <a:endParaRPr lang="en-US" dirty="0" smtClean="0"/>
          </a:p>
          <a:p>
            <a:pPr>
              <a:defRPr/>
            </a:pPr>
            <a:endParaRPr lang="en-US" dirty="0" smtClean="0"/>
          </a:p>
          <a:p>
            <a:pPr>
              <a:defRPr/>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7429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More CRA Facts</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457200" y="1600200"/>
            <a:ext cx="8229600" cy="5562600"/>
          </a:xfrm>
        </p:spPr>
        <p:txBody>
          <a:bodyPr/>
          <a:lstStyle/>
          <a:p>
            <a:pPr>
              <a:buFont typeface="Wingdings" pitchFamily="2" charset="2"/>
              <a:buChar char="§"/>
              <a:defRPr/>
            </a:pPr>
            <a:r>
              <a:rPr lang="en-US" sz="2400" dirty="0">
                <a:effectLst>
                  <a:outerShdw blurRad="38100" dist="38100" dir="2700000" algn="tl">
                    <a:srgbClr val="000000">
                      <a:alpha val="43137"/>
                    </a:srgbClr>
                  </a:outerShdw>
                </a:effectLst>
              </a:rPr>
              <a:t>More than 200 CRAs in the </a:t>
            </a:r>
            <a:r>
              <a:rPr lang="en-US" sz="2400" dirty="0" smtClean="0">
                <a:effectLst>
                  <a:outerShdw blurRad="38100" dist="38100" dir="2700000" algn="tl">
                    <a:srgbClr val="000000">
                      <a:alpha val="43137"/>
                    </a:srgbClr>
                  </a:outerShdw>
                </a:effectLst>
              </a:rPr>
              <a:t>state – mostly cities – all are </a:t>
            </a:r>
            <a:r>
              <a:rPr lang="en-US" sz="2400" dirty="0">
                <a:effectLst>
                  <a:outerShdw blurRad="38100" dist="38100" dir="2700000" algn="tl">
                    <a:srgbClr val="000000">
                      <a:alpha val="43137"/>
                    </a:srgbClr>
                  </a:outerShdw>
                </a:effectLst>
              </a:rPr>
              <a:t>dependent special districts created by city or county (</a:t>
            </a:r>
            <a:r>
              <a:rPr lang="en-US" sz="2400" dirty="0">
                <a:effectLst>
                  <a:outerShdw blurRad="38100" dist="38100" dir="2700000" algn="tl">
                    <a:srgbClr val="000000">
                      <a:alpha val="43137"/>
                    </a:srgbClr>
                  </a:outerShdw>
                </a:effectLst>
                <a:hlinkClick r:id="rId3"/>
              </a:rPr>
              <a:t>www.floridaspecialdistricts.org</a:t>
            </a:r>
            <a:r>
              <a:rPr lang="en-US" sz="2400" dirty="0" smtClean="0">
                <a:effectLst>
                  <a:outerShdw blurRad="38100" dist="38100" dir="2700000" algn="tl">
                    <a:srgbClr val="000000">
                      <a:alpha val="43137"/>
                    </a:srgbClr>
                  </a:outerShdw>
                </a:effectLst>
              </a:rPr>
              <a:t>)</a:t>
            </a:r>
            <a:endParaRPr lang="en-US" sz="2400" dirty="0">
              <a:effectLst>
                <a:outerShdw blurRad="38100" dist="38100" dir="2700000" algn="tl">
                  <a:srgbClr val="000000">
                    <a:alpha val="43137"/>
                  </a:srgbClr>
                </a:outerShdw>
              </a:effectLst>
            </a:endParaRPr>
          </a:p>
          <a:p>
            <a:pPr>
              <a:buFont typeface="Wingdings" pitchFamily="2" charset="2"/>
              <a:buChar char="§"/>
              <a:defRPr/>
            </a:pPr>
            <a:r>
              <a:rPr lang="en-US" sz="2400" dirty="0">
                <a:effectLst>
                  <a:outerShdw blurRad="38100" dist="38100" dir="2700000" algn="tl">
                    <a:srgbClr val="000000">
                      <a:alpha val="43137"/>
                    </a:srgbClr>
                  </a:outerShdw>
                </a:effectLst>
              </a:rPr>
              <a:t>The fiscal year of all CRAs is October 1 – September 30</a:t>
            </a:r>
          </a:p>
          <a:p>
            <a:pPr>
              <a:buFont typeface="Wingdings" pitchFamily="2" charset="2"/>
              <a:buChar char="§"/>
              <a:defRPr/>
            </a:pPr>
            <a:r>
              <a:rPr lang="en-US" sz="2400" dirty="0" smtClean="0">
                <a:effectLst>
                  <a:outerShdw blurRad="38100" dist="38100" dir="2700000" algn="tl">
                    <a:srgbClr val="000000">
                      <a:alpha val="43137"/>
                    </a:srgbClr>
                  </a:outerShdw>
                </a:effectLst>
              </a:rPr>
              <a:t>CRAs </a:t>
            </a:r>
            <a:r>
              <a:rPr lang="en-US" sz="2400" dirty="0">
                <a:effectLst>
                  <a:outerShdw blurRad="38100" dist="38100" dir="2700000" algn="tl">
                    <a:srgbClr val="000000">
                      <a:alpha val="43137"/>
                    </a:srgbClr>
                  </a:outerShdw>
                </a:effectLst>
              </a:rPr>
              <a:t>in Florida have terms from 7-30 years, avg. 20</a:t>
            </a:r>
          </a:p>
          <a:p>
            <a:pPr>
              <a:buFont typeface="Wingdings" pitchFamily="2" charset="2"/>
              <a:buChar char="§"/>
              <a:defRPr/>
            </a:pPr>
            <a:r>
              <a:rPr lang="en-US" sz="2400" dirty="0" smtClean="0">
                <a:effectLst>
                  <a:outerShdw blurRad="38100" dist="38100" dir="2700000" algn="tl">
                    <a:srgbClr val="000000">
                      <a:alpha val="43137"/>
                    </a:srgbClr>
                  </a:outerShdw>
                </a:effectLst>
              </a:rPr>
              <a:t>School boards, water management districts, and most other special districts </a:t>
            </a:r>
            <a:r>
              <a:rPr lang="en-US" sz="2400" u="sng" dirty="0" smtClean="0">
                <a:effectLst>
                  <a:outerShdw blurRad="38100" dist="38100" dir="2700000" algn="tl">
                    <a:srgbClr val="000000">
                      <a:alpha val="43137"/>
                    </a:srgbClr>
                  </a:outerShdw>
                </a:effectLst>
              </a:rPr>
              <a:t>do not</a:t>
            </a:r>
            <a:r>
              <a:rPr lang="en-US" sz="2400" dirty="0" smtClean="0">
                <a:effectLst>
                  <a:outerShdw blurRad="38100" dist="38100" dir="2700000" algn="tl">
                    <a:srgbClr val="000000">
                      <a:alpha val="43137"/>
                    </a:srgbClr>
                  </a:outerShdw>
                </a:effectLst>
              </a:rPr>
              <a:t> pay into CRA trust funds </a:t>
            </a:r>
          </a:p>
          <a:p>
            <a:pPr>
              <a:buFont typeface="Wingdings" pitchFamily="2" charset="2"/>
              <a:buChar char="§"/>
              <a:defRPr/>
            </a:pPr>
            <a:r>
              <a:rPr lang="en-US" sz="2400" dirty="0" smtClean="0">
                <a:effectLst>
                  <a:outerShdw blurRad="38100" dist="38100" dir="2700000" algn="tl">
                    <a:srgbClr val="000000">
                      <a:alpha val="43137"/>
                    </a:srgbClr>
                  </a:outerShdw>
                </a:effectLst>
              </a:rPr>
              <a:t>CRAs (but not cities or counties) can give public dollars to private – their mission and process is a </a:t>
            </a:r>
            <a:r>
              <a:rPr lang="en-US" sz="2400" u="sng" dirty="0" smtClean="0">
                <a:effectLst>
                  <a:outerShdw blurRad="38100" dist="38100" dir="2700000" algn="tl">
                    <a:srgbClr val="000000">
                      <a:alpha val="43137"/>
                    </a:srgbClr>
                  </a:outerShdw>
                </a:effectLst>
              </a:rPr>
              <a:t>public benefit</a:t>
            </a:r>
            <a:r>
              <a:rPr lang="en-US" sz="2400" dirty="0" smtClean="0">
                <a:effectLst>
                  <a:outerShdw blurRad="38100" dist="38100" dir="2700000" algn="tl">
                    <a:srgbClr val="000000">
                      <a:alpha val="43137"/>
                    </a:srgbClr>
                  </a:outerShdw>
                </a:effectLst>
              </a:rPr>
              <a:t> per the courts and legislature. </a:t>
            </a:r>
          </a:p>
          <a:p>
            <a:pPr>
              <a:defRPr/>
            </a:pPr>
            <a:endParaRPr lang="en-US" dirty="0" smtClean="0"/>
          </a:p>
          <a:p>
            <a:pPr>
              <a:defRPr/>
            </a:pPr>
            <a:endParaRPr lang="en-US" dirty="0" smtClean="0"/>
          </a:p>
          <a:p>
            <a:pPr>
              <a:defRPr/>
            </a:pPr>
            <a:endParaRPr lang="en-US" dirty="0" smtClean="0"/>
          </a:p>
          <a:p>
            <a:pPr>
              <a:defRPr/>
            </a:pPr>
            <a:endParaRPr lang="en-US" dirty="0" smtClean="0"/>
          </a:p>
          <a:p>
            <a:pPr>
              <a:defRPr/>
            </a:pPr>
            <a:endParaRPr lang="en-US" dirty="0" smtClean="0"/>
          </a:p>
          <a:p>
            <a:pPr>
              <a:defRPr/>
            </a:pPr>
            <a:endParaRPr lang="en-US" dirty="0" smtClean="0"/>
          </a:p>
          <a:p>
            <a:pPr>
              <a:defRPr/>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Grp="1" noChangeArrowheads="1"/>
          </p:cNvSpPr>
          <p:nvPr>
            <p:ph type="title"/>
          </p:nvPr>
        </p:nvSpPr>
        <p:spPr>
          <a:xfrm>
            <a:off x="457200" y="704850"/>
            <a:ext cx="8229600" cy="97155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The Redevelopment Plan is the Blueprint for CRA Activities</a:t>
            </a:r>
          </a:p>
        </p:txBody>
      </p:sp>
      <p:sp>
        <p:nvSpPr>
          <p:cNvPr id="12291" name="Rectangle 1027"/>
          <p:cNvSpPr>
            <a:spLocks noGrp="1" noChangeArrowheads="1"/>
          </p:cNvSpPr>
          <p:nvPr>
            <p:ph idx="1"/>
          </p:nvPr>
        </p:nvSpPr>
        <p:spPr>
          <a:xfrm>
            <a:off x="685800" y="1600200"/>
            <a:ext cx="8839200" cy="4114800"/>
          </a:xfrm>
        </p:spPr>
        <p:txBody>
          <a:bodyPr/>
          <a:lstStyle/>
          <a:p>
            <a:pPr eaLnBrk="1" hangingPunct="1">
              <a:lnSpc>
                <a:spcPct val="90000"/>
              </a:lnSpc>
              <a:spcBef>
                <a:spcPct val="50000"/>
              </a:spcBef>
              <a:buNone/>
              <a:defRPr/>
            </a:pPr>
            <a:endParaRPr lang="en-US" b="1" dirty="0" smtClean="0">
              <a:solidFill>
                <a:srgbClr val="000000"/>
              </a:solidFill>
              <a:cs typeface="Tahoma" pitchFamily="34" charset="0"/>
            </a:endParaRPr>
          </a:p>
          <a:p>
            <a:pPr eaLnBrk="1" hangingPunct="1">
              <a:lnSpc>
                <a:spcPct val="90000"/>
              </a:lnSpc>
              <a:spcBef>
                <a:spcPct val="50000"/>
              </a:spcBef>
              <a:buFont typeface="Wingdings" pitchFamily="2" charset="2"/>
              <a:buChar char="§"/>
              <a:defRPr/>
            </a:pPr>
            <a:r>
              <a:rPr lang="en-US" dirty="0" smtClean="0">
                <a:effectLst>
                  <a:outerShdw blurRad="38100" dist="38100" dir="2700000" algn="tl">
                    <a:srgbClr val="000000">
                      <a:alpha val="43137"/>
                    </a:srgbClr>
                  </a:outerShdw>
                </a:effectLst>
                <a:cs typeface="Tahoma" pitchFamily="34" charset="0"/>
              </a:rPr>
              <a:t>A publicly drafted master plan for redevelopment</a:t>
            </a:r>
          </a:p>
          <a:p>
            <a:pPr eaLnBrk="1" hangingPunct="1">
              <a:lnSpc>
                <a:spcPct val="90000"/>
              </a:lnSpc>
              <a:spcBef>
                <a:spcPct val="50000"/>
              </a:spcBef>
              <a:buFont typeface="Wingdings" pitchFamily="2" charset="2"/>
              <a:buChar char="§"/>
              <a:defRPr/>
            </a:pPr>
            <a:r>
              <a:rPr lang="en-US" dirty="0" smtClean="0">
                <a:effectLst>
                  <a:outerShdw blurRad="38100" dist="38100" dir="2700000" algn="tl">
                    <a:srgbClr val="000000">
                      <a:alpha val="43137"/>
                    </a:srgbClr>
                  </a:outerShdw>
                </a:effectLst>
                <a:cs typeface="Tahoma" pitchFamily="34" charset="0"/>
              </a:rPr>
              <a:t>Addresses unique </a:t>
            </a:r>
            <a:r>
              <a:rPr lang="en-US" u="sng" dirty="0" smtClean="0">
                <a:effectLst>
                  <a:outerShdw blurRad="38100" dist="38100" dir="2700000" algn="tl">
                    <a:srgbClr val="000000">
                      <a:alpha val="43137"/>
                    </a:srgbClr>
                  </a:outerShdw>
                </a:effectLst>
                <a:cs typeface="Tahoma" pitchFamily="34" charset="0"/>
              </a:rPr>
              <a:t>customized </a:t>
            </a:r>
            <a:r>
              <a:rPr lang="en-US" dirty="0" smtClean="0">
                <a:effectLst>
                  <a:outerShdw blurRad="38100" dist="38100" dir="2700000" algn="tl">
                    <a:srgbClr val="000000">
                      <a:alpha val="43137"/>
                    </a:srgbClr>
                  </a:outerShdw>
                </a:effectLst>
                <a:cs typeface="Tahoma" pitchFamily="34" charset="0"/>
              </a:rPr>
              <a:t>needs of a specific CRA district</a:t>
            </a:r>
          </a:p>
          <a:p>
            <a:pPr eaLnBrk="1" hangingPunct="1">
              <a:lnSpc>
                <a:spcPct val="90000"/>
              </a:lnSpc>
              <a:spcBef>
                <a:spcPct val="50000"/>
              </a:spcBef>
              <a:buFont typeface="Wingdings" pitchFamily="2" charset="2"/>
              <a:buChar char="§"/>
              <a:defRPr/>
            </a:pPr>
            <a:r>
              <a:rPr lang="en-US" dirty="0" smtClean="0">
                <a:effectLst>
                  <a:outerShdw blurRad="38100" dist="38100" dir="2700000" algn="tl">
                    <a:srgbClr val="000000">
                      <a:alpha val="43137"/>
                    </a:srgbClr>
                  </a:outerShdw>
                </a:effectLst>
                <a:cs typeface="Tahoma" pitchFamily="34" charset="0"/>
              </a:rPr>
              <a:t>Sets goals, specifies priorities , identifies projects</a:t>
            </a:r>
          </a:p>
          <a:p>
            <a:pPr eaLnBrk="1" hangingPunct="1">
              <a:lnSpc>
                <a:spcPct val="90000"/>
              </a:lnSpc>
              <a:spcBef>
                <a:spcPct val="50000"/>
              </a:spcBef>
              <a:buFont typeface="Wingdings" pitchFamily="2" charset="2"/>
              <a:buChar char="§"/>
              <a:defRPr/>
            </a:pPr>
            <a:r>
              <a:rPr lang="en-US" dirty="0" smtClean="0">
                <a:effectLst>
                  <a:outerShdw blurRad="38100" dist="38100" dir="2700000" algn="tl">
                    <a:srgbClr val="000000">
                      <a:alpha val="43137"/>
                    </a:srgbClr>
                  </a:outerShdw>
                </a:effectLst>
                <a:cs typeface="Tahoma" pitchFamily="34" charset="0"/>
              </a:rPr>
              <a:t>Project revenues and expenses – 5 year</a:t>
            </a:r>
          </a:p>
          <a:p>
            <a:pPr eaLnBrk="1" hangingPunct="1">
              <a:lnSpc>
                <a:spcPct val="90000"/>
              </a:lnSpc>
              <a:spcBef>
                <a:spcPct val="50000"/>
              </a:spcBef>
              <a:buFont typeface="Wingdings" pitchFamily="2" charset="2"/>
              <a:buChar char="§"/>
              <a:defRPr/>
            </a:pPr>
            <a:r>
              <a:rPr lang="en-US" dirty="0" smtClean="0">
                <a:effectLst>
                  <a:outerShdw blurRad="38100" dist="38100" dir="2700000" algn="tl">
                    <a:srgbClr val="000000">
                      <a:alpha val="43137"/>
                    </a:srgbClr>
                  </a:outerShdw>
                </a:effectLst>
                <a:cs typeface="Tahoma" pitchFamily="34" charset="0"/>
              </a:rPr>
              <a:t>Roadmap for private sector</a:t>
            </a:r>
          </a:p>
          <a:p>
            <a:pPr eaLnBrk="1" hangingPunct="1">
              <a:lnSpc>
                <a:spcPct val="90000"/>
              </a:lnSpc>
              <a:spcBef>
                <a:spcPct val="50000"/>
              </a:spcBef>
              <a:buFont typeface="Wingdings" pitchFamily="2" charset="2"/>
              <a:buChar char="§"/>
              <a:defRPr/>
            </a:pPr>
            <a:r>
              <a:rPr lang="en-US" dirty="0" smtClean="0">
                <a:effectLst>
                  <a:outerShdw blurRad="38100" dist="38100" dir="2700000" algn="tl">
                    <a:srgbClr val="000000">
                      <a:alpha val="43137"/>
                    </a:srgbClr>
                  </a:outerShdw>
                </a:effectLst>
                <a:cs typeface="Tahoma" pitchFamily="34" charset="0"/>
              </a:rPr>
              <a:t>Living document can be amended without limit </a:t>
            </a:r>
          </a:p>
          <a:p>
            <a:pPr eaLnBrk="1" hangingPunct="1">
              <a:lnSpc>
                <a:spcPct val="90000"/>
              </a:lnSpc>
              <a:spcBef>
                <a:spcPct val="50000"/>
              </a:spcBef>
              <a:buFontTx/>
              <a:buNone/>
              <a:defRPr/>
            </a:pPr>
            <a:endParaRPr lang="en-US" b="1" dirty="0" smtClean="0">
              <a:solidFill>
                <a:srgbClr val="00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2855</TotalTime>
  <Words>1800</Words>
  <Application>Microsoft Macintosh PowerPoint</Application>
  <PresentationFormat>On-screen Show (4:3)</PresentationFormat>
  <Paragraphs>315</Paragraphs>
  <Slides>36</Slides>
  <Notes>17</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Flow</vt:lpstr>
      <vt:lpstr>             </vt:lpstr>
      <vt:lpstr>Agenda</vt:lpstr>
      <vt:lpstr>Ten Reasons to ‘Re’develop</vt:lpstr>
      <vt:lpstr>Slide 4</vt:lpstr>
      <vt:lpstr>What is a CRA?  </vt:lpstr>
      <vt:lpstr>How is a CRA Created? All Local </vt:lpstr>
      <vt:lpstr>CRA Facts</vt:lpstr>
      <vt:lpstr>More CRA Facts</vt:lpstr>
      <vt:lpstr>The Redevelopment Plan is the Blueprint for CRA Activities</vt:lpstr>
      <vt:lpstr>What is Increment Financing?  </vt:lpstr>
      <vt:lpstr>How Can the Funds be Spent?  ANYTHING IN THE PLAN allowed by statute to correct conditions in finding of necessity</vt:lpstr>
      <vt:lpstr>Powers of a CRA Chapter 163, Part III (highly recommended reading)</vt:lpstr>
      <vt:lpstr>Interlocal Agreements</vt:lpstr>
      <vt:lpstr>Open Meetings</vt:lpstr>
      <vt:lpstr>Open Records</vt:lpstr>
      <vt:lpstr>Ethics</vt:lpstr>
      <vt:lpstr>Generally Not CRA Legal  (check with your attorney)</vt:lpstr>
      <vt:lpstr>     Also not CRA Legal </vt:lpstr>
      <vt:lpstr>What Redevelopment is Not</vt:lpstr>
      <vt:lpstr>Slide 20</vt:lpstr>
      <vt:lpstr>Redevelopment  - a Contact Sport</vt:lpstr>
      <vt:lpstr>‘Is there a sound bite?’</vt:lpstr>
      <vt:lpstr>Things to Know About Your CRA</vt:lpstr>
      <vt:lpstr>How to be a ‘CRA Leader’</vt:lpstr>
      <vt:lpstr>Successful CRAs</vt:lpstr>
      <vt:lpstr>Building the Consensus To Vision or Not to Vision . . .</vt:lpstr>
      <vt:lpstr>  The Municipal Cycle</vt:lpstr>
      <vt:lpstr>  The Budget</vt:lpstr>
      <vt:lpstr>Good Ideas</vt:lpstr>
      <vt:lpstr>Best Practices</vt:lpstr>
      <vt:lpstr>   More Best Practices</vt:lpstr>
      <vt:lpstr>Amending a Plan</vt:lpstr>
      <vt:lpstr>FRA Can Help</vt:lpstr>
      <vt:lpstr>The Future . . . </vt:lpstr>
      <vt:lpstr>Resources</vt:lpstr>
      <vt:lpstr>        Florida Redevelopment Association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FCCMA Presentation</dc:title>
  <dc:creator>David Cardwell</dc:creator>
  <cp:lastModifiedBy>Conference</cp:lastModifiedBy>
  <cp:revision>314</cp:revision>
  <cp:lastPrinted>2011-10-05T12:55:50Z</cp:lastPrinted>
  <dcterms:created xsi:type="dcterms:W3CDTF">2010-10-18T13:17:12Z</dcterms:created>
  <dcterms:modified xsi:type="dcterms:W3CDTF">2011-10-19T17:32:02Z</dcterms:modified>
</cp:coreProperties>
</file>