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56" r:id="rId3"/>
    <p:sldId id="257" r:id="rId4"/>
    <p:sldId id="263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C0010-613D-4C95-9421-E4DEEF12B198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5F8C2-7058-4849-8743-FE4C84632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this register to win promotion, restaurant patrons were given an artfully designed bookmark with their check. The idea was to collect all 4 bookmarks. Each bookmark included a unique list of shops on the back and a register to win card that had to be submitted at one of the shops listed on the back of the bookmark. Retail shops collected the register to win cards for 3 months and the winner won a $500 shopping spree in participating Northwood Village shops.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5F8C2-7058-4849-8743-FE4C8463272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event and promotion was developed in conjunction with a local non-profit to build awareness about diabetes and Northwood Village restaurants. A healthy progressive menu was coordinated with each of the 5 participating restaurants. Retail shops donated items for a silent auction. The event began and ended at a single location that hosted the silent auction. Attendees walked the district to enjoy culinary delights at each location.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5F8C2-7058-4849-8743-FE4C8463272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0BF21-F21E-47B7-9352-EC08629BEBC9}" type="slidenum">
              <a:rPr lang="en-US"/>
              <a:pPr/>
              <a:t>4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r>
              <a:rPr lang="en-US" b="0" dirty="0" smtClean="0"/>
              <a:t>In </a:t>
            </a:r>
            <a:r>
              <a:rPr lang="en-US" b="0" dirty="0"/>
              <a:t>appreciation of the visitors who take the time to learn about Northwood Village, monthly register to win promotional campaigns are held at the Art &amp; Wine Promenade and at Clematis by Night. Every third Thursday, Northwood Village is a featured guest at the waterfront and everyone who visits the Northwood Village Showcase can register to win a </a:t>
            </a:r>
            <a:br>
              <a:rPr lang="en-US" b="0" dirty="0"/>
            </a:br>
            <a:r>
              <a:rPr lang="en-US" b="0" dirty="0"/>
              <a:t>$100 Northwood Village Shopping Spree! </a:t>
            </a:r>
          </a:p>
          <a:p>
            <a:pPr algn="l">
              <a:spcBef>
                <a:spcPct val="50000"/>
              </a:spcBef>
            </a:pPr>
            <a:endParaRPr lang="en-US"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These events were designed to facilitate discovery of shops and restaurants within a 6 block district. Live music, art and culinary demonstrations added value to the day while attendees strolled through the district. Each attendee received at the information booth, a few flower stems with tissue and a district map highlighting the 20+ shops and restaurants participating in the event. Attendees were given a different type of flower at each shop, so when they finished the tour, they went home with a huge, beautiful bouquet of flowers.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5F8C2-7058-4849-8743-FE4C8463272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88409-58F1-4EE5-9241-743D880643EE}" type="slidenum">
              <a:rPr lang="en-US"/>
              <a:pPr/>
              <a:t>6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The</a:t>
            </a:r>
            <a:r>
              <a:rPr lang="en-US" baseline="0" dirty="0" smtClean="0"/>
              <a:t> events and promotions assistance program was designed to increase the number of events taking place in the district. As a matching grant of up to $1000, individual business owners or a group of businesses could develop an event idea or cooperative ad campaign and apply for up to $1000 (if the event was $2000 or more – grant would be $1000…if the event was less, they could qualify for half of the total cost. 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77CD84-0F67-45C9-A6EA-DA62F6AE489C}" type="slidenum">
              <a:rPr lang="en-US"/>
              <a:pPr/>
              <a:t>7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E6BA-9F46-4543-82E8-8D101B211DCD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1D98-4BCD-4A9C-B57F-69A132660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E6BA-9F46-4543-82E8-8D101B211DCD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1D98-4BCD-4A9C-B57F-69A132660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E6BA-9F46-4543-82E8-8D101B211DCD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1D98-4BCD-4A9C-B57F-69A132660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E6BA-9F46-4543-82E8-8D101B211DCD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1D98-4BCD-4A9C-B57F-69A132660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E6BA-9F46-4543-82E8-8D101B211DCD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1D98-4BCD-4A9C-B57F-69A132660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E6BA-9F46-4543-82E8-8D101B211DCD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1D98-4BCD-4A9C-B57F-69A132660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E6BA-9F46-4543-82E8-8D101B211DCD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1D98-4BCD-4A9C-B57F-69A132660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E6BA-9F46-4543-82E8-8D101B211DCD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1D98-4BCD-4A9C-B57F-69A132660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E6BA-9F46-4543-82E8-8D101B211DCD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1D98-4BCD-4A9C-B57F-69A132660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E6BA-9F46-4543-82E8-8D101B211DCD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1D98-4BCD-4A9C-B57F-69A132660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E6BA-9F46-4543-82E8-8D101B211DCD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7B1D98-4BCD-4A9C-B57F-69A132660F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A0E6BA-9F46-4543-82E8-8D101B211DCD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7B1D98-4BCD-4A9C-B57F-69A132660FF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City%20Files/smccormickkeiley/PDF%20Files/bookmark%20promo%20poster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file:///C:\Users\Mike%20Keiley\Documents\City%20Files\smccormickkeiley\Special%20Events\SpringBouquets07\NW-spring%20poster%2007revised.pdf" TargetMode="External"/><Relationship Id="rId4" Type="http://schemas.openxmlformats.org/officeDocument/2006/relationships/oleObject" Target="file:///C:\Users\Mike%20Keiley\Documents\City%20Files\smccormickkeiley\Special%20Events\HolidayBouquets2006\Holiday%20Bouquets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0"/>
            <a:ext cx="838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Florida Redevelopment Association</a:t>
            </a:r>
          </a:p>
          <a:p>
            <a:r>
              <a:rPr lang="en-US" sz="4000" dirty="0" smtClean="0"/>
              <a:t>2011 Annual Conference</a:t>
            </a:r>
          </a:p>
          <a:p>
            <a:endParaRPr lang="en-US" sz="4000" dirty="0"/>
          </a:p>
          <a:p>
            <a:r>
              <a:rPr lang="en-US" sz="4000" smtClean="0"/>
              <a:t>Business Awareness Marketing</a:t>
            </a:r>
            <a:endParaRPr lang="en-US" sz="4000" dirty="0" smtClean="0"/>
          </a:p>
          <a:p>
            <a:endParaRPr lang="en-US" dirty="0"/>
          </a:p>
          <a:p>
            <a:r>
              <a:rPr lang="en-US" sz="2400" dirty="0" smtClean="0"/>
              <a:t>Sharon McCormick</a:t>
            </a:r>
          </a:p>
          <a:p>
            <a:r>
              <a:rPr lang="en-US" sz="2400" dirty="0" smtClean="0"/>
              <a:t>Communications Director</a:t>
            </a:r>
          </a:p>
          <a:p>
            <a:r>
              <a:rPr lang="en-US" sz="2400" dirty="0" smtClean="0"/>
              <a:t>Redevelopment Management Associates (RMA)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295400"/>
            <a:ext cx="3352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sz="2400" b="1" dirty="0" smtClean="0"/>
              <a:t>Retail </a:t>
            </a:r>
            <a:r>
              <a:rPr lang="en-US" sz="2400" b="1" dirty="0"/>
              <a:t>Promotion</a:t>
            </a:r>
            <a:r>
              <a:rPr lang="en-US" sz="2400" dirty="0"/>
              <a:t>: </a:t>
            </a:r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Bookmark </a:t>
            </a:r>
            <a:r>
              <a:rPr lang="en-US" sz="2400" dirty="0"/>
              <a:t>your way through Northwood </a:t>
            </a:r>
            <a:r>
              <a:rPr lang="en-US" sz="2400" dirty="0" smtClean="0"/>
              <a:t>Village…</a:t>
            </a:r>
            <a:endParaRPr lang="en-US" sz="2400" dirty="0"/>
          </a:p>
          <a:p>
            <a:r>
              <a:rPr lang="en-US" sz="2400" dirty="0"/>
              <a:t>A register to win promotion designed to drive restaurant patron traffic to retail shops.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724400" y="762000"/>
          <a:ext cx="3733800" cy="5772150"/>
        </p:xfrm>
        <a:graphic>
          <a:graphicData uri="http://schemas.openxmlformats.org/presentationml/2006/ole">
            <p:oleObj spid="_x0000_s1026" name="Acrobat Document" r:id="rId4" imgW="6035014" imgH="9326745" progId="AcroExch.Document.7">
              <p:link updateAutomatic="1"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41023"/>
            <a:ext cx="3200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/>
              <a:t>Restaurant Promotion: </a:t>
            </a:r>
          </a:p>
          <a:p>
            <a:pPr lvl="0"/>
            <a:endParaRPr lang="en-US" sz="2400" b="1" dirty="0"/>
          </a:p>
          <a:p>
            <a:pPr lvl="0"/>
            <a:r>
              <a:rPr lang="en-US" sz="2400" dirty="0" smtClean="0"/>
              <a:t>Walk Eat Walk Tour… </a:t>
            </a:r>
          </a:p>
          <a:p>
            <a:r>
              <a:rPr lang="en-US" sz="2400" dirty="0" smtClean="0"/>
              <a:t>A fundraising event for diabetes awareness through Palm Healthcare (a non-profit organization) involving all of the restaurants in the 6 block commercial redevelopment district.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371600"/>
            <a:ext cx="551480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28600" y="914400"/>
            <a:ext cx="29718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Incentives and Off-Site Promotions: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Monthly </a:t>
            </a:r>
            <a:r>
              <a:rPr lang="en-US" sz="2400" dirty="0"/>
              <a:t>register to win promotional campaigns: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$100 </a:t>
            </a:r>
            <a:r>
              <a:rPr lang="en-US" sz="2400" dirty="0" smtClean="0"/>
              <a:t>Shopping </a:t>
            </a:r>
            <a:r>
              <a:rPr lang="en-US" sz="2400" dirty="0"/>
              <a:t>Spree! </a:t>
            </a:r>
            <a:r>
              <a:rPr lang="en-US" sz="2400" dirty="0" smtClean="0"/>
              <a:t>-</a:t>
            </a:r>
            <a:r>
              <a:rPr lang="en-US" sz="2400" dirty="0"/>
              <a:t>Every third Thursday, Northwood Village </a:t>
            </a:r>
            <a:r>
              <a:rPr lang="en-US" sz="2400" dirty="0" smtClean="0"/>
              <a:t>is </a:t>
            </a:r>
            <a:r>
              <a:rPr lang="en-US" sz="2400" dirty="0"/>
              <a:t>a featured guest at the waterfront </a:t>
            </a:r>
          </a:p>
          <a:p>
            <a:pPr algn="ctr">
              <a:spcBef>
                <a:spcPct val="50000"/>
              </a:spcBef>
            </a:pPr>
            <a:endParaRPr lang="en-US" sz="2000" b="1" dirty="0">
              <a:latin typeface="Arial Unicode MS" pitchFamily="34" charset="-128"/>
            </a:endParaRPr>
          </a:p>
        </p:txBody>
      </p:sp>
      <p:pic>
        <p:nvPicPr>
          <p:cNvPr id="9239" name="Picture 23" descr="P60317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429000"/>
            <a:ext cx="2459038" cy="3276600"/>
          </a:xfrm>
          <a:prstGeom prst="rect">
            <a:avLst/>
          </a:prstGeom>
          <a:noFill/>
        </p:spPr>
      </p:pic>
      <p:pic>
        <p:nvPicPr>
          <p:cNvPr id="9241" name="Picture 25" descr="100_63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724400"/>
            <a:ext cx="2590800" cy="1943100"/>
          </a:xfrm>
          <a:prstGeom prst="rect">
            <a:avLst/>
          </a:prstGeom>
          <a:noFill/>
        </p:spPr>
      </p:pic>
      <p:pic>
        <p:nvPicPr>
          <p:cNvPr id="9242" name="Picture 26" descr="100_63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46669">
            <a:off x="3782671" y="3154785"/>
            <a:ext cx="3102939" cy="2327204"/>
          </a:xfrm>
          <a:prstGeom prst="rect">
            <a:avLst/>
          </a:prstGeom>
          <a:noFill/>
        </p:spPr>
      </p:pic>
      <p:pic>
        <p:nvPicPr>
          <p:cNvPr id="9243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981200"/>
            <a:ext cx="2743200" cy="131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40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592863">
            <a:off x="4033341" y="1130046"/>
            <a:ext cx="335280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124200" y="488634"/>
          <a:ext cx="3804146" cy="4921566"/>
        </p:xfrm>
        <a:graphic>
          <a:graphicData uri="http://schemas.openxmlformats.org/presentationml/2006/ole">
            <p:oleObj spid="_x0000_s2052" name="Acrobat Document" r:id="rId4" imgW="4663283" imgH="6034851" progId="AcroExch.Document.7">
              <p:link updateAutomatic="1"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1447800"/>
            <a:ext cx="289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/>
              <a:t>Special Events: 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Spring  &amp; Holiday Bouquets</a:t>
            </a:r>
          </a:p>
          <a:p>
            <a:r>
              <a:rPr lang="en-US" sz="2400" dirty="0" smtClean="0"/>
              <a:t>A discovery event to promote retail and restaurant businesses in a blighted commercial redevelopment area.</a:t>
            </a:r>
          </a:p>
          <a:p>
            <a:r>
              <a:rPr lang="en-US" sz="2400" dirty="0" smtClean="0"/>
              <a:t> </a:t>
            </a:r>
          </a:p>
          <a:p>
            <a:endParaRPr lang="en-US" sz="2400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410200" y="1219200"/>
          <a:ext cx="3448050" cy="5330319"/>
        </p:xfrm>
        <a:graphic>
          <a:graphicData uri="http://schemas.openxmlformats.org/presentationml/2006/ole">
            <p:oleObj spid="_x0000_s2051" name="Acrobat Document" r:id="rId5" imgW="6035014" imgH="9326745" progId="AcroExch.Document.7">
              <p:link updateAutomatic="1"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371600" y="4724400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 b="1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533400" y="2286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143000" y="9906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838200" y="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Garamond" pitchFamily="18" charset="0"/>
            </a:endParaRP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304800" y="990600"/>
            <a:ext cx="3124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/>
              <a:t>Events </a:t>
            </a:r>
            <a:r>
              <a:rPr lang="en-US" sz="2400" b="1" dirty="0"/>
              <a:t>&amp; Promotions Assistance </a:t>
            </a:r>
            <a:r>
              <a:rPr lang="en-US" sz="2400" b="1" dirty="0" smtClean="0"/>
              <a:t>Grant Program: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/>
              <a:t>D</a:t>
            </a:r>
            <a:r>
              <a:rPr lang="en-US" sz="2400" dirty="0" smtClean="0"/>
              <a:t>esigned  </a:t>
            </a:r>
            <a:r>
              <a:rPr lang="en-US" sz="2400" dirty="0"/>
              <a:t>to offer financial and promotional support to new and emerging events and promotions by </a:t>
            </a:r>
            <a:r>
              <a:rPr lang="en-US" sz="2400" dirty="0" smtClean="0"/>
              <a:t>individual business owners or a group of businesses.</a:t>
            </a:r>
            <a:endParaRPr lang="en-US" sz="2400" dirty="0"/>
          </a:p>
        </p:txBody>
      </p:sp>
      <p:pic>
        <p:nvPicPr>
          <p:cNvPr id="39960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838200"/>
            <a:ext cx="3530387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61" name="Picture 25" descr="Feb 26 inv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657600"/>
            <a:ext cx="2543175" cy="2984500"/>
          </a:xfrm>
          <a:prstGeom prst="rect">
            <a:avLst/>
          </a:prstGeom>
          <a:noFill/>
        </p:spPr>
      </p:pic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3429000" y="63246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Co-op advertising </a:t>
            </a:r>
            <a:r>
              <a:rPr lang="en-US" sz="1400" b="1" dirty="0" smtClean="0"/>
              <a:t>restaurants </a:t>
            </a:r>
            <a:endParaRPr lang="en-US" sz="1400" b="1" dirty="0"/>
          </a:p>
        </p:txBody>
      </p: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6172200" y="3048000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American Heart Association event at Jade Kitchen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429000"/>
            <a:ext cx="220996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5105400" y="3810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Co-op advertising </a:t>
            </a:r>
            <a:r>
              <a:rPr lang="en-US" sz="1400" b="1" dirty="0" smtClean="0"/>
              <a:t>retail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51" name="Picture 7" descr="vintage efea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14400"/>
            <a:ext cx="2819400" cy="4533595"/>
          </a:xfrm>
          <a:prstGeom prst="rect">
            <a:avLst/>
          </a:prstGeom>
          <a:noFill/>
        </p:spPr>
      </p:pic>
      <p:pic>
        <p:nvPicPr>
          <p:cNvPr id="210952" name="Picture 8" descr="100_56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91000"/>
            <a:ext cx="2667000" cy="2000250"/>
          </a:xfrm>
          <a:prstGeom prst="rect">
            <a:avLst/>
          </a:prstGeom>
          <a:noFill/>
        </p:spPr>
      </p:pic>
      <p:pic>
        <p:nvPicPr>
          <p:cNvPr id="210953" name="Picture 9" descr="DSC010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066800"/>
            <a:ext cx="4495800" cy="3371850"/>
          </a:xfrm>
          <a:prstGeom prst="rect">
            <a:avLst/>
          </a:prstGeom>
          <a:noFill/>
        </p:spPr>
      </p:pic>
      <p:pic>
        <p:nvPicPr>
          <p:cNvPr id="210956" name="Picture 12" descr="100_155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643526">
            <a:off x="5720778" y="4034105"/>
            <a:ext cx="2590800" cy="1943100"/>
          </a:xfrm>
          <a:prstGeom prst="rect">
            <a:avLst/>
          </a:prstGeom>
          <a:noFill/>
        </p:spPr>
      </p:pic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7391400" y="5915025"/>
            <a:ext cx="1752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Art &amp; Humanities Month pumpkin painting promotion</a:t>
            </a:r>
          </a:p>
        </p:txBody>
      </p:sp>
      <p:sp>
        <p:nvSpPr>
          <p:cNvPr id="210958" name="Text Box 14"/>
          <p:cNvSpPr txBox="1">
            <a:spLocks noChangeArrowheads="1"/>
          </p:cNvSpPr>
          <p:nvPr/>
        </p:nvSpPr>
        <p:spPr bwMode="auto">
          <a:xfrm>
            <a:off x="4191000" y="457200"/>
            <a:ext cx="4648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Stan Williams - </a:t>
            </a:r>
            <a:r>
              <a:rPr lang="en-US" sz="1400" b="1" dirty="0" err="1"/>
              <a:t>Booksigning</a:t>
            </a:r>
            <a:r>
              <a:rPr lang="en-US" sz="1400" b="1" dirty="0"/>
              <a:t> event at </a:t>
            </a:r>
            <a:r>
              <a:rPr lang="en-US" sz="1400" b="1" dirty="0" err="1"/>
              <a:t>Gardenhouse</a:t>
            </a:r>
            <a:r>
              <a:rPr lang="en-US" sz="1400" b="1" dirty="0"/>
              <a:t> with the Historical Society of Palm Beach County</a:t>
            </a:r>
          </a:p>
        </p:txBody>
      </p:sp>
      <p:sp>
        <p:nvSpPr>
          <p:cNvPr id="210959" name="Text Box 15"/>
          <p:cNvSpPr txBox="1">
            <a:spLocks noChangeArrowheads="1"/>
          </p:cNvSpPr>
          <p:nvPr/>
        </p:nvSpPr>
        <p:spPr bwMode="auto">
          <a:xfrm>
            <a:off x="304800" y="6172200"/>
            <a:ext cx="2286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Art for Autism event at the </a:t>
            </a:r>
            <a:r>
              <a:rPr lang="en-US" sz="1400" b="1" dirty="0" err="1"/>
              <a:t>davidKspace</a:t>
            </a:r>
            <a:endParaRPr lang="en-US" sz="1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4800600"/>
            <a:ext cx="20288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</TotalTime>
  <Words>590</Words>
  <Application>Microsoft Office PowerPoint</Application>
  <PresentationFormat>On-screen Show (4:3)</PresentationFormat>
  <Paragraphs>48</Paragraphs>
  <Slides>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Flow</vt:lpstr>
      <vt:lpstr>City Files\smccormickkeiley\PDF Files\bookmark promo poster.pdf</vt:lpstr>
      <vt:lpstr>C:\Users\Mike Keiley\Documents\City Files\smccormickkeiley\Special Events\HolidayBouquets2006\Holiday Bouquets.pdf</vt:lpstr>
      <vt:lpstr>C:\Users\Mike Keiley\Documents\City Files\smccormickkeiley\Special Events\SpringBouquets07\NW-spring poster 07revised.pdf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Keiley</dc:creator>
  <cp:lastModifiedBy>Mike Keiley</cp:lastModifiedBy>
  <cp:revision>10</cp:revision>
  <dcterms:created xsi:type="dcterms:W3CDTF">2011-10-16T13:53:26Z</dcterms:created>
  <dcterms:modified xsi:type="dcterms:W3CDTF">2011-10-20T11:20:27Z</dcterms:modified>
</cp:coreProperties>
</file>