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3" r:id="rId2"/>
    <p:sldId id="367" r:id="rId3"/>
    <p:sldId id="326" r:id="rId4"/>
    <p:sldId id="324" r:id="rId5"/>
    <p:sldId id="319" r:id="rId6"/>
    <p:sldId id="354" r:id="rId7"/>
    <p:sldId id="348" r:id="rId8"/>
    <p:sldId id="327" r:id="rId9"/>
    <p:sldId id="329" r:id="rId10"/>
    <p:sldId id="337" r:id="rId11"/>
    <p:sldId id="355" r:id="rId12"/>
    <p:sldId id="339" r:id="rId13"/>
    <p:sldId id="340" r:id="rId14"/>
    <p:sldId id="341" r:id="rId15"/>
    <p:sldId id="356" r:id="rId16"/>
    <p:sldId id="357" r:id="rId17"/>
    <p:sldId id="358" r:id="rId18"/>
    <p:sldId id="365" r:id="rId19"/>
    <p:sldId id="359" r:id="rId20"/>
    <p:sldId id="360" r:id="rId21"/>
    <p:sldId id="368" r:id="rId22"/>
    <p:sldId id="361" r:id="rId23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8" autoAdjust="0"/>
  </p:normalViewPr>
  <p:slideViewPr>
    <p:cSldViewPr>
      <p:cViewPr varScale="1">
        <p:scale>
          <a:sx n="90" d="100"/>
          <a:sy n="90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932"/>
        <p:guide pos="22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78B7A1E-3446-471A-A34C-B645959134CA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2E21A14-4F1D-4FF6-8BAA-9077E08A4F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5DC9A09-293E-4520-978F-3B6A17D11A4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50468C5-17AC-45FC-93A0-69BD5F1C70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468C5-17AC-45FC-93A0-69BD5F1C70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with newer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468C5-17AC-45FC-93A0-69BD5F1C70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468C5-17AC-45FC-93A0-69BD5F1C70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468C5-17AC-45FC-93A0-69BD5F1C70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CD01-8F1B-450A-B09B-0CDFE6959906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E765-9C59-4159-A39A-112CD21F0B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39.gif"/><Relationship Id="rId10" Type="http://schemas.openxmlformats.org/officeDocument/2006/relationships/image" Target="../media/image31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G_Nvn9vYws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3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simon@downtowndelraybeach.com" TargetMode="External"/><Relationship Id="rId2" Type="http://schemas.openxmlformats.org/officeDocument/2006/relationships/hyperlink" Target="mailto:mferrer@downtowndelraybeach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772400" cy="2133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Florida Redevelopment Agency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Annual Conference – October 20, 2011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Orlando, Florida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Marjorie Ferrer, DDA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Z:\Marjorie\Marj\BLOCKS\Marjorie\logos\Night&amp;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7315200" cy="219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2011-2012 </a:t>
            </a:r>
          </a:p>
          <a:p>
            <a:pPr algn="ctr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Marketing Campaign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Marketing Goal: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To strengthen the brand and increase 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awareness of the downtown businesses that will result in 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positive economic growth</a:t>
            </a:r>
          </a:p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Strategies: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Consistently utilize the Night and Day brand within all advertising and promotional materials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Enhance the Monthly Merchant Advertising Promotion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Identify the core customer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Expand the Reach of the consumer audience 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Print / Online / Social Media / Multi Media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Broaden the reach of customers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2011-2012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Marketing &amp; Promotion Program</a:t>
            </a:r>
          </a:p>
        </p:txBody>
      </p:sp>
      <p:pic>
        <p:nvPicPr>
          <p:cNvPr id="2051" name="Picture 3" descr="Z:\Marjorie\Marj\BLOCKS\Marjorie\logos\Night&amp;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410200"/>
            <a:ext cx="3124200" cy="93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68580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Strengthen the Brand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Continue to Market Locally and Regionally 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Print / Online / Social Media / Multi Media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Build upon the Monthly Promotions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Broaden the reach of customers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2011-2012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Marketing &amp; Promotion Program</a:t>
            </a:r>
          </a:p>
        </p:txBody>
      </p:sp>
      <p:pic>
        <p:nvPicPr>
          <p:cNvPr id="2051" name="Picture 3" descr="Z:\Marjorie\Marj\BLOCKS\Marjorie\logos\Night&amp;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4065173" cy="121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2011-2012 Marketing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&amp; Promotion Campaign</a:t>
            </a:r>
          </a:p>
        </p:txBody>
      </p:sp>
      <p:pic>
        <p:nvPicPr>
          <p:cNvPr id="3074" name="Picture 2" descr="C:\Users\User\Pictures\2011-12 creative\DDA_National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286000" cy="295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User\Pictures\2011-12 creative\DDA_National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2362200" cy="3056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C:\Users\User\Pictures\2011-12 creative\DDA OhSoLocalA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222885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C:\Users\User\Pictures\2011-12 creative\DDA OhSoLocalA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124200"/>
            <a:ext cx="2152650" cy="287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28600" y="4495800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Proposed Design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Regional/National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Advertising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800600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Proposed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Local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Advertising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248400"/>
            <a:ext cx="5828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‘Style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Without Attitude” as quoted  in NY Times, Jan. 16 article by Jonathan Vatner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1910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 to Build Momentum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 to Produce the Monthly Brochure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Merchant Participation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awareness and drive sales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 impressions to exceed 100Million through all advertising vehicles 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Marketing &amp; Promotion</a:t>
            </a:r>
          </a:p>
        </p:txBody>
      </p:sp>
      <p:pic>
        <p:nvPicPr>
          <p:cNvPr id="4098" name="Picture 2" descr="C:\Users\User\Pictures\2011-12 creative\DDA_2012RackB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28800"/>
            <a:ext cx="18288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User\Pictures\2011-12 creative\DDA_2012RackBr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18288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29200" y="60960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Brochure Concept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Marketing Campaign </a:t>
            </a:r>
          </a:p>
        </p:txBody>
      </p:sp>
      <p:pic>
        <p:nvPicPr>
          <p:cNvPr id="3074" name="Picture 2" descr="C:\Users\User\Pictures\2011-12 creative\DDA_National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2209800" cy="2859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C:\Users\User\Pictures\2011-12 creative\DDA OhSoLocalA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200025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C:\Users\User\Pictures\2011-12 creative\DDA_2012RackBr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1388533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C:\Users\User\Pictures\2011-12 creative\DDA_NewWebSiteL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47975"/>
            <a:ext cx="2971800" cy="3095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600" y="5638800"/>
            <a:ext cx="6587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Consistent Look throughout the marking pieces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Continually drive customers to the Downtown Website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Drive customers to social media sites and business websites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44958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Print Media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Local and National Target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Brochures and Posters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Magazine and Newspaper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FL Travel and Life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Crossings – Canada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Delray Beach and Boca Magazine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Visit Florida Guide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FL Travel Monthly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Art and Culture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Palm Beach Post – TGIF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Downtown Guide Book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TV Commercial Spots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Local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Channel 5 and Comcast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.15 second spot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Merchant involvement 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Advertising Vehicles</a:t>
            </a:r>
          </a:p>
        </p:txBody>
      </p:sp>
      <p:pic>
        <p:nvPicPr>
          <p:cNvPr id="1026" name="Picture 2" descr="C:\Users\User\Pictures\partner logos\travel_life_fl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280" y="1600200"/>
            <a:ext cx="2195830" cy="779585"/>
          </a:xfrm>
          <a:prstGeom prst="rect">
            <a:avLst/>
          </a:prstGeom>
          <a:noFill/>
        </p:spPr>
      </p:pic>
      <p:pic>
        <p:nvPicPr>
          <p:cNvPr id="1027" name="Picture 3" descr="C:\Users\User\Pictures\partner logos\VF_Partner_logo_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0"/>
            <a:ext cx="1819371" cy="587375"/>
          </a:xfrm>
          <a:prstGeom prst="rect">
            <a:avLst/>
          </a:prstGeom>
          <a:noFill/>
        </p:spPr>
      </p:pic>
      <p:pic>
        <p:nvPicPr>
          <p:cNvPr id="1029" name="Picture 5" descr="delray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0"/>
            <a:ext cx="23780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53200" y="18288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Crossings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User\Pictures\partner logos\comcas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105400"/>
            <a:ext cx="2059517" cy="533400"/>
          </a:xfrm>
          <a:prstGeom prst="rect">
            <a:avLst/>
          </a:prstGeom>
          <a:noFill/>
        </p:spPr>
      </p:pic>
      <p:pic>
        <p:nvPicPr>
          <p:cNvPr id="1032" name="Picture 8" descr="C:\Users\User\Pictures\partner logos\palm beach po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90800"/>
            <a:ext cx="2684059" cy="381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5486400"/>
            <a:ext cx="180190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80c490ac-9ecf-47d2-9c5c-f3cf363ffb18" descr="792B8CBC-A54F-4EDC-9BE8-BD3EFE990E3B@rg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5105400"/>
            <a:ext cx="690687" cy="12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User\Pictures\final cover 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3810000"/>
            <a:ext cx="706966" cy="1594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 descr="C:\Users\User\Pictures\2011-12 creative\DDA_2012RackBro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3124200"/>
            <a:ext cx="685800" cy="1543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7" name="Picture 1" descr="G:\DDA\May 2011\creative\DDA_MayPost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3200400"/>
            <a:ext cx="990600" cy="153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191000" cy="44958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Social Media/Online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Local and National target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Email Blasts weekly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 Book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Target Advertising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Visit Florida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Website posting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Palm Beach Convention and Visitor Bureau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Website posting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Travel Writer Blogs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Mobile Website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Smartphone users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QR Codes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Creative marketing messages 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Advertising Vehicles</a:t>
            </a:r>
          </a:p>
        </p:txBody>
      </p:sp>
      <p:pic>
        <p:nvPicPr>
          <p:cNvPr id="1027" name="Picture 3" descr="C:\Users\User\Pictures\partner logos\VF_Partner_logo_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2047971" cy="661177"/>
          </a:xfrm>
          <a:prstGeom prst="rect">
            <a:avLst/>
          </a:prstGeom>
          <a:noFill/>
        </p:spPr>
      </p:pic>
      <p:pic>
        <p:nvPicPr>
          <p:cNvPr id="1028" name="Picture 4" descr="C:\Users\User\Pictures\partner logos\CVB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91000"/>
            <a:ext cx="2316480" cy="838200"/>
          </a:xfrm>
          <a:prstGeom prst="rect">
            <a:avLst/>
          </a:prstGeom>
          <a:noFill/>
        </p:spPr>
      </p:pic>
      <p:pic>
        <p:nvPicPr>
          <p:cNvPr id="1034" name="Picture 10" descr="C:\Users\User\Pictures\partner logos\realti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2124075" cy="1201620"/>
          </a:xfrm>
          <a:prstGeom prst="rect">
            <a:avLst/>
          </a:prstGeom>
          <a:noFill/>
        </p:spPr>
      </p:pic>
      <p:pic>
        <p:nvPicPr>
          <p:cNvPr id="1035" name="80c490ac-9ecf-47d2-9c5c-f3cf363ffb18" descr="792B8CBC-A54F-4EDC-9BE8-BD3EFE990E3B@rg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9422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User\Pictures\partner logos\f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828800"/>
            <a:ext cx="685800" cy="685800"/>
          </a:xfrm>
          <a:prstGeom prst="rect">
            <a:avLst/>
          </a:prstGeom>
          <a:noFill/>
        </p:spPr>
      </p:pic>
      <p:pic>
        <p:nvPicPr>
          <p:cNvPr id="19" name="Picture 3" descr="C:\Users\User\Pictures\2011-12 creative\DDA_2012RackBr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524000"/>
            <a:ext cx="990600" cy="2228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http://www.downtowndelraybeach.com/images/ads/youtub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819400"/>
            <a:ext cx="990600" cy="44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2011-2012 Marketing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&amp; Promotion Impressions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52600"/>
            <a:ext cx="762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Arial" pitchFamily="34" charset="0"/>
                <a:cs typeface="Arial" pitchFamily="34" charset="0"/>
              </a:rPr>
              <a:t>Increase in Print Media (local and national)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Million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Increase Television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(local)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Million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Increase </a:t>
            </a:r>
            <a:r>
              <a:rPr lang="en-US" sz="2400" noProof="0" dirty="0" smtClean="0">
                <a:latin typeface="Arial" pitchFamily="34" charset="0"/>
                <a:cs typeface="Arial" pitchFamily="34" charset="0"/>
              </a:rPr>
              <a:t>in Internet/Social Media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Million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Grow impressions to exceed 100Million through all advertising vehicles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8580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Monthly Merchant Campaign Continues: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Brochure Themed Promotions and Posters</a:t>
            </a:r>
          </a:p>
          <a:p>
            <a:pPr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Themes: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October: 		Celebrating our Heritage – 				Highlighting the Centennial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November: 		Beauty &amp; Wellness Month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December: 		Holiday Shopping in Delray Beach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January: 		Art &amp; Fashion Month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February: 		The “Heart” of Delray Month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March: 		Culinary Month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April: 		Earth Month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May: 		Mother’s Day Promotion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June/July: 		Summertime Downtown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August/Sept.:		Love the Local 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Monthly Brochure Details</a:t>
            </a:r>
          </a:p>
        </p:txBody>
      </p:sp>
      <p:pic>
        <p:nvPicPr>
          <p:cNvPr id="43010" name="Picture 2" descr="delray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53000"/>
            <a:ext cx="1981200" cy="14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Pictures\2011-12 creative\DDA_2012RackBr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1380067" cy="3105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Marketing Goal: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To strengthen the brand and increase 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awareness of the downtown businesses that will result in 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positive economic growth</a:t>
            </a:r>
          </a:p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Strategies: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Consistently utilize the Night and Day brand within all advertising and promotional materials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Enhance the Monthly Merchant Advertising Promotion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Identify the core customer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Expand the Reach of the consumer audience 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Print / Online / Social Media / Multi Media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Broaden the reach of customers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2010-2011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Marketing &amp; Promotion Program</a:t>
            </a:r>
          </a:p>
        </p:txBody>
      </p:sp>
      <p:pic>
        <p:nvPicPr>
          <p:cNvPr id="2051" name="Picture 3" descr="Z:\Marjorie\Marj\BLOCKS\Marjorie\logos\Night&amp;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410200"/>
            <a:ext cx="3124200" cy="93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Opportunities</a:t>
            </a:r>
          </a:p>
        </p:txBody>
      </p:sp>
      <p:pic>
        <p:nvPicPr>
          <p:cNvPr id="3076" name="Picture 4" descr="C:\Users\User\Pictures\2011-12 creative\DDA OhSoLocal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828800"/>
            <a:ext cx="200025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1600200"/>
            <a:ext cx="6019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Co- Op Advertising with the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DDA 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Monthly Promotions and Partnerships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Magazine Ads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Television &amp; Cable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Mobile Website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Guidebook 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Maximize exposure and spend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User\Pictures\2011-12 creative\DDA_National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2060864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Additional Marketing Success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0960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Tastemakers of Delray Beach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Savor the Avenue – Nation’s Longest Dining table (served 1000 people)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Reusable Tote Bag Giveaway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Earth Day on the Avenue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Successful Retail Promotions – Valentine’s Day and Mother’s Day</a:t>
            </a:r>
          </a:p>
          <a:p>
            <a:pPr>
              <a:buNone/>
            </a:pP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DDA\atlantic ave shots 12.23.10\IMG_0569.jpg"/>
          <p:cNvPicPr>
            <a:picLocks noChangeAspect="1" noChangeArrowheads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 bwMode="auto">
          <a:xfrm>
            <a:off x="6629400" y="1676400"/>
            <a:ext cx="2078182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G:\DSC_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202434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Pictures\tastemakersdelray_web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9669">
            <a:off x="1839857" y="4838331"/>
            <a:ext cx="1219200" cy="162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Z:\Marjorie\Marj\BLOCKS\Marjorie\Tastemakers 2011\mf pic\DSC05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648200"/>
            <a:ext cx="2641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Contact us: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Marjorie Ferrer, Executive Director	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  <a:hlinkClick r:id="rId2"/>
              </a:rPr>
              <a:t>mferrer@downtowndelraybeach.com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Laura Simon, Associate Director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  <a:hlinkClick r:id="rId3"/>
              </a:rPr>
              <a:t>lsimon@downtowndelraybeach.com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561-243-1077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downtowndelraybeach.com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2010-2011 Recap: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Monthly Brochures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4" descr="Cover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676400"/>
            <a:ext cx="1447800" cy="325755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9" descr="NOV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409878" cy="3253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8" descr="Covers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447800"/>
            <a:ext cx="1295400" cy="29146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 descr="DEC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352800"/>
            <a:ext cx="1370095" cy="308652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 descr="Covers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371600"/>
            <a:ext cx="1388533" cy="31242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4" name="Picture 13" descr="JAN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1371600"/>
            <a:ext cx="1243054" cy="277912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Content Placeholder 3" descr="FEB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3276600"/>
            <a:ext cx="1447800" cy="316195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Content Placeholder 4" descr="Covers9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6553200" y="3276600"/>
            <a:ext cx="1397000" cy="3143249"/>
          </a:xfrm>
          <a:ln>
            <a:solidFill>
              <a:srgbClr val="FFC00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/>
          <a:srcRect l="59804"/>
          <a:stretch>
            <a:fillRect/>
          </a:stretch>
        </p:blipFill>
        <p:spPr bwMode="auto">
          <a:xfrm>
            <a:off x="4572000" y="3276600"/>
            <a:ext cx="1511854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2010-2011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Advertising - samples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OUTHliving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670631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4600" y="5638800"/>
            <a:ext cx="3231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Utilize photos of own businesses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Within the community as another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source of advertising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Pictures\night and day creative\DSC_0062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3446" t="1250" r="5957"/>
          <a:stretch>
            <a:fillRect/>
          </a:stretch>
        </p:blipFill>
        <p:spPr bwMode="auto">
          <a:xfrm>
            <a:off x="5486400" y="1655426"/>
            <a:ext cx="2552219" cy="184977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1" y="3352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Monthly magazine ads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Negotiate Coop Opportunities for  the Businesses to participate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Pictures\feb\SeabreezeA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178242" cy="19358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38800" y="3581400"/>
            <a:ext cx="257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Monthly magazine ads and editorial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Little Clubhouse 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97683">
            <a:off x="3310595" y="2515717"/>
            <a:ext cx="2152862" cy="2895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60960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Monthly TV Spot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Dec2010TV elem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191000"/>
            <a:ext cx="2448372" cy="1656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Downtowndelraybeach.com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21" t="16836" r="19022" b="20869"/>
          <a:stretch>
            <a:fillRect/>
          </a:stretch>
        </p:blipFill>
        <p:spPr bwMode="auto">
          <a:xfrm>
            <a:off x="304800" y="1447801"/>
            <a:ext cx="3978875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0220" t="20604" r="28572" b="4991"/>
          <a:stretch>
            <a:fillRect/>
          </a:stretch>
        </p:blipFill>
        <p:spPr bwMode="auto">
          <a:xfrm rot="371607">
            <a:off x="4558588" y="1463755"/>
            <a:ext cx="1853196" cy="2676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691" r="10850"/>
          <a:stretch>
            <a:fillRect/>
          </a:stretch>
        </p:blipFill>
        <p:spPr bwMode="auto">
          <a:xfrm>
            <a:off x="5791200" y="3657600"/>
            <a:ext cx="2895600" cy="28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t="11243" r="18519" b="4968"/>
          <a:stretch>
            <a:fillRect/>
          </a:stretch>
        </p:blipFill>
        <p:spPr bwMode="auto">
          <a:xfrm>
            <a:off x="381000" y="3962400"/>
            <a:ext cx="2895600" cy="238206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4724400"/>
            <a:ext cx="2321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Website: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156, 014 Total Visits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121,582 Unique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513,972 Pageviews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Monthly Snapshot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JanSpons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734"/>
          <a:stretch>
            <a:fillRect/>
          </a:stretch>
        </p:blipFill>
        <p:spPr>
          <a:xfrm>
            <a:off x="4953000" y="1828800"/>
            <a:ext cx="3124200" cy="4796408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DecSponsor_Page_1.jpg"/>
          <p:cNvPicPr>
            <a:picLocks noChangeAspect="1"/>
          </p:cNvPicPr>
          <p:nvPr/>
        </p:nvPicPr>
        <p:blipFill>
          <a:blip r:embed="rId3" cstate="print"/>
          <a:srcRect t="7348"/>
          <a:stretch>
            <a:fillRect/>
          </a:stretch>
        </p:blipFill>
        <p:spPr>
          <a:xfrm>
            <a:off x="533400" y="1171514"/>
            <a:ext cx="3530882" cy="538516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086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Efforts for the past 12 months (Oct. – September)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Target Audience: Local and Regional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Supporting the Downtown Brand &amp; Merchant Program &amp; Drive to the Website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Print Ads: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 50 Full and Half page Ads Designed &amp; Produced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8 Editorial Pieces written 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Newspaper and Magazine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Multi Media: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9  - TV Monthly Spots (WPTV Channel 5)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10 - Radio Spots  (Clear Channel Radio)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Online: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 60 Online ads produces / e-blasts / articles 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VisitFlorida, CVB, Sun-Sentinel, Clear Channel Radio, </a:t>
            </a:r>
          </a:p>
          <a:p>
            <a:pPr lvl="2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DelrayMag.com, FL Travel Lifestyles 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2010-2011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Marketing Summary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0563" t="13204" r="11972" b="3169"/>
          <a:stretch>
            <a:fillRect/>
          </a:stretch>
        </p:blipFill>
        <p:spPr bwMode="auto">
          <a:xfrm>
            <a:off x="6137724" y="3810000"/>
            <a:ext cx="255871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2010-2011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Marketing Successes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Total Impressions : 49 Million Impressions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Print – 32 Million Impressions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Media – 13.5 Million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Online –3.1Million (includes Social Media outlets)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Email Blasts (constant contact): 28,260  emails opened / 785 opens per blast (29% rate) average (industry average 22%)</a:t>
            </a:r>
          </a:p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Total Leads and Database increases:  5,799 Customers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Sweepstakes: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Conducted 6 Sweepstakes through Night and Day Campaign (5 are completed)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Received 2,644 Total Entries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30% elected to receive DDA Updates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Publication Leads: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Received 5,026 Leads from VisitFlorida Visitor Guide Publication and Southern Living who receive direct mail updates</a:t>
            </a:r>
          </a:p>
          <a:p>
            <a:pPr lvl="1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2010-2011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Marketing Investments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Total Business Participation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149 Merchants Participated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443 Total Specials or Promotions to include in store events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Overall Merchant Rating of the Program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85% Rank the overall Awareness Program Good to Excellent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90% of the merchants surveyed said that the program assisted in developing new customers</a:t>
            </a:r>
          </a:p>
          <a:p>
            <a:pPr lvl="1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Comments: 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“Love the Night and Day – it makes the town seem alive” 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“Cannot measure the results but do believe it has increased awareness of my store”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“Love the design, the commercial – especially at primetime”</a:t>
            </a:r>
          </a:p>
          <a:p>
            <a:pPr lvl="1">
              <a:buNone/>
            </a:pP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Total Marketing Investments: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DDA ‘s total: 	$101,343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In-Kind Received: 	$246,980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Sponsor Support:	$67,349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Business Coop: 	$188,470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Total Value: 	$1,214,882</a:t>
            </a:r>
          </a:p>
          <a:p>
            <a:pPr lvl="1">
              <a:buFont typeface="Wingdings" pitchFamily="2" charset="2"/>
              <a:buChar char="§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 smtClean="0">
                <a:latin typeface="Arial" pitchFamily="34" charset="0"/>
                <a:cs typeface="Arial" pitchFamily="34" charset="0"/>
              </a:rPr>
              <a:t>Economic Impact: 	$204,347,608</a:t>
            </a:r>
          </a:p>
          <a:p>
            <a:pPr lvl="1">
              <a:buNone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*American Arts Calculator</a:t>
            </a: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Laura\My Documents\My Pictures\may photos\DSC_0391.JPG"/>
          <p:cNvPicPr>
            <a:picLocks noChangeAspect="1" noChangeArrowheads="1"/>
          </p:cNvPicPr>
          <p:nvPr/>
        </p:nvPicPr>
        <p:blipFill>
          <a:blip r:embed="rId2" cstate="print"/>
          <a:srcRect l="15769" r="6420"/>
          <a:stretch>
            <a:fillRect/>
          </a:stretch>
        </p:blipFill>
        <p:spPr bwMode="auto">
          <a:xfrm>
            <a:off x="5638800" y="4114800"/>
            <a:ext cx="2743200" cy="2344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</TotalTime>
  <Words>847</Words>
  <Application>Microsoft Office PowerPoint</Application>
  <PresentationFormat>On-screen Show (4:3)</PresentationFormat>
  <Paragraphs>214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      Florida Redevelopment Agency Annual Conference – October 20, 2011 Orlando, Florida Marjorie Ferrer, DDA</vt:lpstr>
      <vt:lpstr>2010-2011  Marketing &amp; Promotion Program</vt:lpstr>
      <vt:lpstr>2010-2011 Recap: Monthly Brochures</vt:lpstr>
      <vt:lpstr>2010-2011  Advertising - samples</vt:lpstr>
      <vt:lpstr>Downtowndelraybeach.com </vt:lpstr>
      <vt:lpstr>Monthly Snapshot</vt:lpstr>
      <vt:lpstr>2010-2011 Marketing Summary</vt:lpstr>
      <vt:lpstr>2010-2011 Marketing Successes</vt:lpstr>
      <vt:lpstr>2010-2011 Marketing Investments</vt:lpstr>
      <vt:lpstr>Slide 10</vt:lpstr>
      <vt:lpstr>2011-2012  Marketing &amp; Promotion Program</vt:lpstr>
      <vt:lpstr>2011-2012  Marketing &amp; Promotion Program</vt:lpstr>
      <vt:lpstr>2011-2012 Marketing  &amp; Promotion Campaign</vt:lpstr>
      <vt:lpstr>Marketing &amp; Promotion</vt:lpstr>
      <vt:lpstr>Marketing Campaign </vt:lpstr>
      <vt:lpstr>Advertising Vehicles</vt:lpstr>
      <vt:lpstr>Advertising Vehicles</vt:lpstr>
      <vt:lpstr>2011-2012 Marketing  &amp; Promotion Impressions</vt:lpstr>
      <vt:lpstr>Monthly Brochure Details</vt:lpstr>
      <vt:lpstr>Opportunities</vt:lpstr>
      <vt:lpstr>Additional Marketing Success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460</cp:revision>
  <dcterms:created xsi:type="dcterms:W3CDTF">2010-07-19T21:16:23Z</dcterms:created>
  <dcterms:modified xsi:type="dcterms:W3CDTF">2011-10-18T21:35:11Z</dcterms:modified>
</cp:coreProperties>
</file>