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1"/>
  </p:sldMasterIdLst>
  <p:notesMasterIdLst>
    <p:notesMasterId r:id="rId74"/>
  </p:notesMasterIdLst>
  <p:handoutMasterIdLst>
    <p:handoutMasterId r:id="rId75"/>
  </p:handoutMasterIdLst>
  <p:sldIdLst>
    <p:sldId id="256" r:id="rId2"/>
    <p:sldId id="333" r:id="rId3"/>
    <p:sldId id="334" r:id="rId4"/>
    <p:sldId id="335" r:id="rId5"/>
    <p:sldId id="453" r:id="rId6"/>
    <p:sldId id="457" r:id="rId7"/>
    <p:sldId id="459" r:id="rId8"/>
    <p:sldId id="413" r:id="rId9"/>
    <p:sldId id="452" r:id="rId10"/>
    <p:sldId id="460" r:id="rId11"/>
    <p:sldId id="449" r:id="rId12"/>
    <p:sldId id="402" r:id="rId13"/>
    <p:sldId id="466" r:id="rId14"/>
    <p:sldId id="465" r:id="rId15"/>
    <p:sldId id="454" r:id="rId16"/>
    <p:sldId id="455" r:id="rId17"/>
    <p:sldId id="342" r:id="rId18"/>
    <p:sldId id="328" r:id="rId19"/>
    <p:sldId id="351" r:id="rId20"/>
    <p:sldId id="343" r:id="rId21"/>
    <p:sldId id="295" r:id="rId22"/>
    <p:sldId id="298" r:id="rId23"/>
    <p:sldId id="299" r:id="rId24"/>
    <p:sldId id="296" r:id="rId25"/>
    <p:sldId id="297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5" r:id="rId34"/>
    <p:sldId id="386" r:id="rId35"/>
    <p:sldId id="387" r:id="rId36"/>
    <p:sldId id="388" r:id="rId37"/>
    <p:sldId id="371" r:id="rId38"/>
    <p:sldId id="391" r:id="rId39"/>
    <p:sldId id="408" r:id="rId40"/>
    <p:sldId id="390" r:id="rId41"/>
    <p:sldId id="415" r:id="rId42"/>
    <p:sldId id="418" r:id="rId43"/>
    <p:sldId id="407" r:id="rId44"/>
    <p:sldId id="401" r:id="rId45"/>
    <p:sldId id="403" r:id="rId46"/>
    <p:sldId id="389" r:id="rId47"/>
    <p:sldId id="411" r:id="rId48"/>
    <p:sldId id="412" r:id="rId49"/>
    <p:sldId id="395" r:id="rId50"/>
    <p:sldId id="396" r:id="rId51"/>
    <p:sldId id="461" r:id="rId52"/>
    <p:sldId id="462" r:id="rId53"/>
    <p:sldId id="463" r:id="rId54"/>
    <p:sldId id="464" r:id="rId55"/>
    <p:sldId id="372" r:id="rId56"/>
    <p:sldId id="468" r:id="rId57"/>
    <p:sldId id="392" r:id="rId58"/>
    <p:sldId id="419" r:id="rId59"/>
    <p:sldId id="350" r:id="rId60"/>
    <p:sldId id="373" r:id="rId61"/>
    <p:sldId id="406" r:id="rId62"/>
    <p:sldId id="467" r:id="rId63"/>
    <p:sldId id="420" r:id="rId64"/>
    <p:sldId id="421" r:id="rId65"/>
    <p:sldId id="423" r:id="rId66"/>
    <p:sldId id="425" r:id="rId67"/>
    <p:sldId id="427" r:id="rId68"/>
    <p:sldId id="439" r:id="rId69"/>
    <p:sldId id="430" r:id="rId70"/>
    <p:sldId id="374" r:id="rId71"/>
    <p:sldId id="400" r:id="rId72"/>
    <p:sldId id="375" r:id="rId73"/>
  </p:sldIdLst>
  <p:sldSz cx="9144000" cy="6858000" type="screen4x3"/>
  <p:notesSz cx="7188200" cy="9448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7308" autoAdjust="0"/>
    <p:restoredTop sz="94660"/>
  </p:normalViewPr>
  <p:slideViewPr>
    <p:cSldViewPr>
      <p:cViewPr varScale="1">
        <p:scale>
          <a:sx n="110" d="100"/>
          <a:sy n="110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5349C8E5-615A-4CE0-B7E8-B44AB40C2CF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EF609D65-981D-48E9-A892-3A24AD4ED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D26BFA91-2BA5-4FA0-AA51-F8210BB12978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708025"/>
            <a:ext cx="4724400" cy="354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61" tIns="47531" rIns="95061" bIns="475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vert="horz" lIns="95061" tIns="47531" rIns="95061" bIns="475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3C30277B-BA06-4566-ADA0-DC8F7ECE9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467600" cy="11430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7467600" cy="4068763"/>
          </a:xfrm>
        </p:spPr>
        <p:txBody>
          <a:bodyPr/>
          <a:lstStyle>
            <a:lvl1pPr>
              <a:spcBef>
                <a:spcPts val="1800"/>
              </a:spcBef>
              <a:buClr>
                <a:srgbClr val="FFC000"/>
              </a:buClr>
              <a:buSzPct val="100000"/>
              <a:defRPr sz="2400" b="1"/>
            </a:lvl1pPr>
            <a:lvl2pPr>
              <a:buClr>
                <a:srgbClr val="FFC000"/>
              </a:buClr>
              <a:buSzPct val="100000"/>
              <a:buFont typeface="Wingdings" pitchFamily="2" charset="2"/>
              <a:buChar char="§"/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>
            <a:noAutofit/>
          </a:bodyPr>
          <a:lstStyle>
            <a:lvl1pPr algn="l">
              <a:buNone/>
              <a:defRPr sz="3600" b="1" baseline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>
            <a:normAutofit/>
          </a:bodyPr>
          <a:lstStyle>
            <a:lvl1pPr marL="225425" indent="-225425">
              <a:buClr>
                <a:srgbClr val="FFC000"/>
              </a:buClr>
              <a:buSzPct val="100000"/>
              <a:buFont typeface="Wingdings" pitchFamily="2" charset="2"/>
              <a:buChar char="§"/>
              <a:defRPr sz="20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1D551E3-8089-4363-9334-80089BABAC0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ADD6F43-5667-48FA-9248-1D2C77FE2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352" y="2590800"/>
            <a:ext cx="6480048" cy="1691640"/>
          </a:xfrm>
        </p:spPr>
        <p:txBody>
          <a:bodyPr/>
          <a:lstStyle/>
          <a:p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Advancing the New Urban Paradigm</a:t>
            </a:r>
            <a:endParaRPr lang="en-US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" y="762000"/>
            <a:ext cx="6480048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Redevelopment  Association </a:t>
            </a:r>
          </a:p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Conference</a:t>
            </a:r>
          </a:p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20, 2011 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85450" y="3581400"/>
            <a:ext cx="6480048" cy="175260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Tyjeski, AICP, LEED AP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Interim Deputy Economic Development Director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noProof="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Orlando, Florida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185" t="16667" r="29315" b="833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1371600" y="2432304"/>
            <a:ext cx="6080760" cy="4059936"/>
          </a:xfrm>
          <a:custGeom>
            <a:avLst/>
            <a:gdLst>
              <a:gd name="connsiteX0" fmla="*/ 0 w 6080760"/>
              <a:gd name="connsiteY0" fmla="*/ 0 h 4059936"/>
              <a:gd name="connsiteX1" fmla="*/ 228600 w 6080760"/>
              <a:gd name="connsiteY1" fmla="*/ 2752344 h 4059936"/>
              <a:gd name="connsiteX2" fmla="*/ 1316736 w 6080760"/>
              <a:gd name="connsiteY2" fmla="*/ 2752344 h 4059936"/>
              <a:gd name="connsiteX3" fmla="*/ 1362456 w 6080760"/>
              <a:gd name="connsiteY3" fmla="*/ 4059936 h 4059936"/>
              <a:gd name="connsiteX4" fmla="*/ 3300984 w 6080760"/>
              <a:gd name="connsiteY4" fmla="*/ 4050792 h 4059936"/>
              <a:gd name="connsiteX5" fmla="*/ 3255264 w 6080760"/>
              <a:gd name="connsiteY5" fmla="*/ 2743200 h 4059936"/>
              <a:gd name="connsiteX6" fmla="*/ 6071616 w 6080760"/>
              <a:gd name="connsiteY6" fmla="*/ 2697480 h 4059936"/>
              <a:gd name="connsiteX7" fmla="*/ 6080760 w 6080760"/>
              <a:gd name="connsiteY7" fmla="*/ 9144 h 4059936"/>
              <a:gd name="connsiteX8" fmla="*/ 0 w 6080760"/>
              <a:gd name="connsiteY8" fmla="*/ 0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0760" h="4059936">
                <a:moveTo>
                  <a:pt x="0" y="0"/>
                </a:moveTo>
                <a:lnTo>
                  <a:pt x="228600" y="2752344"/>
                </a:lnTo>
                <a:lnTo>
                  <a:pt x="1316736" y="2752344"/>
                </a:lnTo>
                <a:lnTo>
                  <a:pt x="1362456" y="4059936"/>
                </a:lnTo>
                <a:lnTo>
                  <a:pt x="3300984" y="4050792"/>
                </a:lnTo>
                <a:lnTo>
                  <a:pt x="3255264" y="2743200"/>
                </a:lnTo>
                <a:lnTo>
                  <a:pt x="6071616" y="2697480"/>
                </a:lnTo>
                <a:lnTo>
                  <a:pt x="6080760" y="9144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ketchup ph2.jpg"/>
          <p:cNvPicPr>
            <a:picLocks noChangeAspect="1"/>
          </p:cNvPicPr>
          <p:nvPr/>
        </p:nvPicPr>
        <p:blipFill>
          <a:blip r:embed="rId2" cstate="print"/>
          <a:srcRect l="7500" t="20380" r="21667" b="19090"/>
          <a:stretch>
            <a:fillRect/>
          </a:stretch>
        </p:blipFill>
        <p:spPr bwMode="auto">
          <a:xfrm>
            <a:off x="609600" y="990600"/>
            <a:ext cx="79930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My Documents\Conference 2011\SoDo 2011\DSC05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y Documents\Conference 2011\SoDo 2011\IMG_6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My Documents\Conference 2011\SoDo 2011\IMG_6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467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Dr. Phillips Center for the Performing Arts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467600" cy="449580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200" b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Development Program</a:t>
            </a:r>
          </a:p>
          <a:p>
            <a:pPr lvl="1"/>
            <a:r>
              <a:rPr lang="en-US" sz="2000" dirty="0" smtClean="0"/>
              <a:t>2,700 seat Disney Theater (Amplified)</a:t>
            </a:r>
          </a:p>
          <a:p>
            <a:pPr lvl="1"/>
            <a:r>
              <a:rPr lang="en-US" sz="2000" dirty="0" smtClean="0"/>
              <a:t>300 seat Community Theater</a:t>
            </a:r>
          </a:p>
          <a:p>
            <a:pPr lvl="1"/>
            <a:r>
              <a:rPr lang="en-US" sz="2000" dirty="0" smtClean="0"/>
              <a:t>1,700 seat Multiform Theater (Acoustic)</a:t>
            </a:r>
          </a:p>
          <a:p>
            <a:pPr>
              <a:buBlip>
                <a:blip r:embed="rId2"/>
              </a:buBlip>
            </a:pPr>
            <a:r>
              <a:rPr lang="en-US" sz="2200" b="0" dirty="0" smtClean="0"/>
              <a:t>Status</a:t>
            </a:r>
          </a:p>
          <a:p>
            <a:pPr lvl="1"/>
            <a:r>
              <a:rPr lang="en-US" sz="2000" dirty="0" smtClean="0"/>
              <a:t>Ground Breaking - June 2011 </a:t>
            </a:r>
          </a:p>
          <a:p>
            <a:pPr lvl="1"/>
            <a:r>
              <a:rPr lang="en-US" sz="2000" dirty="0" smtClean="0"/>
              <a:t>Grand Opening - November 2013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22917" r="9375" b="9375"/>
          <a:stretch>
            <a:fillRect/>
          </a:stretch>
        </p:blipFill>
        <p:spPr bwMode="auto">
          <a:xfrm>
            <a:off x="609600" y="510209"/>
            <a:ext cx="8229600" cy="581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advance the New Urban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7467600" cy="4724399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dirty="0" smtClean="0"/>
              <a:t>Have a Vision</a:t>
            </a:r>
          </a:p>
          <a:p>
            <a:pPr lvl="1"/>
            <a:r>
              <a:rPr lang="en-US" sz="1900" dirty="0" smtClean="0"/>
              <a:t>A Vision is not merely a concept of an idea, it’s a personal feeling.  </a:t>
            </a:r>
          </a:p>
          <a:p>
            <a:pPr lvl="1"/>
            <a:r>
              <a:rPr lang="en-US" sz="1900" dirty="0" smtClean="0"/>
              <a:t>The vision sets the stage for everything.   </a:t>
            </a:r>
          </a:p>
          <a:p>
            <a:pPr lvl="1"/>
            <a:r>
              <a:rPr lang="en-US" sz="1900" dirty="0" smtClean="0"/>
              <a:t>Your vision should tell a story about your project, so the designer and the client can imagine what it will become.  </a:t>
            </a:r>
          </a:p>
          <a:p>
            <a:pPr lvl="1"/>
            <a:r>
              <a:rPr lang="en-US" sz="1900" dirty="0" smtClean="0"/>
              <a:t>That vision will dictate the design, architectural style, density, use and character of the development.  </a:t>
            </a:r>
          </a:p>
          <a:p>
            <a:pPr lvl="1"/>
            <a:r>
              <a:rPr lang="en-US" sz="1900" dirty="0" smtClean="0"/>
              <a:t>The vision is the first step for establishing how this project will be different from others.  </a:t>
            </a:r>
          </a:p>
          <a:p>
            <a:pPr lvl="3">
              <a:buNone/>
            </a:pPr>
            <a:endParaRPr lang="en-US" dirty="0" smtClean="0"/>
          </a:p>
          <a:p>
            <a:pPr lvl="3">
              <a:buNone/>
            </a:pPr>
            <a:r>
              <a:rPr lang="en-US" dirty="0" smtClean="0"/>
              <a:t>-- </a:t>
            </a:r>
            <a:r>
              <a:rPr lang="en-US" sz="1800" dirty="0" smtClean="0"/>
              <a:t>Chris Alexander, </a:t>
            </a:r>
            <a:r>
              <a:rPr lang="en-US" sz="1800" dirty="0" smtClean="0"/>
              <a:t>1987, </a:t>
            </a:r>
            <a:r>
              <a:rPr lang="en-US" sz="1800" i="1" dirty="0" smtClean="0"/>
              <a:t>New </a:t>
            </a:r>
            <a:r>
              <a:rPr lang="en-US" sz="1800" i="1" dirty="0" smtClean="0"/>
              <a:t>Theory of Urban </a:t>
            </a:r>
            <a:r>
              <a:rPr lang="en-US" sz="1800" i="1" dirty="0" smtClean="0"/>
              <a:t>Design</a:t>
            </a:r>
            <a:endParaRPr lang="en-US" i="1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Blip>
                <a:blip r:embed="rId2"/>
              </a:buBlip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Blip>
                <a:blip r:embed="rId2"/>
              </a:buBlip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Blip>
                <a:blip r:embed="rId2"/>
              </a:buBlip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mmerc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638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3500" y="990600"/>
            <a:ext cx="40899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14275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1600"/>
            <a:ext cx="7470648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C000"/>
                </a:solidFill>
                <a:latin typeface="Arial" pitchFamily="34" charset="0"/>
              </a:rPr>
              <a:t>What is Urban Design?</a:t>
            </a:r>
            <a:br>
              <a:rPr lang="en-US" sz="4000" b="1" dirty="0" smtClean="0">
                <a:solidFill>
                  <a:srgbClr val="FFC000"/>
                </a:solidFill>
                <a:latin typeface="Arial" pitchFamily="34" charset="0"/>
              </a:rPr>
            </a:br>
            <a:r>
              <a:rPr lang="en-US" sz="4000" b="1" dirty="0" smtClean="0">
                <a:solidFill>
                  <a:srgbClr val="FFC000"/>
                </a:solidFill>
                <a:latin typeface="Arial" pitchFamily="34" charset="0"/>
              </a:rPr>
              <a:t/>
            </a:r>
            <a:br>
              <a:rPr lang="en-US" sz="4000" b="1" dirty="0" smtClean="0">
                <a:solidFill>
                  <a:srgbClr val="FFC000"/>
                </a:solidFill>
                <a:latin typeface="Arial" pitchFamily="34" charset="0"/>
              </a:rPr>
            </a:br>
            <a:endParaRPr lang="en-US" sz="4000" b="1" dirty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286000"/>
            <a:ext cx="7086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1200"/>
              </a:spcAft>
              <a:buBlip>
                <a:blip r:embed="rId2"/>
              </a:buBlip>
            </a:pPr>
            <a:r>
              <a:rPr lang="en-US" sz="2400" dirty="0" smtClean="0"/>
              <a:t>The arrangement of buildings to define space and create opportunities for social interaction.</a:t>
            </a:r>
          </a:p>
          <a:p>
            <a:pPr marL="690563" lvl="1" indent="-233363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000" dirty="0" smtClean="0"/>
              <a:t>If buildings are too far apart, they are unrelated objects sitting is space.</a:t>
            </a:r>
          </a:p>
          <a:p>
            <a:pPr marL="690563" lvl="1" indent="-233363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000" dirty="0" smtClean="0"/>
              <a:t>If buildings are close to the </a:t>
            </a:r>
            <a:r>
              <a:rPr lang="en-US" sz="2000" dirty="0" smtClean="0"/>
              <a:t>street and to each other, </a:t>
            </a:r>
            <a:r>
              <a:rPr lang="en-US" sz="2000" dirty="0" smtClean="0"/>
              <a:t>they define </a:t>
            </a:r>
            <a:r>
              <a:rPr lang="en-US" sz="2000" dirty="0" smtClean="0"/>
              <a:t>space, </a:t>
            </a:r>
            <a:r>
              <a:rPr lang="en-US" sz="2000" dirty="0" smtClean="0"/>
              <a:t>creating memorable places.</a:t>
            </a:r>
          </a:p>
          <a:p>
            <a:pPr marL="1147763" lvl="2" indent="-233363"/>
            <a:endParaRPr lang="en-US" sz="2000" dirty="0" smtClean="0"/>
          </a:p>
          <a:p>
            <a:pPr marL="1147763" lvl="2" indent="-233363"/>
            <a:r>
              <a:rPr lang="en-US" sz="2000" dirty="0" smtClean="0"/>
              <a:t>-- </a:t>
            </a:r>
            <a:r>
              <a:rPr lang="en-US" sz="2000" dirty="0" smtClean="0"/>
              <a:t>Based on </a:t>
            </a:r>
            <a:r>
              <a:rPr lang="en-US" dirty="0" smtClean="0"/>
              <a:t>Allan </a:t>
            </a:r>
            <a:r>
              <a:rPr lang="en-US" dirty="0" smtClean="0"/>
              <a:t>Jacobs and Donald </a:t>
            </a:r>
            <a:r>
              <a:rPr lang="en-US" dirty="0" err="1" smtClean="0"/>
              <a:t>Appleyard</a:t>
            </a:r>
            <a:r>
              <a:rPr lang="en-US" dirty="0" smtClean="0"/>
              <a:t>, 1987, </a:t>
            </a:r>
            <a:r>
              <a:rPr lang="en-US" i="1" dirty="0" smtClean="0"/>
              <a:t>Toward an Urban Design Manifesto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advance the New Urban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Have a Vision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Establish a set of guiding principles</a:t>
            </a:r>
          </a:p>
          <a:p>
            <a:pPr lvl="1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Position statements that guide decisions regarding the design of the development</a:t>
            </a:r>
          </a:p>
          <a:p>
            <a:pPr lvl="1">
              <a:buBlip>
                <a:blip r:embed="rId2"/>
              </a:buBlip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053868" cy="125380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 Principles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1981200"/>
            <a:ext cx="3053866" cy="4191000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800"/>
              </a:spcBef>
            </a:pPr>
            <a:r>
              <a:rPr lang="en-US" dirty="0" smtClean="0"/>
              <a:t>Lakes and natural features will be treated as amenities to be preserved, celebrated and protected.  </a:t>
            </a:r>
          </a:p>
          <a:p>
            <a:pPr marL="228600" lvl="0" indent="-228600">
              <a:spcBef>
                <a:spcPts val="1800"/>
              </a:spcBef>
            </a:pPr>
            <a:r>
              <a:rPr lang="en-US" dirty="0" smtClean="0"/>
              <a:t>Continuous and connected open space systems will support diverse ecosystems and wildlife. </a:t>
            </a:r>
          </a:p>
          <a:p>
            <a:endParaRPr lang="en-US" dirty="0"/>
          </a:p>
        </p:txBody>
      </p:sp>
      <p:pic>
        <p:nvPicPr>
          <p:cNvPr id="6" name="Picture 2" descr="C:\My Documents\Jpegs\Baldwin Park\DSC05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28750"/>
            <a:ext cx="5105400" cy="382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1981200"/>
            <a:ext cx="3053866" cy="4267200"/>
          </a:xfrm>
        </p:spPr>
        <p:txBody>
          <a:bodyPr>
            <a:normAutofit fontScale="85000" lnSpcReduction="20000"/>
          </a:bodyPr>
          <a:lstStyle/>
          <a:p>
            <a:pPr marL="228600" lvl="0" indent="-228600">
              <a:spcBef>
                <a:spcPts val="1800"/>
              </a:spcBef>
            </a:pPr>
            <a:r>
              <a:rPr lang="en-US" sz="2600" dirty="0" smtClean="0"/>
              <a:t>A broad variety of housing types will be provided, including attached and detached housing, multifamily dwellings, and single-family homes.</a:t>
            </a:r>
          </a:p>
          <a:p>
            <a:pPr marL="228600" indent="-228600">
              <a:spcBef>
                <a:spcPts val="1800"/>
              </a:spcBef>
            </a:pPr>
            <a:r>
              <a:rPr lang="en-US" sz="2600" dirty="0" smtClean="0"/>
              <a:t>Most homes will be located within a </a:t>
            </a:r>
            <a:r>
              <a:rPr lang="en-US" sz="2600" dirty="0" smtClean="0"/>
              <a:t>5 </a:t>
            </a:r>
            <a:r>
              <a:rPr lang="en-US" sz="2600" dirty="0" smtClean="0"/>
              <a:t>minute walk of a neighborhood green, a square or a civic use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56732" y="685800"/>
            <a:ext cx="3053868" cy="125380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Guiding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Development Patterns</a:t>
            </a:r>
            <a:endParaRPr lang="en-US" dirty="0"/>
          </a:p>
        </p:txBody>
      </p:sp>
      <p:pic>
        <p:nvPicPr>
          <p:cNvPr id="2050" name="Picture 2" descr="C:\My Documents\Jpegs\Baldwin Park\Baldwin091107\DSC05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82403"/>
            <a:ext cx="5355515" cy="3556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762000"/>
            <a:ext cx="3053868" cy="1253808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Guiding Principles </a:t>
            </a:r>
            <a:r>
              <a:rPr lang="en-US" dirty="0" smtClean="0"/>
              <a:t>Development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057400"/>
            <a:ext cx="3053866" cy="4267200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800"/>
              </a:spcBef>
            </a:pPr>
            <a:r>
              <a:rPr lang="en-US" dirty="0" smtClean="0"/>
              <a:t>A mix of land uses and residential densities will support a variety of lifestyle choices and needs.</a:t>
            </a:r>
          </a:p>
          <a:p>
            <a:pPr marL="228600" lvl="0" indent="-228600">
              <a:spcBef>
                <a:spcPts val="1800"/>
              </a:spcBef>
            </a:pPr>
            <a:r>
              <a:rPr lang="en-US" dirty="0" smtClean="0"/>
              <a:t>Gated communities will be prohibited.</a:t>
            </a:r>
          </a:p>
          <a:p>
            <a:endParaRPr lang="en-US" dirty="0"/>
          </a:p>
        </p:txBody>
      </p:sp>
      <p:pic>
        <p:nvPicPr>
          <p:cNvPr id="7" name="Picture Placeholder 6" descr="Baldwin Apts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r="35538"/>
          <a:stretch>
            <a:fillRect/>
          </a:stretch>
        </p:blipFill>
        <p:spPr>
          <a:xfrm>
            <a:off x="228600" y="304800"/>
            <a:ext cx="5257800" cy="6071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053868" cy="125380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Guiding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Development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057400"/>
            <a:ext cx="3053866" cy="4114800"/>
          </a:xfrm>
        </p:spPr>
        <p:txBody>
          <a:bodyPr>
            <a:noAutofit/>
          </a:bodyPr>
          <a:lstStyle/>
          <a:p>
            <a:pPr marL="228600" lvl="0" indent="-228600">
              <a:spcBef>
                <a:spcPts val="1800"/>
              </a:spcBef>
            </a:pPr>
            <a:r>
              <a:rPr lang="en-US" dirty="0" smtClean="0"/>
              <a:t>A Village Center within a 10 minute walk of most neighborhoods will promote the goal of a </a:t>
            </a:r>
            <a:r>
              <a:rPr lang="en-US" dirty="0" err="1" smtClean="0"/>
              <a:t>walkable</a:t>
            </a:r>
            <a:r>
              <a:rPr lang="en-US" dirty="0" smtClean="0"/>
              <a:t> community.</a:t>
            </a:r>
          </a:p>
          <a:p>
            <a:pPr marL="228600" indent="-228600">
              <a:spcBef>
                <a:spcPts val="1800"/>
              </a:spcBef>
            </a:pPr>
            <a:r>
              <a:rPr lang="en-US" dirty="0" smtClean="0"/>
              <a:t>The Village Center will be the community’s commercial hub and principle public gathering place.</a:t>
            </a:r>
          </a:p>
          <a:p>
            <a:pPr marL="228600" lvl="0" indent="-228600">
              <a:spcBef>
                <a:spcPts val="1800"/>
              </a:spcBef>
            </a:pPr>
            <a:endParaRPr lang="en-US" dirty="0" smtClean="0"/>
          </a:p>
        </p:txBody>
      </p:sp>
      <p:pic>
        <p:nvPicPr>
          <p:cNvPr id="9" name="Picture Placeholder 8" descr="Baldwin Plaza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85800" y="695113"/>
            <a:ext cx="4648200" cy="5629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057400"/>
            <a:ext cx="3053866" cy="4114800"/>
          </a:xfrm>
        </p:spPr>
        <p:txBody>
          <a:bodyPr>
            <a:noAutofit/>
          </a:bodyPr>
          <a:lstStyle/>
          <a:p>
            <a:pPr marL="228600" lvl="0" indent="-228600">
              <a:spcBef>
                <a:spcPts val="1800"/>
              </a:spcBef>
            </a:pPr>
            <a:r>
              <a:rPr lang="en-US" dirty="0" smtClean="0"/>
              <a:t>Narrow streets, on-street parking, discontinuous streets, no four-lane streets, and other traffic calming measures will deter fast moving traffic.</a:t>
            </a:r>
          </a:p>
          <a:p>
            <a:pPr marL="228600" lvl="0" indent="-228600">
              <a:spcBef>
                <a:spcPts val="1800"/>
              </a:spcBef>
            </a:pPr>
            <a:r>
              <a:rPr lang="en-US" dirty="0" smtClean="0"/>
              <a:t>Multiple points of entry from surrounding neighborhoods will reduce trip lengths and maximize cycling and walking.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053868" cy="125380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Guiding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Transportation</a:t>
            </a:r>
            <a:endParaRPr lang="en-US" dirty="0"/>
          </a:p>
        </p:txBody>
      </p:sp>
      <p:pic>
        <p:nvPicPr>
          <p:cNvPr id="5" name="Picture 2" descr="C:\My Documents\Jpegs\NYC Highlines\DSCN7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5181600" cy="388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My Documents\Jpegs\MerrikPark\DSC04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840" y="152400"/>
            <a:ext cx="2804160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My Documents\Jpegs\MerrikPark\DSC04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840" y="2362200"/>
            <a:ext cx="2804160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My Documents\Jpegs\Maralago\Maralago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819400"/>
            <a:ext cx="4145280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My Documents\Jpegs\Millenia\Millenai Sidewal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602480"/>
            <a:ext cx="2803844" cy="21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038600" y="990600"/>
            <a:ext cx="4191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PAC</a:t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Design Considerations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Kevin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Tyjeski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AICP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November 13, 2007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Jpegs\Millenia\DSC03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4145280" cy="31089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257800" y="838200"/>
            <a:ext cx="304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Florida is…outdoors – tropical, sunny and clear.</a:t>
            </a:r>
          </a:p>
          <a:p>
            <a:endParaRPr lang="en-US" dirty="0" smtClean="0"/>
          </a:p>
          <a:p>
            <a:r>
              <a:rPr lang="en-US" dirty="0" smtClean="0"/>
              <a:t>Use large expanses of clear glass to symbolize inclusion – let everyone see in.</a:t>
            </a:r>
            <a:endParaRPr lang="en-US" dirty="0"/>
          </a:p>
        </p:txBody>
      </p:sp>
      <p:pic>
        <p:nvPicPr>
          <p:cNvPr id="6" name="Picture 3" descr="C:\My Documents\Jpegs\Thornton\ThorntonP Centra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4145280" cy="31089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57800" y="426720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Provide generous sidewalks so visitors feel comfortable and welcome - not claustrophobic.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y Documents\Jpegs\Windsor\Windsor vi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581400"/>
            <a:ext cx="2304585" cy="3048000"/>
          </a:xfrm>
          <a:prstGeom prst="rect">
            <a:avLst/>
          </a:prstGeom>
          <a:noFill/>
        </p:spPr>
      </p:pic>
      <p:pic>
        <p:nvPicPr>
          <p:cNvPr id="5" name="Picture 2" descr="C:\My Documents\Jpegs\Office Buildings\CNL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520" y="304800"/>
            <a:ext cx="4145280" cy="31089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2000" y="3581400"/>
            <a:ext cx="228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Consider views from every direction.</a:t>
            </a:r>
          </a:p>
          <a:p>
            <a:endParaRPr lang="en-US" dirty="0" smtClean="0"/>
          </a:p>
          <a:p>
            <a:r>
              <a:rPr lang="en-US" dirty="0" smtClean="0"/>
              <a:t>Does the building terminate a vista?  </a:t>
            </a:r>
          </a:p>
          <a:p>
            <a:endParaRPr lang="en-US" dirty="0" smtClean="0"/>
          </a:p>
          <a:p>
            <a:r>
              <a:rPr lang="en-US" dirty="0" smtClean="0"/>
              <a:t>How is the building perceived from a distance?</a:t>
            </a:r>
            <a:endParaRPr lang="en-US" dirty="0"/>
          </a:p>
        </p:txBody>
      </p:sp>
      <p:pic>
        <p:nvPicPr>
          <p:cNvPr id="8" name="Picture 7" descr="C:\My Documents\Jpegs\TND\CNUVist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28600"/>
            <a:ext cx="3072204" cy="6369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My Documents\Jpegs\Rosemary\DSC01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145280" cy="3108960"/>
          </a:xfrm>
          <a:prstGeom prst="rect">
            <a:avLst/>
          </a:prstGeom>
          <a:noFill/>
        </p:spPr>
      </p:pic>
      <p:pic>
        <p:nvPicPr>
          <p:cNvPr id="5" name="Picture 2" descr="C:\My Documents\Jpegs\Rosemary\DSC01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" y="3520440"/>
            <a:ext cx="4145280" cy="3108960"/>
          </a:xfrm>
          <a:prstGeom prst="rect">
            <a:avLst/>
          </a:prstGeom>
          <a:noFill/>
        </p:spPr>
      </p:pic>
      <p:pic>
        <p:nvPicPr>
          <p:cNvPr id="6" name="Picture 2" descr="C:\My Documents\Jpegs\Kids\DSC04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04800"/>
            <a:ext cx="4145280" cy="31089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48200" y="3581400"/>
            <a:ext cx="426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Important buildings should be white, or a natural sand color - White to signify the building’s importance and to appear cool and tropical; natural to symbolize timelessness.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48200" y="52578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Contrast the white or natural exterior with splashes of color.  Interior walls seen through exterior glass walls can be particularly dramatic at night.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47800"/>
            <a:ext cx="7470648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  <a:latin typeface="+mn-lt"/>
              </a:rPr>
              <a:t>Why is Urban Design Important?</a:t>
            </a:r>
            <a:endParaRPr lang="en-US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895600"/>
            <a:ext cx="7086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spcAft>
                <a:spcPts val="1200"/>
              </a:spcAft>
              <a:buBlip>
                <a:blip r:embed="rId2"/>
              </a:buBlip>
            </a:pPr>
            <a:r>
              <a:rPr lang="en-US" sz="2400" dirty="0" smtClean="0"/>
              <a:t>It can improve our quality of life; it can make us feel better.</a:t>
            </a:r>
          </a:p>
          <a:p>
            <a:pPr marL="284163" indent="-284163">
              <a:spcAft>
                <a:spcPts val="1200"/>
              </a:spcAft>
              <a:buBlip>
                <a:blip r:embed="rId2"/>
              </a:buBlip>
            </a:pPr>
            <a:r>
              <a:rPr lang="en-US" sz="2400" dirty="0" smtClean="0"/>
              <a:t>It can create places that </a:t>
            </a:r>
            <a:r>
              <a:rPr lang="en-US" sz="2400" dirty="0" smtClean="0"/>
              <a:t>we </a:t>
            </a:r>
            <a:r>
              <a:rPr lang="en-US" sz="2400" dirty="0" smtClean="0"/>
              <a:t>care about</a:t>
            </a:r>
            <a:r>
              <a:rPr lang="en-US" sz="2400" dirty="0" smtClean="0"/>
              <a:t>.</a:t>
            </a:r>
          </a:p>
          <a:p>
            <a:pPr marL="741363" lvl="1" indent="-284163">
              <a:spcAft>
                <a:spcPts val="1200"/>
              </a:spcAft>
            </a:pPr>
            <a:r>
              <a:rPr lang="en-US" sz="2400" dirty="0" smtClean="0"/>
              <a:t>	</a:t>
            </a:r>
            <a:r>
              <a:rPr lang="en-US" dirty="0" smtClean="0"/>
              <a:t>-- Based on Paul Goldberger, 2009, </a:t>
            </a:r>
            <a:r>
              <a:rPr lang="en-US" i="1" dirty="0" smtClean="0"/>
              <a:t>Why Architecture Matters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My Documents\Jpegs\Thornton\Thornton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145280" cy="3108960"/>
          </a:xfrm>
          <a:prstGeom prst="rect">
            <a:avLst/>
          </a:prstGeom>
          <a:noFill/>
        </p:spPr>
      </p:pic>
      <p:pic>
        <p:nvPicPr>
          <p:cNvPr id="5" name="Picture 2" descr="C:\My Documents\Jpegs\Windsor\DSC00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5200"/>
            <a:ext cx="4145280" cy="31089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800600" y="1447800"/>
            <a:ext cx="3810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Create shade and shadow. </a:t>
            </a:r>
          </a:p>
          <a:p>
            <a:pPr lvl="0"/>
            <a:r>
              <a:rPr lang="en-US" dirty="0" smtClean="0"/>
              <a:t>Shadows cast by deep overhangs provide relief from the intense Florida sun.</a:t>
            </a:r>
          </a:p>
          <a:p>
            <a:pPr lvl="0"/>
            <a:endParaRPr lang="en-US" dirty="0" smtClean="0"/>
          </a:p>
          <a:p>
            <a:pPr marL="236538" lvl="0" indent="-236538">
              <a:buFont typeface="Arial" pitchFamily="34" charset="0"/>
              <a:buChar char="•"/>
            </a:pPr>
            <a:r>
              <a:rPr lang="en-US" dirty="0" smtClean="0"/>
              <a:t>Trees can filter and diffuse light, to cut down on glare and strong contrasts that are hard on the eyes.</a:t>
            </a:r>
          </a:p>
          <a:p>
            <a:pPr marL="236538" lvl="0" indent="-236538">
              <a:buFont typeface="Arial" pitchFamily="34" charset="0"/>
              <a:buChar char="•"/>
            </a:pPr>
            <a:endParaRPr lang="en-US" dirty="0" smtClean="0"/>
          </a:p>
          <a:p>
            <a:pPr marL="236538" lvl="0" indent="-236538">
              <a:buFont typeface="Arial" pitchFamily="34" charset="0"/>
              <a:buChar char="•"/>
            </a:pPr>
            <a:r>
              <a:rPr lang="en-US" dirty="0" smtClean="0"/>
              <a:t>Silhouettes cast on building walls provide a subtle change in color and create visual interest – both during the day and at night.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My Documents\Jpegs\MerrikPark\DSC04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145280" cy="3108960"/>
          </a:xfrm>
          <a:prstGeom prst="rect">
            <a:avLst/>
          </a:prstGeom>
          <a:noFill/>
        </p:spPr>
      </p:pic>
      <p:pic>
        <p:nvPicPr>
          <p:cNvPr id="5" name="Picture 2" descr="C:\My Documents\Jpegs\Kids\Gaylord12210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05200"/>
            <a:ext cx="4145280" cy="3108960"/>
          </a:xfrm>
          <a:prstGeom prst="rect">
            <a:avLst/>
          </a:prstGeom>
          <a:noFill/>
        </p:spPr>
      </p:pic>
      <p:pic>
        <p:nvPicPr>
          <p:cNvPr id="6" name="Picture 2" descr="C:\My Documents\Jpegs\MerrikPark\DSC04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3840"/>
            <a:ext cx="4145280" cy="31089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0" y="4286071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Incorporate water to symbolize Florida’s connection to the ocean and to the hours of relaxation Floridians spend around their swimming pools. 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My Documents\Jpegs\Thornton\Thornton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145280" cy="3108960"/>
          </a:xfrm>
          <a:prstGeom prst="rect">
            <a:avLst/>
          </a:prstGeom>
          <a:noFill/>
        </p:spPr>
      </p:pic>
      <p:pic>
        <p:nvPicPr>
          <p:cNvPr id="5" name="Picture 2" descr="C:\My Documents\Jpegs\hotels\Vinoy05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20440"/>
            <a:ext cx="4145280" cy="3108960"/>
          </a:xfrm>
          <a:prstGeom prst="rect">
            <a:avLst/>
          </a:prstGeom>
          <a:noFill/>
        </p:spPr>
      </p:pic>
      <p:pic>
        <p:nvPicPr>
          <p:cNvPr id="6" name="Picture 2" descr="C:\My Documents\Jpegs\hotels\Vinoy05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8600"/>
            <a:ext cx="4145280" cy="31089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0" y="35052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Brick streets, parking areas and drives provide color and human scale.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SCN9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SCN9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y Documents\Conference 2011\DPAC Aug2011\DSCN9308.jpg"/>
          <p:cNvPicPr>
            <a:picLocks noChangeAspect="1" noChangeArrowheads="1"/>
          </p:cNvPicPr>
          <p:nvPr/>
        </p:nvPicPr>
        <p:blipFill>
          <a:blip r:embed="rId2" cstate="print"/>
          <a:srcRect l="10478" t="27215"/>
          <a:stretch>
            <a:fillRect/>
          </a:stretch>
        </p:blipFill>
        <p:spPr bwMode="auto">
          <a:xfrm>
            <a:off x="22718" y="685800"/>
            <a:ext cx="9121282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SCN9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advance the New Urban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Have a Vision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Establish a set of guiding principles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 careful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My Documents\Jpegs\Baldwin Park\DSC05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Details Matter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6382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1600"/>
            <a:ext cx="7467600" cy="1143000"/>
          </a:xfrm>
        </p:spPr>
        <p:txBody>
          <a:bodyPr/>
          <a:lstStyle/>
          <a:p>
            <a:r>
              <a:rPr lang="en-US" dirty="0" smtClean="0"/>
              <a:t>Reference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14600"/>
            <a:ext cx="7467600" cy="32305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Baldwin Park Planned Development</a:t>
            </a:r>
          </a:p>
          <a:p>
            <a:pPr>
              <a:buBlip>
                <a:blip r:embed="rId2"/>
              </a:buBlip>
            </a:pP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SoDo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Town Center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Dr. Phillips Center for the Performing Arts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My Documents\Jpegs\Baldwin Park\DSC04792.JPG"/>
          <p:cNvPicPr>
            <a:picLocks noChangeAspect="1" noChangeArrowheads="1"/>
          </p:cNvPicPr>
          <p:nvPr/>
        </p:nvPicPr>
        <p:blipFill>
          <a:blip r:embed="rId2" cstate="print"/>
          <a:srcRect l="5165" r="62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SC006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2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C:\My Documents\Jpegs\Winter Park\Winter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 the Street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My Documents\Conference 2011\Bogota Security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My Documents\Conference 2011\SoDo 2011\DSC05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My Documents\Conference 2011\SoDo 2011\DSC05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My Documents\Conference 2011\SoDo 2011\DSC05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382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1905000" y="6049963"/>
            <a:ext cx="533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B2B2B2"/>
                </a:solidFill>
                <a:latin typeface="Times" pitchFamily="18" charset="0"/>
              </a:rPr>
              <a:t>H U M A 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381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My Documents\Conference 2011\SoDo 2011\IMG_6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" y="0"/>
            <a:ext cx="914338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front has a 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Baldwin Park Planned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467600" cy="4495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Developer - Orlando NTC Partners </a:t>
            </a:r>
          </a:p>
          <a:p>
            <a:pPr marL="420624" lvl="1" indent="-38404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Site - </a:t>
            </a:r>
            <a:r>
              <a:rPr lang="en-US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1,096 acres, New </a:t>
            </a:r>
            <a:r>
              <a:rPr lang="en-US" sz="18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Urbanist</a:t>
            </a:r>
            <a:r>
              <a:rPr lang="en-US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mixed-use neighborhood</a:t>
            </a:r>
          </a:p>
          <a:p>
            <a:pPr>
              <a:spcBef>
                <a:spcPts val="0"/>
              </a:spcBef>
              <a:buBlip>
                <a:blip r:embed="rId2"/>
              </a:buBlip>
            </a:pPr>
            <a:r>
              <a:rPr lang="en-US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Development Program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Attached Residential:  	3,202 dwelling units 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Detached Residential:	</a:t>
            </a:r>
            <a:r>
              <a:rPr lang="en-US" sz="1800" u="sng" dirty="0" smtClean="0"/>
              <a:t>1,128</a:t>
            </a:r>
            <a:r>
              <a:rPr lang="en-US" sz="1800" dirty="0" smtClean="0"/>
              <a:t> dwelling units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Total Residential: 		4,400 dwelling units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Office: 			614,000 sq. ft.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Civic: 			244,000 sq. ft.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Village Center Retail:	190,000 sq. ft.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Village Center Office:  	226,000 sq. ft.	</a:t>
            </a:r>
          </a:p>
          <a:p>
            <a:pPr>
              <a:spcBef>
                <a:spcPts val="0"/>
              </a:spcBef>
              <a:buBlip>
                <a:blip r:embed="rId2"/>
              </a:buBlip>
            </a:pPr>
            <a:r>
              <a:rPr lang="en-US" sz="1800" dirty="0" smtClean="0"/>
              <a:t>Status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PD approved July 1998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All development approvals in place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My Documents\Conference 2011\SoDo 2011\IMG_6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kt\IMG-20111016-0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kt\IMG-20111016-0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kt\IMG-20111016-0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kt\IMG-20111016-0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advance the New Urban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Have a Vision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Establish a set of guiding principles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 careful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Don’t be too careful</a:t>
            </a:r>
          </a:p>
          <a:p>
            <a:pPr>
              <a:buBlip>
                <a:blip r:embed="rId2"/>
              </a:buBlip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Baldwin\Baldwin LU&amp;Reg Plans\July08RegPlan.jpg"/>
          <p:cNvPicPr>
            <a:picLocks noChangeAspect="1" noChangeArrowheads="1"/>
          </p:cNvPicPr>
          <p:nvPr/>
        </p:nvPicPr>
        <p:blipFill>
          <a:blip r:embed="rId2" cstate="print"/>
          <a:srcRect l="6871" t="42342" r="6748" b="6070"/>
          <a:stretch>
            <a:fillRect/>
          </a:stretch>
        </p:blipFill>
        <p:spPr bwMode="auto">
          <a:xfrm>
            <a:off x="461682" y="214745"/>
            <a:ext cx="8301318" cy="6414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My Documents\Jpegs\Baldwin Park\DSC05598.JPG"/>
          <p:cNvPicPr>
            <a:picLocks noChangeAspect="1" noChangeArrowheads="1"/>
          </p:cNvPicPr>
          <p:nvPr/>
        </p:nvPicPr>
        <p:blipFill>
          <a:blip r:embed="rId2" cstate="print"/>
          <a:srcRect l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Creativity Happens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76200"/>
            <a:ext cx="8686800" cy="6705600"/>
            <a:chOff x="762000" y="301625"/>
            <a:chExt cx="7543800" cy="5453063"/>
          </a:xfrm>
        </p:grpSpPr>
        <p:pic>
          <p:nvPicPr>
            <p:cNvPr id="8194" name="Picture 2" descr="C:\Documents and Settings\jclasse\My Documents\August 2004\Aerial 1C.jpg"/>
            <p:cNvPicPr>
              <a:picLocks noChangeAspect="1" noChangeArrowheads="1"/>
            </p:cNvPicPr>
            <p:nvPr/>
          </p:nvPicPr>
          <p:blipFill>
            <a:blip r:embed="rId2" cstate="print"/>
            <a:srcRect t="4578" b="3305"/>
            <a:stretch>
              <a:fillRect/>
            </a:stretch>
          </p:blipFill>
          <p:spPr bwMode="auto">
            <a:xfrm>
              <a:off x="762000" y="301625"/>
              <a:ext cx="7543800" cy="545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6" name="Oval 4"/>
            <p:cNvSpPr>
              <a:spLocks noChangeArrowheads="1"/>
            </p:cNvSpPr>
            <p:nvPr/>
          </p:nvSpPr>
          <p:spPr bwMode="auto">
            <a:xfrm rot="1974430">
              <a:off x="2133600" y="2514600"/>
              <a:ext cx="1066800" cy="1676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 descr="Baldwin Me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50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My Documents\Jpegs\Baldwin Park\Baldwin 1995.JPG"/>
          <p:cNvPicPr>
            <a:picLocks noChangeAspect="1" noChangeArrowheads="1"/>
          </p:cNvPicPr>
          <p:nvPr/>
        </p:nvPicPr>
        <p:blipFill>
          <a:blip r:embed="rId2" cstate="print"/>
          <a:srcRect t="7446" r="6938"/>
          <a:stretch>
            <a:fillRect/>
          </a:stretch>
        </p:blipFill>
        <p:spPr bwMode="auto">
          <a:xfrm>
            <a:off x="-30162" y="0"/>
            <a:ext cx="91741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advance the New Urban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Have a Vision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Establish a set of guiding principles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 careful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Don’t be too careful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Remember, one size doesn’t fit all</a:t>
            </a:r>
          </a:p>
          <a:p>
            <a:pPr>
              <a:buBlip>
                <a:blip r:embed="rId2"/>
              </a:buBlip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599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all sidewalks are created equal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597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0" y="304800"/>
            <a:ext cx="6172200" cy="6248400"/>
            <a:chOff x="1600200" y="914400"/>
            <a:chExt cx="5641975" cy="5562600"/>
          </a:xfrm>
        </p:grpSpPr>
        <p:pic>
          <p:nvPicPr>
            <p:cNvPr id="125954" name="Picture 2" descr="Baldwin Pk Village CenterUSD.JPG"/>
            <p:cNvPicPr>
              <a:picLocks noChangeAspect="1"/>
            </p:cNvPicPr>
            <p:nvPr/>
          </p:nvPicPr>
          <p:blipFill>
            <a:blip r:embed="rId2" cstate="print"/>
            <a:srcRect t="25729"/>
            <a:stretch>
              <a:fillRect/>
            </a:stretch>
          </p:blipFill>
          <p:spPr bwMode="auto">
            <a:xfrm>
              <a:off x="1600200" y="914400"/>
              <a:ext cx="5641975" cy="556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3962400" y="5638800"/>
              <a:ext cx="8382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62400" y="4343400"/>
              <a:ext cx="838200" cy="1295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62400" y="2286000"/>
              <a:ext cx="838200" cy="2057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62400" y="990600"/>
              <a:ext cx="838200" cy="1295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181600" y="1143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Restaurant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267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Retail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495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Office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5791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Residential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SCN5690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3779" b="3779"/>
          <a:stretch>
            <a:fillRect/>
          </a:stretch>
        </p:blipFill>
        <p:spPr>
          <a:xfrm>
            <a:off x="0" y="0"/>
            <a:ext cx="9144000" cy="6339738"/>
          </a:xfrm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Broad Street Residential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SCN5688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3779" b="3779"/>
          <a:stretch>
            <a:fillRect/>
          </a:stretch>
        </p:blipFill>
        <p:spPr>
          <a:xfrm>
            <a:off x="0" y="0"/>
            <a:ext cx="9144000" cy="6339738"/>
          </a:xfrm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Broad Street Office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SCN5686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3779" b="3779"/>
          <a:stretch>
            <a:fillRect/>
          </a:stretch>
        </p:blipFill>
        <p:spPr>
          <a:xfrm>
            <a:off x="0" y="0"/>
            <a:ext cx="9144000" cy="6339738"/>
          </a:xfrm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Broad Street Retail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DSCN568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3779" b="3779"/>
          <a:stretch>
            <a:fillRect/>
          </a:stretch>
        </p:blipFill>
        <p:spPr>
          <a:xfrm>
            <a:off x="1" y="0"/>
            <a:ext cx="9144000" cy="6339738"/>
          </a:xfrm>
        </p:spPr>
      </p:pic>
      <p:sp>
        <p:nvSpPr>
          <p:cNvPr id="5" name="TextBox 4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Broad Street Retail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Jpegs\Baldwin Park\DSC05662.JPG"/>
          <p:cNvPicPr>
            <a:picLocks noChangeAspect="1" noChangeArrowheads="1"/>
          </p:cNvPicPr>
          <p:nvPr/>
        </p:nvPicPr>
        <p:blipFill>
          <a:blip r:embed="rId2" cstate="print"/>
          <a:srcRect t="7778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Broad Street Restaurant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My Documents\Jpegs\Baldwin Park\DSC05680.JPG"/>
          <p:cNvPicPr>
            <a:picLocks noChangeAspect="1" noChangeArrowheads="1"/>
          </p:cNvPicPr>
          <p:nvPr/>
        </p:nvPicPr>
        <p:blipFill>
          <a:blip r:embed="rId2" cstate="print"/>
          <a:srcRect t="7778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Broad Street Restaurant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My Documents\Jpegs\Baldwin Park\March 2001 Aerial.jpg"/>
          <p:cNvPicPr>
            <a:picLocks noChangeAspect="1" noChangeArrowheads="1"/>
          </p:cNvPicPr>
          <p:nvPr/>
        </p:nvPicPr>
        <p:blipFill>
          <a:blip r:embed="rId2" cstate="print"/>
          <a:srcRect l="13078" t="3656" r="45" b="1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advance the New Urban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Have a Vision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Establish a set of guiding principles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 careful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Don’t be too careful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Remember, one size doesn’t fit all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16 hours to success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My Documents\Conference 2011\SoDo 2011\DSC05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Live, Lunch and Play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advance the New Urban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Have a Vision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Establish a set of guiding principles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 careful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Don’t be too careful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Remember, one size doesn’t fit all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16 hours to success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53" y="1"/>
            <a:ext cx="868404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SoDo</a:t>
            </a:r>
            <a:r>
              <a:rPr lang="en-US" dirty="0" smtClean="0"/>
              <a:t> </a:t>
            </a:r>
            <a:r>
              <a:rPr lang="en-US" sz="3600" dirty="0" smtClean="0"/>
              <a:t>(South of Downtown Orlando)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467600" cy="4495800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lang="en-US" sz="2200" b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Developers</a:t>
            </a:r>
          </a:p>
          <a:p>
            <a:pPr lvl="1"/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Kimco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Realty Corp.</a:t>
            </a:r>
          </a:p>
          <a:p>
            <a:pPr lvl="1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Wood Partners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North American Properties</a:t>
            </a:r>
          </a:p>
          <a:p>
            <a:pPr marL="420624" lvl="1" indent="-384048">
              <a:lnSpc>
                <a:spcPct val="12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Site -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22 acres, urban infill main street</a:t>
            </a:r>
          </a:p>
          <a:p>
            <a:pPr>
              <a:buBlip>
                <a:blip r:embed="rId2"/>
              </a:buBlip>
            </a:pPr>
            <a:r>
              <a:rPr lang="en-US" sz="2200" b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Development Program</a:t>
            </a:r>
          </a:p>
          <a:p>
            <a:pPr lvl="1"/>
            <a:r>
              <a:rPr lang="en-US" sz="2000" dirty="0" smtClean="0"/>
              <a:t>Office: 75,000 sq. ft.</a:t>
            </a:r>
          </a:p>
          <a:p>
            <a:pPr lvl="1"/>
            <a:r>
              <a:rPr lang="en-US" sz="2000" dirty="0" smtClean="0"/>
              <a:t>Residential: 300 dwelling units</a:t>
            </a:r>
          </a:p>
          <a:p>
            <a:pPr lvl="1"/>
            <a:r>
              <a:rPr lang="en-US" sz="2000" dirty="0" smtClean="0"/>
              <a:t>Retail/Restaurants: 370,000 sq. ft.</a:t>
            </a:r>
          </a:p>
          <a:p>
            <a:pPr>
              <a:buBlip>
                <a:blip r:embed="rId2"/>
              </a:buBlip>
            </a:pPr>
            <a:r>
              <a:rPr lang="en-US" sz="2200" b="0" dirty="0" smtClean="0"/>
              <a:t>Status</a:t>
            </a:r>
          </a:p>
          <a:p>
            <a:pPr lvl="1"/>
            <a:r>
              <a:rPr lang="en-US" sz="2000" dirty="0" smtClean="0"/>
              <a:t>PD approved July 2006</a:t>
            </a:r>
          </a:p>
          <a:p>
            <a:pPr lvl="1"/>
            <a:r>
              <a:rPr lang="en-US" sz="2000" dirty="0" smtClean="0"/>
              <a:t>Grand Opening October 2008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2115</TotalTime>
  <Words>1004</Words>
  <Application>Microsoft Office PowerPoint</Application>
  <PresentationFormat>On-screen Show (4:3)</PresentationFormat>
  <Paragraphs>156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Technic</vt:lpstr>
      <vt:lpstr>Advancing the New Urban Paradigm</vt:lpstr>
      <vt:lpstr>What is Urban Design?  </vt:lpstr>
      <vt:lpstr>Why is Urban Design Important?</vt:lpstr>
      <vt:lpstr>Reference Projects</vt:lpstr>
      <vt:lpstr>Baldwin Park Planned Development</vt:lpstr>
      <vt:lpstr>Slide 6</vt:lpstr>
      <vt:lpstr>Slide 7</vt:lpstr>
      <vt:lpstr>Slide 8</vt:lpstr>
      <vt:lpstr>SoDo (South of Downtown Orlando)</vt:lpstr>
      <vt:lpstr>Slide 10</vt:lpstr>
      <vt:lpstr>Slide 11</vt:lpstr>
      <vt:lpstr>Slide 12</vt:lpstr>
      <vt:lpstr>Slide 13</vt:lpstr>
      <vt:lpstr>Slide 14</vt:lpstr>
      <vt:lpstr>Dr. Phillips Center for the Performing Arts</vt:lpstr>
      <vt:lpstr>Slide 16</vt:lpstr>
      <vt:lpstr>How do we advance the New Urban Paradigm?</vt:lpstr>
      <vt:lpstr>Slide 18</vt:lpstr>
      <vt:lpstr>Slide 19</vt:lpstr>
      <vt:lpstr>How do we advance the New Urban Paradigm?</vt:lpstr>
      <vt:lpstr>Guiding Principles Environment</vt:lpstr>
      <vt:lpstr>Guiding Principles Development Patterns</vt:lpstr>
      <vt:lpstr>Guiding Principles Development Patterns</vt:lpstr>
      <vt:lpstr>Guiding Principles Development Patterns</vt:lpstr>
      <vt:lpstr>Guiding Principles Transportation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How do we advance the New Urban Paradigm?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How do we advance the New Urban Paradigm?</vt:lpstr>
      <vt:lpstr>Slide 56</vt:lpstr>
      <vt:lpstr>Slide 57</vt:lpstr>
      <vt:lpstr>Slide 58</vt:lpstr>
      <vt:lpstr>Slide 59</vt:lpstr>
      <vt:lpstr>How do we advance the New Urban Paradigm?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How do we advance the New Urban Paradigm?</vt:lpstr>
      <vt:lpstr>Slide 71</vt:lpstr>
      <vt:lpstr>How do we advance the New Urban Paradigm?</vt:lpstr>
    </vt:vector>
  </TitlesOfParts>
  <Company>City of Orlando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TYJ08895</dc:creator>
  <cp:lastModifiedBy>TYJ08895</cp:lastModifiedBy>
  <cp:revision>181</cp:revision>
  <dcterms:created xsi:type="dcterms:W3CDTF">2009-06-11T18:48:15Z</dcterms:created>
  <dcterms:modified xsi:type="dcterms:W3CDTF">2011-10-20T10:44:12Z</dcterms:modified>
</cp:coreProperties>
</file>