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46"/>
  </p:notesMasterIdLst>
  <p:handoutMasterIdLst>
    <p:handoutMasterId r:id="rId47"/>
  </p:handoutMasterIdLst>
  <p:sldIdLst>
    <p:sldId id="337" r:id="rId2"/>
    <p:sldId id="338" r:id="rId3"/>
    <p:sldId id="339" r:id="rId4"/>
    <p:sldId id="341" r:id="rId5"/>
    <p:sldId id="342" r:id="rId6"/>
    <p:sldId id="343" r:id="rId7"/>
    <p:sldId id="344" r:id="rId8"/>
    <p:sldId id="345" r:id="rId9"/>
    <p:sldId id="346" r:id="rId10"/>
    <p:sldId id="347" r:id="rId11"/>
    <p:sldId id="348" r:id="rId12"/>
    <p:sldId id="349" r:id="rId13"/>
    <p:sldId id="350" r:id="rId14"/>
    <p:sldId id="352" r:id="rId15"/>
    <p:sldId id="353" r:id="rId16"/>
    <p:sldId id="354" r:id="rId17"/>
    <p:sldId id="355" r:id="rId18"/>
    <p:sldId id="356" r:id="rId19"/>
    <p:sldId id="357" r:id="rId20"/>
    <p:sldId id="358" r:id="rId21"/>
    <p:sldId id="359" r:id="rId22"/>
    <p:sldId id="360" r:id="rId23"/>
    <p:sldId id="361" r:id="rId24"/>
    <p:sldId id="362" r:id="rId25"/>
    <p:sldId id="363" r:id="rId26"/>
    <p:sldId id="364" r:id="rId27"/>
    <p:sldId id="365" r:id="rId28"/>
    <p:sldId id="277" r:id="rId29"/>
    <p:sldId id="320" r:id="rId30"/>
    <p:sldId id="335" r:id="rId31"/>
    <p:sldId id="310" r:id="rId32"/>
    <p:sldId id="278" r:id="rId33"/>
    <p:sldId id="279" r:id="rId34"/>
    <p:sldId id="281" r:id="rId35"/>
    <p:sldId id="280" r:id="rId36"/>
    <p:sldId id="282" r:id="rId37"/>
    <p:sldId id="283" r:id="rId38"/>
    <p:sldId id="286" r:id="rId39"/>
    <p:sldId id="288" r:id="rId40"/>
    <p:sldId id="289" r:id="rId41"/>
    <p:sldId id="284" r:id="rId42"/>
    <p:sldId id="293" r:id="rId43"/>
    <p:sldId id="368" r:id="rId44"/>
    <p:sldId id="294" r:id="rId4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Introduction to CRA" id="{2CDC141A-D6DC-4548-95AE-3EF0C41F83CB}">
          <p14:sldIdLst>
            <p14:sldId id="337"/>
            <p14:sldId id="338"/>
            <p14:sldId id="339"/>
            <p14:sldId id="341"/>
            <p14:sldId id="342"/>
            <p14:sldId id="343"/>
            <p14:sldId id="344"/>
            <p14:sldId id="345"/>
            <p14:sldId id="346"/>
            <p14:sldId id="347"/>
            <p14:sldId id="348"/>
            <p14:sldId id="349"/>
            <p14:sldId id="350"/>
            <p14:sldId id="351"/>
            <p14:sldId id="352"/>
            <p14:sldId id="353"/>
            <p14:sldId id="354"/>
            <p14:sldId id="355"/>
            <p14:sldId id="356"/>
            <p14:sldId id="357"/>
            <p14:sldId id="358"/>
            <p14:sldId id="359"/>
            <p14:sldId id="360"/>
            <p14:sldId id="361"/>
            <p14:sldId id="362"/>
            <p14:sldId id="363"/>
            <p14:sldId id="364"/>
            <p14:sldId id="365"/>
          </p14:sldIdLst>
        </p14:section>
        <p14:section name="The CRA Leader" id="{06084BBD-953A-3F4B-A86D-CB1AA25AC670}">
          <p14:sldIdLst>
            <p14:sldId id="277"/>
            <p14:sldId id="320"/>
            <p14:sldId id="335"/>
            <p14:sldId id="310"/>
            <p14:sldId id="278"/>
            <p14:sldId id="279"/>
            <p14:sldId id="281"/>
            <p14:sldId id="280"/>
            <p14:sldId id="282"/>
            <p14:sldId id="283"/>
            <p14:sldId id="286"/>
            <p14:sldId id="288"/>
            <p14:sldId id="289"/>
            <p14:sldId id="284"/>
            <p14:sldId id="293"/>
            <p14:sldId id="368"/>
            <p14:sldId id="336"/>
            <p14:sldId id="294"/>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autoAdjust="0"/>
    <p:restoredTop sz="94638" autoAdjust="0"/>
  </p:normalViewPr>
  <p:slideViewPr>
    <p:cSldViewPr snapToGrid="0" snapToObjects="1">
      <p:cViewPr varScale="1">
        <p:scale>
          <a:sx n="66" d="100"/>
          <a:sy n="66" d="100"/>
        </p:scale>
        <p:origin x="-438" y="-102"/>
      </p:cViewPr>
      <p:guideLst>
        <p:guide orient="horz" pos="2160"/>
        <p:guide pos="2880"/>
      </p:guideLst>
    </p:cSldViewPr>
  </p:slideViewPr>
  <p:outlineViewPr>
    <p:cViewPr>
      <p:scale>
        <a:sx n="33" d="100"/>
        <a:sy n="33" d="100"/>
      </p:scale>
      <p:origin x="0" y="25624"/>
    </p:cViewPr>
  </p:outlineViewPr>
  <p:notesTextViewPr>
    <p:cViewPr>
      <p:scale>
        <a:sx n="100" d="100"/>
        <a:sy n="100" d="100"/>
      </p:scale>
      <p:origin x="0" y="0"/>
    </p:cViewPr>
  </p:notesTextViewPr>
  <p:sorterViewPr>
    <p:cViewPr>
      <p:scale>
        <a:sx n="100" d="100"/>
        <a:sy n="100" d="100"/>
      </p:scale>
      <p:origin x="0" y="4592"/>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7FF9E39-7F73-9B4F-AD0F-9394766357A2}" type="datetimeFigureOut">
              <a:rPr lang="en-US" smtClean="0"/>
              <a:pPr/>
              <a:t>3/3/2014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DC8E538-CEE5-104F-BB93-72CEB66B7B2C}" type="slidenum">
              <a:rPr lang="en-US" smtClean="0"/>
              <a:pPr/>
              <a:t>‹#›</a:t>
            </a:fld>
            <a:endParaRPr lang="en-US" dirty="0"/>
          </a:p>
        </p:txBody>
      </p:sp>
    </p:spTree>
    <p:extLst>
      <p:ext uri="{BB962C8B-B14F-4D97-AF65-F5344CB8AC3E}">
        <p14:creationId xmlns:p14="http://schemas.microsoft.com/office/powerpoint/2010/main" xmlns="" val="26392175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2C46AE-C02D-124C-BC87-5B36931A6DFE}" type="datetimeFigureOut">
              <a:rPr lang="en-US" smtClean="0"/>
              <a:pPr/>
              <a:t>3/3/2014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6235B2-6CB3-814B-BF36-A976794F1751}" type="slidenum">
              <a:rPr lang="en-US" smtClean="0"/>
              <a:pPr/>
              <a:t>‹#›</a:t>
            </a:fld>
            <a:endParaRPr lang="en-US" dirty="0"/>
          </a:p>
        </p:txBody>
      </p:sp>
    </p:spTree>
    <p:extLst>
      <p:ext uri="{BB962C8B-B14F-4D97-AF65-F5344CB8AC3E}">
        <p14:creationId xmlns:p14="http://schemas.microsoft.com/office/powerpoint/2010/main" xmlns="" val="145905765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Gill Sans MT"/>
                <a:cs typeface="Gill Sans MT"/>
              </a:rPr>
              <a:t>FRA01</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Gill Sans MT"/>
                <a:cs typeface="Gill Sans MT"/>
              </a:rPr>
              <a:t>[INTRODUCE</a:t>
            </a:r>
            <a:r>
              <a:rPr lang="en-US" baseline="0" dirty="0" smtClean="0">
                <a:latin typeface="Gill Sans MT"/>
                <a:cs typeface="Gill Sans MT"/>
              </a:rPr>
              <a:t> EACH POINT.  IF NO QUESTIONS, GO ON TO NEXT SLIDE] – DIRECT TRAINEES TO APPENDIX </a:t>
            </a:r>
          </a:p>
          <a:p>
            <a:endParaRPr lang="en-US" dirty="0" smtClean="0">
              <a:latin typeface="Gill Sans MT"/>
              <a:cs typeface="Gill Sans MT"/>
            </a:endParaRPr>
          </a:p>
          <a:p>
            <a:r>
              <a:rPr lang="en-US" dirty="0" smtClean="0">
                <a:latin typeface="Gill Sans MT"/>
                <a:cs typeface="Gill Sans MT"/>
              </a:rPr>
              <a:t>First</a:t>
            </a:r>
            <a:r>
              <a:rPr lang="en-US" baseline="0" dirty="0" smtClean="0">
                <a:latin typeface="Gill Sans MT"/>
                <a:cs typeface="Gill Sans MT"/>
              </a:rPr>
              <a:t> let’s briefly review CRA facts and Legislative Intent</a:t>
            </a:r>
          </a:p>
          <a:p>
            <a:endParaRPr lang="en-US" baseline="0" dirty="0" smtClean="0">
              <a:latin typeface="Gill Sans MT"/>
              <a:cs typeface="Gill Sans MT"/>
            </a:endParaRPr>
          </a:p>
          <a:p>
            <a:pPr marL="171450" indent="-171450" eaLnBrk="1" hangingPunct="1">
              <a:lnSpc>
                <a:spcPct val="80000"/>
              </a:lnSpc>
              <a:buFont typeface="Arial"/>
              <a:buChar char="•"/>
            </a:pPr>
            <a:r>
              <a:rPr lang="en-US" sz="1200" dirty="0" smtClean="0">
                <a:latin typeface="Gill Sans MT"/>
                <a:cs typeface="Gill Sans MT"/>
              </a:rPr>
              <a:t>Authorization for CRA</a:t>
            </a:r>
            <a:r>
              <a:rPr lang="en-US" altLang="ja-JP" sz="1200" dirty="0" smtClean="0">
                <a:latin typeface="Gill Sans MT"/>
                <a:cs typeface="Gill Sans MT"/>
              </a:rPr>
              <a:t>s was passed in the Redevelopment Act of 1969 which became Chapter 163 Part III of the Florida Statutes</a:t>
            </a:r>
          </a:p>
          <a:p>
            <a:pPr marL="171450" indent="-171450" eaLnBrk="1" hangingPunct="1">
              <a:lnSpc>
                <a:spcPct val="80000"/>
              </a:lnSpc>
              <a:buFont typeface="Arial"/>
              <a:buChar char="•"/>
            </a:pPr>
            <a:r>
              <a:rPr lang="en-US" sz="1200" dirty="0" smtClean="0">
                <a:latin typeface="Gill Sans MT"/>
                <a:cs typeface="Gill Sans MT"/>
              </a:rPr>
              <a:t>Not in widespread use until after 1980 when State of Florida v. Miami Beach was decided</a:t>
            </a:r>
          </a:p>
          <a:p>
            <a:pPr marL="171450" indent="-171450" eaLnBrk="1" hangingPunct="1">
              <a:lnSpc>
                <a:spcPct val="80000"/>
              </a:lnSpc>
              <a:buFont typeface="Arial"/>
              <a:buChar char="•"/>
            </a:pPr>
            <a:r>
              <a:rPr lang="en-US" sz="1200" dirty="0" smtClean="0">
                <a:latin typeface="Gill Sans MT"/>
                <a:cs typeface="Gill Sans MT"/>
              </a:rPr>
              <a:t>As of last review there are </a:t>
            </a:r>
            <a:r>
              <a:rPr lang="en-US" sz="1200" dirty="0" smtClean="0">
                <a:solidFill>
                  <a:srgbClr val="FF0000"/>
                </a:solidFill>
                <a:latin typeface="Gill Sans MT"/>
                <a:cs typeface="Gill Sans MT"/>
              </a:rPr>
              <a:t>212 CRA </a:t>
            </a:r>
            <a:r>
              <a:rPr lang="en-US" sz="1200" dirty="0" smtClean="0">
                <a:latin typeface="Gill Sans MT"/>
                <a:cs typeface="Gill Sans MT"/>
              </a:rPr>
              <a:t>Districts registered with the Florida Department of Community Affairs</a:t>
            </a:r>
          </a:p>
          <a:p>
            <a:pPr marL="171450" indent="-171450" eaLnBrk="1" hangingPunct="1">
              <a:lnSpc>
                <a:spcPct val="80000"/>
              </a:lnSpc>
              <a:buFont typeface="Arial"/>
              <a:buChar char="•"/>
            </a:pPr>
            <a:r>
              <a:rPr lang="en-US" sz="1200" dirty="0" smtClean="0">
                <a:latin typeface="Gill Sans MT"/>
                <a:cs typeface="Gill Sans MT"/>
              </a:rPr>
              <a:t>Currently the only form of Tax Increment Districts in widespread use in the State of Florida</a:t>
            </a:r>
          </a:p>
          <a:p>
            <a:pPr marL="171450" indent="-171450" eaLnBrk="1" hangingPunct="1">
              <a:lnSpc>
                <a:spcPct val="80000"/>
              </a:lnSpc>
              <a:buFont typeface="Arial"/>
              <a:buChar char="•"/>
            </a:pPr>
            <a:r>
              <a:rPr lang="en-US" sz="1200" dirty="0" smtClean="0">
                <a:latin typeface="Gill Sans MT"/>
                <a:cs typeface="Gill Sans MT"/>
              </a:rPr>
              <a:t>CRA</a:t>
            </a:r>
            <a:r>
              <a:rPr lang="en-US" altLang="ja-JP" sz="1200" dirty="0" smtClean="0">
                <a:latin typeface="Gill Sans MT"/>
                <a:cs typeface="Gill Sans MT"/>
              </a:rPr>
              <a:t>s may be created by a City or County to assist in the elimination of slum and/or blighting conditions</a:t>
            </a:r>
            <a:endParaRPr lang="en-US" sz="1200" dirty="0" smtClean="0">
              <a:latin typeface="Gill Sans MT"/>
              <a:cs typeface="Gill Sans MT"/>
            </a:endParaRPr>
          </a:p>
          <a:p>
            <a:pPr marL="171450" indent="-171450" eaLnBrk="1" hangingPunct="1">
              <a:lnSpc>
                <a:spcPct val="80000"/>
              </a:lnSpc>
              <a:buFont typeface="Arial"/>
              <a:buChar char="•"/>
            </a:pPr>
            <a:r>
              <a:rPr lang="en-US" sz="1200" dirty="0" smtClean="0">
                <a:latin typeface="Gill Sans MT"/>
                <a:cs typeface="Gill Sans MT"/>
              </a:rPr>
              <a:t>State is not involved in the creation of CRA</a:t>
            </a:r>
            <a:r>
              <a:rPr lang="en-US" altLang="ja-JP" sz="1200" dirty="0" smtClean="0">
                <a:latin typeface="Gill Sans MT"/>
                <a:cs typeface="Gill Sans MT"/>
              </a:rPr>
              <a:t>s</a:t>
            </a:r>
          </a:p>
          <a:p>
            <a:pPr marL="171450" indent="-171450" eaLnBrk="1" hangingPunct="1">
              <a:lnSpc>
                <a:spcPct val="80000"/>
              </a:lnSpc>
              <a:buFont typeface="Arial"/>
              <a:buChar char="•"/>
            </a:pPr>
            <a:endParaRPr lang="en-US" dirty="0">
              <a:latin typeface="Gill Sans MT"/>
              <a:cs typeface="Gill Sans MT"/>
            </a:endParaRPr>
          </a:p>
          <a:p>
            <a:pPr eaLnBrk="1" hangingPunct="1">
              <a:lnSpc>
                <a:spcPct val="80000"/>
              </a:lnSpc>
            </a:pPr>
            <a:r>
              <a:rPr lang="en-US" sz="1200" dirty="0" smtClean="0">
                <a:solidFill>
                  <a:srgbClr val="FF0000"/>
                </a:solidFill>
                <a:latin typeface="Gill Sans MT"/>
                <a:cs typeface="Gill Sans MT"/>
              </a:rPr>
              <a:t>FOR TEST TEACH – MENTION INTEGRATION WITH REDEVELOPMENT 101</a:t>
            </a:r>
          </a:p>
          <a:p>
            <a:endParaRPr lang="en-US" dirty="0"/>
          </a:p>
        </p:txBody>
      </p:sp>
      <p:sp>
        <p:nvSpPr>
          <p:cNvPr id="4" name="Date Placeholder 3"/>
          <p:cNvSpPr>
            <a:spLocks noGrp="1"/>
          </p:cNvSpPr>
          <p:nvPr>
            <p:ph type="dt" idx="10"/>
          </p:nvPr>
        </p:nvSpPr>
        <p:spPr>
          <a:xfrm>
            <a:off x="3884613" y="0"/>
            <a:ext cx="2971800" cy="457200"/>
          </a:xfrm>
          <a:prstGeom prst="rect">
            <a:avLst/>
          </a:prstGeom>
        </p:spPr>
        <p:txBody>
          <a:bodyPr/>
          <a:lstStyle/>
          <a:p>
            <a:r>
              <a:rPr lang="en-US" dirty="0" smtClean="0"/>
              <a:t>Working Draft - Trainer's Guide</a:t>
            </a:r>
            <a:endParaRPr lang="en-US" dirty="0"/>
          </a:p>
        </p:txBody>
      </p:sp>
      <p:sp>
        <p:nvSpPr>
          <p:cNvPr id="5" name="Slide Number Placeholder 4"/>
          <p:cNvSpPr>
            <a:spLocks noGrp="1"/>
          </p:cNvSpPr>
          <p:nvPr>
            <p:ph type="sldNum" sz="quarter" idx="11"/>
          </p:nvPr>
        </p:nvSpPr>
        <p:spPr/>
        <p:txBody>
          <a:bodyPr/>
          <a:lstStyle/>
          <a:p>
            <a:fld id="{3D7B6F6B-41AE-9743-B6D8-102870569D0A}" type="slidenum">
              <a:rPr lang="en-US" smtClean="0"/>
              <a:pPr/>
              <a:t>6</a:t>
            </a:fld>
            <a:endParaRPr lang="en-US" dirty="0"/>
          </a:p>
        </p:txBody>
      </p:sp>
      <p:sp>
        <p:nvSpPr>
          <p:cNvPr id="6"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Budget, Funding, &amp; Reporting</a:t>
            </a:r>
            <a:endParaRPr lang="en-US" dirty="0"/>
          </a:p>
        </p:txBody>
      </p:sp>
      <p:sp>
        <p:nvSpPr>
          <p:cNvPr id="7"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July 27, 2012 Version</a:t>
            </a:r>
            <a:endParaRPr lang="en-US" dirty="0"/>
          </a:p>
        </p:txBody>
      </p:sp>
    </p:spTree>
    <p:extLst>
      <p:ext uri="{BB962C8B-B14F-4D97-AF65-F5344CB8AC3E}">
        <p14:creationId xmlns:p14="http://schemas.microsoft.com/office/powerpoint/2010/main" xmlns="" val="6193158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Gill Sans MT"/>
                <a:cs typeface="Gill Sans MT"/>
              </a:rPr>
              <a:t>FRA01</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solidFill>
                <a:srgbClr val="FF0000"/>
              </a:solidFill>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rgbClr val="FF0000"/>
                </a:solidFill>
                <a:latin typeface="Gill Sans MT"/>
                <a:cs typeface="Gill Sans MT"/>
              </a:rPr>
              <a:t>[INTRODUCE</a:t>
            </a:r>
            <a:r>
              <a:rPr lang="en-US" baseline="0" dirty="0" smtClean="0">
                <a:solidFill>
                  <a:srgbClr val="FF0000"/>
                </a:solidFill>
                <a:latin typeface="Gill Sans MT"/>
                <a:cs typeface="Gill Sans MT"/>
              </a:rPr>
              <a:t> EACH POINT.  IF NO QUESTIONS, GO ON TO NEXT SLIDE</a:t>
            </a:r>
            <a:r>
              <a:rPr lang="en-US" baseline="0" dirty="0" smtClean="0">
                <a:latin typeface="Gill Sans MT"/>
                <a:cs typeface="Gill Sans MT"/>
              </a:rPr>
              <a:t>]</a:t>
            </a:r>
          </a:p>
          <a:p>
            <a:endParaRPr lang="en-US" dirty="0" smtClean="0">
              <a:latin typeface="Gill Sans MT"/>
              <a:cs typeface="Gill Sans MT"/>
            </a:endParaRPr>
          </a:p>
          <a:p>
            <a:r>
              <a:rPr lang="en-US" dirty="0" smtClean="0">
                <a:latin typeface="Gill Sans MT"/>
                <a:cs typeface="Gill Sans MT"/>
              </a:rPr>
              <a:t>One expense that you</a:t>
            </a:r>
            <a:r>
              <a:rPr lang="en-US" baseline="0" dirty="0" smtClean="0">
                <a:latin typeface="Gill Sans MT"/>
                <a:cs typeface="Gill Sans MT"/>
              </a:rPr>
              <a:t> will want to make sure you have covered is INSURANCE:</a:t>
            </a:r>
          </a:p>
          <a:p>
            <a:endParaRPr lang="en-US" baseline="0" dirty="0" smtClean="0">
              <a:latin typeface="Gill Sans MT"/>
              <a:cs typeface="Gill Sans MT"/>
            </a:endParaRPr>
          </a:p>
          <a:p>
            <a:pPr marL="171450" indent="-171450" eaLnBrk="1" hangingPunct="1">
              <a:buFont typeface="Arial"/>
              <a:buChar char="•"/>
            </a:pPr>
            <a:r>
              <a:rPr lang="en-US" dirty="0" smtClean="0">
                <a:solidFill>
                  <a:srgbClr val="FF0000"/>
                </a:solidFill>
                <a:latin typeface="Gill Sans MT"/>
                <a:cs typeface="Gill Sans MT"/>
              </a:rPr>
              <a:t>Remember the CRA is a separate entity</a:t>
            </a:r>
          </a:p>
          <a:p>
            <a:pPr marL="171450" indent="-171450" eaLnBrk="1" hangingPunct="1">
              <a:buFont typeface="Arial"/>
              <a:buChar char="•"/>
            </a:pPr>
            <a:r>
              <a:rPr lang="en-US" dirty="0" smtClean="0">
                <a:solidFill>
                  <a:srgbClr val="FF0000"/>
                </a:solidFill>
                <a:latin typeface="Gill Sans MT"/>
                <a:cs typeface="Gill Sans MT"/>
              </a:rPr>
              <a:t>It is likely (but not impossible) that the governing body’</a:t>
            </a:r>
            <a:r>
              <a:rPr lang="en-US" altLang="ja-JP" dirty="0" smtClean="0">
                <a:solidFill>
                  <a:srgbClr val="FF0000"/>
                </a:solidFill>
                <a:latin typeface="Gill Sans MT"/>
                <a:cs typeface="Gill Sans MT"/>
              </a:rPr>
              <a:t>s insurance does NOT cover the CRA and its Board.</a:t>
            </a:r>
          </a:p>
          <a:p>
            <a:pPr marL="171450" indent="-171450" eaLnBrk="1" hangingPunct="1">
              <a:buFont typeface="Arial"/>
              <a:buChar char="•"/>
            </a:pPr>
            <a:r>
              <a:rPr lang="en-US" dirty="0" smtClean="0">
                <a:solidFill>
                  <a:srgbClr val="FF0000"/>
                </a:solidFill>
                <a:latin typeface="Gill Sans MT"/>
                <a:cs typeface="Gill Sans MT"/>
              </a:rPr>
              <a:t>Check with the city/county’</a:t>
            </a:r>
            <a:r>
              <a:rPr lang="en-US" altLang="ja-JP" dirty="0" smtClean="0">
                <a:solidFill>
                  <a:srgbClr val="FF0000"/>
                </a:solidFill>
                <a:latin typeface="Gill Sans MT"/>
                <a:cs typeface="Gill Sans MT"/>
              </a:rPr>
              <a:t>s carrier if the CRA does not have its own insurance</a:t>
            </a:r>
            <a:r>
              <a:rPr lang="en-US" altLang="ja-JP" dirty="0" smtClean="0">
                <a:latin typeface="Gill Sans MT"/>
                <a:cs typeface="Gill Sans MT"/>
              </a:rPr>
              <a:t>.</a:t>
            </a:r>
            <a:endParaRPr lang="en-US" dirty="0" smtClean="0">
              <a:latin typeface="Gill Sans MT"/>
              <a:cs typeface="Gill Sans MT"/>
            </a:endParaRPr>
          </a:p>
          <a:p>
            <a:endParaRPr lang="en-US" dirty="0" smtClean="0"/>
          </a:p>
          <a:p>
            <a:endParaRPr lang="en-US" dirty="0"/>
          </a:p>
        </p:txBody>
      </p:sp>
      <p:sp>
        <p:nvSpPr>
          <p:cNvPr id="4" name="Date Placeholder 3"/>
          <p:cNvSpPr>
            <a:spLocks noGrp="1"/>
          </p:cNvSpPr>
          <p:nvPr>
            <p:ph type="dt" idx="10"/>
          </p:nvPr>
        </p:nvSpPr>
        <p:spPr>
          <a:xfrm>
            <a:off x="3884613" y="0"/>
            <a:ext cx="2971800" cy="457200"/>
          </a:xfrm>
          <a:prstGeom prst="rect">
            <a:avLst/>
          </a:prstGeom>
        </p:spPr>
        <p:txBody>
          <a:bodyPr/>
          <a:lstStyle/>
          <a:p>
            <a:r>
              <a:rPr lang="en-US" dirty="0" smtClean="0"/>
              <a:t>Working Draft - Trainer's Guide</a:t>
            </a:r>
            <a:endParaRPr lang="en-US" dirty="0"/>
          </a:p>
        </p:txBody>
      </p:sp>
      <p:sp>
        <p:nvSpPr>
          <p:cNvPr id="5" name="Slide Number Placeholder 4"/>
          <p:cNvSpPr>
            <a:spLocks noGrp="1"/>
          </p:cNvSpPr>
          <p:nvPr>
            <p:ph type="sldNum" sz="quarter" idx="11"/>
          </p:nvPr>
        </p:nvSpPr>
        <p:spPr/>
        <p:txBody>
          <a:bodyPr/>
          <a:lstStyle/>
          <a:p>
            <a:fld id="{3D7B6F6B-41AE-9743-B6D8-102870569D0A}" type="slidenum">
              <a:rPr lang="en-US" smtClean="0"/>
              <a:pPr/>
              <a:t>16</a:t>
            </a:fld>
            <a:endParaRPr lang="en-US" dirty="0"/>
          </a:p>
        </p:txBody>
      </p:sp>
      <p:sp>
        <p:nvSpPr>
          <p:cNvPr id="6"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Budget, Funding, &amp; Reporting</a:t>
            </a:r>
            <a:endParaRPr lang="en-US" dirty="0"/>
          </a:p>
        </p:txBody>
      </p:sp>
      <p:sp>
        <p:nvSpPr>
          <p:cNvPr id="7"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July 27, 2012 Version</a:t>
            </a:r>
            <a:endParaRPr lang="en-US" dirty="0"/>
          </a:p>
        </p:txBody>
      </p:sp>
    </p:spTree>
    <p:extLst>
      <p:ext uri="{BB962C8B-B14F-4D97-AF65-F5344CB8AC3E}">
        <p14:creationId xmlns:p14="http://schemas.microsoft.com/office/powerpoint/2010/main" xmlns="" val="1630469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Gill Sans MT"/>
                <a:cs typeface="Gill Sans MT"/>
              </a:rPr>
              <a:t>FRA01</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rgbClr val="FF0000"/>
                </a:solidFill>
                <a:latin typeface="Gill Sans MT"/>
                <a:cs typeface="Gill Sans MT"/>
              </a:rPr>
              <a:t>[INTRODUCE</a:t>
            </a:r>
            <a:r>
              <a:rPr lang="en-US" baseline="0" dirty="0" smtClean="0">
                <a:solidFill>
                  <a:srgbClr val="FF0000"/>
                </a:solidFill>
                <a:latin typeface="Gill Sans MT"/>
                <a:cs typeface="Gill Sans MT"/>
              </a:rPr>
              <a:t> EACH POINT.  IF NO QUESTIONS, GO ON TO NEXT SLIDE]</a:t>
            </a:r>
          </a:p>
          <a:p>
            <a:endParaRPr lang="en-US" dirty="0" smtClean="0">
              <a:latin typeface="Gill Sans MT"/>
              <a:cs typeface="Gill Sans MT"/>
            </a:endParaRPr>
          </a:p>
          <a:p>
            <a:r>
              <a:rPr lang="en-US" dirty="0" smtClean="0">
                <a:latin typeface="Gill Sans MT"/>
                <a:cs typeface="Gill Sans MT"/>
              </a:rPr>
              <a:t>What Increment Revenues Can’t Pay For-</a:t>
            </a:r>
            <a:r>
              <a:rPr lang="en-US" baseline="0" dirty="0" smtClean="0">
                <a:latin typeface="Gill Sans MT"/>
                <a:cs typeface="Gill Sans MT"/>
              </a:rPr>
              <a:t> </a:t>
            </a:r>
            <a:r>
              <a:rPr lang="en-US" dirty="0" smtClean="0">
                <a:latin typeface="Gill Sans MT"/>
                <a:cs typeface="Gill Sans MT"/>
              </a:rPr>
              <a:t>163.370 (3)</a:t>
            </a:r>
          </a:p>
          <a:p>
            <a:endParaRPr lang="en-US" dirty="0" smtClean="0">
              <a:latin typeface="Gill Sans MT"/>
              <a:cs typeface="Gill Sans MT"/>
            </a:endParaRPr>
          </a:p>
          <a:p>
            <a:pPr marL="571500" indent="-457200">
              <a:buFont typeface="+mj-lt"/>
              <a:buAutoNum type="alphaLcParenR"/>
            </a:pPr>
            <a:r>
              <a:rPr lang="en-US" dirty="0" smtClean="0">
                <a:solidFill>
                  <a:srgbClr val="FF0000"/>
                </a:solidFill>
                <a:latin typeface="Gill Sans MT"/>
                <a:cs typeface="Gill Sans MT"/>
              </a:rPr>
              <a:t>Construction or expansion of administrative buildings for public bodies or police and fire buildings, unless each taxing authority agrees or unless the construction or expansion is contemplated as part of a community policing innovation.</a:t>
            </a:r>
          </a:p>
          <a:p>
            <a:pPr marL="571500" indent="-457200">
              <a:buFont typeface="+mj-lt"/>
              <a:buAutoNum type="alphaLcParenR"/>
            </a:pPr>
            <a:r>
              <a:rPr lang="en-US" dirty="0" smtClean="0">
                <a:solidFill>
                  <a:srgbClr val="FF0000"/>
                </a:solidFill>
                <a:latin typeface="Gill Sans MT"/>
                <a:cs typeface="Gill Sans MT"/>
              </a:rPr>
              <a:t>Any publicly owned capital improvements or projects if such projects or improvements were scheduled pursuant to a previously approved public capital improvement or project schedule or plan of the governing body which approved the community redevelopment plan unless and until removed from such schedule or plan of the governing body and 3 years have elapsed.</a:t>
            </a:r>
          </a:p>
          <a:p>
            <a:pPr marL="571500" indent="-457200">
              <a:buFont typeface="+mj-lt"/>
              <a:buAutoNum type="alphaLcParenR"/>
            </a:pPr>
            <a:r>
              <a:rPr lang="en-US" dirty="0" smtClean="0">
                <a:solidFill>
                  <a:srgbClr val="FF0000"/>
                </a:solidFill>
                <a:latin typeface="Gill Sans MT"/>
                <a:cs typeface="Gill Sans MT"/>
              </a:rPr>
              <a:t>General government operating expenses unrelated to the planning &amp; carrying out of a community redevelopment plan.</a:t>
            </a:r>
            <a:r>
              <a:rPr lang="en-US" dirty="0" smtClean="0">
                <a:latin typeface="Gill Sans MT"/>
                <a:cs typeface="Gill Sans MT"/>
              </a:rPr>
              <a:t/>
            </a:r>
            <a:br>
              <a:rPr lang="en-US" dirty="0" smtClean="0">
                <a:latin typeface="Gill Sans MT"/>
                <a:cs typeface="Gill Sans MT"/>
              </a:rPr>
            </a:br>
            <a:endParaRPr lang="en-US" dirty="0" smtClean="0">
              <a:latin typeface="Gill Sans MT"/>
              <a:cs typeface="Gill Sans MT"/>
            </a:endParaRPr>
          </a:p>
        </p:txBody>
      </p:sp>
      <p:sp>
        <p:nvSpPr>
          <p:cNvPr id="4" name="Date Placeholder 3"/>
          <p:cNvSpPr>
            <a:spLocks noGrp="1"/>
          </p:cNvSpPr>
          <p:nvPr>
            <p:ph type="dt" idx="10"/>
          </p:nvPr>
        </p:nvSpPr>
        <p:spPr>
          <a:xfrm>
            <a:off x="3884613" y="0"/>
            <a:ext cx="2971800" cy="457200"/>
          </a:xfrm>
          <a:prstGeom prst="rect">
            <a:avLst/>
          </a:prstGeom>
        </p:spPr>
        <p:txBody>
          <a:bodyPr/>
          <a:lstStyle/>
          <a:p>
            <a:r>
              <a:rPr lang="en-US" dirty="0" smtClean="0"/>
              <a:t>Working Draft - Trainer's Guide</a:t>
            </a:r>
            <a:endParaRPr lang="en-US" dirty="0"/>
          </a:p>
        </p:txBody>
      </p:sp>
      <p:sp>
        <p:nvSpPr>
          <p:cNvPr id="5" name="Slide Number Placeholder 4"/>
          <p:cNvSpPr>
            <a:spLocks noGrp="1"/>
          </p:cNvSpPr>
          <p:nvPr>
            <p:ph type="sldNum" sz="quarter" idx="11"/>
          </p:nvPr>
        </p:nvSpPr>
        <p:spPr/>
        <p:txBody>
          <a:bodyPr/>
          <a:lstStyle/>
          <a:p>
            <a:fld id="{3D7B6F6B-41AE-9743-B6D8-102870569D0A}" type="slidenum">
              <a:rPr lang="en-US" smtClean="0"/>
              <a:pPr/>
              <a:t>17</a:t>
            </a:fld>
            <a:endParaRPr lang="en-US" dirty="0"/>
          </a:p>
        </p:txBody>
      </p:sp>
      <p:sp>
        <p:nvSpPr>
          <p:cNvPr id="6"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Budget, Funding, &amp; Reporting</a:t>
            </a:r>
            <a:endParaRPr lang="en-US" dirty="0"/>
          </a:p>
        </p:txBody>
      </p:sp>
      <p:sp>
        <p:nvSpPr>
          <p:cNvPr id="7"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July 27, 2012 Version</a:t>
            </a:r>
            <a:endParaRPr lang="en-US" dirty="0"/>
          </a:p>
        </p:txBody>
      </p:sp>
    </p:spTree>
    <p:extLst>
      <p:ext uri="{BB962C8B-B14F-4D97-AF65-F5344CB8AC3E}">
        <p14:creationId xmlns:p14="http://schemas.microsoft.com/office/powerpoint/2010/main" xmlns="" val="3395412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1" name="Slide Image Placeholder 1"/>
          <p:cNvSpPr>
            <a:spLocks noGrp="1" noRot="1" noChangeAspect="1" noTextEdit="1"/>
          </p:cNvSpPr>
          <p:nvPr>
            <p:ph type="sldImg"/>
          </p:nvPr>
        </p:nvSpPr>
        <p:spPr>
          <a:ln/>
        </p:spPr>
      </p:sp>
      <p:sp>
        <p:nvSpPr>
          <p:cNvPr id="10240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Gill Sans MT"/>
                <a:cs typeface="Gill Sans MT"/>
              </a:rPr>
              <a:t>FRA01</a:t>
            </a:r>
          </a:p>
          <a:p>
            <a:endParaRPr lang="en-US" dirty="0" smtClean="0">
              <a:solidFill>
                <a:srgbClr val="FF0000"/>
              </a:solidFill>
              <a:latin typeface="Gill Sans MT"/>
              <a:cs typeface="Gill Sans MT"/>
            </a:endParaRPr>
          </a:p>
          <a:p>
            <a:r>
              <a:rPr lang="en-US" dirty="0" smtClean="0">
                <a:solidFill>
                  <a:srgbClr val="FF0000"/>
                </a:solidFill>
                <a:latin typeface="Gill Sans MT"/>
                <a:cs typeface="Gill Sans MT"/>
              </a:rPr>
              <a:t>[BRIEFLY ELABORATE ON EACH POINT, ACCORDING TO</a:t>
            </a:r>
            <a:r>
              <a:rPr lang="en-US" baseline="0" dirty="0" smtClean="0">
                <a:solidFill>
                  <a:srgbClr val="FF0000"/>
                </a:solidFill>
                <a:latin typeface="Gill Sans MT"/>
                <a:cs typeface="Gill Sans MT"/>
              </a:rPr>
              <a:t> STUDY GUIDE/GLOSSARY]</a:t>
            </a:r>
          </a:p>
          <a:p>
            <a:endParaRPr lang="en-US" dirty="0" smtClean="0">
              <a:solidFill>
                <a:srgbClr val="FF0000"/>
              </a:solidFill>
              <a:latin typeface="Gill Sans MT"/>
              <a:cs typeface="Gill Sans MT"/>
            </a:endParaRPr>
          </a:p>
          <a:p>
            <a:r>
              <a:rPr lang="en-US" dirty="0" smtClean="0">
                <a:solidFill>
                  <a:srgbClr val="FF0000"/>
                </a:solidFill>
                <a:latin typeface="Gill Sans MT"/>
                <a:cs typeface="Gill Sans MT"/>
              </a:rPr>
              <a:t>Other Expenses Increment Revenues Can’t Pay For</a:t>
            </a:r>
          </a:p>
          <a:p>
            <a:endParaRPr lang="en-US" dirty="0" smtClean="0">
              <a:solidFill>
                <a:srgbClr val="FF0000"/>
              </a:solidFill>
              <a:latin typeface="Gill Sans MT"/>
              <a:cs typeface="Gill Sans MT"/>
            </a:endParaRPr>
          </a:p>
          <a:p>
            <a:pPr marL="274320" indent="-274320" eaLnBrk="1" fontAlgn="auto" hangingPunct="1">
              <a:spcAft>
                <a:spcPts val="0"/>
              </a:spcAft>
              <a:buFont typeface="Wingdings 2"/>
              <a:buChar char=""/>
              <a:defRPr/>
            </a:pPr>
            <a:r>
              <a:rPr lang="en-US" sz="1200" dirty="0" smtClean="0">
                <a:solidFill>
                  <a:srgbClr val="FF0000"/>
                </a:solidFill>
                <a:latin typeface="Gill Sans MT"/>
                <a:cs typeface="Gill Sans MT"/>
              </a:rPr>
              <a:t>Uses not in plan</a:t>
            </a:r>
          </a:p>
          <a:p>
            <a:pPr marL="274320" indent="-274320">
              <a:lnSpc>
                <a:spcPct val="90000"/>
              </a:lnSpc>
              <a:buFont typeface="Wingdings 2"/>
              <a:buChar char=""/>
              <a:defRPr/>
            </a:pPr>
            <a:r>
              <a:rPr lang="en-US" sz="1200" dirty="0" smtClean="0">
                <a:solidFill>
                  <a:srgbClr val="FF0000"/>
                </a:solidFill>
                <a:latin typeface="Gill Sans MT"/>
                <a:cs typeface="Gill Sans MT"/>
              </a:rPr>
              <a:t>Pay Board Members/Commissioners for their service as a CRA Board member</a:t>
            </a:r>
          </a:p>
          <a:p>
            <a:pPr marL="0" indent="0">
              <a:lnSpc>
                <a:spcPct val="90000"/>
              </a:lnSpc>
              <a:buFont typeface="Wingdings 2"/>
              <a:buNone/>
              <a:defRPr/>
            </a:pPr>
            <a:endParaRPr lang="en-US" sz="1200" dirty="0" smtClean="0">
              <a:latin typeface="Gill Sans MT"/>
              <a:cs typeface="Gill Sans MT"/>
            </a:endParaRPr>
          </a:p>
          <a:p>
            <a:r>
              <a:rPr lang="en-US" sz="1200" kern="1200" dirty="0" smtClean="0">
                <a:solidFill>
                  <a:schemeClr val="tx1"/>
                </a:solidFill>
                <a:effectLst/>
                <a:latin typeface="Gill Sans MT"/>
                <a:cs typeface="Gill Sans MT"/>
              </a:rPr>
              <a:t>163.356(3)(a) A commissioner shall receive no compensation for services, but is entitled to the necessary expenses, including travel expenses, incurred in the discharge of duties. </a:t>
            </a:r>
            <a:endParaRPr lang="en-US" dirty="0" smtClean="0">
              <a:latin typeface="Gill Sans MT"/>
              <a:cs typeface="Gill Sans MT"/>
            </a:endParaRPr>
          </a:p>
          <a:p>
            <a:pPr marL="0" indent="0">
              <a:lnSpc>
                <a:spcPct val="90000"/>
              </a:lnSpc>
              <a:buFont typeface="Wingdings 2"/>
              <a:buNone/>
              <a:defRPr/>
            </a:pPr>
            <a:endParaRPr lang="en-US" sz="1200" dirty="0" smtClean="0">
              <a:latin typeface="Gill Sans MT"/>
              <a:cs typeface="Gill Sans MT"/>
            </a:endParaRPr>
          </a:p>
          <a:p>
            <a:pPr marL="274320" indent="-274320">
              <a:lnSpc>
                <a:spcPct val="90000"/>
              </a:lnSpc>
              <a:buFont typeface="Wingdings 2"/>
              <a:buChar char=""/>
              <a:defRPr/>
            </a:pPr>
            <a:r>
              <a:rPr lang="en-US" sz="1200" strike="sngStrike" dirty="0" smtClean="0">
                <a:solidFill>
                  <a:srgbClr val="FF0000"/>
                </a:solidFill>
                <a:latin typeface="Gill Sans MT"/>
                <a:cs typeface="Gill Sans MT"/>
              </a:rPr>
              <a:t>Repair utilities usually paid by a user fee</a:t>
            </a:r>
          </a:p>
          <a:p>
            <a:pPr marL="274320" indent="-274320">
              <a:lnSpc>
                <a:spcPct val="90000"/>
              </a:lnSpc>
              <a:buFont typeface="Wingdings 2"/>
              <a:buChar char=""/>
              <a:defRPr/>
            </a:pPr>
            <a:r>
              <a:rPr lang="en-US" sz="1200" dirty="0" smtClean="0">
                <a:solidFill>
                  <a:srgbClr val="FF0000"/>
                </a:solidFill>
                <a:latin typeface="Gill Sans MT"/>
                <a:cs typeface="Gill Sans MT"/>
              </a:rPr>
              <a:t>Pay for any project or program outside of the Redevelopment Area</a:t>
            </a:r>
          </a:p>
          <a:p>
            <a:pPr marL="274320" indent="-274320">
              <a:lnSpc>
                <a:spcPct val="90000"/>
              </a:lnSpc>
              <a:buFont typeface="Wingdings 2"/>
              <a:buChar char=""/>
              <a:defRPr/>
            </a:pPr>
            <a:endParaRPr lang="en-US" sz="1200" dirty="0" smtClean="0">
              <a:solidFill>
                <a:srgbClr val="FF0000"/>
              </a:solidFill>
              <a:latin typeface="Gill Sans MT"/>
              <a:cs typeface="Gill Sans MT"/>
            </a:endParaRPr>
          </a:p>
          <a:p>
            <a:pPr marL="0" indent="0">
              <a:lnSpc>
                <a:spcPct val="90000"/>
              </a:lnSpc>
              <a:buFont typeface="Wingdings 2"/>
              <a:buNone/>
              <a:defRPr/>
            </a:pPr>
            <a:r>
              <a:rPr lang="en-US" sz="1200" dirty="0" smtClean="0">
                <a:solidFill>
                  <a:srgbClr val="FF0000"/>
                </a:solidFill>
                <a:latin typeface="Gill Sans MT"/>
                <a:cs typeface="Gill Sans MT"/>
              </a:rPr>
              <a:t>[SAY</a:t>
            </a:r>
            <a:r>
              <a:rPr lang="en-US" sz="1200" baseline="0" dirty="0" smtClean="0">
                <a:solidFill>
                  <a:srgbClr val="FF0000"/>
                </a:solidFill>
                <a:latin typeface="Gill Sans MT"/>
                <a:cs typeface="Gill Sans MT"/>
              </a:rPr>
              <a:t> – YOU MAY BE ABLE TO FIND LEGAL USES OF FUNDS OUTSIDE THE REDEVELOPMENT AREA]</a:t>
            </a:r>
            <a:endParaRPr lang="en-US" sz="1200" dirty="0" smtClean="0">
              <a:solidFill>
                <a:srgbClr val="FF0000"/>
              </a:solidFill>
              <a:latin typeface="Gill Sans MT"/>
              <a:cs typeface="Gill Sans MT"/>
            </a:endParaRPr>
          </a:p>
          <a:p>
            <a:endParaRPr lang="en-US" dirty="0"/>
          </a:p>
        </p:txBody>
      </p:sp>
      <p:sp>
        <p:nvSpPr>
          <p:cNvPr id="10240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i="1">
                <a:solidFill>
                  <a:schemeClr val="tx1"/>
                </a:solidFill>
                <a:latin typeface="Arial" charset="0"/>
                <a:ea typeface="ＭＳ Ｐゴシック" charset="0"/>
                <a:cs typeface="ＭＳ Ｐゴシック" charset="0"/>
              </a:defRPr>
            </a:lvl1pPr>
            <a:lvl2pPr marL="742950" indent="-285750" eaLnBrk="0" hangingPunct="0">
              <a:defRPr sz="1400" i="1">
                <a:solidFill>
                  <a:schemeClr val="tx1"/>
                </a:solidFill>
                <a:latin typeface="Arial" charset="0"/>
                <a:ea typeface="ＭＳ Ｐゴシック" charset="0"/>
              </a:defRPr>
            </a:lvl2pPr>
            <a:lvl3pPr marL="1143000" indent="-228600" eaLnBrk="0" hangingPunct="0">
              <a:defRPr sz="1400" i="1">
                <a:solidFill>
                  <a:schemeClr val="tx1"/>
                </a:solidFill>
                <a:latin typeface="Arial" charset="0"/>
                <a:ea typeface="ＭＳ Ｐゴシック" charset="0"/>
              </a:defRPr>
            </a:lvl3pPr>
            <a:lvl4pPr marL="1600200" indent="-228600" eaLnBrk="0" hangingPunct="0">
              <a:defRPr sz="1400" i="1">
                <a:solidFill>
                  <a:schemeClr val="tx1"/>
                </a:solidFill>
                <a:latin typeface="Arial" charset="0"/>
                <a:ea typeface="ＭＳ Ｐゴシック" charset="0"/>
              </a:defRPr>
            </a:lvl4pPr>
            <a:lvl5pPr marL="2057400" indent="-228600" eaLnBrk="0" hangingPunct="0">
              <a:defRPr sz="1400" i="1">
                <a:solidFill>
                  <a:schemeClr val="tx1"/>
                </a:solidFill>
                <a:latin typeface="Arial" charset="0"/>
                <a:ea typeface="ＭＳ Ｐゴシック" charset="0"/>
              </a:defRPr>
            </a:lvl5pPr>
            <a:lvl6pPr marL="2514600" indent="-228600" eaLnBrk="0" fontAlgn="base" hangingPunct="0">
              <a:spcBef>
                <a:spcPct val="0"/>
              </a:spcBef>
              <a:spcAft>
                <a:spcPct val="0"/>
              </a:spcAft>
              <a:defRPr sz="1400" i="1">
                <a:solidFill>
                  <a:schemeClr val="tx1"/>
                </a:solidFill>
                <a:latin typeface="Arial" charset="0"/>
                <a:ea typeface="ＭＳ Ｐゴシック" charset="0"/>
              </a:defRPr>
            </a:lvl6pPr>
            <a:lvl7pPr marL="2971800" indent="-228600" eaLnBrk="0" fontAlgn="base" hangingPunct="0">
              <a:spcBef>
                <a:spcPct val="0"/>
              </a:spcBef>
              <a:spcAft>
                <a:spcPct val="0"/>
              </a:spcAft>
              <a:defRPr sz="1400" i="1">
                <a:solidFill>
                  <a:schemeClr val="tx1"/>
                </a:solidFill>
                <a:latin typeface="Arial" charset="0"/>
                <a:ea typeface="ＭＳ Ｐゴシック" charset="0"/>
              </a:defRPr>
            </a:lvl7pPr>
            <a:lvl8pPr marL="3429000" indent="-228600" eaLnBrk="0" fontAlgn="base" hangingPunct="0">
              <a:spcBef>
                <a:spcPct val="0"/>
              </a:spcBef>
              <a:spcAft>
                <a:spcPct val="0"/>
              </a:spcAft>
              <a:defRPr sz="1400" i="1">
                <a:solidFill>
                  <a:schemeClr val="tx1"/>
                </a:solidFill>
                <a:latin typeface="Arial" charset="0"/>
                <a:ea typeface="ＭＳ Ｐゴシック" charset="0"/>
              </a:defRPr>
            </a:lvl8pPr>
            <a:lvl9pPr marL="3886200" indent="-228600" eaLnBrk="0" fontAlgn="base" hangingPunct="0">
              <a:spcBef>
                <a:spcPct val="0"/>
              </a:spcBef>
              <a:spcAft>
                <a:spcPct val="0"/>
              </a:spcAft>
              <a:defRPr sz="1400" i="1">
                <a:solidFill>
                  <a:schemeClr val="tx1"/>
                </a:solidFill>
                <a:latin typeface="Arial" charset="0"/>
                <a:ea typeface="ＭＳ Ｐゴシック" charset="0"/>
              </a:defRPr>
            </a:lvl9pPr>
          </a:lstStyle>
          <a:p>
            <a:pPr eaLnBrk="1" hangingPunct="1"/>
            <a:fld id="{8A998774-F957-6847-B9E9-3055A9DBA13E}" type="slidenum">
              <a:rPr lang="en-US" sz="1200" i="0">
                <a:latin typeface="Times New Roman" charset="0"/>
              </a:rPr>
              <a:pPr eaLnBrk="1" hangingPunct="1"/>
              <a:t>18</a:t>
            </a:fld>
            <a:endParaRPr lang="en-US" sz="1200" i="0" dirty="0">
              <a:latin typeface="Times New Roman" charset="0"/>
            </a:endParaRPr>
          </a:p>
        </p:txBody>
      </p:sp>
      <p:sp>
        <p:nvSpPr>
          <p:cNvPr id="5"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Budget, Funding, &amp; Reporting</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July 27, 2012 Version</a:t>
            </a:r>
            <a:endParaRPr lang="en-US" dirty="0"/>
          </a:p>
        </p:txBody>
      </p:sp>
      <p:sp>
        <p:nvSpPr>
          <p:cNvPr id="7" name="Date Placeholder 3"/>
          <p:cNvSpPr>
            <a:spLocks noGrp="1"/>
          </p:cNvSpPr>
          <p:nvPr>
            <p:ph type="dt" idx="1"/>
          </p:nvPr>
        </p:nvSpPr>
        <p:spPr>
          <a:xfrm>
            <a:off x="3884613" y="0"/>
            <a:ext cx="2971800" cy="457200"/>
          </a:xfrm>
          <a:prstGeom prst="rect">
            <a:avLst/>
          </a:prstGeom>
        </p:spPr>
        <p:txBody>
          <a:bodyPr/>
          <a:lstStyle/>
          <a:p>
            <a:r>
              <a:rPr lang="en-US" dirty="0" smtClean="0"/>
              <a:t>Working Draft - Trainer's Guide</a:t>
            </a:r>
            <a:endParaRPr lang="en-US" dirty="0"/>
          </a:p>
        </p:txBody>
      </p:sp>
    </p:spTree>
    <p:extLst>
      <p:ext uri="{BB962C8B-B14F-4D97-AF65-F5344CB8AC3E}">
        <p14:creationId xmlns:p14="http://schemas.microsoft.com/office/powerpoint/2010/main" xmlns="" val="29647751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INTEGRITY FRA01</a:t>
            </a:r>
          </a:p>
          <a:p>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Gill Sans MT"/>
                <a:cs typeface="Gill Sans MT"/>
              </a:rPr>
              <a:t>[INTRODUCE</a:t>
            </a:r>
            <a:r>
              <a:rPr lang="en-US" baseline="0" dirty="0" smtClean="0">
                <a:latin typeface="Gill Sans MT"/>
                <a:cs typeface="Gill Sans MT"/>
              </a:rPr>
              <a:t> EACH POINT.  IF NO QUESTIONS, GO ON TO NEXT SLIDE]</a:t>
            </a:r>
            <a:endParaRPr lang="en-US" dirty="0" smtClean="0"/>
          </a:p>
          <a:p>
            <a:endParaRPr lang="en-US" dirty="0" smtClean="0"/>
          </a:p>
          <a:p>
            <a:r>
              <a:rPr lang="en-US" dirty="0" smtClean="0"/>
              <a:t>Other</a:t>
            </a:r>
            <a:r>
              <a:rPr lang="en-US" baseline="0" dirty="0" smtClean="0"/>
              <a:t> expense, not specifically mentioned by statute, but reflecting Best Practices include:</a:t>
            </a:r>
            <a:endParaRPr lang="en-US" dirty="0" smtClean="0"/>
          </a:p>
          <a:p>
            <a:endParaRPr lang="en-US" dirty="0" smtClean="0"/>
          </a:p>
          <a:p>
            <a:pPr marL="171450" indent="-171450">
              <a:buFont typeface="Arial"/>
              <a:buChar char="•"/>
            </a:pPr>
            <a:r>
              <a:rPr lang="en-US" dirty="0" smtClean="0">
                <a:solidFill>
                  <a:srgbClr val="FF0000"/>
                </a:solidFill>
              </a:rPr>
              <a:t>Capital expenditures</a:t>
            </a:r>
          </a:p>
          <a:p>
            <a:pPr marL="171450" indent="-171450">
              <a:buFont typeface="Arial"/>
              <a:buChar char="•"/>
            </a:pPr>
            <a:r>
              <a:rPr lang="en-US" dirty="0" smtClean="0">
                <a:solidFill>
                  <a:srgbClr val="FF0000"/>
                </a:solidFill>
              </a:rPr>
              <a:t>Promotion, marketing &amp; events</a:t>
            </a:r>
          </a:p>
          <a:p>
            <a:pPr marL="171450" indent="-171450">
              <a:buFont typeface="Arial"/>
              <a:buChar char="•"/>
            </a:pPr>
            <a:r>
              <a:rPr lang="en-US" dirty="0" smtClean="0">
                <a:solidFill>
                  <a:srgbClr val="FF0000"/>
                </a:solidFill>
              </a:rPr>
              <a:t>Code enforcement</a:t>
            </a:r>
          </a:p>
          <a:p>
            <a:pPr marL="171450" indent="-171450">
              <a:buFont typeface="Arial"/>
              <a:buChar char="•"/>
            </a:pPr>
            <a:r>
              <a:rPr lang="en-US" dirty="0" smtClean="0">
                <a:solidFill>
                  <a:srgbClr val="FF0000"/>
                </a:solidFill>
              </a:rPr>
              <a:t>Incentives and grants </a:t>
            </a:r>
          </a:p>
          <a:p>
            <a:pPr marL="171450" indent="-171450">
              <a:buFont typeface="Arial"/>
              <a:buChar char="•"/>
            </a:pPr>
            <a:r>
              <a:rPr lang="en-US" dirty="0" smtClean="0">
                <a:solidFill>
                  <a:srgbClr val="FF0000"/>
                </a:solidFill>
              </a:rPr>
              <a:t>Cost sharing/allocation for services</a:t>
            </a:r>
          </a:p>
          <a:p>
            <a:endParaRPr lang="en-US" dirty="0">
              <a:solidFill>
                <a:srgbClr val="FF0000"/>
              </a:solidFill>
            </a:endParaRPr>
          </a:p>
          <a:p>
            <a:r>
              <a:rPr lang="en-US" dirty="0" smtClean="0">
                <a:solidFill>
                  <a:srgbClr val="FF0000"/>
                </a:solidFill>
              </a:rPr>
              <a:t>REMEMBER CRA EXPENSES MUST PROVIDE A GREATER LEVEL OF SERVICE WITHIN THE CRA DISTRICT IN ORDER TO MEET THE OBJECTIVES OF THE REDEVELOPMENT PLAN.</a:t>
            </a:r>
            <a:endParaRPr lang="en-US" dirty="0">
              <a:solidFill>
                <a:srgbClr val="FF0000"/>
              </a:solidFill>
            </a:endParaRPr>
          </a:p>
        </p:txBody>
      </p:sp>
      <p:sp>
        <p:nvSpPr>
          <p:cNvPr id="4" name="Header Placeholder 3"/>
          <p:cNvSpPr>
            <a:spLocks noGrp="1"/>
          </p:cNvSpPr>
          <p:nvPr>
            <p:ph type="hdr" sz="quarter" idx="10"/>
          </p:nvPr>
        </p:nvSpPr>
        <p:spPr>
          <a:xfrm>
            <a:off x="0" y="0"/>
            <a:ext cx="2971800" cy="457200"/>
          </a:xfrm>
          <a:prstGeom prst="rect">
            <a:avLst/>
          </a:prstGeom>
        </p:spPr>
        <p:txBody>
          <a:bodyPr/>
          <a:lstStyle/>
          <a:p>
            <a:r>
              <a:rPr lang="en-US" dirty="0" smtClean="0"/>
              <a:t>Budget, Funding, &amp; Reporting</a:t>
            </a:r>
            <a:endParaRPr lang="en-US" dirty="0"/>
          </a:p>
        </p:txBody>
      </p:sp>
      <p:sp>
        <p:nvSpPr>
          <p:cNvPr id="5" name="Date Placeholder 4"/>
          <p:cNvSpPr>
            <a:spLocks noGrp="1"/>
          </p:cNvSpPr>
          <p:nvPr>
            <p:ph type="dt" idx="11"/>
          </p:nvPr>
        </p:nvSpPr>
        <p:spPr>
          <a:xfrm>
            <a:off x="3884613" y="0"/>
            <a:ext cx="2971800" cy="457200"/>
          </a:xfrm>
          <a:prstGeom prst="rect">
            <a:avLst/>
          </a:prstGeom>
        </p:spPr>
        <p:txBody>
          <a:bodyPr/>
          <a:lstStyle/>
          <a:p>
            <a:r>
              <a:rPr lang="en-US" dirty="0" smtClean="0"/>
              <a:t>Working Draft - Trainer's Guide</a:t>
            </a:r>
            <a:endParaRPr lang="en-US" dirty="0"/>
          </a:p>
        </p:txBody>
      </p:sp>
      <p:sp>
        <p:nvSpPr>
          <p:cNvPr id="6" name="Footer Placeholder 5"/>
          <p:cNvSpPr>
            <a:spLocks noGrp="1"/>
          </p:cNvSpPr>
          <p:nvPr>
            <p:ph type="ftr" sz="quarter" idx="12"/>
          </p:nvPr>
        </p:nvSpPr>
        <p:spPr>
          <a:xfrm>
            <a:off x="0" y="8685213"/>
            <a:ext cx="2971800" cy="457200"/>
          </a:xfrm>
          <a:prstGeom prst="rect">
            <a:avLst/>
          </a:prstGeom>
        </p:spPr>
        <p:txBody>
          <a:bodyPr/>
          <a:lstStyle/>
          <a:p>
            <a:r>
              <a:rPr lang="en-US" dirty="0" smtClean="0"/>
              <a:t>July 27, 2012 Version</a:t>
            </a:r>
            <a:endParaRPr lang="en-US" dirty="0"/>
          </a:p>
        </p:txBody>
      </p:sp>
      <p:sp>
        <p:nvSpPr>
          <p:cNvPr id="7" name="Slide Number Placeholder 6"/>
          <p:cNvSpPr>
            <a:spLocks noGrp="1"/>
          </p:cNvSpPr>
          <p:nvPr>
            <p:ph type="sldNum" sz="quarter" idx="13"/>
          </p:nvPr>
        </p:nvSpPr>
        <p:spPr/>
        <p:txBody>
          <a:bodyPr/>
          <a:lstStyle/>
          <a:p>
            <a:fld id="{3D7B6F6B-41AE-9743-B6D8-102870569D0A}" type="slidenum">
              <a:rPr lang="en-US" smtClean="0"/>
              <a:pPr/>
              <a:t>19</a:t>
            </a:fld>
            <a:endParaRPr lang="en-US" dirty="0"/>
          </a:p>
        </p:txBody>
      </p:sp>
    </p:spTree>
    <p:extLst>
      <p:ext uri="{BB962C8B-B14F-4D97-AF65-F5344CB8AC3E}">
        <p14:creationId xmlns:p14="http://schemas.microsoft.com/office/powerpoint/2010/main" xmlns="" val="2310315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latin typeface="Gill Sans MT"/>
              <a:cs typeface="Gill Sans MT"/>
            </a:endParaRPr>
          </a:p>
          <a:p>
            <a:r>
              <a:rPr lang="en-US" dirty="0" smtClean="0">
                <a:latin typeface="Gill Sans MT"/>
                <a:cs typeface="Gill Sans MT"/>
              </a:rPr>
              <a:t>[BRIEFLY ELABORATE ON EACH POINT, ACCORDING TO</a:t>
            </a:r>
            <a:r>
              <a:rPr lang="en-US" baseline="0" dirty="0" smtClean="0">
                <a:latin typeface="Gill Sans MT"/>
                <a:cs typeface="Gill Sans MT"/>
              </a:rPr>
              <a:t> STUDY GUIDE/GLOSSARY]</a:t>
            </a:r>
          </a:p>
          <a:p>
            <a:endParaRPr lang="en-US" dirty="0" smtClean="0">
              <a:latin typeface="Gill Sans MT"/>
              <a:cs typeface="Gill Sans MT"/>
            </a:endParaRPr>
          </a:p>
          <a:p>
            <a:r>
              <a:rPr lang="en-US" dirty="0" smtClean="0">
                <a:latin typeface="Gill Sans MT"/>
                <a:cs typeface="Gill Sans MT"/>
              </a:rPr>
              <a:t>There are expenses that REQUIRE</a:t>
            </a:r>
            <a:r>
              <a:rPr lang="en-US" baseline="0" dirty="0" smtClean="0">
                <a:latin typeface="Gill Sans MT"/>
                <a:cs typeface="Gill Sans MT"/>
              </a:rPr>
              <a:t> CAREFUL CONSIDERATION.</a:t>
            </a:r>
          </a:p>
          <a:p>
            <a:endParaRPr lang="en-US" baseline="0" dirty="0" smtClean="0">
              <a:latin typeface="Gill Sans MT"/>
              <a:cs typeface="Gill Sans MT"/>
            </a:endParaRPr>
          </a:p>
          <a:p>
            <a:r>
              <a:rPr lang="en-US" baseline="0" dirty="0" smtClean="0">
                <a:latin typeface="Gill Sans MT"/>
                <a:cs typeface="Gill Sans MT"/>
              </a:rPr>
              <a:t>These include:</a:t>
            </a:r>
          </a:p>
          <a:p>
            <a:endParaRPr lang="en-US" baseline="0" dirty="0" smtClean="0">
              <a:latin typeface="Gill Sans MT"/>
              <a:cs typeface="Gill Sans MT"/>
            </a:endParaRPr>
          </a:p>
          <a:p>
            <a:pPr marL="171450" indent="-171450">
              <a:buFont typeface="Arial"/>
              <a:buChar char="•"/>
            </a:pPr>
            <a:r>
              <a:rPr lang="en-US" altLang="ja-JP" sz="1200" dirty="0" smtClean="0">
                <a:solidFill>
                  <a:srgbClr val="000000"/>
                </a:solidFill>
                <a:cs typeface="Gill Sans MT"/>
              </a:rPr>
              <a:t>Marketing/direct funding of events </a:t>
            </a:r>
          </a:p>
          <a:p>
            <a:pPr marL="171450" indent="-171450">
              <a:buFont typeface="Arial"/>
              <a:buChar char="•"/>
            </a:pPr>
            <a:r>
              <a:rPr lang="en-US" altLang="ja-JP" sz="1200" dirty="0" smtClean="0">
                <a:solidFill>
                  <a:srgbClr val="000000"/>
                </a:solidFill>
                <a:cs typeface="Gill Sans MT"/>
              </a:rPr>
              <a:t>Funding non-profits or others to undertake activities not in the CRA Plan </a:t>
            </a:r>
          </a:p>
          <a:p>
            <a:pPr marL="171450" indent="-171450">
              <a:buFont typeface="Arial"/>
              <a:buChar char="•"/>
            </a:pPr>
            <a:r>
              <a:rPr lang="en-US" altLang="ja-JP" sz="1200" dirty="0" smtClean="0">
                <a:solidFill>
                  <a:srgbClr val="000000"/>
                </a:solidFill>
                <a:cs typeface="Gill Sans MT"/>
              </a:rPr>
              <a:t>Substitution of CRA funding for prior City/County funding </a:t>
            </a:r>
          </a:p>
          <a:p>
            <a:pPr marL="171450" indent="-171450">
              <a:buFont typeface="Arial"/>
              <a:buChar char="•"/>
            </a:pPr>
            <a:r>
              <a:rPr lang="en-US" altLang="ja-JP" sz="1200" dirty="0" smtClean="0">
                <a:solidFill>
                  <a:srgbClr val="000000"/>
                </a:solidFill>
                <a:latin typeface="Gill Sans MT"/>
                <a:ea typeface="ＭＳ ゴシック"/>
                <a:cs typeface="Gill Sans MT"/>
              </a:rPr>
              <a:t>Maintenance and Repair of CRA Projects</a:t>
            </a:r>
          </a:p>
          <a:p>
            <a:pPr marL="171450" indent="-171450">
              <a:buFont typeface="Arial"/>
              <a:buChar char="•"/>
            </a:pPr>
            <a:r>
              <a:rPr lang="en-US" altLang="ja-JP" sz="1200" dirty="0" smtClean="0">
                <a:solidFill>
                  <a:srgbClr val="000000"/>
                </a:solidFill>
                <a:latin typeface="Gill Sans MT"/>
                <a:ea typeface="ＭＳ ゴシック"/>
                <a:cs typeface="Gill Sans MT"/>
              </a:rPr>
              <a:t>Community Policing</a:t>
            </a:r>
          </a:p>
          <a:p>
            <a:endParaRPr lang="en-US" altLang="ja-JP" dirty="0">
              <a:solidFill>
                <a:srgbClr val="000000"/>
              </a:solidFill>
              <a:latin typeface="Gill Sans MT"/>
              <a:ea typeface="ＭＳ ゴシック"/>
              <a:cs typeface="Gill Sans MT"/>
            </a:endParaRPr>
          </a:p>
          <a:p>
            <a:r>
              <a:rPr lang="en-US" altLang="ja-JP" sz="1200" dirty="0" smtClean="0">
                <a:solidFill>
                  <a:srgbClr val="FF0000"/>
                </a:solidFill>
                <a:latin typeface="Gill Sans MT"/>
                <a:ea typeface="ＭＳ ゴシック"/>
                <a:cs typeface="Gill Sans MT"/>
              </a:rPr>
              <a:t>ELABORATE ON EACH OF THESE – DISCUSSION WITH ATTENDEES</a:t>
            </a:r>
          </a:p>
          <a:p>
            <a:endParaRPr lang="en-US" baseline="0" dirty="0" smtClean="0">
              <a:latin typeface="Gill Sans MT"/>
              <a:cs typeface="Gill Sans MT"/>
            </a:endParaRPr>
          </a:p>
          <a:p>
            <a:endParaRPr lang="en-US" dirty="0" smtClean="0">
              <a:latin typeface="Gill Sans MT"/>
              <a:cs typeface="Gill Sans MT"/>
            </a:endParaRPr>
          </a:p>
          <a:p>
            <a:r>
              <a:rPr lang="en-US" dirty="0" smtClean="0">
                <a:latin typeface="Gill Sans MT"/>
                <a:cs typeface="Gill Sans MT"/>
              </a:rPr>
              <a:t>[STUDY GUIDE REFERENCES]</a:t>
            </a:r>
          </a:p>
          <a:p>
            <a:r>
              <a:rPr lang="en-US" baseline="0" dirty="0" smtClean="0">
                <a:latin typeface="Gill Sans MT"/>
                <a:cs typeface="Gill Sans MT"/>
              </a:rPr>
              <a:t>ATTORNEY GENERAL OPINION 2010-40</a:t>
            </a:r>
          </a:p>
          <a:p>
            <a:r>
              <a:rPr lang="en-US" sz="1200" kern="1200" baseline="0" dirty="0" smtClean="0">
                <a:solidFill>
                  <a:schemeClr val="tx1"/>
                </a:solidFill>
                <a:effectLst/>
                <a:latin typeface="Gill Sans MT"/>
                <a:cs typeface="Gill Sans MT"/>
              </a:rPr>
              <a:t>DECEMBER 2011 – </a:t>
            </a:r>
            <a:r>
              <a:rPr lang="en-US" sz="1200" kern="1200" dirty="0" smtClean="0">
                <a:solidFill>
                  <a:schemeClr val="tx1"/>
                </a:solidFill>
                <a:effectLst/>
                <a:latin typeface="Gill Sans MT"/>
                <a:cs typeface="Gill Sans MT"/>
              </a:rPr>
              <a:t>Memorandum – Shepard, Smith &amp; Cassady, P.A.</a:t>
            </a:r>
          </a:p>
          <a:p>
            <a:endParaRPr lang="en-US" dirty="0"/>
          </a:p>
          <a:p>
            <a:r>
              <a:rPr lang="en-US" dirty="0" smtClean="0"/>
              <a:t>***</a:t>
            </a:r>
            <a:endParaRPr lang="en-US" dirty="0"/>
          </a:p>
        </p:txBody>
      </p:sp>
      <p:sp>
        <p:nvSpPr>
          <p:cNvPr id="4" name="Date Placeholder 3"/>
          <p:cNvSpPr>
            <a:spLocks noGrp="1"/>
          </p:cNvSpPr>
          <p:nvPr>
            <p:ph type="dt" idx="10"/>
          </p:nvPr>
        </p:nvSpPr>
        <p:spPr>
          <a:xfrm>
            <a:off x="3884613" y="0"/>
            <a:ext cx="2971800" cy="457200"/>
          </a:xfrm>
          <a:prstGeom prst="rect">
            <a:avLst/>
          </a:prstGeom>
        </p:spPr>
        <p:txBody>
          <a:bodyPr/>
          <a:lstStyle/>
          <a:p>
            <a:r>
              <a:rPr lang="en-US" dirty="0" smtClean="0"/>
              <a:t>Working Draft - Trainer's Guide</a:t>
            </a:r>
            <a:endParaRPr lang="en-US" dirty="0"/>
          </a:p>
        </p:txBody>
      </p:sp>
      <p:sp>
        <p:nvSpPr>
          <p:cNvPr id="5" name="Slide Number Placeholder 4"/>
          <p:cNvSpPr>
            <a:spLocks noGrp="1"/>
          </p:cNvSpPr>
          <p:nvPr>
            <p:ph type="sldNum" sz="quarter" idx="11"/>
          </p:nvPr>
        </p:nvSpPr>
        <p:spPr/>
        <p:txBody>
          <a:bodyPr/>
          <a:lstStyle/>
          <a:p>
            <a:fld id="{3D7B6F6B-41AE-9743-B6D8-102870569D0A}" type="slidenum">
              <a:rPr lang="en-US" smtClean="0"/>
              <a:pPr/>
              <a:t>20</a:t>
            </a:fld>
            <a:endParaRPr lang="en-US" dirty="0"/>
          </a:p>
        </p:txBody>
      </p:sp>
      <p:sp>
        <p:nvSpPr>
          <p:cNvPr id="6"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Budget, Funding, &amp; Reporting</a:t>
            </a:r>
            <a:endParaRPr lang="en-US" dirty="0"/>
          </a:p>
        </p:txBody>
      </p:sp>
      <p:sp>
        <p:nvSpPr>
          <p:cNvPr id="7"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July 27, 2012 Version</a:t>
            </a:r>
            <a:endParaRPr lang="en-US" dirty="0"/>
          </a:p>
        </p:txBody>
      </p:sp>
    </p:spTree>
    <p:extLst>
      <p:ext uri="{BB962C8B-B14F-4D97-AF65-F5344CB8AC3E}">
        <p14:creationId xmlns:p14="http://schemas.microsoft.com/office/powerpoint/2010/main" xmlns="" val="38707483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smtClean="0">
                <a:latin typeface="Gill Sans MT"/>
                <a:cs typeface="Gill Sans MT"/>
              </a:rPr>
              <a:t>JEFF:  218.39 </a:t>
            </a:r>
            <a:r>
              <a:rPr lang="en-US" sz="1200" kern="1200" dirty="0" smtClean="0">
                <a:solidFill>
                  <a:schemeClr val="tx1"/>
                </a:solidFill>
                <a:effectLst/>
                <a:latin typeface="+mn-lt"/>
                <a:ea typeface="+mn-ea"/>
                <a:cs typeface="+mn-cs"/>
              </a:rPr>
              <a:t>(7) All audits conducted pursuant to this section must be conducted in accordance with the rules of the Auditor General adopted pursuant to s. 11.45. Upon completion of the audit, the auditor shall prepare an audit report in accordance with the rules of the Auditor General</a:t>
            </a:r>
            <a:r>
              <a:rPr lang="en-US" sz="1200" kern="1200" dirty="0" smtClean="0">
                <a:solidFill>
                  <a:srgbClr val="FF0000"/>
                </a:solidFill>
                <a:effectLst/>
                <a:latin typeface="+mn-lt"/>
                <a:ea typeface="+mn-ea"/>
                <a:cs typeface="+mn-cs"/>
              </a:rPr>
              <a:t>. The audit report shall be filed with the Auditor General within 45 days after delivery of the audit report to the governing body of the audited entity, but no later than 9 months after the end of the audited entity’s fiscal year. </a:t>
            </a:r>
            <a:r>
              <a:rPr lang="en-US" sz="1200" kern="1200" dirty="0" smtClean="0">
                <a:solidFill>
                  <a:schemeClr val="tx1"/>
                </a:solidFill>
                <a:effectLst/>
                <a:latin typeface="+mn-lt"/>
                <a:ea typeface="+mn-ea"/>
                <a:cs typeface="+mn-cs"/>
              </a:rPr>
              <a:t>The audit report must include a written statement describing corrective actions to be taken in response to each of the auditor’s recommendations included in the audit report. </a:t>
            </a:r>
            <a:endParaRPr lang="en-US" sz="110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Gill Sans MT"/>
                <a:cs typeface="Gill Sans MT"/>
              </a:rPr>
              <a:t>[INTEGRITY ISSUE – FRA101</a:t>
            </a:r>
            <a:r>
              <a:rPr lang="en-US" dirty="0">
                <a:latin typeface="Gill Sans MT"/>
                <a:cs typeface="Gill Sans MT"/>
              </a:rPr>
              <a:t> </a:t>
            </a:r>
            <a:r>
              <a:rPr lang="en-US" dirty="0" smtClean="0">
                <a:latin typeface="Gill Sans MT"/>
                <a:cs typeface="Gill Sans MT"/>
              </a:rPr>
              <a:t>&amp; BOARD TRAINING]</a:t>
            </a:r>
          </a:p>
          <a:p>
            <a:endParaRPr lang="en-US" dirty="0" smtClean="0">
              <a:latin typeface="Gill Sans MT"/>
              <a:cs typeface="Gill Sans MT"/>
            </a:endParaRPr>
          </a:p>
          <a:p>
            <a:r>
              <a:rPr lang="en-US" dirty="0" smtClean="0">
                <a:solidFill>
                  <a:srgbClr val="FF0000"/>
                </a:solidFill>
                <a:latin typeface="Gill Sans MT"/>
                <a:cs typeface="Gill Sans MT"/>
              </a:rPr>
              <a:t>There are five</a:t>
            </a:r>
            <a:r>
              <a:rPr lang="en-US" baseline="0" dirty="0" smtClean="0">
                <a:solidFill>
                  <a:srgbClr val="FF0000"/>
                </a:solidFill>
                <a:latin typeface="Gill Sans MT"/>
                <a:cs typeface="Gill Sans MT"/>
              </a:rPr>
              <a:t> </a:t>
            </a:r>
            <a:r>
              <a:rPr lang="en-US" dirty="0" smtClean="0">
                <a:solidFill>
                  <a:srgbClr val="FF0000"/>
                </a:solidFill>
                <a:latin typeface="Gill Sans MT"/>
                <a:cs typeface="Gill Sans MT"/>
              </a:rPr>
              <a:t>specific REPORTING REQUIRMENTS for</a:t>
            </a:r>
            <a:r>
              <a:rPr lang="en-US" baseline="0" dirty="0" smtClean="0">
                <a:solidFill>
                  <a:srgbClr val="FF0000"/>
                </a:solidFill>
                <a:latin typeface="Gill Sans MT"/>
                <a:cs typeface="Gill Sans MT"/>
              </a:rPr>
              <a:t> CRAs”</a:t>
            </a:r>
          </a:p>
          <a:p>
            <a:endParaRPr lang="en-US" baseline="0" dirty="0" smtClean="0">
              <a:latin typeface="Gill Sans MT"/>
              <a:cs typeface="Gill Sans MT"/>
            </a:endParaRPr>
          </a:p>
          <a:p>
            <a:pPr marL="596646" indent="-514350">
              <a:buFont typeface="+mj-lt"/>
              <a:buAutoNum type="arabicPeriod"/>
            </a:pPr>
            <a:r>
              <a:rPr lang="en-US" altLang="ja-JP" sz="1200" dirty="0" smtClean="0">
                <a:solidFill>
                  <a:srgbClr val="000000"/>
                </a:solidFill>
              </a:rPr>
              <a:t>Copy of Tentative and Final Budgets posted on official website </a:t>
            </a:r>
            <a:r>
              <a:rPr lang="en-US" altLang="ja-JP" sz="1200" i="1" dirty="0" smtClean="0">
                <a:solidFill>
                  <a:srgbClr val="000000"/>
                </a:solidFill>
              </a:rPr>
              <a:t>(two days prior/30 days after) (September/October) </a:t>
            </a:r>
            <a:r>
              <a:rPr lang="en-US" altLang="ja-JP" sz="1200" i="1" dirty="0" smtClean="0">
                <a:solidFill>
                  <a:srgbClr val="FF0000"/>
                </a:solidFill>
              </a:rPr>
              <a:t>– new requirement, but to what ‘level of detail’?</a:t>
            </a:r>
          </a:p>
          <a:p>
            <a:pPr marL="82296"/>
            <a:endParaRPr lang="en-US" altLang="ja-JP" sz="1200" i="1" dirty="0" smtClean="0">
              <a:solidFill>
                <a:srgbClr val="000000"/>
              </a:solidFill>
            </a:endParaRPr>
          </a:p>
          <a:p>
            <a:pPr marL="596646" indent="-514350">
              <a:buFont typeface="+mj-lt"/>
              <a:buAutoNum type="arabicPeriod"/>
            </a:pPr>
            <a:r>
              <a:rPr lang="en-US" altLang="ja-JP" sz="1200" dirty="0" smtClean="0">
                <a:solidFill>
                  <a:srgbClr val="000000"/>
                </a:solidFill>
              </a:rPr>
              <a:t>√Special district reporting to the </a:t>
            </a:r>
            <a:r>
              <a:rPr lang="en-US" altLang="ja-JP" sz="1200" i="1" dirty="0" smtClean="0">
                <a:solidFill>
                  <a:srgbClr val="000000"/>
                </a:solidFill>
              </a:rPr>
              <a:t>Florida Department of Economic Opportunity (DEO), Division of Community Development, Special Districts Information Program (December) – I think everyone gets this.</a:t>
            </a:r>
          </a:p>
          <a:p>
            <a:pPr marL="82296"/>
            <a:endParaRPr lang="en-US" altLang="ja-JP" sz="1200" i="1" dirty="0" smtClean="0">
              <a:solidFill>
                <a:srgbClr val="000000"/>
              </a:solidFill>
            </a:endParaRPr>
          </a:p>
          <a:p>
            <a:pPr marL="596646" lvl="0" indent="-514350">
              <a:buFont typeface="+mj-lt"/>
              <a:buAutoNum type="arabicPeriod"/>
            </a:pPr>
            <a:r>
              <a:rPr lang="en-US" altLang="ja-JP" sz="1200" dirty="0" smtClean="0">
                <a:solidFill>
                  <a:srgbClr val="000000"/>
                </a:solidFill>
                <a:ea typeface="ＭＳ ゴシック"/>
              </a:rPr>
              <a:t>√Annual Report to governing body – (March 31) – I think everyone gets this.</a:t>
            </a:r>
          </a:p>
          <a:p>
            <a:pPr marL="82296" lvl="0"/>
            <a:endParaRPr lang="en-US" altLang="ja-JP" sz="1200" dirty="0" smtClean="0">
              <a:solidFill>
                <a:srgbClr val="000000"/>
              </a:solidFill>
              <a:ea typeface="ＭＳ ゴシック"/>
            </a:endParaRPr>
          </a:p>
          <a:p>
            <a:pPr marL="596646" lvl="0" indent="-514350">
              <a:buFont typeface="+mj-lt"/>
              <a:buAutoNum type="arabicPeriod"/>
            </a:pPr>
            <a:r>
              <a:rPr lang="en-US" altLang="ja-JP" sz="1200" dirty="0" smtClean="0">
                <a:solidFill>
                  <a:srgbClr val="000000"/>
                </a:solidFill>
              </a:rPr>
              <a:t>Audit</a:t>
            </a:r>
            <a:r>
              <a:rPr lang="en-US" altLang="ja-JP" sz="1200" dirty="0" smtClean="0">
                <a:solidFill>
                  <a:srgbClr val="000000"/>
                </a:solidFill>
                <a:ea typeface="ＭＳ ゴシック"/>
              </a:rPr>
              <a:t> (separate or City/County) to each taxing authority</a:t>
            </a:r>
            <a:r>
              <a:rPr lang="en-US" altLang="ja-JP" sz="1200" strike="sngStrike" dirty="0" smtClean="0">
                <a:solidFill>
                  <a:srgbClr val="000000"/>
                </a:solidFill>
                <a:ea typeface="ＭＳ ゴシック"/>
              </a:rPr>
              <a:t> [that pays into the Trust Fund</a:t>
            </a:r>
            <a:r>
              <a:rPr lang="en-US" altLang="ja-JP" sz="1200" dirty="0" smtClean="0">
                <a:solidFill>
                  <a:srgbClr val="000000"/>
                </a:solidFill>
                <a:ea typeface="ＭＳ ゴシック"/>
              </a:rPr>
              <a:t>] </a:t>
            </a:r>
            <a:r>
              <a:rPr lang="en-US" altLang="ja-JP" sz="1200" i="1" dirty="0" smtClean="0">
                <a:solidFill>
                  <a:srgbClr val="000000"/>
                </a:solidFill>
                <a:ea typeface="ＭＳ ゴシック"/>
              </a:rPr>
              <a:t>and to Auditor General (45 days after completion or June 30) </a:t>
            </a:r>
            <a:r>
              <a:rPr lang="en-US" altLang="ja-JP" sz="1200" i="1" dirty="0" smtClean="0">
                <a:solidFill>
                  <a:srgbClr val="FF0000"/>
                </a:solidFill>
                <a:ea typeface="ＭＳ ゴシック"/>
              </a:rPr>
              <a:t>– If City/County function, who’s sending to Taxing Authorities?</a:t>
            </a:r>
          </a:p>
          <a:p>
            <a:pPr marL="82296" lvl="0"/>
            <a:endParaRPr lang="en-US" altLang="ja-JP" sz="1200" i="1" dirty="0" smtClean="0">
              <a:solidFill>
                <a:srgbClr val="000000"/>
              </a:solidFill>
              <a:ea typeface="ＭＳ ゴシック"/>
            </a:endParaRPr>
          </a:p>
          <a:p>
            <a:pPr marL="596646" lvl="0" indent="-514350">
              <a:buFont typeface="+mj-lt"/>
              <a:buAutoNum type="arabicPeriod"/>
            </a:pPr>
            <a:r>
              <a:rPr lang="en-US" altLang="ja-JP" sz="1200" dirty="0" smtClean="0">
                <a:solidFill>
                  <a:srgbClr val="000000"/>
                </a:solidFill>
                <a:ea typeface="ＭＳ ゴシック"/>
              </a:rPr>
              <a:t>Annual Financial Report (AFR/CAFR) to the Florida Department of Financial Services – City or County function (June 30) </a:t>
            </a:r>
            <a:r>
              <a:rPr lang="en-US" altLang="ja-JP" sz="1200" i="1" dirty="0" smtClean="0">
                <a:solidFill>
                  <a:srgbClr val="FF0000"/>
                </a:solidFill>
                <a:ea typeface="ＭＳ ゴシック"/>
              </a:rPr>
              <a:t>– new deadline (just passed)</a:t>
            </a:r>
          </a:p>
          <a:p>
            <a:endParaRPr lang="en-US" dirty="0"/>
          </a:p>
        </p:txBody>
      </p:sp>
      <p:sp>
        <p:nvSpPr>
          <p:cNvPr id="4" name="Date Placeholder 3"/>
          <p:cNvSpPr>
            <a:spLocks noGrp="1"/>
          </p:cNvSpPr>
          <p:nvPr>
            <p:ph type="dt" idx="10"/>
          </p:nvPr>
        </p:nvSpPr>
        <p:spPr>
          <a:xfrm>
            <a:off x="3884613" y="0"/>
            <a:ext cx="2971800" cy="457200"/>
          </a:xfrm>
          <a:prstGeom prst="rect">
            <a:avLst/>
          </a:prstGeom>
        </p:spPr>
        <p:txBody>
          <a:bodyPr/>
          <a:lstStyle/>
          <a:p>
            <a:r>
              <a:rPr lang="en-US" dirty="0" smtClean="0"/>
              <a:t>Working Draft - Trainer's Guide</a:t>
            </a:r>
            <a:endParaRPr lang="en-US" dirty="0"/>
          </a:p>
        </p:txBody>
      </p:sp>
      <p:sp>
        <p:nvSpPr>
          <p:cNvPr id="5" name="Slide Number Placeholder 4"/>
          <p:cNvSpPr>
            <a:spLocks noGrp="1"/>
          </p:cNvSpPr>
          <p:nvPr>
            <p:ph type="sldNum" sz="quarter" idx="11"/>
          </p:nvPr>
        </p:nvSpPr>
        <p:spPr/>
        <p:txBody>
          <a:bodyPr/>
          <a:lstStyle/>
          <a:p>
            <a:fld id="{3D7B6F6B-41AE-9743-B6D8-102870569D0A}" type="slidenum">
              <a:rPr lang="en-US" smtClean="0"/>
              <a:pPr/>
              <a:t>23</a:t>
            </a:fld>
            <a:endParaRPr lang="en-US" dirty="0"/>
          </a:p>
        </p:txBody>
      </p:sp>
      <p:sp>
        <p:nvSpPr>
          <p:cNvPr id="6"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Budget, Funding, &amp; Reporting</a:t>
            </a:r>
            <a:endParaRPr lang="en-US" dirty="0"/>
          </a:p>
        </p:txBody>
      </p:sp>
      <p:sp>
        <p:nvSpPr>
          <p:cNvPr id="7"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July 27, 2012 Version</a:t>
            </a:r>
            <a:endParaRPr lang="en-US" dirty="0"/>
          </a:p>
        </p:txBody>
      </p:sp>
    </p:spTree>
    <p:extLst>
      <p:ext uri="{BB962C8B-B14F-4D97-AF65-F5344CB8AC3E}">
        <p14:creationId xmlns:p14="http://schemas.microsoft.com/office/powerpoint/2010/main" xmlns="" val="30957556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p:cNvSpPr>
            <a:spLocks noGrp="1" noRot="1" noChangeAspect="1" noTextEdit="1"/>
          </p:cNvSpPr>
          <p:nvPr>
            <p:ph type="sldImg"/>
          </p:nvPr>
        </p:nvSpPr>
        <p:spPr>
          <a:ln/>
        </p:spPr>
      </p:sp>
      <p:sp>
        <p:nvSpPr>
          <p:cNvPr id="59394"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Gill Sans MT"/>
                <a:cs typeface="Gill Sans MT"/>
              </a:rPr>
              <a:t>Taxing</a:t>
            </a:r>
            <a:r>
              <a:rPr lang="en-US" baseline="0" dirty="0" smtClean="0">
                <a:latin typeface="Gill Sans MT"/>
                <a:cs typeface="Gill Sans MT"/>
              </a:rPr>
              <a:t> authorities NOT Taxing authorities that collect a millage</a:t>
            </a:r>
            <a:endParaRPr lang="en-US" dirty="0" smtClean="0">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Gill Sans MT"/>
                <a:cs typeface="Gill Sans MT"/>
              </a:rPr>
              <a:t>[INTRODUCE</a:t>
            </a:r>
            <a:r>
              <a:rPr lang="en-US" baseline="0" dirty="0" smtClean="0">
                <a:latin typeface="Gill Sans MT"/>
                <a:cs typeface="Gill Sans MT"/>
              </a:rPr>
              <a:t> EACH POINT.  IF NO QUESTIONS, GO ON TO NEXT SLIDE]</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solidFill>
                  <a:srgbClr val="FF0000"/>
                </a:solidFill>
                <a:latin typeface="Gill Sans MT"/>
                <a:cs typeface="Gill Sans MT"/>
              </a:rPr>
              <a:t>Modification of Plans</a:t>
            </a:r>
          </a:p>
          <a:p>
            <a:pPr marL="171450" marR="0" indent="-171450" algn="l" defTabSz="457200" rtl="0" eaLnBrk="1" fontAlgn="auto" latinLnBrk="0" hangingPunct="1">
              <a:lnSpc>
                <a:spcPct val="100000"/>
              </a:lnSpc>
              <a:spcBef>
                <a:spcPts val="0"/>
              </a:spcBef>
              <a:spcAft>
                <a:spcPts val="0"/>
              </a:spcAft>
              <a:buClrTx/>
              <a:buSzTx/>
              <a:buFont typeface="Arial"/>
              <a:buChar char="•"/>
              <a:tabLst/>
              <a:defRPr/>
            </a:pPr>
            <a:endParaRPr lang="en-US" baseline="0" dirty="0" smtClean="0">
              <a:solidFill>
                <a:srgbClr val="FF0000"/>
              </a:solidFill>
              <a:latin typeface="Gill Sans MT"/>
              <a:cs typeface="Gill Sans MT"/>
            </a:endParaRPr>
          </a:p>
          <a:p>
            <a:pPr marL="171450" indent="-171450" eaLnBrk="1" hangingPunct="1">
              <a:buFont typeface="Arial"/>
              <a:buChar char="•"/>
            </a:pPr>
            <a:r>
              <a:rPr lang="en-US" sz="1200" dirty="0" smtClean="0">
                <a:solidFill>
                  <a:srgbClr val="FF0000"/>
                </a:solidFill>
                <a:latin typeface="Gill Sans MT"/>
                <a:cs typeface="Gill Sans MT"/>
              </a:rPr>
              <a:t>If, at any time after the approval of a plan, the governing body feels it necessary to modify or amend the approved plan, it may due so upon recommendation from the CRA. </a:t>
            </a:r>
          </a:p>
          <a:p>
            <a:pPr marL="171450" indent="-171450" eaLnBrk="1" hangingPunct="1">
              <a:buFont typeface="Arial"/>
              <a:buChar char="•"/>
            </a:pPr>
            <a:r>
              <a:rPr lang="en-US" sz="1200" dirty="0" smtClean="0">
                <a:solidFill>
                  <a:srgbClr val="FF0000"/>
                </a:solidFill>
                <a:latin typeface="Gill Sans MT"/>
                <a:cs typeface="Gill Sans MT"/>
              </a:rPr>
              <a:t>The CRA recommendation may include a change in the boundaries of the redevelopment area (to add or exclude land), or may include the development and implementation of community policing innovations. </a:t>
            </a:r>
          </a:p>
          <a:p>
            <a:pPr marL="171450" indent="-171450" eaLnBrk="1" hangingPunct="1">
              <a:buFont typeface="Arial"/>
              <a:buChar char="•"/>
            </a:pPr>
            <a:r>
              <a:rPr lang="en-US" sz="1200" dirty="0" smtClean="0">
                <a:solidFill>
                  <a:srgbClr val="FF0000"/>
                </a:solidFill>
                <a:latin typeface="Gill Sans MT"/>
                <a:cs typeface="Gill Sans MT"/>
              </a:rPr>
              <a:t>The governing body must hold a public hearing on the proposed modification after a public notice has been published in a newspaper of general circulation in the area in which the agency operates.</a:t>
            </a:r>
          </a:p>
          <a:p>
            <a:pPr marL="171450" indent="-171450" eaLnBrk="1" hangingPunct="1">
              <a:buFont typeface="Arial"/>
              <a:buChar char="•"/>
            </a:pPr>
            <a:r>
              <a:rPr lang="en-US" sz="1200" dirty="0" smtClean="0">
                <a:solidFill>
                  <a:srgbClr val="FF0000"/>
                </a:solidFill>
                <a:latin typeface="Gill Sans MT"/>
                <a:cs typeface="Gill Sans MT"/>
              </a:rPr>
              <a:t>If the modification includes expansion of the CRA boundaries, a Finding of Necessity must be prepared and adopted through the same procedures as if it were a new CRA.</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p>
        </p:txBody>
      </p:sp>
      <p:sp>
        <p:nvSpPr>
          <p:cNvPr id="5939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i="1">
                <a:solidFill>
                  <a:schemeClr val="tx1"/>
                </a:solidFill>
                <a:latin typeface="Arial" charset="0"/>
                <a:ea typeface="ＭＳ Ｐゴシック" charset="0"/>
                <a:cs typeface="ＭＳ Ｐゴシック" charset="0"/>
              </a:defRPr>
            </a:lvl1pPr>
            <a:lvl2pPr marL="742950" indent="-285750" eaLnBrk="0" hangingPunct="0">
              <a:defRPr sz="1400" i="1">
                <a:solidFill>
                  <a:schemeClr val="tx1"/>
                </a:solidFill>
                <a:latin typeface="Arial" charset="0"/>
                <a:ea typeface="ＭＳ Ｐゴシック" charset="0"/>
              </a:defRPr>
            </a:lvl2pPr>
            <a:lvl3pPr marL="1143000" indent="-228600" eaLnBrk="0" hangingPunct="0">
              <a:defRPr sz="1400" i="1">
                <a:solidFill>
                  <a:schemeClr val="tx1"/>
                </a:solidFill>
                <a:latin typeface="Arial" charset="0"/>
                <a:ea typeface="ＭＳ Ｐゴシック" charset="0"/>
              </a:defRPr>
            </a:lvl3pPr>
            <a:lvl4pPr marL="1600200" indent="-228600" eaLnBrk="0" hangingPunct="0">
              <a:defRPr sz="1400" i="1">
                <a:solidFill>
                  <a:schemeClr val="tx1"/>
                </a:solidFill>
                <a:latin typeface="Arial" charset="0"/>
                <a:ea typeface="ＭＳ Ｐゴシック" charset="0"/>
              </a:defRPr>
            </a:lvl4pPr>
            <a:lvl5pPr marL="2057400" indent="-228600" eaLnBrk="0" hangingPunct="0">
              <a:defRPr sz="1400" i="1">
                <a:solidFill>
                  <a:schemeClr val="tx1"/>
                </a:solidFill>
                <a:latin typeface="Arial" charset="0"/>
                <a:ea typeface="ＭＳ Ｐゴシック" charset="0"/>
              </a:defRPr>
            </a:lvl5pPr>
            <a:lvl6pPr marL="2514600" indent="-228600" eaLnBrk="0" fontAlgn="base" hangingPunct="0">
              <a:spcBef>
                <a:spcPct val="0"/>
              </a:spcBef>
              <a:spcAft>
                <a:spcPct val="0"/>
              </a:spcAft>
              <a:defRPr sz="1400" i="1">
                <a:solidFill>
                  <a:schemeClr val="tx1"/>
                </a:solidFill>
                <a:latin typeface="Arial" charset="0"/>
                <a:ea typeface="ＭＳ Ｐゴシック" charset="0"/>
              </a:defRPr>
            </a:lvl6pPr>
            <a:lvl7pPr marL="2971800" indent="-228600" eaLnBrk="0" fontAlgn="base" hangingPunct="0">
              <a:spcBef>
                <a:spcPct val="0"/>
              </a:spcBef>
              <a:spcAft>
                <a:spcPct val="0"/>
              </a:spcAft>
              <a:defRPr sz="1400" i="1">
                <a:solidFill>
                  <a:schemeClr val="tx1"/>
                </a:solidFill>
                <a:latin typeface="Arial" charset="0"/>
                <a:ea typeface="ＭＳ Ｐゴシック" charset="0"/>
              </a:defRPr>
            </a:lvl7pPr>
            <a:lvl8pPr marL="3429000" indent="-228600" eaLnBrk="0" fontAlgn="base" hangingPunct="0">
              <a:spcBef>
                <a:spcPct val="0"/>
              </a:spcBef>
              <a:spcAft>
                <a:spcPct val="0"/>
              </a:spcAft>
              <a:defRPr sz="1400" i="1">
                <a:solidFill>
                  <a:schemeClr val="tx1"/>
                </a:solidFill>
                <a:latin typeface="Arial" charset="0"/>
                <a:ea typeface="ＭＳ Ｐゴシック" charset="0"/>
              </a:defRPr>
            </a:lvl8pPr>
            <a:lvl9pPr marL="3886200" indent="-228600" eaLnBrk="0" fontAlgn="base" hangingPunct="0">
              <a:spcBef>
                <a:spcPct val="0"/>
              </a:spcBef>
              <a:spcAft>
                <a:spcPct val="0"/>
              </a:spcAft>
              <a:defRPr sz="1400" i="1">
                <a:solidFill>
                  <a:schemeClr val="tx1"/>
                </a:solidFill>
                <a:latin typeface="Arial" charset="0"/>
                <a:ea typeface="ＭＳ Ｐゴシック" charset="0"/>
              </a:defRPr>
            </a:lvl9pPr>
          </a:lstStyle>
          <a:p>
            <a:pPr eaLnBrk="1" hangingPunct="1"/>
            <a:fld id="{F60F8FFB-399F-0A44-9F1A-96FE00E396CA}" type="slidenum">
              <a:rPr lang="en-US" sz="1200" i="0">
                <a:latin typeface="Times New Roman" charset="0"/>
              </a:rPr>
              <a:pPr eaLnBrk="1" hangingPunct="1"/>
              <a:t>24</a:t>
            </a:fld>
            <a:endParaRPr lang="en-US" sz="1200" i="0" dirty="0">
              <a:latin typeface="Times New Roman" charset="0"/>
            </a:endParaRPr>
          </a:p>
        </p:txBody>
      </p:sp>
      <p:sp>
        <p:nvSpPr>
          <p:cNvPr id="5"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Budget, Funding, &amp; Reporting</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July 27, 2012 Version</a:t>
            </a:r>
            <a:endParaRPr lang="en-US" dirty="0"/>
          </a:p>
        </p:txBody>
      </p:sp>
      <p:sp>
        <p:nvSpPr>
          <p:cNvPr id="7" name="Date Placeholder 3"/>
          <p:cNvSpPr>
            <a:spLocks noGrp="1"/>
          </p:cNvSpPr>
          <p:nvPr>
            <p:ph type="dt" idx="1"/>
          </p:nvPr>
        </p:nvSpPr>
        <p:spPr>
          <a:xfrm>
            <a:off x="3884613" y="0"/>
            <a:ext cx="2971800" cy="457200"/>
          </a:xfrm>
          <a:prstGeom prst="rect">
            <a:avLst/>
          </a:prstGeom>
        </p:spPr>
        <p:txBody>
          <a:bodyPr/>
          <a:lstStyle/>
          <a:p>
            <a:r>
              <a:rPr lang="en-US" dirty="0" smtClean="0"/>
              <a:t>Working Draft - Trainer's Guide</a:t>
            </a:r>
            <a:endParaRPr lang="en-US" dirty="0"/>
          </a:p>
        </p:txBody>
      </p:sp>
    </p:spTree>
    <p:extLst>
      <p:ext uri="{BB962C8B-B14F-4D97-AF65-F5344CB8AC3E}">
        <p14:creationId xmlns:p14="http://schemas.microsoft.com/office/powerpoint/2010/main" xmlns="" val="28414513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Gill Sans MT"/>
                <a:cs typeface="Gill Sans MT"/>
              </a:rPr>
              <a:t>FRA01</a:t>
            </a:r>
            <a:endParaRPr lang="en-US" dirty="0">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rgbClr val="FF0000"/>
                </a:solidFill>
                <a:latin typeface="Gill Sans MT"/>
                <a:cs typeface="Gill Sans MT"/>
              </a:rPr>
              <a:t>At the End of the Fiscal Year</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solidFill>
                <a:srgbClr val="FF0000"/>
              </a:solidFill>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rgbClr val="FF0000"/>
                </a:solidFill>
                <a:latin typeface="Gill Sans MT"/>
                <a:cs typeface="Gill Sans MT"/>
              </a:rPr>
              <a:t>Funds left in the Redevelopment Trust Fund on the last day of the Fiscal Year shall be:</a:t>
            </a:r>
          </a:p>
          <a:p>
            <a:pPr marL="171450" indent="-171450" eaLnBrk="1" hangingPunct="1">
              <a:lnSpc>
                <a:spcPct val="90000"/>
              </a:lnSpc>
              <a:buFont typeface="Arial"/>
              <a:buChar char="•"/>
            </a:pPr>
            <a:endParaRPr lang="en-US" sz="900" dirty="0" smtClean="0">
              <a:solidFill>
                <a:srgbClr val="FF0000"/>
              </a:solidFill>
              <a:latin typeface="Gill Sans MT"/>
              <a:cs typeface="Gill Sans MT"/>
            </a:endParaRPr>
          </a:p>
          <a:p>
            <a:pPr marL="171450" indent="-171450" eaLnBrk="1" hangingPunct="1">
              <a:lnSpc>
                <a:spcPct val="90000"/>
              </a:lnSpc>
              <a:buFont typeface="Arial"/>
              <a:buChar char="•"/>
            </a:pPr>
            <a:r>
              <a:rPr lang="en-US" dirty="0" smtClean="0">
                <a:solidFill>
                  <a:srgbClr val="FF0000"/>
                </a:solidFill>
                <a:latin typeface="Gill Sans MT"/>
                <a:cs typeface="Gill Sans MT"/>
              </a:rPr>
              <a:t>Returned to the taxing authorities</a:t>
            </a:r>
          </a:p>
          <a:p>
            <a:pPr marL="171450" indent="-171450" eaLnBrk="1" hangingPunct="1">
              <a:lnSpc>
                <a:spcPct val="90000"/>
              </a:lnSpc>
              <a:buFont typeface="Arial"/>
              <a:buChar char="•"/>
            </a:pPr>
            <a:r>
              <a:rPr lang="en-US" dirty="0" smtClean="0">
                <a:solidFill>
                  <a:srgbClr val="FF0000"/>
                </a:solidFill>
                <a:latin typeface="Gill Sans MT"/>
                <a:cs typeface="Gill Sans MT"/>
              </a:rPr>
              <a:t>Used to reduce debt</a:t>
            </a:r>
          </a:p>
          <a:p>
            <a:pPr marL="171450" indent="-171450" eaLnBrk="1" hangingPunct="1">
              <a:lnSpc>
                <a:spcPct val="90000"/>
              </a:lnSpc>
              <a:buFont typeface="Arial"/>
              <a:buChar char="•"/>
            </a:pPr>
            <a:r>
              <a:rPr lang="en-US" dirty="0" smtClean="0">
                <a:solidFill>
                  <a:srgbClr val="FF0000"/>
                </a:solidFill>
                <a:latin typeface="Gill Sans MT"/>
                <a:cs typeface="Gill Sans MT"/>
              </a:rPr>
              <a:t>Deposited in an escrow account for reducing debt later</a:t>
            </a:r>
          </a:p>
          <a:p>
            <a:pPr marL="171450" indent="-171450" eaLnBrk="1" hangingPunct="1">
              <a:lnSpc>
                <a:spcPct val="90000"/>
              </a:lnSpc>
              <a:buFont typeface="Arial"/>
              <a:buChar char="•"/>
            </a:pPr>
            <a:r>
              <a:rPr lang="en-US" dirty="0" smtClean="0">
                <a:solidFill>
                  <a:srgbClr val="FF0000"/>
                </a:solidFill>
                <a:latin typeface="Gill Sans MT"/>
                <a:cs typeface="Gill Sans MT"/>
              </a:rPr>
              <a:t>Appropriated to a specific project contained in the Redevelopment Plan that will be completed within three (3) years</a:t>
            </a:r>
          </a:p>
          <a:p>
            <a:endParaRPr lang="en-US" dirty="0" smtClean="0"/>
          </a:p>
          <a:p>
            <a:r>
              <a:rPr lang="en-US" dirty="0" smtClean="0">
                <a:solidFill>
                  <a:srgbClr val="FF0000"/>
                </a:solidFill>
              </a:rPr>
              <a:t>ASK:  WHO WANTS TO DO THE FIRST?</a:t>
            </a:r>
          </a:p>
          <a:p>
            <a:endParaRPr lang="en-US" dirty="0">
              <a:solidFill>
                <a:srgbClr val="FF0000"/>
              </a:solidFill>
            </a:endParaRPr>
          </a:p>
          <a:p>
            <a:r>
              <a:rPr lang="en-US" dirty="0" smtClean="0">
                <a:solidFill>
                  <a:srgbClr val="FF0000"/>
                </a:solidFill>
              </a:rPr>
              <a:t>ASK ATTENDEES TO SHARE EXPERIENCE OF HOW THEY DO THIS.</a:t>
            </a:r>
          </a:p>
          <a:p>
            <a:endParaRPr lang="en-US" dirty="0">
              <a:solidFill>
                <a:srgbClr val="FF0000"/>
              </a:solidFill>
            </a:endParaRPr>
          </a:p>
          <a:p>
            <a:r>
              <a:rPr lang="en-US" dirty="0" smtClean="0">
                <a:solidFill>
                  <a:srgbClr val="FF0000"/>
                </a:solidFill>
              </a:rPr>
              <a:t>INTRODUCE THE NOVEMBER RECONCILIATION</a:t>
            </a:r>
            <a:endParaRPr lang="en-US" dirty="0">
              <a:solidFill>
                <a:srgbClr val="FF0000"/>
              </a:solidFill>
            </a:endParaRPr>
          </a:p>
        </p:txBody>
      </p:sp>
      <p:sp>
        <p:nvSpPr>
          <p:cNvPr id="4" name="Date Placeholder 3"/>
          <p:cNvSpPr>
            <a:spLocks noGrp="1"/>
          </p:cNvSpPr>
          <p:nvPr>
            <p:ph type="dt" idx="10"/>
          </p:nvPr>
        </p:nvSpPr>
        <p:spPr>
          <a:xfrm>
            <a:off x="3884613" y="0"/>
            <a:ext cx="2971800" cy="457200"/>
          </a:xfrm>
          <a:prstGeom prst="rect">
            <a:avLst/>
          </a:prstGeom>
        </p:spPr>
        <p:txBody>
          <a:bodyPr/>
          <a:lstStyle/>
          <a:p>
            <a:r>
              <a:rPr lang="en-US" dirty="0" smtClean="0"/>
              <a:t>Working Draft - Trainer's Guide</a:t>
            </a:r>
            <a:endParaRPr lang="en-US" dirty="0"/>
          </a:p>
        </p:txBody>
      </p:sp>
      <p:sp>
        <p:nvSpPr>
          <p:cNvPr id="5" name="Slide Number Placeholder 4"/>
          <p:cNvSpPr>
            <a:spLocks noGrp="1"/>
          </p:cNvSpPr>
          <p:nvPr>
            <p:ph type="sldNum" sz="quarter" idx="11"/>
          </p:nvPr>
        </p:nvSpPr>
        <p:spPr/>
        <p:txBody>
          <a:bodyPr/>
          <a:lstStyle/>
          <a:p>
            <a:fld id="{3D7B6F6B-41AE-9743-B6D8-102870569D0A}" type="slidenum">
              <a:rPr lang="en-US" smtClean="0"/>
              <a:pPr/>
              <a:t>25</a:t>
            </a:fld>
            <a:endParaRPr lang="en-US" dirty="0"/>
          </a:p>
        </p:txBody>
      </p:sp>
      <p:sp>
        <p:nvSpPr>
          <p:cNvPr id="6"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Budget, Funding, &amp; Reporting</a:t>
            </a:r>
            <a:endParaRPr lang="en-US" dirty="0"/>
          </a:p>
        </p:txBody>
      </p:sp>
      <p:sp>
        <p:nvSpPr>
          <p:cNvPr id="7"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July 27, 2012 Version</a:t>
            </a:r>
            <a:endParaRPr lang="en-US" dirty="0"/>
          </a:p>
        </p:txBody>
      </p:sp>
    </p:spTree>
    <p:extLst>
      <p:ext uri="{BB962C8B-B14F-4D97-AF65-F5344CB8AC3E}">
        <p14:creationId xmlns:p14="http://schemas.microsoft.com/office/powerpoint/2010/main" xmlns="" val="23631167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Gill Sans MT"/>
                <a:cs typeface="Gill Sans MT"/>
              </a:rPr>
              <a:t>FRA01</a:t>
            </a:r>
            <a:endParaRPr lang="en-US" dirty="0">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rgbClr val="FF0000"/>
                </a:solidFill>
                <a:latin typeface="Gill Sans MT"/>
                <a:cs typeface="Gill Sans MT"/>
              </a:rPr>
              <a:t>At the End of the Fiscal Year</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solidFill>
                <a:srgbClr val="FF0000"/>
              </a:solidFill>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rgbClr val="FF0000"/>
                </a:solidFill>
                <a:latin typeface="Gill Sans MT"/>
                <a:cs typeface="Gill Sans MT"/>
              </a:rPr>
              <a:t>Funds left in the Redevelopment Trust Fund on the last day of the Fiscal Year shall be:</a:t>
            </a:r>
          </a:p>
          <a:p>
            <a:pPr marL="171450" indent="-171450" eaLnBrk="1" hangingPunct="1">
              <a:lnSpc>
                <a:spcPct val="90000"/>
              </a:lnSpc>
              <a:buFont typeface="Arial"/>
              <a:buChar char="•"/>
            </a:pPr>
            <a:endParaRPr lang="en-US" sz="900" dirty="0" smtClean="0">
              <a:solidFill>
                <a:srgbClr val="FF0000"/>
              </a:solidFill>
              <a:latin typeface="Gill Sans MT"/>
              <a:cs typeface="Gill Sans MT"/>
            </a:endParaRPr>
          </a:p>
          <a:p>
            <a:pPr marL="171450" indent="-171450" eaLnBrk="1" hangingPunct="1">
              <a:lnSpc>
                <a:spcPct val="90000"/>
              </a:lnSpc>
              <a:buFont typeface="Arial"/>
              <a:buChar char="•"/>
            </a:pPr>
            <a:r>
              <a:rPr lang="en-US" dirty="0" smtClean="0">
                <a:solidFill>
                  <a:srgbClr val="FF0000"/>
                </a:solidFill>
                <a:latin typeface="Gill Sans MT"/>
                <a:cs typeface="Gill Sans MT"/>
              </a:rPr>
              <a:t>Returned to the taxing authorities</a:t>
            </a:r>
          </a:p>
          <a:p>
            <a:pPr marL="171450" indent="-171450" eaLnBrk="1" hangingPunct="1">
              <a:lnSpc>
                <a:spcPct val="90000"/>
              </a:lnSpc>
              <a:buFont typeface="Arial"/>
              <a:buChar char="•"/>
            </a:pPr>
            <a:r>
              <a:rPr lang="en-US" dirty="0" smtClean="0">
                <a:solidFill>
                  <a:srgbClr val="FF0000"/>
                </a:solidFill>
                <a:latin typeface="Gill Sans MT"/>
                <a:cs typeface="Gill Sans MT"/>
              </a:rPr>
              <a:t>Used to reduce debt</a:t>
            </a:r>
          </a:p>
          <a:p>
            <a:pPr marL="171450" indent="-171450" eaLnBrk="1" hangingPunct="1">
              <a:lnSpc>
                <a:spcPct val="90000"/>
              </a:lnSpc>
              <a:buFont typeface="Arial"/>
              <a:buChar char="•"/>
            </a:pPr>
            <a:r>
              <a:rPr lang="en-US" dirty="0" smtClean="0">
                <a:solidFill>
                  <a:srgbClr val="FF0000"/>
                </a:solidFill>
                <a:latin typeface="Gill Sans MT"/>
                <a:cs typeface="Gill Sans MT"/>
              </a:rPr>
              <a:t>Deposited in an escrow account for reducing debt later</a:t>
            </a:r>
          </a:p>
          <a:p>
            <a:pPr marL="171450" indent="-171450" eaLnBrk="1" hangingPunct="1">
              <a:lnSpc>
                <a:spcPct val="90000"/>
              </a:lnSpc>
              <a:buFont typeface="Arial"/>
              <a:buChar char="•"/>
            </a:pPr>
            <a:r>
              <a:rPr lang="en-US" dirty="0" smtClean="0">
                <a:solidFill>
                  <a:srgbClr val="FF0000"/>
                </a:solidFill>
                <a:latin typeface="Gill Sans MT"/>
                <a:cs typeface="Gill Sans MT"/>
              </a:rPr>
              <a:t>Appropriated to a specific project contained in the Redevelopment Plan that will be completed within three (3) years</a:t>
            </a:r>
          </a:p>
          <a:p>
            <a:endParaRPr lang="en-US" dirty="0" smtClean="0"/>
          </a:p>
          <a:p>
            <a:r>
              <a:rPr lang="en-US" dirty="0" smtClean="0">
                <a:solidFill>
                  <a:srgbClr val="FF0000"/>
                </a:solidFill>
              </a:rPr>
              <a:t>ASK:  WHO WANTS TO DO THE FIRST?</a:t>
            </a:r>
          </a:p>
          <a:p>
            <a:endParaRPr lang="en-US" dirty="0">
              <a:solidFill>
                <a:srgbClr val="FF0000"/>
              </a:solidFill>
            </a:endParaRPr>
          </a:p>
          <a:p>
            <a:r>
              <a:rPr lang="en-US" dirty="0" smtClean="0">
                <a:solidFill>
                  <a:srgbClr val="FF0000"/>
                </a:solidFill>
              </a:rPr>
              <a:t>ASK ATTENDEES TO SHARE EXPERIENCE OF HOW THEY DO THIS.</a:t>
            </a:r>
          </a:p>
          <a:p>
            <a:endParaRPr lang="en-US" dirty="0">
              <a:solidFill>
                <a:srgbClr val="FF0000"/>
              </a:solidFill>
            </a:endParaRPr>
          </a:p>
          <a:p>
            <a:r>
              <a:rPr lang="en-US" dirty="0" smtClean="0">
                <a:solidFill>
                  <a:srgbClr val="FF0000"/>
                </a:solidFill>
              </a:rPr>
              <a:t>INTRODUCE THE NOVEMBER RECONCILIATION</a:t>
            </a:r>
            <a:endParaRPr lang="en-US" dirty="0">
              <a:solidFill>
                <a:srgbClr val="FF0000"/>
              </a:solidFill>
            </a:endParaRPr>
          </a:p>
        </p:txBody>
      </p:sp>
      <p:sp>
        <p:nvSpPr>
          <p:cNvPr id="4" name="Date Placeholder 3"/>
          <p:cNvSpPr>
            <a:spLocks noGrp="1"/>
          </p:cNvSpPr>
          <p:nvPr>
            <p:ph type="dt" idx="10"/>
          </p:nvPr>
        </p:nvSpPr>
        <p:spPr>
          <a:xfrm>
            <a:off x="3884613" y="0"/>
            <a:ext cx="2971800" cy="457200"/>
          </a:xfrm>
          <a:prstGeom prst="rect">
            <a:avLst/>
          </a:prstGeom>
        </p:spPr>
        <p:txBody>
          <a:bodyPr/>
          <a:lstStyle/>
          <a:p>
            <a:r>
              <a:rPr lang="en-US" dirty="0" smtClean="0"/>
              <a:t>Working Draft - Trainer's Guide</a:t>
            </a:r>
            <a:endParaRPr lang="en-US" dirty="0"/>
          </a:p>
        </p:txBody>
      </p:sp>
      <p:sp>
        <p:nvSpPr>
          <p:cNvPr id="5" name="Slide Number Placeholder 4"/>
          <p:cNvSpPr>
            <a:spLocks noGrp="1"/>
          </p:cNvSpPr>
          <p:nvPr>
            <p:ph type="sldNum" sz="quarter" idx="11"/>
          </p:nvPr>
        </p:nvSpPr>
        <p:spPr/>
        <p:txBody>
          <a:bodyPr/>
          <a:lstStyle/>
          <a:p>
            <a:fld id="{3D7B6F6B-41AE-9743-B6D8-102870569D0A}" type="slidenum">
              <a:rPr lang="en-US" smtClean="0"/>
              <a:pPr/>
              <a:t>26</a:t>
            </a:fld>
            <a:endParaRPr lang="en-US" dirty="0"/>
          </a:p>
        </p:txBody>
      </p:sp>
      <p:sp>
        <p:nvSpPr>
          <p:cNvPr id="6"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Budget, Funding, &amp; Reporting</a:t>
            </a:r>
            <a:endParaRPr lang="en-US" dirty="0"/>
          </a:p>
        </p:txBody>
      </p:sp>
      <p:sp>
        <p:nvSpPr>
          <p:cNvPr id="7"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July 27, 2012 Version</a:t>
            </a:r>
            <a:endParaRPr lang="en-US" dirty="0"/>
          </a:p>
        </p:txBody>
      </p:sp>
    </p:spTree>
    <p:extLst>
      <p:ext uri="{BB962C8B-B14F-4D97-AF65-F5344CB8AC3E}">
        <p14:creationId xmlns:p14="http://schemas.microsoft.com/office/powerpoint/2010/main" xmlns="" val="23631167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Gill Sans MT"/>
                <a:cs typeface="Gill Sans MT"/>
              </a:rPr>
              <a:t>FRA01</a:t>
            </a:r>
            <a:endParaRPr lang="en-US" dirty="0">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rgbClr val="FF0000"/>
                </a:solidFill>
                <a:latin typeface="Gill Sans MT"/>
                <a:cs typeface="Gill Sans MT"/>
              </a:rPr>
              <a:t>At the End of the Fiscal Year</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solidFill>
                <a:srgbClr val="FF0000"/>
              </a:solidFill>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rgbClr val="FF0000"/>
                </a:solidFill>
                <a:latin typeface="Gill Sans MT"/>
                <a:cs typeface="Gill Sans MT"/>
              </a:rPr>
              <a:t>Funds left in the Redevelopment Trust Fund on the last day of the Fiscal Year shall be:</a:t>
            </a:r>
          </a:p>
          <a:p>
            <a:pPr marL="171450" indent="-171450" eaLnBrk="1" hangingPunct="1">
              <a:lnSpc>
                <a:spcPct val="90000"/>
              </a:lnSpc>
              <a:buFont typeface="Arial"/>
              <a:buChar char="•"/>
            </a:pPr>
            <a:endParaRPr lang="en-US" sz="900" dirty="0" smtClean="0">
              <a:solidFill>
                <a:srgbClr val="FF0000"/>
              </a:solidFill>
              <a:latin typeface="Gill Sans MT"/>
              <a:cs typeface="Gill Sans MT"/>
            </a:endParaRPr>
          </a:p>
          <a:p>
            <a:pPr marL="171450" indent="-171450" eaLnBrk="1" hangingPunct="1">
              <a:lnSpc>
                <a:spcPct val="90000"/>
              </a:lnSpc>
              <a:buFont typeface="Arial"/>
              <a:buChar char="•"/>
            </a:pPr>
            <a:r>
              <a:rPr lang="en-US" dirty="0" smtClean="0">
                <a:solidFill>
                  <a:srgbClr val="FF0000"/>
                </a:solidFill>
                <a:latin typeface="Gill Sans MT"/>
                <a:cs typeface="Gill Sans MT"/>
              </a:rPr>
              <a:t>Returned to the taxing authorities</a:t>
            </a:r>
          </a:p>
          <a:p>
            <a:pPr marL="171450" indent="-171450" eaLnBrk="1" hangingPunct="1">
              <a:lnSpc>
                <a:spcPct val="90000"/>
              </a:lnSpc>
              <a:buFont typeface="Arial"/>
              <a:buChar char="•"/>
            </a:pPr>
            <a:r>
              <a:rPr lang="en-US" dirty="0" smtClean="0">
                <a:solidFill>
                  <a:srgbClr val="FF0000"/>
                </a:solidFill>
                <a:latin typeface="Gill Sans MT"/>
                <a:cs typeface="Gill Sans MT"/>
              </a:rPr>
              <a:t>Used to reduce debt</a:t>
            </a:r>
          </a:p>
          <a:p>
            <a:pPr marL="171450" indent="-171450" eaLnBrk="1" hangingPunct="1">
              <a:lnSpc>
                <a:spcPct val="90000"/>
              </a:lnSpc>
              <a:buFont typeface="Arial"/>
              <a:buChar char="•"/>
            </a:pPr>
            <a:r>
              <a:rPr lang="en-US" dirty="0" smtClean="0">
                <a:solidFill>
                  <a:srgbClr val="FF0000"/>
                </a:solidFill>
                <a:latin typeface="Gill Sans MT"/>
                <a:cs typeface="Gill Sans MT"/>
              </a:rPr>
              <a:t>Deposited in an escrow account for reducing debt later</a:t>
            </a:r>
          </a:p>
          <a:p>
            <a:pPr marL="171450" indent="-171450" eaLnBrk="1" hangingPunct="1">
              <a:lnSpc>
                <a:spcPct val="90000"/>
              </a:lnSpc>
              <a:buFont typeface="Arial"/>
              <a:buChar char="•"/>
            </a:pPr>
            <a:r>
              <a:rPr lang="en-US" dirty="0" smtClean="0">
                <a:solidFill>
                  <a:srgbClr val="FF0000"/>
                </a:solidFill>
                <a:latin typeface="Gill Sans MT"/>
                <a:cs typeface="Gill Sans MT"/>
              </a:rPr>
              <a:t>Appropriated to a specific project contained in the Redevelopment Plan that will be completed within three (3) years</a:t>
            </a:r>
          </a:p>
          <a:p>
            <a:endParaRPr lang="en-US" dirty="0" smtClean="0"/>
          </a:p>
          <a:p>
            <a:r>
              <a:rPr lang="en-US" dirty="0" smtClean="0">
                <a:solidFill>
                  <a:srgbClr val="FF0000"/>
                </a:solidFill>
              </a:rPr>
              <a:t>ASK:  WHO WANTS TO DO THE FIRST?</a:t>
            </a:r>
          </a:p>
          <a:p>
            <a:endParaRPr lang="en-US" dirty="0">
              <a:solidFill>
                <a:srgbClr val="FF0000"/>
              </a:solidFill>
            </a:endParaRPr>
          </a:p>
          <a:p>
            <a:r>
              <a:rPr lang="en-US" dirty="0" smtClean="0">
                <a:solidFill>
                  <a:srgbClr val="FF0000"/>
                </a:solidFill>
              </a:rPr>
              <a:t>ASK ATTENDEES TO SHARE EXPERIENCE OF HOW THEY DO THIS.</a:t>
            </a:r>
          </a:p>
          <a:p>
            <a:endParaRPr lang="en-US" dirty="0">
              <a:solidFill>
                <a:srgbClr val="FF0000"/>
              </a:solidFill>
            </a:endParaRPr>
          </a:p>
          <a:p>
            <a:r>
              <a:rPr lang="en-US" dirty="0" smtClean="0">
                <a:solidFill>
                  <a:srgbClr val="FF0000"/>
                </a:solidFill>
              </a:rPr>
              <a:t>INTRODUCE THE NOVEMBER RECONCILIATION</a:t>
            </a:r>
            <a:endParaRPr lang="en-US" dirty="0">
              <a:solidFill>
                <a:srgbClr val="FF0000"/>
              </a:solidFill>
            </a:endParaRPr>
          </a:p>
        </p:txBody>
      </p:sp>
      <p:sp>
        <p:nvSpPr>
          <p:cNvPr id="4" name="Date Placeholder 3"/>
          <p:cNvSpPr>
            <a:spLocks noGrp="1"/>
          </p:cNvSpPr>
          <p:nvPr>
            <p:ph type="dt" idx="10"/>
          </p:nvPr>
        </p:nvSpPr>
        <p:spPr>
          <a:xfrm>
            <a:off x="3884613" y="0"/>
            <a:ext cx="2971800" cy="457200"/>
          </a:xfrm>
          <a:prstGeom prst="rect">
            <a:avLst/>
          </a:prstGeom>
        </p:spPr>
        <p:txBody>
          <a:bodyPr/>
          <a:lstStyle/>
          <a:p>
            <a:r>
              <a:rPr lang="en-US" dirty="0" smtClean="0"/>
              <a:t>Working Draft - Trainer's Guide</a:t>
            </a:r>
            <a:endParaRPr lang="en-US" dirty="0"/>
          </a:p>
        </p:txBody>
      </p:sp>
      <p:sp>
        <p:nvSpPr>
          <p:cNvPr id="5" name="Slide Number Placeholder 4"/>
          <p:cNvSpPr>
            <a:spLocks noGrp="1"/>
          </p:cNvSpPr>
          <p:nvPr>
            <p:ph type="sldNum" sz="quarter" idx="11"/>
          </p:nvPr>
        </p:nvSpPr>
        <p:spPr/>
        <p:txBody>
          <a:bodyPr/>
          <a:lstStyle/>
          <a:p>
            <a:fld id="{3D7B6F6B-41AE-9743-B6D8-102870569D0A}" type="slidenum">
              <a:rPr lang="en-US" smtClean="0"/>
              <a:pPr/>
              <a:t>27</a:t>
            </a:fld>
            <a:endParaRPr lang="en-US" dirty="0"/>
          </a:p>
        </p:txBody>
      </p:sp>
      <p:sp>
        <p:nvSpPr>
          <p:cNvPr id="6"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Budget, Funding, &amp; Reporting</a:t>
            </a:r>
            <a:endParaRPr lang="en-US" dirty="0"/>
          </a:p>
        </p:txBody>
      </p:sp>
      <p:sp>
        <p:nvSpPr>
          <p:cNvPr id="7"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July 27, 2012 Version</a:t>
            </a:r>
            <a:endParaRPr lang="en-US" dirty="0"/>
          </a:p>
        </p:txBody>
      </p:sp>
    </p:spTree>
    <p:extLst>
      <p:ext uri="{BB962C8B-B14F-4D97-AF65-F5344CB8AC3E}">
        <p14:creationId xmlns:p14="http://schemas.microsoft.com/office/powerpoint/2010/main" xmlns="" val="2363116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a:ln/>
        </p:spPr>
      </p:sp>
      <p:sp>
        <p:nvSpPr>
          <p:cNvPr id="1945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Gill Sans MT"/>
                <a:cs typeface="Gill Sans MT"/>
              </a:rPr>
              <a:t>Inhibits</a:t>
            </a:r>
            <a:r>
              <a:rPr lang="en-US" baseline="0" dirty="0" smtClean="0">
                <a:latin typeface="Gill Sans MT"/>
                <a:cs typeface="Gill Sans MT"/>
              </a:rPr>
              <a:t> housing</a:t>
            </a:r>
            <a:endParaRPr lang="en-US" dirty="0" smtClean="0">
              <a:solidFill>
                <a:srgbClr val="FF0000"/>
              </a:solidFill>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Gill Sans MT"/>
                <a:cs typeface="Gill Sans MT"/>
              </a:rPr>
              <a:t>[INTRODUCE</a:t>
            </a:r>
            <a:r>
              <a:rPr lang="en-US" baseline="0" dirty="0" smtClean="0">
                <a:latin typeface="Gill Sans MT"/>
                <a:cs typeface="Gill Sans MT"/>
              </a:rPr>
              <a:t> EACH POINT.  IF NO QUESTIONS, GO ON TO NEXT SLIDE] – </a:t>
            </a:r>
            <a:r>
              <a:rPr lang="en-US" baseline="0" dirty="0" smtClean="0">
                <a:solidFill>
                  <a:srgbClr val="FF0000"/>
                </a:solidFill>
                <a:latin typeface="Gill Sans MT"/>
                <a:cs typeface="Gill Sans MT"/>
              </a:rPr>
              <a:t>USE THIS TO INTRODUCE FS 163 PART III</a:t>
            </a:r>
          </a:p>
          <a:p>
            <a:endParaRPr lang="en-US" dirty="0" smtClean="0">
              <a:latin typeface="Gill Sans MT"/>
              <a:cs typeface="Gill Sans MT"/>
            </a:endParaRPr>
          </a:p>
          <a:p>
            <a:r>
              <a:rPr lang="en-US" dirty="0" smtClean="0">
                <a:latin typeface="Gill Sans MT"/>
                <a:cs typeface="Gill Sans MT"/>
              </a:rPr>
              <a:t>CRA </a:t>
            </a:r>
            <a:r>
              <a:rPr lang="en-US" dirty="0">
                <a:latin typeface="Gill Sans MT"/>
                <a:cs typeface="Gill Sans MT"/>
              </a:rPr>
              <a:t>Legislative Intent</a:t>
            </a:r>
            <a:br>
              <a:rPr lang="en-US" dirty="0">
                <a:latin typeface="Gill Sans MT"/>
                <a:cs typeface="Gill Sans MT"/>
              </a:rPr>
            </a:br>
            <a:endParaRPr lang="en-US" dirty="0">
              <a:latin typeface="Gill Sans MT"/>
              <a:cs typeface="Gill Sans MT"/>
            </a:endParaRPr>
          </a:p>
          <a:p>
            <a:r>
              <a:rPr lang="en-US" dirty="0">
                <a:latin typeface="Gill Sans MT"/>
                <a:cs typeface="Gill Sans MT"/>
              </a:rPr>
              <a:t>CRAs are created for the Eradication of Slum &amp; Blighted Areas, areas </a:t>
            </a:r>
            <a:r>
              <a:rPr lang="en-US" dirty="0" smtClean="0">
                <a:latin typeface="Gill Sans MT"/>
                <a:cs typeface="Gill Sans MT"/>
              </a:rPr>
              <a:t>which:</a:t>
            </a:r>
            <a:endParaRPr lang="en-US" dirty="0">
              <a:latin typeface="Gill Sans MT"/>
              <a:cs typeface="Gill Sans MT"/>
            </a:endParaRPr>
          </a:p>
          <a:p>
            <a:endParaRPr lang="en-US" dirty="0">
              <a:latin typeface="Gill Sans MT"/>
              <a:cs typeface="Gill Sans MT"/>
            </a:endParaRPr>
          </a:p>
          <a:p>
            <a:r>
              <a:rPr lang="en-US" dirty="0">
                <a:solidFill>
                  <a:srgbClr val="FF0000"/>
                </a:solidFill>
              </a:rPr>
              <a:t>constitute a serious and growing menace, injurious to the public health, safety, morals, and welfare of the residents of the state; that the existence of such areas contributes substantially and increasingly to the spread of disease and crime, constitutes an economic and social liability imposing onerous burdens which decrease the tax base and reduce tax revenues, substantially impairs or arrests sound growth, retards the provision of housing accommodations, aggravates traffic problems, and substantially hampers the elimination of traffic hazards and the improvement of traffic facilities; </a:t>
            </a:r>
            <a:endParaRPr lang="en-US" dirty="0" smtClean="0">
              <a:solidFill>
                <a:srgbClr val="FF0000"/>
              </a:solidFill>
              <a:latin typeface="Times New Roman" charset="0"/>
            </a:endParaRPr>
          </a:p>
          <a:p>
            <a:endParaRPr lang="en-US" dirty="0">
              <a:latin typeface="Times New Roman" charset="0"/>
            </a:endParaRPr>
          </a:p>
        </p:txBody>
      </p:sp>
      <p:sp>
        <p:nvSpPr>
          <p:cNvPr id="19459"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i="1">
                <a:solidFill>
                  <a:schemeClr val="tx1"/>
                </a:solidFill>
                <a:latin typeface="Arial" charset="0"/>
                <a:ea typeface="ＭＳ Ｐゴシック" charset="0"/>
                <a:cs typeface="ＭＳ Ｐゴシック" charset="0"/>
              </a:defRPr>
            </a:lvl1pPr>
            <a:lvl2pPr marL="742950" indent="-285750" eaLnBrk="0" hangingPunct="0">
              <a:defRPr sz="1400" i="1">
                <a:solidFill>
                  <a:schemeClr val="tx1"/>
                </a:solidFill>
                <a:latin typeface="Arial" charset="0"/>
                <a:ea typeface="ＭＳ Ｐゴシック" charset="0"/>
              </a:defRPr>
            </a:lvl2pPr>
            <a:lvl3pPr marL="1143000" indent="-228600" eaLnBrk="0" hangingPunct="0">
              <a:defRPr sz="1400" i="1">
                <a:solidFill>
                  <a:schemeClr val="tx1"/>
                </a:solidFill>
                <a:latin typeface="Arial" charset="0"/>
                <a:ea typeface="ＭＳ Ｐゴシック" charset="0"/>
              </a:defRPr>
            </a:lvl3pPr>
            <a:lvl4pPr marL="1600200" indent="-228600" eaLnBrk="0" hangingPunct="0">
              <a:defRPr sz="1400" i="1">
                <a:solidFill>
                  <a:schemeClr val="tx1"/>
                </a:solidFill>
                <a:latin typeface="Arial" charset="0"/>
                <a:ea typeface="ＭＳ Ｐゴシック" charset="0"/>
              </a:defRPr>
            </a:lvl4pPr>
            <a:lvl5pPr marL="2057400" indent="-228600" eaLnBrk="0" hangingPunct="0">
              <a:defRPr sz="1400" i="1">
                <a:solidFill>
                  <a:schemeClr val="tx1"/>
                </a:solidFill>
                <a:latin typeface="Arial" charset="0"/>
                <a:ea typeface="ＭＳ Ｐゴシック" charset="0"/>
              </a:defRPr>
            </a:lvl5pPr>
            <a:lvl6pPr marL="2514600" indent="-228600" eaLnBrk="0" fontAlgn="base" hangingPunct="0">
              <a:spcBef>
                <a:spcPct val="0"/>
              </a:spcBef>
              <a:spcAft>
                <a:spcPct val="0"/>
              </a:spcAft>
              <a:defRPr sz="1400" i="1">
                <a:solidFill>
                  <a:schemeClr val="tx1"/>
                </a:solidFill>
                <a:latin typeface="Arial" charset="0"/>
                <a:ea typeface="ＭＳ Ｐゴシック" charset="0"/>
              </a:defRPr>
            </a:lvl6pPr>
            <a:lvl7pPr marL="2971800" indent="-228600" eaLnBrk="0" fontAlgn="base" hangingPunct="0">
              <a:spcBef>
                <a:spcPct val="0"/>
              </a:spcBef>
              <a:spcAft>
                <a:spcPct val="0"/>
              </a:spcAft>
              <a:defRPr sz="1400" i="1">
                <a:solidFill>
                  <a:schemeClr val="tx1"/>
                </a:solidFill>
                <a:latin typeface="Arial" charset="0"/>
                <a:ea typeface="ＭＳ Ｐゴシック" charset="0"/>
              </a:defRPr>
            </a:lvl7pPr>
            <a:lvl8pPr marL="3429000" indent="-228600" eaLnBrk="0" fontAlgn="base" hangingPunct="0">
              <a:spcBef>
                <a:spcPct val="0"/>
              </a:spcBef>
              <a:spcAft>
                <a:spcPct val="0"/>
              </a:spcAft>
              <a:defRPr sz="1400" i="1">
                <a:solidFill>
                  <a:schemeClr val="tx1"/>
                </a:solidFill>
                <a:latin typeface="Arial" charset="0"/>
                <a:ea typeface="ＭＳ Ｐゴシック" charset="0"/>
              </a:defRPr>
            </a:lvl8pPr>
            <a:lvl9pPr marL="3886200" indent="-228600" eaLnBrk="0" fontAlgn="base" hangingPunct="0">
              <a:spcBef>
                <a:spcPct val="0"/>
              </a:spcBef>
              <a:spcAft>
                <a:spcPct val="0"/>
              </a:spcAft>
              <a:defRPr sz="1400" i="1">
                <a:solidFill>
                  <a:schemeClr val="tx1"/>
                </a:solidFill>
                <a:latin typeface="Arial" charset="0"/>
                <a:ea typeface="ＭＳ Ｐゴシック" charset="0"/>
              </a:defRPr>
            </a:lvl9pPr>
          </a:lstStyle>
          <a:p>
            <a:pPr eaLnBrk="1" hangingPunct="1"/>
            <a:fld id="{1374D618-66E6-D549-898A-A5E2E349C22C}" type="slidenum">
              <a:rPr lang="en-US" sz="1200" i="0">
                <a:latin typeface="Times New Roman" charset="0"/>
              </a:rPr>
              <a:pPr eaLnBrk="1" hangingPunct="1"/>
              <a:t>7</a:t>
            </a:fld>
            <a:endParaRPr lang="en-US" sz="1200" i="0" dirty="0">
              <a:latin typeface="Times New Roman" charset="0"/>
            </a:endParaRPr>
          </a:p>
        </p:txBody>
      </p:sp>
      <p:sp>
        <p:nvSpPr>
          <p:cNvPr id="5"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Budget, Funding, &amp; Reporting</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July 27, 2012 Version</a:t>
            </a:r>
            <a:endParaRPr lang="en-US" dirty="0"/>
          </a:p>
        </p:txBody>
      </p:sp>
      <p:sp>
        <p:nvSpPr>
          <p:cNvPr id="7" name="Date Placeholder 3"/>
          <p:cNvSpPr>
            <a:spLocks noGrp="1"/>
          </p:cNvSpPr>
          <p:nvPr>
            <p:ph type="dt" idx="1"/>
          </p:nvPr>
        </p:nvSpPr>
        <p:spPr>
          <a:xfrm>
            <a:off x="3884613" y="0"/>
            <a:ext cx="2971800" cy="457200"/>
          </a:xfrm>
          <a:prstGeom prst="rect">
            <a:avLst/>
          </a:prstGeom>
        </p:spPr>
        <p:txBody>
          <a:bodyPr/>
          <a:lstStyle/>
          <a:p>
            <a:r>
              <a:rPr lang="en-US" dirty="0" smtClean="0"/>
              <a:t>Working Draft - Trainer's Guide</a:t>
            </a:r>
            <a:endParaRPr lang="en-US" dirty="0"/>
          </a:p>
        </p:txBody>
      </p:sp>
    </p:spTree>
    <p:extLst>
      <p:ext uri="{BB962C8B-B14F-4D97-AF65-F5344CB8AC3E}">
        <p14:creationId xmlns:p14="http://schemas.microsoft.com/office/powerpoint/2010/main" xmlns="" val="40854510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solidFill>
                <a:srgbClr val="FF0000"/>
              </a:solidFill>
            </a:endParaRPr>
          </a:p>
          <a:p>
            <a:pPr marL="171450" indent="-171450">
              <a:buFont typeface="Arial"/>
              <a:buChar char="•"/>
            </a:pPr>
            <a:r>
              <a:rPr lang="en-US" dirty="0" smtClean="0">
                <a:solidFill>
                  <a:srgbClr val="FF0000"/>
                </a:solidFill>
              </a:rPr>
              <a:t>Attract private investment (capital) into slum or blighted areas</a:t>
            </a:r>
          </a:p>
          <a:p>
            <a:pPr marL="171450" indent="-171450">
              <a:buFont typeface="Arial"/>
              <a:buChar char="•"/>
            </a:pPr>
            <a:r>
              <a:rPr lang="en-US" dirty="0" smtClean="0">
                <a:solidFill>
                  <a:srgbClr val="FF0000"/>
                </a:solidFill>
              </a:rPr>
              <a:t>Increase the tax base</a:t>
            </a:r>
          </a:p>
          <a:p>
            <a:pPr marL="171450" indent="-171450">
              <a:buFont typeface="Arial"/>
              <a:buChar char="•"/>
            </a:pPr>
            <a:r>
              <a:rPr lang="en-US" dirty="0" smtClean="0">
                <a:solidFill>
                  <a:srgbClr val="FF0000"/>
                </a:solidFill>
              </a:rPr>
              <a:t>Investment won’t occur without public assistance</a:t>
            </a:r>
          </a:p>
          <a:p>
            <a:endParaRPr lang="en-US" dirty="0"/>
          </a:p>
        </p:txBody>
      </p:sp>
      <p:sp>
        <p:nvSpPr>
          <p:cNvPr id="4" name="Header Placeholder 3"/>
          <p:cNvSpPr>
            <a:spLocks noGrp="1"/>
          </p:cNvSpPr>
          <p:nvPr>
            <p:ph type="hdr" sz="quarter" idx="10"/>
          </p:nvPr>
        </p:nvSpPr>
        <p:spPr>
          <a:xfrm>
            <a:off x="0" y="0"/>
            <a:ext cx="2971800" cy="457200"/>
          </a:xfrm>
          <a:prstGeom prst="rect">
            <a:avLst/>
          </a:prstGeom>
        </p:spPr>
        <p:txBody>
          <a:bodyPr/>
          <a:lstStyle/>
          <a:p>
            <a:r>
              <a:rPr lang="en-US" dirty="0" smtClean="0"/>
              <a:t>Budget, Funding, &amp; Reporting</a:t>
            </a:r>
            <a:endParaRPr lang="en-US" dirty="0"/>
          </a:p>
        </p:txBody>
      </p:sp>
      <p:sp>
        <p:nvSpPr>
          <p:cNvPr id="5" name="Date Placeholder 4"/>
          <p:cNvSpPr>
            <a:spLocks noGrp="1"/>
          </p:cNvSpPr>
          <p:nvPr>
            <p:ph type="dt" idx="11"/>
          </p:nvPr>
        </p:nvSpPr>
        <p:spPr>
          <a:xfrm>
            <a:off x="3884613" y="0"/>
            <a:ext cx="2971800" cy="457200"/>
          </a:xfrm>
          <a:prstGeom prst="rect">
            <a:avLst/>
          </a:prstGeom>
        </p:spPr>
        <p:txBody>
          <a:bodyPr/>
          <a:lstStyle/>
          <a:p>
            <a:r>
              <a:rPr lang="en-US" dirty="0" smtClean="0"/>
              <a:t>Working Draft - Trainer's Guide</a:t>
            </a:r>
            <a:endParaRPr lang="en-US" dirty="0"/>
          </a:p>
        </p:txBody>
      </p:sp>
      <p:sp>
        <p:nvSpPr>
          <p:cNvPr id="6" name="Footer Placeholder 5"/>
          <p:cNvSpPr>
            <a:spLocks noGrp="1"/>
          </p:cNvSpPr>
          <p:nvPr>
            <p:ph type="ftr" sz="quarter" idx="12"/>
          </p:nvPr>
        </p:nvSpPr>
        <p:spPr>
          <a:xfrm>
            <a:off x="0" y="8685213"/>
            <a:ext cx="2971800" cy="457200"/>
          </a:xfrm>
          <a:prstGeom prst="rect">
            <a:avLst/>
          </a:prstGeom>
        </p:spPr>
        <p:txBody>
          <a:bodyPr/>
          <a:lstStyle/>
          <a:p>
            <a:r>
              <a:rPr lang="en-US" dirty="0" smtClean="0"/>
              <a:t>September 21, 2012 Version</a:t>
            </a:r>
            <a:endParaRPr lang="en-US" dirty="0"/>
          </a:p>
        </p:txBody>
      </p:sp>
      <p:sp>
        <p:nvSpPr>
          <p:cNvPr id="7" name="Slide Number Placeholder 6"/>
          <p:cNvSpPr>
            <a:spLocks noGrp="1"/>
          </p:cNvSpPr>
          <p:nvPr>
            <p:ph type="sldNum" sz="quarter" idx="13"/>
          </p:nvPr>
        </p:nvSpPr>
        <p:spPr/>
        <p:txBody>
          <a:bodyPr/>
          <a:lstStyle/>
          <a:p>
            <a:fld id="{3D7B6F6B-41AE-9743-B6D8-102870569D0A}" type="slidenum">
              <a:rPr lang="en-US" smtClean="0"/>
              <a:pPr/>
              <a:t>30</a:t>
            </a:fld>
            <a:endParaRPr lang="en-US" dirty="0"/>
          </a:p>
        </p:txBody>
      </p:sp>
    </p:spTree>
    <p:extLst>
      <p:ext uri="{BB962C8B-B14F-4D97-AF65-F5344CB8AC3E}">
        <p14:creationId xmlns:p14="http://schemas.microsoft.com/office/powerpoint/2010/main" xmlns="" val="32932160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9" name="Rectangle 2"/>
          <p:cNvSpPr>
            <a:spLocks noChangeArrowheads="1"/>
          </p:cNvSpPr>
          <p:nvPr/>
        </p:nvSpPr>
        <p:spPr bwMode="auto">
          <a:xfrm>
            <a:off x="3885732" y="0"/>
            <a:ext cx="297226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dirty="0"/>
          </a:p>
        </p:txBody>
      </p:sp>
      <p:sp>
        <p:nvSpPr>
          <p:cNvPr id="137221" name="Rectangle 4"/>
          <p:cNvSpPr>
            <a:spLocks noChangeArrowheads="1"/>
          </p:cNvSpPr>
          <p:nvPr/>
        </p:nvSpPr>
        <p:spPr bwMode="auto">
          <a:xfrm>
            <a:off x="1" y="8686800"/>
            <a:ext cx="297226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dirty="0"/>
          </a:p>
        </p:txBody>
      </p:sp>
      <p:sp>
        <p:nvSpPr>
          <p:cNvPr id="137222" name="Rectangle 5"/>
          <p:cNvSpPr>
            <a:spLocks noChangeArrowheads="1"/>
          </p:cNvSpPr>
          <p:nvPr/>
        </p:nvSpPr>
        <p:spPr bwMode="auto">
          <a:xfrm>
            <a:off x="1" y="0"/>
            <a:ext cx="2972268"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dirty="0"/>
          </a:p>
        </p:txBody>
      </p:sp>
      <p:sp>
        <p:nvSpPr>
          <p:cNvPr id="137223" name="Rectangle 6"/>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Gill Sans MT"/>
                <a:cs typeface="Gill Sans MT"/>
              </a:rPr>
              <a:t>FRA05</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Gill Sans MT"/>
                <a:cs typeface="Gill Sans MT"/>
              </a:rPr>
              <a:t>[INTRODUCE</a:t>
            </a:r>
            <a:r>
              <a:rPr lang="en-US" baseline="0" dirty="0" smtClean="0">
                <a:latin typeface="Gill Sans MT"/>
                <a:cs typeface="Gill Sans MT"/>
              </a:rPr>
              <a:t> EACH POINT.  IF NO QUESTIONS, GO ON TO NEXT SLIDE]</a:t>
            </a:r>
          </a:p>
          <a:p>
            <a:endParaRPr lang="en-US" sz="1200" kern="1200" dirty="0" smtClean="0">
              <a:solidFill>
                <a:schemeClr val="tx1"/>
              </a:solidFill>
              <a:effectLst/>
              <a:latin typeface="Gill Sans MT"/>
              <a:cs typeface="Gill Sans MT"/>
            </a:endParaRPr>
          </a:p>
          <a:p>
            <a:r>
              <a:rPr lang="en-US" dirty="0" smtClean="0">
                <a:latin typeface="Gill Sans MT"/>
                <a:cs typeface="Gill Sans MT"/>
              </a:rPr>
              <a:t>Why Investment Does Not Occur Without Public Assistance</a:t>
            </a:r>
          </a:p>
          <a:p>
            <a:pPr marL="171450" indent="-171450">
              <a:buFont typeface="Arial"/>
              <a:buChar char="•"/>
            </a:pPr>
            <a:endParaRPr lang="en-US" dirty="0" smtClean="0">
              <a:latin typeface="Gill Sans MT"/>
              <a:cs typeface="Gill Sans MT"/>
            </a:endParaRPr>
          </a:p>
          <a:p>
            <a:pPr marL="171450" indent="-171450">
              <a:buFont typeface="Arial"/>
              <a:buChar char="•"/>
            </a:pPr>
            <a:r>
              <a:rPr lang="en-US" dirty="0" smtClean="0">
                <a:solidFill>
                  <a:srgbClr val="FF0000"/>
                </a:solidFill>
                <a:latin typeface="Gill Sans MT"/>
                <a:cs typeface="Gill Sans MT"/>
              </a:rPr>
              <a:t>Investors perceive an inadequate Return on Investment (ROI)</a:t>
            </a:r>
          </a:p>
          <a:p>
            <a:pPr marL="628650" lvl="1" indent="-171450">
              <a:buFont typeface="Arial"/>
              <a:buChar char="•"/>
            </a:pPr>
            <a:r>
              <a:rPr lang="en-US" dirty="0" smtClean="0">
                <a:solidFill>
                  <a:srgbClr val="FF0000"/>
                </a:solidFill>
                <a:latin typeface="Gill Sans MT"/>
                <a:cs typeface="Gill Sans MT"/>
              </a:rPr>
              <a:t>Understand how investors measure (ROI)</a:t>
            </a:r>
          </a:p>
          <a:p>
            <a:pPr marL="628650" lvl="1" indent="-171450">
              <a:buFont typeface="Arial"/>
              <a:buChar char="•"/>
            </a:pPr>
            <a:r>
              <a:rPr lang="en-US" dirty="0" smtClean="0">
                <a:solidFill>
                  <a:srgbClr val="FF0000"/>
                </a:solidFill>
                <a:latin typeface="Gill Sans MT"/>
                <a:cs typeface="Gill Sans MT"/>
              </a:rPr>
              <a:t>Learn to adjust the imbalance between cost and revenues</a:t>
            </a:r>
          </a:p>
          <a:p>
            <a:pPr marL="171450" indent="-171450">
              <a:buFont typeface="Arial"/>
              <a:buChar char="•"/>
            </a:pPr>
            <a:r>
              <a:rPr lang="en-US" dirty="0" smtClean="0">
                <a:solidFill>
                  <a:srgbClr val="FF0000"/>
                </a:solidFill>
                <a:latin typeface="Gill Sans MT"/>
                <a:cs typeface="Gill Sans MT"/>
              </a:rPr>
              <a:t>Lenders </a:t>
            </a:r>
            <a:r>
              <a:rPr lang="en-US" sz="1200" dirty="0" smtClean="0">
                <a:solidFill>
                  <a:srgbClr val="FF0000"/>
                </a:solidFill>
                <a:latin typeface="Gill Sans MT"/>
                <a:cs typeface="Gill Sans MT"/>
              </a:rPr>
              <a:t>perceive </a:t>
            </a:r>
            <a:r>
              <a:rPr lang="en-US" dirty="0" smtClean="0">
                <a:solidFill>
                  <a:srgbClr val="FF0000"/>
                </a:solidFill>
                <a:latin typeface="Gill Sans MT"/>
                <a:cs typeface="Gill Sans MT"/>
              </a:rPr>
              <a:t>an unacceptable level of risk	</a:t>
            </a:r>
          </a:p>
          <a:p>
            <a:pPr marL="628650" lvl="1" indent="-171450">
              <a:buFont typeface="Arial"/>
              <a:buChar char="•"/>
            </a:pPr>
            <a:r>
              <a:rPr lang="en-US" dirty="0" smtClean="0">
                <a:solidFill>
                  <a:srgbClr val="FF0000"/>
                </a:solidFill>
                <a:latin typeface="Gill Sans MT"/>
                <a:cs typeface="Gill Sans MT"/>
              </a:rPr>
              <a:t>Understand how lenders evaluate risk</a:t>
            </a:r>
          </a:p>
          <a:p>
            <a:pPr marL="628650" lvl="1" indent="-171450">
              <a:buFont typeface="Arial"/>
              <a:buChar char="•"/>
            </a:pPr>
            <a:r>
              <a:rPr lang="en-US" dirty="0" smtClean="0">
                <a:solidFill>
                  <a:srgbClr val="FF0000"/>
                </a:solidFill>
                <a:latin typeface="Gill Sans MT"/>
                <a:cs typeface="Gill Sans MT"/>
              </a:rPr>
              <a:t>Learn to reduce risk of default and foreclosure</a:t>
            </a:r>
          </a:p>
          <a:p>
            <a:endParaRPr lang="en-US" dirty="0"/>
          </a:p>
        </p:txBody>
      </p:sp>
      <p:sp>
        <p:nvSpPr>
          <p:cNvPr id="137224" name="Rectangle 7"/>
          <p:cNvSpPr>
            <a:spLocks noGrp="1" noRot="1" noChangeAspect="1" noChangeArrowheads="1" noTextEdit="1"/>
          </p:cNvSpPr>
          <p:nvPr>
            <p:ph type="sldImg"/>
          </p:nvPr>
        </p:nvSpPr>
        <p:spPr>
          <a:ln cap="flat"/>
        </p:spPr>
      </p:sp>
      <p:sp>
        <p:nvSpPr>
          <p:cNvPr id="9" name="Date Placeholder 3"/>
          <p:cNvSpPr>
            <a:spLocks noGrp="1"/>
          </p:cNvSpPr>
          <p:nvPr>
            <p:ph type="dt" idx="1"/>
          </p:nvPr>
        </p:nvSpPr>
        <p:spPr>
          <a:xfrm>
            <a:off x="3884613" y="0"/>
            <a:ext cx="2971800" cy="457200"/>
          </a:xfrm>
          <a:prstGeom prst="rect">
            <a:avLst/>
          </a:prstGeom>
        </p:spPr>
        <p:txBody>
          <a:bodyPr/>
          <a:lstStyle/>
          <a:p>
            <a:r>
              <a:rPr lang="en-US" dirty="0" smtClean="0"/>
              <a:t>Working Draft - Trainer's Guide</a:t>
            </a:r>
            <a:endParaRPr lang="en-US" dirty="0"/>
          </a:p>
        </p:txBody>
      </p:sp>
      <p:sp>
        <p:nvSpPr>
          <p:cNvPr id="10"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Budget, Funding, &amp; Reporting</a:t>
            </a:r>
            <a:endParaRPr lang="en-US" dirty="0"/>
          </a:p>
        </p:txBody>
      </p:sp>
      <p:sp>
        <p:nvSpPr>
          <p:cNvPr id="11"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July 27, 2012 Version</a:t>
            </a:r>
            <a:endParaRPr lang="en-US" dirty="0"/>
          </a:p>
        </p:txBody>
      </p:sp>
      <p:sp>
        <p:nvSpPr>
          <p:cNvPr id="12" name="Rectangle 5"/>
          <p:cNvSpPr>
            <a:spLocks noGrp="1" noChangeArrowheads="1"/>
          </p:cNvSpPr>
          <p:nvPr>
            <p:ph type="sldNum" sz="quarter" idx="5"/>
          </p:nvPr>
        </p:nvSpPr>
        <p:spPr>
          <a:xfrm>
            <a:off x="3884613" y="8685213"/>
            <a:ext cx="2971800" cy="45720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000">
                <a:solidFill>
                  <a:schemeClr val="tx1"/>
                </a:solidFill>
                <a:latin typeface="Tahoma" charset="0"/>
                <a:ea typeface="ＭＳ Ｐゴシック" charset="0"/>
              </a:defRPr>
            </a:lvl1pPr>
            <a:lvl2pPr marL="742950" indent="-285750" eaLnBrk="0" hangingPunct="0">
              <a:defRPr sz="2000">
                <a:solidFill>
                  <a:schemeClr val="tx1"/>
                </a:solidFill>
                <a:latin typeface="Tahoma" charset="0"/>
                <a:ea typeface="ＭＳ Ｐゴシック" charset="0"/>
              </a:defRPr>
            </a:lvl2pPr>
            <a:lvl3pPr marL="1143000" indent="-228600" eaLnBrk="0" hangingPunct="0">
              <a:defRPr sz="2000">
                <a:solidFill>
                  <a:schemeClr val="tx1"/>
                </a:solidFill>
                <a:latin typeface="Tahoma" charset="0"/>
                <a:ea typeface="ＭＳ Ｐゴシック" charset="0"/>
              </a:defRPr>
            </a:lvl3pPr>
            <a:lvl4pPr marL="1600200" indent="-228600" eaLnBrk="0" hangingPunct="0">
              <a:defRPr sz="2000">
                <a:solidFill>
                  <a:schemeClr val="tx1"/>
                </a:solidFill>
                <a:latin typeface="Tahoma" charset="0"/>
                <a:ea typeface="ＭＳ Ｐゴシック" charset="0"/>
              </a:defRPr>
            </a:lvl4pPr>
            <a:lvl5pPr marL="2057400" indent="-228600" eaLnBrk="0" hangingPunct="0">
              <a:defRPr sz="20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20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20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20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2000">
                <a:solidFill>
                  <a:schemeClr val="tx1"/>
                </a:solidFill>
                <a:latin typeface="Tahoma" charset="0"/>
                <a:ea typeface="ＭＳ Ｐゴシック" charset="0"/>
              </a:defRPr>
            </a:lvl9pPr>
          </a:lstStyle>
          <a:p>
            <a:fld id="{B3E45712-AB6D-E044-A910-9F40231D6E93}" type="slidenum">
              <a:rPr lang="en-US" sz="1200">
                <a:latin typeface="+mj-lt"/>
              </a:rPr>
              <a:pPr/>
              <a:t>31</a:t>
            </a:fld>
            <a:endParaRPr lang="en-US" sz="1200" dirty="0">
              <a:latin typeface="+mj-lt"/>
            </a:endParaRPr>
          </a:p>
        </p:txBody>
      </p:sp>
    </p:spTree>
    <p:extLst>
      <p:ext uri="{BB962C8B-B14F-4D97-AF65-F5344CB8AC3E}">
        <p14:creationId xmlns:p14="http://schemas.microsoft.com/office/powerpoint/2010/main" xmlns="" val="1629677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Board size by </a:t>
            </a:r>
            <a:r>
              <a:rPr lang="en-US" dirty="0" err="1" smtClean="0"/>
              <a:t>interlocal</a:t>
            </a:r>
            <a:endParaRPr lang="en-US" dirty="0"/>
          </a:p>
        </p:txBody>
      </p:sp>
      <p:sp>
        <p:nvSpPr>
          <p:cNvPr id="4" name="Slide Number Placeholder 3"/>
          <p:cNvSpPr>
            <a:spLocks noGrp="1"/>
          </p:cNvSpPr>
          <p:nvPr>
            <p:ph type="sldNum" sz="quarter" idx="10"/>
          </p:nvPr>
        </p:nvSpPr>
        <p:spPr/>
        <p:txBody>
          <a:bodyPr/>
          <a:lstStyle/>
          <a:p>
            <a:fld id="{266235B2-6CB3-814B-BF36-A976794F1751}" type="slidenum">
              <a:rPr lang="en-US" smtClean="0"/>
              <a:pPr/>
              <a:t>9</a:t>
            </a:fld>
            <a:endParaRPr lang="en-US" dirty="0"/>
          </a:p>
        </p:txBody>
      </p:sp>
    </p:spTree>
    <p:extLst>
      <p:ext uri="{BB962C8B-B14F-4D97-AF65-F5344CB8AC3E}">
        <p14:creationId xmlns:p14="http://schemas.microsoft.com/office/powerpoint/2010/main" xmlns="" val="1728625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Gill Sans MT"/>
                <a:cs typeface="Gill Sans MT"/>
              </a:rPr>
              <a:t>FRA01</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Gill Sans MT"/>
                <a:cs typeface="Gill Sans MT"/>
              </a:rPr>
              <a:t>[INTRODUCE</a:t>
            </a:r>
            <a:r>
              <a:rPr lang="en-US" baseline="0" dirty="0" smtClean="0">
                <a:latin typeface="Gill Sans MT"/>
                <a:cs typeface="Gill Sans MT"/>
              </a:rPr>
              <a:t> EACH POINT.  IF NO QUESTIONS, GO ON TO NEXT SLIDE]</a:t>
            </a:r>
          </a:p>
          <a:p>
            <a:endParaRPr lang="en-US" dirty="0" smtClean="0">
              <a:latin typeface="Gill Sans MT"/>
              <a:cs typeface="Gill Sans MT"/>
            </a:endParaRPr>
          </a:p>
          <a:p>
            <a:pPr marL="0" indent="0">
              <a:buNone/>
              <a:defRPr/>
            </a:pPr>
            <a:r>
              <a:rPr lang="en-US" sz="1200" dirty="0" smtClean="0">
                <a:solidFill>
                  <a:srgbClr val="FF0000"/>
                </a:solidFill>
                <a:cs typeface="Gill Sans MT"/>
              </a:rPr>
              <a:t>ANYONE NOT HAVE A CRA PLAN?</a:t>
            </a:r>
          </a:p>
          <a:p>
            <a:pPr marL="0" indent="0">
              <a:buNone/>
              <a:defRPr/>
            </a:pPr>
            <a:endParaRPr lang="en-US" dirty="0">
              <a:solidFill>
                <a:srgbClr val="FF0000"/>
              </a:solidFill>
              <a:cs typeface="Gill Sans MT"/>
            </a:endParaRPr>
          </a:p>
          <a:p>
            <a:pPr marL="0" indent="0">
              <a:buNone/>
              <a:defRPr/>
            </a:pPr>
            <a:r>
              <a:rPr lang="en-US" sz="1200" dirty="0" smtClean="0">
                <a:solidFill>
                  <a:srgbClr val="FF0000"/>
                </a:solidFill>
                <a:cs typeface="Gill Sans MT"/>
              </a:rPr>
              <a:t>JUST AS WHEN THE Community Redevelopment Plan was written, it is important to remember</a:t>
            </a:r>
            <a:r>
              <a:rPr lang="en-US" sz="1200" dirty="0" smtClean="0">
                <a:cs typeface="Gill Sans MT"/>
              </a:rPr>
              <a:t>:</a:t>
            </a:r>
          </a:p>
          <a:p>
            <a:pPr marL="339725" indent="-339725">
              <a:buFont typeface="Arial"/>
              <a:buChar char="•"/>
              <a:defRPr/>
            </a:pPr>
            <a:r>
              <a:rPr lang="en-US" sz="1200" dirty="0" smtClean="0">
                <a:cs typeface="Gill Sans MT"/>
              </a:rPr>
              <a:t>If a program or project is contained in the Plan, it need not be undertaken.</a:t>
            </a:r>
          </a:p>
          <a:p>
            <a:pPr marL="339725" indent="-339725">
              <a:buFont typeface="Arial"/>
              <a:buChar char="•"/>
              <a:defRPr/>
            </a:pPr>
            <a:r>
              <a:rPr lang="en-US" sz="1200" dirty="0" smtClean="0">
                <a:cs typeface="Gill Sans MT"/>
              </a:rPr>
              <a:t>But if a program or project is</a:t>
            </a:r>
            <a:r>
              <a:rPr lang="en-US" sz="1200" dirty="0" smtClean="0">
                <a:solidFill>
                  <a:srgbClr val="FF0000"/>
                </a:solidFill>
                <a:cs typeface="Gill Sans MT"/>
              </a:rPr>
              <a:t> </a:t>
            </a:r>
            <a:r>
              <a:rPr lang="en-US" sz="1200" dirty="0" smtClean="0">
                <a:solidFill>
                  <a:srgbClr val="2F2B20"/>
                </a:solidFill>
                <a:cs typeface="Gill Sans MT"/>
              </a:rPr>
              <a:t>NOT</a:t>
            </a:r>
            <a:r>
              <a:rPr lang="en-US" sz="1200" dirty="0" smtClean="0">
                <a:solidFill>
                  <a:srgbClr val="FF0000"/>
                </a:solidFill>
                <a:cs typeface="Gill Sans MT"/>
              </a:rPr>
              <a:t> </a:t>
            </a:r>
            <a:r>
              <a:rPr lang="en-US" sz="1200" dirty="0" smtClean="0">
                <a:cs typeface="Gill Sans MT"/>
              </a:rPr>
              <a:t>contained in the Plan it </a:t>
            </a:r>
            <a:r>
              <a:rPr lang="en-US" sz="1200" dirty="0" smtClean="0">
                <a:solidFill>
                  <a:srgbClr val="2F2B20"/>
                </a:solidFill>
                <a:cs typeface="Gill Sans MT"/>
              </a:rPr>
              <a:t>CANNOT </a:t>
            </a:r>
            <a:r>
              <a:rPr lang="en-US" sz="1200" dirty="0" smtClean="0">
                <a:cs typeface="Gill Sans MT"/>
              </a:rPr>
              <a:t>be undertaken.</a:t>
            </a:r>
          </a:p>
          <a:p>
            <a:pPr marL="339725" indent="-339725">
              <a:buFont typeface="Arial"/>
              <a:buChar char="•"/>
              <a:defRPr/>
            </a:pPr>
            <a:r>
              <a:rPr lang="en-US" sz="1200" dirty="0" smtClean="0">
                <a:cs typeface="Gill Sans MT"/>
              </a:rPr>
              <a:t>Put everything you might want to do in the Plan whether you think you will do it or not.</a:t>
            </a:r>
          </a:p>
          <a:p>
            <a:endParaRPr lang="en-US" dirty="0"/>
          </a:p>
        </p:txBody>
      </p:sp>
      <p:sp>
        <p:nvSpPr>
          <p:cNvPr id="4" name="Date Placeholder 3"/>
          <p:cNvSpPr>
            <a:spLocks noGrp="1"/>
          </p:cNvSpPr>
          <p:nvPr>
            <p:ph type="dt" idx="10"/>
          </p:nvPr>
        </p:nvSpPr>
        <p:spPr>
          <a:xfrm>
            <a:off x="3884613" y="0"/>
            <a:ext cx="2971800" cy="457200"/>
          </a:xfrm>
          <a:prstGeom prst="rect">
            <a:avLst/>
          </a:prstGeom>
        </p:spPr>
        <p:txBody>
          <a:bodyPr/>
          <a:lstStyle/>
          <a:p>
            <a:r>
              <a:rPr lang="en-US" dirty="0" smtClean="0"/>
              <a:t>Working Draft - Trainer's Guide</a:t>
            </a:r>
            <a:endParaRPr lang="en-US" dirty="0"/>
          </a:p>
        </p:txBody>
      </p:sp>
      <p:sp>
        <p:nvSpPr>
          <p:cNvPr id="5" name="Slide Number Placeholder 4"/>
          <p:cNvSpPr>
            <a:spLocks noGrp="1"/>
          </p:cNvSpPr>
          <p:nvPr>
            <p:ph type="sldNum" sz="quarter" idx="11"/>
          </p:nvPr>
        </p:nvSpPr>
        <p:spPr/>
        <p:txBody>
          <a:bodyPr/>
          <a:lstStyle/>
          <a:p>
            <a:fld id="{3D7B6F6B-41AE-9743-B6D8-102870569D0A}" type="slidenum">
              <a:rPr lang="en-US" smtClean="0"/>
              <a:pPr/>
              <a:t>10</a:t>
            </a:fld>
            <a:endParaRPr lang="en-US" dirty="0"/>
          </a:p>
        </p:txBody>
      </p:sp>
      <p:sp>
        <p:nvSpPr>
          <p:cNvPr id="6" name="Footer Placeholder 5"/>
          <p:cNvSpPr>
            <a:spLocks noGrp="1"/>
          </p:cNvSpPr>
          <p:nvPr>
            <p:ph type="ftr" sz="quarter" idx="12"/>
          </p:nvPr>
        </p:nvSpPr>
        <p:spPr>
          <a:xfrm>
            <a:off x="0" y="8685213"/>
            <a:ext cx="2971800" cy="457200"/>
          </a:xfrm>
          <a:prstGeom prst="rect">
            <a:avLst/>
          </a:prstGeom>
        </p:spPr>
        <p:txBody>
          <a:bodyPr/>
          <a:lstStyle/>
          <a:p>
            <a:r>
              <a:rPr lang="en-US" dirty="0" smtClean="0"/>
              <a:t>July 27, 2012 Version</a:t>
            </a:r>
            <a:endParaRPr lang="en-US" dirty="0"/>
          </a:p>
        </p:txBody>
      </p:sp>
      <p:sp>
        <p:nvSpPr>
          <p:cNvPr id="7" name="Header Placeholder 6"/>
          <p:cNvSpPr>
            <a:spLocks noGrp="1"/>
          </p:cNvSpPr>
          <p:nvPr>
            <p:ph type="hdr" sz="quarter" idx="13"/>
          </p:nvPr>
        </p:nvSpPr>
        <p:spPr>
          <a:xfrm>
            <a:off x="0" y="0"/>
            <a:ext cx="2971800" cy="457200"/>
          </a:xfrm>
          <a:prstGeom prst="rect">
            <a:avLst/>
          </a:prstGeom>
        </p:spPr>
        <p:txBody>
          <a:bodyPr/>
          <a:lstStyle/>
          <a:p>
            <a:r>
              <a:rPr lang="en-US" dirty="0" smtClean="0"/>
              <a:t>Budget, Funding, &amp; Reporting</a:t>
            </a:r>
            <a:endParaRPr lang="en-US" dirty="0"/>
          </a:p>
        </p:txBody>
      </p:sp>
    </p:spTree>
    <p:extLst>
      <p:ext uri="{BB962C8B-B14F-4D97-AF65-F5344CB8AC3E}">
        <p14:creationId xmlns:p14="http://schemas.microsoft.com/office/powerpoint/2010/main" xmlns="" val="1036279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Gill Sans MT"/>
                <a:cs typeface="Gill Sans MT"/>
              </a:rPr>
              <a:t>FRA01</a:t>
            </a:r>
            <a:endParaRPr lang="en-US" dirty="0">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smtClean="0">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rgbClr val="FF0000"/>
                </a:solidFill>
                <a:latin typeface="Gill Sans MT"/>
                <a:cs typeface="Gill Sans MT"/>
              </a:rPr>
              <a:t>At the End of the Fiscal Year</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solidFill>
                <a:srgbClr val="FF0000"/>
              </a:solidFill>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rgbClr val="FF0000"/>
                </a:solidFill>
                <a:latin typeface="Gill Sans MT"/>
                <a:cs typeface="Gill Sans MT"/>
              </a:rPr>
              <a:t>Funds left in the Redevelopment Trust Fund on the last day of the Fiscal Year shall be:</a:t>
            </a:r>
          </a:p>
          <a:p>
            <a:pPr marL="171450" indent="-171450" eaLnBrk="1" hangingPunct="1">
              <a:lnSpc>
                <a:spcPct val="90000"/>
              </a:lnSpc>
              <a:buFont typeface="Arial"/>
              <a:buChar char="•"/>
            </a:pPr>
            <a:endParaRPr lang="en-US" sz="900" dirty="0" smtClean="0">
              <a:solidFill>
                <a:srgbClr val="FF0000"/>
              </a:solidFill>
              <a:latin typeface="Gill Sans MT"/>
              <a:cs typeface="Gill Sans MT"/>
            </a:endParaRPr>
          </a:p>
          <a:p>
            <a:pPr marL="171450" indent="-171450" eaLnBrk="1" hangingPunct="1">
              <a:lnSpc>
                <a:spcPct val="90000"/>
              </a:lnSpc>
              <a:buFont typeface="Arial"/>
              <a:buChar char="•"/>
            </a:pPr>
            <a:r>
              <a:rPr lang="en-US" dirty="0" smtClean="0">
                <a:solidFill>
                  <a:srgbClr val="FF0000"/>
                </a:solidFill>
                <a:latin typeface="Gill Sans MT"/>
                <a:cs typeface="Gill Sans MT"/>
              </a:rPr>
              <a:t>Returned to the taxing authorities</a:t>
            </a:r>
          </a:p>
          <a:p>
            <a:pPr marL="171450" indent="-171450" eaLnBrk="1" hangingPunct="1">
              <a:lnSpc>
                <a:spcPct val="90000"/>
              </a:lnSpc>
              <a:buFont typeface="Arial"/>
              <a:buChar char="•"/>
            </a:pPr>
            <a:r>
              <a:rPr lang="en-US" dirty="0" smtClean="0">
                <a:solidFill>
                  <a:srgbClr val="FF0000"/>
                </a:solidFill>
                <a:latin typeface="Gill Sans MT"/>
                <a:cs typeface="Gill Sans MT"/>
              </a:rPr>
              <a:t>Used to reduce debt</a:t>
            </a:r>
          </a:p>
          <a:p>
            <a:pPr marL="171450" indent="-171450" eaLnBrk="1" hangingPunct="1">
              <a:lnSpc>
                <a:spcPct val="90000"/>
              </a:lnSpc>
              <a:buFont typeface="Arial"/>
              <a:buChar char="•"/>
            </a:pPr>
            <a:r>
              <a:rPr lang="en-US" dirty="0" smtClean="0">
                <a:solidFill>
                  <a:srgbClr val="FF0000"/>
                </a:solidFill>
                <a:latin typeface="Gill Sans MT"/>
                <a:cs typeface="Gill Sans MT"/>
              </a:rPr>
              <a:t>Deposited in an escrow account for reducing debt later</a:t>
            </a:r>
          </a:p>
          <a:p>
            <a:pPr marL="171450" indent="-171450" eaLnBrk="1" hangingPunct="1">
              <a:lnSpc>
                <a:spcPct val="90000"/>
              </a:lnSpc>
              <a:buFont typeface="Arial"/>
              <a:buChar char="•"/>
            </a:pPr>
            <a:r>
              <a:rPr lang="en-US" dirty="0" smtClean="0">
                <a:solidFill>
                  <a:srgbClr val="FF0000"/>
                </a:solidFill>
                <a:latin typeface="Gill Sans MT"/>
                <a:cs typeface="Gill Sans MT"/>
              </a:rPr>
              <a:t>Appropriated to a specific project contained in the Redevelopment Plan that will be completed within three (3) years</a:t>
            </a:r>
          </a:p>
          <a:p>
            <a:endParaRPr lang="en-US" dirty="0" smtClean="0"/>
          </a:p>
          <a:p>
            <a:r>
              <a:rPr lang="en-US" dirty="0" smtClean="0">
                <a:solidFill>
                  <a:srgbClr val="FF0000"/>
                </a:solidFill>
              </a:rPr>
              <a:t>ASK:  WHO WANTS TO DO THE FIRST?</a:t>
            </a:r>
          </a:p>
          <a:p>
            <a:endParaRPr lang="en-US" dirty="0">
              <a:solidFill>
                <a:srgbClr val="FF0000"/>
              </a:solidFill>
            </a:endParaRPr>
          </a:p>
          <a:p>
            <a:r>
              <a:rPr lang="en-US" dirty="0" smtClean="0">
                <a:solidFill>
                  <a:srgbClr val="FF0000"/>
                </a:solidFill>
              </a:rPr>
              <a:t>ASK ATTENDEES TO SHARE EXPERIENCE OF HOW THEY DO THIS.</a:t>
            </a:r>
          </a:p>
          <a:p>
            <a:endParaRPr lang="en-US" dirty="0">
              <a:solidFill>
                <a:srgbClr val="FF0000"/>
              </a:solidFill>
            </a:endParaRPr>
          </a:p>
          <a:p>
            <a:r>
              <a:rPr lang="en-US" dirty="0" smtClean="0">
                <a:solidFill>
                  <a:srgbClr val="FF0000"/>
                </a:solidFill>
              </a:rPr>
              <a:t>INTRODUCE THE NOVEMBER RECONCILIATION</a:t>
            </a:r>
            <a:endParaRPr lang="en-US" dirty="0">
              <a:solidFill>
                <a:srgbClr val="FF0000"/>
              </a:solidFill>
            </a:endParaRPr>
          </a:p>
        </p:txBody>
      </p:sp>
      <p:sp>
        <p:nvSpPr>
          <p:cNvPr id="4" name="Date Placeholder 3"/>
          <p:cNvSpPr>
            <a:spLocks noGrp="1"/>
          </p:cNvSpPr>
          <p:nvPr>
            <p:ph type="dt" idx="10"/>
          </p:nvPr>
        </p:nvSpPr>
        <p:spPr>
          <a:xfrm>
            <a:off x="3884613" y="0"/>
            <a:ext cx="2971800" cy="457200"/>
          </a:xfrm>
          <a:prstGeom prst="rect">
            <a:avLst/>
          </a:prstGeom>
        </p:spPr>
        <p:txBody>
          <a:bodyPr/>
          <a:lstStyle/>
          <a:p>
            <a:r>
              <a:rPr lang="en-US" dirty="0" smtClean="0"/>
              <a:t>Working Draft - Trainer's Guide</a:t>
            </a:r>
            <a:endParaRPr lang="en-US" dirty="0"/>
          </a:p>
        </p:txBody>
      </p:sp>
      <p:sp>
        <p:nvSpPr>
          <p:cNvPr id="5" name="Slide Number Placeholder 4"/>
          <p:cNvSpPr>
            <a:spLocks noGrp="1"/>
          </p:cNvSpPr>
          <p:nvPr>
            <p:ph type="sldNum" sz="quarter" idx="11"/>
          </p:nvPr>
        </p:nvSpPr>
        <p:spPr/>
        <p:txBody>
          <a:bodyPr/>
          <a:lstStyle/>
          <a:p>
            <a:fld id="{3D7B6F6B-41AE-9743-B6D8-102870569D0A}" type="slidenum">
              <a:rPr lang="en-US" smtClean="0"/>
              <a:pPr/>
              <a:t>11</a:t>
            </a:fld>
            <a:endParaRPr lang="en-US" dirty="0"/>
          </a:p>
        </p:txBody>
      </p:sp>
      <p:sp>
        <p:nvSpPr>
          <p:cNvPr id="6"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Budget, Funding, &amp; Reporting</a:t>
            </a:r>
            <a:endParaRPr lang="en-US" dirty="0"/>
          </a:p>
        </p:txBody>
      </p:sp>
      <p:sp>
        <p:nvSpPr>
          <p:cNvPr id="7"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July 27, 2012 Version</a:t>
            </a:r>
            <a:endParaRPr lang="en-US" dirty="0"/>
          </a:p>
        </p:txBody>
      </p:sp>
    </p:spTree>
    <p:extLst>
      <p:ext uri="{BB962C8B-B14F-4D97-AF65-F5344CB8AC3E}">
        <p14:creationId xmlns:p14="http://schemas.microsoft.com/office/powerpoint/2010/main" xmlns="" val="2363116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smtClean="0">
                <a:latin typeface="Gill Sans MT"/>
                <a:cs typeface="Gill Sans MT"/>
              </a:rPr>
              <a:t>FRA01 - WORDING</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100" dirty="0" smtClean="0">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100" dirty="0" smtClean="0">
                <a:latin typeface="Gill Sans MT"/>
                <a:cs typeface="Gill Sans MT"/>
              </a:rPr>
              <a:t>[BRIEFLY ELABORATE ON EACH POINT, ACCORDING TO</a:t>
            </a:r>
            <a:r>
              <a:rPr lang="en-US" sz="1100" baseline="0" dirty="0" smtClean="0">
                <a:latin typeface="Gill Sans MT"/>
                <a:cs typeface="Gill Sans MT"/>
              </a:rPr>
              <a:t> STUDY GUIDE/GLOSSARY]</a:t>
            </a:r>
            <a:endParaRPr lang="en-US" sz="1100" dirty="0" smtClean="0">
              <a:latin typeface="Gill Sans MT"/>
              <a:cs typeface="Gill Sans MT"/>
            </a:endParaRPr>
          </a:p>
          <a:p>
            <a:endParaRPr lang="en-US" sz="1100" dirty="0" smtClean="0">
              <a:latin typeface="Gill Sans MT"/>
              <a:cs typeface="Gill Sans MT"/>
            </a:endParaRPr>
          </a:p>
          <a:p>
            <a:r>
              <a:rPr lang="en-US" sz="1100" dirty="0" smtClean="0">
                <a:latin typeface="Gill Sans MT"/>
                <a:cs typeface="Gill Sans MT"/>
              </a:rPr>
              <a:t>INCREMENT</a:t>
            </a:r>
            <a:r>
              <a:rPr lang="en-US" sz="1100" baseline="0" dirty="0" smtClean="0">
                <a:latin typeface="Gill Sans MT"/>
                <a:cs typeface="Gill Sans MT"/>
              </a:rPr>
              <a:t> REVENUE IS:</a:t>
            </a:r>
          </a:p>
          <a:p>
            <a:endParaRPr lang="en-US" sz="1100" baseline="0" dirty="0" smtClean="0">
              <a:latin typeface="Gill Sans MT"/>
              <a:cs typeface="Gill Sans MT"/>
            </a:endParaRPr>
          </a:p>
          <a:p>
            <a:pPr marL="171450" indent="-171450">
              <a:buFont typeface="Arial"/>
              <a:buChar char="•"/>
            </a:pPr>
            <a:r>
              <a:rPr lang="en-US" sz="1100" dirty="0" smtClean="0">
                <a:latin typeface="Gill Sans MT"/>
                <a:cs typeface="Gill Sans MT"/>
              </a:rPr>
              <a:t>Often referred to as “</a:t>
            </a:r>
            <a:r>
              <a:rPr lang="en-US" altLang="ja-JP" sz="1100" dirty="0" smtClean="0">
                <a:latin typeface="Gill Sans MT"/>
                <a:cs typeface="Gill Sans MT"/>
              </a:rPr>
              <a:t>tax increment financing” or “TIF</a:t>
            </a:r>
            <a:r>
              <a:rPr lang="ja-JP" altLang="en-US" sz="1100" dirty="0" smtClean="0">
                <a:latin typeface="Gill Sans MT"/>
                <a:cs typeface="Gill Sans MT"/>
              </a:rPr>
              <a:t>”</a:t>
            </a:r>
            <a:endParaRPr lang="en-US" altLang="ja-JP" sz="1100" dirty="0" smtClean="0">
              <a:latin typeface="Gill Sans MT"/>
              <a:cs typeface="Gill Sans MT"/>
            </a:endParaRPr>
          </a:p>
          <a:p>
            <a:pPr marL="171450" indent="-171450" eaLnBrk="1" hangingPunct="1">
              <a:buFont typeface="Arial"/>
              <a:buChar char="•"/>
            </a:pPr>
            <a:endParaRPr lang="en-US" sz="200" dirty="0" smtClean="0">
              <a:latin typeface="Gill Sans MT"/>
              <a:cs typeface="Gill Sans MT"/>
            </a:endParaRPr>
          </a:p>
          <a:p>
            <a:pPr marL="171450" indent="-171450" eaLnBrk="1" hangingPunct="1">
              <a:buFont typeface="Arial"/>
              <a:buChar char="•"/>
            </a:pPr>
            <a:r>
              <a:rPr lang="en-US" sz="1100" dirty="0" smtClean="0">
                <a:latin typeface="Gill Sans MT"/>
                <a:cs typeface="Gill Sans MT"/>
              </a:rPr>
              <a:t>Calculated from increases in taxes collected by certain taxing authorities over what is collected in an established </a:t>
            </a:r>
            <a:r>
              <a:rPr lang="ja-JP" altLang="en-US" sz="1100" dirty="0" smtClean="0">
                <a:latin typeface="Gill Sans MT"/>
                <a:cs typeface="Gill Sans MT"/>
              </a:rPr>
              <a:t>“</a:t>
            </a:r>
            <a:r>
              <a:rPr lang="en-US" altLang="ja-JP" sz="1100" dirty="0" smtClean="0">
                <a:latin typeface="Gill Sans MT"/>
                <a:cs typeface="Gill Sans MT"/>
              </a:rPr>
              <a:t>base year</a:t>
            </a:r>
            <a:r>
              <a:rPr lang="ja-JP" altLang="en-US" sz="1100" dirty="0" smtClean="0">
                <a:latin typeface="Gill Sans MT"/>
                <a:cs typeface="Gill Sans MT"/>
              </a:rPr>
              <a:t>”</a:t>
            </a:r>
            <a:r>
              <a:rPr lang="en-US" altLang="ja-JP" sz="1100" dirty="0" smtClean="0">
                <a:latin typeface="Gill Sans MT"/>
                <a:cs typeface="Gill Sans MT"/>
              </a:rPr>
              <a:t> is remitted by those authorities to the CRA for use in financing redevelopment activities.</a:t>
            </a:r>
            <a:endParaRPr lang="en-US" sz="1100" dirty="0" smtClean="0">
              <a:latin typeface="Gill Sans MT"/>
              <a:cs typeface="Gill Sans MT"/>
            </a:endParaRPr>
          </a:p>
          <a:p>
            <a:endParaRPr lang="en-US" sz="1100" dirty="0" smtClean="0">
              <a:latin typeface="Gill Sans MT"/>
              <a:cs typeface="Gill Sans MT"/>
            </a:endParaRPr>
          </a:p>
          <a:p>
            <a:r>
              <a:rPr lang="en-US" sz="1100" dirty="0">
                <a:solidFill>
                  <a:srgbClr val="FF0000"/>
                </a:solidFill>
                <a:latin typeface="Gill Sans MT"/>
                <a:cs typeface="Gill Sans MT"/>
              </a:rPr>
              <a:t> [REFER TO STATUTE </a:t>
            </a:r>
            <a:r>
              <a:rPr lang="en-US" sz="1100" dirty="0" smtClean="0">
                <a:solidFill>
                  <a:srgbClr val="FF0000"/>
                </a:solidFill>
                <a:latin typeface="Gill Sans MT"/>
                <a:cs typeface="Gill Sans MT"/>
              </a:rPr>
              <a:t>163.387 – PAGE 35/36 ]</a:t>
            </a:r>
            <a:endParaRPr lang="en-US" sz="1100" dirty="0">
              <a:solidFill>
                <a:srgbClr val="FF0000"/>
              </a:solidFill>
              <a:latin typeface="Gill Sans MT"/>
              <a:cs typeface="Gill Sans MT"/>
            </a:endParaRPr>
          </a:p>
          <a:p>
            <a:endParaRPr lang="en-US" sz="1100" dirty="0" smtClean="0">
              <a:latin typeface="Gill Sans MT"/>
              <a:cs typeface="Gill Sans MT"/>
            </a:endParaRPr>
          </a:p>
          <a:p>
            <a:r>
              <a:rPr lang="en-US" sz="1100" kern="1200" dirty="0" smtClean="0">
                <a:solidFill>
                  <a:schemeClr val="tx1"/>
                </a:solidFill>
                <a:effectLst/>
                <a:latin typeface="Gill Sans MT"/>
                <a:cs typeface="Gill Sans MT"/>
              </a:rPr>
              <a:t>Such increment shall be determined annually and shall be that AMOUNT EQUAL TO 95 percent of the difference between: </a:t>
            </a:r>
          </a:p>
          <a:p>
            <a:endParaRPr lang="en-US" sz="1100" kern="1200" dirty="0" smtClean="0">
              <a:solidFill>
                <a:schemeClr val="tx1"/>
              </a:solidFill>
              <a:effectLst/>
              <a:latin typeface="Gill Sans MT"/>
              <a:cs typeface="Gill Sans MT"/>
            </a:endParaRPr>
          </a:p>
          <a:p>
            <a:endParaRPr lang="en-US" sz="1100" kern="1200" dirty="0" smtClean="0">
              <a:solidFill>
                <a:srgbClr val="FF0000"/>
              </a:solidFill>
              <a:effectLst/>
              <a:latin typeface="Gill Sans MT"/>
              <a:cs typeface="Gill Sans MT"/>
            </a:endParaRPr>
          </a:p>
          <a:p>
            <a:r>
              <a:rPr lang="en-US" sz="1100" kern="1200" dirty="0" smtClean="0">
                <a:solidFill>
                  <a:srgbClr val="FF0000"/>
                </a:solidFill>
                <a:effectLst/>
                <a:latin typeface="Gill Sans MT"/>
                <a:cs typeface="Gill Sans MT"/>
              </a:rPr>
              <a:t>STUDY</a:t>
            </a:r>
            <a:r>
              <a:rPr lang="en-US" sz="1100" kern="1200" baseline="0" dirty="0" smtClean="0">
                <a:solidFill>
                  <a:srgbClr val="FF0000"/>
                </a:solidFill>
                <a:effectLst/>
                <a:latin typeface="Gill Sans MT"/>
                <a:cs typeface="Gill Sans MT"/>
              </a:rPr>
              <a:t> GUIDE REFERENCE:  STRAND DECISION</a:t>
            </a:r>
            <a:endParaRPr lang="en-US" sz="1100" dirty="0" smtClean="0">
              <a:solidFill>
                <a:srgbClr val="FF0000"/>
              </a:solidFill>
              <a:latin typeface="Gill Sans MT"/>
              <a:cs typeface="Gill Sans MT"/>
            </a:endParaRPr>
          </a:p>
          <a:p>
            <a:endParaRPr lang="en-US" sz="1100" dirty="0"/>
          </a:p>
        </p:txBody>
      </p:sp>
      <p:sp>
        <p:nvSpPr>
          <p:cNvPr id="4" name="Date Placeholder 3"/>
          <p:cNvSpPr>
            <a:spLocks noGrp="1"/>
          </p:cNvSpPr>
          <p:nvPr>
            <p:ph type="dt" idx="10"/>
          </p:nvPr>
        </p:nvSpPr>
        <p:spPr>
          <a:xfrm>
            <a:off x="3884613" y="0"/>
            <a:ext cx="2971800" cy="457200"/>
          </a:xfrm>
          <a:prstGeom prst="rect">
            <a:avLst/>
          </a:prstGeom>
        </p:spPr>
        <p:txBody>
          <a:bodyPr/>
          <a:lstStyle/>
          <a:p>
            <a:r>
              <a:rPr lang="en-US" dirty="0" smtClean="0"/>
              <a:t>Working Draft - Trainer's Guide</a:t>
            </a:r>
            <a:endParaRPr lang="en-US" dirty="0"/>
          </a:p>
        </p:txBody>
      </p:sp>
      <p:sp>
        <p:nvSpPr>
          <p:cNvPr id="5" name="Slide Number Placeholder 4"/>
          <p:cNvSpPr>
            <a:spLocks noGrp="1"/>
          </p:cNvSpPr>
          <p:nvPr>
            <p:ph type="sldNum" sz="quarter" idx="11"/>
          </p:nvPr>
        </p:nvSpPr>
        <p:spPr/>
        <p:txBody>
          <a:bodyPr/>
          <a:lstStyle/>
          <a:p>
            <a:fld id="{3D7B6F6B-41AE-9743-B6D8-102870569D0A}" type="slidenum">
              <a:rPr lang="en-US" smtClean="0"/>
              <a:pPr/>
              <a:t>12</a:t>
            </a:fld>
            <a:endParaRPr lang="en-US" dirty="0"/>
          </a:p>
        </p:txBody>
      </p:sp>
      <p:sp>
        <p:nvSpPr>
          <p:cNvPr id="6"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Budget, Funding, &amp; Reporting</a:t>
            </a:r>
            <a:endParaRPr lang="en-US" dirty="0"/>
          </a:p>
        </p:txBody>
      </p:sp>
      <p:sp>
        <p:nvSpPr>
          <p:cNvPr id="7"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July 27, 2012 Version</a:t>
            </a:r>
            <a:endParaRPr lang="en-US" dirty="0"/>
          </a:p>
        </p:txBody>
      </p:sp>
    </p:spTree>
    <p:extLst>
      <p:ext uri="{BB962C8B-B14F-4D97-AF65-F5344CB8AC3E}">
        <p14:creationId xmlns:p14="http://schemas.microsoft.com/office/powerpoint/2010/main" xmlns="" val="14367687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Slide Image Placeholder 1"/>
          <p:cNvSpPr>
            <a:spLocks noGrp="1" noRot="1" noChangeAspect="1" noTextEdit="1"/>
          </p:cNvSpPr>
          <p:nvPr>
            <p:ph type="sldImg"/>
          </p:nvPr>
        </p:nvSpPr>
        <p:spPr>
          <a:ln/>
        </p:spPr>
      </p:sp>
      <p:sp>
        <p:nvSpPr>
          <p:cNvPr id="8601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Gill Sans MT"/>
                <a:cs typeface="Gill Sans MT"/>
              </a:rPr>
              <a:t>FRA01</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Gill Sans MT"/>
                <a:cs typeface="Gill Sans MT"/>
              </a:rPr>
              <a:t>[INTRODUCE</a:t>
            </a:r>
            <a:r>
              <a:rPr lang="en-US" baseline="0" dirty="0" smtClean="0">
                <a:latin typeface="Gill Sans MT"/>
                <a:cs typeface="Gill Sans MT"/>
              </a:rPr>
              <a:t> EACH POINT.  IF NO QUESTIONS, GO ON TO NEXT SLIDE]</a:t>
            </a:r>
          </a:p>
          <a:p>
            <a:endParaRPr lang="en-US" dirty="0" smtClean="0">
              <a:latin typeface="Gill Sans MT"/>
              <a:cs typeface="Gill Sans MT"/>
            </a:endParaRPr>
          </a:p>
          <a:p>
            <a:r>
              <a:rPr lang="en-US" dirty="0" smtClean="0">
                <a:latin typeface="Gill Sans MT"/>
                <a:cs typeface="Gill Sans MT"/>
              </a:rPr>
              <a:t>To CALCULATE</a:t>
            </a:r>
            <a:r>
              <a:rPr lang="en-US" baseline="0" dirty="0" smtClean="0">
                <a:latin typeface="Gill Sans MT"/>
                <a:cs typeface="Gill Sans MT"/>
              </a:rPr>
              <a:t> INCREMENT REVENUE:</a:t>
            </a:r>
          </a:p>
          <a:p>
            <a:endParaRPr lang="en-US" baseline="0" dirty="0" smtClean="0">
              <a:latin typeface="Gill Sans MT"/>
              <a:cs typeface="Gill Sans MT"/>
            </a:endParaRPr>
          </a:p>
          <a:p>
            <a:pPr marL="274320" indent="-274320" eaLnBrk="1" fontAlgn="auto" hangingPunct="1">
              <a:spcAft>
                <a:spcPts val="0"/>
              </a:spcAft>
              <a:buFont typeface="Wingdings 2"/>
              <a:buChar char=""/>
              <a:defRPr/>
            </a:pPr>
            <a:r>
              <a:rPr lang="en-US" dirty="0" smtClean="0">
                <a:latin typeface="Gill Sans MT"/>
                <a:cs typeface="Gill Sans MT"/>
              </a:rPr>
              <a:t>All taxable properties within the CRA</a:t>
            </a:r>
          </a:p>
          <a:p>
            <a:pPr marL="274320" indent="-274320" eaLnBrk="1" fontAlgn="auto" hangingPunct="1">
              <a:spcAft>
                <a:spcPts val="0"/>
              </a:spcAft>
              <a:buFont typeface="Wingdings 2"/>
              <a:buChar char=""/>
              <a:defRPr/>
            </a:pPr>
            <a:r>
              <a:rPr lang="en-US" dirty="0" smtClean="0">
                <a:solidFill>
                  <a:srgbClr val="FF0000"/>
                </a:solidFill>
                <a:latin typeface="Gill Sans MT"/>
                <a:cs typeface="Gill Sans MT"/>
              </a:rPr>
              <a:t>50% to 95% of the difference between ad valorem revenues in current year and the revenues  calculated for base year when trust fund was established. – EXPLAIN WHY THIS IS 50% TO 95%</a:t>
            </a:r>
          </a:p>
          <a:p>
            <a:pPr marL="274320" indent="-274320" eaLnBrk="1" fontAlgn="auto" hangingPunct="1">
              <a:spcAft>
                <a:spcPts val="0"/>
              </a:spcAft>
              <a:buFont typeface="Wingdings 2"/>
              <a:buChar char=""/>
              <a:defRPr/>
            </a:pPr>
            <a:r>
              <a:rPr lang="en-US" dirty="0" smtClean="0">
                <a:latin typeface="Gill Sans MT"/>
                <a:cs typeface="Gill Sans MT"/>
              </a:rPr>
              <a:t>Generally limited to municipality and county and future ad valorem districts though some other districts may have to contribute</a:t>
            </a:r>
          </a:p>
          <a:p>
            <a:pPr marL="274320" indent="-274320" eaLnBrk="1" fontAlgn="auto" hangingPunct="1">
              <a:spcAft>
                <a:spcPts val="0"/>
              </a:spcAft>
              <a:buFont typeface="Wingdings 2"/>
              <a:buChar char=""/>
              <a:defRPr/>
            </a:pPr>
            <a:r>
              <a:rPr lang="en-US" dirty="0" smtClean="0">
                <a:latin typeface="Gill Sans MT"/>
                <a:cs typeface="Gill Sans MT"/>
              </a:rPr>
              <a:t>Does not include debt service millage</a:t>
            </a:r>
          </a:p>
          <a:p>
            <a:pPr marL="274320" indent="-274320" eaLnBrk="1" fontAlgn="auto" hangingPunct="1">
              <a:spcAft>
                <a:spcPts val="0"/>
              </a:spcAft>
              <a:buFont typeface="Wingdings 2"/>
              <a:buChar char=""/>
              <a:defRPr/>
            </a:pPr>
            <a:r>
              <a:rPr lang="en-US" dirty="0" smtClean="0">
                <a:latin typeface="Gill Sans MT"/>
                <a:cs typeface="Gill Sans MT"/>
              </a:rPr>
              <a:t>No longer than 40 years (or 60 years depending on date of creation)</a:t>
            </a:r>
          </a:p>
          <a:p>
            <a:endParaRPr lang="en-US" dirty="0">
              <a:latin typeface="Times New Roman" charset="0"/>
            </a:endParaRPr>
          </a:p>
        </p:txBody>
      </p:sp>
      <p:sp>
        <p:nvSpPr>
          <p:cNvPr id="86019"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i="1">
                <a:solidFill>
                  <a:schemeClr val="tx1"/>
                </a:solidFill>
                <a:latin typeface="Arial" charset="0"/>
                <a:ea typeface="ＭＳ Ｐゴシック" charset="0"/>
                <a:cs typeface="ＭＳ Ｐゴシック" charset="0"/>
              </a:defRPr>
            </a:lvl1pPr>
            <a:lvl2pPr marL="742950" indent="-285750" eaLnBrk="0" hangingPunct="0">
              <a:defRPr sz="1400" i="1">
                <a:solidFill>
                  <a:schemeClr val="tx1"/>
                </a:solidFill>
                <a:latin typeface="Arial" charset="0"/>
                <a:ea typeface="ＭＳ Ｐゴシック" charset="0"/>
              </a:defRPr>
            </a:lvl2pPr>
            <a:lvl3pPr marL="1143000" indent="-228600" eaLnBrk="0" hangingPunct="0">
              <a:defRPr sz="1400" i="1">
                <a:solidFill>
                  <a:schemeClr val="tx1"/>
                </a:solidFill>
                <a:latin typeface="Arial" charset="0"/>
                <a:ea typeface="ＭＳ Ｐゴシック" charset="0"/>
              </a:defRPr>
            </a:lvl3pPr>
            <a:lvl4pPr marL="1600200" indent="-228600" eaLnBrk="0" hangingPunct="0">
              <a:defRPr sz="1400" i="1">
                <a:solidFill>
                  <a:schemeClr val="tx1"/>
                </a:solidFill>
                <a:latin typeface="Arial" charset="0"/>
                <a:ea typeface="ＭＳ Ｐゴシック" charset="0"/>
              </a:defRPr>
            </a:lvl4pPr>
            <a:lvl5pPr marL="2057400" indent="-228600" eaLnBrk="0" hangingPunct="0">
              <a:defRPr sz="1400" i="1">
                <a:solidFill>
                  <a:schemeClr val="tx1"/>
                </a:solidFill>
                <a:latin typeface="Arial" charset="0"/>
                <a:ea typeface="ＭＳ Ｐゴシック" charset="0"/>
              </a:defRPr>
            </a:lvl5pPr>
            <a:lvl6pPr marL="2514600" indent="-228600" eaLnBrk="0" fontAlgn="base" hangingPunct="0">
              <a:spcBef>
                <a:spcPct val="0"/>
              </a:spcBef>
              <a:spcAft>
                <a:spcPct val="0"/>
              </a:spcAft>
              <a:defRPr sz="1400" i="1">
                <a:solidFill>
                  <a:schemeClr val="tx1"/>
                </a:solidFill>
                <a:latin typeface="Arial" charset="0"/>
                <a:ea typeface="ＭＳ Ｐゴシック" charset="0"/>
              </a:defRPr>
            </a:lvl6pPr>
            <a:lvl7pPr marL="2971800" indent="-228600" eaLnBrk="0" fontAlgn="base" hangingPunct="0">
              <a:spcBef>
                <a:spcPct val="0"/>
              </a:spcBef>
              <a:spcAft>
                <a:spcPct val="0"/>
              </a:spcAft>
              <a:defRPr sz="1400" i="1">
                <a:solidFill>
                  <a:schemeClr val="tx1"/>
                </a:solidFill>
                <a:latin typeface="Arial" charset="0"/>
                <a:ea typeface="ＭＳ Ｐゴシック" charset="0"/>
              </a:defRPr>
            </a:lvl7pPr>
            <a:lvl8pPr marL="3429000" indent="-228600" eaLnBrk="0" fontAlgn="base" hangingPunct="0">
              <a:spcBef>
                <a:spcPct val="0"/>
              </a:spcBef>
              <a:spcAft>
                <a:spcPct val="0"/>
              </a:spcAft>
              <a:defRPr sz="1400" i="1">
                <a:solidFill>
                  <a:schemeClr val="tx1"/>
                </a:solidFill>
                <a:latin typeface="Arial" charset="0"/>
                <a:ea typeface="ＭＳ Ｐゴシック" charset="0"/>
              </a:defRPr>
            </a:lvl8pPr>
            <a:lvl9pPr marL="3886200" indent="-228600" eaLnBrk="0" fontAlgn="base" hangingPunct="0">
              <a:spcBef>
                <a:spcPct val="0"/>
              </a:spcBef>
              <a:spcAft>
                <a:spcPct val="0"/>
              </a:spcAft>
              <a:defRPr sz="1400" i="1">
                <a:solidFill>
                  <a:schemeClr val="tx1"/>
                </a:solidFill>
                <a:latin typeface="Arial" charset="0"/>
                <a:ea typeface="ＭＳ Ｐゴシック" charset="0"/>
              </a:defRPr>
            </a:lvl9pPr>
          </a:lstStyle>
          <a:p>
            <a:pPr eaLnBrk="1" hangingPunct="1"/>
            <a:fld id="{DF800972-BB12-2D4A-B7A0-C3AEF67DE70C}" type="slidenum">
              <a:rPr lang="en-US" sz="1200" i="0">
                <a:latin typeface="Times New Roman" charset="0"/>
              </a:rPr>
              <a:pPr eaLnBrk="1" hangingPunct="1"/>
              <a:t>13</a:t>
            </a:fld>
            <a:endParaRPr lang="en-US" sz="1200" i="0" dirty="0">
              <a:latin typeface="Times New Roman" charset="0"/>
            </a:endParaRPr>
          </a:p>
        </p:txBody>
      </p:sp>
      <p:sp>
        <p:nvSpPr>
          <p:cNvPr id="5"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Budget, Funding, &amp; Reporting</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July 27, 2012 Version</a:t>
            </a:r>
            <a:endParaRPr lang="en-US" dirty="0"/>
          </a:p>
        </p:txBody>
      </p:sp>
      <p:sp>
        <p:nvSpPr>
          <p:cNvPr id="7" name="Date Placeholder 3"/>
          <p:cNvSpPr>
            <a:spLocks noGrp="1"/>
          </p:cNvSpPr>
          <p:nvPr>
            <p:ph type="dt" idx="1"/>
          </p:nvPr>
        </p:nvSpPr>
        <p:spPr>
          <a:xfrm>
            <a:off x="3884613" y="0"/>
            <a:ext cx="2971800" cy="457200"/>
          </a:xfrm>
          <a:prstGeom prst="rect">
            <a:avLst/>
          </a:prstGeom>
        </p:spPr>
        <p:txBody>
          <a:bodyPr/>
          <a:lstStyle/>
          <a:p>
            <a:r>
              <a:rPr lang="en-US" dirty="0" smtClean="0"/>
              <a:t>Working Draft - Trainer's Guide</a:t>
            </a:r>
            <a:endParaRPr lang="en-US" dirty="0"/>
          </a:p>
        </p:txBody>
      </p:sp>
    </p:spTree>
    <p:extLst>
      <p:ext uri="{BB962C8B-B14F-4D97-AF65-F5344CB8AC3E}">
        <p14:creationId xmlns:p14="http://schemas.microsoft.com/office/powerpoint/2010/main" xmlns="" val="449887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solidFill>
                <a:srgbClr val="FF0000"/>
              </a:solidFill>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rgbClr val="FF0000"/>
                </a:solidFill>
                <a:latin typeface="Gill Sans MT"/>
                <a:cs typeface="Gill Sans MT"/>
              </a:rPr>
              <a:t>[INTRODUCE</a:t>
            </a:r>
            <a:r>
              <a:rPr lang="en-US" baseline="0" dirty="0" smtClean="0">
                <a:solidFill>
                  <a:srgbClr val="FF0000"/>
                </a:solidFill>
                <a:latin typeface="Gill Sans MT"/>
                <a:cs typeface="Gill Sans MT"/>
              </a:rPr>
              <a:t> EACH POINT.  IF NO QUESTIONS, GO ON TO NEXT SLIDE] – added such as</a:t>
            </a:r>
          </a:p>
          <a:p>
            <a:endParaRPr lang="en-US" dirty="0" smtClean="0">
              <a:latin typeface="Gill Sans MT"/>
              <a:cs typeface="Gill Sans MT"/>
            </a:endParaRPr>
          </a:p>
          <a:p>
            <a:r>
              <a:rPr lang="en-US" dirty="0" smtClean="0">
                <a:latin typeface="Gill Sans MT"/>
                <a:cs typeface="Gill Sans MT"/>
              </a:rPr>
              <a:t>The</a:t>
            </a:r>
            <a:r>
              <a:rPr lang="en-US" baseline="0" dirty="0" smtClean="0">
                <a:latin typeface="Gill Sans MT"/>
                <a:cs typeface="Gill Sans MT"/>
              </a:rPr>
              <a:t> specific areas</a:t>
            </a:r>
            <a:r>
              <a:rPr lang="en-US" dirty="0" smtClean="0">
                <a:latin typeface="Gill Sans MT"/>
                <a:cs typeface="Gill Sans MT"/>
              </a:rPr>
              <a:t> for expenses</a:t>
            </a:r>
            <a:r>
              <a:rPr lang="en-US" baseline="0" dirty="0" smtClean="0">
                <a:latin typeface="Gill Sans MT"/>
                <a:cs typeface="Gill Sans MT"/>
              </a:rPr>
              <a:t> identified by Statute 163 include BUT ARE NOT LIMITED TO:</a:t>
            </a:r>
          </a:p>
          <a:p>
            <a:endParaRPr lang="en-US" baseline="0" dirty="0" smtClean="0">
              <a:latin typeface="Gill Sans MT"/>
              <a:cs typeface="Gill Sans MT"/>
            </a:endParaRPr>
          </a:p>
          <a:p>
            <a:pPr marL="742950" indent="-514350">
              <a:lnSpc>
                <a:spcPct val="80000"/>
              </a:lnSpc>
              <a:buFont typeface="+mj-lt"/>
              <a:buAutoNum type="alphaLcPeriod"/>
              <a:tabLst>
                <a:tab pos="577850" algn="l"/>
              </a:tabLst>
              <a:defRPr/>
            </a:pPr>
            <a:r>
              <a:rPr lang="en-US" sz="1200" dirty="0" smtClean="0">
                <a:solidFill>
                  <a:srgbClr val="FF0000"/>
                </a:solidFill>
                <a:latin typeface="Gill Sans MT"/>
                <a:cs typeface="Gill Sans MT"/>
              </a:rPr>
              <a:t>Administrative and overhead expenses</a:t>
            </a:r>
          </a:p>
          <a:p>
            <a:pPr marL="742950" indent="-514350">
              <a:lnSpc>
                <a:spcPct val="80000"/>
              </a:lnSpc>
              <a:buFont typeface="+mj-lt"/>
              <a:buAutoNum type="alphaLcPeriod"/>
              <a:tabLst>
                <a:tab pos="577850" algn="l"/>
              </a:tabLst>
              <a:defRPr/>
            </a:pPr>
            <a:r>
              <a:rPr lang="en-US" sz="1200" dirty="0" smtClean="0">
                <a:solidFill>
                  <a:srgbClr val="FF0000"/>
                </a:solidFill>
                <a:latin typeface="Gill Sans MT"/>
                <a:cs typeface="Gill Sans MT"/>
              </a:rPr>
              <a:t>Redevelopment planning, surveys, &amp; financial analysis</a:t>
            </a:r>
          </a:p>
          <a:p>
            <a:pPr marL="742950" indent="-514350">
              <a:lnSpc>
                <a:spcPct val="80000"/>
              </a:lnSpc>
              <a:buFont typeface="+mj-lt"/>
              <a:buAutoNum type="alphaLcPeriod"/>
              <a:tabLst>
                <a:tab pos="577850" algn="l"/>
              </a:tabLst>
              <a:defRPr/>
            </a:pPr>
            <a:r>
              <a:rPr lang="en-US" sz="1200" dirty="0" smtClean="0">
                <a:solidFill>
                  <a:srgbClr val="FF0000"/>
                </a:solidFill>
                <a:latin typeface="Gill Sans MT"/>
                <a:cs typeface="Gill Sans MT"/>
              </a:rPr>
              <a:t>Acquisition of real property in the CRA district</a:t>
            </a:r>
          </a:p>
          <a:p>
            <a:pPr marL="742950" indent="-514350">
              <a:lnSpc>
                <a:spcPct val="80000"/>
              </a:lnSpc>
              <a:buFont typeface="+mj-lt"/>
              <a:buAutoNum type="alphaLcPeriod"/>
              <a:tabLst>
                <a:tab pos="577850" algn="l"/>
              </a:tabLst>
              <a:defRPr/>
            </a:pPr>
            <a:r>
              <a:rPr lang="en-US" sz="1200" dirty="0" smtClean="0">
                <a:solidFill>
                  <a:srgbClr val="FF0000"/>
                </a:solidFill>
                <a:latin typeface="Gill Sans MT"/>
                <a:cs typeface="Gill Sans MT"/>
              </a:rPr>
              <a:t>Clearance/preparation &amp;relocation of occupants</a:t>
            </a:r>
          </a:p>
          <a:p>
            <a:pPr marL="742950" indent="-514350">
              <a:lnSpc>
                <a:spcPct val="80000"/>
              </a:lnSpc>
              <a:buFont typeface="+mj-lt"/>
              <a:buAutoNum type="alphaLcPeriod"/>
              <a:tabLst>
                <a:tab pos="577850" algn="l"/>
              </a:tabLst>
              <a:defRPr/>
            </a:pPr>
            <a:r>
              <a:rPr lang="en-US" sz="1200" dirty="0" smtClean="0">
                <a:solidFill>
                  <a:srgbClr val="FF0000"/>
                </a:solidFill>
                <a:latin typeface="Gill Sans MT"/>
                <a:cs typeface="Gill Sans MT"/>
              </a:rPr>
              <a:t>Repayment of borrowed funds</a:t>
            </a:r>
          </a:p>
          <a:p>
            <a:pPr marL="742950" indent="-514350">
              <a:lnSpc>
                <a:spcPct val="80000"/>
              </a:lnSpc>
              <a:buFont typeface="+mj-lt"/>
              <a:buAutoNum type="alphaLcPeriod"/>
              <a:tabLst>
                <a:tab pos="577850" algn="l"/>
              </a:tabLst>
              <a:defRPr/>
            </a:pPr>
            <a:r>
              <a:rPr lang="en-US" sz="1200" dirty="0" smtClean="0">
                <a:solidFill>
                  <a:srgbClr val="FF0000"/>
                </a:solidFill>
                <a:latin typeface="Gill Sans MT"/>
                <a:cs typeface="Gill Sans MT"/>
              </a:rPr>
              <a:t>All expenses related to bonds/other indebtedness</a:t>
            </a:r>
          </a:p>
          <a:p>
            <a:pPr marL="742950" indent="-514350">
              <a:lnSpc>
                <a:spcPct val="80000"/>
              </a:lnSpc>
              <a:buFont typeface="+mj-lt"/>
              <a:buAutoNum type="alphaLcPeriod"/>
              <a:tabLst>
                <a:tab pos="577850" algn="l"/>
              </a:tabLst>
              <a:defRPr/>
            </a:pPr>
            <a:r>
              <a:rPr lang="en-US" sz="1200" dirty="0" smtClean="0">
                <a:solidFill>
                  <a:srgbClr val="FF0000"/>
                </a:solidFill>
                <a:latin typeface="Gill Sans MT"/>
                <a:cs typeface="Gill Sans MT"/>
              </a:rPr>
              <a:t>Development of affordable housing</a:t>
            </a:r>
          </a:p>
          <a:p>
            <a:pPr marL="742950" indent="-514350">
              <a:lnSpc>
                <a:spcPct val="80000"/>
              </a:lnSpc>
              <a:buFont typeface="+mj-lt"/>
              <a:buAutoNum type="alphaLcPeriod"/>
              <a:tabLst>
                <a:tab pos="577850" algn="l"/>
              </a:tabLst>
              <a:defRPr/>
            </a:pPr>
            <a:r>
              <a:rPr lang="en-US" sz="1200" dirty="0" smtClean="0">
                <a:solidFill>
                  <a:srgbClr val="FF0000"/>
                </a:solidFill>
                <a:latin typeface="Gill Sans MT"/>
                <a:cs typeface="Gill Sans MT"/>
              </a:rPr>
              <a:t>Community policing innovations</a:t>
            </a:r>
          </a:p>
          <a:p>
            <a:endParaRPr lang="en-US" dirty="0" smtClean="0"/>
          </a:p>
          <a:p>
            <a:endParaRPr lang="en-US" dirty="0"/>
          </a:p>
        </p:txBody>
      </p:sp>
      <p:sp>
        <p:nvSpPr>
          <p:cNvPr id="4" name="Date Placeholder 3"/>
          <p:cNvSpPr>
            <a:spLocks noGrp="1"/>
          </p:cNvSpPr>
          <p:nvPr>
            <p:ph type="dt" idx="10"/>
          </p:nvPr>
        </p:nvSpPr>
        <p:spPr>
          <a:xfrm>
            <a:off x="3884613" y="0"/>
            <a:ext cx="2971800" cy="457200"/>
          </a:xfrm>
          <a:prstGeom prst="rect">
            <a:avLst/>
          </a:prstGeom>
        </p:spPr>
        <p:txBody>
          <a:bodyPr/>
          <a:lstStyle/>
          <a:p>
            <a:r>
              <a:rPr lang="en-US" dirty="0" smtClean="0"/>
              <a:t>Working Draft - Trainer's Guide</a:t>
            </a:r>
            <a:endParaRPr lang="en-US" dirty="0"/>
          </a:p>
        </p:txBody>
      </p:sp>
      <p:sp>
        <p:nvSpPr>
          <p:cNvPr id="5" name="Slide Number Placeholder 4"/>
          <p:cNvSpPr>
            <a:spLocks noGrp="1"/>
          </p:cNvSpPr>
          <p:nvPr>
            <p:ph type="sldNum" sz="quarter" idx="11"/>
          </p:nvPr>
        </p:nvSpPr>
        <p:spPr/>
        <p:txBody>
          <a:bodyPr/>
          <a:lstStyle/>
          <a:p>
            <a:fld id="{3D7B6F6B-41AE-9743-B6D8-102870569D0A}" type="slidenum">
              <a:rPr lang="en-US" smtClean="0"/>
              <a:pPr/>
              <a:t>14</a:t>
            </a:fld>
            <a:endParaRPr lang="en-US" dirty="0"/>
          </a:p>
        </p:txBody>
      </p:sp>
      <p:sp>
        <p:nvSpPr>
          <p:cNvPr id="6"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Budget, Funding, &amp; Reporting</a:t>
            </a:r>
            <a:endParaRPr lang="en-US" dirty="0"/>
          </a:p>
        </p:txBody>
      </p:sp>
      <p:sp>
        <p:nvSpPr>
          <p:cNvPr id="7"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July 27, 2012 Version</a:t>
            </a:r>
            <a:endParaRPr lang="en-US" dirty="0"/>
          </a:p>
        </p:txBody>
      </p:sp>
    </p:spTree>
    <p:extLst>
      <p:ext uri="{BB962C8B-B14F-4D97-AF65-F5344CB8AC3E}">
        <p14:creationId xmlns:p14="http://schemas.microsoft.com/office/powerpoint/2010/main" xmlns="" val="27922070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a:ln/>
        </p:spPr>
      </p:sp>
      <p:sp>
        <p:nvSpPr>
          <p:cNvPr id="63490"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latin typeface="Gill Sans MT"/>
                <a:cs typeface="Gill Sans MT"/>
              </a:rPr>
              <a:t>FRA01</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solidFill>
                <a:srgbClr val="FF0000"/>
              </a:solidFill>
              <a:latin typeface="Gill Sans MT"/>
              <a:cs typeface="Gill Sans MT"/>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rgbClr val="FF0000"/>
                </a:solidFill>
                <a:latin typeface="Gill Sans MT"/>
                <a:cs typeface="Gill Sans MT"/>
              </a:rPr>
              <a:t>[INTRODUCE</a:t>
            </a:r>
            <a:r>
              <a:rPr lang="en-US" baseline="0" dirty="0" smtClean="0">
                <a:solidFill>
                  <a:srgbClr val="FF0000"/>
                </a:solidFill>
                <a:latin typeface="Gill Sans MT"/>
                <a:cs typeface="Gill Sans MT"/>
              </a:rPr>
              <a:t> EACH POINT.  IF NO QUESTIONS, GO ON TO NEXT SLIDE]</a:t>
            </a:r>
          </a:p>
          <a:p>
            <a:endParaRPr lang="en-US" dirty="0" smtClean="0">
              <a:latin typeface="Gill Sans MT"/>
              <a:cs typeface="Gill Sans MT"/>
            </a:endParaRPr>
          </a:p>
          <a:p>
            <a:r>
              <a:rPr lang="en-US" dirty="0" smtClean="0">
                <a:latin typeface="Gill Sans MT"/>
                <a:cs typeface="Gill Sans MT"/>
              </a:rPr>
              <a:t>ADMINISTRATIVE</a:t>
            </a:r>
            <a:r>
              <a:rPr lang="en-US" baseline="0" dirty="0" smtClean="0">
                <a:latin typeface="Gill Sans MT"/>
                <a:cs typeface="Gill Sans MT"/>
              </a:rPr>
              <a:t> AND OVERHEAD EXPENSES include:</a:t>
            </a:r>
          </a:p>
          <a:p>
            <a:endParaRPr lang="en-US" baseline="0" dirty="0" smtClean="0">
              <a:solidFill>
                <a:srgbClr val="FF0000"/>
              </a:solidFill>
              <a:latin typeface="Gill Sans MT"/>
              <a:cs typeface="Gill Sans MT"/>
            </a:endParaRPr>
          </a:p>
          <a:p>
            <a:pPr marL="171450" indent="-171450">
              <a:buFont typeface="Arial"/>
              <a:buChar char="•"/>
            </a:pPr>
            <a:r>
              <a:rPr lang="en-US" dirty="0">
                <a:solidFill>
                  <a:srgbClr val="FF0000"/>
                </a:solidFill>
                <a:latin typeface="Gill Sans MT"/>
                <a:cs typeface="Gill Sans MT"/>
              </a:rPr>
              <a:t>Executive Director</a:t>
            </a:r>
          </a:p>
          <a:p>
            <a:pPr marL="171450" indent="-171450">
              <a:buFont typeface="Arial"/>
              <a:buChar char="•"/>
            </a:pPr>
            <a:r>
              <a:rPr lang="en-US" dirty="0">
                <a:solidFill>
                  <a:srgbClr val="FF0000"/>
                </a:solidFill>
                <a:latin typeface="Gill Sans MT"/>
                <a:cs typeface="Gill Sans MT"/>
              </a:rPr>
              <a:t>Technical experts</a:t>
            </a:r>
          </a:p>
          <a:p>
            <a:pPr marL="171450" indent="-171450">
              <a:buFont typeface="Arial"/>
              <a:buChar char="•"/>
            </a:pPr>
            <a:r>
              <a:rPr lang="en-US" dirty="0">
                <a:solidFill>
                  <a:srgbClr val="FF0000"/>
                </a:solidFill>
                <a:latin typeface="Gill Sans MT"/>
                <a:cs typeface="Gill Sans MT"/>
              </a:rPr>
              <a:t>Other such agents &amp; employees as required</a:t>
            </a:r>
          </a:p>
          <a:p>
            <a:pPr marL="171450" indent="-171450">
              <a:buFont typeface="Arial"/>
              <a:buChar char="•"/>
            </a:pPr>
            <a:r>
              <a:rPr lang="en-US" dirty="0">
                <a:solidFill>
                  <a:srgbClr val="FF0000"/>
                </a:solidFill>
                <a:latin typeface="Gill Sans MT"/>
                <a:cs typeface="Gill Sans MT"/>
              </a:rPr>
              <a:t>Counsel and legal staff</a:t>
            </a:r>
          </a:p>
          <a:p>
            <a:endParaRPr lang="en-US" baseline="0" dirty="0" smtClean="0">
              <a:latin typeface="Gill Sans MT"/>
              <a:cs typeface="Gill Sans MT"/>
            </a:endParaRPr>
          </a:p>
          <a:p>
            <a:endParaRPr lang="en-US" dirty="0">
              <a:latin typeface="Times New Roman" charset="0"/>
            </a:endParaRPr>
          </a:p>
        </p:txBody>
      </p:sp>
      <p:sp>
        <p:nvSpPr>
          <p:cNvPr id="63491"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i="1">
                <a:solidFill>
                  <a:schemeClr val="tx1"/>
                </a:solidFill>
                <a:latin typeface="Arial" charset="0"/>
                <a:ea typeface="ＭＳ Ｐゴシック" charset="0"/>
                <a:cs typeface="ＭＳ Ｐゴシック" charset="0"/>
              </a:defRPr>
            </a:lvl1pPr>
            <a:lvl2pPr marL="742950" indent="-285750" eaLnBrk="0" hangingPunct="0">
              <a:defRPr sz="1400" i="1">
                <a:solidFill>
                  <a:schemeClr val="tx1"/>
                </a:solidFill>
                <a:latin typeface="Arial" charset="0"/>
                <a:ea typeface="ＭＳ Ｐゴシック" charset="0"/>
              </a:defRPr>
            </a:lvl2pPr>
            <a:lvl3pPr marL="1143000" indent="-228600" eaLnBrk="0" hangingPunct="0">
              <a:defRPr sz="1400" i="1">
                <a:solidFill>
                  <a:schemeClr val="tx1"/>
                </a:solidFill>
                <a:latin typeface="Arial" charset="0"/>
                <a:ea typeface="ＭＳ Ｐゴシック" charset="0"/>
              </a:defRPr>
            </a:lvl3pPr>
            <a:lvl4pPr marL="1600200" indent="-228600" eaLnBrk="0" hangingPunct="0">
              <a:defRPr sz="1400" i="1">
                <a:solidFill>
                  <a:schemeClr val="tx1"/>
                </a:solidFill>
                <a:latin typeface="Arial" charset="0"/>
                <a:ea typeface="ＭＳ Ｐゴシック" charset="0"/>
              </a:defRPr>
            </a:lvl4pPr>
            <a:lvl5pPr marL="2057400" indent="-228600" eaLnBrk="0" hangingPunct="0">
              <a:defRPr sz="1400" i="1">
                <a:solidFill>
                  <a:schemeClr val="tx1"/>
                </a:solidFill>
                <a:latin typeface="Arial" charset="0"/>
                <a:ea typeface="ＭＳ Ｐゴシック" charset="0"/>
              </a:defRPr>
            </a:lvl5pPr>
            <a:lvl6pPr marL="2514600" indent="-228600" eaLnBrk="0" fontAlgn="base" hangingPunct="0">
              <a:spcBef>
                <a:spcPct val="0"/>
              </a:spcBef>
              <a:spcAft>
                <a:spcPct val="0"/>
              </a:spcAft>
              <a:defRPr sz="1400" i="1">
                <a:solidFill>
                  <a:schemeClr val="tx1"/>
                </a:solidFill>
                <a:latin typeface="Arial" charset="0"/>
                <a:ea typeface="ＭＳ Ｐゴシック" charset="0"/>
              </a:defRPr>
            </a:lvl6pPr>
            <a:lvl7pPr marL="2971800" indent="-228600" eaLnBrk="0" fontAlgn="base" hangingPunct="0">
              <a:spcBef>
                <a:spcPct val="0"/>
              </a:spcBef>
              <a:spcAft>
                <a:spcPct val="0"/>
              </a:spcAft>
              <a:defRPr sz="1400" i="1">
                <a:solidFill>
                  <a:schemeClr val="tx1"/>
                </a:solidFill>
                <a:latin typeface="Arial" charset="0"/>
                <a:ea typeface="ＭＳ Ｐゴシック" charset="0"/>
              </a:defRPr>
            </a:lvl7pPr>
            <a:lvl8pPr marL="3429000" indent="-228600" eaLnBrk="0" fontAlgn="base" hangingPunct="0">
              <a:spcBef>
                <a:spcPct val="0"/>
              </a:spcBef>
              <a:spcAft>
                <a:spcPct val="0"/>
              </a:spcAft>
              <a:defRPr sz="1400" i="1">
                <a:solidFill>
                  <a:schemeClr val="tx1"/>
                </a:solidFill>
                <a:latin typeface="Arial" charset="0"/>
                <a:ea typeface="ＭＳ Ｐゴシック" charset="0"/>
              </a:defRPr>
            </a:lvl8pPr>
            <a:lvl9pPr marL="3886200" indent="-228600" eaLnBrk="0" fontAlgn="base" hangingPunct="0">
              <a:spcBef>
                <a:spcPct val="0"/>
              </a:spcBef>
              <a:spcAft>
                <a:spcPct val="0"/>
              </a:spcAft>
              <a:defRPr sz="1400" i="1">
                <a:solidFill>
                  <a:schemeClr val="tx1"/>
                </a:solidFill>
                <a:latin typeface="Arial" charset="0"/>
                <a:ea typeface="ＭＳ Ｐゴシック" charset="0"/>
              </a:defRPr>
            </a:lvl9pPr>
          </a:lstStyle>
          <a:p>
            <a:pPr eaLnBrk="1" hangingPunct="1"/>
            <a:fld id="{D7024470-0125-F64C-B3AF-C9E2C9B87662}" type="slidenum">
              <a:rPr lang="en-US" sz="1200" i="0">
                <a:latin typeface="Times New Roman" charset="0"/>
              </a:rPr>
              <a:pPr eaLnBrk="1" hangingPunct="1"/>
              <a:t>15</a:t>
            </a:fld>
            <a:endParaRPr lang="en-US" sz="1200" i="0" dirty="0">
              <a:latin typeface="Times New Roman" charset="0"/>
            </a:endParaRPr>
          </a:p>
        </p:txBody>
      </p:sp>
      <p:sp>
        <p:nvSpPr>
          <p:cNvPr id="5"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Budget, Funding, &amp; Reporting</a:t>
            </a:r>
            <a:endParaRPr lang="en-US"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dirty="0" smtClean="0"/>
              <a:t>July 27, 2012 Version</a:t>
            </a:r>
            <a:endParaRPr lang="en-US" dirty="0"/>
          </a:p>
        </p:txBody>
      </p:sp>
      <p:sp>
        <p:nvSpPr>
          <p:cNvPr id="7" name="Date Placeholder 3"/>
          <p:cNvSpPr>
            <a:spLocks noGrp="1"/>
          </p:cNvSpPr>
          <p:nvPr>
            <p:ph type="dt" idx="1"/>
          </p:nvPr>
        </p:nvSpPr>
        <p:spPr>
          <a:xfrm>
            <a:off x="3884613" y="0"/>
            <a:ext cx="2971800" cy="457200"/>
          </a:xfrm>
          <a:prstGeom prst="rect">
            <a:avLst/>
          </a:prstGeom>
        </p:spPr>
        <p:txBody>
          <a:bodyPr/>
          <a:lstStyle/>
          <a:p>
            <a:r>
              <a:rPr lang="en-US" dirty="0" smtClean="0"/>
              <a:t>Working Draft - Trainer's Guide</a:t>
            </a:r>
            <a:endParaRPr lang="en-US" dirty="0"/>
          </a:p>
        </p:txBody>
      </p:sp>
    </p:spTree>
    <p:extLst>
      <p:ext uri="{BB962C8B-B14F-4D97-AF65-F5344CB8AC3E}">
        <p14:creationId xmlns:p14="http://schemas.microsoft.com/office/powerpoint/2010/main" xmlns="" val="23139322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26E4622-062E-F149-AA4C-AE6FC925FE18}" type="datetime1">
              <a:rPr lang="en-US" smtClean="0"/>
              <a:pPr/>
              <a:t>3/3/2014</a:t>
            </a:fld>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3B6310CB-C7BC-F148-B999-C8E063278362}" type="slidenum">
              <a:rPr lang="en-US" smtClean="0"/>
              <a:pPr/>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pic>
        <p:nvPicPr>
          <p:cNvPr id="12" name="Picture 11"/>
          <p:cNvPicPr>
            <a:picLocks noChangeAspect="1"/>
          </p:cNvPicPr>
          <p:nvPr/>
        </p:nvPicPr>
        <p:blipFill>
          <a:blip r:embed="rId2"/>
          <a:stretch>
            <a:fillRect/>
          </a:stretch>
        </p:blipFill>
        <p:spPr>
          <a:xfrm>
            <a:off x="7370593" y="4706687"/>
            <a:ext cx="1270000" cy="16764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EAE2F7B-CF7F-9F4D-B0C1-A4DF94277CD7}" type="datetime1">
              <a:rPr lang="en-US" smtClean="0"/>
              <a:pPr/>
              <a:t>3/3/2014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B6310CB-C7BC-F148-B999-C8E06327836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AB45728-655D-6A44-B406-640C357926AF}" type="datetime1">
              <a:rPr lang="en-US" smtClean="0"/>
              <a:pPr/>
              <a:t>3/3/2014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B6310CB-C7BC-F148-B999-C8E063278362}"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B8205F-6FE8-4849-8D34-1A8844C0E654}" type="datetime1">
              <a:rPr lang="en-US" smtClean="0"/>
              <a:pPr/>
              <a:t>3/3/2014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B6310CB-C7BC-F148-B999-C8E063278362}" type="slidenum">
              <a:rPr lang="en-US" smtClean="0"/>
              <a:pPr/>
              <a:t>‹#›</a:t>
            </a:fld>
            <a:endParaRPr lang="en-US" dirty="0"/>
          </a:p>
        </p:txBody>
      </p:sp>
      <p:pic>
        <p:nvPicPr>
          <p:cNvPr id="7" name="Picture 1"/>
          <p:cNvPicPr>
            <a:picLocks noChangeAspect="1" noChangeArrowheads="1"/>
          </p:cNvPicPr>
          <p:nvPr/>
        </p:nvPicPr>
        <p:blipFill>
          <a:blip r:embed="rId2" cstate="print"/>
          <a:srcRect/>
          <a:stretch>
            <a:fillRect/>
          </a:stretch>
        </p:blipFill>
        <p:spPr bwMode="auto">
          <a:xfrm>
            <a:off x="3370826" y="1518264"/>
            <a:ext cx="3418682" cy="4495800"/>
          </a:xfrm>
          <a:prstGeom prst="rect">
            <a:avLst/>
          </a:prstGeom>
          <a:noFill/>
          <a:ln w="12700" cap="sq" cmpd="sng">
            <a:noFill/>
            <a:prstDash val="solid"/>
            <a:miter lim="800000"/>
            <a:headEnd type="none" w="sm" len="sm"/>
            <a:tailEnd type="none" w="sm" len="sm"/>
          </a:ln>
          <a:effectLst>
            <a:innerShdw blurRad="63500" dist="50800" dir="13500000">
              <a:prstClr val="black">
                <a:alpha val="50000"/>
              </a:prstClr>
            </a:innerShdw>
          </a:effectLst>
          <a:scene3d>
            <a:camera prst="orthographicFront"/>
            <a:lightRig rig="threePt" dir="t"/>
          </a:scene3d>
          <a:sp3d prstMaterial="clear"/>
        </p:spPr>
      </p:pic>
    </p:spTree>
    <p:extLst>
      <p:ext uri="{BB962C8B-B14F-4D97-AF65-F5344CB8AC3E}">
        <p14:creationId xmlns:p14="http://schemas.microsoft.com/office/powerpoint/2010/main" xmlns="" val="887190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E0FF379-EC6E-E948-8701-696A03F4A5E7}" type="datetime1">
              <a:rPr lang="en-US" smtClean="0"/>
              <a:pPr/>
              <a:t>3/3/2014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B6310CB-C7BC-F148-B999-C8E063278362}" type="slidenum">
              <a:rPr lang="en-US" smtClean="0"/>
              <a:pPr/>
              <a:t>‹#›</a:t>
            </a:fld>
            <a:endParaRPr lang="en-US" dirty="0"/>
          </a:p>
        </p:txBody>
      </p:sp>
      <p:pic>
        <p:nvPicPr>
          <p:cNvPr id="7" name="Picture 1"/>
          <p:cNvPicPr>
            <a:picLocks noChangeAspect="1" noChangeArrowheads="1"/>
          </p:cNvPicPr>
          <p:nvPr/>
        </p:nvPicPr>
        <p:blipFill>
          <a:blip r:embed="rId2" cstate="print"/>
          <a:srcRect/>
          <a:stretch>
            <a:fillRect/>
          </a:stretch>
        </p:blipFill>
        <p:spPr bwMode="auto">
          <a:xfrm>
            <a:off x="3370826" y="1518264"/>
            <a:ext cx="3418682" cy="4495800"/>
          </a:xfrm>
          <a:prstGeom prst="rect">
            <a:avLst/>
          </a:prstGeom>
          <a:noFill/>
          <a:ln w="12700" cap="sq" cmpd="sng">
            <a:noFill/>
            <a:prstDash val="solid"/>
            <a:miter lim="800000"/>
            <a:headEnd type="none" w="sm" len="sm"/>
            <a:tailEnd type="none" w="sm" len="sm"/>
          </a:ln>
          <a:effectLst>
            <a:innerShdw blurRad="63500" dist="50800" dir="13500000">
              <a:prstClr val="black">
                <a:alpha val="50000"/>
              </a:prstClr>
            </a:innerShdw>
          </a:effectLst>
          <a:scene3d>
            <a:camera prst="orthographicFront"/>
            <a:lightRig rig="threePt" dir="t"/>
          </a:scene3d>
          <a:sp3d prstMaterial="clear"/>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0" cap="all"/>
            </a:lvl1pPr>
            <a:extLst/>
          </a:lstStyle>
          <a:p>
            <a:r>
              <a:rPr kumimoji="0" lang="en-US" smtClean="0"/>
              <a:t>Click to edit Master title style</a:t>
            </a:r>
            <a:endParaRPr kumimoji="0" lang="en-US" dirty="0"/>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C90DEE0-6A86-D145-8C20-DB1B1604D6E6}" type="datetime1">
              <a:rPr lang="en-US" smtClean="0"/>
              <a:pPr/>
              <a:t>3/3/2014</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B6310CB-C7BC-F148-B999-C8E063278362}" type="slidenum">
              <a:rPr lang="en-US" smtClean="0"/>
              <a:pPr/>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pic>
        <p:nvPicPr>
          <p:cNvPr id="12" name="Picture 11"/>
          <p:cNvPicPr>
            <a:picLocks noChangeAspect="1"/>
          </p:cNvPicPr>
          <p:nvPr/>
        </p:nvPicPr>
        <p:blipFill>
          <a:blip r:embed="rId2"/>
          <a:stretch>
            <a:fillRect/>
          </a:stretch>
        </p:blipFill>
        <p:spPr>
          <a:xfrm>
            <a:off x="7370593" y="4706687"/>
            <a:ext cx="1270000" cy="16764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1478DAE-F962-C14A-A6E0-707CFE24A47B}" type="datetime1">
              <a:rPr lang="en-US" smtClean="0"/>
              <a:pPr/>
              <a:t>3/3/2014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B6310CB-C7BC-F148-B999-C8E063278362}" type="slidenum">
              <a:rPr lang="en-US" smtClean="0"/>
              <a:pPr/>
              <a:t>‹#›</a:t>
            </a:fld>
            <a:endParaRPr lang="en-US" dirty="0"/>
          </a:p>
        </p:txBody>
      </p:sp>
      <p:pic>
        <p:nvPicPr>
          <p:cNvPr id="8" name="Picture 1"/>
          <p:cNvPicPr>
            <a:picLocks noChangeAspect="1" noChangeArrowheads="1"/>
          </p:cNvPicPr>
          <p:nvPr/>
        </p:nvPicPr>
        <p:blipFill>
          <a:blip r:embed="rId2" cstate="print"/>
          <a:srcRect/>
          <a:stretch>
            <a:fillRect/>
          </a:stretch>
        </p:blipFill>
        <p:spPr bwMode="auto">
          <a:xfrm>
            <a:off x="3370826" y="1518264"/>
            <a:ext cx="3418682" cy="4495800"/>
          </a:xfrm>
          <a:prstGeom prst="rect">
            <a:avLst/>
          </a:prstGeom>
          <a:noFill/>
          <a:ln w="12700" cap="sq" cmpd="sng">
            <a:noFill/>
            <a:prstDash val="solid"/>
            <a:miter lim="800000"/>
            <a:headEnd type="none" w="sm" len="sm"/>
            <a:tailEnd type="none" w="sm" len="sm"/>
          </a:ln>
          <a:effectLst>
            <a:innerShdw blurRad="63500" dist="50800" dir="13500000">
              <a:prstClr val="black">
                <a:alpha val="50000"/>
              </a:prstClr>
            </a:innerShdw>
          </a:effectLst>
          <a:scene3d>
            <a:camera prst="orthographicFront"/>
            <a:lightRig rig="threePt" dir="t"/>
          </a:scene3d>
          <a:sp3d prstMaterial="clear"/>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7685588-1FFD-444E-820C-ADE8CF6B69D4}" type="datetime1">
              <a:rPr lang="en-US" smtClean="0"/>
              <a:pPr/>
              <a:t>3/3/2014</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3B6310CB-C7BC-F148-B999-C8E063278362}" type="slidenum">
              <a:rPr lang="en-US" smtClean="0"/>
              <a:pPr/>
              <a:t>‹#›</a:t>
            </a:fld>
            <a:endParaRPr lang="en-US" dirty="0"/>
          </a:p>
        </p:txBody>
      </p:sp>
      <p:pic>
        <p:nvPicPr>
          <p:cNvPr id="10" name="Picture 1"/>
          <p:cNvPicPr>
            <a:picLocks noChangeAspect="1" noChangeArrowheads="1"/>
          </p:cNvPicPr>
          <p:nvPr/>
        </p:nvPicPr>
        <p:blipFill>
          <a:blip r:embed="rId2" cstate="print"/>
          <a:srcRect/>
          <a:stretch>
            <a:fillRect/>
          </a:stretch>
        </p:blipFill>
        <p:spPr bwMode="auto">
          <a:xfrm>
            <a:off x="3370826" y="1518264"/>
            <a:ext cx="3418682" cy="4495800"/>
          </a:xfrm>
          <a:prstGeom prst="rect">
            <a:avLst/>
          </a:prstGeom>
          <a:noFill/>
          <a:ln w="12700" cap="sq" cmpd="sng">
            <a:noFill/>
            <a:prstDash val="solid"/>
            <a:miter lim="800000"/>
            <a:headEnd type="none" w="sm" len="sm"/>
            <a:tailEnd type="none" w="sm" len="sm"/>
          </a:ln>
          <a:effectLst>
            <a:innerShdw blurRad="63500" dist="50800" dir="13500000">
              <a:prstClr val="black">
                <a:alpha val="50000"/>
              </a:prstClr>
            </a:innerShdw>
          </a:effectLst>
          <a:scene3d>
            <a:camera prst="orthographicFront"/>
            <a:lightRig rig="threePt" dir="t"/>
          </a:scene3d>
          <a:sp3d prstMaterial="clear"/>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71A6D98-958C-264F-9460-67B0B0B5B672}" type="datetime1">
              <a:rPr lang="en-US" smtClean="0"/>
              <a:pPr/>
              <a:t>3/3/2014</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3B6310CB-C7BC-F148-B999-C8E063278362}" type="slidenum">
              <a:rPr lang="en-US" smtClean="0"/>
              <a:pPr/>
              <a:t>‹#›</a:t>
            </a:fld>
            <a:endParaRPr lang="en-US" dirty="0"/>
          </a:p>
        </p:txBody>
      </p:sp>
      <p:pic>
        <p:nvPicPr>
          <p:cNvPr id="6" name="Picture 1"/>
          <p:cNvPicPr>
            <a:picLocks noChangeAspect="1" noChangeArrowheads="1"/>
          </p:cNvPicPr>
          <p:nvPr/>
        </p:nvPicPr>
        <p:blipFill>
          <a:blip r:embed="rId2" cstate="print"/>
          <a:srcRect/>
          <a:stretch>
            <a:fillRect/>
          </a:stretch>
        </p:blipFill>
        <p:spPr bwMode="auto">
          <a:xfrm>
            <a:off x="3370826" y="1518264"/>
            <a:ext cx="3418682" cy="4495800"/>
          </a:xfrm>
          <a:prstGeom prst="rect">
            <a:avLst/>
          </a:prstGeom>
          <a:noFill/>
          <a:ln w="12700" cap="sq" cmpd="sng">
            <a:noFill/>
            <a:prstDash val="solid"/>
            <a:miter lim="800000"/>
            <a:headEnd type="none" w="sm" len="sm"/>
            <a:tailEnd type="none" w="sm" len="sm"/>
          </a:ln>
          <a:effectLst>
            <a:innerShdw blurRad="63500" dist="50800" dir="13500000">
              <a:prstClr val="black">
                <a:alpha val="50000"/>
              </a:prstClr>
            </a:innerShdw>
          </a:effectLst>
          <a:scene3d>
            <a:camera prst="orthographicFront"/>
            <a:lightRig rig="threePt" dir="t"/>
          </a:scene3d>
          <a:sp3d prstMaterial="clear"/>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5A6BEF97-91A2-6544-98CB-622A2DD6A99B}" type="datetime1">
              <a:rPr lang="en-US" smtClean="0"/>
              <a:pPr/>
              <a:t>3/3/2014</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3B6310CB-C7BC-F148-B999-C8E063278362}" type="slidenum">
              <a:rPr lang="en-US" smtClean="0"/>
              <a:pPr/>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pic>
        <p:nvPicPr>
          <p:cNvPr id="7" name="Picture 1"/>
          <p:cNvPicPr>
            <a:picLocks noChangeAspect="1" noChangeArrowheads="1"/>
          </p:cNvPicPr>
          <p:nvPr/>
        </p:nvPicPr>
        <p:blipFill>
          <a:blip r:embed="rId2" cstate="print"/>
          <a:srcRect/>
          <a:stretch>
            <a:fillRect/>
          </a:stretch>
        </p:blipFill>
        <p:spPr bwMode="auto">
          <a:xfrm>
            <a:off x="3370826" y="1518264"/>
            <a:ext cx="3418682" cy="4495800"/>
          </a:xfrm>
          <a:prstGeom prst="rect">
            <a:avLst/>
          </a:prstGeom>
          <a:noFill/>
          <a:ln w="12700" cap="sq" cmpd="sng">
            <a:noFill/>
            <a:prstDash val="solid"/>
            <a:miter lim="800000"/>
            <a:headEnd type="none" w="sm" len="sm"/>
            <a:tailEnd type="none" w="sm" len="sm"/>
          </a:ln>
          <a:effectLst>
            <a:innerShdw blurRad="63500" dist="50800" dir="13500000">
              <a:prstClr val="black">
                <a:alpha val="50000"/>
              </a:prstClr>
            </a:innerShdw>
          </a:effectLst>
          <a:scene3d>
            <a:camera prst="orthographicFront"/>
            <a:lightRig rig="threePt" dir="t"/>
          </a:scene3d>
          <a:sp3d prstMaterial="clear"/>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AEAC703-D70A-D24C-829C-34AEEE35D07A}" type="datetime1">
              <a:rPr lang="en-US" smtClean="0"/>
              <a:pPr/>
              <a:t>3/3/2014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B6310CB-C7BC-F148-B999-C8E063278362}" type="slidenum">
              <a:rPr lang="en-US" smtClean="0"/>
              <a:pPr/>
              <a:t>‹#›</a:t>
            </a:fld>
            <a:endParaRPr lang="en-US" dirty="0"/>
          </a:p>
        </p:txBody>
      </p:sp>
      <p:pic>
        <p:nvPicPr>
          <p:cNvPr id="8" name="Picture 1"/>
          <p:cNvPicPr>
            <a:picLocks noChangeAspect="1" noChangeArrowheads="1"/>
          </p:cNvPicPr>
          <p:nvPr/>
        </p:nvPicPr>
        <p:blipFill>
          <a:blip r:embed="rId2" cstate="print"/>
          <a:srcRect/>
          <a:stretch>
            <a:fillRect/>
          </a:stretch>
        </p:blipFill>
        <p:spPr bwMode="auto">
          <a:xfrm>
            <a:off x="3370826" y="1518264"/>
            <a:ext cx="3418682" cy="4495800"/>
          </a:xfrm>
          <a:prstGeom prst="rect">
            <a:avLst/>
          </a:prstGeom>
          <a:noFill/>
          <a:ln w="12700" cap="sq" cmpd="sng">
            <a:noFill/>
            <a:prstDash val="solid"/>
            <a:miter lim="800000"/>
            <a:headEnd type="none" w="sm" len="sm"/>
            <a:tailEnd type="none" w="sm" len="sm"/>
          </a:ln>
          <a:effectLst>
            <a:innerShdw blurRad="63500" dist="50800" dir="13500000">
              <a:prstClr val="black">
                <a:alpha val="50000"/>
              </a:prstClr>
            </a:innerShdw>
          </a:effectLst>
          <a:scene3d>
            <a:camera prst="orthographicFront"/>
            <a:lightRig rig="threePt" dir="t"/>
          </a:scene3d>
          <a:sp3d prstMaterial="clear"/>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2099F3E0-FB45-BF47-8CDE-09AA792050E8}" type="datetime1">
              <a:rPr lang="en-US" smtClean="0"/>
              <a:pPr/>
              <a:t>3/3/2014</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B6310CB-C7BC-F148-B999-C8E063278362}" type="slidenum">
              <a:rPr lang="en-US" smtClean="0"/>
              <a:pPr/>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Drag picture to placeholder or click icon to add</a:t>
            </a:r>
            <a:endParaRPr kumimoji="0" lang="en-US" dirty="0"/>
          </a:p>
        </p:txBody>
      </p:sp>
      <p:sp>
        <p:nvSpPr>
          <p:cNvPr id="9" name="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91422B0-8C6C-2A40-86CE-41DDA7DAA132}" type="datetime1">
              <a:rPr lang="en-US" smtClean="0"/>
              <a:pPr/>
              <a:t>3/3/2014</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C9CF780-7B16-C849-A81C-30E1470F0609}" type="slidenum">
              <a:rPr lang="en-US" smtClean="0"/>
              <a:pPr/>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westmoreland@flcities.com" TargetMode="External"/><Relationship Id="rId2" Type="http://schemas.openxmlformats.org/officeDocument/2006/relationships/hyperlink" Target="http://www.redevelopment.net/"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hyperlink" Target="http://www.redevelopment.net/" TargetMode="Externa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lvl="0"/>
            <a:r>
              <a:rPr lang="en-US" sz="4800" dirty="0" smtClean="0">
                <a:solidFill>
                  <a:prstClr val="black"/>
                </a:solidFill>
                <a:latin typeface="Calibri"/>
              </a:rPr>
              <a:t>CRA Basics</a:t>
            </a:r>
            <a:endParaRPr lang="en-US" sz="4800" dirty="0"/>
          </a:p>
        </p:txBody>
      </p:sp>
      <p:sp>
        <p:nvSpPr>
          <p:cNvPr id="3" name="Subtitle 2"/>
          <p:cNvSpPr>
            <a:spLocks noGrp="1"/>
          </p:cNvSpPr>
          <p:nvPr>
            <p:ph type="subTitle" idx="1"/>
          </p:nvPr>
        </p:nvSpPr>
        <p:spPr>
          <a:xfrm>
            <a:off x="1432560" y="1850064"/>
            <a:ext cx="7406640" cy="2858760"/>
          </a:xfrm>
        </p:spPr>
        <p:txBody>
          <a:bodyPr>
            <a:normAutofit/>
          </a:bodyPr>
          <a:lstStyle/>
          <a:p>
            <a:r>
              <a:rPr lang="en-US" dirty="0" smtClean="0"/>
              <a:t>For further </a:t>
            </a:r>
            <a:r>
              <a:rPr lang="en-US" smtClean="0"/>
              <a:t>information:</a:t>
            </a:r>
          </a:p>
          <a:p>
            <a:r>
              <a:rPr lang="en-US" smtClean="0"/>
              <a:t>Carol </a:t>
            </a:r>
            <a:r>
              <a:rPr lang="en-US" dirty="0" smtClean="0"/>
              <a:t>Westmoreland, Executive Director</a:t>
            </a:r>
          </a:p>
          <a:p>
            <a:r>
              <a:rPr lang="en-US" dirty="0" smtClean="0">
                <a:hlinkClick r:id="rId2"/>
              </a:rPr>
              <a:t>www.redevelopment.net</a:t>
            </a:r>
            <a:endParaRPr lang="en-US" dirty="0" smtClean="0"/>
          </a:p>
          <a:p>
            <a:r>
              <a:rPr lang="en-US" dirty="0" smtClean="0">
                <a:hlinkClick r:id="rId3"/>
              </a:rPr>
              <a:t>cwestmoreland@flcities.com</a:t>
            </a:r>
            <a:endParaRPr lang="en-US" dirty="0" smtClean="0"/>
          </a:p>
          <a:p>
            <a:r>
              <a:rPr lang="en-US" dirty="0" smtClean="0"/>
              <a:t>850-701-3608</a:t>
            </a:r>
            <a:endParaRPr lang="en-US" dirty="0"/>
          </a:p>
        </p:txBody>
      </p:sp>
    </p:spTree>
    <p:extLst>
      <p:ext uri="{BB962C8B-B14F-4D97-AF65-F5344CB8AC3E}">
        <p14:creationId xmlns:p14="http://schemas.microsoft.com/office/powerpoint/2010/main" xmlns="" val="22667670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solidFill>
                  <a:prstClr val="black"/>
                </a:solidFill>
                <a:latin typeface="Calibri"/>
              </a:rPr>
              <a:t>The Redevelopment Plan is the Blueprint for CRA Activities</a:t>
            </a:r>
            <a:endParaRPr lang="en-US" dirty="0"/>
          </a:p>
        </p:txBody>
      </p:sp>
      <p:sp>
        <p:nvSpPr>
          <p:cNvPr id="3" name="Content Placeholder 2"/>
          <p:cNvSpPr>
            <a:spLocks noGrp="1"/>
          </p:cNvSpPr>
          <p:nvPr>
            <p:ph idx="1"/>
          </p:nvPr>
        </p:nvSpPr>
        <p:spPr>
          <a:xfrm>
            <a:off x="1435608" y="1765300"/>
            <a:ext cx="7498080" cy="4483100"/>
          </a:xfrm>
        </p:spPr>
        <p:txBody>
          <a:bodyPr>
            <a:normAutofit/>
          </a:bodyPr>
          <a:lstStyle/>
          <a:p>
            <a:pPr marL="0" indent="0">
              <a:buNone/>
              <a:defRPr/>
            </a:pPr>
            <a:r>
              <a:rPr lang="en-US" sz="2400" dirty="0" smtClean="0">
                <a:cs typeface="Gill Sans MT"/>
              </a:rPr>
              <a:t>When writing a Community Redevelopment Plan it is important to remember:</a:t>
            </a:r>
          </a:p>
          <a:p>
            <a:pPr marL="339725" indent="-339725">
              <a:defRPr/>
            </a:pPr>
            <a:r>
              <a:rPr lang="en-US" sz="2400" dirty="0" smtClean="0">
                <a:cs typeface="Gill Sans MT"/>
              </a:rPr>
              <a:t>If a program or project is contained in the Plan, it need not be undertaken.</a:t>
            </a:r>
          </a:p>
          <a:p>
            <a:pPr marL="339725" indent="-339725">
              <a:defRPr/>
            </a:pPr>
            <a:r>
              <a:rPr lang="en-US" sz="2400" dirty="0" smtClean="0">
                <a:cs typeface="Gill Sans MT"/>
              </a:rPr>
              <a:t>But if a program or project is</a:t>
            </a:r>
            <a:r>
              <a:rPr lang="en-US" sz="2400" dirty="0" smtClean="0">
                <a:solidFill>
                  <a:srgbClr val="FF0000"/>
                </a:solidFill>
                <a:cs typeface="Gill Sans MT"/>
              </a:rPr>
              <a:t> </a:t>
            </a:r>
            <a:r>
              <a:rPr lang="en-US" sz="2400" dirty="0" smtClean="0">
                <a:solidFill>
                  <a:srgbClr val="2F2B20"/>
                </a:solidFill>
                <a:cs typeface="Gill Sans MT"/>
              </a:rPr>
              <a:t>NOT</a:t>
            </a:r>
            <a:r>
              <a:rPr lang="en-US" sz="2400" dirty="0" smtClean="0">
                <a:solidFill>
                  <a:srgbClr val="FF0000"/>
                </a:solidFill>
                <a:cs typeface="Gill Sans MT"/>
              </a:rPr>
              <a:t> </a:t>
            </a:r>
            <a:r>
              <a:rPr lang="en-US" sz="2400" dirty="0" smtClean="0">
                <a:cs typeface="Gill Sans MT"/>
              </a:rPr>
              <a:t>contained in the Plan it </a:t>
            </a:r>
            <a:r>
              <a:rPr lang="en-US" sz="2400" dirty="0" smtClean="0">
                <a:solidFill>
                  <a:srgbClr val="2F2B20"/>
                </a:solidFill>
                <a:cs typeface="Gill Sans MT"/>
              </a:rPr>
              <a:t>CANNOT </a:t>
            </a:r>
            <a:r>
              <a:rPr lang="en-US" sz="2400" dirty="0" smtClean="0">
                <a:cs typeface="Gill Sans MT"/>
              </a:rPr>
              <a:t>be undertaken.</a:t>
            </a:r>
          </a:p>
          <a:p>
            <a:pPr marL="339725" indent="-339725">
              <a:defRPr/>
            </a:pPr>
            <a:r>
              <a:rPr lang="en-US" sz="2400" dirty="0" smtClean="0">
                <a:cs typeface="Gill Sans MT"/>
              </a:rPr>
              <a:t>Put everything you might want to do in the Plan whether you think you will do it or not.</a:t>
            </a:r>
          </a:p>
          <a:p>
            <a:endParaRPr lang="en-US" dirty="0"/>
          </a:p>
        </p:txBody>
      </p:sp>
      <p:sp>
        <p:nvSpPr>
          <p:cNvPr id="4" name="Slide Number Placeholder 3"/>
          <p:cNvSpPr>
            <a:spLocks noGrp="1"/>
          </p:cNvSpPr>
          <p:nvPr>
            <p:ph type="sldNum" sz="quarter" idx="12"/>
          </p:nvPr>
        </p:nvSpPr>
        <p:spPr/>
        <p:txBody>
          <a:bodyPr/>
          <a:lstStyle/>
          <a:p>
            <a:fld id="{3B6310CB-C7BC-F148-B999-C8E063278362}" type="slidenum">
              <a:rPr lang="en-US" smtClean="0"/>
              <a:pPr/>
              <a:t>10</a:t>
            </a:fld>
            <a:endParaRPr lang="en-US" dirty="0"/>
          </a:p>
        </p:txBody>
      </p:sp>
    </p:spTree>
    <p:extLst>
      <p:ext uri="{BB962C8B-B14F-4D97-AF65-F5344CB8AC3E}">
        <p14:creationId xmlns:p14="http://schemas.microsoft.com/office/powerpoint/2010/main" xmlns="" val="10992450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Title 1"/>
          <p:cNvSpPr>
            <a:spLocks noGrp="1"/>
          </p:cNvSpPr>
          <p:nvPr>
            <p:ph type="title"/>
          </p:nvPr>
        </p:nvSpPr>
        <p:spPr>
          <a:xfrm>
            <a:off x="1137626" y="274638"/>
            <a:ext cx="7796062" cy="1143000"/>
          </a:xfrm>
        </p:spPr>
        <p:txBody>
          <a:bodyPr>
            <a:normAutofit fontScale="90000"/>
          </a:bodyPr>
          <a:lstStyle/>
          <a:p>
            <a:r>
              <a:rPr lang="en-US" b="1" dirty="0" smtClean="0"/>
              <a:t>Even If Allowed By Statute……</a:t>
            </a:r>
            <a:endParaRPr lang="en-US" dirty="0">
              <a:solidFill>
                <a:srgbClr val="800000"/>
              </a:solidFill>
              <a:latin typeface="Gill Sans MT"/>
              <a:cs typeface="Gill Sans MT"/>
            </a:endParaRPr>
          </a:p>
        </p:txBody>
      </p:sp>
      <p:sp>
        <p:nvSpPr>
          <p:cNvPr id="104451" name="Content Placeholder 3"/>
          <p:cNvSpPr>
            <a:spLocks noGrp="1"/>
          </p:cNvSpPr>
          <p:nvPr>
            <p:ph idx="1"/>
          </p:nvPr>
        </p:nvSpPr>
        <p:spPr>
          <a:xfrm>
            <a:off x="978888" y="1527175"/>
            <a:ext cx="7448488" cy="4572000"/>
          </a:xfrm>
        </p:spPr>
        <p:txBody>
          <a:bodyPr>
            <a:normAutofit/>
          </a:bodyPr>
          <a:lstStyle/>
          <a:p>
            <a:pPr marL="114300" indent="0" algn="ctr">
              <a:lnSpc>
                <a:spcPct val="90000"/>
              </a:lnSpc>
              <a:buNone/>
            </a:pPr>
            <a:endParaRPr lang="en-US" sz="4000" dirty="0" smtClean="0">
              <a:solidFill>
                <a:srgbClr val="FF0000"/>
              </a:solidFill>
              <a:latin typeface="Gill Sans MT"/>
              <a:cs typeface="Gill Sans MT"/>
            </a:endParaRPr>
          </a:p>
          <a:p>
            <a:pPr marL="0" indent="0" algn="ctr">
              <a:buNone/>
              <a:defRPr/>
            </a:pPr>
            <a:r>
              <a:rPr lang="en-US" sz="4000" b="1" dirty="0" smtClean="0"/>
              <a:t>Any project or program a CRA wishes to undertake must be outlined in the Community Redevelopment Plan (CRP)</a:t>
            </a:r>
          </a:p>
          <a:p>
            <a:pPr marL="0" indent="0" algn="ctr">
              <a:buNone/>
              <a:defRPr/>
            </a:pPr>
            <a:endParaRPr lang="en-US" sz="4000" b="1" dirty="0" smtClean="0">
              <a:solidFill>
                <a:srgbClr val="FFFF00"/>
              </a:solidFill>
            </a:endParaRPr>
          </a:p>
          <a:p>
            <a:pPr marL="114300" indent="0" algn="ctr">
              <a:lnSpc>
                <a:spcPct val="90000"/>
              </a:lnSpc>
              <a:buNone/>
            </a:pPr>
            <a:endParaRPr lang="en-US" dirty="0">
              <a:latin typeface="Georgia" charset="0"/>
            </a:endParaRPr>
          </a:p>
        </p:txBody>
      </p:sp>
      <p:sp>
        <p:nvSpPr>
          <p:cNvPr id="2" name="Slide Number Placeholder 1"/>
          <p:cNvSpPr>
            <a:spLocks noGrp="1"/>
          </p:cNvSpPr>
          <p:nvPr>
            <p:ph type="sldNum" sz="quarter" idx="12"/>
          </p:nvPr>
        </p:nvSpPr>
        <p:spPr/>
        <p:txBody>
          <a:bodyPr/>
          <a:lstStyle/>
          <a:p>
            <a:fld id="{3B6310CB-C7BC-F148-B999-C8E063278362}" type="slidenum">
              <a:rPr lang="en-US" smtClean="0"/>
              <a:pPr/>
              <a:t>11</a:t>
            </a:fld>
            <a:endParaRPr lang="en-US" dirty="0"/>
          </a:p>
        </p:txBody>
      </p:sp>
    </p:spTree>
    <p:extLst>
      <p:ext uri="{BB962C8B-B14F-4D97-AF65-F5344CB8AC3E}">
        <p14:creationId xmlns:p14="http://schemas.microsoft.com/office/powerpoint/2010/main" xmlns="" val="40033182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Title 1"/>
          <p:cNvSpPr>
            <a:spLocks noGrp="1"/>
          </p:cNvSpPr>
          <p:nvPr>
            <p:ph type="title"/>
          </p:nvPr>
        </p:nvSpPr>
        <p:spPr/>
        <p:txBody>
          <a:bodyPr/>
          <a:lstStyle/>
          <a:p>
            <a:pPr eaLnBrk="1" hangingPunct="1"/>
            <a:r>
              <a:rPr lang="en-US" dirty="0">
                <a:solidFill>
                  <a:srgbClr val="800000"/>
                </a:solidFill>
                <a:latin typeface="Gill Sans MT"/>
                <a:cs typeface="Gill Sans MT"/>
              </a:rPr>
              <a:t>What is Increment Revenue?</a:t>
            </a:r>
          </a:p>
        </p:txBody>
      </p:sp>
      <p:sp>
        <p:nvSpPr>
          <p:cNvPr id="83971" name="Content Placeholder 3"/>
          <p:cNvSpPr>
            <a:spLocks noGrp="1"/>
          </p:cNvSpPr>
          <p:nvPr>
            <p:ph idx="1"/>
          </p:nvPr>
        </p:nvSpPr>
        <p:spPr>
          <a:xfrm>
            <a:off x="944783" y="1672092"/>
            <a:ext cx="7988905" cy="4572000"/>
          </a:xfrm>
        </p:spPr>
        <p:txBody>
          <a:bodyPr>
            <a:normAutofit/>
          </a:bodyPr>
          <a:lstStyle/>
          <a:p>
            <a:pPr eaLnBrk="1" hangingPunct="1"/>
            <a:r>
              <a:rPr lang="en-US" sz="2400" dirty="0">
                <a:latin typeface="Gill Sans MT"/>
                <a:cs typeface="Gill Sans MT"/>
              </a:rPr>
              <a:t>Often referred to </a:t>
            </a:r>
            <a:r>
              <a:rPr lang="en-US" sz="2400" dirty="0" smtClean="0">
                <a:latin typeface="Gill Sans MT"/>
                <a:cs typeface="Gill Sans MT"/>
              </a:rPr>
              <a:t>as “</a:t>
            </a:r>
            <a:r>
              <a:rPr lang="en-US" altLang="ja-JP" sz="2400" dirty="0" smtClean="0">
                <a:latin typeface="Gill Sans MT"/>
                <a:cs typeface="Gill Sans MT"/>
              </a:rPr>
              <a:t>tax </a:t>
            </a:r>
            <a:r>
              <a:rPr lang="en-US" altLang="ja-JP" sz="2400" dirty="0">
                <a:latin typeface="Gill Sans MT"/>
                <a:cs typeface="Gill Sans MT"/>
              </a:rPr>
              <a:t>increment </a:t>
            </a:r>
            <a:r>
              <a:rPr lang="en-US" altLang="ja-JP" sz="2400" dirty="0" smtClean="0">
                <a:latin typeface="Gill Sans MT"/>
                <a:cs typeface="Gill Sans MT"/>
              </a:rPr>
              <a:t>financing” </a:t>
            </a:r>
            <a:r>
              <a:rPr lang="en-US" altLang="ja-JP" sz="2400" dirty="0">
                <a:latin typeface="Gill Sans MT"/>
                <a:cs typeface="Gill Sans MT"/>
              </a:rPr>
              <a:t>or </a:t>
            </a:r>
            <a:r>
              <a:rPr lang="en-US" altLang="ja-JP" sz="2400" dirty="0" smtClean="0">
                <a:latin typeface="Gill Sans MT"/>
                <a:cs typeface="Gill Sans MT"/>
              </a:rPr>
              <a:t>“TIF</a:t>
            </a:r>
            <a:r>
              <a:rPr lang="ja-JP" altLang="en-US" sz="2400" dirty="0" smtClean="0">
                <a:latin typeface="Gill Sans MT"/>
                <a:cs typeface="Gill Sans MT"/>
              </a:rPr>
              <a:t>”</a:t>
            </a:r>
            <a:endParaRPr lang="en-US" sz="2400" dirty="0">
              <a:latin typeface="Gill Sans MT"/>
              <a:cs typeface="Gill Sans MT"/>
            </a:endParaRPr>
          </a:p>
          <a:p>
            <a:pPr eaLnBrk="1" hangingPunct="1"/>
            <a:r>
              <a:rPr lang="en-US" sz="2400" dirty="0" smtClean="0">
                <a:latin typeface="Gill Sans MT"/>
                <a:cs typeface="Gill Sans MT"/>
              </a:rPr>
              <a:t>Calculated from increases </a:t>
            </a:r>
            <a:r>
              <a:rPr lang="en-US" sz="2400" dirty="0">
                <a:latin typeface="Gill Sans MT"/>
                <a:cs typeface="Gill Sans MT"/>
              </a:rPr>
              <a:t>in taxes collected by certain taxing authorities over what </a:t>
            </a:r>
            <a:r>
              <a:rPr lang="en-US" sz="2400" dirty="0" smtClean="0">
                <a:latin typeface="Gill Sans MT"/>
                <a:cs typeface="Gill Sans MT"/>
              </a:rPr>
              <a:t>was collected </a:t>
            </a:r>
            <a:r>
              <a:rPr lang="en-US" sz="2400" dirty="0">
                <a:latin typeface="Gill Sans MT"/>
                <a:cs typeface="Gill Sans MT"/>
              </a:rPr>
              <a:t>in an established </a:t>
            </a:r>
            <a:r>
              <a:rPr lang="en-US" sz="2400" dirty="0" smtClean="0">
                <a:latin typeface="Gill Sans MT"/>
                <a:cs typeface="Gill Sans MT"/>
              </a:rPr>
              <a:t>“</a:t>
            </a:r>
            <a:r>
              <a:rPr lang="en-US" altLang="ja-JP" sz="2400" dirty="0" smtClean="0">
                <a:latin typeface="Gill Sans MT"/>
                <a:cs typeface="Gill Sans MT"/>
              </a:rPr>
              <a:t>base year” and remitted </a:t>
            </a:r>
            <a:r>
              <a:rPr lang="en-US" altLang="ja-JP" sz="2400" dirty="0">
                <a:latin typeface="Gill Sans MT"/>
                <a:cs typeface="Gill Sans MT"/>
              </a:rPr>
              <a:t>by those authorities to the CRA for use in financing redevelopment activities</a:t>
            </a:r>
            <a:r>
              <a:rPr lang="en-US" altLang="ja-JP" sz="2400" dirty="0" smtClean="0">
                <a:latin typeface="Gill Sans MT"/>
                <a:cs typeface="Gill Sans MT"/>
              </a:rPr>
              <a:t>.</a:t>
            </a:r>
          </a:p>
          <a:p>
            <a:pPr eaLnBrk="1" hangingPunct="1"/>
            <a:r>
              <a:rPr lang="en-US" altLang="ja-JP" sz="2400" dirty="0" smtClean="0">
                <a:latin typeface="Gill Sans MT"/>
                <a:cs typeface="Gill Sans MT"/>
              </a:rPr>
              <a:t>Not ad valorem tax – “amount equal to”</a:t>
            </a:r>
            <a:endParaRPr lang="en-US" altLang="ja-JP" sz="2400" dirty="0">
              <a:latin typeface="Gill Sans MT"/>
              <a:cs typeface="Gill Sans MT"/>
            </a:endParaRPr>
          </a:p>
        </p:txBody>
      </p:sp>
      <p:sp>
        <p:nvSpPr>
          <p:cNvPr id="2" name="Slide Number Placeholder 1"/>
          <p:cNvSpPr>
            <a:spLocks noGrp="1"/>
          </p:cNvSpPr>
          <p:nvPr>
            <p:ph type="sldNum" sz="quarter" idx="12"/>
          </p:nvPr>
        </p:nvSpPr>
        <p:spPr/>
        <p:txBody>
          <a:bodyPr/>
          <a:lstStyle/>
          <a:p>
            <a:fld id="{3B6310CB-C7BC-F148-B999-C8E063278362}" type="slidenum">
              <a:rPr lang="en-US" smtClean="0"/>
              <a:pPr/>
              <a:t>12</a:t>
            </a:fld>
            <a:endParaRPr lang="en-US" dirty="0"/>
          </a:p>
        </p:txBody>
      </p:sp>
    </p:spTree>
    <p:extLst>
      <p:ext uri="{BB962C8B-B14F-4D97-AF65-F5344CB8AC3E}">
        <p14:creationId xmlns:p14="http://schemas.microsoft.com/office/powerpoint/2010/main" xmlns="" val="4784712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Title 1"/>
          <p:cNvSpPr>
            <a:spLocks noGrp="1"/>
          </p:cNvSpPr>
          <p:nvPr>
            <p:ph type="title"/>
          </p:nvPr>
        </p:nvSpPr>
        <p:spPr/>
        <p:txBody>
          <a:bodyPr>
            <a:normAutofit fontScale="90000"/>
          </a:bodyPr>
          <a:lstStyle/>
          <a:p>
            <a:pPr eaLnBrk="1" hangingPunct="1"/>
            <a:r>
              <a:rPr lang="en-US" dirty="0">
                <a:solidFill>
                  <a:srgbClr val="800000"/>
                </a:solidFill>
                <a:latin typeface="Gill Sans MT"/>
                <a:cs typeface="Gill Sans MT"/>
              </a:rPr>
              <a:t>Calculating the Increment Revenue</a:t>
            </a:r>
          </a:p>
        </p:txBody>
      </p:sp>
      <p:sp>
        <p:nvSpPr>
          <p:cNvPr id="53251" name="Content Placeholder 2"/>
          <p:cNvSpPr>
            <a:spLocks noGrp="1"/>
          </p:cNvSpPr>
          <p:nvPr>
            <p:ph idx="1"/>
          </p:nvPr>
        </p:nvSpPr>
        <p:spPr>
          <a:xfrm>
            <a:off x="1097940" y="1527175"/>
            <a:ext cx="7692751" cy="4572000"/>
          </a:xfrm>
        </p:spPr>
        <p:txBody>
          <a:bodyPr>
            <a:normAutofit fontScale="92500" lnSpcReduction="10000"/>
          </a:bodyPr>
          <a:lstStyle/>
          <a:p>
            <a:pPr marL="274320" indent="-274320" eaLnBrk="1" fontAlgn="auto" hangingPunct="1">
              <a:spcAft>
                <a:spcPts val="0"/>
              </a:spcAft>
              <a:buFont typeface="Wingdings 2"/>
              <a:buChar char=""/>
              <a:defRPr/>
            </a:pPr>
            <a:r>
              <a:rPr lang="en-US" sz="2800" dirty="0" smtClean="0">
                <a:solidFill>
                  <a:srgbClr val="000000"/>
                </a:solidFill>
                <a:ea typeface="+mn-ea"/>
                <a:cs typeface="+mn-cs"/>
              </a:rPr>
              <a:t>All taxable properties within the CRA</a:t>
            </a:r>
          </a:p>
          <a:p>
            <a:pPr marL="274320" indent="-274320" eaLnBrk="1" fontAlgn="auto" hangingPunct="1">
              <a:spcAft>
                <a:spcPts val="0"/>
              </a:spcAft>
              <a:buFont typeface="Wingdings 2"/>
              <a:buChar char=""/>
              <a:defRPr/>
            </a:pPr>
            <a:r>
              <a:rPr lang="en-US" sz="2800" dirty="0" smtClean="0">
                <a:solidFill>
                  <a:srgbClr val="000000"/>
                </a:solidFill>
                <a:ea typeface="+mn-ea"/>
                <a:cs typeface="+mn-cs"/>
              </a:rPr>
              <a:t>50% to 95% of the difference in value between ad valorem revenues in current year and revenues calculated for base year when trust fund was established.</a:t>
            </a:r>
          </a:p>
          <a:p>
            <a:pPr marL="274320" indent="-274320" eaLnBrk="1" fontAlgn="auto" hangingPunct="1">
              <a:spcAft>
                <a:spcPts val="0"/>
              </a:spcAft>
              <a:buFont typeface="Wingdings 2"/>
              <a:buChar char=""/>
              <a:defRPr/>
            </a:pPr>
            <a:r>
              <a:rPr lang="en-US" sz="2800" dirty="0" smtClean="0">
                <a:solidFill>
                  <a:srgbClr val="000000"/>
                </a:solidFill>
                <a:ea typeface="+mn-ea"/>
                <a:cs typeface="+mn-cs"/>
              </a:rPr>
              <a:t>Generally limited to municipality and county and future ad valorem districts though some other districts may have to contribute</a:t>
            </a:r>
          </a:p>
          <a:p>
            <a:pPr marL="274320" indent="-274320" eaLnBrk="1" fontAlgn="auto" hangingPunct="1">
              <a:spcAft>
                <a:spcPts val="0"/>
              </a:spcAft>
              <a:buFont typeface="Wingdings 2"/>
              <a:buChar char=""/>
              <a:defRPr/>
            </a:pPr>
            <a:r>
              <a:rPr lang="en-US" sz="2800" dirty="0" smtClean="0">
                <a:solidFill>
                  <a:srgbClr val="000000"/>
                </a:solidFill>
                <a:ea typeface="+mn-ea"/>
                <a:cs typeface="+mn-cs"/>
              </a:rPr>
              <a:t>Does not include debt service millage</a:t>
            </a:r>
          </a:p>
          <a:p>
            <a:pPr marL="274320" indent="-274320" eaLnBrk="1" fontAlgn="auto" hangingPunct="1">
              <a:spcAft>
                <a:spcPts val="0"/>
              </a:spcAft>
              <a:buFont typeface="Wingdings 2"/>
              <a:buChar char=""/>
              <a:defRPr/>
            </a:pPr>
            <a:r>
              <a:rPr lang="en-US" sz="2800" dirty="0" smtClean="0">
                <a:solidFill>
                  <a:srgbClr val="000000"/>
                </a:solidFill>
                <a:ea typeface="+mn-ea"/>
                <a:cs typeface="+mn-cs"/>
              </a:rPr>
              <a:t>No longer than 40 years (or 60 years if created before July 1, 2002)</a:t>
            </a:r>
          </a:p>
          <a:p>
            <a:pPr marL="274320" indent="-274320" eaLnBrk="1" fontAlgn="auto" hangingPunct="1">
              <a:spcAft>
                <a:spcPts val="0"/>
              </a:spcAft>
              <a:buFont typeface="Wingdings 2"/>
              <a:buChar char=""/>
              <a:defRPr/>
            </a:pPr>
            <a:endParaRPr lang="en-US" dirty="0" smtClean="0">
              <a:ea typeface="+mn-ea"/>
              <a:cs typeface="+mn-cs"/>
            </a:endParaRPr>
          </a:p>
        </p:txBody>
      </p:sp>
      <p:sp>
        <p:nvSpPr>
          <p:cNvPr id="2" name="Slide Number Placeholder 1"/>
          <p:cNvSpPr>
            <a:spLocks noGrp="1"/>
          </p:cNvSpPr>
          <p:nvPr>
            <p:ph type="sldNum" sz="quarter" idx="12"/>
          </p:nvPr>
        </p:nvSpPr>
        <p:spPr/>
        <p:txBody>
          <a:bodyPr/>
          <a:lstStyle/>
          <a:p>
            <a:fld id="{3B6310CB-C7BC-F148-B999-C8E063278362}" type="slidenum">
              <a:rPr lang="en-US" smtClean="0"/>
              <a:pPr/>
              <a:t>13</a:t>
            </a:fld>
            <a:endParaRPr lang="en-US" dirty="0"/>
          </a:p>
        </p:txBody>
      </p:sp>
    </p:spTree>
    <p:extLst>
      <p:ext uri="{BB962C8B-B14F-4D97-AF65-F5344CB8AC3E}">
        <p14:creationId xmlns:p14="http://schemas.microsoft.com/office/powerpoint/2010/main" xmlns="" val="6539633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5" name="Title 1"/>
          <p:cNvSpPr>
            <a:spLocks noGrp="1"/>
          </p:cNvSpPr>
          <p:nvPr>
            <p:ph type="title"/>
          </p:nvPr>
        </p:nvSpPr>
        <p:spPr/>
        <p:txBody>
          <a:bodyPr>
            <a:normAutofit/>
          </a:bodyPr>
          <a:lstStyle/>
          <a:p>
            <a:pPr eaLnBrk="1" hangingPunct="1"/>
            <a:r>
              <a:rPr lang="en-US" sz="4400" dirty="0">
                <a:solidFill>
                  <a:srgbClr val="800000"/>
                </a:solidFill>
                <a:latin typeface="Gill Sans MT"/>
                <a:cs typeface="Gill Sans MT"/>
              </a:rPr>
              <a:t>Use of </a:t>
            </a:r>
            <a:r>
              <a:rPr lang="en-US" sz="4400" dirty="0" smtClean="0">
                <a:solidFill>
                  <a:srgbClr val="800000"/>
                </a:solidFill>
                <a:latin typeface="Gill Sans MT"/>
                <a:cs typeface="Gill Sans MT"/>
              </a:rPr>
              <a:t>Funds – FS 163 Part III</a:t>
            </a:r>
            <a:endParaRPr lang="en-US" sz="4400" dirty="0">
              <a:solidFill>
                <a:srgbClr val="800000"/>
              </a:solidFill>
              <a:latin typeface="Gill Sans MT"/>
              <a:cs typeface="Gill Sans MT"/>
            </a:endParaRPr>
          </a:p>
        </p:txBody>
      </p:sp>
      <p:sp>
        <p:nvSpPr>
          <p:cNvPr id="4" name="Content Placeholder 3"/>
          <p:cNvSpPr>
            <a:spLocks noGrp="1"/>
          </p:cNvSpPr>
          <p:nvPr>
            <p:ph idx="1"/>
          </p:nvPr>
        </p:nvSpPr>
        <p:spPr>
          <a:xfrm>
            <a:off x="1026012" y="1430284"/>
            <a:ext cx="7907675" cy="4800600"/>
          </a:xfrm>
        </p:spPr>
        <p:txBody>
          <a:bodyPr>
            <a:normAutofit fontScale="92500"/>
          </a:bodyPr>
          <a:lstStyle/>
          <a:p>
            <a:pPr marL="228600" indent="0">
              <a:lnSpc>
                <a:spcPct val="80000"/>
              </a:lnSpc>
              <a:buNone/>
              <a:tabLst>
                <a:tab pos="577850" algn="l"/>
              </a:tabLst>
              <a:defRPr/>
            </a:pPr>
            <a:r>
              <a:rPr lang="en-US" sz="2800" dirty="0"/>
              <a:t>Money in the redevelopment trust fund may be expended for undertakings as described in the community redevelopment </a:t>
            </a:r>
            <a:r>
              <a:rPr lang="en-US" sz="2800" dirty="0" smtClean="0"/>
              <a:t>plan, </a:t>
            </a:r>
            <a:r>
              <a:rPr lang="en-US" sz="2800" dirty="0"/>
              <a:t>including, </a:t>
            </a:r>
            <a:r>
              <a:rPr lang="en-US" sz="2800" dirty="0" smtClean="0"/>
              <a:t>but not limited to:</a:t>
            </a:r>
          </a:p>
          <a:p>
            <a:pPr marL="742950" indent="-514350">
              <a:lnSpc>
                <a:spcPct val="80000"/>
              </a:lnSpc>
              <a:buFont typeface="+mj-lt"/>
              <a:buAutoNum type="alphaLcPeriod"/>
              <a:tabLst>
                <a:tab pos="577850" algn="l"/>
              </a:tabLst>
              <a:defRPr/>
            </a:pPr>
            <a:r>
              <a:rPr lang="en-US" sz="2800" dirty="0" smtClean="0"/>
              <a:t>Administrative </a:t>
            </a:r>
            <a:r>
              <a:rPr lang="en-US" sz="2800" dirty="0"/>
              <a:t>and overhead expenses</a:t>
            </a:r>
          </a:p>
          <a:p>
            <a:pPr marL="742950" indent="-514350">
              <a:lnSpc>
                <a:spcPct val="80000"/>
              </a:lnSpc>
              <a:buFont typeface="+mj-lt"/>
              <a:buAutoNum type="alphaLcPeriod"/>
              <a:tabLst>
                <a:tab pos="577850" algn="l"/>
              </a:tabLst>
              <a:defRPr/>
            </a:pPr>
            <a:r>
              <a:rPr lang="en-US" sz="2800" dirty="0" smtClean="0"/>
              <a:t>Redevelopment </a:t>
            </a:r>
            <a:r>
              <a:rPr lang="en-US" sz="2800" dirty="0"/>
              <a:t>planning, surveys, &amp; financial analysis</a:t>
            </a:r>
          </a:p>
          <a:p>
            <a:pPr marL="742950" indent="-514350">
              <a:lnSpc>
                <a:spcPct val="80000"/>
              </a:lnSpc>
              <a:buFont typeface="+mj-lt"/>
              <a:buAutoNum type="alphaLcPeriod"/>
              <a:tabLst>
                <a:tab pos="577850" algn="l"/>
              </a:tabLst>
              <a:defRPr/>
            </a:pPr>
            <a:r>
              <a:rPr lang="en-US" sz="2800" dirty="0" smtClean="0"/>
              <a:t>Acquisition </a:t>
            </a:r>
            <a:r>
              <a:rPr lang="en-US" sz="2800" dirty="0"/>
              <a:t>of real property in the CRA district</a:t>
            </a:r>
          </a:p>
          <a:p>
            <a:pPr marL="742950" indent="-514350">
              <a:lnSpc>
                <a:spcPct val="80000"/>
              </a:lnSpc>
              <a:buFont typeface="+mj-lt"/>
              <a:buAutoNum type="alphaLcPeriod"/>
              <a:tabLst>
                <a:tab pos="577850" algn="l"/>
              </a:tabLst>
              <a:defRPr/>
            </a:pPr>
            <a:r>
              <a:rPr lang="en-US" sz="2800" dirty="0" smtClean="0"/>
              <a:t>Clearance</a:t>
            </a:r>
            <a:r>
              <a:rPr lang="en-US" sz="2800" dirty="0"/>
              <a:t>/preparation </a:t>
            </a:r>
            <a:r>
              <a:rPr lang="en-US" sz="2800" dirty="0" smtClean="0"/>
              <a:t>&amp; relocation </a:t>
            </a:r>
            <a:r>
              <a:rPr lang="en-US" sz="2800" dirty="0"/>
              <a:t>of </a:t>
            </a:r>
            <a:r>
              <a:rPr lang="en-US" sz="2800" dirty="0" smtClean="0"/>
              <a:t>occupants</a:t>
            </a:r>
          </a:p>
          <a:p>
            <a:pPr marL="742950" indent="-514350">
              <a:lnSpc>
                <a:spcPct val="80000"/>
              </a:lnSpc>
              <a:buFont typeface="+mj-lt"/>
              <a:buAutoNum type="alphaLcPeriod"/>
              <a:tabLst>
                <a:tab pos="577850" algn="l"/>
              </a:tabLst>
              <a:defRPr/>
            </a:pPr>
            <a:r>
              <a:rPr lang="en-US" sz="2800" dirty="0" smtClean="0"/>
              <a:t>Repayment </a:t>
            </a:r>
            <a:r>
              <a:rPr lang="en-US" sz="2800" dirty="0"/>
              <a:t>of borrowed funds</a:t>
            </a:r>
          </a:p>
          <a:p>
            <a:pPr marL="742950" indent="-514350">
              <a:lnSpc>
                <a:spcPct val="80000"/>
              </a:lnSpc>
              <a:buFont typeface="+mj-lt"/>
              <a:buAutoNum type="alphaLcPeriod"/>
              <a:tabLst>
                <a:tab pos="577850" algn="l"/>
              </a:tabLst>
              <a:defRPr/>
            </a:pPr>
            <a:r>
              <a:rPr lang="en-US" sz="2800" dirty="0" smtClean="0"/>
              <a:t>All expenses related to bonds/other indebtedness</a:t>
            </a:r>
            <a:endParaRPr lang="en-US" sz="2800" dirty="0"/>
          </a:p>
          <a:p>
            <a:pPr marL="742950" indent="-514350">
              <a:lnSpc>
                <a:spcPct val="80000"/>
              </a:lnSpc>
              <a:buFont typeface="+mj-lt"/>
              <a:buAutoNum type="alphaLcPeriod"/>
              <a:tabLst>
                <a:tab pos="577850" algn="l"/>
              </a:tabLst>
              <a:defRPr/>
            </a:pPr>
            <a:r>
              <a:rPr lang="en-US" sz="2800" dirty="0"/>
              <a:t>Development of affordable housing</a:t>
            </a:r>
          </a:p>
          <a:p>
            <a:pPr marL="742950" indent="-514350">
              <a:lnSpc>
                <a:spcPct val="80000"/>
              </a:lnSpc>
              <a:buFont typeface="+mj-lt"/>
              <a:buAutoNum type="alphaLcPeriod"/>
              <a:tabLst>
                <a:tab pos="577850" algn="l"/>
              </a:tabLst>
              <a:defRPr/>
            </a:pPr>
            <a:r>
              <a:rPr lang="en-US" sz="2800" dirty="0" smtClean="0"/>
              <a:t>Community policing innovations</a:t>
            </a:r>
            <a:endParaRPr lang="en-US" sz="2800" dirty="0"/>
          </a:p>
          <a:p>
            <a:pPr marL="228600" indent="0" eaLnBrk="1" fontAlgn="auto" hangingPunct="1">
              <a:lnSpc>
                <a:spcPct val="80000"/>
              </a:lnSpc>
              <a:spcAft>
                <a:spcPts val="0"/>
              </a:spcAft>
              <a:buFont typeface="Wingdings 2"/>
              <a:buChar char=""/>
              <a:tabLst>
                <a:tab pos="577850" algn="l"/>
              </a:tabLst>
              <a:defRPr/>
            </a:pPr>
            <a:endParaRPr lang="en-US" sz="2800" dirty="0" smtClean="0">
              <a:ea typeface="+mn-ea"/>
              <a:cs typeface="+mn-cs"/>
            </a:endParaRPr>
          </a:p>
          <a:p>
            <a:pPr marL="274320" indent="-274320" eaLnBrk="1" fontAlgn="auto" hangingPunct="1">
              <a:spcAft>
                <a:spcPts val="0"/>
              </a:spcAft>
              <a:buFont typeface="Wingdings 2"/>
              <a:buChar char=""/>
              <a:defRPr/>
            </a:pPr>
            <a:endParaRPr lang="en-US" dirty="0">
              <a:ea typeface="+mn-ea"/>
              <a:cs typeface="+mn-cs"/>
            </a:endParaRPr>
          </a:p>
        </p:txBody>
      </p:sp>
      <p:sp>
        <p:nvSpPr>
          <p:cNvPr id="2" name="Slide Number Placeholder 1"/>
          <p:cNvSpPr>
            <a:spLocks noGrp="1"/>
          </p:cNvSpPr>
          <p:nvPr>
            <p:ph type="sldNum" sz="quarter" idx="12"/>
          </p:nvPr>
        </p:nvSpPr>
        <p:spPr/>
        <p:txBody>
          <a:bodyPr/>
          <a:lstStyle/>
          <a:p>
            <a:fld id="{3B6310CB-C7BC-F148-B999-C8E063278362}" type="slidenum">
              <a:rPr lang="en-US" smtClean="0"/>
              <a:pPr/>
              <a:t>14</a:t>
            </a:fld>
            <a:endParaRPr lang="en-US" dirty="0"/>
          </a:p>
        </p:txBody>
      </p:sp>
    </p:spTree>
    <p:extLst>
      <p:ext uri="{BB962C8B-B14F-4D97-AF65-F5344CB8AC3E}">
        <p14:creationId xmlns:p14="http://schemas.microsoft.com/office/powerpoint/2010/main" xmlns="" val="29555187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a:xfrm>
            <a:off x="1071485" y="274638"/>
            <a:ext cx="7862203" cy="1143000"/>
          </a:xfrm>
        </p:spPr>
        <p:txBody>
          <a:bodyPr>
            <a:normAutofit/>
          </a:bodyPr>
          <a:lstStyle/>
          <a:p>
            <a:pPr eaLnBrk="1" hangingPunct="1"/>
            <a:r>
              <a:rPr lang="en-US" sz="3600" dirty="0" smtClean="0">
                <a:solidFill>
                  <a:srgbClr val="800000"/>
                </a:solidFill>
                <a:latin typeface="Gill Sans MT"/>
                <a:cs typeface="Gill Sans MT"/>
              </a:rPr>
              <a:t>Administrative &amp; Overhead Expenses</a:t>
            </a:r>
            <a:endParaRPr lang="en-US" sz="3600" dirty="0">
              <a:solidFill>
                <a:srgbClr val="800000"/>
              </a:solidFill>
              <a:latin typeface="Gill Sans MT"/>
              <a:cs typeface="Gill Sans MT"/>
            </a:endParaRPr>
          </a:p>
        </p:txBody>
      </p:sp>
      <p:sp>
        <p:nvSpPr>
          <p:cNvPr id="62467" name="Rectangle 3"/>
          <p:cNvSpPr>
            <a:spLocks noGrp="1" noChangeArrowheads="1"/>
          </p:cNvSpPr>
          <p:nvPr>
            <p:ph idx="1"/>
          </p:nvPr>
        </p:nvSpPr>
        <p:spPr>
          <a:xfrm>
            <a:off x="1071485" y="1447800"/>
            <a:ext cx="7862203" cy="4800600"/>
          </a:xfrm>
        </p:spPr>
        <p:txBody>
          <a:bodyPr>
            <a:normAutofit/>
          </a:bodyPr>
          <a:lstStyle/>
          <a:p>
            <a:r>
              <a:rPr lang="en-US" sz="2800" dirty="0" smtClean="0">
                <a:latin typeface="Gill Sans MT"/>
                <a:cs typeface="Gill Sans MT"/>
              </a:rPr>
              <a:t>Executive </a:t>
            </a:r>
            <a:r>
              <a:rPr lang="en-US" sz="2800" dirty="0">
                <a:latin typeface="Gill Sans MT"/>
                <a:cs typeface="Gill Sans MT"/>
              </a:rPr>
              <a:t>Director</a:t>
            </a:r>
          </a:p>
          <a:p>
            <a:r>
              <a:rPr lang="en-US" sz="2800" dirty="0">
                <a:latin typeface="Gill Sans MT"/>
                <a:cs typeface="Gill Sans MT"/>
              </a:rPr>
              <a:t>Technical </a:t>
            </a:r>
            <a:r>
              <a:rPr lang="en-US" sz="2800" dirty="0" smtClean="0">
                <a:latin typeface="Gill Sans MT"/>
                <a:cs typeface="Gill Sans MT"/>
              </a:rPr>
              <a:t>experts</a:t>
            </a:r>
            <a:endParaRPr lang="en-US" sz="2800" dirty="0">
              <a:latin typeface="Gill Sans MT"/>
              <a:cs typeface="Gill Sans MT"/>
            </a:endParaRPr>
          </a:p>
          <a:p>
            <a:r>
              <a:rPr lang="en-US" sz="2800" dirty="0">
                <a:cs typeface="Gill Sans MT"/>
              </a:rPr>
              <a:t>Other such agents &amp; </a:t>
            </a:r>
            <a:r>
              <a:rPr lang="en-US" sz="2800" dirty="0" smtClean="0">
                <a:cs typeface="Gill Sans MT"/>
              </a:rPr>
              <a:t>employees as required</a:t>
            </a:r>
            <a:endParaRPr lang="en-US" sz="2800" dirty="0">
              <a:cs typeface="Gill Sans MT"/>
            </a:endParaRPr>
          </a:p>
          <a:p>
            <a:r>
              <a:rPr lang="en-US" sz="2800" dirty="0" smtClean="0">
                <a:latin typeface="Gill Sans MT"/>
                <a:cs typeface="Gill Sans MT"/>
              </a:rPr>
              <a:t>Counsel and </a:t>
            </a:r>
            <a:r>
              <a:rPr lang="en-US" sz="2800" dirty="0">
                <a:latin typeface="Gill Sans MT"/>
                <a:cs typeface="Gill Sans MT"/>
              </a:rPr>
              <a:t>l</a:t>
            </a:r>
            <a:r>
              <a:rPr lang="en-US" sz="2800" dirty="0" smtClean="0">
                <a:latin typeface="Gill Sans MT"/>
                <a:cs typeface="Gill Sans MT"/>
              </a:rPr>
              <a:t>egal staff</a:t>
            </a:r>
            <a:endParaRPr lang="en-US" sz="2800" dirty="0">
              <a:latin typeface="Gill Sans MT"/>
              <a:cs typeface="Gill Sans MT"/>
            </a:endParaRPr>
          </a:p>
        </p:txBody>
      </p:sp>
      <p:sp>
        <p:nvSpPr>
          <p:cNvPr id="2" name="Slide Number Placeholder 1"/>
          <p:cNvSpPr>
            <a:spLocks noGrp="1"/>
          </p:cNvSpPr>
          <p:nvPr>
            <p:ph type="sldNum" sz="quarter" idx="12"/>
          </p:nvPr>
        </p:nvSpPr>
        <p:spPr/>
        <p:txBody>
          <a:bodyPr/>
          <a:lstStyle/>
          <a:p>
            <a:fld id="{3B6310CB-C7BC-F148-B999-C8E063278362}" type="slidenum">
              <a:rPr lang="en-US" smtClean="0"/>
              <a:pPr/>
              <a:t>15</a:t>
            </a:fld>
            <a:endParaRPr lang="en-US" dirty="0"/>
          </a:p>
        </p:txBody>
      </p:sp>
    </p:spTree>
    <p:extLst>
      <p:ext uri="{BB962C8B-B14F-4D97-AF65-F5344CB8AC3E}">
        <p14:creationId xmlns:p14="http://schemas.microsoft.com/office/powerpoint/2010/main" xmlns="" val="29480113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Title 1"/>
          <p:cNvSpPr>
            <a:spLocks noGrp="1"/>
          </p:cNvSpPr>
          <p:nvPr>
            <p:ph type="title"/>
          </p:nvPr>
        </p:nvSpPr>
        <p:spPr/>
        <p:txBody>
          <a:bodyPr>
            <a:normAutofit/>
          </a:bodyPr>
          <a:lstStyle/>
          <a:p>
            <a:pPr eaLnBrk="1" hangingPunct="1"/>
            <a:r>
              <a:rPr lang="en-US" sz="4400" dirty="0">
                <a:solidFill>
                  <a:srgbClr val="800000"/>
                </a:solidFill>
                <a:latin typeface="Gill Sans MT"/>
                <a:cs typeface="Gill Sans MT"/>
              </a:rPr>
              <a:t>Insurance</a:t>
            </a:r>
          </a:p>
        </p:txBody>
      </p:sp>
      <p:sp>
        <p:nvSpPr>
          <p:cNvPr id="124931" name="Content Placeholder 3"/>
          <p:cNvSpPr>
            <a:spLocks noGrp="1"/>
          </p:cNvSpPr>
          <p:nvPr>
            <p:ph idx="1"/>
          </p:nvPr>
        </p:nvSpPr>
        <p:spPr>
          <a:xfrm>
            <a:off x="1005010" y="1559382"/>
            <a:ext cx="7636265" cy="4572000"/>
          </a:xfrm>
        </p:spPr>
        <p:txBody>
          <a:bodyPr>
            <a:normAutofit/>
          </a:bodyPr>
          <a:lstStyle/>
          <a:p>
            <a:pPr eaLnBrk="1" hangingPunct="1"/>
            <a:r>
              <a:rPr lang="en-US" sz="2800" dirty="0" smtClean="0">
                <a:latin typeface="Gill Sans MT"/>
                <a:cs typeface="Gill Sans MT"/>
              </a:rPr>
              <a:t>Remember, </a:t>
            </a:r>
            <a:r>
              <a:rPr lang="en-US" sz="2800" dirty="0">
                <a:latin typeface="Gill Sans MT"/>
                <a:cs typeface="Gill Sans MT"/>
              </a:rPr>
              <a:t>the CRA is a separate </a:t>
            </a:r>
            <a:r>
              <a:rPr lang="en-US" sz="2800" dirty="0" smtClean="0">
                <a:latin typeface="Gill Sans MT"/>
                <a:cs typeface="Gill Sans MT"/>
              </a:rPr>
              <a:t>entity.</a:t>
            </a:r>
            <a:endParaRPr lang="en-US" sz="2800" dirty="0">
              <a:latin typeface="Gill Sans MT"/>
              <a:cs typeface="Gill Sans MT"/>
            </a:endParaRPr>
          </a:p>
          <a:p>
            <a:pPr eaLnBrk="1" hangingPunct="1"/>
            <a:r>
              <a:rPr lang="en-US" sz="2800" dirty="0">
                <a:latin typeface="Gill Sans MT"/>
                <a:cs typeface="Gill Sans MT"/>
              </a:rPr>
              <a:t>It is likely (but not impossible) that the governing </a:t>
            </a:r>
            <a:r>
              <a:rPr lang="en-US" sz="2800" dirty="0" smtClean="0">
                <a:latin typeface="Gill Sans MT"/>
                <a:cs typeface="Gill Sans MT"/>
              </a:rPr>
              <a:t>body’</a:t>
            </a:r>
            <a:r>
              <a:rPr lang="en-US" altLang="ja-JP" sz="2800" dirty="0" smtClean="0">
                <a:latin typeface="Gill Sans MT"/>
                <a:cs typeface="Gill Sans MT"/>
              </a:rPr>
              <a:t>s </a:t>
            </a:r>
            <a:r>
              <a:rPr lang="en-US" altLang="ja-JP" sz="2800" dirty="0">
                <a:latin typeface="Gill Sans MT"/>
                <a:cs typeface="Gill Sans MT"/>
              </a:rPr>
              <a:t>insurance does NOT cover the CRA and its Board.</a:t>
            </a:r>
          </a:p>
          <a:p>
            <a:pPr eaLnBrk="1" hangingPunct="1"/>
            <a:r>
              <a:rPr lang="en-US" sz="2800" dirty="0">
                <a:latin typeface="Gill Sans MT"/>
                <a:cs typeface="Gill Sans MT"/>
              </a:rPr>
              <a:t>Check with the city/</a:t>
            </a:r>
            <a:r>
              <a:rPr lang="en-US" sz="2800" dirty="0" smtClean="0">
                <a:latin typeface="Gill Sans MT"/>
                <a:cs typeface="Gill Sans MT"/>
              </a:rPr>
              <a:t>county’</a:t>
            </a:r>
            <a:r>
              <a:rPr lang="en-US" altLang="ja-JP" sz="2800" dirty="0" smtClean="0">
                <a:latin typeface="Gill Sans MT"/>
                <a:cs typeface="Gill Sans MT"/>
              </a:rPr>
              <a:t>s </a:t>
            </a:r>
            <a:r>
              <a:rPr lang="en-US" altLang="ja-JP" sz="2800" dirty="0">
                <a:latin typeface="Gill Sans MT"/>
                <a:cs typeface="Gill Sans MT"/>
              </a:rPr>
              <a:t>carrier if the CRA does not have its own insurance.</a:t>
            </a:r>
            <a:endParaRPr lang="en-US" sz="2800" dirty="0">
              <a:latin typeface="Gill Sans MT"/>
              <a:cs typeface="Gill Sans MT"/>
            </a:endParaRPr>
          </a:p>
        </p:txBody>
      </p:sp>
      <p:sp>
        <p:nvSpPr>
          <p:cNvPr id="2" name="Slide Number Placeholder 1"/>
          <p:cNvSpPr>
            <a:spLocks noGrp="1"/>
          </p:cNvSpPr>
          <p:nvPr>
            <p:ph type="sldNum" sz="quarter" idx="12"/>
          </p:nvPr>
        </p:nvSpPr>
        <p:spPr/>
        <p:txBody>
          <a:bodyPr/>
          <a:lstStyle/>
          <a:p>
            <a:fld id="{3B6310CB-C7BC-F148-B999-C8E063278362}" type="slidenum">
              <a:rPr lang="en-US" smtClean="0"/>
              <a:pPr/>
              <a:t>16</a:t>
            </a:fld>
            <a:endParaRPr lang="en-US" dirty="0"/>
          </a:p>
        </p:txBody>
      </p:sp>
    </p:spTree>
    <p:extLst>
      <p:ext uri="{BB962C8B-B14F-4D97-AF65-F5344CB8AC3E}">
        <p14:creationId xmlns:p14="http://schemas.microsoft.com/office/powerpoint/2010/main" xmlns="" val="22367603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i="1" dirty="0"/>
              <a:t>What </a:t>
            </a:r>
            <a:r>
              <a:rPr lang="en-US" sz="4000" i="1" dirty="0" smtClean="0"/>
              <a:t>Increment Revenues </a:t>
            </a:r>
            <a:r>
              <a:rPr lang="en-US" sz="4000" i="1" dirty="0"/>
              <a:t>Can’t </a:t>
            </a:r>
            <a:r>
              <a:rPr lang="en-US" sz="4000" i="1" dirty="0" smtClean="0"/>
              <a:t/>
            </a:r>
            <a:br>
              <a:rPr lang="en-US" sz="4000" i="1" dirty="0" smtClean="0"/>
            </a:br>
            <a:r>
              <a:rPr lang="en-US" sz="4000" i="1" dirty="0" smtClean="0"/>
              <a:t>Pay For 163.370</a:t>
            </a:r>
            <a:endParaRPr lang="en-US" sz="4000" i="1" dirty="0"/>
          </a:p>
        </p:txBody>
      </p:sp>
      <p:sp>
        <p:nvSpPr>
          <p:cNvPr id="3" name="Content Placeholder 2"/>
          <p:cNvSpPr>
            <a:spLocks noGrp="1"/>
          </p:cNvSpPr>
          <p:nvPr>
            <p:ph idx="1"/>
          </p:nvPr>
        </p:nvSpPr>
        <p:spPr>
          <a:xfrm>
            <a:off x="1065219" y="1593328"/>
            <a:ext cx="7498080" cy="4800600"/>
          </a:xfrm>
        </p:spPr>
        <p:txBody>
          <a:bodyPr>
            <a:noAutofit/>
          </a:bodyPr>
          <a:lstStyle/>
          <a:p>
            <a:pPr marL="571500" indent="-457200">
              <a:buFont typeface="+mj-lt"/>
              <a:buAutoNum type="alphaLcParenR"/>
            </a:pPr>
            <a:r>
              <a:rPr lang="en-US" sz="2000" dirty="0"/>
              <a:t>Construction or expansion of administrative buildings for public bodies or </a:t>
            </a:r>
            <a:r>
              <a:rPr lang="en-US" sz="2000" dirty="0" smtClean="0"/>
              <a:t>police </a:t>
            </a:r>
            <a:r>
              <a:rPr lang="en-US" sz="2000" dirty="0"/>
              <a:t>and fire buildings, unless each taxing authority agrees </a:t>
            </a:r>
            <a:r>
              <a:rPr lang="en-US" sz="2000" dirty="0" smtClean="0"/>
              <a:t>or </a:t>
            </a:r>
            <a:r>
              <a:rPr lang="en-US" sz="2000" dirty="0"/>
              <a:t>unless the construction or expansion is contemplated as part of a community policing innovation</a:t>
            </a:r>
            <a:r>
              <a:rPr lang="en-US" sz="2000" dirty="0" smtClean="0"/>
              <a:t>.</a:t>
            </a:r>
          </a:p>
          <a:p>
            <a:pPr marL="571500" indent="-457200">
              <a:buFont typeface="+mj-lt"/>
              <a:buAutoNum type="alphaLcParenR"/>
            </a:pPr>
            <a:r>
              <a:rPr lang="en-US" sz="2000" dirty="0" smtClean="0"/>
              <a:t>Any publicly </a:t>
            </a:r>
            <a:r>
              <a:rPr lang="en-US" sz="2000" dirty="0"/>
              <a:t>owned capital improvements or projects if such projects or improvements were scheduled </a:t>
            </a:r>
            <a:r>
              <a:rPr lang="en-US" sz="2000" dirty="0" smtClean="0"/>
              <a:t>pursuant </a:t>
            </a:r>
            <a:r>
              <a:rPr lang="en-US" sz="2000" dirty="0"/>
              <a:t>to a previously approved public capital improvement or project schedule or plan of the governing body which approved the community redevelopment plan unless and until </a:t>
            </a:r>
            <a:r>
              <a:rPr lang="en-US" sz="2000" dirty="0" smtClean="0"/>
              <a:t>removed </a:t>
            </a:r>
            <a:r>
              <a:rPr lang="en-US" sz="2000" dirty="0"/>
              <a:t>from such schedule or plan of the governing body and 3 years have </a:t>
            </a:r>
            <a:r>
              <a:rPr lang="en-US" sz="2000" dirty="0" smtClean="0"/>
              <a:t>elapsed.</a:t>
            </a:r>
          </a:p>
          <a:p>
            <a:pPr marL="571500" indent="-457200">
              <a:buFont typeface="+mj-lt"/>
              <a:buAutoNum type="alphaLcParenR"/>
            </a:pPr>
            <a:r>
              <a:rPr lang="en-US" sz="2000" dirty="0" smtClean="0"/>
              <a:t>General </a:t>
            </a:r>
            <a:r>
              <a:rPr lang="en-US" sz="2000" dirty="0"/>
              <a:t>government operating expenses unrelated to the planning </a:t>
            </a:r>
            <a:r>
              <a:rPr lang="en-US" sz="2000" dirty="0" smtClean="0"/>
              <a:t>&amp; carrying </a:t>
            </a:r>
            <a:r>
              <a:rPr lang="en-US" sz="2000" dirty="0"/>
              <a:t>out of a community redevelopment plan</a:t>
            </a:r>
            <a:r>
              <a:rPr lang="en-US" sz="2000" dirty="0" smtClean="0"/>
              <a:t>.</a:t>
            </a:r>
            <a:endParaRPr lang="en-US" sz="2000" dirty="0"/>
          </a:p>
        </p:txBody>
      </p:sp>
      <p:sp>
        <p:nvSpPr>
          <p:cNvPr id="4" name="Slide Number Placeholder 3"/>
          <p:cNvSpPr>
            <a:spLocks noGrp="1"/>
          </p:cNvSpPr>
          <p:nvPr>
            <p:ph type="sldNum" sz="quarter" idx="12"/>
          </p:nvPr>
        </p:nvSpPr>
        <p:spPr/>
        <p:txBody>
          <a:bodyPr/>
          <a:lstStyle/>
          <a:p>
            <a:fld id="{3B6310CB-C7BC-F148-B999-C8E063278362}" type="slidenum">
              <a:rPr lang="en-US" smtClean="0"/>
              <a:pPr/>
              <a:t>17</a:t>
            </a:fld>
            <a:endParaRPr lang="en-US" dirty="0"/>
          </a:p>
        </p:txBody>
      </p:sp>
    </p:spTree>
    <p:extLst>
      <p:ext uri="{BB962C8B-B14F-4D97-AF65-F5344CB8AC3E}">
        <p14:creationId xmlns:p14="http://schemas.microsoft.com/office/powerpoint/2010/main" xmlns="" val="35228429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Title 1"/>
          <p:cNvSpPr>
            <a:spLocks noGrp="1"/>
          </p:cNvSpPr>
          <p:nvPr>
            <p:ph type="title"/>
          </p:nvPr>
        </p:nvSpPr>
        <p:spPr>
          <a:xfrm>
            <a:off x="1056100" y="274638"/>
            <a:ext cx="7877588" cy="1143000"/>
          </a:xfrm>
        </p:spPr>
        <p:txBody>
          <a:bodyPr>
            <a:noAutofit/>
          </a:bodyPr>
          <a:lstStyle/>
          <a:p>
            <a:r>
              <a:rPr lang="en-US" sz="4000" i="1" dirty="0" smtClean="0"/>
              <a:t>Other Expenses Increment </a:t>
            </a:r>
            <a:r>
              <a:rPr lang="en-US" sz="4000" i="1" dirty="0"/>
              <a:t>Revenues Can’t Pay </a:t>
            </a:r>
            <a:r>
              <a:rPr lang="en-US" sz="4000" i="1" dirty="0" smtClean="0"/>
              <a:t>For</a:t>
            </a:r>
            <a:endParaRPr lang="en-US" sz="4000" dirty="0">
              <a:solidFill>
                <a:srgbClr val="E0A208"/>
              </a:solidFill>
              <a:latin typeface="Georgia" charset="0"/>
            </a:endParaRPr>
          </a:p>
        </p:txBody>
      </p:sp>
      <p:sp>
        <p:nvSpPr>
          <p:cNvPr id="56323" name="Content Placeholder 2"/>
          <p:cNvSpPr>
            <a:spLocks noGrp="1"/>
          </p:cNvSpPr>
          <p:nvPr>
            <p:ph idx="1"/>
          </p:nvPr>
        </p:nvSpPr>
        <p:spPr>
          <a:xfrm>
            <a:off x="1243452" y="1843725"/>
            <a:ext cx="7460080" cy="4036969"/>
          </a:xfrm>
        </p:spPr>
        <p:txBody>
          <a:bodyPr>
            <a:normAutofit fontScale="92500"/>
          </a:bodyPr>
          <a:lstStyle/>
          <a:p>
            <a:pPr marL="274320" indent="-274320" eaLnBrk="1" fontAlgn="auto" hangingPunct="1">
              <a:spcAft>
                <a:spcPts val="0"/>
              </a:spcAft>
              <a:buFont typeface="Wingdings 2"/>
              <a:buChar char=""/>
              <a:defRPr/>
            </a:pPr>
            <a:r>
              <a:rPr lang="en-US" sz="3600" dirty="0" smtClean="0"/>
              <a:t>Uses not in plan</a:t>
            </a:r>
          </a:p>
          <a:p>
            <a:pPr marL="274320" indent="-274320">
              <a:lnSpc>
                <a:spcPct val="90000"/>
              </a:lnSpc>
              <a:buFont typeface="Wingdings 2"/>
              <a:buChar char=""/>
              <a:defRPr/>
            </a:pPr>
            <a:r>
              <a:rPr lang="en-US" sz="3600" dirty="0"/>
              <a:t>Pay Board Members/Commissioners for their service as a CRA Board </a:t>
            </a:r>
            <a:r>
              <a:rPr lang="en-US" sz="3600" dirty="0" smtClean="0"/>
              <a:t>member</a:t>
            </a:r>
            <a:endParaRPr lang="en-US" sz="3600" dirty="0"/>
          </a:p>
          <a:p>
            <a:pPr marL="274320" indent="-274320">
              <a:lnSpc>
                <a:spcPct val="90000"/>
              </a:lnSpc>
              <a:buFont typeface="Wingdings 2"/>
              <a:buChar char=""/>
              <a:defRPr/>
            </a:pPr>
            <a:r>
              <a:rPr lang="en-US" sz="3600" dirty="0" smtClean="0"/>
              <a:t>Pay </a:t>
            </a:r>
            <a:r>
              <a:rPr lang="en-US" sz="3600" dirty="0"/>
              <a:t>for any project or program </a:t>
            </a:r>
            <a:r>
              <a:rPr lang="en-US" sz="3600" dirty="0" smtClean="0"/>
              <a:t>outside of </a:t>
            </a:r>
            <a:r>
              <a:rPr lang="en-US" sz="3600" dirty="0"/>
              <a:t>the Redevelopment </a:t>
            </a:r>
            <a:r>
              <a:rPr lang="en-US" sz="3600" dirty="0" smtClean="0"/>
              <a:t>Area</a:t>
            </a:r>
            <a:r>
              <a:rPr lang="en-US" sz="3600" dirty="0">
                <a:solidFill>
                  <a:srgbClr val="2F2B20"/>
                </a:solidFill>
              </a:rPr>
              <a:t> </a:t>
            </a:r>
            <a:r>
              <a:rPr lang="en-US" sz="3600" dirty="0" smtClean="0">
                <a:solidFill>
                  <a:srgbClr val="2F2B20"/>
                </a:solidFill>
              </a:rPr>
              <a:t>(in general)</a:t>
            </a:r>
          </a:p>
          <a:p>
            <a:pPr marL="548640" lvl="1" indent="-274320">
              <a:lnSpc>
                <a:spcPct val="90000"/>
              </a:lnSpc>
              <a:buFont typeface="Wingdings 2"/>
              <a:buChar char=""/>
              <a:defRPr/>
            </a:pPr>
            <a:r>
              <a:rPr lang="en-US" sz="3200" dirty="0">
                <a:solidFill>
                  <a:srgbClr val="2F2B20"/>
                </a:solidFill>
              </a:rPr>
              <a:t>t</a:t>
            </a:r>
            <a:r>
              <a:rPr lang="en-US" sz="3200" dirty="0" smtClean="0">
                <a:solidFill>
                  <a:srgbClr val="2F2B20"/>
                </a:solidFill>
              </a:rPr>
              <a:t>here MAY be legal uses of funds outside the Redevelopment Area</a:t>
            </a:r>
            <a:endParaRPr lang="en-US" sz="3200" dirty="0">
              <a:solidFill>
                <a:srgbClr val="2F2B20"/>
              </a:solidFill>
            </a:endParaRPr>
          </a:p>
          <a:p>
            <a:pPr marL="274320" indent="-274320">
              <a:lnSpc>
                <a:spcPct val="90000"/>
              </a:lnSpc>
              <a:buNone/>
              <a:defRPr/>
            </a:pPr>
            <a:endParaRPr lang="en-US" sz="700" dirty="0"/>
          </a:p>
          <a:p>
            <a:pPr marL="274320" indent="-274320" eaLnBrk="1" fontAlgn="auto" hangingPunct="1">
              <a:spcAft>
                <a:spcPts val="0"/>
              </a:spcAft>
              <a:buFont typeface="Wingdings 2"/>
              <a:buChar char=""/>
              <a:defRPr/>
            </a:pPr>
            <a:endParaRPr lang="en-US" dirty="0" smtClean="0">
              <a:ea typeface="+mn-ea"/>
              <a:cs typeface="+mn-cs"/>
            </a:endParaRPr>
          </a:p>
          <a:p>
            <a:pPr marL="274320" indent="-274320" eaLnBrk="1" fontAlgn="auto" hangingPunct="1">
              <a:spcAft>
                <a:spcPts val="0"/>
              </a:spcAft>
              <a:buFont typeface="Wingdings 2"/>
              <a:buChar char=""/>
              <a:defRPr/>
            </a:pPr>
            <a:endParaRPr lang="en-US" dirty="0" smtClean="0">
              <a:ea typeface="+mn-ea"/>
              <a:cs typeface="+mn-cs"/>
            </a:endParaRPr>
          </a:p>
          <a:p>
            <a:pPr marL="548640" lvl="1" indent="-274320" eaLnBrk="1" fontAlgn="auto" hangingPunct="1">
              <a:spcAft>
                <a:spcPts val="0"/>
              </a:spcAft>
              <a:buFont typeface="Wingdings"/>
              <a:buChar char=""/>
              <a:defRPr/>
            </a:pPr>
            <a:endParaRPr lang="en-US" dirty="0" smtClean="0">
              <a:ea typeface="+mn-ea"/>
            </a:endParaRPr>
          </a:p>
        </p:txBody>
      </p:sp>
      <p:sp>
        <p:nvSpPr>
          <p:cNvPr id="2" name="Slide Number Placeholder 1"/>
          <p:cNvSpPr>
            <a:spLocks noGrp="1"/>
          </p:cNvSpPr>
          <p:nvPr>
            <p:ph type="sldNum" sz="quarter" idx="12"/>
          </p:nvPr>
        </p:nvSpPr>
        <p:spPr/>
        <p:txBody>
          <a:bodyPr/>
          <a:lstStyle/>
          <a:p>
            <a:fld id="{3B6310CB-C7BC-F148-B999-C8E063278362}" type="slidenum">
              <a:rPr lang="en-US" smtClean="0"/>
              <a:pPr/>
              <a:t>18</a:t>
            </a:fld>
            <a:endParaRPr lang="en-US" dirty="0"/>
          </a:p>
        </p:txBody>
      </p:sp>
    </p:spTree>
    <p:extLst>
      <p:ext uri="{BB962C8B-B14F-4D97-AF65-F5344CB8AC3E}">
        <p14:creationId xmlns:p14="http://schemas.microsoft.com/office/powerpoint/2010/main" xmlns="" val="14075168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Other Expenses/Best Practices</a:t>
            </a:r>
            <a:endParaRPr lang="en-US" dirty="0"/>
          </a:p>
        </p:txBody>
      </p:sp>
      <p:sp>
        <p:nvSpPr>
          <p:cNvPr id="6" name="Content Placeholder 5"/>
          <p:cNvSpPr>
            <a:spLocks noGrp="1"/>
          </p:cNvSpPr>
          <p:nvPr>
            <p:ph idx="1"/>
          </p:nvPr>
        </p:nvSpPr>
        <p:spPr/>
        <p:txBody>
          <a:bodyPr/>
          <a:lstStyle/>
          <a:p>
            <a:r>
              <a:rPr lang="en-US" dirty="0"/>
              <a:t>Capital </a:t>
            </a:r>
            <a:r>
              <a:rPr lang="en-US" dirty="0" smtClean="0"/>
              <a:t>expenditures</a:t>
            </a:r>
          </a:p>
          <a:p>
            <a:r>
              <a:rPr lang="en-US" dirty="0" smtClean="0"/>
              <a:t>Promotion, marketing &amp; events</a:t>
            </a:r>
            <a:endParaRPr lang="en-US" dirty="0"/>
          </a:p>
          <a:p>
            <a:r>
              <a:rPr lang="en-US" dirty="0" smtClean="0"/>
              <a:t>Incentives </a:t>
            </a:r>
            <a:r>
              <a:rPr lang="en-US" dirty="0"/>
              <a:t>and </a:t>
            </a:r>
            <a:r>
              <a:rPr lang="en-US" dirty="0" smtClean="0"/>
              <a:t>grants</a:t>
            </a:r>
          </a:p>
          <a:p>
            <a:r>
              <a:rPr lang="en-US" dirty="0" smtClean="0"/>
              <a:t>Code enforcement</a:t>
            </a:r>
          </a:p>
          <a:p>
            <a:r>
              <a:rPr lang="en-US" dirty="0" smtClean="0"/>
              <a:t>Land Acquisition </a:t>
            </a:r>
          </a:p>
          <a:p>
            <a:r>
              <a:rPr lang="en-US" dirty="0" smtClean="0"/>
              <a:t>Cost sharing/allocation </a:t>
            </a:r>
            <a:r>
              <a:rPr lang="en-US" dirty="0"/>
              <a:t>for </a:t>
            </a:r>
            <a:r>
              <a:rPr lang="en-US" dirty="0" smtClean="0"/>
              <a:t>services</a:t>
            </a:r>
          </a:p>
          <a:p>
            <a:pPr>
              <a:buNone/>
            </a:pPr>
            <a:endParaRPr lang="en-US" dirty="0"/>
          </a:p>
        </p:txBody>
      </p:sp>
      <p:sp>
        <p:nvSpPr>
          <p:cNvPr id="2" name="Slide Number Placeholder 1"/>
          <p:cNvSpPr>
            <a:spLocks noGrp="1"/>
          </p:cNvSpPr>
          <p:nvPr>
            <p:ph type="sldNum" sz="quarter" idx="12"/>
          </p:nvPr>
        </p:nvSpPr>
        <p:spPr/>
        <p:txBody>
          <a:bodyPr/>
          <a:lstStyle/>
          <a:p>
            <a:fld id="{3B6310CB-C7BC-F148-B999-C8E063278362}" type="slidenum">
              <a:rPr lang="en-US" smtClean="0"/>
              <a:pPr/>
              <a:t>19</a:t>
            </a:fld>
            <a:endParaRPr lang="en-US" dirty="0"/>
          </a:p>
        </p:txBody>
      </p:sp>
    </p:spTree>
    <p:extLst>
      <p:ext uri="{BB962C8B-B14F-4D97-AF65-F5344CB8AC3E}">
        <p14:creationId xmlns:p14="http://schemas.microsoft.com/office/powerpoint/2010/main" xmlns="" val="2059993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kern="1200" baseline="0" dirty="0" smtClean="0">
                <a:solidFill>
                  <a:prstClr val="black"/>
                </a:solidFill>
                <a:latin typeface="Calibri"/>
              </a:rPr>
              <a:t>Agenda</a:t>
            </a:r>
          </a:p>
        </p:txBody>
      </p:sp>
      <p:sp>
        <p:nvSpPr>
          <p:cNvPr id="3" name="Text Placeholder 2"/>
          <p:cNvSpPr>
            <a:spLocks noGrp="1"/>
          </p:cNvSpPr>
          <p:nvPr>
            <p:ph type="body" idx="1"/>
          </p:nvPr>
        </p:nvSpPr>
        <p:spPr/>
        <p:txBody>
          <a:bodyPr>
            <a:normAutofit/>
          </a:bodyPr>
          <a:lstStyle/>
          <a:p>
            <a:pPr marR="0" lvl="0" rtl="0"/>
            <a:r>
              <a:rPr lang="en-US" b="0" i="0" u="none" strike="noStrike" kern="1200" baseline="0" dirty="0" smtClean="0">
                <a:solidFill>
                  <a:prstClr val="black"/>
                </a:solidFill>
                <a:latin typeface="Calibri"/>
              </a:rPr>
              <a:t>Why Redevelopment?</a:t>
            </a:r>
          </a:p>
          <a:p>
            <a:pPr marR="0" lvl="0" rtl="0"/>
            <a:r>
              <a:rPr lang="en-US" b="0" i="0" u="none" strike="noStrike" kern="1200" baseline="0" dirty="0" smtClean="0">
                <a:solidFill>
                  <a:prstClr val="black"/>
                </a:solidFill>
                <a:latin typeface="Calibri"/>
              </a:rPr>
              <a:t>What are Community Redevelopment Agencies (CRAs)?</a:t>
            </a:r>
          </a:p>
          <a:p>
            <a:pPr marR="0" lvl="0" rtl="0"/>
            <a:r>
              <a:rPr lang="en-US" dirty="0" smtClean="0">
                <a:solidFill>
                  <a:prstClr val="black"/>
                </a:solidFill>
                <a:latin typeface="Calibri"/>
              </a:rPr>
              <a:t>What can CRAs Do and Not Do?</a:t>
            </a:r>
            <a:endParaRPr lang="en-US" b="0" i="0" u="none" strike="noStrike" kern="1200" baseline="0" dirty="0" smtClean="0">
              <a:solidFill>
                <a:prstClr val="black"/>
              </a:solidFill>
              <a:latin typeface="Calibri"/>
            </a:endParaRPr>
          </a:p>
          <a:p>
            <a:pPr marR="0" lvl="0" rtl="0"/>
            <a:r>
              <a:rPr lang="en-US" b="0" i="0" u="none" strike="noStrike" kern="1200" baseline="0" dirty="0" smtClean="0">
                <a:solidFill>
                  <a:prstClr val="black"/>
                </a:solidFill>
                <a:latin typeface="Calibri"/>
              </a:rPr>
              <a:t>What are the “Rules of Engagement”?</a:t>
            </a:r>
          </a:p>
          <a:p>
            <a:pPr marR="0" lvl="0" rtl="0"/>
            <a:r>
              <a:rPr lang="en-US" b="0" i="0" u="none" strike="noStrike" kern="1200" baseline="0" dirty="0" smtClean="0">
                <a:solidFill>
                  <a:prstClr val="black"/>
                </a:solidFill>
                <a:latin typeface="Calibri"/>
              </a:rPr>
              <a:t>How to be an effective CRA Leader</a:t>
            </a:r>
          </a:p>
          <a:p>
            <a:pPr marR="0" lvl="0" rtl="0"/>
            <a:r>
              <a:rPr lang="en-US" b="0" i="0" u="none" strike="noStrike" kern="1200" baseline="0" dirty="0" smtClean="0">
                <a:solidFill>
                  <a:prstClr val="black"/>
                </a:solidFill>
                <a:latin typeface="Calibri"/>
              </a:rPr>
              <a:t>What are the Best Practices?</a:t>
            </a:r>
          </a:p>
        </p:txBody>
      </p:sp>
      <p:sp>
        <p:nvSpPr>
          <p:cNvPr id="4" name="Slide Number Placeholder 3"/>
          <p:cNvSpPr>
            <a:spLocks noGrp="1"/>
          </p:cNvSpPr>
          <p:nvPr>
            <p:ph type="sldNum" sz="quarter" idx="12"/>
          </p:nvPr>
        </p:nvSpPr>
        <p:spPr/>
        <p:txBody>
          <a:bodyPr/>
          <a:lstStyle/>
          <a:p>
            <a:fld id="{3B6310CB-C7BC-F148-B999-C8E063278362}" type="slidenum">
              <a:rPr lang="en-US" smtClean="0"/>
              <a:pPr/>
              <a:t>2</a:t>
            </a:fld>
            <a:endParaRPr lang="en-US" dirty="0"/>
          </a:p>
        </p:txBody>
      </p:sp>
    </p:spTree>
    <p:extLst>
      <p:ext uri="{BB962C8B-B14F-4D97-AF65-F5344CB8AC3E}">
        <p14:creationId xmlns:p14="http://schemas.microsoft.com/office/powerpoint/2010/main" xmlns="" val="37397687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altLang="ja-JP" dirty="0" smtClean="0">
                <a:solidFill>
                  <a:srgbClr val="800000"/>
                </a:solidFill>
                <a:ea typeface="ＭＳ ゴシック"/>
              </a:rPr>
              <a:t>Expenses Requiring Careful Consideration</a:t>
            </a:r>
            <a:endParaRPr lang="en-US" dirty="0">
              <a:solidFill>
                <a:srgbClr val="800000"/>
              </a:solidFill>
            </a:endParaRPr>
          </a:p>
        </p:txBody>
      </p:sp>
      <p:sp>
        <p:nvSpPr>
          <p:cNvPr id="3" name="Text Placeholder 2"/>
          <p:cNvSpPr>
            <a:spLocks noGrp="1"/>
          </p:cNvSpPr>
          <p:nvPr>
            <p:ph type="body" idx="1"/>
          </p:nvPr>
        </p:nvSpPr>
        <p:spPr>
          <a:xfrm>
            <a:off x="1005344" y="1633017"/>
            <a:ext cx="7928344" cy="4800600"/>
          </a:xfrm>
        </p:spPr>
        <p:txBody>
          <a:bodyPr>
            <a:normAutofit/>
          </a:bodyPr>
          <a:lstStyle/>
          <a:p>
            <a:r>
              <a:rPr lang="en-US" altLang="ja-JP" sz="2800" dirty="0">
                <a:solidFill>
                  <a:srgbClr val="000000"/>
                </a:solidFill>
                <a:cs typeface="Gill Sans MT"/>
              </a:rPr>
              <a:t>Marketing/direct funding of events </a:t>
            </a:r>
            <a:r>
              <a:rPr lang="en-US" altLang="ja-JP" sz="2800" dirty="0" smtClean="0">
                <a:solidFill>
                  <a:srgbClr val="000000"/>
                </a:solidFill>
                <a:cs typeface="Gill Sans MT"/>
              </a:rPr>
              <a:t> (AG-2010-40)</a:t>
            </a:r>
            <a:endParaRPr lang="en-US" altLang="ja-JP" sz="2800" dirty="0">
              <a:solidFill>
                <a:srgbClr val="000000"/>
              </a:solidFill>
              <a:cs typeface="Gill Sans MT"/>
            </a:endParaRPr>
          </a:p>
          <a:p>
            <a:r>
              <a:rPr lang="en-US" altLang="ja-JP" sz="2800" dirty="0">
                <a:solidFill>
                  <a:srgbClr val="000000"/>
                </a:solidFill>
                <a:cs typeface="Gill Sans MT"/>
              </a:rPr>
              <a:t>Funding non-profits or others to undertake </a:t>
            </a:r>
            <a:r>
              <a:rPr lang="en-US" altLang="ja-JP" sz="2800" dirty="0" smtClean="0">
                <a:solidFill>
                  <a:srgbClr val="000000"/>
                </a:solidFill>
                <a:cs typeface="Gill Sans MT"/>
              </a:rPr>
              <a:t>activities in </a:t>
            </a:r>
            <a:r>
              <a:rPr lang="en-US" altLang="ja-JP" sz="2800" dirty="0">
                <a:solidFill>
                  <a:srgbClr val="000000"/>
                </a:solidFill>
                <a:cs typeface="Gill Sans MT"/>
              </a:rPr>
              <a:t>the CRA Plan </a:t>
            </a:r>
            <a:r>
              <a:rPr lang="en-US" altLang="ja-JP" sz="2800" dirty="0" smtClean="0">
                <a:solidFill>
                  <a:srgbClr val="000000"/>
                </a:solidFill>
                <a:cs typeface="Gill Sans MT"/>
              </a:rPr>
              <a:t>(AG-2010-40)</a:t>
            </a:r>
            <a:endParaRPr lang="en-US" altLang="ja-JP" sz="2800" dirty="0">
              <a:solidFill>
                <a:srgbClr val="000000"/>
              </a:solidFill>
              <a:cs typeface="Gill Sans MT"/>
            </a:endParaRPr>
          </a:p>
          <a:p>
            <a:r>
              <a:rPr lang="en-US" altLang="ja-JP" sz="2800" dirty="0">
                <a:solidFill>
                  <a:srgbClr val="000000"/>
                </a:solidFill>
                <a:cs typeface="Gill Sans MT"/>
              </a:rPr>
              <a:t>Substitution of CRA funding for prior City/County funding </a:t>
            </a:r>
            <a:r>
              <a:rPr lang="en-US" altLang="ja-JP" sz="2800" dirty="0" smtClean="0">
                <a:solidFill>
                  <a:srgbClr val="000000"/>
                </a:solidFill>
                <a:cs typeface="Gill Sans MT"/>
              </a:rPr>
              <a:t>(must be after more than 3 years for CIP)</a:t>
            </a:r>
            <a:endParaRPr lang="en-US" altLang="ja-JP" sz="2800" dirty="0">
              <a:solidFill>
                <a:srgbClr val="000000"/>
              </a:solidFill>
              <a:cs typeface="Gill Sans MT"/>
            </a:endParaRPr>
          </a:p>
          <a:p>
            <a:r>
              <a:rPr lang="en-US" altLang="ja-JP" sz="2800" dirty="0" smtClean="0">
                <a:solidFill>
                  <a:srgbClr val="000000"/>
                </a:solidFill>
                <a:latin typeface="Gill Sans MT"/>
                <a:ea typeface="ＭＳ ゴシック"/>
                <a:cs typeface="Gill Sans MT"/>
              </a:rPr>
              <a:t>Maintenance and repair of CRA Projects</a:t>
            </a:r>
          </a:p>
          <a:p>
            <a:r>
              <a:rPr lang="en-US" altLang="ja-JP" sz="2800" dirty="0" smtClean="0">
                <a:solidFill>
                  <a:srgbClr val="000000"/>
                </a:solidFill>
                <a:latin typeface="Gill Sans MT"/>
                <a:ea typeface="ＭＳ ゴシック"/>
                <a:cs typeface="Gill Sans MT"/>
              </a:rPr>
              <a:t>Community policing</a:t>
            </a:r>
          </a:p>
          <a:p>
            <a:r>
              <a:rPr lang="en-US" altLang="ja-JP" sz="2800" dirty="0" smtClean="0">
                <a:solidFill>
                  <a:srgbClr val="000000"/>
                </a:solidFill>
                <a:latin typeface="Gill Sans MT"/>
                <a:ea typeface="ＭＳ ゴシック"/>
                <a:cs typeface="Gill Sans MT"/>
              </a:rPr>
              <a:t>Reimbursement to City/County of expenses</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3B6310CB-C7BC-F148-B999-C8E063278362}" type="slidenum">
              <a:rPr lang="en-US" smtClean="0"/>
              <a:pPr/>
              <a:t>20</a:t>
            </a:fld>
            <a:endParaRPr lang="en-US" dirty="0"/>
          </a:p>
        </p:txBody>
      </p:sp>
    </p:spTree>
    <p:extLst>
      <p:ext uri="{BB962C8B-B14F-4D97-AF65-F5344CB8AC3E}">
        <p14:creationId xmlns:p14="http://schemas.microsoft.com/office/powerpoint/2010/main" xmlns="" val="27496435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kern="1200" baseline="0" dirty="0" smtClean="0">
                <a:solidFill>
                  <a:prstClr val="black"/>
                </a:solidFill>
                <a:latin typeface="Calibri"/>
              </a:rPr>
              <a:t>Powers of a CRA</a:t>
            </a:r>
            <a:br>
              <a:rPr lang="en-US" b="0" i="0" u="none" strike="noStrike" kern="1200" baseline="0" dirty="0" smtClean="0">
                <a:solidFill>
                  <a:prstClr val="black"/>
                </a:solidFill>
                <a:latin typeface="Calibri"/>
              </a:rPr>
            </a:br>
            <a:r>
              <a:rPr lang="en-US" sz="2700" b="0" i="0" u="none" strike="noStrike" kern="1200" baseline="0" dirty="0" smtClean="0">
                <a:solidFill>
                  <a:prstClr val="black"/>
                </a:solidFill>
                <a:latin typeface="Calibri"/>
              </a:rPr>
              <a:t>Chapter 163, Part III</a:t>
            </a:r>
            <a:r>
              <a:rPr lang="en-US" sz="2700" dirty="0">
                <a:solidFill>
                  <a:prstClr val="black"/>
                </a:solidFill>
                <a:latin typeface="Calibri"/>
              </a:rPr>
              <a:t> </a:t>
            </a:r>
            <a:r>
              <a:rPr lang="en-US" sz="2700" i="1" dirty="0" smtClean="0">
                <a:solidFill>
                  <a:prstClr val="black"/>
                </a:solidFill>
                <a:latin typeface="Calibri"/>
              </a:rPr>
              <a:t>(</a:t>
            </a:r>
            <a:r>
              <a:rPr lang="en-US" sz="2700" b="0" i="1" u="none" strike="noStrike" kern="1200" baseline="0" dirty="0" smtClean="0">
                <a:solidFill>
                  <a:prstClr val="black"/>
                </a:solidFill>
                <a:latin typeface="Calibri"/>
              </a:rPr>
              <a:t>highly recommended reading)</a:t>
            </a:r>
            <a:endParaRPr lang="en-US" sz="3100" b="0" i="1" u="none" strike="noStrike" kern="1200" baseline="0" dirty="0" smtClean="0">
              <a:solidFill>
                <a:prstClr val="black"/>
              </a:solidFill>
              <a:latin typeface="Calibri"/>
            </a:endParaRPr>
          </a:p>
        </p:txBody>
      </p:sp>
      <p:sp>
        <p:nvSpPr>
          <p:cNvPr id="3" name="Text Placeholder 2"/>
          <p:cNvSpPr>
            <a:spLocks noGrp="1"/>
          </p:cNvSpPr>
          <p:nvPr>
            <p:ph type="body" idx="1"/>
          </p:nvPr>
        </p:nvSpPr>
        <p:spPr>
          <a:xfrm>
            <a:off x="1375128" y="1589760"/>
            <a:ext cx="7498080" cy="4589520"/>
          </a:xfrm>
        </p:spPr>
        <p:txBody>
          <a:bodyPr>
            <a:normAutofit fontScale="70000" lnSpcReduction="20000"/>
          </a:bodyPr>
          <a:lstStyle/>
          <a:p>
            <a:pPr lvl="0"/>
            <a:r>
              <a:rPr lang="en-US" dirty="0" smtClean="0"/>
              <a:t>163.345 </a:t>
            </a:r>
            <a:r>
              <a:rPr lang="en-US" dirty="0"/>
              <a:t>– Encouragement of private </a:t>
            </a:r>
            <a:r>
              <a:rPr lang="en-US" dirty="0" smtClean="0"/>
              <a:t>enterprise.</a:t>
            </a:r>
            <a:endParaRPr lang="en-US" dirty="0"/>
          </a:p>
          <a:p>
            <a:pPr lvl="0"/>
            <a:r>
              <a:rPr lang="en-US" dirty="0"/>
              <a:t>163.358 – Exercise of powers in carrying out redevelopment and related activities.</a:t>
            </a:r>
          </a:p>
          <a:p>
            <a:pPr lvl="0"/>
            <a:r>
              <a:rPr lang="en-US" dirty="0"/>
              <a:t>163.360(7)(d) Community Redevelopment Plans maximum opportunity for rehabilitation and redevelopment by private </a:t>
            </a:r>
            <a:r>
              <a:rPr lang="en-US" dirty="0" smtClean="0"/>
              <a:t>enterprise.</a:t>
            </a:r>
            <a:endParaRPr lang="en-US" dirty="0"/>
          </a:p>
          <a:p>
            <a:pPr lvl="0"/>
            <a:r>
              <a:rPr lang="en-US" dirty="0" smtClean="0"/>
              <a:t>163.370 </a:t>
            </a:r>
            <a:r>
              <a:rPr lang="en-US" dirty="0"/>
              <a:t>(2)(c) </a:t>
            </a:r>
            <a:r>
              <a:rPr lang="en-US" dirty="0">
                <a:cs typeface="Gill Sans MT"/>
              </a:rPr>
              <a:t>Powers; counties and municipalities; community redevelopment agencies.</a:t>
            </a:r>
          </a:p>
          <a:p>
            <a:pPr lvl="0"/>
            <a:r>
              <a:rPr lang="en-US" dirty="0">
                <a:cs typeface="Gill Sans MT"/>
              </a:rPr>
              <a:t>163.380 – Disposal of Real </a:t>
            </a:r>
            <a:r>
              <a:rPr lang="en-US" dirty="0" smtClean="0">
                <a:cs typeface="Gill Sans MT"/>
              </a:rPr>
              <a:t>Property.</a:t>
            </a:r>
            <a:endParaRPr lang="en-US" dirty="0"/>
          </a:p>
          <a:p>
            <a:pPr marR="0" lvl="0" rtl="0"/>
            <a:r>
              <a:rPr lang="en-US" b="0" i="0" u="none" strike="noStrike" kern="1200" baseline="0" dirty="0" smtClean="0">
                <a:solidFill>
                  <a:prstClr val="black"/>
                </a:solidFill>
              </a:rPr>
              <a:t>163.400  Cooperation by public bodies.</a:t>
            </a:r>
          </a:p>
          <a:p>
            <a:pPr marR="0" lvl="0" rtl="0"/>
            <a:r>
              <a:rPr lang="en-US" b="0" i="0" u="none" strike="noStrike" kern="1200" baseline="0" dirty="0" smtClean="0">
                <a:solidFill>
                  <a:prstClr val="black"/>
                </a:solidFill>
              </a:rPr>
              <a:t>163.410  Exercise of powers in counties with home rule charters.</a:t>
            </a:r>
          </a:p>
          <a:p>
            <a:pPr marR="0" lvl="0" rtl="0"/>
            <a:r>
              <a:rPr lang="en-US" b="0" i="0" u="none" strike="noStrike" kern="1200" baseline="0" dirty="0" smtClean="0">
                <a:solidFill>
                  <a:prstClr val="black"/>
                </a:solidFill>
              </a:rPr>
              <a:t>163.415  Exercise of powers in counties without home rule charters.</a:t>
            </a:r>
          </a:p>
          <a:p>
            <a:pPr marR="0" lvl="0" rtl="0"/>
            <a:endParaRPr lang="en-US" b="0" i="0" u="none" strike="noStrike" kern="1200" baseline="0" dirty="0" smtClean="0">
              <a:solidFill>
                <a:prstClr val="black"/>
              </a:solidFill>
              <a:latin typeface="Calibri"/>
            </a:endParaRPr>
          </a:p>
          <a:p>
            <a:pPr marR="0" lvl="0" rtl="0"/>
            <a:endParaRPr lang="en-US" b="0" i="0" u="none" strike="noStrike" kern="1200" baseline="0" dirty="0" smtClean="0">
              <a:solidFill>
                <a:prstClr val="black"/>
              </a:solidFill>
              <a:latin typeface="Calibri"/>
            </a:endParaRPr>
          </a:p>
        </p:txBody>
      </p:sp>
      <p:sp>
        <p:nvSpPr>
          <p:cNvPr id="4" name="Slide Number Placeholder 3"/>
          <p:cNvSpPr>
            <a:spLocks noGrp="1"/>
          </p:cNvSpPr>
          <p:nvPr>
            <p:ph type="sldNum" sz="quarter" idx="12"/>
          </p:nvPr>
        </p:nvSpPr>
        <p:spPr/>
        <p:txBody>
          <a:bodyPr/>
          <a:lstStyle/>
          <a:p>
            <a:fld id="{3B6310CB-C7BC-F148-B999-C8E063278362}" type="slidenum">
              <a:rPr lang="en-US" smtClean="0"/>
              <a:pPr/>
              <a:t>21</a:t>
            </a:fld>
            <a:endParaRPr lang="en-US" dirty="0"/>
          </a:p>
        </p:txBody>
      </p:sp>
    </p:spTree>
    <p:extLst>
      <p:ext uri="{BB962C8B-B14F-4D97-AF65-F5344CB8AC3E}">
        <p14:creationId xmlns:p14="http://schemas.microsoft.com/office/powerpoint/2010/main" xmlns="" val="27213558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kern="1200" baseline="0" dirty="0" smtClean="0">
                <a:solidFill>
                  <a:prstClr val="black"/>
                </a:solidFill>
                <a:latin typeface="Calibri"/>
              </a:rPr>
              <a:t>Interlocal Agreements</a:t>
            </a:r>
          </a:p>
        </p:txBody>
      </p:sp>
      <p:sp>
        <p:nvSpPr>
          <p:cNvPr id="3" name="Text Placeholder 2"/>
          <p:cNvSpPr>
            <a:spLocks noGrp="1"/>
          </p:cNvSpPr>
          <p:nvPr>
            <p:ph type="body" idx="1"/>
          </p:nvPr>
        </p:nvSpPr>
        <p:spPr/>
        <p:txBody>
          <a:bodyPr>
            <a:normAutofit/>
          </a:bodyPr>
          <a:lstStyle/>
          <a:p>
            <a:pPr marR="0" lvl="0" rtl="0"/>
            <a:r>
              <a:rPr lang="en-US" sz="2800" b="0" i="0" u="none" strike="noStrike" kern="1200" baseline="0" dirty="0" smtClean="0">
                <a:solidFill>
                  <a:prstClr val="black"/>
                </a:solidFill>
              </a:rPr>
              <a:t>163.387 (3)(b) states:  Alternate provisions contained in an inter local agreement between a taxing authority and the governing body….may supersede the provisions of this section with respect to that taxing authority.  The </a:t>
            </a:r>
            <a:r>
              <a:rPr lang="en-US" sz="2800" dirty="0">
                <a:solidFill>
                  <a:prstClr val="black"/>
                </a:solidFill>
              </a:rPr>
              <a:t>C</a:t>
            </a:r>
            <a:r>
              <a:rPr lang="en-US" sz="2800" b="0" i="0" u="none" strike="noStrike" kern="1200" baseline="0" dirty="0" smtClean="0">
                <a:solidFill>
                  <a:prstClr val="black"/>
                </a:solidFill>
              </a:rPr>
              <a:t>ommunity </a:t>
            </a:r>
            <a:r>
              <a:rPr lang="en-US" sz="2800" dirty="0">
                <a:solidFill>
                  <a:prstClr val="black"/>
                </a:solidFill>
              </a:rPr>
              <a:t>R</a:t>
            </a:r>
            <a:r>
              <a:rPr lang="en-US" sz="2800" b="0" i="0" u="none" strike="noStrike" kern="1200" baseline="0" dirty="0" smtClean="0">
                <a:solidFill>
                  <a:prstClr val="black"/>
                </a:solidFill>
              </a:rPr>
              <a:t>edevelopment </a:t>
            </a:r>
            <a:r>
              <a:rPr lang="en-US" sz="2800" dirty="0">
                <a:solidFill>
                  <a:prstClr val="black"/>
                </a:solidFill>
              </a:rPr>
              <a:t>A</a:t>
            </a:r>
            <a:r>
              <a:rPr lang="en-US" sz="2800" b="0" i="0" u="none" strike="noStrike" kern="1200" baseline="0" dirty="0" smtClean="0">
                <a:solidFill>
                  <a:prstClr val="black"/>
                </a:solidFill>
              </a:rPr>
              <a:t>gency may be an additional party to any such agreement.</a:t>
            </a:r>
          </a:p>
          <a:p>
            <a:pPr marR="0" lvl="0" rtl="0"/>
            <a:endParaRPr lang="en-US" b="0" i="0" u="none" strike="noStrike" kern="1200" baseline="0" dirty="0" smtClean="0">
              <a:solidFill>
                <a:prstClr val="black"/>
              </a:solidFill>
              <a:latin typeface="Calibri"/>
            </a:endParaRPr>
          </a:p>
        </p:txBody>
      </p:sp>
      <p:sp>
        <p:nvSpPr>
          <p:cNvPr id="4" name="Slide Number Placeholder 3"/>
          <p:cNvSpPr>
            <a:spLocks noGrp="1"/>
          </p:cNvSpPr>
          <p:nvPr>
            <p:ph type="sldNum" sz="quarter" idx="12"/>
          </p:nvPr>
        </p:nvSpPr>
        <p:spPr/>
        <p:txBody>
          <a:bodyPr/>
          <a:lstStyle/>
          <a:p>
            <a:fld id="{3B6310CB-C7BC-F148-B999-C8E063278362}" type="slidenum">
              <a:rPr lang="en-US" smtClean="0"/>
              <a:pPr/>
              <a:t>22</a:t>
            </a:fld>
            <a:endParaRPr lang="en-US" dirty="0"/>
          </a:p>
        </p:txBody>
      </p:sp>
    </p:spTree>
    <p:extLst>
      <p:ext uri="{BB962C8B-B14F-4D97-AF65-F5344CB8AC3E}">
        <p14:creationId xmlns:p14="http://schemas.microsoft.com/office/powerpoint/2010/main" xmlns="" val="31584579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altLang="ja-JP" i="0" u="none" strike="noStrike" baseline="0" dirty="0" smtClean="0">
                <a:solidFill>
                  <a:srgbClr val="800000"/>
                </a:solidFill>
                <a:ea typeface="ＭＳ ゴシック"/>
              </a:rPr>
              <a:t>Reporting Requirements</a:t>
            </a:r>
            <a:r>
              <a:rPr lang="en-US" altLang="ja-JP" i="0" u="none" strike="noStrike" dirty="0" smtClean="0">
                <a:solidFill>
                  <a:srgbClr val="800000"/>
                </a:solidFill>
                <a:ea typeface="ＭＳ ゴシック"/>
              </a:rPr>
              <a:t> – </a:t>
            </a:r>
            <a:r>
              <a:rPr lang="en-US" altLang="ja-JP" i="1" u="none" strike="noStrike" dirty="0" smtClean="0">
                <a:solidFill>
                  <a:srgbClr val="800000"/>
                </a:solidFill>
                <a:ea typeface="ＭＳ ゴシック"/>
              </a:rPr>
              <a:t>Remember all five of them</a:t>
            </a:r>
            <a:endParaRPr lang="en-US" altLang="ja-JP" i="1" u="none" strike="noStrike" baseline="0" dirty="0" smtClean="0">
              <a:solidFill>
                <a:srgbClr val="800000"/>
              </a:solidFill>
              <a:ea typeface="ＭＳ ゴシック"/>
            </a:endParaRPr>
          </a:p>
        </p:txBody>
      </p:sp>
      <p:sp>
        <p:nvSpPr>
          <p:cNvPr id="3" name="Text Placeholder 2"/>
          <p:cNvSpPr>
            <a:spLocks noGrp="1"/>
          </p:cNvSpPr>
          <p:nvPr>
            <p:ph type="body" idx="1"/>
          </p:nvPr>
        </p:nvSpPr>
        <p:spPr>
          <a:xfrm>
            <a:off x="1269913" y="1601327"/>
            <a:ext cx="7663775" cy="4800600"/>
          </a:xfrm>
        </p:spPr>
        <p:txBody>
          <a:bodyPr>
            <a:noAutofit/>
          </a:bodyPr>
          <a:lstStyle/>
          <a:p>
            <a:pPr marL="596646" indent="-514350">
              <a:buFont typeface="+mj-lt"/>
              <a:buAutoNum type="arabicPeriod"/>
            </a:pPr>
            <a:r>
              <a:rPr lang="en-US" altLang="ja-JP" sz="2200" dirty="0" smtClean="0">
                <a:solidFill>
                  <a:srgbClr val="000000"/>
                </a:solidFill>
              </a:rPr>
              <a:t>Copy of Proposed and Final Budgets posted on official website </a:t>
            </a:r>
            <a:r>
              <a:rPr lang="en-US" altLang="ja-JP" sz="2200" i="1" dirty="0" smtClean="0">
                <a:solidFill>
                  <a:srgbClr val="000000"/>
                </a:solidFill>
              </a:rPr>
              <a:t>(two days prior/30 days after) (September/October)</a:t>
            </a:r>
          </a:p>
          <a:p>
            <a:pPr marL="596646" indent="-514350">
              <a:buFont typeface="+mj-lt"/>
              <a:buAutoNum type="arabicPeriod"/>
            </a:pPr>
            <a:r>
              <a:rPr lang="en-US" altLang="ja-JP" sz="2200" dirty="0" smtClean="0">
                <a:solidFill>
                  <a:srgbClr val="000000"/>
                </a:solidFill>
              </a:rPr>
              <a:t>Special </a:t>
            </a:r>
            <a:r>
              <a:rPr lang="en-US" altLang="ja-JP" sz="2200" dirty="0">
                <a:solidFill>
                  <a:srgbClr val="000000"/>
                </a:solidFill>
              </a:rPr>
              <a:t>district reporting to the </a:t>
            </a:r>
            <a:r>
              <a:rPr lang="en-US" altLang="ja-JP" sz="2200" i="1" dirty="0" smtClean="0">
                <a:solidFill>
                  <a:srgbClr val="000000"/>
                </a:solidFill>
              </a:rPr>
              <a:t>Florida Department of Economic Opportunity (DEO), Division </a:t>
            </a:r>
            <a:r>
              <a:rPr lang="en-US" altLang="ja-JP" sz="2200" i="1" dirty="0">
                <a:solidFill>
                  <a:srgbClr val="000000"/>
                </a:solidFill>
              </a:rPr>
              <a:t>of Community </a:t>
            </a:r>
            <a:r>
              <a:rPr lang="en-US" altLang="ja-JP" sz="2200" i="1" dirty="0" smtClean="0">
                <a:solidFill>
                  <a:srgbClr val="000000"/>
                </a:solidFill>
              </a:rPr>
              <a:t>Development, Special </a:t>
            </a:r>
            <a:r>
              <a:rPr lang="en-US" altLang="ja-JP" sz="2200" i="1" dirty="0">
                <a:solidFill>
                  <a:srgbClr val="000000"/>
                </a:solidFill>
              </a:rPr>
              <a:t>Districts </a:t>
            </a:r>
            <a:r>
              <a:rPr lang="en-US" altLang="ja-JP" sz="2200" i="1" dirty="0" smtClean="0">
                <a:solidFill>
                  <a:srgbClr val="000000"/>
                </a:solidFill>
              </a:rPr>
              <a:t>Information Program (December)</a:t>
            </a:r>
            <a:endParaRPr lang="en-US" altLang="ja-JP" sz="2200" i="1" dirty="0">
              <a:solidFill>
                <a:srgbClr val="000000"/>
              </a:solidFill>
            </a:endParaRPr>
          </a:p>
          <a:p>
            <a:pPr marL="596646" lvl="0" indent="-514350">
              <a:buFont typeface="+mj-lt"/>
              <a:buAutoNum type="arabicPeriod"/>
            </a:pPr>
            <a:r>
              <a:rPr lang="en-US" altLang="ja-JP" sz="2200" dirty="0" smtClean="0">
                <a:solidFill>
                  <a:srgbClr val="000000"/>
                </a:solidFill>
                <a:ea typeface="ＭＳ ゴシック"/>
              </a:rPr>
              <a:t>Annual </a:t>
            </a:r>
            <a:r>
              <a:rPr lang="en-US" altLang="ja-JP" sz="2200" dirty="0">
                <a:solidFill>
                  <a:srgbClr val="000000"/>
                </a:solidFill>
                <a:ea typeface="ＭＳ ゴシック"/>
              </a:rPr>
              <a:t>Report to </a:t>
            </a:r>
            <a:r>
              <a:rPr lang="en-US" altLang="ja-JP" sz="2200" dirty="0" smtClean="0">
                <a:solidFill>
                  <a:srgbClr val="000000"/>
                </a:solidFill>
                <a:ea typeface="ＭＳ ゴシック"/>
              </a:rPr>
              <a:t>governing body – (March 31)</a:t>
            </a:r>
          </a:p>
          <a:p>
            <a:pPr marL="596646" lvl="0" indent="-514350">
              <a:buFont typeface="+mj-lt"/>
              <a:buAutoNum type="arabicPeriod"/>
            </a:pPr>
            <a:r>
              <a:rPr lang="en-US" altLang="ja-JP" sz="2200" dirty="0" smtClean="0">
                <a:solidFill>
                  <a:srgbClr val="000000"/>
                </a:solidFill>
              </a:rPr>
              <a:t>Audit</a:t>
            </a:r>
            <a:r>
              <a:rPr lang="en-US" altLang="ja-JP" sz="2200" dirty="0">
                <a:solidFill>
                  <a:srgbClr val="000000"/>
                </a:solidFill>
                <a:ea typeface="ＭＳ ゴシック"/>
              </a:rPr>
              <a:t> </a:t>
            </a:r>
            <a:r>
              <a:rPr lang="en-US" altLang="ja-JP" sz="2200" dirty="0" smtClean="0">
                <a:solidFill>
                  <a:srgbClr val="000000"/>
                </a:solidFill>
                <a:ea typeface="ＭＳ ゴシック"/>
              </a:rPr>
              <a:t>(separate or City/County) to each taxing authority </a:t>
            </a:r>
            <a:r>
              <a:rPr lang="en-US" altLang="ja-JP" sz="2200" i="1" dirty="0" smtClean="0">
                <a:solidFill>
                  <a:srgbClr val="000000"/>
                </a:solidFill>
                <a:ea typeface="ＭＳ ゴシック"/>
              </a:rPr>
              <a:t>and to Auditor General (45 days after completion or June 30)</a:t>
            </a:r>
          </a:p>
          <a:p>
            <a:pPr marL="596646" lvl="0" indent="-514350">
              <a:buFont typeface="+mj-lt"/>
              <a:buAutoNum type="arabicPeriod"/>
            </a:pPr>
            <a:r>
              <a:rPr lang="en-US" altLang="ja-JP" sz="2200" dirty="0" smtClean="0">
                <a:solidFill>
                  <a:srgbClr val="000000"/>
                </a:solidFill>
                <a:ea typeface="ＭＳ ゴシック"/>
              </a:rPr>
              <a:t>Annual </a:t>
            </a:r>
            <a:r>
              <a:rPr lang="en-US" altLang="ja-JP" sz="2200" dirty="0">
                <a:solidFill>
                  <a:srgbClr val="000000"/>
                </a:solidFill>
                <a:ea typeface="ＭＳ ゴシック"/>
              </a:rPr>
              <a:t>F</a:t>
            </a:r>
            <a:r>
              <a:rPr lang="en-US" altLang="ja-JP" sz="2200" dirty="0" smtClean="0">
                <a:solidFill>
                  <a:srgbClr val="000000"/>
                </a:solidFill>
                <a:ea typeface="ＭＳ ゴシック"/>
              </a:rPr>
              <a:t>inancial </a:t>
            </a:r>
            <a:r>
              <a:rPr lang="en-US" altLang="ja-JP" sz="2200" dirty="0">
                <a:solidFill>
                  <a:srgbClr val="000000"/>
                </a:solidFill>
                <a:ea typeface="ＭＳ ゴシック"/>
              </a:rPr>
              <a:t>R</a:t>
            </a:r>
            <a:r>
              <a:rPr lang="en-US" altLang="ja-JP" sz="2200" dirty="0" smtClean="0">
                <a:solidFill>
                  <a:srgbClr val="000000"/>
                </a:solidFill>
                <a:ea typeface="ＭＳ ゴシック"/>
              </a:rPr>
              <a:t>eport (AFR/CAFR) </a:t>
            </a:r>
            <a:r>
              <a:rPr lang="en-US" altLang="ja-JP" sz="2200" dirty="0">
                <a:solidFill>
                  <a:srgbClr val="000000"/>
                </a:solidFill>
                <a:ea typeface="ＭＳ ゴシック"/>
              </a:rPr>
              <a:t>to the Florida Department of Financial </a:t>
            </a:r>
            <a:r>
              <a:rPr lang="en-US" altLang="ja-JP" sz="2200" dirty="0" smtClean="0">
                <a:solidFill>
                  <a:srgbClr val="000000"/>
                </a:solidFill>
                <a:ea typeface="ＭＳ ゴシック"/>
              </a:rPr>
              <a:t>Services – City or County function (June 30)</a:t>
            </a:r>
            <a:endParaRPr lang="en-US" altLang="ja-JP" sz="2200" dirty="0">
              <a:solidFill>
                <a:srgbClr val="000000"/>
              </a:solidFill>
              <a:ea typeface="ＭＳ ゴシック"/>
            </a:endParaRPr>
          </a:p>
        </p:txBody>
      </p:sp>
      <p:sp>
        <p:nvSpPr>
          <p:cNvPr id="4" name="Slide Number Placeholder 3"/>
          <p:cNvSpPr>
            <a:spLocks noGrp="1"/>
          </p:cNvSpPr>
          <p:nvPr>
            <p:ph type="sldNum" sz="quarter" idx="12"/>
          </p:nvPr>
        </p:nvSpPr>
        <p:spPr/>
        <p:txBody>
          <a:bodyPr/>
          <a:lstStyle/>
          <a:p>
            <a:fld id="{3B6310CB-C7BC-F148-B999-C8E063278362}" type="slidenum">
              <a:rPr lang="en-US" smtClean="0"/>
              <a:pPr/>
              <a:t>23</a:t>
            </a:fld>
            <a:endParaRPr lang="en-US" dirty="0"/>
          </a:p>
        </p:txBody>
      </p:sp>
    </p:spTree>
    <p:extLst>
      <p:ext uri="{BB962C8B-B14F-4D97-AF65-F5344CB8AC3E}">
        <p14:creationId xmlns:p14="http://schemas.microsoft.com/office/powerpoint/2010/main" xmlns="" val="26568743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p:txBody>
          <a:bodyPr>
            <a:normAutofit fontScale="90000"/>
          </a:bodyPr>
          <a:lstStyle/>
          <a:p>
            <a:pPr eaLnBrk="1" hangingPunct="1"/>
            <a:r>
              <a:rPr lang="en-US" dirty="0" smtClean="0">
                <a:solidFill>
                  <a:srgbClr val="800000"/>
                </a:solidFill>
                <a:latin typeface="Gill Sans MT"/>
                <a:cs typeface="Gill Sans MT"/>
              </a:rPr>
              <a:t>Amending the Redevelopment Plan</a:t>
            </a:r>
            <a:endParaRPr lang="en-US" dirty="0">
              <a:solidFill>
                <a:srgbClr val="800000"/>
              </a:solidFill>
              <a:latin typeface="Gill Sans MT"/>
              <a:cs typeface="Gill Sans MT"/>
            </a:endParaRPr>
          </a:p>
        </p:txBody>
      </p:sp>
      <p:sp>
        <p:nvSpPr>
          <p:cNvPr id="58371" name="Rectangle 3"/>
          <p:cNvSpPr>
            <a:spLocks noGrp="1" noChangeArrowheads="1"/>
          </p:cNvSpPr>
          <p:nvPr>
            <p:ph idx="1"/>
          </p:nvPr>
        </p:nvSpPr>
        <p:spPr>
          <a:xfrm>
            <a:off x="965659" y="1272361"/>
            <a:ext cx="7968029" cy="4572000"/>
          </a:xfrm>
        </p:spPr>
        <p:txBody>
          <a:bodyPr>
            <a:noAutofit/>
          </a:bodyPr>
          <a:lstStyle/>
          <a:p>
            <a:pPr eaLnBrk="1" hangingPunct="1"/>
            <a:r>
              <a:rPr lang="en-US" sz="2000" dirty="0">
                <a:latin typeface="Gill Sans MT"/>
                <a:cs typeface="Gill Sans MT"/>
              </a:rPr>
              <a:t>If, at any time after the approval of a plan, the governing body feels it </a:t>
            </a:r>
            <a:r>
              <a:rPr lang="en-US" sz="2000" dirty="0" smtClean="0">
                <a:latin typeface="Gill Sans MT"/>
                <a:cs typeface="Gill Sans MT"/>
              </a:rPr>
              <a:t>necessary </a:t>
            </a:r>
            <a:r>
              <a:rPr lang="en-US" sz="2000" dirty="0">
                <a:latin typeface="Gill Sans MT"/>
                <a:cs typeface="Gill Sans MT"/>
              </a:rPr>
              <a:t>to modify or amend the approved plan</a:t>
            </a:r>
            <a:r>
              <a:rPr lang="en-US" sz="2000" b="1" dirty="0">
                <a:latin typeface="Gill Sans MT"/>
                <a:cs typeface="Gill Sans MT"/>
              </a:rPr>
              <a:t>, it may due so upon recommendation from the CRA</a:t>
            </a:r>
            <a:r>
              <a:rPr lang="en-US" sz="2000" dirty="0">
                <a:latin typeface="Gill Sans MT"/>
                <a:cs typeface="Gill Sans MT"/>
              </a:rPr>
              <a:t>. </a:t>
            </a:r>
            <a:endParaRPr lang="en-US" sz="2000" dirty="0" smtClean="0">
              <a:latin typeface="Gill Sans MT"/>
              <a:cs typeface="Gill Sans MT"/>
            </a:endParaRPr>
          </a:p>
          <a:p>
            <a:pPr eaLnBrk="1" hangingPunct="1"/>
            <a:r>
              <a:rPr lang="en-US" sz="2000" dirty="0" smtClean="0">
                <a:latin typeface="Gill Sans MT"/>
                <a:cs typeface="Gill Sans MT"/>
              </a:rPr>
              <a:t>The </a:t>
            </a:r>
            <a:r>
              <a:rPr lang="en-US" sz="2000" dirty="0">
                <a:latin typeface="Gill Sans MT"/>
                <a:cs typeface="Gill Sans MT"/>
              </a:rPr>
              <a:t>CRA recommendation may include a change in the boundaries of the redevelopment area (to add or exclude land), or may include the development and implementation of community policing innovations. </a:t>
            </a:r>
          </a:p>
          <a:p>
            <a:pPr eaLnBrk="1" hangingPunct="1"/>
            <a:r>
              <a:rPr lang="en-US" sz="2000" dirty="0">
                <a:latin typeface="Gill Sans MT"/>
                <a:cs typeface="Gill Sans MT"/>
              </a:rPr>
              <a:t>The governing body must hold a public hearing on the proposed modification after a public notice has been published in a newspaper of general circulation in the area in which the agency </a:t>
            </a:r>
            <a:r>
              <a:rPr lang="en-US" sz="2000" dirty="0" smtClean="0">
                <a:latin typeface="Gill Sans MT"/>
                <a:cs typeface="Gill Sans MT"/>
              </a:rPr>
              <a:t>operates and the taxing authorities that collect a millage within the CRA are notified by registered mail (whether the taxing authority contributes to the CRA or not).</a:t>
            </a:r>
          </a:p>
          <a:p>
            <a:pPr eaLnBrk="1" hangingPunct="1"/>
            <a:r>
              <a:rPr lang="en-US" sz="2000" dirty="0" smtClean="0">
                <a:latin typeface="Gill Sans MT"/>
                <a:cs typeface="Gill Sans MT"/>
              </a:rPr>
              <a:t>The CRA must report modifications/amendments to the Plan to each taxing authority either in writing or by oral presentation (or both)</a:t>
            </a:r>
            <a:endParaRPr lang="en-US" sz="2000" dirty="0">
              <a:latin typeface="Gill Sans MT"/>
              <a:cs typeface="Gill Sans MT"/>
            </a:endParaRPr>
          </a:p>
          <a:p>
            <a:pPr eaLnBrk="1" hangingPunct="1"/>
            <a:r>
              <a:rPr lang="en-US" sz="2000" dirty="0">
                <a:latin typeface="Gill Sans MT"/>
                <a:cs typeface="Gill Sans MT"/>
              </a:rPr>
              <a:t>If the modification includes expansion of the CRA boundaries, a Finding of Necessity must be prepared and adopted through the same procedures as if it were a new CRA.</a:t>
            </a:r>
          </a:p>
        </p:txBody>
      </p:sp>
      <p:sp>
        <p:nvSpPr>
          <p:cNvPr id="2" name="Slide Number Placeholder 1"/>
          <p:cNvSpPr>
            <a:spLocks noGrp="1"/>
          </p:cNvSpPr>
          <p:nvPr>
            <p:ph type="sldNum" sz="quarter" idx="12"/>
          </p:nvPr>
        </p:nvSpPr>
        <p:spPr/>
        <p:txBody>
          <a:bodyPr/>
          <a:lstStyle/>
          <a:p>
            <a:fld id="{3B6310CB-C7BC-F148-B999-C8E063278362}" type="slidenum">
              <a:rPr lang="en-US" smtClean="0"/>
              <a:pPr/>
              <a:t>24</a:t>
            </a:fld>
            <a:endParaRPr lang="en-US" dirty="0"/>
          </a:p>
        </p:txBody>
      </p:sp>
    </p:spTree>
    <p:extLst>
      <p:ext uri="{BB962C8B-B14F-4D97-AF65-F5344CB8AC3E}">
        <p14:creationId xmlns:p14="http://schemas.microsoft.com/office/powerpoint/2010/main" xmlns="" val="12987198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Title 1"/>
          <p:cNvSpPr>
            <a:spLocks noGrp="1"/>
          </p:cNvSpPr>
          <p:nvPr>
            <p:ph type="title"/>
          </p:nvPr>
        </p:nvSpPr>
        <p:spPr>
          <a:xfrm>
            <a:off x="1137626" y="274638"/>
            <a:ext cx="7796062" cy="1143000"/>
          </a:xfrm>
        </p:spPr>
        <p:txBody>
          <a:bodyPr/>
          <a:lstStyle/>
          <a:p>
            <a:pPr eaLnBrk="1" hangingPunct="1"/>
            <a:r>
              <a:rPr lang="en-US" dirty="0">
                <a:solidFill>
                  <a:srgbClr val="800000"/>
                </a:solidFill>
                <a:latin typeface="Gill Sans MT"/>
                <a:cs typeface="Gill Sans MT"/>
              </a:rPr>
              <a:t>At the End of the Fiscal Year</a:t>
            </a:r>
          </a:p>
        </p:txBody>
      </p:sp>
      <p:sp>
        <p:nvSpPr>
          <p:cNvPr id="104451" name="Content Placeholder 3"/>
          <p:cNvSpPr>
            <a:spLocks noGrp="1"/>
          </p:cNvSpPr>
          <p:nvPr>
            <p:ph idx="1"/>
          </p:nvPr>
        </p:nvSpPr>
        <p:spPr>
          <a:xfrm>
            <a:off x="978888" y="1527175"/>
            <a:ext cx="7448488" cy="4572000"/>
          </a:xfrm>
        </p:spPr>
        <p:txBody>
          <a:bodyPr>
            <a:normAutofit/>
          </a:bodyPr>
          <a:lstStyle/>
          <a:p>
            <a:pPr marL="114300" indent="0">
              <a:lnSpc>
                <a:spcPct val="90000"/>
              </a:lnSpc>
              <a:buNone/>
            </a:pPr>
            <a:r>
              <a:rPr lang="en-US" sz="2400" dirty="0">
                <a:solidFill>
                  <a:srgbClr val="000000"/>
                </a:solidFill>
                <a:latin typeface="Gill Sans MT"/>
                <a:cs typeface="Gill Sans MT"/>
              </a:rPr>
              <a:t>Funds left in </a:t>
            </a:r>
            <a:r>
              <a:rPr lang="en-US" sz="2400" dirty="0">
                <a:latin typeface="Gill Sans MT"/>
                <a:cs typeface="Gill Sans MT"/>
              </a:rPr>
              <a:t>the Redevelopment Trust Fund on the last day </a:t>
            </a:r>
            <a:r>
              <a:rPr lang="en-US" sz="2400" dirty="0" smtClean="0">
                <a:latin typeface="Gill Sans MT"/>
                <a:cs typeface="Gill Sans MT"/>
              </a:rPr>
              <a:t>of the </a:t>
            </a:r>
            <a:r>
              <a:rPr lang="en-US" sz="2400" dirty="0">
                <a:latin typeface="Gill Sans MT"/>
                <a:cs typeface="Gill Sans MT"/>
              </a:rPr>
              <a:t>Fiscal Year shall be</a:t>
            </a:r>
            <a:r>
              <a:rPr lang="en-US" sz="2400" dirty="0" smtClean="0">
                <a:latin typeface="Gill Sans MT"/>
                <a:cs typeface="Gill Sans MT"/>
              </a:rPr>
              <a:t>:</a:t>
            </a:r>
            <a:endParaRPr lang="en-US" sz="2400" dirty="0">
              <a:latin typeface="Gill Sans MT"/>
              <a:cs typeface="Gill Sans MT"/>
            </a:endParaRPr>
          </a:p>
          <a:p>
            <a:pPr eaLnBrk="1" hangingPunct="1">
              <a:lnSpc>
                <a:spcPct val="90000"/>
              </a:lnSpc>
            </a:pPr>
            <a:r>
              <a:rPr lang="en-US" sz="2400" dirty="0">
                <a:latin typeface="Gill Sans MT"/>
                <a:cs typeface="Gill Sans MT"/>
              </a:rPr>
              <a:t>Returned to the taxing authorities</a:t>
            </a:r>
          </a:p>
          <a:p>
            <a:pPr eaLnBrk="1" hangingPunct="1">
              <a:lnSpc>
                <a:spcPct val="90000"/>
              </a:lnSpc>
            </a:pPr>
            <a:r>
              <a:rPr lang="en-US" sz="2400" dirty="0">
                <a:latin typeface="Gill Sans MT"/>
                <a:cs typeface="Gill Sans MT"/>
              </a:rPr>
              <a:t>Used to reduce debt</a:t>
            </a:r>
          </a:p>
          <a:p>
            <a:pPr eaLnBrk="1" hangingPunct="1">
              <a:lnSpc>
                <a:spcPct val="90000"/>
              </a:lnSpc>
            </a:pPr>
            <a:r>
              <a:rPr lang="en-US" sz="2400" dirty="0">
                <a:solidFill>
                  <a:srgbClr val="000000"/>
                </a:solidFill>
                <a:latin typeface="Gill Sans MT"/>
                <a:cs typeface="Gill Sans MT"/>
              </a:rPr>
              <a:t>Deposited in an escrow account for reducing debt later</a:t>
            </a:r>
          </a:p>
          <a:p>
            <a:pPr eaLnBrk="1" hangingPunct="1">
              <a:lnSpc>
                <a:spcPct val="90000"/>
              </a:lnSpc>
            </a:pPr>
            <a:r>
              <a:rPr lang="en-US" sz="2400" dirty="0">
                <a:solidFill>
                  <a:srgbClr val="000000"/>
                </a:solidFill>
                <a:latin typeface="Gill Sans MT"/>
                <a:cs typeface="Gill Sans MT"/>
              </a:rPr>
              <a:t>Appropriated to a specific project contained in the Redevelopment Plan that will be completed within three (3) years</a:t>
            </a:r>
          </a:p>
          <a:p>
            <a:pPr eaLnBrk="1" hangingPunct="1">
              <a:buFont typeface="Wingdings 2" charset="0"/>
              <a:buNone/>
            </a:pPr>
            <a:endParaRPr lang="en-US" dirty="0">
              <a:latin typeface="Georgia" charset="0"/>
            </a:endParaRPr>
          </a:p>
        </p:txBody>
      </p:sp>
      <p:sp>
        <p:nvSpPr>
          <p:cNvPr id="2" name="Slide Number Placeholder 1"/>
          <p:cNvSpPr>
            <a:spLocks noGrp="1"/>
          </p:cNvSpPr>
          <p:nvPr>
            <p:ph type="sldNum" sz="quarter" idx="12"/>
          </p:nvPr>
        </p:nvSpPr>
        <p:spPr/>
        <p:txBody>
          <a:bodyPr/>
          <a:lstStyle/>
          <a:p>
            <a:fld id="{3B6310CB-C7BC-F148-B999-C8E063278362}" type="slidenum">
              <a:rPr lang="en-US" smtClean="0"/>
              <a:pPr/>
              <a:t>25</a:t>
            </a:fld>
            <a:endParaRPr lang="en-US" dirty="0"/>
          </a:p>
        </p:txBody>
      </p:sp>
    </p:spTree>
    <p:extLst>
      <p:ext uri="{BB962C8B-B14F-4D97-AF65-F5344CB8AC3E}">
        <p14:creationId xmlns:p14="http://schemas.microsoft.com/office/powerpoint/2010/main" xmlns="" val="9647552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Title 1"/>
          <p:cNvSpPr>
            <a:spLocks noGrp="1"/>
          </p:cNvSpPr>
          <p:nvPr>
            <p:ph type="title"/>
          </p:nvPr>
        </p:nvSpPr>
        <p:spPr>
          <a:xfrm>
            <a:off x="1137626" y="274638"/>
            <a:ext cx="7796062" cy="1143000"/>
          </a:xfrm>
        </p:spPr>
        <p:txBody>
          <a:bodyPr/>
          <a:lstStyle/>
          <a:p>
            <a:pPr eaLnBrk="1" hangingPunct="1"/>
            <a:r>
              <a:rPr lang="en-US" dirty="0">
                <a:solidFill>
                  <a:srgbClr val="800000"/>
                </a:solidFill>
                <a:latin typeface="Gill Sans MT"/>
                <a:cs typeface="Gill Sans MT"/>
              </a:rPr>
              <a:t>At the End of the Fiscal Year</a:t>
            </a:r>
          </a:p>
        </p:txBody>
      </p:sp>
      <p:sp>
        <p:nvSpPr>
          <p:cNvPr id="104451" name="Content Placeholder 3"/>
          <p:cNvSpPr>
            <a:spLocks noGrp="1"/>
          </p:cNvSpPr>
          <p:nvPr>
            <p:ph idx="1"/>
          </p:nvPr>
        </p:nvSpPr>
        <p:spPr>
          <a:xfrm>
            <a:off x="978888" y="1527175"/>
            <a:ext cx="7448488" cy="4572000"/>
          </a:xfrm>
        </p:spPr>
        <p:txBody>
          <a:bodyPr>
            <a:normAutofit/>
          </a:bodyPr>
          <a:lstStyle/>
          <a:p>
            <a:pPr marL="114300" indent="0" algn="ctr">
              <a:lnSpc>
                <a:spcPct val="90000"/>
              </a:lnSpc>
              <a:buNone/>
            </a:pPr>
            <a:endParaRPr lang="en-US" sz="4000" dirty="0" smtClean="0">
              <a:solidFill>
                <a:srgbClr val="FF0000"/>
              </a:solidFill>
              <a:latin typeface="Gill Sans MT"/>
              <a:cs typeface="Gill Sans MT"/>
            </a:endParaRPr>
          </a:p>
          <a:p>
            <a:pPr marL="114300" indent="0" algn="ctr">
              <a:lnSpc>
                <a:spcPct val="90000"/>
              </a:lnSpc>
              <a:buNone/>
            </a:pPr>
            <a:r>
              <a:rPr lang="en-US" sz="4000" dirty="0" smtClean="0">
                <a:solidFill>
                  <a:srgbClr val="FF0000"/>
                </a:solidFill>
                <a:latin typeface="Gill Sans MT"/>
                <a:cs typeface="Gill Sans MT"/>
              </a:rPr>
              <a:t>In a CRA there is no carryover into the next fiscal year of an </a:t>
            </a:r>
          </a:p>
          <a:p>
            <a:pPr marL="114300" indent="0" algn="ctr">
              <a:lnSpc>
                <a:spcPct val="90000"/>
              </a:lnSpc>
              <a:buNone/>
            </a:pPr>
            <a:endParaRPr lang="en-US" sz="4000" dirty="0" smtClean="0">
              <a:solidFill>
                <a:srgbClr val="FF0000"/>
              </a:solidFill>
              <a:latin typeface="Gill Sans MT"/>
              <a:cs typeface="Gill Sans MT"/>
            </a:endParaRPr>
          </a:p>
          <a:p>
            <a:pPr marL="114300" indent="0" algn="ctr">
              <a:lnSpc>
                <a:spcPct val="90000"/>
              </a:lnSpc>
              <a:buNone/>
            </a:pPr>
            <a:r>
              <a:rPr lang="en-US" sz="4000" dirty="0" smtClean="0">
                <a:solidFill>
                  <a:srgbClr val="FF0000"/>
                </a:solidFill>
                <a:latin typeface="Gill Sans MT"/>
                <a:cs typeface="Gill Sans MT"/>
              </a:rPr>
              <a:t>“Undesignated Fund Balance” </a:t>
            </a:r>
          </a:p>
          <a:p>
            <a:pPr marL="114300" indent="0" algn="ctr">
              <a:lnSpc>
                <a:spcPct val="90000"/>
              </a:lnSpc>
              <a:buNone/>
            </a:pPr>
            <a:endParaRPr lang="en-US" dirty="0">
              <a:latin typeface="Georgia" charset="0"/>
            </a:endParaRPr>
          </a:p>
        </p:txBody>
      </p:sp>
      <p:sp>
        <p:nvSpPr>
          <p:cNvPr id="2" name="Slide Number Placeholder 1"/>
          <p:cNvSpPr>
            <a:spLocks noGrp="1"/>
          </p:cNvSpPr>
          <p:nvPr>
            <p:ph type="sldNum" sz="quarter" idx="12"/>
          </p:nvPr>
        </p:nvSpPr>
        <p:spPr/>
        <p:txBody>
          <a:bodyPr/>
          <a:lstStyle/>
          <a:p>
            <a:fld id="{3B6310CB-C7BC-F148-B999-C8E063278362}" type="slidenum">
              <a:rPr lang="en-US" smtClean="0"/>
              <a:pPr/>
              <a:t>26</a:t>
            </a:fld>
            <a:endParaRPr lang="en-US" dirty="0"/>
          </a:p>
        </p:txBody>
      </p:sp>
    </p:spTree>
    <p:extLst>
      <p:ext uri="{BB962C8B-B14F-4D97-AF65-F5344CB8AC3E}">
        <p14:creationId xmlns:p14="http://schemas.microsoft.com/office/powerpoint/2010/main" xmlns="" val="1909668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49" name="Title 1"/>
          <p:cNvSpPr>
            <a:spLocks noGrp="1"/>
          </p:cNvSpPr>
          <p:nvPr>
            <p:ph type="title"/>
          </p:nvPr>
        </p:nvSpPr>
        <p:spPr>
          <a:xfrm>
            <a:off x="1137626" y="274638"/>
            <a:ext cx="7796062" cy="1143000"/>
          </a:xfrm>
        </p:spPr>
        <p:txBody>
          <a:bodyPr>
            <a:normAutofit fontScale="90000"/>
          </a:bodyPr>
          <a:lstStyle/>
          <a:p>
            <a:r>
              <a:rPr lang="en-US" b="1" dirty="0" smtClean="0"/>
              <a:t>Even If Allowed By Statute……</a:t>
            </a:r>
            <a:endParaRPr lang="en-US" dirty="0">
              <a:solidFill>
                <a:srgbClr val="800000"/>
              </a:solidFill>
              <a:latin typeface="Gill Sans MT"/>
              <a:cs typeface="Gill Sans MT"/>
            </a:endParaRPr>
          </a:p>
        </p:txBody>
      </p:sp>
      <p:sp>
        <p:nvSpPr>
          <p:cNvPr id="104451" name="Content Placeholder 3"/>
          <p:cNvSpPr>
            <a:spLocks noGrp="1"/>
          </p:cNvSpPr>
          <p:nvPr>
            <p:ph idx="1"/>
          </p:nvPr>
        </p:nvSpPr>
        <p:spPr>
          <a:xfrm>
            <a:off x="978888" y="1527175"/>
            <a:ext cx="7448488" cy="4572000"/>
          </a:xfrm>
        </p:spPr>
        <p:txBody>
          <a:bodyPr>
            <a:normAutofit/>
          </a:bodyPr>
          <a:lstStyle/>
          <a:p>
            <a:pPr marL="114300" indent="0" algn="ctr">
              <a:lnSpc>
                <a:spcPct val="90000"/>
              </a:lnSpc>
              <a:buNone/>
            </a:pPr>
            <a:endParaRPr lang="en-US" sz="4000" dirty="0" smtClean="0">
              <a:solidFill>
                <a:srgbClr val="FF0000"/>
              </a:solidFill>
              <a:latin typeface="Gill Sans MT"/>
              <a:cs typeface="Gill Sans MT"/>
            </a:endParaRPr>
          </a:p>
          <a:p>
            <a:pPr marL="0" indent="0" algn="ctr">
              <a:buNone/>
              <a:defRPr/>
            </a:pPr>
            <a:r>
              <a:rPr lang="en-US" sz="2600" b="1" dirty="0" smtClean="0"/>
              <a:t>Any project or program a CRA wishes to undertake must be outlined in the Community Redevelopment Plan (CRP)</a:t>
            </a:r>
          </a:p>
          <a:p>
            <a:pPr marL="0" indent="0" algn="ctr">
              <a:buNone/>
              <a:defRPr/>
            </a:pPr>
            <a:endParaRPr lang="en-US" sz="4000" b="1" dirty="0" smtClean="0">
              <a:solidFill>
                <a:srgbClr val="FFFF00"/>
              </a:solidFill>
            </a:endParaRPr>
          </a:p>
          <a:p>
            <a:pPr marL="0" indent="0" algn="ctr">
              <a:buNone/>
              <a:defRPr/>
            </a:pPr>
            <a:r>
              <a:rPr lang="en-US" sz="2000" b="1" dirty="0" smtClean="0">
                <a:solidFill>
                  <a:srgbClr val="FF0000"/>
                </a:solidFill>
                <a:effectLst>
                  <a:outerShdw blurRad="38100" dist="38100" dir="2700000" algn="tl">
                    <a:srgbClr val="000000"/>
                  </a:outerShdw>
                </a:effectLst>
              </a:rPr>
              <a:t>IF IT IS NOT IN THE PLAN</a:t>
            </a:r>
          </a:p>
          <a:p>
            <a:pPr marL="0" indent="0" algn="ctr">
              <a:buNone/>
              <a:defRPr/>
            </a:pPr>
            <a:r>
              <a:rPr lang="en-US" sz="2000" b="1" dirty="0" smtClean="0">
                <a:solidFill>
                  <a:srgbClr val="FF0000"/>
                </a:solidFill>
                <a:effectLst>
                  <a:outerShdw blurRad="38100" dist="38100" dir="2700000" algn="tl">
                    <a:srgbClr val="000000"/>
                  </a:outerShdw>
                </a:effectLst>
              </a:rPr>
              <a:t>YOU CAN’T DO IT !!!!!</a:t>
            </a:r>
          </a:p>
          <a:p>
            <a:pPr marL="114300" indent="0" algn="ctr">
              <a:lnSpc>
                <a:spcPct val="90000"/>
              </a:lnSpc>
              <a:buNone/>
            </a:pPr>
            <a:endParaRPr lang="en-US" dirty="0">
              <a:latin typeface="Georgia" charset="0"/>
            </a:endParaRPr>
          </a:p>
        </p:txBody>
      </p:sp>
      <p:sp>
        <p:nvSpPr>
          <p:cNvPr id="2" name="Slide Number Placeholder 1"/>
          <p:cNvSpPr>
            <a:spLocks noGrp="1"/>
          </p:cNvSpPr>
          <p:nvPr>
            <p:ph type="sldNum" sz="quarter" idx="12"/>
          </p:nvPr>
        </p:nvSpPr>
        <p:spPr/>
        <p:txBody>
          <a:bodyPr/>
          <a:lstStyle/>
          <a:p>
            <a:fld id="{3B6310CB-C7BC-F148-B999-C8E063278362}" type="slidenum">
              <a:rPr lang="en-US" smtClean="0"/>
              <a:pPr/>
              <a:t>27</a:t>
            </a:fld>
            <a:endParaRPr lang="en-US" dirty="0"/>
          </a:p>
        </p:txBody>
      </p:sp>
    </p:spTree>
    <p:extLst>
      <p:ext uri="{BB962C8B-B14F-4D97-AF65-F5344CB8AC3E}">
        <p14:creationId xmlns:p14="http://schemas.microsoft.com/office/powerpoint/2010/main" xmlns="" val="78483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4451">
                                            <p:txEl>
                                              <p:pRg st="3" end="3"/>
                                            </p:txEl>
                                          </p:spTgt>
                                        </p:tgtEl>
                                        <p:attrNameLst>
                                          <p:attrName>style.visibility</p:attrName>
                                        </p:attrNameLst>
                                      </p:cBhvr>
                                      <p:to>
                                        <p:strVal val="visible"/>
                                      </p:to>
                                    </p:set>
                                    <p:anim calcmode="lin" valueType="num">
                                      <p:cBhvr additive="base">
                                        <p:cTn id="7" dur="500" fill="hold"/>
                                        <p:tgtEl>
                                          <p:spTgt spid="104451">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445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4451">
                                            <p:txEl>
                                              <p:pRg st="4" end="4"/>
                                            </p:txEl>
                                          </p:spTgt>
                                        </p:tgtEl>
                                        <p:attrNameLst>
                                          <p:attrName>style.visibility</p:attrName>
                                        </p:attrNameLst>
                                      </p:cBhvr>
                                      <p:to>
                                        <p:strVal val="visible"/>
                                      </p:to>
                                    </p:set>
                                    <p:anim calcmode="lin" valueType="num">
                                      <p:cBhvr additive="base">
                                        <p:cTn id="13" dur="500" fill="hold"/>
                                        <p:tgtEl>
                                          <p:spTgt spid="104451">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445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B6310CB-C7BC-F148-B999-C8E063278362}" type="slidenum">
              <a:rPr lang="en-US" smtClean="0"/>
              <a:pPr/>
              <a:t>28</a:t>
            </a:fld>
            <a:endParaRPr lang="en-US" dirty="0"/>
          </a:p>
        </p:txBody>
      </p:sp>
      <p:sp>
        <p:nvSpPr>
          <p:cNvPr id="3" name="Text Placeholder 2"/>
          <p:cNvSpPr>
            <a:spLocks noGrp="1"/>
          </p:cNvSpPr>
          <p:nvPr>
            <p:ph type="body" idx="4294967295"/>
          </p:nvPr>
        </p:nvSpPr>
        <p:spPr>
          <a:xfrm>
            <a:off x="1644650" y="1447800"/>
            <a:ext cx="7499350" cy="4800600"/>
          </a:xfrm>
        </p:spPr>
        <p:txBody>
          <a:bodyPr/>
          <a:lstStyle/>
          <a:p>
            <a:pPr marL="82296" marR="0" lvl="0" indent="0" rtl="0">
              <a:buNone/>
            </a:pPr>
            <a:r>
              <a:rPr lang="en-US" b="0" i="1" u="none" strike="noStrike" kern="1200" baseline="0" dirty="0" smtClean="0">
                <a:solidFill>
                  <a:prstClr val="black"/>
                </a:solidFill>
                <a:latin typeface="Calibri"/>
              </a:rPr>
              <a:t>Indeed, it has been said that democracy is the worst form of government except all those other forms that have been tried from time to time.</a:t>
            </a:r>
            <a:br>
              <a:rPr lang="en-US" b="0" i="1" u="none" strike="noStrike" kern="1200" baseline="0" dirty="0" smtClean="0">
                <a:solidFill>
                  <a:prstClr val="black"/>
                </a:solidFill>
                <a:latin typeface="Calibri"/>
              </a:rPr>
            </a:br>
            <a:r>
              <a:rPr lang="en-US" b="0" i="0" u="none" strike="noStrike" kern="1200" baseline="0" dirty="0" smtClean="0">
                <a:solidFill>
                  <a:prstClr val="black"/>
                </a:solidFill>
                <a:latin typeface="Calibri"/>
              </a:rPr>
              <a:t/>
            </a:r>
            <a:br>
              <a:rPr lang="en-US" b="0" i="0" u="none" strike="noStrike" kern="1200" baseline="0" dirty="0" smtClean="0">
                <a:solidFill>
                  <a:prstClr val="black"/>
                </a:solidFill>
                <a:latin typeface="Calibri"/>
              </a:rPr>
            </a:br>
            <a:r>
              <a:rPr lang="en-US" dirty="0">
                <a:solidFill>
                  <a:prstClr val="black"/>
                </a:solidFill>
                <a:latin typeface="Calibri"/>
              </a:rPr>
              <a:t> </a:t>
            </a:r>
            <a:r>
              <a:rPr lang="en-US" dirty="0" smtClean="0">
                <a:solidFill>
                  <a:prstClr val="black"/>
                </a:solidFill>
                <a:latin typeface="Calibri"/>
              </a:rPr>
              <a:t>-- </a:t>
            </a:r>
            <a:r>
              <a:rPr lang="en-US" b="0" i="0" u="none" strike="noStrike" kern="1200" baseline="0" dirty="0" smtClean="0">
                <a:solidFill>
                  <a:prstClr val="black"/>
                </a:solidFill>
                <a:latin typeface="Calibri"/>
              </a:rPr>
              <a:t>Winston Churchill</a:t>
            </a:r>
          </a:p>
        </p:txBody>
      </p:sp>
    </p:spTree>
    <p:extLst>
      <p:ext uri="{BB962C8B-B14F-4D97-AF65-F5344CB8AC3E}">
        <p14:creationId xmlns:p14="http://schemas.microsoft.com/office/powerpoint/2010/main" xmlns="" val="19466313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kern="1200" baseline="0" dirty="0" smtClean="0">
                <a:solidFill>
                  <a:prstClr val="black"/>
                </a:solidFill>
                <a:latin typeface="Calibri"/>
              </a:rPr>
              <a:t>The “Rules” of Engagement</a:t>
            </a:r>
          </a:p>
        </p:txBody>
      </p:sp>
      <p:sp>
        <p:nvSpPr>
          <p:cNvPr id="3" name="Text Placeholder 2"/>
          <p:cNvSpPr>
            <a:spLocks noGrp="1"/>
          </p:cNvSpPr>
          <p:nvPr>
            <p:ph type="body" idx="1"/>
          </p:nvPr>
        </p:nvSpPr>
        <p:spPr/>
        <p:txBody>
          <a:bodyPr/>
          <a:lstStyle/>
          <a:p>
            <a:pPr marR="0" lvl="0" rtl="0"/>
            <a:r>
              <a:rPr lang="en-US" b="0" i="0" u="none" strike="noStrike" kern="1200" baseline="0" dirty="0" smtClean="0">
                <a:solidFill>
                  <a:prstClr val="black"/>
                </a:solidFill>
                <a:latin typeface="Calibri"/>
              </a:rPr>
              <a:t>Open Meetings – “Sunshine</a:t>
            </a:r>
            <a:r>
              <a:rPr lang="en-US" b="0" i="0" u="none" strike="noStrike" kern="1200" dirty="0" smtClean="0">
                <a:solidFill>
                  <a:prstClr val="black"/>
                </a:solidFill>
                <a:latin typeface="Calibri"/>
              </a:rPr>
              <a:t> Law”</a:t>
            </a:r>
            <a:endParaRPr lang="en-US" b="0" i="0" u="none" strike="noStrike" kern="1200" baseline="0" dirty="0" smtClean="0">
              <a:solidFill>
                <a:prstClr val="black"/>
              </a:solidFill>
              <a:latin typeface="Calibri"/>
            </a:endParaRPr>
          </a:p>
          <a:p>
            <a:pPr lvl="0"/>
            <a:r>
              <a:rPr lang="en-US" b="0" i="0" u="none" strike="noStrike" kern="1200" baseline="0" dirty="0" smtClean="0">
                <a:solidFill>
                  <a:prstClr val="black"/>
                </a:solidFill>
                <a:latin typeface="Calibri"/>
              </a:rPr>
              <a:t>Open</a:t>
            </a:r>
            <a:r>
              <a:rPr lang="en-US" b="0" i="0" u="none" strike="noStrike" kern="1200" dirty="0" smtClean="0">
                <a:solidFill>
                  <a:prstClr val="black"/>
                </a:solidFill>
                <a:latin typeface="Calibri"/>
              </a:rPr>
              <a:t> </a:t>
            </a:r>
            <a:r>
              <a:rPr lang="en-US" dirty="0" smtClean="0">
                <a:solidFill>
                  <a:prstClr val="black"/>
                </a:solidFill>
                <a:latin typeface="Calibri"/>
              </a:rPr>
              <a:t>Records – FS 119.01</a:t>
            </a:r>
          </a:p>
          <a:p>
            <a:pPr lvl="0"/>
            <a:r>
              <a:rPr lang="en-US" b="0" i="0" u="none" strike="noStrike" kern="1200" baseline="0" dirty="0" smtClean="0">
                <a:solidFill>
                  <a:prstClr val="black"/>
                </a:solidFill>
                <a:latin typeface="Calibri"/>
              </a:rPr>
              <a:t>Ethics/Conflicts</a:t>
            </a:r>
            <a:r>
              <a:rPr lang="en-US" b="0" i="0" u="none" strike="noStrike" kern="1200" dirty="0" smtClean="0">
                <a:solidFill>
                  <a:prstClr val="black"/>
                </a:solidFill>
                <a:latin typeface="Calibri"/>
              </a:rPr>
              <a:t> of Interest/Gifts</a:t>
            </a:r>
            <a:endParaRPr lang="en-US" b="0" i="0" u="none" strike="noStrike" kern="1200" baseline="0" dirty="0" smtClean="0">
              <a:solidFill>
                <a:prstClr val="black"/>
              </a:solidFill>
              <a:latin typeface="Calibri"/>
            </a:endParaRPr>
          </a:p>
          <a:p>
            <a:pPr lvl="0"/>
            <a:r>
              <a:rPr lang="en-US" dirty="0" smtClean="0">
                <a:solidFill>
                  <a:prstClr val="black"/>
                </a:solidFill>
                <a:latin typeface="Calibri"/>
              </a:rPr>
              <a:t>Recent Amendments</a:t>
            </a:r>
          </a:p>
          <a:p>
            <a:pPr lvl="1"/>
            <a:r>
              <a:rPr lang="en-US" dirty="0">
                <a:solidFill>
                  <a:prstClr val="black"/>
                </a:solidFill>
                <a:latin typeface="Calibri"/>
              </a:rPr>
              <a:t>SB </a:t>
            </a:r>
            <a:r>
              <a:rPr lang="en-US" dirty="0" smtClean="0">
                <a:solidFill>
                  <a:prstClr val="black"/>
                </a:solidFill>
                <a:latin typeface="Calibri"/>
              </a:rPr>
              <a:t>2/</a:t>
            </a:r>
            <a:r>
              <a:rPr lang="en-US" dirty="0">
                <a:solidFill>
                  <a:prstClr val="black"/>
                </a:solidFill>
                <a:latin typeface="Calibri"/>
              </a:rPr>
              <a:t>HB </a:t>
            </a:r>
            <a:r>
              <a:rPr lang="en-US" dirty="0" smtClean="0">
                <a:solidFill>
                  <a:prstClr val="black"/>
                </a:solidFill>
                <a:latin typeface="Calibri"/>
              </a:rPr>
              <a:t>7131 Comprehensive Ethics Reform</a:t>
            </a:r>
          </a:p>
          <a:p>
            <a:pPr lvl="1"/>
            <a:r>
              <a:rPr lang="en-US" dirty="0">
                <a:solidFill>
                  <a:prstClr val="black"/>
                </a:solidFill>
                <a:latin typeface="Calibri"/>
              </a:rPr>
              <a:t> HB 1075 Public Records Exception </a:t>
            </a:r>
            <a:r>
              <a:rPr lang="en-US" dirty="0" smtClean="0">
                <a:solidFill>
                  <a:prstClr val="black"/>
                </a:solidFill>
                <a:latin typeface="Calibri"/>
              </a:rPr>
              <a:t>for “Agency” Employee Misconduct</a:t>
            </a:r>
            <a:endParaRPr lang="en-US" b="0" i="0" u="none" strike="noStrike" kern="1200" baseline="0" dirty="0" smtClean="0">
              <a:solidFill>
                <a:prstClr val="black"/>
              </a:solidFill>
              <a:latin typeface="Calibri"/>
            </a:endParaRPr>
          </a:p>
          <a:p>
            <a:pPr marR="0" lvl="0" rtl="0"/>
            <a:endParaRPr lang="en-US" b="0" i="0" u="none" strike="noStrike" kern="1200" baseline="0" dirty="0" smtClean="0">
              <a:solidFill>
                <a:prstClr val="black"/>
              </a:solidFill>
              <a:latin typeface="Calibri"/>
            </a:endParaRPr>
          </a:p>
          <a:p>
            <a:pPr marR="0" lvl="0" rtl="0"/>
            <a:endParaRPr lang="en-US" b="0" i="0" u="none" strike="noStrike" kern="1200" baseline="0" dirty="0" smtClean="0">
              <a:solidFill>
                <a:prstClr val="black"/>
              </a:solidFill>
              <a:latin typeface="Calibri"/>
            </a:endParaRPr>
          </a:p>
        </p:txBody>
      </p:sp>
      <p:sp>
        <p:nvSpPr>
          <p:cNvPr id="4" name="Slide Number Placeholder 3"/>
          <p:cNvSpPr>
            <a:spLocks noGrp="1"/>
          </p:cNvSpPr>
          <p:nvPr>
            <p:ph type="sldNum" sz="quarter" idx="12"/>
          </p:nvPr>
        </p:nvSpPr>
        <p:spPr/>
        <p:txBody>
          <a:bodyPr/>
          <a:lstStyle/>
          <a:p>
            <a:fld id="{3B6310CB-C7BC-F148-B999-C8E063278362}" type="slidenum">
              <a:rPr lang="en-US" smtClean="0"/>
              <a:pPr/>
              <a:t>29</a:t>
            </a:fld>
            <a:endParaRPr lang="en-US" dirty="0"/>
          </a:p>
        </p:txBody>
      </p:sp>
    </p:spTree>
    <p:extLst>
      <p:ext uri="{BB962C8B-B14F-4D97-AF65-F5344CB8AC3E}">
        <p14:creationId xmlns:p14="http://schemas.microsoft.com/office/powerpoint/2010/main" xmlns="" val="225401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kern="1200" baseline="0" dirty="0" smtClean="0">
                <a:solidFill>
                  <a:prstClr val="black"/>
                </a:solidFill>
                <a:latin typeface="Calibri"/>
              </a:rPr>
              <a:t>Ten Reasons to ‘Re’develop</a:t>
            </a:r>
          </a:p>
        </p:txBody>
      </p:sp>
      <p:sp>
        <p:nvSpPr>
          <p:cNvPr id="3" name="Text Placeholder 2"/>
          <p:cNvSpPr>
            <a:spLocks noGrp="1"/>
          </p:cNvSpPr>
          <p:nvPr>
            <p:ph type="body" idx="1"/>
          </p:nvPr>
        </p:nvSpPr>
        <p:spPr/>
        <p:txBody>
          <a:bodyPr>
            <a:normAutofit fontScale="92500" lnSpcReduction="20000"/>
          </a:bodyPr>
          <a:lstStyle/>
          <a:p>
            <a:pPr marR="0" lvl="0" rtl="0"/>
            <a:r>
              <a:rPr lang="en-US" b="0" i="0" u="none" strike="noStrike" kern="1200" baseline="0" dirty="0" smtClean="0">
                <a:solidFill>
                  <a:prstClr val="black"/>
                </a:solidFill>
                <a:latin typeface="Calibri"/>
              </a:rPr>
              <a:t>Remove Slum &amp; Blight</a:t>
            </a:r>
          </a:p>
          <a:p>
            <a:pPr marR="0" lvl="0" rtl="0"/>
            <a:r>
              <a:rPr lang="en-US" b="0" i="0" u="none" strike="noStrike" kern="1200" baseline="0" dirty="0" smtClean="0">
                <a:solidFill>
                  <a:prstClr val="black"/>
                </a:solidFill>
                <a:latin typeface="Calibri"/>
              </a:rPr>
              <a:t>Create Clean and Safe Places</a:t>
            </a:r>
          </a:p>
          <a:p>
            <a:pPr marR="0" lvl="0" rtl="0"/>
            <a:r>
              <a:rPr lang="en-US" b="0" i="0" u="none" strike="noStrike" kern="1200" baseline="0" dirty="0" smtClean="0">
                <a:solidFill>
                  <a:prstClr val="black"/>
                </a:solidFill>
                <a:latin typeface="Calibri"/>
              </a:rPr>
              <a:t>Prevent Crime</a:t>
            </a:r>
          </a:p>
          <a:p>
            <a:pPr marR="0" lvl="0" rtl="0"/>
            <a:r>
              <a:rPr lang="en-US" b="0" i="0" u="none" strike="noStrike" kern="1200" baseline="0" dirty="0" smtClean="0">
                <a:solidFill>
                  <a:prstClr val="black"/>
                </a:solidFill>
                <a:latin typeface="Calibri"/>
              </a:rPr>
              <a:t>Encourage Economic Development</a:t>
            </a:r>
          </a:p>
          <a:p>
            <a:pPr marR="0" lvl="0" rtl="0"/>
            <a:r>
              <a:rPr lang="en-US" b="0" i="0" u="none" strike="noStrike" kern="1200" baseline="0" dirty="0" smtClean="0">
                <a:solidFill>
                  <a:prstClr val="black"/>
                </a:solidFill>
                <a:latin typeface="Calibri"/>
              </a:rPr>
              <a:t>Build or Enhance Affordable Housing</a:t>
            </a:r>
          </a:p>
          <a:p>
            <a:pPr marR="0" lvl="0" rtl="0"/>
            <a:r>
              <a:rPr lang="en-US" b="0" i="0" u="none" strike="noStrike" kern="1200" baseline="0" dirty="0" smtClean="0">
                <a:solidFill>
                  <a:prstClr val="black"/>
                </a:solidFill>
                <a:latin typeface="Calibri"/>
              </a:rPr>
              <a:t>Fund </a:t>
            </a:r>
            <a:r>
              <a:rPr lang="en-US" dirty="0" smtClean="0">
                <a:solidFill>
                  <a:prstClr val="black"/>
                </a:solidFill>
                <a:latin typeface="Calibri"/>
              </a:rPr>
              <a:t>Street Enhancements</a:t>
            </a:r>
            <a:r>
              <a:rPr lang="en-US" b="0" i="0" u="none" strike="noStrike" kern="1200" baseline="0" dirty="0" smtClean="0">
                <a:solidFill>
                  <a:prstClr val="black"/>
                </a:solidFill>
                <a:latin typeface="Calibri"/>
              </a:rPr>
              <a:t> and other Capital Improvements</a:t>
            </a:r>
          </a:p>
          <a:p>
            <a:pPr marR="0" lvl="0" rtl="0"/>
            <a:r>
              <a:rPr lang="en-US" b="0" i="0" u="none" strike="noStrike" kern="1200" baseline="0" dirty="0" smtClean="0">
                <a:solidFill>
                  <a:prstClr val="black"/>
                </a:solidFill>
                <a:latin typeface="Calibri"/>
              </a:rPr>
              <a:t>Preserve Historic Buildings/Resources</a:t>
            </a:r>
          </a:p>
          <a:p>
            <a:pPr marR="0" lvl="0" rtl="0"/>
            <a:r>
              <a:rPr lang="en-US" b="0" i="0" u="none" strike="noStrike" kern="1200" baseline="0" dirty="0" smtClean="0">
                <a:solidFill>
                  <a:prstClr val="black"/>
                </a:solidFill>
                <a:latin typeface="Calibri"/>
              </a:rPr>
              <a:t>Retain and Recruit Business</a:t>
            </a:r>
          </a:p>
          <a:p>
            <a:pPr marR="0" lvl="0" rtl="0"/>
            <a:r>
              <a:rPr lang="en-US" b="0" i="0" u="none" strike="noStrike" kern="1200" baseline="0" dirty="0" smtClean="0">
                <a:solidFill>
                  <a:prstClr val="black"/>
                </a:solidFill>
                <a:latin typeface="Calibri"/>
              </a:rPr>
              <a:t>Enhance Parks and Recreation  </a:t>
            </a:r>
          </a:p>
          <a:p>
            <a:pPr marR="0" lvl="0" rtl="0"/>
            <a:r>
              <a:rPr lang="en-US" b="0" i="0" u="none" strike="noStrike" kern="1200" baseline="0" dirty="0" smtClean="0">
                <a:solidFill>
                  <a:prstClr val="black"/>
                </a:solidFill>
                <a:latin typeface="Calibri"/>
              </a:rPr>
              <a:t>Increase the Tax Base</a:t>
            </a:r>
          </a:p>
        </p:txBody>
      </p:sp>
      <p:sp>
        <p:nvSpPr>
          <p:cNvPr id="4" name="Slide Number Placeholder 3"/>
          <p:cNvSpPr>
            <a:spLocks noGrp="1"/>
          </p:cNvSpPr>
          <p:nvPr>
            <p:ph type="sldNum" sz="quarter" idx="12"/>
          </p:nvPr>
        </p:nvSpPr>
        <p:spPr/>
        <p:txBody>
          <a:bodyPr/>
          <a:lstStyle/>
          <a:p>
            <a:fld id="{3B6310CB-C7BC-F148-B999-C8E063278362}" type="slidenum">
              <a:rPr lang="en-US" smtClean="0"/>
              <a:pPr/>
              <a:t>3</a:t>
            </a:fld>
            <a:endParaRPr lang="en-US" dirty="0"/>
          </a:p>
        </p:txBody>
      </p:sp>
    </p:spTree>
    <p:extLst>
      <p:ext uri="{BB962C8B-B14F-4D97-AF65-F5344CB8AC3E}">
        <p14:creationId xmlns:p14="http://schemas.microsoft.com/office/powerpoint/2010/main" xmlns="" val="27787234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the Public Sector Concerned?</a:t>
            </a:r>
            <a:endParaRPr lang="en-US" dirty="0"/>
          </a:p>
        </p:txBody>
      </p:sp>
      <p:sp>
        <p:nvSpPr>
          <p:cNvPr id="3" name="Text Placeholder 2"/>
          <p:cNvSpPr>
            <a:spLocks noGrp="1"/>
          </p:cNvSpPr>
          <p:nvPr>
            <p:ph type="body" idx="1"/>
          </p:nvPr>
        </p:nvSpPr>
        <p:spPr>
          <a:xfrm>
            <a:off x="1276858" y="1765300"/>
            <a:ext cx="7498080" cy="4800600"/>
          </a:xfrm>
        </p:spPr>
        <p:txBody>
          <a:bodyPr/>
          <a:lstStyle/>
          <a:p>
            <a:r>
              <a:rPr lang="en-US" dirty="0" smtClean="0"/>
              <a:t>Attract private investment (capital) into slum or blighted areas</a:t>
            </a:r>
          </a:p>
          <a:p>
            <a:r>
              <a:rPr lang="en-US" dirty="0" smtClean="0"/>
              <a:t>Increase the tax base</a:t>
            </a:r>
          </a:p>
          <a:p>
            <a:r>
              <a:rPr lang="en-US" dirty="0" smtClean="0"/>
              <a:t>Investment won’t occur without public assistance</a:t>
            </a:r>
            <a:endParaRPr lang="en-US" dirty="0"/>
          </a:p>
        </p:txBody>
      </p:sp>
      <p:sp>
        <p:nvSpPr>
          <p:cNvPr id="4" name="Slide Number Placeholder 3"/>
          <p:cNvSpPr>
            <a:spLocks noGrp="1"/>
          </p:cNvSpPr>
          <p:nvPr>
            <p:ph type="sldNum" sz="quarter" idx="12"/>
          </p:nvPr>
        </p:nvSpPr>
        <p:spPr/>
        <p:txBody>
          <a:bodyPr/>
          <a:lstStyle/>
          <a:p>
            <a:fld id="{3B6310CB-C7BC-F148-B999-C8E063278362}" type="slidenum">
              <a:rPr lang="en-US" smtClean="0"/>
              <a:pPr/>
              <a:t>30</a:t>
            </a:fld>
            <a:endParaRPr lang="en-US" dirty="0"/>
          </a:p>
        </p:txBody>
      </p:sp>
    </p:spTree>
    <p:extLst>
      <p:ext uri="{BB962C8B-B14F-4D97-AF65-F5344CB8AC3E}">
        <p14:creationId xmlns:p14="http://schemas.microsoft.com/office/powerpoint/2010/main" xmlns="" val="85923101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7175" name="Rectangle 6"/>
          <p:cNvSpPr>
            <a:spLocks noGrp="1" noChangeArrowheads="1"/>
          </p:cNvSpPr>
          <p:nvPr>
            <p:ph type="title"/>
          </p:nvPr>
        </p:nvSpPr>
        <p:spPr>
          <a:xfrm>
            <a:off x="1122362" y="334953"/>
            <a:ext cx="7488238" cy="903288"/>
          </a:xfrm>
        </p:spPr>
        <p:txBody>
          <a:bodyPr>
            <a:noAutofit/>
          </a:bodyPr>
          <a:lstStyle/>
          <a:p>
            <a:r>
              <a:rPr lang="en-US" sz="3200" dirty="0">
                <a:latin typeface="Gill Sans MT"/>
                <a:cs typeface="Gill Sans MT"/>
              </a:rPr>
              <a:t>Why </a:t>
            </a:r>
            <a:r>
              <a:rPr lang="en-US" sz="3200" dirty="0" smtClean="0">
                <a:latin typeface="Gill Sans MT"/>
                <a:cs typeface="Gill Sans MT"/>
              </a:rPr>
              <a:t>Private Sector Investment </a:t>
            </a:r>
            <a:r>
              <a:rPr lang="en-US" sz="3200" dirty="0">
                <a:latin typeface="Gill Sans MT"/>
                <a:cs typeface="Gill Sans MT"/>
              </a:rPr>
              <a:t>Doesn’t Occur Without Public Assistance</a:t>
            </a:r>
          </a:p>
        </p:txBody>
      </p:sp>
      <p:sp>
        <p:nvSpPr>
          <p:cNvPr id="7174" name="Rectangle 5"/>
          <p:cNvSpPr>
            <a:spLocks noGrp="1" noChangeArrowheads="1"/>
          </p:cNvSpPr>
          <p:nvPr>
            <p:ph idx="1"/>
          </p:nvPr>
        </p:nvSpPr>
        <p:spPr>
          <a:noFill/>
        </p:spPr>
        <p:txBody>
          <a:bodyPr lIns="90488" tIns="44450" rIns="90488" bIns="44450">
            <a:normAutofit/>
          </a:bodyPr>
          <a:lstStyle/>
          <a:p>
            <a:r>
              <a:rPr lang="en-US" sz="2800" dirty="0">
                <a:latin typeface="Gill Sans MT"/>
                <a:cs typeface="Gill Sans MT"/>
              </a:rPr>
              <a:t>Investors perceive an inadequate </a:t>
            </a:r>
            <a:r>
              <a:rPr lang="en-US" sz="2800" dirty="0" smtClean="0">
                <a:latin typeface="Gill Sans MT"/>
                <a:cs typeface="Gill Sans MT"/>
              </a:rPr>
              <a:t>Return on Investment (ROI)</a:t>
            </a:r>
          </a:p>
          <a:p>
            <a:pPr lvl="1"/>
            <a:r>
              <a:rPr lang="en-US" sz="2400" dirty="0">
                <a:latin typeface="Gill Sans MT"/>
                <a:cs typeface="Gill Sans MT"/>
              </a:rPr>
              <a:t>Understand how investors measure </a:t>
            </a:r>
            <a:r>
              <a:rPr lang="en-US" sz="2400" dirty="0" smtClean="0">
                <a:latin typeface="Gill Sans MT"/>
                <a:cs typeface="Gill Sans MT"/>
              </a:rPr>
              <a:t>ROI</a:t>
            </a:r>
            <a:endParaRPr lang="en-US" sz="2400" dirty="0">
              <a:latin typeface="Gill Sans MT"/>
              <a:cs typeface="Gill Sans MT"/>
            </a:endParaRPr>
          </a:p>
          <a:p>
            <a:pPr lvl="1"/>
            <a:r>
              <a:rPr lang="en-US" sz="2400" dirty="0">
                <a:latin typeface="Gill Sans MT"/>
                <a:cs typeface="Gill Sans MT"/>
              </a:rPr>
              <a:t>Learn to adjust the imbalance between cost and </a:t>
            </a:r>
            <a:r>
              <a:rPr lang="en-US" sz="2400" dirty="0" smtClean="0">
                <a:latin typeface="Gill Sans MT"/>
                <a:cs typeface="Gill Sans MT"/>
              </a:rPr>
              <a:t>revenues</a:t>
            </a:r>
          </a:p>
          <a:p>
            <a:r>
              <a:rPr lang="en-US" sz="2800" dirty="0">
                <a:latin typeface="Gill Sans MT"/>
                <a:cs typeface="Gill Sans MT"/>
              </a:rPr>
              <a:t>Lenders </a:t>
            </a:r>
            <a:r>
              <a:rPr lang="en-US" sz="2800" dirty="0" smtClean="0">
                <a:latin typeface="Gill Sans MT"/>
                <a:cs typeface="Gill Sans MT"/>
              </a:rPr>
              <a:t>perceive an </a:t>
            </a:r>
            <a:r>
              <a:rPr lang="en-US" sz="2800" dirty="0">
                <a:latin typeface="Gill Sans MT"/>
                <a:cs typeface="Gill Sans MT"/>
              </a:rPr>
              <a:t>unacceptable level of risk	</a:t>
            </a:r>
          </a:p>
          <a:p>
            <a:pPr lvl="1"/>
            <a:r>
              <a:rPr lang="en-US" sz="2400" dirty="0" smtClean="0">
                <a:latin typeface="Gill Sans MT"/>
                <a:cs typeface="Gill Sans MT"/>
              </a:rPr>
              <a:t>Understand </a:t>
            </a:r>
            <a:r>
              <a:rPr lang="en-US" sz="2400" dirty="0">
                <a:latin typeface="Gill Sans MT"/>
                <a:cs typeface="Gill Sans MT"/>
              </a:rPr>
              <a:t>how lenders evaluate risk</a:t>
            </a:r>
          </a:p>
          <a:p>
            <a:pPr lvl="1"/>
            <a:r>
              <a:rPr lang="en-US" sz="2400" dirty="0">
                <a:latin typeface="Gill Sans MT"/>
                <a:cs typeface="Gill Sans MT"/>
              </a:rPr>
              <a:t>Learn to reduce risk of default and </a:t>
            </a:r>
            <a:r>
              <a:rPr lang="en-US" sz="2400" dirty="0" smtClean="0">
                <a:latin typeface="Gill Sans MT"/>
                <a:cs typeface="Gill Sans MT"/>
              </a:rPr>
              <a:t>foreclosure</a:t>
            </a:r>
            <a:endParaRPr lang="en-US" sz="2400" dirty="0">
              <a:latin typeface="Gill Sans MT"/>
              <a:cs typeface="Gill Sans MT"/>
            </a:endParaRPr>
          </a:p>
          <a:p>
            <a:pPr>
              <a:buFontTx/>
              <a:buNone/>
            </a:pPr>
            <a:r>
              <a:rPr lang="en-US" sz="1800" dirty="0">
                <a:latin typeface="Georgia" charset="0"/>
              </a:rPr>
              <a:t>	 		</a:t>
            </a:r>
          </a:p>
          <a:p>
            <a:pPr>
              <a:buFontTx/>
              <a:buNone/>
            </a:pPr>
            <a:endParaRPr lang="en-US" sz="1800" dirty="0">
              <a:latin typeface="Georgia" charset="0"/>
            </a:endParaRPr>
          </a:p>
        </p:txBody>
      </p:sp>
      <p:sp>
        <p:nvSpPr>
          <p:cNvPr id="7172" name="Rectangle 2"/>
          <p:cNvSpPr>
            <a:spLocks noChangeArrowheads="1"/>
          </p:cNvSpPr>
          <p:nvPr/>
        </p:nvSpPr>
        <p:spPr bwMode="auto">
          <a:xfrm>
            <a:off x="711200" y="6229350"/>
            <a:ext cx="1828800" cy="514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dirty="0"/>
          </a:p>
        </p:txBody>
      </p:sp>
      <p:sp>
        <p:nvSpPr>
          <p:cNvPr id="7173" name="Rectangle 3"/>
          <p:cNvSpPr>
            <a:spLocks noChangeArrowheads="1"/>
          </p:cNvSpPr>
          <p:nvPr/>
        </p:nvSpPr>
        <p:spPr bwMode="auto">
          <a:xfrm>
            <a:off x="3149600" y="6229350"/>
            <a:ext cx="2844800" cy="514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dirty="0"/>
          </a:p>
        </p:txBody>
      </p:sp>
      <p:sp>
        <p:nvSpPr>
          <p:cNvPr id="2" name="Slide Number Placeholder 1"/>
          <p:cNvSpPr>
            <a:spLocks noGrp="1"/>
          </p:cNvSpPr>
          <p:nvPr>
            <p:ph type="sldNum" sz="quarter" idx="12"/>
          </p:nvPr>
        </p:nvSpPr>
        <p:spPr/>
        <p:txBody>
          <a:bodyPr/>
          <a:lstStyle/>
          <a:p>
            <a:fld id="{3B6310CB-C7BC-F148-B999-C8E063278362}" type="slidenum">
              <a:rPr lang="en-US" smtClean="0"/>
              <a:pPr/>
              <a:t>31</a:t>
            </a:fld>
            <a:endParaRPr lang="en-US" dirty="0"/>
          </a:p>
        </p:txBody>
      </p:sp>
    </p:spTree>
    <p:extLst>
      <p:ext uri="{BB962C8B-B14F-4D97-AF65-F5344CB8AC3E}">
        <p14:creationId xmlns:p14="http://schemas.microsoft.com/office/powerpoint/2010/main" xmlns="" val="4248290360"/>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kern="1200" baseline="0" dirty="0" smtClean="0">
                <a:solidFill>
                  <a:prstClr val="black"/>
                </a:solidFill>
                <a:latin typeface="Calibri"/>
              </a:rPr>
              <a:t>Redevelopment  - a Contact Sport</a:t>
            </a:r>
          </a:p>
        </p:txBody>
      </p:sp>
      <p:sp>
        <p:nvSpPr>
          <p:cNvPr id="3" name="Text Placeholder 2"/>
          <p:cNvSpPr>
            <a:spLocks noGrp="1"/>
          </p:cNvSpPr>
          <p:nvPr>
            <p:ph type="body" idx="1"/>
          </p:nvPr>
        </p:nvSpPr>
        <p:spPr>
          <a:xfrm>
            <a:off x="1383768" y="1413240"/>
            <a:ext cx="7498080" cy="4800600"/>
          </a:xfrm>
        </p:spPr>
        <p:txBody>
          <a:bodyPr>
            <a:normAutofit/>
          </a:bodyPr>
          <a:lstStyle/>
          <a:p>
            <a:pPr marR="0" lvl="0" rtl="0"/>
            <a:r>
              <a:rPr lang="en-US" sz="2600" b="0" i="0" u="none" strike="noStrike" kern="1200" baseline="0" dirty="0" smtClean="0">
                <a:solidFill>
                  <a:prstClr val="black"/>
                </a:solidFill>
              </a:rPr>
              <a:t>Chapter 163, Part III encourages government to invest </a:t>
            </a:r>
            <a:r>
              <a:rPr lang="en-US" sz="2600" b="0" i="0" u="sng" strike="noStrike" kern="1200" baseline="0" dirty="0" smtClean="0">
                <a:solidFill>
                  <a:prstClr val="black"/>
                </a:solidFill>
              </a:rPr>
              <a:t>public</a:t>
            </a:r>
            <a:r>
              <a:rPr lang="en-US" sz="2600" b="0" i="0" u="none" strike="noStrike" kern="1200" baseline="0" dirty="0" smtClean="0">
                <a:solidFill>
                  <a:prstClr val="black"/>
                </a:solidFill>
              </a:rPr>
              <a:t> funds with </a:t>
            </a:r>
            <a:r>
              <a:rPr lang="en-US" sz="2600" b="0" i="0" u="sng" strike="noStrike" kern="1200" baseline="0" dirty="0" smtClean="0">
                <a:solidFill>
                  <a:prstClr val="black"/>
                </a:solidFill>
              </a:rPr>
              <a:t>private enterprise</a:t>
            </a:r>
            <a:r>
              <a:rPr lang="en-US" sz="2600" b="0" i="0" u="none" strike="noStrike" kern="1200" baseline="0" dirty="0" smtClean="0">
                <a:solidFill>
                  <a:prstClr val="black"/>
                </a:solidFill>
              </a:rPr>
              <a:t> to ultimately bring an area back to life.</a:t>
            </a:r>
          </a:p>
          <a:p>
            <a:pPr marR="0" lvl="0" rtl="0"/>
            <a:r>
              <a:rPr lang="en-US" sz="2600" b="0" i="0" u="none" strike="noStrike" kern="1200" baseline="0" dirty="0" smtClean="0">
                <a:solidFill>
                  <a:prstClr val="black"/>
                </a:solidFill>
              </a:rPr>
              <a:t>Local funds, generated by cities and counties, can be a political football.</a:t>
            </a:r>
          </a:p>
          <a:p>
            <a:pPr marR="0" lvl="0" rtl="0"/>
            <a:r>
              <a:rPr lang="en-US" sz="2600" b="0" i="0" u="none" strike="noStrike" kern="1200" baseline="0" dirty="0" smtClean="0">
                <a:solidFill>
                  <a:prstClr val="black"/>
                </a:solidFill>
              </a:rPr>
              <a:t>Diverse groups have vastly differing ideas on how to use the money.</a:t>
            </a:r>
          </a:p>
          <a:p>
            <a:pPr marR="0" lvl="0" rtl="0"/>
            <a:r>
              <a:rPr lang="en-US" sz="2600" b="0" i="0" u="none" strike="noStrike" kern="1200" baseline="0" dirty="0" smtClean="0">
                <a:solidFill>
                  <a:prstClr val="black"/>
                </a:solidFill>
              </a:rPr>
              <a:t>Lack of vision, leadership, buy-in, and responsible implementation can lead to mission drift.</a:t>
            </a:r>
          </a:p>
          <a:p>
            <a:pPr marR="0" lvl="0" rtl="0"/>
            <a:r>
              <a:rPr lang="en-US" sz="2600" b="0" i="0" u="none" strike="noStrike" kern="1200" baseline="0" dirty="0" smtClean="0">
                <a:solidFill>
                  <a:prstClr val="black"/>
                </a:solidFill>
              </a:rPr>
              <a:t>Public does not understand the ‘Who, What, When, Where and Why’ of the process.</a:t>
            </a:r>
          </a:p>
          <a:p>
            <a:pPr marR="0" lvl="0" rtl="0"/>
            <a:endParaRPr lang="en-US" b="0" i="0" u="none" strike="noStrike" kern="1200" baseline="0" dirty="0" smtClean="0">
              <a:solidFill>
                <a:prstClr val="black"/>
              </a:solidFill>
              <a:latin typeface="Calibri"/>
            </a:endParaRPr>
          </a:p>
          <a:p>
            <a:pPr marR="0" lvl="0" rtl="0"/>
            <a:endParaRPr lang="en-US" b="0" i="0" u="none" strike="noStrike" kern="1200" baseline="0" dirty="0" smtClean="0">
              <a:solidFill>
                <a:prstClr val="black"/>
              </a:solidFill>
              <a:latin typeface="Calibri"/>
            </a:endParaRPr>
          </a:p>
          <a:p>
            <a:pPr marR="0" lvl="0" rtl="0"/>
            <a:endParaRPr lang="en-US" b="0" i="0" u="none" strike="noStrike" kern="1200" baseline="0" dirty="0" smtClean="0">
              <a:solidFill>
                <a:prstClr val="black"/>
              </a:solidFill>
              <a:latin typeface="Calibri"/>
            </a:endParaRPr>
          </a:p>
        </p:txBody>
      </p:sp>
      <p:sp>
        <p:nvSpPr>
          <p:cNvPr id="4" name="Slide Number Placeholder 3"/>
          <p:cNvSpPr>
            <a:spLocks noGrp="1"/>
          </p:cNvSpPr>
          <p:nvPr>
            <p:ph type="sldNum" sz="quarter" idx="12"/>
          </p:nvPr>
        </p:nvSpPr>
        <p:spPr/>
        <p:txBody>
          <a:bodyPr/>
          <a:lstStyle/>
          <a:p>
            <a:fld id="{3B6310CB-C7BC-F148-B999-C8E063278362}" type="slidenum">
              <a:rPr lang="en-US" smtClean="0"/>
              <a:pPr/>
              <a:t>32</a:t>
            </a:fld>
            <a:endParaRPr lang="en-US" dirty="0"/>
          </a:p>
        </p:txBody>
      </p:sp>
    </p:spTree>
    <p:extLst>
      <p:ext uri="{BB962C8B-B14F-4D97-AF65-F5344CB8AC3E}">
        <p14:creationId xmlns:p14="http://schemas.microsoft.com/office/powerpoint/2010/main" xmlns="" val="1555693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a:solidFill>
                  <a:prstClr val="black"/>
                </a:solidFill>
              </a:rPr>
              <a:t>Who, What, When, </a:t>
            </a:r>
            <a:r>
              <a:rPr lang="en-US" sz="4400" dirty="0" smtClean="0">
                <a:solidFill>
                  <a:prstClr val="black"/>
                </a:solidFill>
              </a:rPr>
              <a:t>Where and Why</a:t>
            </a:r>
            <a:endParaRPr lang="en-US" b="0" i="0" u="none" strike="noStrike" kern="1200" baseline="0" dirty="0" smtClean="0">
              <a:solidFill>
                <a:prstClr val="black"/>
              </a:solidFill>
              <a:latin typeface="Calibri"/>
            </a:endParaRPr>
          </a:p>
        </p:txBody>
      </p:sp>
      <p:sp>
        <p:nvSpPr>
          <p:cNvPr id="3" name="Text Placeholder 2"/>
          <p:cNvSpPr>
            <a:spLocks noGrp="1"/>
          </p:cNvSpPr>
          <p:nvPr>
            <p:ph type="body" idx="1"/>
          </p:nvPr>
        </p:nvSpPr>
        <p:spPr/>
        <p:txBody>
          <a:bodyPr/>
          <a:lstStyle/>
          <a:p>
            <a:pPr marL="82296" marR="0" lvl="0" indent="0" rtl="0">
              <a:buNone/>
            </a:pPr>
            <a:r>
              <a:rPr lang="en-US" b="0" i="0" u="none" strike="noStrike" kern="1200" baseline="0" dirty="0" smtClean="0">
                <a:solidFill>
                  <a:prstClr val="black"/>
                </a:solidFill>
                <a:latin typeface="Calibri"/>
              </a:rPr>
              <a:t>“CRAs use redevelopment funds, for a limited period of time, within a deteriorating area, to transform it into one that again contributes to the overall health of the community.”</a:t>
            </a:r>
          </a:p>
        </p:txBody>
      </p:sp>
      <p:sp>
        <p:nvSpPr>
          <p:cNvPr id="4" name="Slide Number Placeholder 3"/>
          <p:cNvSpPr>
            <a:spLocks noGrp="1"/>
          </p:cNvSpPr>
          <p:nvPr>
            <p:ph type="sldNum" sz="quarter" idx="12"/>
          </p:nvPr>
        </p:nvSpPr>
        <p:spPr/>
        <p:txBody>
          <a:bodyPr/>
          <a:lstStyle/>
          <a:p>
            <a:fld id="{3B6310CB-C7BC-F148-B999-C8E063278362}" type="slidenum">
              <a:rPr lang="en-US" smtClean="0"/>
              <a:pPr/>
              <a:t>33</a:t>
            </a:fld>
            <a:endParaRPr lang="en-US" dirty="0"/>
          </a:p>
        </p:txBody>
      </p:sp>
    </p:spTree>
    <p:extLst>
      <p:ext uri="{BB962C8B-B14F-4D97-AF65-F5344CB8AC3E}">
        <p14:creationId xmlns:p14="http://schemas.microsoft.com/office/powerpoint/2010/main" xmlns="" val="21065658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kern="1200" baseline="0" dirty="0" smtClean="0">
                <a:solidFill>
                  <a:prstClr val="black"/>
                </a:solidFill>
                <a:latin typeface="Calibri"/>
              </a:rPr>
              <a:t>How to be a ‘CRA Leader’</a:t>
            </a:r>
          </a:p>
        </p:txBody>
      </p:sp>
      <p:sp>
        <p:nvSpPr>
          <p:cNvPr id="3" name="Text Placeholder 2"/>
          <p:cNvSpPr>
            <a:spLocks noGrp="1"/>
          </p:cNvSpPr>
          <p:nvPr>
            <p:ph type="body" idx="1"/>
          </p:nvPr>
        </p:nvSpPr>
        <p:spPr/>
        <p:txBody>
          <a:bodyPr>
            <a:normAutofit/>
          </a:bodyPr>
          <a:lstStyle/>
          <a:p>
            <a:pPr marR="0" lvl="0" rtl="0"/>
            <a:r>
              <a:rPr lang="en-US" sz="2600" i="0" u="none" strike="noStrike" kern="1200" baseline="0" dirty="0" smtClean="0">
                <a:solidFill>
                  <a:prstClr val="black"/>
                </a:solidFill>
              </a:rPr>
              <a:t>Do your homework (benefit from FRA experience).</a:t>
            </a:r>
          </a:p>
          <a:p>
            <a:pPr marR="0" lvl="0" rtl="0"/>
            <a:r>
              <a:rPr lang="en-US" sz="2600" i="0" u="none" strike="noStrike" kern="1200" baseline="0" dirty="0" smtClean="0">
                <a:solidFill>
                  <a:prstClr val="black"/>
                </a:solidFill>
              </a:rPr>
              <a:t>Seek input from citizens, businesses – build consensus.</a:t>
            </a:r>
          </a:p>
          <a:p>
            <a:pPr marR="0" lvl="0" rtl="0"/>
            <a:r>
              <a:rPr lang="en-US" sz="2600" i="0" u="none" strike="noStrike" kern="1200" baseline="0" dirty="0" smtClean="0">
                <a:solidFill>
                  <a:prstClr val="black"/>
                </a:solidFill>
              </a:rPr>
              <a:t>Adopt the shared vision and make a personal commitment to it.</a:t>
            </a:r>
          </a:p>
          <a:p>
            <a:pPr marR="0" lvl="0" rtl="0"/>
            <a:r>
              <a:rPr lang="en-US" sz="2600" i="0" u="none" strike="noStrike" kern="1200" baseline="0" dirty="0" smtClean="0">
                <a:solidFill>
                  <a:prstClr val="black"/>
                </a:solidFill>
              </a:rPr>
              <a:t>Explain ‘</a:t>
            </a:r>
            <a:r>
              <a:rPr lang="en-US" sz="2600" i="1" u="none" strike="noStrike" kern="1200" baseline="0" dirty="0" smtClean="0">
                <a:solidFill>
                  <a:prstClr val="black"/>
                </a:solidFill>
              </a:rPr>
              <a:t>Who, What, When, Where &amp; Why’ </a:t>
            </a:r>
            <a:r>
              <a:rPr lang="en-US" sz="2600" i="0" u="none" strike="noStrike" kern="1200" baseline="0" dirty="0" smtClean="0">
                <a:solidFill>
                  <a:prstClr val="black"/>
                </a:solidFill>
              </a:rPr>
              <a:t>as many times as necessary</a:t>
            </a:r>
          </a:p>
          <a:p>
            <a:pPr marR="0" lvl="0" rtl="0"/>
            <a:r>
              <a:rPr lang="en-US" sz="2600" i="0" u="none" strike="noStrike" kern="1200" baseline="0" dirty="0" smtClean="0">
                <a:solidFill>
                  <a:prstClr val="black"/>
                </a:solidFill>
              </a:rPr>
              <a:t>Get out of the way – steer don’t row.</a:t>
            </a:r>
          </a:p>
          <a:p>
            <a:pPr marR="0" lvl="0" rtl="0"/>
            <a:r>
              <a:rPr lang="en-US" sz="2600" i="0" u="none" strike="noStrike" kern="1200" baseline="0" dirty="0" smtClean="0">
                <a:solidFill>
                  <a:prstClr val="black"/>
                </a:solidFill>
              </a:rPr>
              <a:t>Work for redevelopment success, not credit.</a:t>
            </a:r>
          </a:p>
          <a:p>
            <a:pPr marR="0" lvl="0" rtl="0"/>
            <a:endParaRPr lang="en-US" b="0" i="0" u="none" strike="noStrike" kern="1200" baseline="0" dirty="0" smtClean="0">
              <a:solidFill>
                <a:prstClr val="black"/>
              </a:solidFill>
              <a:latin typeface="Calibri"/>
            </a:endParaRPr>
          </a:p>
        </p:txBody>
      </p:sp>
      <p:sp>
        <p:nvSpPr>
          <p:cNvPr id="4" name="Slide Number Placeholder 3"/>
          <p:cNvSpPr>
            <a:spLocks noGrp="1"/>
          </p:cNvSpPr>
          <p:nvPr>
            <p:ph type="sldNum" sz="quarter" idx="12"/>
          </p:nvPr>
        </p:nvSpPr>
        <p:spPr/>
        <p:txBody>
          <a:bodyPr/>
          <a:lstStyle/>
          <a:p>
            <a:fld id="{3B6310CB-C7BC-F148-B999-C8E063278362}" type="slidenum">
              <a:rPr lang="en-US" smtClean="0"/>
              <a:pPr/>
              <a:t>34</a:t>
            </a:fld>
            <a:endParaRPr lang="en-US" dirty="0"/>
          </a:p>
        </p:txBody>
      </p:sp>
    </p:spTree>
    <p:extLst>
      <p:ext uri="{BB962C8B-B14F-4D97-AF65-F5344CB8AC3E}">
        <p14:creationId xmlns:p14="http://schemas.microsoft.com/office/powerpoint/2010/main" xmlns="" val="30389018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R="0" rtl="0"/>
            <a:r>
              <a:rPr lang="en-US" sz="4000" b="0" i="0" u="none" strike="noStrike" kern="1200" baseline="0" dirty="0" smtClean="0">
                <a:solidFill>
                  <a:prstClr val="black"/>
                </a:solidFill>
                <a:latin typeface="Calibri"/>
              </a:rPr>
              <a:t>Homework:  </a:t>
            </a:r>
            <a:br>
              <a:rPr lang="en-US" sz="4000" b="0" i="0" u="none" strike="noStrike" kern="1200" baseline="0" dirty="0" smtClean="0">
                <a:solidFill>
                  <a:prstClr val="black"/>
                </a:solidFill>
                <a:latin typeface="Calibri"/>
              </a:rPr>
            </a:br>
            <a:r>
              <a:rPr lang="en-US" sz="3600" b="0" i="1" u="none" strike="noStrike" kern="1200" baseline="0" dirty="0" smtClean="0">
                <a:solidFill>
                  <a:prstClr val="black"/>
                </a:solidFill>
                <a:latin typeface="Calibri"/>
              </a:rPr>
              <a:t>Things to Know About Your CRA</a:t>
            </a:r>
            <a:endParaRPr lang="en-US" sz="4000" b="0" i="1" u="none" strike="noStrike" kern="1200" baseline="0" dirty="0" smtClean="0">
              <a:solidFill>
                <a:prstClr val="black"/>
              </a:solidFill>
              <a:latin typeface="Calibri"/>
            </a:endParaRPr>
          </a:p>
        </p:txBody>
      </p:sp>
      <p:sp>
        <p:nvSpPr>
          <p:cNvPr id="3" name="Text Placeholder 2"/>
          <p:cNvSpPr>
            <a:spLocks noGrp="1"/>
          </p:cNvSpPr>
          <p:nvPr>
            <p:ph type="body" idx="1"/>
          </p:nvPr>
        </p:nvSpPr>
        <p:spPr/>
        <p:txBody>
          <a:bodyPr>
            <a:normAutofit fontScale="92500"/>
          </a:bodyPr>
          <a:lstStyle/>
          <a:p>
            <a:pPr marR="0" lvl="0" rtl="0"/>
            <a:r>
              <a:rPr lang="en-US" sz="3000" b="0" i="0" u="none" strike="noStrike" kern="1200" baseline="0" dirty="0" smtClean="0">
                <a:solidFill>
                  <a:prstClr val="black"/>
                </a:solidFill>
              </a:rPr>
              <a:t>What is the history of your CRA? </a:t>
            </a:r>
          </a:p>
          <a:p>
            <a:pPr marR="0" lvl="0" rtl="0"/>
            <a:r>
              <a:rPr lang="en-US" sz="3000" b="0" i="0" u="none" strike="noStrike" kern="1200" baseline="0" dirty="0" smtClean="0">
                <a:solidFill>
                  <a:prstClr val="black"/>
                </a:solidFill>
              </a:rPr>
              <a:t>What has been accomplished?</a:t>
            </a:r>
          </a:p>
          <a:p>
            <a:pPr marR="0" lvl="0" rtl="0"/>
            <a:r>
              <a:rPr lang="en-US" sz="3000" b="0" i="0" u="none" strike="noStrike" kern="1200" baseline="0" dirty="0" smtClean="0">
                <a:solidFill>
                  <a:prstClr val="black"/>
                </a:solidFill>
              </a:rPr>
              <a:t>What are the current projects?</a:t>
            </a:r>
          </a:p>
          <a:p>
            <a:pPr marR="0" lvl="0" rtl="0"/>
            <a:r>
              <a:rPr lang="en-US" sz="3000" b="0" i="0" u="none" strike="noStrike" kern="1200" baseline="0" dirty="0" smtClean="0">
                <a:solidFill>
                  <a:prstClr val="black"/>
                </a:solidFill>
              </a:rPr>
              <a:t>What programs does the CRA offer?</a:t>
            </a:r>
          </a:p>
          <a:p>
            <a:pPr marR="0" lvl="0" rtl="0"/>
            <a:r>
              <a:rPr lang="en-US" sz="3000" b="0" i="0" u="none" strike="noStrike" kern="1200" baseline="0" dirty="0" smtClean="0">
                <a:solidFill>
                  <a:prstClr val="black"/>
                </a:solidFill>
              </a:rPr>
              <a:t>What’s in the plan?  Read it in entirety.</a:t>
            </a:r>
          </a:p>
          <a:p>
            <a:pPr marR="0" lvl="0" rtl="0"/>
            <a:r>
              <a:rPr lang="en-US" sz="3000" b="0" i="0" u="none" strike="noStrike" kern="1200" baseline="0" dirty="0" smtClean="0">
                <a:solidFill>
                  <a:prstClr val="black"/>
                </a:solidFill>
              </a:rPr>
              <a:t>How much money is in the trust fund?</a:t>
            </a:r>
          </a:p>
          <a:p>
            <a:pPr marR="0" lvl="0" rtl="0"/>
            <a:r>
              <a:rPr lang="en-US" sz="3000" b="0" i="0" u="none" strike="noStrike" kern="1200" baseline="0" dirty="0" smtClean="0">
                <a:solidFill>
                  <a:prstClr val="black"/>
                </a:solidFill>
              </a:rPr>
              <a:t>How much does the county v. city contribute?</a:t>
            </a:r>
          </a:p>
          <a:p>
            <a:pPr marR="0" lvl="0" rtl="0"/>
            <a:r>
              <a:rPr lang="en-US" sz="3000" b="0" i="0" u="none" strike="noStrike" kern="1200" baseline="0" dirty="0" smtClean="0">
                <a:solidFill>
                  <a:prstClr val="black"/>
                </a:solidFill>
              </a:rPr>
              <a:t>How much longer has the CRA to operate?</a:t>
            </a:r>
          </a:p>
          <a:p>
            <a:pPr marR="0" lvl="0" rtl="0"/>
            <a:r>
              <a:rPr lang="en-US" sz="3000" b="0" i="0" u="none" strike="noStrike" kern="1200" baseline="0" dirty="0" smtClean="0">
                <a:solidFill>
                  <a:prstClr val="black"/>
                </a:solidFill>
              </a:rPr>
              <a:t>When was the last time the plan was amended?</a:t>
            </a:r>
          </a:p>
          <a:p>
            <a:pPr marR="0" lvl="0" rtl="0"/>
            <a:endParaRPr lang="en-US" b="0" i="0" u="none" strike="noStrike" kern="1200" baseline="0" dirty="0" smtClean="0">
              <a:solidFill>
                <a:prstClr val="black"/>
              </a:solidFill>
              <a:latin typeface="Calibri"/>
            </a:endParaRPr>
          </a:p>
          <a:p>
            <a:pPr marR="0" lvl="0" rtl="0"/>
            <a:endParaRPr lang="en-US" b="0" i="0" u="none" strike="noStrike" kern="1200" baseline="0" dirty="0" smtClean="0">
              <a:solidFill>
                <a:prstClr val="black"/>
              </a:solidFill>
              <a:latin typeface="Calibri"/>
            </a:endParaRPr>
          </a:p>
          <a:p>
            <a:pPr marR="0" lvl="0" rtl="0"/>
            <a:endParaRPr lang="en-US" b="0" i="0" u="none" strike="noStrike" kern="1200" baseline="0" dirty="0" smtClean="0">
              <a:solidFill>
                <a:prstClr val="black"/>
              </a:solidFill>
              <a:latin typeface="Calibri"/>
            </a:endParaRPr>
          </a:p>
          <a:p>
            <a:pPr marR="0" lvl="0" rtl="0"/>
            <a:endParaRPr lang="en-US" b="0" i="0" u="none" strike="noStrike" kern="1200" baseline="0" dirty="0" smtClean="0">
              <a:solidFill>
                <a:prstClr val="black"/>
              </a:solidFill>
              <a:latin typeface="Calibri"/>
            </a:endParaRPr>
          </a:p>
          <a:p>
            <a:pPr marR="0" lvl="0" rtl="0"/>
            <a:endParaRPr lang="en-US" b="0" i="0" u="none" strike="noStrike" kern="1200" baseline="0" dirty="0" smtClean="0">
              <a:solidFill>
                <a:prstClr val="black"/>
              </a:solidFill>
              <a:latin typeface="Calibri"/>
            </a:endParaRPr>
          </a:p>
        </p:txBody>
      </p:sp>
      <p:sp>
        <p:nvSpPr>
          <p:cNvPr id="4" name="Slide Number Placeholder 3"/>
          <p:cNvSpPr>
            <a:spLocks noGrp="1"/>
          </p:cNvSpPr>
          <p:nvPr>
            <p:ph type="sldNum" sz="quarter" idx="12"/>
          </p:nvPr>
        </p:nvSpPr>
        <p:spPr/>
        <p:txBody>
          <a:bodyPr/>
          <a:lstStyle/>
          <a:p>
            <a:fld id="{3B6310CB-C7BC-F148-B999-C8E063278362}" type="slidenum">
              <a:rPr lang="en-US" smtClean="0"/>
              <a:pPr/>
              <a:t>35</a:t>
            </a:fld>
            <a:endParaRPr lang="en-US" dirty="0"/>
          </a:p>
        </p:txBody>
      </p:sp>
    </p:spTree>
    <p:extLst>
      <p:ext uri="{BB962C8B-B14F-4D97-AF65-F5344CB8AC3E}">
        <p14:creationId xmlns:p14="http://schemas.microsoft.com/office/powerpoint/2010/main" xmlns="" val="2483474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kern="1200" baseline="0" dirty="0" smtClean="0">
                <a:solidFill>
                  <a:prstClr val="black"/>
                </a:solidFill>
                <a:latin typeface="Calibri"/>
              </a:rPr>
              <a:t>Successful CRAs</a:t>
            </a:r>
          </a:p>
        </p:txBody>
      </p:sp>
      <p:sp>
        <p:nvSpPr>
          <p:cNvPr id="3" name="Text Placeholder 2"/>
          <p:cNvSpPr>
            <a:spLocks noGrp="1"/>
          </p:cNvSpPr>
          <p:nvPr>
            <p:ph type="body" idx="1"/>
          </p:nvPr>
        </p:nvSpPr>
        <p:spPr/>
        <p:txBody>
          <a:bodyPr/>
          <a:lstStyle/>
          <a:p>
            <a:pPr marR="0" lvl="0" rtl="0"/>
            <a:r>
              <a:rPr lang="en-US" b="0" i="0" u="none" strike="noStrike" kern="1200" baseline="0" dirty="0" smtClean="0">
                <a:solidFill>
                  <a:prstClr val="black"/>
                </a:solidFill>
                <a:latin typeface="Calibri"/>
              </a:rPr>
              <a:t>Vision  </a:t>
            </a:r>
          </a:p>
          <a:p>
            <a:pPr marR="0" lvl="0" rtl="0"/>
            <a:r>
              <a:rPr lang="en-US" b="0" i="0" u="none" strike="noStrike" kern="1200" baseline="0" dirty="0" smtClean="0">
                <a:solidFill>
                  <a:prstClr val="black"/>
                </a:solidFill>
                <a:latin typeface="Calibri"/>
              </a:rPr>
              <a:t>Leadership </a:t>
            </a:r>
          </a:p>
          <a:p>
            <a:pPr marR="0" lvl="0" rtl="0"/>
            <a:r>
              <a:rPr lang="en-US" b="0" i="0" u="none" strike="noStrike" kern="1200" baseline="0" dirty="0" smtClean="0">
                <a:solidFill>
                  <a:prstClr val="black"/>
                </a:solidFill>
                <a:latin typeface="Calibri"/>
              </a:rPr>
              <a:t>Plan the work, then work the plan</a:t>
            </a:r>
          </a:p>
          <a:p>
            <a:pPr marR="0" lvl="0" rtl="0"/>
            <a:r>
              <a:rPr lang="en-US" b="0" i="0" u="none" strike="noStrike" kern="1200" baseline="0" dirty="0" smtClean="0">
                <a:solidFill>
                  <a:prstClr val="black"/>
                </a:solidFill>
                <a:latin typeface="Calibri"/>
              </a:rPr>
              <a:t>A passion for partnerships</a:t>
            </a:r>
          </a:p>
          <a:p>
            <a:pPr marR="0" lvl="0" rtl="0"/>
            <a:r>
              <a:rPr lang="en-US" b="0" i="0" u="none" strike="noStrike" kern="1200" baseline="0" dirty="0" smtClean="0">
                <a:solidFill>
                  <a:prstClr val="black"/>
                </a:solidFill>
                <a:latin typeface="Calibri"/>
              </a:rPr>
              <a:t>Community support and trust</a:t>
            </a:r>
          </a:p>
          <a:p>
            <a:pPr marR="0" lvl="0" rtl="0"/>
            <a:r>
              <a:rPr lang="en-US" b="0" i="0" u="none" strike="noStrike" kern="1200" baseline="0" dirty="0" smtClean="0">
                <a:solidFill>
                  <a:prstClr val="black"/>
                </a:solidFill>
                <a:latin typeface="Calibri"/>
              </a:rPr>
              <a:t>Patience and the “guts” to stick with it</a:t>
            </a:r>
          </a:p>
          <a:p>
            <a:pPr marR="0" lvl="0" rtl="0"/>
            <a:r>
              <a:rPr lang="en-US" b="0" i="0" u="none" strike="noStrike" kern="1200" baseline="0" dirty="0" smtClean="0">
                <a:solidFill>
                  <a:prstClr val="black"/>
                </a:solidFill>
                <a:latin typeface="Calibri"/>
              </a:rPr>
              <a:t>Wisdom to evolve and embrace the next opportunity</a:t>
            </a:r>
          </a:p>
        </p:txBody>
      </p:sp>
      <p:sp>
        <p:nvSpPr>
          <p:cNvPr id="4" name="Slide Number Placeholder 3"/>
          <p:cNvSpPr>
            <a:spLocks noGrp="1"/>
          </p:cNvSpPr>
          <p:nvPr>
            <p:ph type="sldNum" sz="quarter" idx="12"/>
          </p:nvPr>
        </p:nvSpPr>
        <p:spPr/>
        <p:txBody>
          <a:bodyPr/>
          <a:lstStyle/>
          <a:p>
            <a:fld id="{3B6310CB-C7BC-F148-B999-C8E063278362}" type="slidenum">
              <a:rPr lang="en-US" smtClean="0"/>
              <a:pPr/>
              <a:t>36</a:t>
            </a:fld>
            <a:endParaRPr lang="en-US" dirty="0"/>
          </a:p>
        </p:txBody>
      </p:sp>
    </p:spTree>
    <p:extLst>
      <p:ext uri="{BB962C8B-B14F-4D97-AF65-F5344CB8AC3E}">
        <p14:creationId xmlns:p14="http://schemas.microsoft.com/office/powerpoint/2010/main" xmlns="" val="22025214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kern="1200" baseline="0" dirty="0" smtClean="0">
                <a:solidFill>
                  <a:prstClr val="black"/>
                </a:solidFill>
                <a:latin typeface="Calibri"/>
              </a:rPr>
              <a:t>Building the Consensus</a:t>
            </a:r>
            <a:br>
              <a:rPr lang="en-US" b="0" i="0" u="none" strike="noStrike" kern="1200" baseline="0" dirty="0" smtClean="0">
                <a:solidFill>
                  <a:prstClr val="black"/>
                </a:solidFill>
                <a:latin typeface="Calibri"/>
              </a:rPr>
            </a:br>
            <a:r>
              <a:rPr lang="en-US" b="0" i="0" u="none" strike="noStrike" kern="1200" baseline="0" dirty="0" smtClean="0">
                <a:solidFill>
                  <a:prstClr val="black"/>
                </a:solidFill>
                <a:latin typeface="Calibri"/>
              </a:rPr>
              <a:t>To Vision or Not to Vision . . .</a:t>
            </a:r>
          </a:p>
        </p:txBody>
      </p:sp>
      <p:sp>
        <p:nvSpPr>
          <p:cNvPr id="3" name="Text Placeholder 2"/>
          <p:cNvSpPr>
            <a:spLocks noGrp="1"/>
          </p:cNvSpPr>
          <p:nvPr>
            <p:ph type="body" idx="1"/>
          </p:nvPr>
        </p:nvSpPr>
        <p:spPr/>
        <p:txBody>
          <a:bodyPr/>
          <a:lstStyle/>
          <a:p>
            <a:pPr marR="0" lvl="0" rtl="0"/>
            <a:r>
              <a:rPr lang="en-US" b="0" i="0" u="none" strike="noStrike" kern="1200" baseline="0" dirty="0" smtClean="0">
                <a:solidFill>
                  <a:prstClr val="black"/>
                </a:solidFill>
                <a:latin typeface="Calibri"/>
              </a:rPr>
              <a:t>No one right way to build consensus </a:t>
            </a:r>
          </a:p>
          <a:p>
            <a:pPr marR="0" lvl="0" rtl="0"/>
            <a:r>
              <a:rPr lang="en-US" b="0" i="0" u="none" strike="noStrike" kern="1200" baseline="0" dirty="0" smtClean="0">
                <a:solidFill>
                  <a:prstClr val="black"/>
                </a:solidFill>
                <a:latin typeface="Calibri"/>
              </a:rPr>
              <a:t>You can over think it – ask yourself:</a:t>
            </a:r>
          </a:p>
          <a:p>
            <a:pPr marR="0" lvl="1" rtl="0"/>
            <a:r>
              <a:rPr lang="en-US" b="0" i="0" u="none" strike="noStrike" kern="1200" baseline="0" dirty="0" smtClean="0">
                <a:solidFill>
                  <a:prstClr val="black"/>
                </a:solidFill>
                <a:latin typeface="Calibri"/>
              </a:rPr>
              <a:t>Is it time to get the community involved?</a:t>
            </a:r>
          </a:p>
          <a:p>
            <a:pPr marR="0" lvl="1" rtl="0"/>
            <a:r>
              <a:rPr lang="en-US" b="0" i="0" u="none" strike="noStrike" kern="1200" baseline="0" dirty="0" smtClean="0">
                <a:solidFill>
                  <a:prstClr val="black"/>
                </a:solidFill>
                <a:latin typeface="Calibri"/>
              </a:rPr>
              <a:t>Is it time to move charge forward regardless?</a:t>
            </a:r>
          </a:p>
          <a:p>
            <a:pPr marR="0" lvl="0" rtl="0"/>
            <a:r>
              <a:rPr lang="en-US" b="0" i="0" u="none" strike="noStrike" kern="1200" baseline="0" dirty="0" smtClean="0">
                <a:solidFill>
                  <a:prstClr val="black"/>
                </a:solidFill>
                <a:latin typeface="Calibri"/>
              </a:rPr>
              <a:t>Identify easy-to-understand measurement for progress and success</a:t>
            </a:r>
          </a:p>
          <a:p>
            <a:pPr marR="0" lvl="0" rtl="0"/>
            <a:r>
              <a:rPr lang="en-US" b="0" i="0" u="none" strike="noStrike" kern="1200" baseline="0" dirty="0" smtClean="0">
                <a:solidFill>
                  <a:prstClr val="black"/>
                </a:solidFill>
                <a:latin typeface="Calibri"/>
              </a:rPr>
              <a:t>Continuously build support for the program</a:t>
            </a:r>
          </a:p>
          <a:p>
            <a:pPr marR="0" lvl="0" rtl="0"/>
            <a:endParaRPr lang="en-US" b="0" i="0" u="none" strike="noStrike" kern="1200" baseline="0" dirty="0" smtClean="0">
              <a:solidFill>
                <a:prstClr val="black"/>
              </a:solidFill>
              <a:latin typeface="Calibri"/>
            </a:endParaRPr>
          </a:p>
        </p:txBody>
      </p:sp>
      <p:sp>
        <p:nvSpPr>
          <p:cNvPr id="4" name="Slide Number Placeholder 3"/>
          <p:cNvSpPr>
            <a:spLocks noGrp="1"/>
          </p:cNvSpPr>
          <p:nvPr>
            <p:ph type="sldNum" sz="quarter" idx="12"/>
          </p:nvPr>
        </p:nvSpPr>
        <p:spPr/>
        <p:txBody>
          <a:bodyPr/>
          <a:lstStyle/>
          <a:p>
            <a:fld id="{3B6310CB-C7BC-F148-B999-C8E063278362}" type="slidenum">
              <a:rPr lang="en-US" smtClean="0"/>
              <a:pPr/>
              <a:t>37</a:t>
            </a:fld>
            <a:endParaRPr lang="en-US" dirty="0"/>
          </a:p>
        </p:txBody>
      </p:sp>
    </p:spTree>
    <p:extLst>
      <p:ext uri="{BB962C8B-B14F-4D97-AF65-F5344CB8AC3E}">
        <p14:creationId xmlns:p14="http://schemas.microsoft.com/office/powerpoint/2010/main" xmlns="" val="361490816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kern="1200" baseline="0" dirty="0" smtClean="0">
                <a:solidFill>
                  <a:prstClr val="black"/>
                </a:solidFill>
                <a:latin typeface="Calibri"/>
              </a:rPr>
              <a:t>Good Ideas</a:t>
            </a:r>
          </a:p>
        </p:txBody>
      </p:sp>
      <p:sp>
        <p:nvSpPr>
          <p:cNvPr id="3" name="Text Placeholder 2"/>
          <p:cNvSpPr>
            <a:spLocks noGrp="1"/>
          </p:cNvSpPr>
          <p:nvPr>
            <p:ph type="body" idx="1"/>
          </p:nvPr>
        </p:nvSpPr>
        <p:spPr/>
        <p:txBody>
          <a:bodyPr>
            <a:normAutofit fontScale="92500" lnSpcReduction="10000"/>
          </a:bodyPr>
          <a:lstStyle/>
          <a:p>
            <a:pPr marR="0" lvl="0" rtl="0"/>
            <a:r>
              <a:rPr lang="en-US" b="0" i="0" u="none" strike="noStrike" kern="1200" baseline="0" dirty="0" smtClean="0">
                <a:solidFill>
                  <a:prstClr val="black"/>
                </a:solidFill>
                <a:latin typeface="Calibri"/>
              </a:rPr>
              <a:t>Be realistic about what can be accomplished, but…</a:t>
            </a:r>
            <a:br>
              <a:rPr lang="en-US" b="0" i="0" u="none" strike="noStrike" kern="1200" baseline="0" dirty="0" smtClean="0">
                <a:solidFill>
                  <a:prstClr val="black"/>
                </a:solidFill>
                <a:latin typeface="Calibri"/>
              </a:rPr>
            </a:br>
            <a:r>
              <a:rPr lang="en-US" b="0" i="0" u="none" strike="noStrike" kern="1200" baseline="0" dirty="0" smtClean="0">
                <a:solidFill>
                  <a:prstClr val="black"/>
                </a:solidFill>
                <a:latin typeface="Calibri"/>
              </a:rPr>
              <a:t>      . . .  be bold in setting goals </a:t>
            </a:r>
          </a:p>
          <a:p>
            <a:pPr marR="0" lvl="0" rtl="0"/>
            <a:r>
              <a:rPr lang="en-US" b="0" i="0" u="none" strike="noStrike" kern="1200" baseline="0" dirty="0" smtClean="0">
                <a:solidFill>
                  <a:prstClr val="black"/>
                </a:solidFill>
                <a:latin typeface="Calibri"/>
              </a:rPr>
              <a:t>Vision, Mission, Goals, Objectives – keep them up front</a:t>
            </a:r>
          </a:p>
          <a:p>
            <a:pPr marR="0" lvl="0" rtl="0"/>
            <a:r>
              <a:rPr lang="en-US" b="0" i="0" u="none" strike="noStrike" kern="1200" baseline="0" dirty="0" smtClean="0">
                <a:solidFill>
                  <a:prstClr val="black"/>
                </a:solidFill>
                <a:latin typeface="Calibri"/>
              </a:rPr>
              <a:t>Understand the private sector/profit motive</a:t>
            </a:r>
          </a:p>
          <a:p>
            <a:pPr marR="0" lvl="0" rtl="0"/>
            <a:r>
              <a:rPr lang="en-US" b="0" i="0" u="none" strike="noStrike" kern="1200" baseline="0" dirty="0" smtClean="0">
                <a:solidFill>
                  <a:prstClr val="black"/>
                </a:solidFill>
                <a:latin typeface="Calibri"/>
              </a:rPr>
              <a:t>Annual strategic planning workshop (two hours)</a:t>
            </a:r>
          </a:p>
          <a:p>
            <a:pPr marR="0" lvl="0" rtl="0"/>
            <a:r>
              <a:rPr lang="en-US" b="0" i="0" u="none" strike="noStrike" kern="1200" baseline="0" dirty="0" smtClean="0">
                <a:solidFill>
                  <a:prstClr val="black"/>
                </a:solidFill>
                <a:latin typeface="Calibri"/>
              </a:rPr>
              <a:t>Let the annual budget tell the story</a:t>
            </a:r>
          </a:p>
          <a:p>
            <a:pPr marR="0" lvl="0" rtl="0"/>
            <a:r>
              <a:rPr lang="en-US" b="0" i="0" u="none" strike="noStrike" kern="1200" baseline="0" dirty="0" smtClean="0">
                <a:solidFill>
                  <a:prstClr val="black"/>
                </a:solidFill>
                <a:latin typeface="Calibri"/>
              </a:rPr>
              <a:t>Communicate, Communicate, Communicate</a:t>
            </a:r>
          </a:p>
        </p:txBody>
      </p:sp>
      <p:sp>
        <p:nvSpPr>
          <p:cNvPr id="4" name="Slide Number Placeholder 3"/>
          <p:cNvSpPr>
            <a:spLocks noGrp="1"/>
          </p:cNvSpPr>
          <p:nvPr>
            <p:ph type="sldNum" sz="quarter" idx="12"/>
          </p:nvPr>
        </p:nvSpPr>
        <p:spPr/>
        <p:txBody>
          <a:bodyPr/>
          <a:lstStyle/>
          <a:p>
            <a:fld id="{3B6310CB-C7BC-F148-B999-C8E063278362}" type="slidenum">
              <a:rPr lang="en-US" smtClean="0"/>
              <a:pPr/>
              <a:t>38</a:t>
            </a:fld>
            <a:endParaRPr lang="en-US" dirty="0"/>
          </a:p>
        </p:txBody>
      </p:sp>
    </p:spTree>
    <p:extLst>
      <p:ext uri="{BB962C8B-B14F-4D97-AF65-F5344CB8AC3E}">
        <p14:creationId xmlns:p14="http://schemas.microsoft.com/office/powerpoint/2010/main" xmlns="" val="21830782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kern="1200" baseline="0" dirty="0" smtClean="0">
                <a:solidFill>
                  <a:prstClr val="black"/>
                </a:solidFill>
                <a:latin typeface="Calibri"/>
              </a:rPr>
              <a:t>Best Practices</a:t>
            </a:r>
          </a:p>
        </p:txBody>
      </p:sp>
      <p:sp>
        <p:nvSpPr>
          <p:cNvPr id="3" name="Text Placeholder 2"/>
          <p:cNvSpPr>
            <a:spLocks noGrp="1"/>
          </p:cNvSpPr>
          <p:nvPr>
            <p:ph type="body" idx="1"/>
          </p:nvPr>
        </p:nvSpPr>
        <p:spPr/>
        <p:txBody>
          <a:bodyPr/>
          <a:lstStyle/>
          <a:p>
            <a:pPr marR="0" lvl="0" rtl="0"/>
            <a:r>
              <a:rPr lang="en-US" b="0" i="0" u="none" strike="noStrike" kern="1200" baseline="0" dirty="0" smtClean="0">
                <a:solidFill>
                  <a:prstClr val="black"/>
                </a:solidFill>
                <a:latin typeface="Calibri"/>
              </a:rPr>
              <a:t>Understand the Market</a:t>
            </a:r>
          </a:p>
          <a:p>
            <a:pPr marR="0" lvl="0" rtl="0"/>
            <a:r>
              <a:rPr lang="en-US" b="0" i="0" u="none" strike="noStrike" kern="1200" baseline="0" dirty="0" smtClean="0">
                <a:solidFill>
                  <a:prstClr val="black"/>
                </a:solidFill>
                <a:latin typeface="Calibri"/>
              </a:rPr>
              <a:t>Review Land Use &amp; Zoning</a:t>
            </a:r>
          </a:p>
          <a:p>
            <a:pPr marR="0" lvl="0" rtl="0"/>
            <a:r>
              <a:rPr lang="en-US" b="0" i="0" u="none" strike="noStrike" kern="1200" baseline="0" dirty="0" smtClean="0">
                <a:solidFill>
                  <a:prstClr val="black"/>
                </a:solidFill>
                <a:latin typeface="Calibri"/>
              </a:rPr>
              <a:t>Create Successful Partnerships</a:t>
            </a:r>
          </a:p>
          <a:p>
            <a:pPr marR="0" lvl="0" rtl="0"/>
            <a:r>
              <a:rPr lang="en-US" b="0" i="0" u="none" strike="noStrike" kern="1200" baseline="0" dirty="0" smtClean="0">
                <a:solidFill>
                  <a:prstClr val="black"/>
                </a:solidFill>
                <a:latin typeface="Calibri"/>
              </a:rPr>
              <a:t>Track Your Progress</a:t>
            </a:r>
          </a:p>
          <a:p>
            <a:pPr marR="0" lvl="0" rtl="0"/>
            <a:r>
              <a:rPr lang="en-US" b="0" i="0" u="none" strike="noStrike" kern="1200" baseline="0" dirty="0" smtClean="0">
                <a:solidFill>
                  <a:prstClr val="black"/>
                </a:solidFill>
                <a:latin typeface="Calibri"/>
              </a:rPr>
              <a:t>Promote Projects and Success Stories</a:t>
            </a:r>
          </a:p>
          <a:p>
            <a:pPr marR="0" lvl="0" rtl="0"/>
            <a:r>
              <a:rPr lang="en-US" b="0" i="0" u="none" strike="noStrike" kern="1200" baseline="0" dirty="0" smtClean="0">
                <a:solidFill>
                  <a:prstClr val="black"/>
                </a:solidFill>
                <a:latin typeface="Calibri"/>
              </a:rPr>
              <a:t>Create Themes, Campaigns, Events, and “Buzz” in the district</a:t>
            </a:r>
          </a:p>
          <a:p>
            <a:pPr marR="0" lvl="1" rtl="0"/>
            <a:endParaRPr lang="en-US" b="0" i="0" u="none" strike="noStrike" kern="1200" baseline="0" dirty="0" smtClean="0">
              <a:solidFill>
                <a:prstClr val="black"/>
              </a:solidFill>
              <a:latin typeface="Calibri"/>
            </a:endParaRPr>
          </a:p>
          <a:p>
            <a:pPr marR="0" lvl="1" rtl="0"/>
            <a:endParaRPr lang="en-US" b="0" i="0" u="none" strike="noStrike" kern="1200" baseline="0" dirty="0" smtClean="0">
              <a:solidFill>
                <a:prstClr val="black"/>
              </a:solidFill>
              <a:latin typeface="Calibri"/>
            </a:endParaRPr>
          </a:p>
          <a:p>
            <a:pPr marR="0" lvl="1" rtl="0"/>
            <a:endParaRPr lang="en-US" b="0" i="0" u="none" strike="noStrike" kern="1200" baseline="0" dirty="0" smtClean="0">
              <a:solidFill>
                <a:prstClr val="black"/>
              </a:solidFill>
              <a:latin typeface="Calibri"/>
            </a:endParaRPr>
          </a:p>
        </p:txBody>
      </p:sp>
      <p:sp>
        <p:nvSpPr>
          <p:cNvPr id="4" name="Slide Number Placeholder 3"/>
          <p:cNvSpPr>
            <a:spLocks noGrp="1"/>
          </p:cNvSpPr>
          <p:nvPr>
            <p:ph type="sldNum" sz="quarter" idx="12"/>
          </p:nvPr>
        </p:nvSpPr>
        <p:spPr/>
        <p:txBody>
          <a:bodyPr/>
          <a:lstStyle/>
          <a:p>
            <a:fld id="{3B6310CB-C7BC-F148-B999-C8E063278362}" type="slidenum">
              <a:rPr lang="en-US" smtClean="0"/>
              <a:pPr/>
              <a:t>39</a:t>
            </a:fld>
            <a:endParaRPr lang="en-US" dirty="0"/>
          </a:p>
        </p:txBody>
      </p:sp>
    </p:spTree>
    <p:extLst>
      <p:ext uri="{BB962C8B-B14F-4D97-AF65-F5344CB8AC3E}">
        <p14:creationId xmlns:p14="http://schemas.microsoft.com/office/powerpoint/2010/main" xmlns="" val="2858439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kern="1200" baseline="0" dirty="0" smtClean="0">
                <a:solidFill>
                  <a:prstClr val="black"/>
                </a:solidFill>
                <a:latin typeface="Calibri"/>
              </a:rPr>
              <a:t>What is Redevelopment?</a:t>
            </a:r>
          </a:p>
        </p:txBody>
      </p:sp>
      <p:sp>
        <p:nvSpPr>
          <p:cNvPr id="3" name="Text Placeholder 2"/>
          <p:cNvSpPr>
            <a:spLocks noGrp="1"/>
          </p:cNvSpPr>
          <p:nvPr>
            <p:ph type="body" idx="1"/>
          </p:nvPr>
        </p:nvSpPr>
        <p:spPr/>
        <p:txBody>
          <a:bodyPr/>
          <a:lstStyle/>
          <a:p>
            <a:pPr marR="0" lvl="0" rtl="0"/>
            <a:r>
              <a:rPr lang="en-US" b="0" i="0" u="none" strike="noStrike" kern="1200" baseline="0" dirty="0" smtClean="0">
                <a:solidFill>
                  <a:prstClr val="black"/>
                </a:solidFill>
                <a:latin typeface="Calibri"/>
              </a:rPr>
              <a:t>ANY activity authorized under </a:t>
            </a:r>
            <a:br>
              <a:rPr lang="en-US" b="0" i="0" u="none" strike="noStrike" kern="1200" baseline="0" dirty="0" smtClean="0">
                <a:solidFill>
                  <a:prstClr val="black"/>
                </a:solidFill>
                <a:latin typeface="Calibri"/>
              </a:rPr>
            </a:br>
            <a:r>
              <a:rPr lang="en-US" b="0" i="0" u="none" strike="noStrike" kern="1200" baseline="0" dirty="0" smtClean="0">
                <a:solidFill>
                  <a:prstClr val="black"/>
                </a:solidFill>
                <a:latin typeface="Calibri"/>
              </a:rPr>
              <a:t>Chapter 163, Part III, Florida Statutes. </a:t>
            </a:r>
          </a:p>
          <a:p>
            <a:pPr marR="0" lvl="0" rtl="0"/>
            <a:r>
              <a:rPr lang="en-US" b="0" i="0" u="none" strike="noStrike" kern="1200" baseline="0" dirty="0" smtClean="0">
                <a:solidFill>
                  <a:prstClr val="black"/>
                </a:solidFill>
                <a:latin typeface="Calibri"/>
              </a:rPr>
              <a:t>Relative to your CRA, activities are authorized by your approved Redevelopment Plan and funded by the increase in assessed values over time, called increment.</a:t>
            </a:r>
          </a:p>
          <a:p>
            <a:pPr marR="0" lvl="0" rtl="0"/>
            <a:endParaRPr lang="en-US" b="0" i="0" u="none" strike="noStrike" kern="1200" baseline="0" dirty="0" smtClean="0">
              <a:solidFill>
                <a:prstClr val="black"/>
              </a:solidFill>
              <a:latin typeface="Calibri"/>
            </a:endParaRPr>
          </a:p>
        </p:txBody>
      </p:sp>
      <p:sp>
        <p:nvSpPr>
          <p:cNvPr id="4" name="Slide Number Placeholder 3"/>
          <p:cNvSpPr>
            <a:spLocks noGrp="1"/>
          </p:cNvSpPr>
          <p:nvPr>
            <p:ph type="sldNum" sz="quarter" idx="12"/>
          </p:nvPr>
        </p:nvSpPr>
        <p:spPr/>
        <p:txBody>
          <a:bodyPr/>
          <a:lstStyle/>
          <a:p>
            <a:fld id="{3B6310CB-C7BC-F148-B999-C8E063278362}" type="slidenum">
              <a:rPr lang="en-US" smtClean="0"/>
              <a:pPr/>
              <a:t>4</a:t>
            </a:fld>
            <a:endParaRPr lang="en-US" dirty="0"/>
          </a:p>
        </p:txBody>
      </p:sp>
    </p:spTree>
    <p:extLst>
      <p:ext uri="{BB962C8B-B14F-4D97-AF65-F5344CB8AC3E}">
        <p14:creationId xmlns:p14="http://schemas.microsoft.com/office/powerpoint/2010/main" xmlns="" val="37910705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prstClr val="black"/>
                </a:solidFill>
                <a:latin typeface="Calibri"/>
              </a:rPr>
              <a:t>More Best Practices</a:t>
            </a:r>
            <a:endParaRPr lang="en-US" b="0" i="0" u="none" strike="noStrike" kern="1200" baseline="0" dirty="0" smtClean="0">
              <a:solidFill>
                <a:prstClr val="black"/>
              </a:solidFill>
              <a:latin typeface="Calibri"/>
            </a:endParaRPr>
          </a:p>
        </p:txBody>
      </p:sp>
      <p:sp>
        <p:nvSpPr>
          <p:cNvPr id="3" name="Text Placeholder 2"/>
          <p:cNvSpPr>
            <a:spLocks noGrp="1"/>
          </p:cNvSpPr>
          <p:nvPr>
            <p:ph type="body" idx="1"/>
          </p:nvPr>
        </p:nvSpPr>
        <p:spPr>
          <a:xfrm>
            <a:off x="1435608" y="1316763"/>
            <a:ext cx="7498080" cy="4800600"/>
          </a:xfrm>
        </p:spPr>
        <p:txBody>
          <a:bodyPr>
            <a:normAutofit fontScale="92500" lnSpcReduction="10000"/>
          </a:bodyPr>
          <a:lstStyle/>
          <a:p>
            <a:pPr marR="0" lvl="0" rtl="0"/>
            <a:r>
              <a:rPr lang="en-US" b="0" i="0" u="none" strike="noStrike" kern="1200" baseline="0" dirty="0" smtClean="0">
                <a:solidFill>
                  <a:prstClr val="black"/>
                </a:solidFill>
                <a:latin typeface="Calibri"/>
              </a:rPr>
              <a:t>Always separate CRA vs. Commission meetings </a:t>
            </a:r>
          </a:p>
          <a:p>
            <a:pPr marR="0" lvl="0" rtl="0"/>
            <a:r>
              <a:rPr lang="en-US" b="0" i="0" u="none" strike="noStrike" kern="1200" baseline="0" dirty="0" smtClean="0">
                <a:solidFill>
                  <a:prstClr val="black"/>
                </a:solidFill>
                <a:latin typeface="Calibri"/>
              </a:rPr>
              <a:t>Consider joint procedures for CRA and city, e.g.. Personnel Policies</a:t>
            </a:r>
          </a:p>
          <a:p>
            <a:pPr marR="0" lvl="0" rtl="0"/>
            <a:r>
              <a:rPr lang="en-US" b="0" i="0" u="none" strike="noStrike" kern="1200" baseline="0" dirty="0" smtClean="0">
                <a:solidFill>
                  <a:prstClr val="black"/>
                </a:solidFill>
                <a:latin typeface="Calibri"/>
              </a:rPr>
              <a:t>Maintain separate insurance (errors/omissions, liability)</a:t>
            </a:r>
          </a:p>
          <a:p>
            <a:pPr marR="0" lvl="0" rtl="0"/>
            <a:r>
              <a:rPr lang="en-US" b="0" i="0" u="none" strike="noStrike" kern="1200" baseline="0" dirty="0" smtClean="0">
                <a:solidFill>
                  <a:prstClr val="black"/>
                </a:solidFill>
                <a:latin typeface="Calibri"/>
              </a:rPr>
              <a:t>Monitor CRA contracts</a:t>
            </a:r>
          </a:p>
          <a:p>
            <a:pPr marR="0" lvl="0" rtl="0"/>
            <a:r>
              <a:rPr lang="en-US" b="0" i="0" u="none" strike="noStrike" kern="1200" baseline="0" dirty="0" smtClean="0">
                <a:solidFill>
                  <a:prstClr val="black"/>
                </a:solidFill>
                <a:latin typeface="Calibri"/>
              </a:rPr>
              <a:t>Complete all appropriate reports</a:t>
            </a:r>
          </a:p>
          <a:p>
            <a:pPr marR="0" lvl="0" rtl="0"/>
            <a:r>
              <a:rPr lang="en-US" b="0" i="0" u="none" strike="noStrike" kern="1200" baseline="0" dirty="0" smtClean="0">
                <a:solidFill>
                  <a:prstClr val="black"/>
                </a:solidFill>
                <a:latin typeface="Calibri"/>
              </a:rPr>
              <a:t>Use your legal counsel - pay now or pay more later</a:t>
            </a:r>
          </a:p>
          <a:p>
            <a:pPr marR="0" lvl="0" rtl="0"/>
            <a:endParaRPr lang="en-US" b="0" i="0" u="sng" strike="noStrike" kern="1200" baseline="0" dirty="0" smtClean="0">
              <a:solidFill>
                <a:prstClr val="black"/>
              </a:solidFill>
              <a:latin typeface="Calibri"/>
            </a:endParaRPr>
          </a:p>
          <a:p>
            <a:pPr marR="0" lvl="0" rtl="0"/>
            <a:endParaRPr lang="en-US" b="0" i="0" u="none" strike="noStrike" kern="1200" baseline="0" dirty="0" smtClean="0">
              <a:solidFill>
                <a:prstClr val="black"/>
              </a:solidFill>
              <a:latin typeface="Calibri"/>
            </a:endParaRPr>
          </a:p>
          <a:p>
            <a:pPr marR="0" lvl="0" rtl="0"/>
            <a:endParaRPr lang="en-US" b="0" i="0" u="none" strike="noStrike" kern="1200" baseline="0" dirty="0" smtClean="0">
              <a:solidFill>
                <a:prstClr val="black"/>
              </a:solidFill>
              <a:latin typeface="Calibri"/>
            </a:endParaRPr>
          </a:p>
          <a:p>
            <a:pPr marR="0" lvl="0" rtl="0"/>
            <a:endParaRPr lang="en-US" b="0" i="0" u="none" strike="noStrike" kern="1200" baseline="0" dirty="0" smtClean="0">
              <a:solidFill>
                <a:prstClr val="black"/>
              </a:solidFill>
              <a:latin typeface="Calibri"/>
            </a:endParaRPr>
          </a:p>
          <a:p>
            <a:pPr marR="0" lvl="0" rtl="0"/>
            <a:endParaRPr lang="en-US" b="0" i="0" u="none" strike="noStrike" kern="1200" baseline="0" dirty="0" smtClean="0">
              <a:solidFill>
                <a:prstClr val="black"/>
              </a:solidFill>
              <a:latin typeface="Calibri"/>
            </a:endParaRPr>
          </a:p>
        </p:txBody>
      </p:sp>
      <p:sp>
        <p:nvSpPr>
          <p:cNvPr id="4" name="Slide Number Placeholder 3"/>
          <p:cNvSpPr>
            <a:spLocks noGrp="1"/>
          </p:cNvSpPr>
          <p:nvPr>
            <p:ph type="sldNum" sz="quarter" idx="12"/>
          </p:nvPr>
        </p:nvSpPr>
        <p:spPr/>
        <p:txBody>
          <a:bodyPr/>
          <a:lstStyle/>
          <a:p>
            <a:fld id="{3B6310CB-C7BC-F148-B999-C8E063278362}" type="slidenum">
              <a:rPr lang="en-US" smtClean="0"/>
              <a:pPr/>
              <a:t>40</a:t>
            </a:fld>
            <a:endParaRPr lang="en-US" dirty="0"/>
          </a:p>
        </p:txBody>
      </p:sp>
    </p:spTree>
    <p:extLst>
      <p:ext uri="{BB962C8B-B14F-4D97-AF65-F5344CB8AC3E}">
        <p14:creationId xmlns:p14="http://schemas.microsoft.com/office/powerpoint/2010/main" xmlns="" val="213054167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kern="1200" baseline="0" dirty="0" smtClean="0">
                <a:solidFill>
                  <a:prstClr val="black"/>
                </a:solidFill>
                <a:latin typeface="Calibri"/>
              </a:rPr>
              <a:t>The Annual Municipal Cycle</a:t>
            </a:r>
            <a:br>
              <a:rPr lang="en-US" b="0" i="0" u="none" strike="noStrike" kern="1200" baseline="0" dirty="0" smtClean="0">
                <a:solidFill>
                  <a:prstClr val="black"/>
                </a:solidFill>
                <a:latin typeface="Calibri"/>
              </a:rPr>
            </a:br>
            <a:r>
              <a:rPr lang="en-US" sz="4000" i="1" dirty="0" smtClean="0">
                <a:solidFill>
                  <a:prstClr val="black"/>
                </a:solidFill>
                <a:latin typeface="Calibri"/>
              </a:rPr>
              <a:t>Staff’s Point of View</a:t>
            </a:r>
            <a:endParaRPr lang="en-US" sz="4000" b="0" i="1" u="none" strike="noStrike" kern="1200" baseline="0" dirty="0" smtClean="0">
              <a:solidFill>
                <a:prstClr val="black"/>
              </a:solidFill>
              <a:latin typeface="Calibri"/>
            </a:endParaRPr>
          </a:p>
        </p:txBody>
      </p:sp>
      <p:sp>
        <p:nvSpPr>
          <p:cNvPr id="3" name="Text Placeholder 2"/>
          <p:cNvSpPr>
            <a:spLocks noGrp="1"/>
          </p:cNvSpPr>
          <p:nvPr>
            <p:ph type="body" idx="1"/>
          </p:nvPr>
        </p:nvSpPr>
        <p:spPr>
          <a:xfrm>
            <a:off x="1435608" y="1516920"/>
            <a:ext cx="7498080" cy="4800600"/>
          </a:xfrm>
        </p:spPr>
        <p:txBody>
          <a:bodyPr>
            <a:normAutofit/>
          </a:bodyPr>
          <a:lstStyle/>
          <a:p>
            <a:pPr marR="0" lvl="0" rtl="0"/>
            <a:r>
              <a:rPr lang="en-US" sz="2800" b="0" i="0" u="none" strike="noStrike" kern="1200" baseline="0" dirty="0" smtClean="0">
                <a:solidFill>
                  <a:prstClr val="black"/>
                </a:solidFill>
                <a:latin typeface="Calibri"/>
              </a:rPr>
              <a:t>October – False Start</a:t>
            </a:r>
          </a:p>
          <a:p>
            <a:pPr marR="0" lvl="0" rtl="0"/>
            <a:r>
              <a:rPr lang="en-US" sz="2800" b="0" i="0" u="none" strike="noStrike" kern="1200" baseline="0" dirty="0" smtClean="0">
                <a:solidFill>
                  <a:prstClr val="black"/>
                </a:solidFill>
                <a:latin typeface="Calibri"/>
              </a:rPr>
              <a:t>November/December – Where is Everyone?</a:t>
            </a:r>
          </a:p>
          <a:p>
            <a:pPr marR="0" lvl="0" rtl="0"/>
            <a:r>
              <a:rPr lang="en-US" sz="2800" b="0" i="0" u="none" strike="noStrike" kern="1200" baseline="0" dirty="0" smtClean="0">
                <a:solidFill>
                  <a:prstClr val="black"/>
                </a:solidFill>
                <a:latin typeface="Calibri"/>
              </a:rPr>
              <a:t>January – Angst!!!!</a:t>
            </a:r>
          </a:p>
          <a:p>
            <a:pPr marR="0" lvl="0" rtl="0"/>
            <a:r>
              <a:rPr lang="en-US" sz="2800" b="0" i="0" u="none" strike="noStrike" kern="1200" baseline="0" dirty="0" smtClean="0">
                <a:solidFill>
                  <a:prstClr val="black"/>
                </a:solidFill>
                <a:latin typeface="Calibri"/>
              </a:rPr>
              <a:t>February through June – The Real Deal</a:t>
            </a:r>
          </a:p>
          <a:p>
            <a:pPr marR="0" lvl="0" rtl="0"/>
            <a:r>
              <a:rPr lang="en-US" sz="2800" b="0" i="0" u="none" strike="noStrike" kern="1200" baseline="0" dirty="0" smtClean="0">
                <a:solidFill>
                  <a:prstClr val="black"/>
                </a:solidFill>
                <a:latin typeface="Calibri"/>
              </a:rPr>
              <a:t>July/August – At Last Staff Can Get Something Done</a:t>
            </a:r>
          </a:p>
          <a:p>
            <a:pPr marR="0" lvl="0" rtl="0"/>
            <a:r>
              <a:rPr lang="en-US" sz="2800" b="0" i="0" u="none" strike="noStrike" kern="1200" baseline="0" dirty="0" smtClean="0">
                <a:solidFill>
                  <a:prstClr val="black"/>
                </a:solidFill>
                <a:latin typeface="Calibri"/>
              </a:rPr>
              <a:t>September – It’s the Budget, Stupid!</a:t>
            </a:r>
          </a:p>
          <a:p>
            <a:pPr marR="0" lvl="0" rtl="0"/>
            <a:r>
              <a:rPr lang="en-US" sz="2800" b="0" i="0" u="none" strike="noStrike" kern="1200" baseline="0" dirty="0" smtClean="0">
                <a:solidFill>
                  <a:prstClr val="black"/>
                </a:solidFill>
                <a:latin typeface="Calibri"/>
              </a:rPr>
              <a:t>Start All Over Again . . .</a:t>
            </a:r>
          </a:p>
        </p:txBody>
      </p:sp>
      <p:sp>
        <p:nvSpPr>
          <p:cNvPr id="4" name="Slide Number Placeholder 3"/>
          <p:cNvSpPr>
            <a:spLocks noGrp="1"/>
          </p:cNvSpPr>
          <p:nvPr>
            <p:ph type="sldNum" sz="quarter" idx="12"/>
          </p:nvPr>
        </p:nvSpPr>
        <p:spPr/>
        <p:txBody>
          <a:bodyPr/>
          <a:lstStyle/>
          <a:p>
            <a:fld id="{3B6310CB-C7BC-F148-B999-C8E063278362}" type="slidenum">
              <a:rPr lang="en-US" smtClean="0"/>
              <a:pPr/>
              <a:t>41</a:t>
            </a:fld>
            <a:endParaRPr lang="en-US" dirty="0"/>
          </a:p>
        </p:txBody>
      </p:sp>
    </p:spTree>
    <p:extLst>
      <p:ext uri="{BB962C8B-B14F-4D97-AF65-F5344CB8AC3E}">
        <p14:creationId xmlns:p14="http://schemas.microsoft.com/office/powerpoint/2010/main" xmlns="" val="3851939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kern="1200" baseline="0" dirty="0" smtClean="0">
                <a:solidFill>
                  <a:prstClr val="black"/>
                </a:solidFill>
                <a:latin typeface="Calibri"/>
              </a:rPr>
              <a:t>The Future . . . </a:t>
            </a:r>
          </a:p>
        </p:txBody>
      </p:sp>
      <p:sp>
        <p:nvSpPr>
          <p:cNvPr id="3" name="Text Placeholder 2"/>
          <p:cNvSpPr>
            <a:spLocks noGrp="1"/>
          </p:cNvSpPr>
          <p:nvPr>
            <p:ph type="body" idx="1"/>
          </p:nvPr>
        </p:nvSpPr>
        <p:spPr/>
        <p:txBody>
          <a:bodyPr>
            <a:normAutofit/>
          </a:bodyPr>
          <a:lstStyle/>
          <a:p>
            <a:pPr marR="0" lvl="0" rtl="0"/>
            <a:r>
              <a:rPr lang="en-US" sz="2800" b="0" i="0" u="none" strike="noStrike" kern="1200" baseline="0" dirty="0" smtClean="0">
                <a:solidFill>
                  <a:prstClr val="black"/>
                </a:solidFill>
                <a:latin typeface="Calibri"/>
              </a:rPr>
              <a:t>Inter local agreements will be used more to outline who pays for what, when, how and why </a:t>
            </a:r>
          </a:p>
          <a:p>
            <a:pPr marR="0" lvl="0" rtl="0"/>
            <a:r>
              <a:rPr lang="en-US" sz="2800" b="0" i="0" u="none" strike="noStrike" kern="1200" baseline="0" dirty="0" smtClean="0">
                <a:solidFill>
                  <a:prstClr val="black"/>
                </a:solidFill>
                <a:latin typeface="Calibri"/>
              </a:rPr>
              <a:t>Cooperative instead of competitive approach to governing</a:t>
            </a:r>
          </a:p>
          <a:p>
            <a:pPr marR="0" lvl="0" rtl="0"/>
            <a:r>
              <a:rPr lang="en-US" sz="2800" b="0" i="0" u="none" strike="noStrike" kern="1200" baseline="0" dirty="0" smtClean="0">
                <a:solidFill>
                  <a:prstClr val="black"/>
                </a:solidFill>
                <a:latin typeface="Calibri"/>
              </a:rPr>
              <a:t>Dialogue, not monologue</a:t>
            </a:r>
          </a:p>
          <a:p>
            <a:pPr marR="0" lvl="0" rtl="0"/>
            <a:r>
              <a:rPr lang="en-US" sz="2800" b="0" i="0" u="none" strike="noStrike" kern="1200" baseline="0" dirty="0" smtClean="0">
                <a:solidFill>
                  <a:prstClr val="black"/>
                </a:solidFill>
                <a:latin typeface="Calibri"/>
              </a:rPr>
              <a:t>Strong legislative defense - any changes to the redevelopment act should empower, not limit.</a:t>
            </a:r>
          </a:p>
        </p:txBody>
      </p:sp>
      <p:sp>
        <p:nvSpPr>
          <p:cNvPr id="4" name="Slide Number Placeholder 3"/>
          <p:cNvSpPr>
            <a:spLocks noGrp="1"/>
          </p:cNvSpPr>
          <p:nvPr>
            <p:ph type="sldNum" sz="quarter" idx="12"/>
          </p:nvPr>
        </p:nvSpPr>
        <p:spPr/>
        <p:txBody>
          <a:bodyPr/>
          <a:lstStyle/>
          <a:p>
            <a:fld id="{3B6310CB-C7BC-F148-B999-C8E063278362}" type="slidenum">
              <a:rPr lang="en-US" smtClean="0"/>
              <a:pPr/>
              <a:t>42</a:t>
            </a:fld>
            <a:endParaRPr lang="en-US" dirty="0"/>
          </a:p>
        </p:txBody>
      </p:sp>
    </p:spTree>
    <p:extLst>
      <p:ext uri="{BB962C8B-B14F-4D97-AF65-F5344CB8AC3E}">
        <p14:creationId xmlns:p14="http://schemas.microsoft.com/office/powerpoint/2010/main" xmlns="" val="17751694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7"/>
            <a:ext cx="7498080" cy="1496105"/>
          </a:xfrm>
        </p:spPr>
        <p:txBody>
          <a:bodyPr>
            <a:normAutofit fontScale="90000"/>
          </a:bodyPr>
          <a:lstStyle/>
          <a:p>
            <a:pPr algn="ctr"/>
            <a:r>
              <a:rPr lang="en-US" dirty="0" smtClean="0">
                <a:solidFill>
                  <a:prstClr val="black"/>
                </a:solidFill>
                <a:latin typeface="Calibri"/>
              </a:rPr>
              <a:t/>
            </a:r>
            <a:br>
              <a:rPr lang="en-US" dirty="0" smtClean="0">
                <a:solidFill>
                  <a:prstClr val="black"/>
                </a:solidFill>
                <a:latin typeface="Calibri"/>
              </a:rPr>
            </a:br>
            <a:r>
              <a:rPr lang="en-US" dirty="0" smtClean="0">
                <a:solidFill>
                  <a:prstClr val="black"/>
                </a:solidFill>
                <a:latin typeface="Calibri"/>
              </a:rPr>
              <a:t>FRA Can Help</a:t>
            </a:r>
            <a:br>
              <a:rPr lang="en-US" dirty="0" smtClean="0">
                <a:solidFill>
                  <a:prstClr val="black"/>
                </a:solidFill>
                <a:latin typeface="Calibri"/>
              </a:rPr>
            </a:br>
            <a:r>
              <a:rPr lang="en-US" dirty="0" smtClean="0">
                <a:solidFill>
                  <a:schemeClr val="tx1"/>
                </a:solidFill>
                <a:latin typeface="Calibri"/>
              </a:rPr>
              <a:t>www.</a:t>
            </a:r>
            <a:r>
              <a:rPr lang="en-US" dirty="0" smtClean="0">
                <a:solidFill>
                  <a:schemeClr val="tx1"/>
                </a:solidFill>
                <a:latin typeface="Calibri"/>
                <a:hlinkClick r:id="rId2"/>
              </a:rPr>
              <a:t>redevelopment.net</a:t>
            </a:r>
            <a:r>
              <a:rPr lang="en-US" dirty="0" smtClean="0">
                <a:solidFill>
                  <a:schemeClr val="tx1"/>
                </a:solidFill>
                <a:latin typeface="Calibri"/>
              </a:rPr>
              <a:t/>
            </a:r>
            <a:br>
              <a:rPr lang="en-US" dirty="0" smtClean="0">
                <a:solidFill>
                  <a:schemeClr val="tx1"/>
                </a:solidFill>
                <a:latin typeface="Calibri"/>
              </a:rPr>
            </a:br>
            <a:endParaRPr lang="en-US" b="0" i="0" u="none" strike="noStrike" kern="1200" baseline="0" dirty="0" smtClean="0">
              <a:solidFill>
                <a:schemeClr val="tx1"/>
              </a:solidFill>
              <a:latin typeface="Calibri"/>
            </a:endParaRPr>
          </a:p>
        </p:txBody>
      </p:sp>
      <p:sp>
        <p:nvSpPr>
          <p:cNvPr id="3" name="Text Placeholder 2"/>
          <p:cNvSpPr>
            <a:spLocks noGrp="1"/>
          </p:cNvSpPr>
          <p:nvPr>
            <p:ph type="body" idx="1"/>
          </p:nvPr>
        </p:nvSpPr>
        <p:spPr>
          <a:xfrm>
            <a:off x="1435608" y="1770742"/>
            <a:ext cx="7498080" cy="4477658"/>
          </a:xfrm>
        </p:spPr>
        <p:txBody>
          <a:bodyPr>
            <a:normAutofit/>
          </a:bodyPr>
          <a:lstStyle/>
          <a:p>
            <a:pPr lvl="0"/>
            <a:r>
              <a:rPr lang="en-US" sz="2800" dirty="0" smtClean="0">
                <a:solidFill>
                  <a:prstClr val="black"/>
                </a:solidFill>
                <a:latin typeface="Calibri"/>
              </a:rPr>
              <a:t>Advocacy   </a:t>
            </a:r>
          </a:p>
          <a:p>
            <a:pPr lvl="0"/>
            <a:r>
              <a:rPr lang="en-US" sz="2800" dirty="0" smtClean="0">
                <a:solidFill>
                  <a:prstClr val="black"/>
                </a:solidFill>
                <a:latin typeface="Calibri"/>
              </a:rPr>
              <a:t>Education</a:t>
            </a:r>
          </a:p>
          <a:p>
            <a:pPr lvl="0"/>
            <a:r>
              <a:rPr lang="en-US" sz="2800" dirty="0" smtClean="0">
                <a:solidFill>
                  <a:prstClr val="black"/>
                </a:solidFill>
                <a:latin typeface="Calibri"/>
              </a:rPr>
              <a:t>Speakers Bureau</a:t>
            </a:r>
          </a:p>
          <a:p>
            <a:pPr lvl="0"/>
            <a:r>
              <a:rPr lang="en-US" sz="2800" dirty="0" smtClean="0">
                <a:solidFill>
                  <a:prstClr val="black"/>
                </a:solidFill>
                <a:latin typeface="Calibri"/>
              </a:rPr>
              <a:t>News Clips</a:t>
            </a:r>
          </a:p>
          <a:p>
            <a:pPr lvl="0"/>
            <a:r>
              <a:rPr lang="en-US" sz="2800" dirty="0" smtClean="0">
                <a:solidFill>
                  <a:prstClr val="black"/>
                </a:solidFill>
                <a:latin typeface="Calibri"/>
              </a:rPr>
              <a:t>Web, facebook, Twitter</a:t>
            </a:r>
          </a:p>
          <a:p>
            <a:pPr lvl="0"/>
            <a:r>
              <a:rPr lang="en-US" sz="2800" dirty="0" smtClean="0">
                <a:solidFill>
                  <a:prstClr val="black"/>
                </a:solidFill>
                <a:latin typeface="Calibri"/>
              </a:rPr>
              <a:t>Technical Assistance </a:t>
            </a:r>
          </a:p>
          <a:p>
            <a:pPr lvl="0"/>
            <a:r>
              <a:rPr lang="en-US" sz="2800" dirty="0" smtClean="0">
                <a:solidFill>
                  <a:prstClr val="black"/>
                </a:solidFill>
                <a:latin typeface="Calibri"/>
              </a:rPr>
              <a:t>Professional Development and Training</a:t>
            </a:r>
          </a:p>
          <a:p>
            <a:pPr lvl="0"/>
            <a:r>
              <a:rPr lang="en-US" sz="2800" dirty="0" smtClean="0">
                <a:solidFill>
                  <a:prstClr val="black"/>
                </a:solidFill>
                <a:latin typeface="Calibri"/>
              </a:rPr>
              <a:t>Academy Program</a:t>
            </a:r>
          </a:p>
          <a:p>
            <a:pPr marR="0" lvl="0" rtl="0"/>
            <a:endParaRPr lang="en-US" b="0" i="0" u="none" strike="noStrike" kern="1200" baseline="0" dirty="0" smtClean="0">
              <a:solidFill>
                <a:prstClr val="black"/>
              </a:solidFill>
              <a:latin typeface="Calibri"/>
            </a:endParaRPr>
          </a:p>
          <a:p>
            <a:pPr marR="0" lvl="0" rtl="0"/>
            <a:endParaRPr lang="en-US" b="0" i="0" u="none" strike="noStrike" kern="1200" baseline="0" dirty="0" smtClean="0">
              <a:solidFill>
                <a:prstClr val="black"/>
              </a:solidFill>
              <a:latin typeface="Calibri"/>
            </a:endParaRPr>
          </a:p>
          <a:p>
            <a:pPr marR="0" lvl="0" rtl="0"/>
            <a:endParaRPr lang="en-US" b="0" i="0" u="none" strike="noStrike" kern="1200" baseline="0" dirty="0" smtClean="0">
              <a:solidFill>
                <a:prstClr val="black"/>
              </a:solidFill>
              <a:latin typeface="Calibri"/>
            </a:endParaRPr>
          </a:p>
          <a:p>
            <a:pPr marR="0" lvl="0" rtl="0"/>
            <a:endParaRPr lang="en-US" b="0" i="0" u="none" strike="noStrike" kern="1200" baseline="0" dirty="0" smtClean="0">
              <a:solidFill>
                <a:prstClr val="black"/>
              </a:solidFill>
              <a:latin typeface="Calibri"/>
            </a:endParaRPr>
          </a:p>
          <a:p>
            <a:pPr marR="0" lvl="0" rtl="0"/>
            <a:endParaRPr lang="en-US" b="0" i="0" u="none" strike="noStrike" kern="1200" baseline="0" dirty="0" smtClean="0">
              <a:solidFill>
                <a:prstClr val="black"/>
              </a:solidFill>
              <a:latin typeface="Calibri"/>
            </a:endParaRPr>
          </a:p>
        </p:txBody>
      </p:sp>
      <p:sp>
        <p:nvSpPr>
          <p:cNvPr id="4" name="Slide Number Placeholder 3"/>
          <p:cNvSpPr>
            <a:spLocks noGrp="1"/>
          </p:cNvSpPr>
          <p:nvPr>
            <p:ph type="sldNum" sz="quarter" idx="12"/>
          </p:nvPr>
        </p:nvSpPr>
        <p:spPr/>
        <p:txBody>
          <a:bodyPr/>
          <a:lstStyle/>
          <a:p>
            <a:fld id="{3B6310CB-C7BC-F148-B999-C8E063278362}" type="slidenum">
              <a:rPr lang="en-US" smtClean="0"/>
              <a:pPr/>
              <a:t>43</a:t>
            </a:fld>
            <a:endParaRPr lang="en-US" dirty="0"/>
          </a:p>
        </p:txBody>
      </p:sp>
    </p:spTree>
    <p:extLst>
      <p:ext uri="{BB962C8B-B14F-4D97-AF65-F5344CB8AC3E}">
        <p14:creationId xmlns:p14="http://schemas.microsoft.com/office/powerpoint/2010/main" xmlns="" val="22649594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kern="1200" baseline="0" dirty="0" smtClean="0">
                <a:solidFill>
                  <a:prstClr val="black"/>
                </a:solidFill>
                <a:latin typeface="Calibri"/>
              </a:rPr>
              <a:t>Other</a:t>
            </a:r>
            <a:r>
              <a:rPr lang="en-US" b="0" i="0" u="none" strike="noStrike" kern="1200" dirty="0" smtClean="0">
                <a:solidFill>
                  <a:prstClr val="black"/>
                </a:solidFill>
                <a:latin typeface="Calibri"/>
              </a:rPr>
              <a:t> </a:t>
            </a:r>
            <a:r>
              <a:rPr lang="en-US" b="0" i="0" u="none" strike="noStrike" kern="1200" baseline="0" dirty="0" smtClean="0">
                <a:solidFill>
                  <a:prstClr val="black"/>
                </a:solidFill>
                <a:latin typeface="Calibri"/>
              </a:rPr>
              <a:t>Resources</a:t>
            </a:r>
          </a:p>
        </p:txBody>
      </p:sp>
      <p:sp>
        <p:nvSpPr>
          <p:cNvPr id="3" name="Text Placeholder 2"/>
          <p:cNvSpPr>
            <a:spLocks noGrp="1"/>
          </p:cNvSpPr>
          <p:nvPr>
            <p:ph type="body" idx="1"/>
          </p:nvPr>
        </p:nvSpPr>
        <p:spPr/>
        <p:txBody>
          <a:bodyPr>
            <a:normAutofit fontScale="92500" lnSpcReduction="20000"/>
          </a:bodyPr>
          <a:lstStyle/>
          <a:p>
            <a:pPr marR="0" lvl="0" rtl="0"/>
            <a:r>
              <a:rPr lang="en-US" b="0" i="0" u="none" strike="noStrike" kern="1200" baseline="0" dirty="0" smtClean="0">
                <a:solidFill>
                  <a:prstClr val="black"/>
                </a:solidFill>
                <a:latin typeface="Calibri"/>
              </a:rPr>
              <a:t>Florida Chapter  of the American Planning Association</a:t>
            </a:r>
            <a:br>
              <a:rPr lang="en-US" b="0" i="0" u="none" strike="noStrike" kern="1200" baseline="0" dirty="0" smtClean="0">
                <a:solidFill>
                  <a:prstClr val="black"/>
                </a:solidFill>
                <a:latin typeface="Calibri"/>
              </a:rPr>
            </a:br>
            <a:r>
              <a:rPr lang="en-US" b="0" i="0" u="sng" strike="noStrike" kern="1200" baseline="0" dirty="0" smtClean="0">
                <a:solidFill>
                  <a:prstClr val="black"/>
                </a:solidFill>
                <a:latin typeface="Calibri"/>
              </a:rPr>
              <a:t>www.floridaplanning.org</a:t>
            </a:r>
          </a:p>
          <a:p>
            <a:pPr lvl="0"/>
            <a:r>
              <a:rPr lang="en-US" dirty="0">
                <a:solidFill>
                  <a:prstClr val="black"/>
                </a:solidFill>
                <a:latin typeface="Calibri"/>
              </a:rPr>
              <a:t>Florida League of Cities  </a:t>
            </a:r>
            <a:r>
              <a:rPr lang="en-US" u="sng" dirty="0">
                <a:solidFill>
                  <a:prstClr val="black"/>
                </a:solidFill>
                <a:latin typeface="Calibri"/>
              </a:rPr>
              <a:t>www.flcities.com</a:t>
            </a:r>
          </a:p>
          <a:p>
            <a:pPr lvl="0"/>
            <a:r>
              <a:rPr lang="en-US" dirty="0">
                <a:solidFill>
                  <a:prstClr val="black"/>
                </a:solidFill>
                <a:latin typeface="Calibri"/>
              </a:rPr>
              <a:t>Florida Association of Counties  </a:t>
            </a:r>
            <a:r>
              <a:rPr lang="en-US" u="sng" dirty="0">
                <a:solidFill>
                  <a:prstClr val="black"/>
                </a:solidFill>
                <a:latin typeface="Calibri"/>
              </a:rPr>
              <a:t>www.flcounties.com</a:t>
            </a:r>
          </a:p>
          <a:p>
            <a:pPr marR="0" lvl="0" rtl="0"/>
            <a:r>
              <a:rPr lang="en-US" b="0" i="0" u="none" strike="noStrike" kern="1200" baseline="0" dirty="0" smtClean="0">
                <a:solidFill>
                  <a:prstClr val="black"/>
                </a:solidFill>
                <a:latin typeface="Calibri"/>
              </a:rPr>
              <a:t>International Council of Shopping Centers </a:t>
            </a:r>
            <a:r>
              <a:rPr lang="en-US" b="0" i="0" u="sng" strike="noStrike" kern="1200" baseline="0" dirty="0" smtClean="0">
                <a:solidFill>
                  <a:prstClr val="black"/>
                </a:solidFill>
                <a:latin typeface="Calibri"/>
              </a:rPr>
              <a:t>www.icsc.org</a:t>
            </a:r>
          </a:p>
          <a:p>
            <a:pPr marR="0" lvl="0" rtl="0"/>
            <a:r>
              <a:rPr lang="en-US" b="0" i="0" u="none" strike="noStrike" kern="1200" baseline="0" dirty="0" smtClean="0">
                <a:solidFill>
                  <a:prstClr val="black"/>
                </a:solidFill>
                <a:latin typeface="Calibri"/>
              </a:rPr>
              <a:t>Urban Land Institute  </a:t>
            </a:r>
            <a:r>
              <a:rPr lang="en-US" b="0" i="0" u="sng" strike="noStrike" kern="1200" baseline="0" dirty="0" smtClean="0">
                <a:solidFill>
                  <a:prstClr val="black"/>
                </a:solidFill>
                <a:latin typeface="Calibri"/>
              </a:rPr>
              <a:t>www.uli.org</a:t>
            </a:r>
          </a:p>
          <a:p>
            <a:pPr marR="0" lvl="0" rtl="0"/>
            <a:r>
              <a:rPr lang="en-US" b="0" i="0" u="none" strike="noStrike" kern="1200" baseline="0" dirty="0" smtClean="0">
                <a:solidFill>
                  <a:prstClr val="black"/>
                </a:solidFill>
                <a:latin typeface="Calibri"/>
              </a:rPr>
              <a:t>Florida Brownfields Association  </a:t>
            </a:r>
            <a:r>
              <a:rPr lang="en-US" b="0" i="0" u="sng" strike="noStrike" kern="1200" baseline="0" dirty="0" smtClean="0">
                <a:solidFill>
                  <a:prstClr val="black"/>
                </a:solidFill>
                <a:latin typeface="Calibri"/>
              </a:rPr>
              <a:t>www.fba.org</a:t>
            </a:r>
          </a:p>
          <a:p>
            <a:pPr marR="0" lvl="0" rtl="0"/>
            <a:endParaRPr lang="en-US" b="0" i="0" u="none" strike="noStrike" kern="1200" baseline="0" dirty="0" smtClean="0">
              <a:solidFill>
                <a:prstClr val="black"/>
              </a:solidFill>
              <a:latin typeface="Calibri"/>
            </a:endParaRPr>
          </a:p>
          <a:p>
            <a:pPr marR="0" lvl="0" rtl="0"/>
            <a:endParaRPr lang="en-US" b="0" i="0" u="none" strike="noStrike" kern="1200" baseline="0" dirty="0" smtClean="0">
              <a:solidFill>
                <a:prstClr val="black"/>
              </a:solidFill>
              <a:latin typeface="Calibri"/>
            </a:endParaRPr>
          </a:p>
          <a:p>
            <a:pPr marR="0" lvl="0" rtl="0"/>
            <a:endParaRPr lang="en-US" b="0" i="0" u="none" strike="noStrike" kern="1200" baseline="0" dirty="0" smtClean="0">
              <a:solidFill>
                <a:prstClr val="black"/>
              </a:solidFill>
              <a:latin typeface="Calibri"/>
            </a:endParaRPr>
          </a:p>
          <a:p>
            <a:pPr marR="0" lvl="0" rtl="0"/>
            <a:endParaRPr lang="en-US" b="0" i="0" u="none" strike="noStrike" kern="1200" baseline="0" dirty="0" smtClean="0">
              <a:solidFill>
                <a:prstClr val="black"/>
              </a:solidFill>
              <a:latin typeface="Calibri"/>
            </a:endParaRPr>
          </a:p>
          <a:p>
            <a:pPr marR="0" lvl="0" rtl="0"/>
            <a:endParaRPr lang="en-US" b="0" i="0" u="none" strike="noStrike" kern="1200" baseline="0" dirty="0" smtClean="0">
              <a:solidFill>
                <a:prstClr val="black"/>
              </a:solidFill>
              <a:latin typeface="Calibri"/>
            </a:endParaRPr>
          </a:p>
        </p:txBody>
      </p:sp>
      <p:sp>
        <p:nvSpPr>
          <p:cNvPr id="4" name="Slide Number Placeholder 3"/>
          <p:cNvSpPr>
            <a:spLocks noGrp="1"/>
          </p:cNvSpPr>
          <p:nvPr>
            <p:ph type="sldNum" sz="quarter" idx="12"/>
          </p:nvPr>
        </p:nvSpPr>
        <p:spPr/>
        <p:txBody>
          <a:bodyPr/>
          <a:lstStyle/>
          <a:p>
            <a:fld id="{3B6310CB-C7BC-F148-B999-C8E063278362}" type="slidenum">
              <a:rPr lang="en-US" smtClean="0"/>
              <a:pPr/>
              <a:t>44</a:t>
            </a:fld>
            <a:endParaRPr lang="en-US" dirty="0"/>
          </a:p>
        </p:txBody>
      </p:sp>
    </p:spTree>
    <p:extLst>
      <p:ext uri="{BB962C8B-B14F-4D97-AF65-F5344CB8AC3E}">
        <p14:creationId xmlns:p14="http://schemas.microsoft.com/office/powerpoint/2010/main" xmlns="" val="21159455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R="0" rtl="0"/>
            <a:r>
              <a:rPr lang="en-US" b="0" i="0" u="none" strike="noStrike" kern="1200" baseline="0" dirty="0" smtClean="0">
                <a:solidFill>
                  <a:prstClr val="black"/>
                </a:solidFill>
                <a:latin typeface="Calibri"/>
              </a:rPr>
              <a:t>What is a CRA?  </a:t>
            </a:r>
          </a:p>
        </p:txBody>
      </p:sp>
      <p:sp>
        <p:nvSpPr>
          <p:cNvPr id="3" name="Text Placeholder 2"/>
          <p:cNvSpPr>
            <a:spLocks noGrp="1"/>
          </p:cNvSpPr>
          <p:nvPr>
            <p:ph type="body" idx="1"/>
          </p:nvPr>
        </p:nvSpPr>
        <p:spPr>
          <a:xfrm>
            <a:off x="1417334" y="1374711"/>
            <a:ext cx="7498080" cy="5043021"/>
          </a:xfrm>
        </p:spPr>
        <p:txBody>
          <a:bodyPr>
            <a:normAutofit fontScale="92500" lnSpcReduction="10000"/>
          </a:bodyPr>
          <a:lstStyle/>
          <a:p>
            <a:pPr marR="0" lvl="0" rtl="0"/>
            <a:r>
              <a:rPr lang="en-US" b="0" i="0" u="none" strike="noStrike" kern="1200" baseline="0" dirty="0" smtClean="0">
                <a:solidFill>
                  <a:prstClr val="black"/>
                </a:solidFill>
                <a:latin typeface="Calibri"/>
              </a:rPr>
              <a:t>Dependent Special District</a:t>
            </a:r>
          </a:p>
          <a:p>
            <a:pPr marR="0" lvl="0" rtl="0"/>
            <a:r>
              <a:rPr lang="en-US" b="0" i="0" u="none" strike="noStrike" kern="1200" baseline="0" dirty="0" smtClean="0">
                <a:solidFill>
                  <a:prstClr val="black"/>
                </a:solidFill>
                <a:latin typeface="Calibri"/>
              </a:rPr>
              <a:t>Created to remove slum and blight conditions within a designated district</a:t>
            </a:r>
          </a:p>
          <a:p>
            <a:pPr marR="0" lvl="0" rtl="0"/>
            <a:r>
              <a:rPr lang="en-US" b="0" i="0" u="none" strike="noStrike" kern="1200" baseline="0" dirty="0" smtClean="0">
                <a:solidFill>
                  <a:prstClr val="black"/>
                </a:solidFill>
                <a:latin typeface="Calibri"/>
              </a:rPr>
              <a:t>Board Members appointed by local government</a:t>
            </a:r>
            <a:r>
              <a:rPr lang="en-US" b="0" i="0" u="none" strike="noStrike" kern="1200" dirty="0" smtClean="0">
                <a:solidFill>
                  <a:prstClr val="black"/>
                </a:solidFill>
                <a:latin typeface="Calibri"/>
              </a:rPr>
              <a:t> – </a:t>
            </a:r>
            <a:r>
              <a:rPr lang="en-US" b="0" i="0" u="none" strike="noStrike" kern="1200" baseline="0" dirty="0" smtClean="0">
                <a:solidFill>
                  <a:prstClr val="black"/>
                </a:solidFill>
                <a:latin typeface="Calibri"/>
              </a:rPr>
              <a:t>elected officials or appointees or both</a:t>
            </a:r>
          </a:p>
          <a:p>
            <a:r>
              <a:rPr lang="en-US" smtClean="0">
                <a:solidFill>
                  <a:prstClr val="black"/>
                </a:solidFill>
                <a:latin typeface="Calibri"/>
              </a:rPr>
              <a:t>Statutes generally </a:t>
            </a:r>
            <a:r>
              <a:rPr lang="en-US" dirty="0" smtClean="0">
                <a:solidFill>
                  <a:prstClr val="black"/>
                </a:solidFill>
                <a:latin typeface="Calibri"/>
              </a:rPr>
              <a:t>allow only </a:t>
            </a:r>
            <a:r>
              <a:rPr lang="en-US" u="sng" dirty="0" smtClean="0">
                <a:solidFill>
                  <a:prstClr val="black"/>
                </a:solidFill>
                <a:latin typeface="Calibri"/>
              </a:rPr>
              <a:t>one</a:t>
            </a:r>
            <a:r>
              <a:rPr lang="en-US" dirty="0" smtClean="0">
                <a:solidFill>
                  <a:prstClr val="black"/>
                </a:solidFill>
                <a:latin typeface="Calibri"/>
              </a:rPr>
              <a:t> Community Redevelopment Agency (Board) per jurisdiction</a:t>
            </a:r>
          </a:p>
          <a:p>
            <a:pPr lvl="1"/>
            <a:r>
              <a:rPr lang="en-US" dirty="0" smtClean="0">
                <a:solidFill>
                  <a:prstClr val="black"/>
                </a:solidFill>
                <a:latin typeface="Calibri"/>
              </a:rPr>
              <a:t>Exception - Charter Counties &lt;1.6 million people</a:t>
            </a:r>
          </a:p>
          <a:p>
            <a:pPr marR="0" lvl="0" rtl="0"/>
            <a:r>
              <a:rPr lang="en-US" b="0" i="0" u="none" strike="noStrike" kern="1200" baseline="0" dirty="0" smtClean="0">
                <a:solidFill>
                  <a:prstClr val="black"/>
                </a:solidFill>
                <a:latin typeface="Calibri"/>
              </a:rPr>
              <a:t>CRA may have multiple CRA </a:t>
            </a:r>
            <a:r>
              <a:rPr lang="en-US" b="0" i="0" u="sng" strike="noStrike" kern="1200" baseline="0" dirty="0" smtClean="0">
                <a:solidFill>
                  <a:prstClr val="black"/>
                </a:solidFill>
                <a:latin typeface="Calibri"/>
              </a:rPr>
              <a:t>districts</a:t>
            </a:r>
          </a:p>
        </p:txBody>
      </p:sp>
      <p:sp>
        <p:nvSpPr>
          <p:cNvPr id="4" name="Slide Number Placeholder 3"/>
          <p:cNvSpPr>
            <a:spLocks noGrp="1"/>
          </p:cNvSpPr>
          <p:nvPr>
            <p:ph type="sldNum" sz="quarter" idx="12"/>
          </p:nvPr>
        </p:nvSpPr>
        <p:spPr/>
        <p:txBody>
          <a:bodyPr/>
          <a:lstStyle/>
          <a:p>
            <a:fld id="{3B6310CB-C7BC-F148-B999-C8E063278362}" type="slidenum">
              <a:rPr lang="en-US" smtClean="0"/>
              <a:pPr/>
              <a:t>5</a:t>
            </a:fld>
            <a:endParaRPr lang="en-US" dirty="0"/>
          </a:p>
        </p:txBody>
      </p:sp>
    </p:spTree>
    <p:extLst>
      <p:ext uri="{BB962C8B-B14F-4D97-AF65-F5344CB8AC3E}">
        <p14:creationId xmlns:p14="http://schemas.microsoft.com/office/powerpoint/2010/main" xmlns="" val="14988996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normAutofit/>
          </a:bodyPr>
          <a:lstStyle/>
          <a:p>
            <a:pPr eaLnBrk="1" hangingPunct="1"/>
            <a:r>
              <a:rPr lang="en-US" sz="3200" dirty="0">
                <a:solidFill>
                  <a:srgbClr val="800000"/>
                </a:solidFill>
                <a:latin typeface="Gill Sans MT"/>
                <a:cs typeface="Gill Sans MT"/>
              </a:rPr>
              <a:t>Community Redevelopment Agencies (</a:t>
            </a:r>
            <a:r>
              <a:rPr lang="en-US" sz="3200" dirty="0" smtClean="0">
                <a:solidFill>
                  <a:srgbClr val="800000"/>
                </a:solidFill>
                <a:latin typeface="Gill Sans MT"/>
                <a:cs typeface="Gill Sans MT"/>
              </a:rPr>
              <a:t>CRA</a:t>
            </a:r>
            <a:r>
              <a:rPr lang="en-US" altLang="ja-JP" sz="3200" dirty="0" smtClean="0">
                <a:solidFill>
                  <a:srgbClr val="800000"/>
                </a:solidFill>
                <a:latin typeface="Gill Sans MT"/>
                <a:cs typeface="Gill Sans MT"/>
              </a:rPr>
              <a:t>s</a:t>
            </a:r>
            <a:r>
              <a:rPr lang="en-US" altLang="ja-JP" sz="3200" dirty="0">
                <a:solidFill>
                  <a:srgbClr val="800000"/>
                </a:solidFill>
                <a:latin typeface="Gill Sans MT"/>
                <a:cs typeface="Gill Sans MT"/>
              </a:rPr>
              <a:t>)</a:t>
            </a:r>
            <a:endParaRPr lang="en-US" sz="3200" dirty="0">
              <a:solidFill>
                <a:srgbClr val="800000"/>
              </a:solidFill>
              <a:latin typeface="Gill Sans MT"/>
              <a:cs typeface="Gill Sans MT"/>
            </a:endParaRPr>
          </a:p>
        </p:txBody>
      </p:sp>
      <p:sp>
        <p:nvSpPr>
          <p:cNvPr id="17411" name="Content Placeholder 3"/>
          <p:cNvSpPr>
            <a:spLocks noGrp="1"/>
          </p:cNvSpPr>
          <p:nvPr>
            <p:ph idx="1"/>
          </p:nvPr>
        </p:nvSpPr>
        <p:spPr>
          <a:xfrm>
            <a:off x="1316554" y="1685936"/>
            <a:ext cx="7498080" cy="5172064"/>
          </a:xfrm>
        </p:spPr>
        <p:txBody>
          <a:bodyPr>
            <a:noAutofit/>
          </a:bodyPr>
          <a:lstStyle/>
          <a:p>
            <a:pPr eaLnBrk="1" hangingPunct="1">
              <a:lnSpc>
                <a:spcPct val="80000"/>
              </a:lnSpc>
            </a:pPr>
            <a:r>
              <a:rPr lang="en-US" sz="2400" dirty="0">
                <a:latin typeface="Gill Sans MT"/>
                <a:cs typeface="Gill Sans MT"/>
              </a:rPr>
              <a:t>Authorization for </a:t>
            </a:r>
            <a:r>
              <a:rPr lang="en-US" sz="2400" dirty="0" smtClean="0">
                <a:latin typeface="Gill Sans MT"/>
                <a:cs typeface="Gill Sans MT"/>
              </a:rPr>
              <a:t>CRA</a:t>
            </a:r>
            <a:r>
              <a:rPr lang="en-US" altLang="ja-JP" sz="2400" dirty="0" smtClean="0">
                <a:latin typeface="Gill Sans MT"/>
                <a:cs typeface="Gill Sans MT"/>
              </a:rPr>
              <a:t>s </a:t>
            </a:r>
            <a:r>
              <a:rPr lang="en-US" altLang="ja-JP" sz="2400" dirty="0">
                <a:latin typeface="Gill Sans MT"/>
                <a:cs typeface="Gill Sans MT"/>
              </a:rPr>
              <a:t>was passed in the Redevelopment Act of 1969 which became Chapter 163 Part III of the Florida </a:t>
            </a:r>
            <a:r>
              <a:rPr lang="en-US" altLang="ja-JP" sz="2400" dirty="0" smtClean="0">
                <a:latin typeface="Gill Sans MT"/>
                <a:cs typeface="Gill Sans MT"/>
              </a:rPr>
              <a:t>Statutes</a:t>
            </a:r>
          </a:p>
          <a:p>
            <a:pPr eaLnBrk="1" hangingPunct="1">
              <a:lnSpc>
                <a:spcPct val="80000"/>
              </a:lnSpc>
            </a:pPr>
            <a:r>
              <a:rPr lang="en-US" sz="2400" dirty="0" smtClean="0">
                <a:latin typeface="Gill Sans MT"/>
                <a:cs typeface="Gill Sans MT"/>
              </a:rPr>
              <a:t>Not </a:t>
            </a:r>
            <a:r>
              <a:rPr lang="en-US" sz="2400" dirty="0">
                <a:latin typeface="Gill Sans MT"/>
                <a:cs typeface="Gill Sans MT"/>
              </a:rPr>
              <a:t>in widespread use until after 1980 when State of Florida v. Miami Beach was </a:t>
            </a:r>
            <a:r>
              <a:rPr lang="en-US" sz="2400" dirty="0" smtClean="0">
                <a:latin typeface="Gill Sans MT"/>
                <a:cs typeface="Gill Sans MT"/>
              </a:rPr>
              <a:t>decided</a:t>
            </a:r>
            <a:endParaRPr lang="en-US" sz="2400" dirty="0">
              <a:latin typeface="Gill Sans MT"/>
              <a:cs typeface="Gill Sans MT"/>
            </a:endParaRPr>
          </a:p>
          <a:p>
            <a:pPr eaLnBrk="1" hangingPunct="1">
              <a:lnSpc>
                <a:spcPct val="80000"/>
              </a:lnSpc>
            </a:pPr>
            <a:r>
              <a:rPr lang="en-US" sz="2400" dirty="0">
                <a:latin typeface="Gill Sans MT"/>
                <a:cs typeface="Gill Sans MT"/>
              </a:rPr>
              <a:t>As of last review there </a:t>
            </a:r>
            <a:r>
              <a:rPr lang="en-US" sz="2400" dirty="0" smtClean="0">
                <a:latin typeface="Gill Sans MT"/>
                <a:cs typeface="Gill Sans MT"/>
              </a:rPr>
              <a:t>are 213 CRA </a:t>
            </a:r>
            <a:r>
              <a:rPr lang="en-US" sz="2400" dirty="0">
                <a:latin typeface="Gill Sans MT"/>
                <a:cs typeface="Gill Sans MT"/>
              </a:rPr>
              <a:t>Districts registered with the Florida Department of </a:t>
            </a:r>
            <a:r>
              <a:rPr lang="en-US" sz="2400" dirty="0" smtClean="0">
                <a:latin typeface="Gill Sans MT"/>
                <a:cs typeface="Gill Sans MT"/>
              </a:rPr>
              <a:t>Economic Opportunity</a:t>
            </a:r>
            <a:endParaRPr lang="en-US" sz="2400" dirty="0">
              <a:latin typeface="Gill Sans MT"/>
              <a:cs typeface="Gill Sans MT"/>
            </a:endParaRPr>
          </a:p>
          <a:p>
            <a:pPr eaLnBrk="1" hangingPunct="1">
              <a:lnSpc>
                <a:spcPct val="80000"/>
              </a:lnSpc>
            </a:pPr>
            <a:r>
              <a:rPr lang="en-US" sz="2400" dirty="0">
                <a:latin typeface="Gill Sans MT"/>
                <a:cs typeface="Gill Sans MT"/>
              </a:rPr>
              <a:t>Currently the only form of Tax Increment Districts in widespread use in the State of </a:t>
            </a:r>
            <a:r>
              <a:rPr lang="en-US" sz="2400" dirty="0" smtClean="0">
                <a:latin typeface="Gill Sans MT"/>
                <a:cs typeface="Gill Sans MT"/>
              </a:rPr>
              <a:t>Florida</a:t>
            </a:r>
            <a:endParaRPr lang="en-US" sz="2400" dirty="0">
              <a:latin typeface="Gill Sans MT"/>
              <a:cs typeface="Gill Sans MT"/>
            </a:endParaRPr>
          </a:p>
          <a:p>
            <a:pPr eaLnBrk="1" hangingPunct="1">
              <a:lnSpc>
                <a:spcPct val="80000"/>
              </a:lnSpc>
            </a:pPr>
            <a:r>
              <a:rPr lang="en-US" sz="2400" dirty="0" smtClean="0">
                <a:latin typeface="Gill Sans MT"/>
                <a:cs typeface="Gill Sans MT"/>
              </a:rPr>
              <a:t>CRA</a:t>
            </a:r>
            <a:r>
              <a:rPr lang="en-US" altLang="ja-JP" sz="2400" dirty="0" smtClean="0">
                <a:latin typeface="Gill Sans MT"/>
                <a:cs typeface="Gill Sans MT"/>
              </a:rPr>
              <a:t>s </a:t>
            </a:r>
            <a:r>
              <a:rPr lang="en-US" altLang="ja-JP" sz="2400" dirty="0">
                <a:latin typeface="Gill Sans MT"/>
                <a:cs typeface="Gill Sans MT"/>
              </a:rPr>
              <a:t>may be created by a City or County to assist in the elimination of slum and/or blighting </a:t>
            </a:r>
            <a:r>
              <a:rPr lang="en-US" altLang="ja-JP" sz="2400" dirty="0" smtClean="0">
                <a:latin typeface="Gill Sans MT"/>
                <a:cs typeface="Gill Sans MT"/>
              </a:rPr>
              <a:t>conditions</a:t>
            </a:r>
            <a:endParaRPr lang="en-US" sz="2400" dirty="0">
              <a:latin typeface="Gill Sans MT"/>
              <a:cs typeface="Gill Sans MT"/>
            </a:endParaRPr>
          </a:p>
          <a:p>
            <a:pPr eaLnBrk="1" hangingPunct="1">
              <a:lnSpc>
                <a:spcPct val="80000"/>
              </a:lnSpc>
            </a:pPr>
            <a:r>
              <a:rPr lang="en-US" sz="2400" dirty="0">
                <a:latin typeface="Gill Sans MT"/>
                <a:cs typeface="Gill Sans MT"/>
              </a:rPr>
              <a:t>State is not involved in the creation of </a:t>
            </a:r>
            <a:r>
              <a:rPr lang="en-US" sz="2400" dirty="0" smtClean="0">
                <a:latin typeface="Gill Sans MT"/>
                <a:cs typeface="Gill Sans MT"/>
              </a:rPr>
              <a:t>CRA</a:t>
            </a:r>
            <a:r>
              <a:rPr lang="en-US" altLang="ja-JP" sz="2400" dirty="0" smtClean="0">
                <a:latin typeface="Gill Sans MT"/>
                <a:cs typeface="Gill Sans MT"/>
              </a:rPr>
              <a:t>s</a:t>
            </a:r>
            <a:endParaRPr lang="en-US" sz="2400" dirty="0">
              <a:latin typeface="Gill Sans MT"/>
              <a:cs typeface="Gill Sans MT"/>
            </a:endParaRPr>
          </a:p>
        </p:txBody>
      </p:sp>
      <p:sp>
        <p:nvSpPr>
          <p:cNvPr id="2" name="Slide Number Placeholder 1"/>
          <p:cNvSpPr>
            <a:spLocks noGrp="1"/>
          </p:cNvSpPr>
          <p:nvPr>
            <p:ph type="sldNum" sz="quarter" idx="12"/>
          </p:nvPr>
        </p:nvSpPr>
        <p:spPr/>
        <p:txBody>
          <a:bodyPr/>
          <a:lstStyle/>
          <a:p>
            <a:fld id="{3B6310CB-C7BC-F148-B999-C8E063278362}" type="slidenum">
              <a:rPr lang="en-US" smtClean="0"/>
              <a:pPr/>
              <a:t>6</a:t>
            </a:fld>
            <a:endParaRPr lang="en-US" dirty="0"/>
          </a:p>
        </p:txBody>
      </p:sp>
    </p:spTree>
    <p:extLst>
      <p:ext uri="{BB962C8B-B14F-4D97-AF65-F5344CB8AC3E}">
        <p14:creationId xmlns:p14="http://schemas.microsoft.com/office/powerpoint/2010/main" xmlns="" val="10457622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fontAlgn="auto" hangingPunct="1">
              <a:spcAft>
                <a:spcPts val="0"/>
              </a:spcAft>
              <a:defRPr/>
            </a:pPr>
            <a:r>
              <a:rPr lang="en-US" dirty="0" smtClean="0">
                <a:solidFill>
                  <a:schemeClr val="accent5"/>
                </a:solidFill>
                <a:ea typeface="+mj-ea"/>
                <a:cs typeface="+mj-cs"/>
              </a:rPr>
              <a:t>CRA Legislative Intent</a:t>
            </a:r>
            <a:br>
              <a:rPr lang="en-US" dirty="0" smtClean="0">
                <a:solidFill>
                  <a:schemeClr val="accent5"/>
                </a:solidFill>
                <a:ea typeface="+mj-ea"/>
                <a:cs typeface="+mj-cs"/>
              </a:rPr>
            </a:br>
            <a:r>
              <a:rPr lang="en-US" sz="3600" dirty="0" smtClean="0">
                <a:solidFill>
                  <a:schemeClr val="accent5"/>
                </a:solidFill>
                <a:ea typeface="+mj-ea"/>
                <a:cs typeface="+mj-cs"/>
              </a:rPr>
              <a:t>Eradication of Slum &amp; Blighted Areas</a:t>
            </a:r>
          </a:p>
        </p:txBody>
      </p:sp>
      <p:sp>
        <p:nvSpPr>
          <p:cNvPr id="18435" name="Rectangle 3"/>
          <p:cNvSpPr>
            <a:spLocks noGrp="1" noChangeArrowheads="1"/>
          </p:cNvSpPr>
          <p:nvPr>
            <p:ph idx="1"/>
          </p:nvPr>
        </p:nvSpPr>
        <p:spPr>
          <a:xfrm>
            <a:off x="1435608" y="1659477"/>
            <a:ext cx="7498080" cy="4800600"/>
          </a:xfrm>
        </p:spPr>
        <p:txBody>
          <a:bodyPr>
            <a:normAutofit fontScale="92500" lnSpcReduction="20000"/>
          </a:bodyPr>
          <a:lstStyle/>
          <a:p>
            <a:r>
              <a:rPr lang="en-US" dirty="0">
                <a:cs typeface="Gill Sans MT"/>
              </a:rPr>
              <a:t>constitutes a serious and growing menace, injurious to public health, safety, welfare of residents </a:t>
            </a:r>
          </a:p>
          <a:p>
            <a:r>
              <a:rPr lang="en-US" dirty="0">
                <a:cs typeface="Gill Sans MT"/>
              </a:rPr>
              <a:t>contributes to spread of disease and crime </a:t>
            </a:r>
          </a:p>
          <a:p>
            <a:r>
              <a:rPr lang="en-US" dirty="0">
                <a:cs typeface="Gill Sans MT"/>
              </a:rPr>
              <a:t>constitutes an economic and social liability, decreasing tax base and revenues</a:t>
            </a:r>
          </a:p>
          <a:p>
            <a:r>
              <a:rPr lang="en-US" dirty="0">
                <a:cs typeface="Gill Sans MT"/>
              </a:rPr>
              <a:t>impairs sound growth</a:t>
            </a:r>
          </a:p>
          <a:p>
            <a:r>
              <a:rPr lang="en-US" dirty="0" smtClean="0">
                <a:cs typeface="Gill Sans MT"/>
              </a:rPr>
              <a:t>inhibits </a:t>
            </a:r>
            <a:r>
              <a:rPr lang="en-US" dirty="0">
                <a:cs typeface="Gill Sans MT"/>
              </a:rPr>
              <a:t>provision of decent housing accommodations </a:t>
            </a:r>
          </a:p>
          <a:p>
            <a:r>
              <a:rPr lang="en-US" dirty="0">
                <a:cs typeface="Gill Sans MT"/>
              </a:rPr>
              <a:t>aggravates traffic problems and traffic hazards  </a:t>
            </a:r>
          </a:p>
          <a:p>
            <a:pPr lvl="1" eaLnBrk="1" hangingPunct="1"/>
            <a:endParaRPr lang="en-US" dirty="0">
              <a:latin typeface="Georgia" charset="0"/>
            </a:endParaRPr>
          </a:p>
        </p:txBody>
      </p:sp>
      <p:sp>
        <p:nvSpPr>
          <p:cNvPr id="2" name="Slide Number Placeholder 1"/>
          <p:cNvSpPr>
            <a:spLocks noGrp="1"/>
          </p:cNvSpPr>
          <p:nvPr>
            <p:ph type="sldNum" sz="quarter" idx="12"/>
          </p:nvPr>
        </p:nvSpPr>
        <p:spPr/>
        <p:txBody>
          <a:bodyPr/>
          <a:lstStyle/>
          <a:p>
            <a:fld id="{3B6310CB-C7BC-F148-B999-C8E063278362}" type="slidenum">
              <a:rPr lang="en-US" smtClean="0"/>
              <a:pPr/>
              <a:t>7</a:t>
            </a:fld>
            <a:endParaRPr lang="en-US" dirty="0"/>
          </a:p>
        </p:txBody>
      </p:sp>
    </p:spTree>
    <p:extLst>
      <p:ext uri="{BB962C8B-B14F-4D97-AF65-F5344CB8AC3E}">
        <p14:creationId xmlns:p14="http://schemas.microsoft.com/office/powerpoint/2010/main" xmlns="" val="2394049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R="0" rtl="0"/>
            <a:r>
              <a:rPr lang="en-US" b="0" i="0" u="none" strike="noStrike" kern="1200" baseline="0" dirty="0" smtClean="0">
                <a:solidFill>
                  <a:prstClr val="black"/>
                </a:solidFill>
                <a:latin typeface="Calibri"/>
              </a:rPr>
              <a:t>How is a CRA Created?</a:t>
            </a:r>
            <a:br>
              <a:rPr lang="en-US" b="0" i="0" u="none" strike="noStrike" kern="1200" baseline="0" dirty="0" smtClean="0">
                <a:solidFill>
                  <a:prstClr val="black"/>
                </a:solidFill>
                <a:latin typeface="Calibri"/>
              </a:rPr>
            </a:br>
            <a:r>
              <a:rPr lang="en-US" b="0" i="0" u="none" strike="noStrike" kern="1200" baseline="0" dirty="0" smtClean="0">
                <a:solidFill>
                  <a:prstClr val="black"/>
                </a:solidFill>
                <a:latin typeface="Calibri"/>
              </a:rPr>
              <a:t>All Local </a:t>
            </a:r>
          </a:p>
        </p:txBody>
      </p:sp>
      <p:sp>
        <p:nvSpPr>
          <p:cNvPr id="3" name="Text Placeholder 2"/>
          <p:cNvSpPr>
            <a:spLocks noGrp="1"/>
          </p:cNvSpPr>
          <p:nvPr>
            <p:ph type="body" idx="1"/>
          </p:nvPr>
        </p:nvSpPr>
        <p:spPr>
          <a:xfrm>
            <a:off x="1435608" y="1603112"/>
            <a:ext cx="7498080" cy="4800600"/>
          </a:xfrm>
        </p:spPr>
        <p:txBody>
          <a:bodyPr>
            <a:normAutofit fontScale="85000" lnSpcReduction="20000"/>
          </a:bodyPr>
          <a:lstStyle/>
          <a:p>
            <a:pPr lvl="0"/>
            <a:r>
              <a:rPr lang="en-US" sz="3000" dirty="0">
                <a:solidFill>
                  <a:prstClr val="black"/>
                </a:solidFill>
                <a:latin typeface="Calibri"/>
              </a:rPr>
              <a:t>Charter counties “delegate” authority to city </a:t>
            </a:r>
            <a:r>
              <a:rPr lang="en-US" sz="3000" dirty="0" smtClean="0">
                <a:solidFill>
                  <a:prstClr val="black"/>
                </a:solidFill>
                <a:latin typeface="Calibri"/>
              </a:rPr>
              <a:t>CRAs.</a:t>
            </a:r>
            <a:endParaRPr lang="en-US" sz="3000" dirty="0">
              <a:solidFill>
                <a:prstClr val="black"/>
              </a:solidFill>
              <a:latin typeface="Calibri"/>
            </a:endParaRPr>
          </a:p>
          <a:p>
            <a:pPr marR="0" lvl="0" rtl="0"/>
            <a:r>
              <a:rPr lang="en-US" sz="3000" b="0" i="0" u="none" strike="noStrike" kern="1200" baseline="0" dirty="0" smtClean="0">
                <a:solidFill>
                  <a:prstClr val="black"/>
                </a:solidFill>
                <a:latin typeface="Calibri"/>
              </a:rPr>
              <a:t>Finding of Necessity and “blight” as defined by statute, not Mr. Webster.</a:t>
            </a:r>
          </a:p>
          <a:p>
            <a:pPr marR="0" lvl="0" rtl="0"/>
            <a:r>
              <a:rPr lang="en-US" sz="3000" b="0" i="0" u="none" strike="noStrike" kern="1200" baseline="0" dirty="0" smtClean="0">
                <a:solidFill>
                  <a:prstClr val="black"/>
                </a:solidFill>
                <a:latin typeface="Calibri"/>
              </a:rPr>
              <a:t>CRA Board is established.</a:t>
            </a:r>
          </a:p>
          <a:p>
            <a:pPr marR="0" lvl="0" rtl="0"/>
            <a:r>
              <a:rPr lang="en-US" sz="3000" b="0" i="0" u="none" strike="noStrike" kern="1200" baseline="0" dirty="0" smtClean="0">
                <a:solidFill>
                  <a:prstClr val="black"/>
                </a:solidFill>
                <a:latin typeface="Calibri"/>
              </a:rPr>
              <a:t>Trust Fund is created.</a:t>
            </a:r>
          </a:p>
          <a:p>
            <a:pPr marR="0" lvl="0" rtl="0"/>
            <a:r>
              <a:rPr lang="en-US" sz="3000" b="0" i="0" u="none" strike="noStrike" kern="1200" baseline="0" dirty="0" smtClean="0">
                <a:solidFill>
                  <a:prstClr val="black"/>
                </a:solidFill>
                <a:latin typeface="Calibri"/>
              </a:rPr>
              <a:t>Redevelopment Plan is </a:t>
            </a:r>
            <a:r>
              <a:rPr lang="en-US" sz="3000" dirty="0" smtClean="0">
                <a:solidFill>
                  <a:prstClr val="black"/>
                </a:solidFill>
                <a:latin typeface="Calibri"/>
              </a:rPr>
              <a:t>adopted </a:t>
            </a:r>
          </a:p>
          <a:p>
            <a:pPr marL="82296" marR="0" lvl="0" indent="0" defTabSz="577850" rtl="0">
              <a:buNone/>
            </a:pPr>
            <a:r>
              <a:rPr lang="en-US" sz="3000" dirty="0" smtClean="0">
                <a:solidFill>
                  <a:prstClr val="black"/>
                </a:solidFill>
                <a:latin typeface="Calibri"/>
              </a:rPr>
              <a:t>	(NOTE: Non-charter counties, by statutory 	process, </a:t>
            </a:r>
            <a:r>
              <a:rPr lang="en-US" sz="3000" dirty="0">
                <a:solidFill>
                  <a:prstClr val="black"/>
                </a:solidFill>
                <a:latin typeface="Calibri"/>
              </a:rPr>
              <a:t>can propose alternatives </a:t>
            </a:r>
            <a:r>
              <a:rPr lang="en-US" sz="3000" dirty="0" smtClean="0">
                <a:solidFill>
                  <a:prstClr val="black"/>
                </a:solidFill>
                <a:latin typeface="Calibri"/>
              </a:rPr>
              <a:t>to and require a 	discussion about a Redevelopment Plan under 	consideration and prior to its 	adoption).</a:t>
            </a:r>
            <a:endParaRPr lang="en-US" sz="3000" dirty="0">
              <a:solidFill>
                <a:prstClr val="black"/>
              </a:solidFill>
              <a:latin typeface="Calibri"/>
            </a:endParaRPr>
          </a:p>
          <a:p>
            <a:pPr marR="0" lvl="0" rtl="0"/>
            <a:r>
              <a:rPr lang="en-US" sz="3000" b="0" i="0" u="none" strike="noStrike" kern="1200" baseline="0" dirty="0" smtClean="0">
                <a:solidFill>
                  <a:prstClr val="black"/>
                </a:solidFill>
                <a:latin typeface="Calibri"/>
              </a:rPr>
              <a:t>No state approval required, but reporting requirements.</a:t>
            </a:r>
          </a:p>
          <a:p>
            <a:pPr marR="0" lvl="0" rtl="0"/>
            <a:endParaRPr lang="en-US" b="0" i="0" u="none" strike="noStrike" kern="1200" baseline="0" dirty="0" smtClean="0">
              <a:solidFill>
                <a:prstClr val="black"/>
              </a:solidFill>
              <a:latin typeface="Calibri"/>
            </a:endParaRPr>
          </a:p>
        </p:txBody>
      </p:sp>
      <p:sp>
        <p:nvSpPr>
          <p:cNvPr id="4" name="Slide Number Placeholder 3"/>
          <p:cNvSpPr>
            <a:spLocks noGrp="1"/>
          </p:cNvSpPr>
          <p:nvPr>
            <p:ph type="sldNum" sz="quarter" idx="12"/>
          </p:nvPr>
        </p:nvSpPr>
        <p:spPr/>
        <p:txBody>
          <a:bodyPr/>
          <a:lstStyle/>
          <a:p>
            <a:fld id="{3B6310CB-C7BC-F148-B999-C8E063278362}" type="slidenum">
              <a:rPr lang="en-US" smtClean="0"/>
              <a:pPr/>
              <a:t>8</a:t>
            </a:fld>
            <a:endParaRPr lang="en-US" dirty="0"/>
          </a:p>
        </p:txBody>
      </p:sp>
    </p:spTree>
    <p:extLst>
      <p:ext uri="{BB962C8B-B14F-4D97-AF65-F5344CB8AC3E}">
        <p14:creationId xmlns:p14="http://schemas.microsoft.com/office/powerpoint/2010/main" xmlns="" val="13430464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R="0" rtl="0"/>
            <a:r>
              <a:rPr lang="en-US" b="0" i="0" u="none" strike="noStrike" kern="1200" baseline="0" dirty="0" smtClean="0">
                <a:solidFill>
                  <a:prstClr val="black"/>
                </a:solidFill>
                <a:latin typeface="Calibri"/>
              </a:rPr>
              <a:t>              The CRA Board</a:t>
            </a:r>
          </a:p>
        </p:txBody>
      </p:sp>
      <p:sp>
        <p:nvSpPr>
          <p:cNvPr id="3" name="Text Placeholder 2"/>
          <p:cNvSpPr>
            <a:spLocks noGrp="1"/>
          </p:cNvSpPr>
          <p:nvPr>
            <p:ph type="body" idx="1"/>
          </p:nvPr>
        </p:nvSpPr>
        <p:spPr>
          <a:xfrm>
            <a:off x="1435608" y="1603112"/>
            <a:ext cx="7498080" cy="5254888"/>
          </a:xfrm>
        </p:spPr>
        <p:txBody>
          <a:bodyPr>
            <a:normAutofit lnSpcReduction="10000"/>
          </a:bodyPr>
          <a:lstStyle/>
          <a:p>
            <a:r>
              <a:rPr lang="en-US" sz="3000" dirty="0" smtClean="0">
                <a:solidFill>
                  <a:prstClr val="black"/>
                </a:solidFill>
                <a:latin typeface="Calibri"/>
              </a:rPr>
              <a:t>The Governing Body</a:t>
            </a:r>
          </a:p>
          <a:p>
            <a:r>
              <a:rPr lang="en-US" sz="3000" b="0" i="0" u="none" strike="noStrike" kern="1200" baseline="0" dirty="0" smtClean="0">
                <a:solidFill>
                  <a:prstClr val="black"/>
                </a:solidFill>
                <a:latin typeface="Calibri"/>
              </a:rPr>
              <a:t>A</a:t>
            </a:r>
            <a:r>
              <a:rPr lang="en-US" sz="3000" dirty="0" smtClean="0">
                <a:solidFill>
                  <a:prstClr val="black"/>
                </a:solidFill>
                <a:latin typeface="Calibri"/>
              </a:rPr>
              <a:t> board of between 5 and 9 individuals appointed by the Governing Body </a:t>
            </a:r>
          </a:p>
          <a:p>
            <a:pPr lvl="1"/>
            <a:r>
              <a:rPr lang="en-US" sz="2600" dirty="0" smtClean="0">
                <a:solidFill>
                  <a:prstClr val="black"/>
                </a:solidFill>
                <a:latin typeface="Calibri"/>
              </a:rPr>
              <a:t>By interlocal agreement may include representatives of taxing authorities </a:t>
            </a:r>
          </a:p>
          <a:p>
            <a:r>
              <a:rPr lang="en-US" sz="3000" b="0" i="0" u="none" strike="noStrike" kern="1200" baseline="0" dirty="0" smtClean="0">
                <a:solidFill>
                  <a:prstClr val="black"/>
                </a:solidFill>
                <a:latin typeface="Calibri"/>
              </a:rPr>
              <a:t>If</a:t>
            </a:r>
            <a:r>
              <a:rPr lang="en-US" sz="3000" b="0" i="0" u="none" strike="noStrike" kern="1200" dirty="0" smtClean="0">
                <a:solidFill>
                  <a:prstClr val="black"/>
                </a:solidFill>
                <a:latin typeface="Calibri"/>
              </a:rPr>
              <a:t> the Governing Body is only 5 members then it can be the Governing Body + 2 individuals appointed by the Governing Body</a:t>
            </a:r>
          </a:p>
          <a:p>
            <a:r>
              <a:rPr lang="en-US" sz="3000" baseline="0" dirty="0" smtClean="0">
                <a:solidFill>
                  <a:prstClr val="black"/>
                </a:solidFill>
                <a:latin typeface="Calibri"/>
              </a:rPr>
              <a:t>Chair and Vice</a:t>
            </a:r>
            <a:r>
              <a:rPr lang="en-US" sz="3000" dirty="0" smtClean="0">
                <a:solidFill>
                  <a:prstClr val="black"/>
                </a:solidFill>
                <a:latin typeface="Calibri"/>
              </a:rPr>
              <a:t> Chair of the CRA designated by Governing Body (not the CRA Board members)</a:t>
            </a:r>
            <a:endParaRPr lang="en-US" sz="3000" b="0" i="0" u="none" strike="noStrike" kern="1200" baseline="0" dirty="0" smtClean="0">
              <a:solidFill>
                <a:prstClr val="black"/>
              </a:solidFill>
              <a:latin typeface="Calibri"/>
            </a:endParaRPr>
          </a:p>
          <a:p>
            <a:pPr marR="0" lvl="0" rtl="0"/>
            <a:endParaRPr lang="en-US" b="0" i="0" u="none" strike="noStrike" kern="1200" baseline="0" dirty="0" smtClean="0">
              <a:solidFill>
                <a:prstClr val="black"/>
              </a:solidFill>
              <a:latin typeface="Calibri"/>
            </a:endParaRPr>
          </a:p>
        </p:txBody>
      </p:sp>
      <p:sp>
        <p:nvSpPr>
          <p:cNvPr id="4" name="Slide Number Placeholder 3"/>
          <p:cNvSpPr>
            <a:spLocks noGrp="1"/>
          </p:cNvSpPr>
          <p:nvPr>
            <p:ph type="sldNum" sz="quarter" idx="12"/>
          </p:nvPr>
        </p:nvSpPr>
        <p:spPr/>
        <p:txBody>
          <a:bodyPr/>
          <a:lstStyle/>
          <a:p>
            <a:fld id="{3B6310CB-C7BC-F148-B999-C8E063278362}" type="slidenum">
              <a:rPr lang="en-US" smtClean="0"/>
              <a:pPr/>
              <a:t>9</a:t>
            </a:fld>
            <a:endParaRPr lang="en-US" dirty="0"/>
          </a:p>
        </p:txBody>
      </p:sp>
    </p:spTree>
    <p:extLst>
      <p:ext uri="{BB962C8B-B14F-4D97-AF65-F5344CB8AC3E}">
        <p14:creationId xmlns:p14="http://schemas.microsoft.com/office/powerpoint/2010/main" xmlns="" val="34280409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21016 FRA Them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121016 FRA Theme.thmx</Template>
  <TotalTime>658</TotalTime>
  <Words>4710</Words>
  <Application>Microsoft Office PowerPoint</Application>
  <PresentationFormat>On-screen Show (4:3)</PresentationFormat>
  <Paragraphs>668</Paragraphs>
  <Slides>44</Slides>
  <Notes>21</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121016 FRA Theme</vt:lpstr>
      <vt:lpstr>CRA Basics</vt:lpstr>
      <vt:lpstr>Agenda</vt:lpstr>
      <vt:lpstr>Ten Reasons to ‘Re’develop</vt:lpstr>
      <vt:lpstr>What is Redevelopment?</vt:lpstr>
      <vt:lpstr>What is a CRA?  </vt:lpstr>
      <vt:lpstr>Community Redevelopment Agencies (CRAs)</vt:lpstr>
      <vt:lpstr>CRA Legislative Intent Eradication of Slum &amp; Blighted Areas</vt:lpstr>
      <vt:lpstr>How is a CRA Created? All Local </vt:lpstr>
      <vt:lpstr>              The CRA Board</vt:lpstr>
      <vt:lpstr>The Redevelopment Plan is the Blueprint for CRA Activities</vt:lpstr>
      <vt:lpstr>Even If Allowed By Statute……</vt:lpstr>
      <vt:lpstr>What is Increment Revenue?</vt:lpstr>
      <vt:lpstr>Calculating the Increment Revenue</vt:lpstr>
      <vt:lpstr>Use of Funds – FS 163 Part III</vt:lpstr>
      <vt:lpstr>Administrative &amp; Overhead Expenses</vt:lpstr>
      <vt:lpstr>Insurance</vt:lpstr>
      <vt:lpstr>What Increment Revenues Can’t  Pay For 163.370</vt:lpstr>
      <vt:lpstr>Other Expenses Increment Revenues Can’t Pay For</vt:lpstr>
      <vt:lpstr>Other Expenses/Best Practices</vt:lpstr>
      <vt:lpstr>Expenses Requiring Careful Consideration</vt:lpstr>
      <vt:lpstr>Powers of a CRA Chapter 163, Part III (highly recommended reading)</vt:lpstr>
      <vt:lpstr>Interlocal Agreements</vt:lpstr>
      <vt:lpstr>Reporting Requirements – Remember all five of them</vt:lpstr>
      <vt:lpstr>Amending the Redevelopment Plan</vt:lpstr>
      <vt:lpstr>At the End of the Fiscal Year</vt:lpstr>
      <vt:lpstr>At the End of the Fiscal Year</vt:lpstr>
      <vt:lpstr>Even If Allowed By Statute……</vt:lpstr>
      <vt:lpstr>Slide 28</vt:lpstr>
      <vt:lpstr>The “Rules” of Engagement</vt:lpstr>
      <vt:lpstr>Why is the Public Sector Concerned?</vt:lpstr>
      <vt:lpstr>Why Private Sector Investment Doesn’t Occur Without Public Assistance</vt:lpstr>
      <vt:lpstr>Redevelopment  - a Contact Sport</vt:lpstr>
      <vt:lpstr>Who, What, When, Where and Why</vt:lpstr>
      <vt:lpstr>How to be a ‘CRA Leader’</vt:lpstr>
      <vt:lpstr>Homework:   Things to Know About Your CRA</vt:lpstr>
      <vt:lpstr>Successful CRAs</vt:lpstr>
      <vt:lpstr>Building the Consensus To Vision or Not to Vision . . .</vt:lpstr>
      <vt:lpstr>Good Ideas</vt:lpstr>
      <vt:lpstr>Best Practices</vt:lpstr>
      <vt:lpstr>More Best Practices</vt:lpstr>
      <vt:lpstr>The Annual Municipal Cycle Staff’s Point of View</vt:lpstr>
      <vt:lpstr>The Future . . . </vt:lpstr>
      <vt:lpstr> FRA Can Help www.redevelopment.net </vt:lpstr>
      <vt:lpstr>Other Resources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CRA Basics</dc:title>
  <dc:creator>Neil Fritz</dc:creator>
  <cp:lastModifiedBy>Carol Westmoreland</cp:lastModifiedBy>
  <cp:revision>36</cp:revision>
  <dcterms:created xsi:type="dcterms:W3CDTF">2012-10-16T08:23:04Z</dcterms:created>
  <dcterms:modified xsi:type="dcterms:W3CDTF">2014-03-03T15:36:21Z</dcterms:modified>
</cp:coreProperties>
</file>