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Default Extension="jpeg" ContentType="image/jpeg"/>
  <Override PartName="/ppt/slideLayouts/slideLayout3.xml" ContentType="application/vnd.openxmlformats-officedocument.presentationml.slideLayout+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3" r:id="rId1"/>
  </p:sldMasterIdLst>
  <p:notesMasterIdLst>
    <p:notesMasterId r:id="rId41"/>
  </p:notesMasterIdLst>
  <p:handoutMasterIdLst>
    <p:handoutMasterId r:id="rId42"/>
  </p:handoutMasterIdLst>
  <p:sldIdLst>
    <p:sldId id="256" r:id="rId2"/>
    <p:sldId id="316" r:id="rId3"/>
    <p:sldId id="339" r:id="rId4"/>
    <p:sldId id="302" r:id="rId5"/>
    <p:sldId id="321" r:id="rId6"/>
    <p:sldId id="303" r:id="rId7"/>
    <p:sldId id="304" r:id="rId8"/>
    <p:sldId id="318" r:id="rId9"/>
    <p:sldId id="336" r:id="rId10"/>
    <p:sldId id="319" r:id="rId11"/>
    <p:sldId id="322" r:id="rId12"/>
    <p:sldId id="320" r:id="rId13"/>
    <p:sldId id="293" r:id="rId14"/>
    <p:sldId id="288" r:id="rId15"/>
    <p:sldId id="289" r:id="rId16"/>
    <p:sldId id="290" r:id="rId17"/>
    <p:sldId id="257" r:id="rId18"/>
    <p:sldId id="258" r:id="rId19"/>
    <p:sldId id="295" r:id="rId20"/>
    <p:sldId id="323" r:id="rId21"/>
    <p:sldId id="325" r:id="rId22"/>
    <p:sldId id="328" r:id="rId23"/>
    <p:sldId id="340" r:id="rId24"/>
    <p:sldId id="329" r:id="rId25"/>
    <p:sldId id="330" r:id="rId26"/>
    <p:sldId id="332" r:id="rId27"/>
    <p:sldId id="327" r:id="rId28"/>
    <p:sldId id="326" r:id="rId29"/>
    <p:sldId id="297" r:id="rId30"/>
    <p:sldId id="308" r:id="rId31"/>
    <p:sldId id="333" r:id="rId32"/>
    <p:sldId id="337" r:id="rId33"/>
    <p:sldId id="341" r:id="rId34"/>
    <p:sldId id="342" r:id="rId35"/>
    <p:sldId id="334" r:id="rId36"/>
    <p:sldId id="338" r:id="rId37"/>
    <p:sldId id="278" r:id="rId38"/>
    <p:sldId id="309" r:id="rId39"/>
    <p:sldId id="287" r:id="rId40"/>
  </p:sldIdLst>
  <p:sldSz cx="9144000" cy="6858000" type="screen4x3"/>
  <p:notesSz cx="7086600" cy="9410700"/>
  <p:defaultTextStyle>
    <a:defPPr>
      <a:defRPr lang="en-US"/>
    </a:defPPr>
    <a:lvl1pPr algn="l" rtl="0" eaLnBrk="0" fontAlgn="base" hangingPunct="0">
      <a:spcBef>
        <a:spcPct val="0"/>
      </a:spcBef>
      <a:spcAft>
        <a:spcPct val="0"/>
      </a:spcAft>
      <a:defRPr kern="1200">
        <a:solidFill>
          <a:schemeClr val="tx1"/>
        </a:solidFill>
        <a:latin typeface="Tahoma" pitchFamily="34" charset="0"/>
        <a:ea typeface="+mn-ea"/>
        <a:cs typeface="+mn-cs"/>
      </a:defRPr>
    </a:lvl1pPr>
    <a:lvl2pPr marL="457200" algn="l" rtl="0" eaLnBrk="0" fontAlgn="base" hangingPunct="0">
      <a:spcBef>
        <a:spcPct val="0"/>
      </a:spcBef>
      <a:spcAft>
        <a:spcPct val="0"/>
      </a:spcAft>
      <a:defRPr kern="1200">
        <a:solidFill>
          <a:schemeClr val="tx1"/>
        </a:solidFill>
        <a:latin typeface="Tahoma" pitchFamily="34" charset="0"/>
        <a:ea typeface="+mn-ea"/>
        <a:cs typeface="+mn-cs"/>
      </a:defRPr>
    </a:lvl2pPr>
    <a:lvl3pPr marL="914400" algn="l" rtl="0" eaLnBrk="0" fontAlgn="base" hangingPunct="0">
      <a:spcBef>
        <a:spcPct val="0"/>
      </a:spcBef>
      <a:spcAft>
        <a:spcPct val="0"/>
      </a:spcAft>
      <a:defRPr kern="1200">
        <a:solidFill>
          <a:schemeClr val="tx1"/>
        </a:solidFill>
        <a:latin typeface="Tahoma" pitchFamily="34" charset="0"/>
        <a:ea typeface="+mn-ea"/>
        <a:cs typeface="+mn-cs"/>
      </a:defRPr>
    </a:lvl3pPr>
    <a:lvl4pPr marL="1371600" algn="l" rtl="0" eaLnBrk="0" fontAlgn="base" hangingPunct="0">
      <a:spcBef>
        <a:spcPct val="0"/>
      </a:spcBef>
      <a:spcAft>
        <a:spcPct val="0"/>
      </a:spcAft>
      <a:defRPr kern="1200">
        <a:solidFill>
          <a:schemeClr val="tx1"/>
        </a:solidFill>
        <a:latin typeface="Tahoma" pitchFamily="34" charset="0"/>
        <a:ea typeface="+mn-ea"/>
        <a:cs typeface="+mn-cs"/>
      </a:defRPr>
    </a:lvl4pPr>
    <a:lvl5pPr marL="1828800" algn="l" rtl="0" eaLnBrk="0" fontAlgn="base" hangingPunct="0">
      <a:spcBef>
        <a:spcPct val="0"/>
      </a:spcBef>
      <a:spcAft>
        <a:spcPct val="0"/>
      </a:spcAft>
      <a:defRPr kern="1200">
        <a:solidFill>
          <a:schemeClr val="tx1"/>
        </a:solidFill>
        <a:latin typeface="Tahoma" pitchFamily="34" charset="0"/>
        <a:ea typeface="+mn-ea"/>
        <a:cs typeface="+mn-cs"/>
      </a:defRPr>
    </a:lvl5pPr>
    <a:lvl6pPr marL="2286000" algn="l" defTabSz="914400" rtl="0" eaLnBrk="1" latinLnBrk="0" hangingPunct="1">
      <a:defRPr kern="1200">
        <a:solidFill>
          <a:schemeClr val="tx1"/>
        </a:solidFill>
        <a:latin typeface="Tahoma" pitchFamily="34" charset="0"/>
        <a:ea typeface="+mn-ea"/>
        <a:cs typeface="+mn-cs"/>
      </a:defRPr>
    </a:lvl6pPr>
    <a:lvl7pPr marL="2743200" algn="l" defTabSz="914400" rtl="0" eaLnBrk="1" latinLnBrk="0" hangingPunct="1">
      <a:defRPr kern="1200">
        <a:solidFill>
          <a:schemeClr val="tx1"/>
        </a:solidFill>
        <a:latin typeface="Tahoma" pitchFamily="34" charset="0"/>
        <a:ea typeface="+mn-ea"/>
        <a:cs typeface="+mn-cs"/>
      </a:defRPr>
    </a:lvl7pPr>
    <a:lvl8pPr marL="3200400" algn="l" defTabSz="914400" rtl="0" eaLnBrk="1" latinLnBrk="0" hangingPunct="1">
      <a:defRPr kern="1200">
        <a:solidFill>
          <a:schemeClr val="tx1"/>
        </a:solidFill>
        <a:latin typeface="Tahoma" pitchFamily="34" charset="0"/>
        <a:ea typeface="+mn-ea"/>
        <a:cs typeface="+mn-cs"/>
      </a:defRPr>
    </a:lvl8pPr>
    <a:lvl9pPr marL="3657600" algn="l" defTabSz="914400" rtl="0" eaLnBrk="1" latinLnBrk="0" hangingPunct="1">
      <a:defRPr kern="1200">
        <a:solidFill>
          <a:schemeClr val="tx1"/>
        </a:solidFill>
        <a:latin typeface="Tahoma"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62169" autoAdjust="0"/>
    <p:restoredTop sz="94660"/>
  </p:normalViewPr>
  <p:slideViewPr>
    <p:cSldViewPr>
      <p:cViewPr varScale="1">
        <p:scale>
          <a:sx n="65" d="100"/>
          <a:sy n="65" d="100"/>
        </p:scale>
        <p:origin x="-1050" y="-108"/>
      </p:cViewPr>
      <p:guideLst>
        <p:guide orient="horz" pos="2160"/>
        <p:guide pos="2880"/>
      </p:guideLst>
    </p:cSldViewPr>
  </p:slideViewPr>
  <p:outlineViewPr>
    <p:cViewPr>
      <p:scale>
        <a:sx n="33" d="100"/>
        <a:sy n="33" d="100"/>
      </p:scale>
      <p:origin x="0" y="0"/>
    </p:cViewPr>
    <p:sldLst>
      <p:sld r:id="rId1" collapse="1"/>
    </p:sldLst>
  </p:outlineViewPr>
  <p:notesTextViewPr>
    <p:cViewPr>
      <p:scale>
        <a:sx n="100" d="100"/>
        <a:sy n="100" d="100"/>
      </p:scale>
      <p:origin x="0" y="0"/>
    </p:cViewPr>
  </p:notesTextViewPr>
  <p:sorterViewPr>
    <p:cViewPr>
      <p:scale>
        <a:sx n="66" d="100"/>
        <a:sy n="66" d="100"/>
      </p:scale>
      <p:origin x="0" y="1140"/>
    </p:cViewPr>
  </p:sorterViewPr>
  <p:notesViewPr>
    <p:cSldViewPr>
      <p:cViewPr varScale="1">
        <p:scale>
          <a:sx n="41" d="100"/>
          <a:sy n="41" d="100"/>
        </p:scale>
        <p:origin x="-1476" y="-90"/>
      </p:cViewPr>
      <p:guideLst>
        <p:guide orient="horz" pos="2964"/>
        <p:guide pos="2232"/>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presProps" Target="presProps.xml"/></Relationships>
</file>

<file path=ppt/_rels/viewProps.xml.rels><?xml version="1.0" encoding="UTF-8" standalone="yes"?>
<Relationships xmlns="http://schemas.openxmlformats.org/package/2006/relationships"><Relationship Id="rId1" Type="http://schemas.openxmlformats.org/officeDocument/2006/relationships/slide" Target="slides/slid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7282" name="Rectangle 2"/>
          <p:cNvSpPr>
            <a:spLocks noGrp="1" noChangeArrowheads="1"/>
          </p:cNvSpPr>
          <p:nvPr>
            <p:ph type="hdr" sz="quarter"/>
          </p:nvPr>
        </p:nvSpPr>
        <p:spPr bwMode="auto">
          <a:xfrm>
            <a:off x="0" y="0"/>
            <a:ext cx="3070225" cy="469900"/>
          </a:xfrm>
          <a:prstGeom prst="rect">
            <a:avLst/>
          </a:prstGeom>
          <a:noFill/>
          <a:ln w="9525">
            <a:noFill/>
            <a:miter lim="800000"/>
            <a:headEnd/>
            <a:tailEnd/>
          </a:ln>
          <a:effectLst/>
        </p:spPr>
        <p:txBody>
          <a:bodyPr vert="horz" wrap="square" lIns="94265" tIns="47133" rIns="94265" bIns="47133" numCol="1" anchor="t" anchorCtr="0" compatLnSpc="1">
            <a:prstTxWarp prst="textNoShape">
              <a:avLst/>
            </a:prstTxWarp>
          </a:bodyPr>
          <a:lstStyle>
            <a:lvl1pPr defTabSz="942975" eaLnBrk="1" hangingPunct="1">
              <a:defRPr sz="1200">
                <a:latin typeface="Arial" charset="0"/>
              </a:defRPr>
            </a:lvl1pPr>
          </a:lstStyle>
          <a:p>
            <a:pPr>
              <a:defRPr/>
            </a:pPr>
            <a:endParaRPr lang="en-US"/>
          </a:p>
        </p:txBody>
      </p:sp>
      <p:sp>
        <p:nvSpPr>
          <p:cNvPr id="97283" name="Rectangle 3"/>
          <p:cNvSpPr>
            <a:spLocks noGrp="1" noChangeArrowheads="1"/>
          </p:cNvSpPr>
          <p:nvPr>
            <p:ph type="dt" sz="quarter" idx="1"/>
          </p:nvPr>
        </p:nvSpPr>
        <p:spPr bwMode="auto">
          <a:xfrm>
            <a:off x="4014788" y="0"/>
            <a:ext cx="3070225" cy="469900"/>
          </a:xfrm>
          <a:prstGeom prst="rect">
            <a:avLst/>
          </a:prstGeom>
          <a:noFill/>
          <a:ln w="9525">
            <a:noFill/>
            <a:miter lim="800000"/>
            <a:headEnd/>
            <a:tailEnd/>
          </a:ln>
          <a:effectLst/>
        </p:spPr>
        <p:txBody>
          <a:bodyPr vert="horz" wrap="square" lIns="94265" tIns="47133" rIns="94265" bIns="47133" numCol="1" anchor="t" anchorCtr="0" compatLnSpc="1">
            <a:prstTxWarp prst="textNoShape">
              <a:avLst/>
            </a:prstTxWarp>
          </a:bodyPr>
          <a:lstStyle>
            <a:lvl1pPr algn="r" defTabSz="942975" eaLnBrk="1" hangingPunct="1">
              <a:defRPr sz="1200">
                <a:latin typeface="Arial" charset="0"/>
              </a:defRPr>
            </a:lvl1pPr>
          </a:lstStyle>
          <a:p>
            <a:pPr>
              <a:defRPr/>
            </a:pPr>
            <a:endParaRPr lang="en-US"/>
          </a:p>
        </p:txBody>
      </p:sp>
      <p:sp>
        <p:nvSpPr>
          <p:cNvPr id="97284" name="Rectangle 4"/>
          <p:cNvSpPr>
            <a:spLocks noGrp="1" noChangeArrowheads="1"/>
          </p:cNvSpPr>
          <p:nvPr>
            <p:ph type="ftr" sz="quarter" idx="2"/>
          </p:nvPr>
        </p:nvSpPr>
        <p:spPr bwMode="auto">
          <a:xfrm>
            <a:off x="0" y="8939213"/>
            <a:ext cx="3070225" cy="469900"/>
          </a:xfrm>
          <a:prstGeom prst="rect">
            <a:avLst/>
          </a:prstGeom>
          <a:noFill/>
          <a:ln w="9525">
            <a:noFill/>
            <a:miter lim="800000"/>
            <a:headEnd/>
            <a:tailEnd/>
          </a:ln>
          <a:effectLst/>
        </p:spPr>
        <p:txBody>
          <a:bodyPr vert="horz" wrap="square" lIns="94265" tIns="47133" rIns="94265" bIns="47133" numCol="1" anchor="b" anchorCtr="0" compatLnSpc="1">
            <a:prstTxWarp prst="textNoShape">
              <a:avLst/>
            </a:prstTxWarp>
          </a:bodyPr>
          <a:lstStyle>
            <a:lvl1pPr defTabSz="942975" eaLnBrk="1" hangingPunct="1">
              <a:defRPr sz="1200">
                <a:latin typeface="Arial" charset="0"/>
              </a:defRPr>
            </a:lvl1pPr>
          </a:lstStyle>
          <a:p>
            <a:pPr>
              <a:defRPr/>
            </a:pPr>
            <a:endParaRPr lang="en-US"/>
          </a:p>
        </p:txBody>
      </p:sp>
      <p:sp>
        <p:nvSpPr>
          <p:cNvPr id="97285" name="Rectangle 5"/>
          <p:cNvSpPr>
            <a:spLocks noGrp="1" noChangeArrowheads="1"/>
          </p:cNvSpPr>
          <p:nvPr>
            <p:ph type="sldNum" sz="quarter" idx="3"/>
          </p:nvPr>
        </p:nvSpPr>
        <p:spPr bwMode="auto">
          <a:xfrm>
            <a:off x="4014788" y="8939213"/>
            <a:ext cx="3070225" cy="469900"/>
          </a:xfrm>
          <a:prstGeom prst="rect">
            <a:avLst/>
          </a:prstGeom>
          <a:noFill/>
          <a:ln w="9525">
            <a:noFill/>
            <a:miter lim="800000"/>
            <a:headEnd/>
            <a:tailEnd/>
          </a:ln>
          <a:effectLst/>
        </p:spPr>
        <p:txBody>
          <a:bodyPr vert="horz" wrap="square" lIns="94265" tIns="47133" rIns="94265" bIns="47133" numCol="1" anchor="b" anchorCtr="0" compatLnSpc="1">
            <a:prstTxWarp prst="textNoShape">
              <a:avLst/>
            </a:prstTxWarp>
          </a:bodyPr>
          <a:lstStyle>
            <a:lvl1pPr algn="r" defTabSz="942975" eaLnBrk="1" hangingPunct="1">
              <a:defRPr sz="1200">
                <a:latin typeface="Arial" charset="0"/>
              </a:defRPr>
            </a:lvl1pPr>
          </a:lstStyle>
          <a:p>
            <a:pPr>
              <a:defRPr/>
            </a:pPr>
            <a:fld id="{D83F6AF8-9EA6-489F-B7A3-3FD8154CEA9E}" type="slidenum">
              <a:rPr lang="en-US"/>
              <a:pPr>
                <a:defRPr/>
              </a:pPr>
              <a:t>‹#›</a:t>
            </a:fld>
            <a:endParaRPr 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8610" name="Rectangle 2"/>
          <p:cNvSpPr>
            <a:spLocks noGrp="1" noChangeArrowheads="1"/>
          </p:cNvSpPr>
          <p:nvPr>
            <p:ph type="hdr" sz="quarter"/>
          </p:nvPr>
        </p:nvSpPr>
        <p:spPr bwMode="auto">
          <a:xfrm>
            <a:off x="0" y="0"/>
            <a:ext cx="3070225" cy="469900"/>
          </a:xfrm>
          <a:prstGeom prst="rect">
            <a:avLst/>
          </a:prstGeom>
          <a:noFill/>
          <a:ln w="9525">
            <a:noFill/>
            <a:miter lim="800000"/>
            <a:headEnd/>
            <a:tailEnd/>
          </a:ln>
          <a:effectLst/>
        </p:spPr>
        <p:txBody>
          <a:bodyPr vert="horz" wrap="square" lIns="94265" tIns="47133" rIns="94265" bIns="47133" numCol="1" anchor="t" anchorCtr="0" compatLnSpc="1">
            <a:prstTxWarp prst="textNoShape">
              <a:avLst/>
            </a:prstTxWarp>
          </a:bodyPr>
          <a:lstStyle>
            <a:lvl1pPr defTabSz="942975">
              <a:defRPr sz="1200"/>
            </a:lvl1pPr>
          </a:lstStyle>
          <a:p>
            <a:pPr>
              <a:defRPr/>
            </a:pPr>
            <a:endParaRPr lang="en-US"/>
          </a:p>
        </p:txBody>
      </p:sp>
      <p:sp>
        <p:nvSpPr>
          <p:cNvPr id="68611" name="Rectangle 3"/>
          <p:cNvSpPr>
            <a:spLocks noGrp="1" noChangeArrowheads="1"/>
          </p:cNvSpPr>
          <p:nvPr>
            <p:ph type="dt" idx="1"/>
          </p:nvPr>
        </p:nvSpPr>
        <p:spPr bwMode="auto">
          <a:xfrm>
            <a:off x="4016375" y="0"/>
            <a:ext cx="3070225" cy="469900"/>
          </a:xfrm>
          <a:prstGeom prst="rect">
            <a:avLst/>
          </a:prstGeom>
          <a:noFill/>
          <a:ln w="9525">
            <a:noFill/>
            <a:miter lim="800000"/>
            <a:headEnd/>
            <a:tailEnd/>
          </a:ln>
          <a:effectLst/>
        </p:spPr>
        <p:txBody>
          <a:bodyPr vert="horz" wrap="square" lIns="94265" tIns="47133" rIns="94265" bIns="47133" numCol="1" anchor="t" anchorCtr="0" compatLnSpc="1">
            <a:prstTxWarp prst="textNoShape">
              <a:avLst/>
            </a:prstTxWarp>
          </a:bodyPr>
          <a:lstStyle>
            <a:lvl1pPr algn="r" defTabSz="942975">
              <a:defRPr sz="1200"/>
            </a:lvl1pPr>
          </a:lstStyle>
          <a:p>
            <a:pPr>
              <a:defRPr/>
            </a:pPr>
            <a:endParaRPr lang="en-US"/>
          </a:p>
        </p:txBody>
      </p:sp>
      <p:sp>
        <p:nvSpPr>
          <p:cNvPr id="43012" name="Rectangle 4"/>
          <p:cNvSpPr>
            <a:spLocks noChangeArrowheads="1" noTextEdit="1"/>
          </p:cNvSpPr>
          <p:nvPr>
            <p:ph type="sldImg" idx="2"/>
          </p:nvPr>
        </p:nvSpPr>
        <p:spPr bwMode="auto">
          <a:xfrm>
            <a:off x="1190625" y="706438"/>
            <a:ext cx="4705350" cy="3529012"/>
          </a:xfrm>
          <a:prstGeom prst="rect">
            <a:avLst/>
          </a:prstGeom>
          <a:noFill/>
          <a:ln w="9525">
            <a:solidFill>
              <a:srgbClr val="000000"/>
            </a:solidFill>
            <a:miter lim="800000"/>
            <a:headEnd/>
            <a:tailEnd/>
          </a:ln>
        </p:spPr>
      </p:sp>
      <p:sp>
        <p:nvSpPr>
          <p:cNvPr id="68613" name="Rectangle 5"/>
          <p:cNvSpPr>
            <a:spLocks noGrp="1" noChangeArrowheads="1"/>
          </p:cNvSpPr>
          <p:nvPr>
            <p:ph type="body" sz="quarter" idx="3"/>
          </p:nvPr>
        </p:nvSpPr>
        <p:spPr bwMode="auto">
          <a:xfrm>
            <a:off x="944563" y="4470400"/>
            <a:ext cx="5197475" cy="4233863"/>
          </a:xfrm>
          <a:prstGeom prst="rect">
            <a:avLst/>
          </a:prstGeom>
          <a:noFill/>
          <a:ln w="9525">
            <a:noFill/>
            <a:miter lim="800000"/>
            <a:headEnd/>
            <a:tailEnd/>
          </a:ln>
          <a:effectLst/>
        </p:spPr>
        <p:txBody>
          <a:bodyPr vert="horz" wrap="square" lIns="94265" tIns="47133" rIns="94265" bIns="47133"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8614" name="Rectangle 6"/>
          <p:cNvSpPr>
            <a:spLocks noGrp="1" noChangeArrowheads="1"/>
          </p:cNvSpPr>
          <p:nvPr>
            <p:ph type="ftr" sz="quarter" idx="4"/>
          </p:nvPr>
        </p:nvSpPr>
        <p:spPr bwMode="auto">
          <a:xfrm>
            <a:off x="0" y="8940800"/>
            <a:ext cx="3070225" cy="469900"/>
          </a:xfrm>
          <a:prstGeom prst="rect">
            <a:avLst/>
          </a:prstGeom>
          <a:noFill/>
          <a:ln w="9525">
            <a:noFill/>
            <a:miter lim="800000"/>
            <a:headEnd/>
            <a:tailEnd/>
          </a:ln>
          <a:effectLst/>
        </p:spPr>
        <p:txBody>
          <a:bodyPr vert="horz" wrap="square" lIns="94265" tIns="47133" rIns="94265" bIns="47133" numCol="1" anchor="b" anchorCtr="0" compatLnSpc="1">
            <a:prstTxWarp prst="textNoShape">
              <a:avLst/>
            </a:prstTxWarp>
          </a:bodyPr>
          <a:lstStyle>
            <a:lvl1pPr defTabSz="942975">
              <a:defRPr sz="1200"/>
            </a:lvl1pPr>
          </a:lstStyle>
          <a:p>
            <a:pPr>
              <a:defRPr/>
            </a:pPr>
            <a:endParaRPr lang="en-US"/>
          </a:p>
        </p:txBody>
      </p:sp>
      <p:sp>
        <p:nvSpPr>
          <p:cNvPr id="68615" name="Rectangle 7"/>
          <p:cNvSpPr>
            <a:spLocks noGrp="1" noChangeArrowheads="1"/>
          </p:cNvSpPr>
          <p:nvPr>
            <p:ph type="sldNum" sz="quarter" idx="5"/>
          </p:nvPr>
        </p:nvSpPr>
        <p:spPr bwMode="auto">
          <a:xfrm>
            <a:off x="4016375" y="8940800"/>
            <a:ext cx="3070225" cy="469900"/>
          </a:xfrm>
          <a:prstGeom prst="rect">
            <a:avLst/>
          </a:prstGeom>
          <a:noFill/>
          <a:ln w="9525">
            <a:noFill/>
            <a:miter lim="800000"/>
            <a:headEnd/>
            <a:tailEnd/>
          </a:ln>
          <a:effectLst/>
        </p:spPr>
        <p:txBody>
          <a:bodyPr vert="horz" wrap="square" lIns="94265" tIns="47133" rIns="94265" bIns="47133" numCol="1" anchor="b" anchorCtr="0" compatLnSpc="1">
            <a:prstTxWarp prst="textNoShape">
              <a:avLst/>
            </a:prstTxWarp>
          </a:bodyPr>
          <a:lstStyle>
            <a:lvl1pPr algn="r" defTabSz="942975">
              <a:defRPr sz="1200"/>
            </a:lvl1pPr>
          </a:lstStyle>
          <a:p>
            <a:pPr>
              <a:defRPr/>
            </a:pPr>
            <a:fld id="{087F1BA3-F267-4BD2-B4DF-CAA1E3F1BCDD}" type="slidenum">
              <a:rPr lang="en-US"/>
              <a:pPr>
                <a:defRPr/>
              </a:pPr>
              <a:t>‹#›</a:t>
            </a:fld>
            <a:endParaRPr 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Slide Image Placeholder 1"/>
          <p:cNvSpPr>
            <a:spLocks noGrp="1" noRot="1" noChangeAspect="1" noTextEdit="1"/>
          </p:cNvSpPr>
          <p:nvPr>
            <p:ph type="sldImg"/>
          </p:nvPr>
        </p:nvSpPr>
        <p:spPr>
          <a:ln/>
        </p:spPr>
      </p:sp>
      <p:sp>
        <p:nvSpPr>
          <p:cNvPr id="44035" name="Notes Placeholder 2"/>
          <p:cNvSpPr>
            <a:spLocks noGrp="1"/>
          </p:cNvSpPr>
          <p:nvPr>
            <p:ph type="body" idx="1"/>
          </p:nvPr>
        </p:nvSpPr>
        <p:spPr>
          <a:noFill/>
          <a:ln/>
        </p:spPr>
        <p:txBody>
          <a:bodyPr/>
          <a:lstStyle/>
          <a:p>
            <a:endParaRPr lang="en-US" smtClean="0"/>
          </a:p>
        </p:txBody>
      </p:sp>
      <p:sp>
        <p:nvSpPr>
          <p:cNvPr id="44036" name="Slide Number Placeholder 3"/>
          <p:cNvSpPr>
            <a:spLocks noGrp="1"/>
          </p:cNvSpPr>
          <p:nvPr>
            <p:ph type="sldNum" sz="quarter" idx="5"/>
          </p:nvPr>
        </p:nvSpPr>
        <p:spPr>
          <a:noFill/>
        </p:spPr>
        <p:txBody>
          <a:bodyPr/>
          <a:lstStyle/>
          <a:p>
            <a:fld id="{43CE4CB1-833E-4521-9DD5-B1D75FC15250}" type="slidenum">
              <a:rPr lang="en-US" smtClean="0"/>
              <a:pPr/>
              <a:t>2</a:t>
            </a:fld>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a:ln/>
        </p:spPr>
      </p:sp>
      <p:sp>
        <p:nvSpPr>
          <p:cNvPr id="45059" name="Notes Placeholder 2"/>
          <p:cNvSpPr>
            <a:spLocks noGrp="1"/>
          </p:cNvSpPr>
          <p:nvPr>
            <p:ph type="body" idx="1"/>
          </p:nvPr>
        </p:nvSpPr>
        <p:spPr>
          <a:noFill/>
          <a:ln/>
        </p:spPr>
        <p:txBody>
          <a:bodyPr/>
          <a:lstStyle/>
          <a:p>
            <a:endParaRPr lang="en-US" smtClean="0"/>
          </a:p>
          <a:p>
            <a:endParaRPr lang="en-US" smtClean="0"/>
          </a:p>
        </p:txBody>
      </p:sp>
      <p:sp>
        <p:nvSpPr>
          <p:cNvPr id="45060" name="Slide Number Placeholder 3"/>
          <p:cNvSpPr>
            <a:spLocks noGrp="1"/>
          </p:cNvSpPr>
          <p:nvPr>
            <p:ph type="sldNum" sz="quarter" idx="5"/>
          </p:nvPr>
        </p:nvSpPr>
        <p:spPr>
          <a:noFill/>
        </p:spPr>
        <p:txBody>
          <a:bodyPr/>
          <a:lstStyle/>
          <a:p>
            <a:fld id="{27905B19-CB48-4B7D-ABAD-39DA07897A20}" type="slidenum">
              <a:rPr lang="en-US" smtClean="0"/>
              <a:pPr/>
              <a:t>4</a:t>
            </a:fld>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Slide Image Placeholder 1"/>
          <p:cNvSpPr>
            <a:spLocks noGrp="1" noRot="1" noChangeAspect="1" noTextEdit="1"/>
          </p:cNvSpPr>
          <p:nvPr>
            <p:ph type="sldImg"/>
          </p:nvPr>
        </p:nvSpPr>
        <p:spPr>
          <a:ln/>
        </p:spPr>
      </p:sp>
      <p:sp>
        <p:nvSpPr>
          <p:cNvPr id="46083" name="Notes Placeholder 2"/>
          <p:cNvSpPr>
            <a:spLocks noGrp="1"/>
          </p:cNvSpPr>
          <p:nvPr>
            <p:ph type="body" idx="1"/>
          </p:nvPr>
        </p:nvSpPr>
        <p:spPr>
          <a:noFill/>
          <a:ln/>
        </p:spPr>
        <p:txBody>
          <a:bodyPr/>
          <a:lstStyle/>
          <a:p>
            <a:endParaRPr lang="en-US" smtClean="0"/>
          </a:p>
        </p:txBody>
      </p:sp>
      <p:sp>
        <p:nvSpPr>
          <p:cNvPr id="46084" name="Slide Number Placeholder 3"/>
          <p:cNvSpPr>
            <a:spLocks noGrp="1"/>
          </p:cNvSpPr>
          <p:nvPr>
            <p:ph type="sldNum" sz="quarter" idx="5"/>
          </p:nvPr>
        </p:nvSpPr>
        <p:spPr>
          <a:noFill/>
        </p:spPr>
        <p:txBody>
          <a:bodyPr/>
          <a:lstStyle/>
          <a:p>
            <a:fld id="{A65944D3-A71B-43FE-9C7D-174EFD10E40F}" type="slidenum">
              <a:rPr lang="en-US" smtClean="0"/>
              <a:pPr/>
              <a:t>8</a:t>
            </a:fld>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Slide Image Placeholder 1"/>
          <p:cNvSpPr>
            <a:spLocks noGrp="1" noRot="1" noChangeAspect="1" noTextEdit="1"/>
          </p:cNvSpPr>
          <p:nvPr>
            <p:ph type="sldImg"/>
          </p:nvPr>
        </p:nvSpPr>
        <p:spPr>
          <a:ln/>
        </p:spPr>
      </p:sp>
      <p:sp>
        <p:nvSpPr>
          <p:cNvPr id="47107" name="Notes Placeholder 2"/>
          <p:cNvSpPr>
            <a:spLocks noGrp="1"/>
          </p:cNvSpPr>
          <p:nvPr>
            <p:ph type="body" idx="1"/>
          </p:nvPr>
        </p:nvSpPr>
        <p:spPr>
          <a:noFill/>
          <a:ln/>
        </p:spPr>
        <p:txBody>
          <a:bodyPr/>
          <a:lstStyle/>
          <a:p>
            <a:endParaRPr lang="en-US" smtClean="0"/>
          </a:p>
        </p:txBody>
      </p:sp>
      <p:sp>
        <p:nvSpPr>
          <p:cNvPr id="47108" name="Slide Number Placeholder 3"/>
          <p:cNvSpPr>
            <a:spLocks noGrp="1"/>
          </p:cNvSpPr>
          <p:nvPr>
            <p:ph type="sldNum" sz="quarter" idx="5"/>
          </p:nvPr>
        </p:nvSpPr>
        <p:spPr>
          <a:noFill/>
        </p:spPr>
        <p:txBody>
          <a:bodyPr/>
          <a:lstStyle/>
          <a:p>
            <a:fld id="{0DD4520A-2E65-46AE-86BD-9BCD47A7FAB2}" type="slidenum">
              <a:rPr lang="en-US" smtClean="0"/>
              <a:pPr/>
              <a:t>13</a:t>
            </a:fld>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tIns="0" rIns="18288">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lang="en-US" smtClean="0"/>
              <a:t>Click to edit Master title style</a:t>
            </a:r>
            <a:endParaRPr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lang="en-US" smtClean="0"/>
              <a:t>Click to edit Master subtitle style</a:t>
            </a:r>
            <a:endParaRPr lang="en-US"/>
          </a:p>
        </p:txBody>
      </p:sp>
      <p:sp>
        <p:nvSpPr>
          <p:cNvPr id="4" name="Date Placeholder 9"/>
          <p:cNvSpPr>
            <a:spLocks noGrp="1"/>
          </p:cNvSpPr>
          <p:nvPr>
            <p:ph type="dt" sz="half" idx="10"/>
          </p:nvPr>
        </p:nvSpPr>
        <p:spPr/>
        <p:txBody>
          <a:bodyPr/>
          <a:lstStyle>
            <a:lvl1pPr>
              <a:defRPr/>
            </a:lvl1pPr>
          </a:lstStyle>
          <a:p>
            <a:pPr>
              <a:defRPr/>
            </a:pPr>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4CE572F5-D037-4E6C-A206-DC3A336F7E9B}"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A9F1A592-D559-46A4-94B5-E9229BF643D7}"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A6B212E2-15E2-441A-B4E5-EF74DB85CEA7}"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9"/>
          <p:cNvSpPr>
            <a:spLocks noGrp="1"/>
          </p:cNvSpPr>
          <p:nvPr>
            <p:ph type="dt" sz="half" idx="10"/>
          </p:nvPr>
        </p:nvSpPr>
        <p:spPr/>
        <p:txBody>
          <a:bodyPr/>
          <a:lstStyle>
            <a:lvl1pPr>
              <a:defRPr/>
            </a:lvl1pPr>
          </a:lstStyle>
          <a:p>
            <a:pPr>
              <a:defRPr/>
            </a:pPr>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161F49A6-A928-4D7C-B86F-DA59D447124D}"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tIns="0">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lang="en-US" smtClean="0"/>
              <a:t>Click to edit Master title style</a:t>
            </a:r>
            <a:endParaRPr lang="en-US"/>
          </a:p>
        </p:txBody>
      </p:sp>
      <p:sp>
        <p:nvSpPr>
          <p:cNvPr id="3" name="Text Placeholder 2"/>
          <p:cNvSpPr>
            <a:spLocks noGrp="1"/>
          </p:cNvSpPr>
          <p:nvPr>
            <p:ph type="body" idx="1"/>
          </p:nvPr>
        </p:nvSpPr>
        <p:spPr>
          <a:xfrm>
            <a:off x="530352" y="2704664"/>
            <a:ext cx="7772400" cy="1509712"/>
          </a:xfrm>
        </p:spPr>
        <p:txBody>
          <a:bodyPr lIns="45720" rIns="45720"/>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a:r>
              <a:rPr lang="en-US" smtClean="0"/>
              <a:t>Click to edit Master text styles</a:t>
            </a:r>
          </a:p>
        </p:txBody>
      </p:sp>
      <p:sp>
        <p:nvSpPr>
          <p:cNvPr id="4" name="Date Placeholder 9"/>
          <p:cNvSpPr>
            <a:spLocks noGrp="1"/>
          </p:cNvSpPr>
          <p:nvPr>
            <p:ph type="dt" sz="half" idx="10"/>
          </p:nvPr>
        </p:nvSpPr>
        <p:spPr/>
        <p:txBody>
          <a:bodyPr/>
          <a:lstStyle>
            <a:lvl1pPr>
              <a:defRPr/>
            </a:lvl1pPr>
          </a:lstStyle>
          <a:p>
            <a:pPr>
              <a:defRPr/>
            </a:pPr>
            <a:endParaRPr lang="en-US"/>
          </a:p>
        </p:txBody>
      </p:sp>
      <p:sp>
        <p:nvSpPr>
          <p:cNvPr id="5" name="Footer Placeholder 21"/>
          <p:cNvSpPr>
            <a:spLocks noGrp="1"/>
          </p:cNvSpPr>
          <p:nvPr>
            <p:ph type="ftr" sz="quarter" idx="11"/>
          </p:nvPr>
        </p:nvSpPr>
        <p:spPr/>
        <p:txBody>
          <a:bodyPr/>
          <a:lstStyle>
            <a:lvl1pPr>
              <a:defRPr/>
            </a:lvl1pPr>
          </a:lstStyle>
          <a:p>
            <a:pPr>
              <a:defRPr/>
            </a:pPr>
            <a:endParaRPr lang="en-US"/>
          </a:p>
        </p:txBody>
      </p:sp>
      <p:sp>
        <p:nvSpPr>
          <p:cNvPr id="6" name="Slide Number Placeholder 17"/>
          <p:cNvSpPr>
            <a:spLocks noGrp="1"/>
          </p:cNvSpPr>
          <p:nvPr>
            <p:ph type="sldNum" sz="quarter" idx="12"/>
          </p:nvPr>
        </p:nvSpPr>
        <p:spPr/>
        <p:txBody>
          <a:bodyPr/>
          <a:lstStyle>
            <a:lvl1pPr>
              <a:defRPr/>
            </a:lvl1pPr>
          </a:lstStyle>
          <a:p>
            <a:pPr>
              <a:defRPr/>
            </a:pPr>
            <a:fld id="{E334092C-11D1-4F5E-A6AB-A5C1778065F0}"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9"/>
          <p:cNvSpPr>
            <a:spLocks noGrp="1"/>
          </p:cNvSpPr>
          <p:nvPr>
            <p:ph type="dt" sz="half" idx="10"/>
          </p:nvPr>
        </p:nvSpPr>
        <p:spPr/>
        <p:txBody>
          <a:bodyPr/>
          <a:lstStyle>
            <a:lvl1pPr>
              <a:defRPr/>
            </a:lvl1pPr>
          </a:lstStyle>
          <a:p>
            <a:pPr>
              <a:defRPr/>
            </a:pPr>
            <a:endParaRPr lang="en-US"/>
          </a:p>
        </p:txBody>
      </p:sp>
      <p:sp>
        <p:nvSpPr>
          <p:cNvPr id="6" name="Footer Placeholder 21"/>
          <p:cNvSpPr>
            <a:spLocks noGrp="1"/>
          </p:cNvSpPr>
          <p:nvPr>
            <p:ph type="ftr" sz="quarter" idx="11"/>
          </p:nvPr>
        </p:nvSpPr>
        <p:spPr/>
        <p:txBody>
          <a:bodyPr/>
          <a:lstStyle>
            <a:lvl1pPr>
              <a:defRPr/>
            </a:lvl1pPr>
          </a:lstStyle>
          <a:p>
            <a:pPr>
              <a:defRPr/>
            </a:pPr>
            <a:endParaRPr lang="en-US"/>
          </a:p>
        </p:txBody>
      </p:sp>
      <p:sp>
        <p:nvSpPr>
          <p:cNvPr id="7" name="Slide Number Placeholder 17"/>
          <p:cNvSpPr>
            <a:spLocks noGrp="1"/>
          </p:cNvSpPr>
          <p:nvPr>
            <p:ph type="sldNum" sz="quarter" idx="12"/>
          </p:nvPr>
        </p:nvSpPr>
        <p:spPr/>
        <p:txBody>
          <a:bodyPr/>
          <a:lstStyle>
            <a:lvl1pPr>
              <a:defRPr/>
            </a:lvl1pPr>
          </a:lstStyle>
          <a:p>
            <a:pPr>
              <a:defRPr/>
            </a:pPr>
            <a:fld id="{B38581A3-D181-4BC1-B03A-4B1A4212771E}"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a:r>
              <a:rPr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9"/>
          <p:cNvSpPr>
            <a:spLocks noGrp="1"/>
          </p:cNvSpPr>
          <p:nvPr>
            <p:ph type="dt" sz="half" idx="10"/>
          </p:nvPr>
        </p:nvSpPr>
        <p:spPr/>
        <p:txBody>
          <a:bodyPr/>
          <a:lstStyle>
            <a:lvl1pPr>
              <a:defRPr/>
            </a:lvl1pPr>
          </a:lstStyle>
          <a:p>
            <a:pPr>
              <a:defRPr/>
            </a:pPr>
            <a:endParaRPr lang="en-US"/>
          </a:p>
        </p:txBody>
      </p:sp>
      <p:sp>
        <p:nvSpPr>
          <p:cNvPr id="8" name="Footer Placeholder 21"/>
          <p:cNvSpPr>
            <a:spLocks noGrp="1"/>
          </p:cNvSpPr>
          <p:nvPr>
            <p:ph type="ftr" sz="quarter" idx="11"/>
          </p:nvPr>
        </p:nvSpPr>
        <p:spPr/>
        <p:txBody>
          <a:bodyPr/>
          <a:lstStyle>
            <a:lvl1pPr>
              <a:defRPr/>
            </a:lvl1pPr>
          </a:lstStyle>
          <a:p>
            <a:pPr>
              <a:defRPr/>
            </a:pPr>
            <a:endParaRPr lang="en-US"/>
          </a:p>
        </p:txBody>
      </p:sp>
      <p:sp>
        <p:nvSpPr>
          <p:cNvPr id="9" name="Slide Number Placeholder 17"/>
          <p:cNvSpPr>
            <a:spLocks noGrp="1"/>
          </p:cNvSpPr>
          <p:nvPr>
            <p:ph type="sldNum" sz="quarter" idx="12"/>
          </p:nvPr>
        </p:nvSpPr>
        <p:spPr/>
        <p:txBody>
          <a:bodyPr/>
          <a:lstStyle>
            <a:lvl1pPr>
              <a:defRPr/>
            </a:lvl1pPr>
          </a:lstStyle>
          <a:p>
            <a:pPr>
              <a:defRPr/>
            </a:pPr>
            <a:fld id="{6F8AB11C-FE39-4756-9094-BA26B21BD49C}"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lang="en-US" smtClean="0"/>
              <a:t>Click to edit Master title style</a:t>
            </a:r>
            <a:endParaRPr lang="en-US"/>
          </a:p>
        </p:txBody>
      </p:sp>
      <p:sp>
        <p:nvSpPr>
          <p:cNvPr id="3" name="Date Placeholder 9"/>
          <p:cNvSpPr>
            <a:spLocks noGrp="1"/>
          </p:cNvSpPr>
          <p:nvPr>
            <p:ph type="dt" sz="half" idx="10"/>
          </p:nvPr>
        </p:nvSpPr>
        <p:spPr/>
        <p:txBody>
          <a:bodyPr/>
          <a:lstStyle>
            <a:lvl1pPr>
              <a:defRPr/>
            </a:lvl1pPr>
          </a:lstStyle>
          <a:p>
            <a:pPr>
              <a:defRPr/>
            </a:pPr>
            <a:endParaRPr lang="en-US"/>
          </a:p>
        </p:txBody>
      </p:sp>
      <p:sp>
        <p:nvSpPr>
          <p:cNvPr id="4" name="Footer Placeholder 21"/>
          <p:cNvSpPr>
            <a:spLocks noGrp="1"/>
          </p:cNvSpPr>
          <p:nvPr>
            <p:ph type="ftr" sz="quarter" idx="11"/>
          </p:nvPr>
        </p:nvSpPr>
        <p:spPr/>
        <p:txBody>
          <a:bodyPr/>
          <a:lstStyle>
            <a:lvl1pPr>
              <a:defRPr/>
            </a:lvl1pPr>
          </a:lstStyle>
          <a:p>
            <a:pPr>
              <a:defRPr/>
            </a:pPr>
            <a:endParaRPr lang="en-US"/>
          </a:p>
        </p:txBody>
      </p:sp>
      <p:sp>
        <p:nvSpPr>
          <p:cNvPr id="5" name="Slide Number Placeholder 17"/>
          <p:cNvSpPr>
            <a:spLocks noGrp="1"/>
          </p:cNvSpPr>
          <p:nvPr>
            <p:ph type="sldNum" sz="quarter" idx="12"/>
          </p:nvPr>
        </p:nvSpPr>
        <p:spPr/>
        <p:txBody>
          <a:bodyPr/>
          <a:lstStyle>
            <a:lvl1pPr>
              <a:defRPr/>
            </a:lvl1pPr>
          </a:lstStyle>
          <a:p>
            <a:pPr>
              <a:defRPr/>
            </a:pPr>
            <a:fld id="{DFD52F05-52E4-47D7-8B52-71E1A74FF58B}"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9"/>
          <p:cNvSpPr>
            <a:spLocks noGrp="1"/>
          </p:cNvSpPr>
          <p:nvPr>
            <p:ph type="dt" sz="half" idx="10"/>
          </p:nvPr>
        </p:nvSpPr>
        <p:spPr/>
        <p:txBody>
          <a:bodyPr/>
          <a:lstStyle>
            <a:lvl1pPr>
              <a:defRPr/>
            </a:lvl1pPr>
          </a:lstStyle>
          <a:p>
            <a:pPr>
              <a:defRPr/>
            </a:pPr>
            <a:endParaRPr lang="en-US"/>
          </a:p>
        </p:txBody>
      </p:sp>
      <p:sp>
        <p:nvSpPr>
          <p:cNvPr id="3" name="Footer Placeholder 21"/>
          <p:cNvSpPr>
            <a:spLocks noGrp="1"/>
          </p:cNvSpPr>
          <p:nvPr>
            <p:ph type="ftr" sz="quarter" idx="11"/>
          </p:nvPr>
        </p:nvSpPr>
        <p:spPr/>
        <p:txBody>
          <a:bodyPr/>
          <a:lstStyle>
            <a:lvl1pPr>
              <a:defRPr/>
            </a:lvl1pPr>
          </a:lstStyle>
          <a:p>
            <a:pPr>
              <a:defRPr/>
            </a:pPr>
            <a:endParaRPr lang="en-US"/>
          </a:p>
        </p:txBody>
      </p:sp>
      <p:sp>
        <p:nvSpPr>
          <p:cNvPr id="4" name="Slide Number Placeholder 17"/>
          <p:cNvSpPr>
            <a:spLocks noGrp="1"/>
          </p:cNvSpPr>
          <p:nvPr>
            <p:ph type="sldNum" sz="quarter" idx="12"/>
          </p:nvPr>
        </p:nvSpPr>
        <p:spPr/>
        <p:txBody>
          <a:bodyPr/>
          <a:lstStyle>
            <a:lvl1pPr>
              <a:defRPr/>
            </a:lvl1pPr>
          </a:lstStyle>
          <a:p>
            <a:pPr>
              <a:defRPr/>
            </a:pPr>
            <a:fld id="{30878F54-87A3-49AD-A909-C67367564B6D}"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a:noAutofit/>
          </a:bodyPr>
          <a:lstStyle>
            <a:lvl1pPr algn="l" rtl="0">
              <a:spcBef>
                <a:spcPct val="0"/>
              </a:spcBef>
              <a:buNone/>
              <a:defRPr sz="2600" b="0">
                <a:ln>
                  <a:noFill/>
                </a:ln>
                <a:solidFill>
                  <a:schemeClr val="tx2"/>
                </a:solidFill>
                <a:effectLst/>
                <a:latin typeface="+mj-lt"/>
                <a:ea typeface="+mj-ea"/>
                <a:cs typeface="+mj-cs"/>
              </a:defRPr>
            </a:lvl1pPr>
          </a:lstStyle>
          <a:p>
            <a:r>
              <a:rPr lang="en-US" smtClean="0"/>
              <a:t>Click to edit Master title style</a:t>
            </a:r>
            <a:endParaRPr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a:r>
              <a:rPr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9"/>
          <p:cNvSpPr>
            <a:spLocks noGrp="1"/>
          </p:cNvSpPr>
          <p:nvPr>
            <p:ph type="dt" sz="half" idx="10"/>
          </p:nvPr>
        </p:nvSpPr>
        <p:spPr/>
        <p:txBody>
          <a:bodyPr/>
          <a:lstStyle>
            <a:lvl1pPr>
              <a:defRPr/>
            </a:lvl1pPr>
          </a:lstStyle>
          <a:p>
            <a:pPr>
              <a:defRPr/>
            </a:pPr>
            <a:endParaRPr lang="en-US"/>
          </a:p>
        </p:txBody>
      </p:sp>
      <p:sp>
        <p:nvSpPr>
          <p:cNvPr id="6" name="Footer Placeholder 21"/>
          <p:cNvSpPr>
            <a:spLocks noGrp="1"/>
          </p:cNvSpPr>
          <p:nvPr>
            <p:ph type="ftr" sz="quarter" idx="11"/>
          </p:nvPr>
        </p:nvSpPr>
        <p:spPr/>
        <p:txBody>
          <a:bodyPr/>
          <a:lstStyle>
            <a:lvl1pPr>
              <a:defRPr/>
            </a:lvl1pPr>
          </a:lstStyle>
          <a:p>
            <a:pPr>
              <a:defRPr/>
            </a:pPr>
            <a:endParaRPr lang="en-US"/>
          </a:p>
        </p:txBody>
      </p:sp>
      <p:sp>
        <p:nvSpPr>
          <p:cNvPr id="7" name="Slide Number Placeholder 17"/>
          <p:cNvSpPr>
            <a:spLocks noGrp="1"/>
          </p:cNvSpPr>
          <p:nvPr>
            <p:ph type="sldNum" sz="quarter" idx="12"/>
          </p:nvPr>
        </p:nvSpPr>
        <p:spPr/>
        <p:txBody>
          <a:bodyPr/>
          <a:lstStyle>
            <a:lvl1pPr>
              <a:defRPr/>
            </a:lvl1pPr>
          </a:lstStyle>
          <a:p>
            <a:pPr>
              <a:defRPr/>
            </a:pPr>
            <a:fld id="{00E7C2A1-0E13-4536-B818-7CE9D70D5094}"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5" name="Snip and Round Single Corner Rectangle 4"/>
          <p:cNvSpPr/>
          <p:nvPr/>
        </p:nvSpPr>
        <p:spPr>
          <a:xfrm rot="420000" flipV="1">
            <a:off x="3165475" y="1108075"/>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
        <p:nvSpPr>
          <p:cNvPr id="6" name="Right Triangle 5"/>
          <p:cNvSpPr/>
          <p:nvPr/>
        </p:nvSpPr>
        <p:spPr>
          <a:xfrm rot="420000" flipV="1">
            <a:off x="8004175" y="5359400"/>
            <a:ext cx="155575" cy="155575"/>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anchor="ctr"/>
          <a:lstStyle/>
          <a:p>
            <a:pPr algn="ctr" eaLnBrk="1" hangingPunct="1">
              <a:defRPr/>
            </a:pPr>
            <a:endParaRPr lang="en-US"/>
          </a:p>
        </p:txBody>
      </p:sp>
      <p:sp>
        <p:nvSpPr>
          <p:cNvPr id="7" name="Freeform 6"/>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eaLnBrk="1" hangingPunct="1">
              <a:defRPr/>
            </a:pPr>
            <a:endParaRPr lang="en-US">
              <a:latin typeface="+mn-lt"/>
            </a:endParaRPr>
          </a:p>
        </p:txBody>
      </p:sp>
      <p:sp>
        <p:nvSpPr>
          <p:cNvPr id="8" name="Freeform 7"/>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eaLnBrk="1" hangingPunct="1">
              <a:defRPr/>
            </a:pPr>
            <a:endParaRPr lang="en-US">
              <a:latin typeface="+mn-lt"/>
            </a:endParaRPr>
          </a:p>
        </p:txBody>
      </p:sp>
      <p:sp>
        <p:nvSpPr>
          <p:cNvPr id="2" name="Title 1"/>
          <p:cNvSpPr>
            <a:spLocks noGrp="1"/>
          </p:cNvSpPr>
          <p:nvPr>
            <p:ph type="title"/>
          </p:nvPr>
        </p:nvSpPr>
        <p:spPr>
          <a:xfrm>
            <a:off x="609600" y="1176996"/>
            <a:ext cx="2212848" cy="1582621"/>
          </a:xfrm>
        </p:spPr>
        <p:txBody>
          <a:bodyPr lIns="45720" rIns="45720" bIns="45720"/>
          <a:lstStyle>
            <a:lvl1pPr algn="l">
              <a:buNone/>
              <a:defRPr sz="2000" b="1">
                <a:solidFill>
                  <a:schemeClr val="tx2"/>
                </a:solidFill>
              </a:defRPr>
            </a:lvl1pPr>
          </a:lstStyle>
          <a:p>
            <a:r>
              <a:rPr lang="en-US" smtClean="0"/>
              <a:t>Click to edit Master title style</a:t>
            </a:r>
            <a:endParaRPr lang="en-US"/>
          </a:p>
        </p:txBody>
      </p:sp>
      <p:sp>
        <p:nvSpPr>
          <p:cNvPr id="4" name="Text Placeholder 3"/>
          <p:cNvSpPr>
            <a:spLocks noGrp="1"/>
          </p:cNvSpPr>
          <p:nvPr>
            <p:ph type="body" sz="half" idx="2"/>
          </p:nvPr>
        </p:nvSpPr>
        <p:spPr>
          <a:xfrm>
            <a:off x="609600" y="2828785"/>
            <a:ext cx="2209800" cy="2179320"/>
          </a:xfrm>
        </p:spPr>
        <p:txBody>
          <a:bodyPr lIns="64008" rIns="45720"/>
          <a:lstStyle>
            <a:lvl1pPr marL="0" indent="0" algn="l">
              <a:spcBef>
                <a:spcPts val="250"/>
              </a:spcBef>
              <a:buFontTx/>
              <a:buNone/>
              <a:defRPr sz="1300"/>
            </a:lvl1pPr>
            <a:lvl2pPr>
              <a:defRPr sz="1200"/>
            </a:lvl2pPr>
            <a:lvl3pPr>
              <a:defRPr sz="1000"/>
            </a:lvl3pPr>
            <a:lvl4pPr>
              <a:defRPr sz="900"/>
            </a:lvl4pPr>
            <a:lvl5pPr>
              <a:defRPr sz="900"/>
            </a:lvl5pPr>
          </a:lstStyle>
          <a:p>
            <a:pPr lvl="0"/>
            <a:r>
              <a:rPr lang="en-US" smtClean="0"/>
              <a:t>Click to edit Master text styles</a:t>
            </a:r>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normAutofit/>
          </a:bodyPr>
          <a:lstStyle>
            <a:lvl1pPr marL="0" indent="0">
              <a:buNone/>
              <a:defRPr sz="3200"/>
            </a:lvl1pPr>
          </a:lstStyle>
          <a:p>
            <a:pPr lvl="0"/>
            <a:r>
              <a:rPr lang="en-US" noProof="0" smtClean="0"/>
              <a:t>Click icon to add picture</a:t>
            </a:r>
            <a:endParaRPr lang="en-US" noProof="0" dirty="0"/>
          </a:p>
        </p:txBody>
      </p:sp>
      <p:sp>
        <p:nvSpPr>
          <p:cNvPr id="9" name="Date Placeholder 4"/>
          <p:cNvSpPr>
            <a:spLocks noGrp="1"/>
          </p:cNvSpPr>
          <p:nvPr>
            <p:ph type="dt" sz="half" idx="10"/>
          </p:nvPr>
        </p:nvSpPr>
        <p:spPr/>
        <p:txBody>
          <a:bodyPr/>
          <a:lstStyle>
            <a:lvl1pPr>
              <a:defRPr/>
            </a:lvl1pPr>
          </a:lstStyle>
          <a:p>
            <a:pPr>
              <a:defRPr/>
            </a:pPr>
            <a:endParaRPr lang="en-US"/>
          </a:p>
        </p:txBody>
      </p:sp>
      <p:sp>
        <p:nvSpPr>
          <p:cNvPr id="10" name="Footer Placeholder 5"/>
          <p:cNvSpPr>
            <a:spLocks noGrp="1"/>
          </p:cNvSpPr>
          <p:nvPr>
            <p:ph type="ftr" sz="quarter" idx="11"/>
          </p:nvPr>
        </p:nvSpPr>
        <p:spPr/>
        <p:txBody>
          <a:bodyPr/>
          <a:lstStyle>
            <a:lvl1pPr>
              <a:defRPr/>
            </a:lvl1pPr>
          </a:lstStyle>
          <a:p>
            <a:pPr>
              <a:defRPr/>
            </a:pPr>
            <a:endParaRPr lang="en-US"/>
          </a:p>
        </p:txBody>
      </p:sp>
      <p:sp>
        <p:nvSpPr>
          <p:cNvPr id="11" name="Slide Number Placeholder 6"/>
          <p:cNvSpPr>
            <a:spLocks noGrp="1"/>
          </p:cNvSpPr>
          <p:nvPr>
            <p:ph type="sldNum" sz="quarter" idx="12"/>
          </p:nvPr>
        </p:nvSpPr>
        <p:spPr>
          <a:xfrm>
            <a:off x="8077200" y="6356350"/>
            <a:ext cx="609600" cy="365125"/>
          </a:xfrm>
        </p:spPr>
        <p:txBody>
          <a:bodyPr/>
          <a:lstStyle>
            <a:lvl1pPr>
              <a:defRPr/>
            </a:lvl1pPr>
          </a:lstStyle>
          <a:p>
            <a:pPr>
              <a:defRPr/>
            </a:pPr>
            <a:fld id="{CCE570F5-E31D-4692-8021-B2379AF31E0D}"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7" name="Freeform 6"/>
          <p:cNvSpPr>
            <a:spLocks/>
          </p:cNvSpPr>
          <p:nvPr/>
        </p:nvSpPr>
        <p:spPr bwMode="auto">
          <a:xfrm>
            <a:off x="-9525" y="-7938"/>
            <a:ext cx="9163050" cy="1041401"/>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a:lstStyle/>
          <a:p>
            <a:pPr eaLnBrk="1" hangingPunct="1">
              <a:defRPr/>
            </a:pPr>
            <a:endParaRPr lang="en-US">
              <a:latin typeface="+mn-lt"/>
            </a:endParaRPr>
          </a:p>
        </p:txBody>
      </p:sp>
      <p:sp>
        <p:nvSpPr>
          <p:cNvPr id="8" name="Freeform 7"/>
          <p:cNvSpPr>
            <a:spLocks/>
          </p:cNvSpPr>
          <p:nvPr/>
        </p:nvSpPr>
        <p:spPr bwMode="auto">
          <a:xfrm>
            <a:off x="4381500" y="-7938"/>
            <a:ext cx="4762500" cy="638176"/>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a:lstStyle/>
          <a:p>
            <a:pPr eaLnBrk="1" hangingPunct="1">
              <a:defRPr/>
            </a:pPr>
            <a:endParaRPr lang="en-US">
              <a:latin typeface="+mn-lt"/>
            </a:endParaRPr>
          </a:p>
        </p:txBody>
      </p:sp>
      <p:sp>
        <p:nvSpPr>
          <p:cNvPr id="1028" name="Title Placeholder 8"/>
          <p:cNvSpPr>
            <a:spLocks noGrp="1"/>
          </p:cNvSpPr>
          <p:nvPr>
            <p:ph type="title"/>
          </p:nvPr>
        </p:nvSpPr>
        <p:spPr bwMode="auto">
          <a:xfrm>
            <a:off x="457200" y="704850"/>
            <a:ext cx="8229600" cy="1143000"/>
          </a:xfrm>
          <a:prstGeom prst="rect">
            <a:avLst/>
          </a:prstGeom>
          <a:noFill/>
          <a:ln w="9525">
            <a:noFill/>
            <a:miter lim="800000"/>
            <a:headEnd/>
            <a:tailEnd/>
          </a:ln>
        </p:spPr>
        <p:txBody>
          <a:bodyPr vert="horz" wrap="square" lIns="0" tIns="45720" rIns="0" bIns="0" numCol="1" anchor="b" anchorCtr="0" compatLnSpc="1">
            <a:prstTxWarp prst="textNoShape">
              <a:avLst/>
            </a:prstTxWarp>
          </a:bodyPr>
          <a:lstStyle/>
          <a:p>
            <a:pPr lvl="0"/>
            <a:r>
              <a:rPr lang="en-US" smtClean="0"/>
              <a:t>Click to edit Master title style</a:t>
            </a:r>
          </a:p>
        </p:txBody>
      </p:sp>
      <p:sp>
        <p:nvSpPr>
          <p:cNvPr id="1029" name="Text Placeholder 29"/>
          <p:cNvSpPr>
            <a:spLocks noGrp="1"/>
          </p:cNvSpPr>
          <p:nvPr>
            <p:ph type="body" idx="1"/>
          </p:nvPr>
        </p:nvSpPr>
        <p:spPr bwMode="auto">
          <a:xfrm>
            <a:off x="457200" y="1935163"/>
            <a:ext cx="8229600" cy="4389437"/>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a:defRPr/>
            </a:pPr>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a:defRPr/>
            </a:pPr>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pPr>
              <a:defRPr/>
            </a:pPr>
            <a:fld id="{CDE91847-7127-4EBA-9F1C-52A1B64208C6}" type="slidenum">
              <a:rPr lang="en-US"/>
              <a:pPr>
                <a:defRPr/>
              </a:pPr>
              <a:t>‹#›</a:t>
            </a:fld>
            <a:endParaRPr lang="en-US"/>
          </a:p>
        </p:txBody>
      </p:sp>
      <p:grpSp>
        <p:nvGrpSpPr>
          <p:cNvPr id="1033" name="Group 1"/>
          <p:cNvGrpSpPr>
            <a:grpSpLocks/>
          </p:cNvGrpSpPr>
          <p:nvPr/>
        </p:nvGrpSpPr>
        <p:grpSpPr bwMode="auto">
          <a:xfrm>
            <a:off x="-19050" y="203200"/>
            <a:ext cx="9180513" cy="647700"/>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a:lstStyle/>
            <a:p>
              <a:pPr>
                <a:defRPr/>
              </a:pPr>
              <a:endParaRPr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a:lstStyle/>
            <a:p>
              <a:pPr>
                <a:defRPr/>
              </a:pPr>
              <a:endParaRPr lang="en-US"/>
            </a:p>
          </p:txBody>
        </p:sp>
      </p:grpSp>
    </p:spTree>
  </p:cSld>
  <p:clrMap bg1="dk1" tx1="lt1" bg2="dk2" tx2="lt2" accent1="accent1" accent2="accent2" accent3="accent3" accent4="accent4" accent5="accent5" accent6="accent6" hlink="hlink" folHlink="folHlink"/>
  <p:sldLayoutIdLst>
    <p:sldLayoutId id="2147483832" r:id="rId1"/>
    <p:sldLayoutId id="2147483833" r:id="rId2"/>
    <p:sldLayoutId id="2147483834" r:id="rId3"/>
    <p:sldLayoutId id="2147483835" r:id="rId4"/>
    <p:sldLayoutId id="2147483836" r:id="rId5"/>
    <p:sldLayoutId id="2147483837" r:id="rId6"/>
    <p:sldLayoutId id="2147483838" r:id="rId7"/>
    <p:sldLayoutId id="2147483839" r:id="rId8"/>
    <p:sldLayoutId id="2147483842" r:id="rId9"/>
    <p:sldLayoutId id="2147483840" r:id="rId10"/>
    <p:sldLayoutId id="2147483841" r:id="rId11"/>
  </p:sldLayoutIdLst>
  <p:txStyles>
    <p:titleStyle>
      <a:lvl1pPr algn="l" rtl="0" eaLnBrk="0" fontAlgn="base" hangingPunct="0">
        <a:spcBef>
          <a:spcPct val="0"/>
        </a:spcBef>
        <a:spcAft>
          <a:spcPct val="0"/>
        </a:spcAft>
        <a:defRPr sz="5000" kern="1200">
          <a:solidFill>
            <a:schemeClr val="tx2"/>
          </a:solidFill>
          <a:latin typeface="+mj-lt"/>
          <a:ea typeface="+mj-ea"/>
          <a:cs typeface="+mj-cs"/>
        </a:defRPr>
      </a:lvl1pPr>
      <a:lvl2pPr algn="l" rtl="0" eaLnBrk="0" fontAlgn="base" hangingPunct="0">
        <a:spcBef>
          <a:spcPct val="0"/>
        </a:spcBef>
        <a:spcAft>
          <a:spcPct val="0"/>
        </a:spcAft>
        <a:defRPr sz="5000">
          <a:solidFill>
            <a:schemeClr val="tx2"/>
          </a:solidFill>
          <a:latin typeface="Calibri" pitchFamily="34" charset="0"/>
        </a:defRPr>
      </a:lvl2pPr>
      <a:lvl3pPr algn="l" rtl="0" eaLnBrk="0" fontAlgn="base" hangingPunct="0">
        <a:spcBef>
          <a:spcPct val="0"/>
        </a:spcBef>
        <a:spcAft>
          <a:spcPct val="0"/>
        </a:spcAft>
        <a:defRPr sz="5000">
          <a:solidFill>
            <a:schemeClr val="tx2"/>
          </a:solidFill>
          <a:latin typeface="Calibri" pitchFamily="34" charset="0"/>
        </a:defRPr>
      </a:lvl3pPr>
      <a:lvl4pPr algn="l" rtl="0" eaLnBrk="0" fontAlgn="base" hangingPunct="0">
        <a:spcBef>
          <a:spcPct val="0"/>
        </a:spcBef>
        <a:spcAft>
          <a:spcPct val="0"/>
        </a:spcAft>
        <a:defRPr sz="5000">
          <a:solidFill>
            <a:schemeClr val="tx2"/>
          </a:solidFill>
          <a:latin typeface="Calibri" pitchFamily="34" charset="0"/>
        </a:defRPr>
      </a:lvl4pPr>
      <a:lvl5pPr algn="l" rtl="0" eaLnBrk="0" fontAlgn="base" hangingPunct="0">
        <a:spcBef>
          <a:spcPct val="0"/>
        </a:spcBef>
        <a:spcAft>
          <a:spcPct val="0"/>
        </a:spcAft>
        <a:defRPr sz="5000">
          <a:solidFill>
            <a:schemeClr val="tx2"/>
          </a:solidFill>
          <a:latin typeface="Calibri" pitchFamily="34" charset="0"/>
        </a:defRPr>
      </a:lvl5pPr>
      <a:lvl6pPr marL="457200" algn="l" rtl="0" fontAlgn="base">
        <a:spcBef>
          <a:spcPct val="0"/>
        </a:spcBef>
        <a:spcAft>
          <a:spcPct val="0"/>
        </a:spcAft>
        <a:defRPr sz="5000">
          <a:solidFill>
            <a:schemeClr val="tx2"/>
          </a:solidFill>
          <a:latin typeface="Calibri" pitchFamily="34" charset="0"/>
        </a:defRPr>
      </a:lvl6pPr>
      <a:lvl7pPr marL="914400" algn="l" rtl="0" fontAlgn="base">
        <a:spcBef>
          <a:spcPct val="0"/>
        </a:spcBef>
        <a:spcAft>
          <a:spcPct val="0"/>
        </a:spcAft>
        <a:defRPr sz="5000">
          <a:solidFill>
            <a:schemeClr val="tx2"/>
          </a:solidFill>
          <a:latin typeface="Calibri" pitchFamily="34" charset="0"/>
        </a:defRPr>
      </a:lvl7pPr>
      <a:lvl8pPr marL="1371600" algn="l" rtl="0" fontAlgn="base">
        <a:spcBef>
          <a:spcPct val="0"/>
        </a:spcBef>
        <a:spcAft>
          <a:spcPct val="0"/>
        </a:spcAft>
        <a:defRPr sz="5000">
          <a:solidFill>
            <a:schemeClr val="tx2"/>
          </a:solidFill>
          <a:latin typeface="Calibri" pitchFamily="34" charset="0"/>
        </a:defRPr>
      </a:lvl8pPr>
      <a:lvl9pPr marL="1828800" algn="l" rtl="0" fontAlgn="base">
        <a:spcBef>
          <a:spcPct val="0"/>
        </a:spcBef>
        <a:spcAft>
          <a:spcPct val="0"/>
        </a:spcAft>
        <a:defRPr sz="5000">
          <a:solidFill>
            <a:schemeClr val="tx2"/>
          </a:solidFill>
          <a:latin typeface="Calibri" pitchFamily="34" charset="0"/>
        </a:defRPr>
      </a:lvl9pPr>
    </p:titleStyle>
    <p:bodyStyle>
      <a:lvl1pPr marL="273050" indent="-273050" algn="l" rtl="0" eaLnBrk="0" fontAlgn="base" hangingPunct="0">
        <a:spcBef>
          <a:spcPct val="20000"/>
        </a:spcBef>
        <a:spcAft>
          <a:spcPct val="0"/>
        </a:spcAft>
        <a:buClr>
          <a:srgbClr val="0BD0D9"/>
        </a:buClr>
        <a:buSzPct val="95000"/>
        <a:buFont typeface="Wingdings 2" pitchFamily="18" charset="2"/>
        <a:buChar char=""/>
        <a:defRPr sz="2600" kern="1200">
          <a:solidFill>
            <a:schemeClr val="tx1"/>
          </a:solidFill>
          <a:latin typeface="+mn-lt"/>
          <a:ea typeface="+mn-ea"/>
          <a:cs typeface="+mn-cs"/>
        </a:defRPr>
      </a:lvl1pPr>
      <a:lvl2pPr marL="639763" indent="-246063" algn="l" rtl="0" eaLnBrk="0" fontAlgn="base" hangingPunct="0">
        <a:spcBef>
          <a:spcPct val="20000"/>
        </a:spcBef>
        <a:spcAft>
          <a:spcPct val="0"/>
        </a:spcAft>
        <a:buClr>
          <a:schemeClr val="accent1"/>
        </a:buClr>
        <a:buSzPct val="85000"/>
        <a:buFont typeface="Wingdings 2" pitchFamily="18" charset="2"/>
        <a:buChar char=""/>
        <a:defRPr sz="2400" kern="1200">
          <a:solidFill>
            <a:schemeClr val="tx1"/>
          </a:solidFill>
          <a:latin typeface="+mn-lt"/>
          <a:ea typeface="+mn-ea"/>
          <a:cs typeface="+mn-cs"/>
        </a:defRPr>
      </a:lvl2pPr>
      <a:lvl3pPr marL="914400" indent="-246063" algn="l" rtl="0" eaLnBrk="0" fontAlgn="base" hangingPunct="0">
        <a:spcBef>
          <a:spcPct val="20000"/>
        </a:spcBef>
        <a:spcAft>
          <a:spcPct val="0"/>
        </a:spcAft>
        <a:buClr>
          <a:schemeClr val="accent2"/>
        </a:buClr>
        <a:buSzPct val="70000"/>
        <a:buFont typeface="Wingdings 2" pitchFamily="18" charset="2"/>
        <a:buChar char=""/>
        <a:defRPr sz="2100" kern="1200">
          <a:solidFill>
            <a:schemeClr val="tx1"/>
          </a:solidFill>
          <a:latin typeface="+mn-lt"/>
          <a:ea typeface="+mn-ea"/>
          <a:cs typeface="+mn-cs"/>
        </a:defRPr>
      </a:lvl3pPr>
      <a:lvl4pPr marL="1187450" indent="-209550" algn="l" rtl="0" eaLnBrk="0" fontAlgn="base" hangingPunct="0">
        <a:spcBef>
          <a:spcPct val="20000"/>
        </a:spcBef>
        <a:spcAft>
          <a:spcPct val="0"/>
        </a:spcAft>
        <a:buClr>
          <a:srgbClr val="0BD0D9"/>
        </a:buClr>
        <a:buSzPct val="65000"/>
        <a:buFont typeface="Wingdings 2" pitchFamily="18" charset="2"/>
        <a:buChar char=""/>
        <a:defRPr sz="2000" kern="1200">
          <a:solidFill>
            <a:schemeClr val="tx1"/>
          </a:solidFill>
          <a:latin typeface="+mn-lt"/>
          <a:ea typeface="+mn-ea"/>
          <a:cs typeface="+mn-cs"/>
        </a:defRPr>
      </a:lvl4pPr>
      <a:lvl5pPr marL="1462088" indent="-209550" algn="l" rtl="0" eaLnBrk="0" fontAlgn="base" hangingPunct="0">
        <a:spcBef>
          <a:spcPct val="20000"/>
        </a:spcBef>
        <a:spcAft>
          <a:spcPct val="0"/>
        </a:spcAft>
        <a:buClr>
          <a:srgbClr val="10CF9B"/>
        </a:buClr>
        <a:buSzPct val="65000"/>
        <a:buFont typeface="Wingdings 2" pitchFamily="18" charset="2"/>
        <a:buChar char=""/>
        <a:defRPr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hyperlink" Target="http://www.floridaspecialdistricts.org/"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hyperlink" Target="http://www.fba.org/" TargetMode="External"/><Relationship Id="rId7" Type="http://schemas.openxmlformats.org/officeDocument/2006/relationships/hyperlink" Target="http://www.icsc.org/" TargetMode="External"/><Relationship Id="rId2" Type="http://schemas.openxmlformats.org/officeDocument/2006/relationships/hyperlink" Target="http://www.floridaplanning.org/" TargetMode="External"/><Relationship Id="rId1" Type="http://schemas.openxmlformats.org/officeDocument/2006/relationships/slideLayout" Target="../slideLayouts/slideLayout1.xml"/><Relationship Id="rId6" Type="http://schemas.openxmlformats.org/officeDocument/2006/relationships/hyperlink" Target="http://www.uli.org/" TargetMode="External"/><Relationship Id="rId5" Type="http://schemas.openxmlformats.org/officeDocument/2006/relationships/hyperlink" Target="http://www.flcounties.com/" TargetMode="External"/><Relationship Id="rId4" Type="http://schemas.openxmlformats.org/officeDocument/2006/relationships/hyperlink" Target="http://www.flcities.com/" TargetMode="External"/></Relationships>
</file>

<file path=ppt/slides/_rels/slide39.xml.rels><?xml version="1.0" encoding="UTF-8" standalone="yes"?>
<Relationships xmlns="http://schemas.openxmlformats.org/package/2006/relationships"><Relationship Id="rId3" Type="http://schemas.openxmlformats.org/officeDocument/2006/relationships/hyperlink" Target="mailto:cwestmoreland@flcities.com" TargetMode="External"/><Relationship Id="rId2" Type="http://schemas.openxmlformats.org/officeDocument/2006/relationships/hyperlink" Target="http://www.redevelopment.net/" TargetMode="External"/><Relationship Id="rId1" Type="http://schemas.openxmlformats.org/officeDocument/2006/relationships/slideLayout" Target="../slideLayouts/slideLayout2.xml"/><Relationship Id="rId4" Type="http://schemas.openxmlformats.org/officeDocument/2006/relationships/hyperlink" Target="mailto:jpiland@flcities.com" TargetMode="Externa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050" name="Rectangle 2"/>
          <p:cNvSpPr>
            <a:spLocks noGrp="1" noChangeArrowheads="1"/>
          </p:cNvSpPr>
          <p:nvPr>
            <p:ph type="ctrTitle"/>
          </p:nvPr>
        </p:nvSpPr>
        <p:spPr>
          <a:xfrm>
            <a:off x="762000" y="1066800"/>
            <a:ext cx="7772400" cy="1752599"/>
          </a:xfrm>
        </p:spPr>
        <p:txBody>
          <a:bodyPr>
            <a:normAutofit fontScale="90000"/>
          </a:bodyPr>
          <a:lstStyle/>
          <a:p>
            <a:pPr eaLnBrk="1" fontAlgn="auto" hangingPunct="1">
              <a:spcAft>
                <a:spcPts val="0"/>
              </a:spcAft>
              <a:defRPr/>
            </a:pPr>
            <a:r>
              <a:rPr lang="en-US" sz="4000" i="1" dirty="0" smtClean="0">
                <a:solidFill>
                  <a:srgbClr val="000000"/>
                </a:solidFill>
                <a:effectLst/>
              </a:rPr>
              <a:t/>
            </a:r>
            <a:br>
              <a:rPr lang="en-US" sz="4000" i="1" dirty="0" smtClean="0">
                <a:solidFill>
                  <a:srgbClr val="000000"/>
                </a:solidFill>
                <a:effectLst/>
              </a:rPr>
            </a:br>
            <a:r>
              <a:rPr lang="en-US" sz="4000" i="1" dirty="0" smtClean="0">
                <a:solidFill>
                  <a:srgbClr val="000000"/>
                </a:solidFill>
                <a:effectLst/>
              </a:rPr>
              <a:t/>
            </a:r>
            <a:br>
              <a:rPr lang="en-US" sz="4000" i="1" dirty="0" smtClean="0">
                <a:solidFill>
                  <a:srgbClr val="000000"/>
                </a:solidFill>
                <a:effectLst/>
              </a:rPr>
            </a:br>
            <a:r>
              <a:rPr lang="en-US" sz="4000" i="1" dirty="0" smtClean="0">
                <a:solidFill>
                  <a:srgbClr val="000000"/>
                </a:solidFill>
                <a:effectLst/>
              </a:rPr>
              <a:t/>
            </a:r>
            <a:br>
              <a:rPr lang="en-US" sz="4000" i="1" dirty="0" smtClean="0">
                <a:solidFill>
                  <a:srgbClr val="000000"/>
                </a:solidFill>
                <a:effectLst/>
              </a:rPr>
            </a:br>
            <a:r>
              <a:rPr lang="en-US" sz="4000" i="1" dirty="0" smtClean="0">
                <a:solidFill>
                  <a:srgbClr val="000000"/>
                </a:solidFill>
                <a:effectLst/>
              </a:rPr>
              <a:t/>
            </a:r>
            <a:br>
              <a:rPr lang="en-US" sz="4000" i="1" dirty="0" smtClean="0">
                <a:solidFill>
                  <a:srgbClr val="000000"/>
                </a:solidFill>
                <a:effectLst/>
              </a:rPr>
            </a:br>
            <a:r>
              <a:rPr lang="en-US" sz="4000" i="1" dirty="0" smtClean="0">
                <a:solidFill>
                  <a:srgbClr val="000000"/>
                </a:solidFill>
                <a:effectLst/>
              </a:rPr>
              <a:t/>
            </a:r>
            <a:br>
              <a:rPr lang="en-US" sz="4000" i="1" dirty="0" smtClean="0">
                <a:solidFill>
                  <a:srgbClr val="000000"/>
                </a:solidFill>
                <a:effectLst/>
              </a:rPr>
            </a:br>
            <a:r>
              <a:rPr lang="en-US" sz="4000" i="1" dirty="0" smtClean="0">
                <a:solidFill>
                  <a:srgbClr val="000000"/>
                </a:solidFill>
                <a:effectLst/>
              </a:rPr>
              <a:t/>
            </a:r>
            <a:br>
              <a:rPr lang="en-US" sz="4000" i="1" dirty="0" smtClean="0">
                <a:solidFill>
                  <a:srgbClr val="000000"/>
                </a:solidFill>
                <a:effectLst/>
              </a:rPr>
            </a:br>
            <a:r>
              <a:rPr lang="en-US" sz="4000" i="1" dirty="0" smtClean="0">
                <a:solidFill>
                  <a:srgbClr val="000000"/>
                </a:solidFill>
                <a:effectLst/>
              </a:rPr>
              <a:t/>
            </a:r>
            <a:br>
              <a:rPr lang="en-US" sz="4000" i="1" dirty="0" smtClean="0">
                <a:solidFill>
                  <a:srgbClr val="000000"/>
                </a:solidFill>
                <a:effectLst/>
              </a:rPr>
            </a:br>
            <a:r>
              <a:rPr lang="en-US" sz="4000" i="1" dirty="0" smtClean="0">
                <a:solidFill>
                  <a:srgbClr val="000000"/>
                </a:solidFill>
                <a:effectLst/>
              </a:rPr>
              <a:t/>
            </a:r>
            <a:br>
              <a:rPr lang="en-US" sz="4000" i="1" dirty="0" smtClean="0">
                <a:solidFill>
                  <a:srgbClr val="000000"/>
                </a:solidFill>
                <a:effectLst/>
              </a:rPr>
            </a:br>
            <a:r>
              <a:rPr lang="en-US" sz="4000" i="1" dirty="0" smtClean="0">
                <a:solidFill>
                  <a:srgbClr val="000000"/>
                </a:solidFill>
                <a:effectLst/>
              </a:rPr>
              <a:t/>
            </a:r>
            <a:br>
              <a:rPr lang="en-US" sz="4000" i="1" dirty="0" smtClean="0">
                <a:solidFill>
                  <a:srgbClr val="000000"/>
                </a:solidFill>
                <a:effectLst/>
              </a:rPr>
            </a:br>
            <a:r>
              <a:rPr lang="en-US" sz="4000" i="1" dirty="0" smtClean="0">
                <a:solidFill>
                  <a:srgbClr val="000000"/>
                </a:solidFill>
                <a:effectLst/>
              </a:rPr>
              <a:t/>
            </a:r>
            <a:br>
              <a:rPr lang="en-US" sz="4000" i="1" dirty="0" smtClean="0">
                <a:solidFill>
                  <a:srgbClr val="000000"/>
                </a:solidFill>
                <a:effectLst/>
              </a:rPr>
            </a:br>
            <a:r>
              <a:rPr lang="en-US" sz="4000" i="1" dirty="0" smtClean="0">
                <a:solidFill>
                  <a:srgbClr val="000000"/>
                </a:solidFill>
                <a:effectLst/>
              </a:rPr>
              <a:t/>
            </a:r>
            <a:br>
              <a:rPr lang="en-US" sz="4000" i="1" dirty="0" smtClean="0">
                <a:solidFill>
                  <a:srgbClr val="000000"/>
                </a:solidFill>
                <a:effectLst/>
              </a:rPr>
            </a:br>
            <a:r>
              <a:rPr lang="en-US" sz="4000" i="1" dirty="0" smtClean="0">
                <a:solidFill>
                  <a:srgbClr val="000000"/>
                </a:solidFill>
                <a:effectLst/>
              </a:rPr>
              <a:t/>
            </a:r>
            <a:br>
              <a:rPr lang="en-US" sz="4000" i="1" dirty="0" smtClean="0">
                <a:solidFill>
                  <a:srgbClr val="000000"/>
                </a:solidFill>
                <a:effectLst/>
              </a:rPr>
            </a:br>
            <a:r>
              <a:rPr lang="en-US" sz="3600" dirty="0" smtClean="0">
                <a:effectLst/>
              </a:rPr>
              <a:t/>
            </a:r>
            <a:br>
              <a:rPr lang="en-US" sz="3600" dirty="0" smtClean="0">
                <a:effectLst/>
              </a:rPr>
            </a:br>
            <a:endParaRPr lang="en-US" dirty="0">
              <a:effectLst/>
            </a:endParaRPr>
          </a:p>
        </p:txBody>
      </p:sp>
      <p:sp>
        <p:nvSpPr>
          <p:cNvPr id="2052" name="Rectangle 4"/>
          <p:cNvSpPr>
            <a:spLocks noGrp="1" noChangeArrowheads="1"/>
          </p:cNvSpPr>
          <p:nvPr>
            <p:ph type="subTitle" idx="1"/>
          </p:nvPr>
        </p:nvSpPr>
        <p:spPr>
          <a:xfrm>
            <a:off x="1371600" y="1447800"/>
            <a:ext cx="6400800" cy="3505200"/>
          </a:xfrm>
        </p:spPr>
        <p:txBody>
          <a:bodyPr/>
          <a:lstStyle/>
          <a:p>
            <a:pPr marR="0" eaLnBrk="1" hangingPunct="1">
              <a:defRPr/>
            </a:pPr>
            <a:r>
              <a:rPr lang="en-US" sz="3600" b="1" dirty="0" smtClean="0">
                <a:solidFill>
                  <a:srgbClr val="FFC000"/>
                </a:solidFill>
                <a:effectLst>
                  <a:outerShdw blurRad="38100" dist="38100" dir="2700000" algn="tl">
                    <a:srgbClr val="000000">
                      <a:alpha val="43137"/>
                    </a:srgbClr>
                  </a:outerShdw>
                </a:effectLst>
              </a:rPr>
              <a:t>CRAs:  Community Working Together</a:t>
            </a:r>
          </a:p>
          <a:p>
            <a:pPr marR="0" eaLnBrk="1" hangingPunct="1">
              <a:defRPr/>
            </a:pPr>
            <a:endParaRPr lang="en-US" sz="3600" b="1" dirty="0" smtClean="0">
              <a:solidFill>
                <a:srgbClr val="FFC000"/>
              </a:solidFill>
            </a:endParaRPr>
          </a:p>
          <a:p>
            <a:pPr marR="0" algn="l" eaLnBrk="1" hangingPunct="1">
              <a:defRPr/>
            </a:pPr>
            <a:r>
              <a:rPr lang="en-US" sz="3600" b="1" i="1" dirty="0" smtClean="0"/>
              <a:t>			     </a:t>
            </a:r>
          </a:p>
          <a:p>
            <a:pPr marR="0" algn="l" eaLnBrk="1" hangingPunct="1">
              <a:defRPr/>
            </a:pPr>
            <a:endParaRPr lang="en-US" sz="4000" b="1" dirty="0" smtClean="0">
              <a:solidFill>
                <a:srgbClr val="FFC000"/>
              </a:solidFill>
            </a:endParaRPr>
          </a:p>
          <a:p>
            <a:pPr marR="0" eaLnBrk="1" hangingPunct="1">
              <a:defRPr/>
            </a:pPr>
            <a:endParaRPr lang="en-US" sz="4000" b="1" dirty="0" smtClean="0">
              <a:solidFill>
                <a:srgbClr val="FFC000"/>
              </a:solidFill>
            </a:endParaRPr>
          </a:p>
        </p:txBody>
      </p:sp>
      <p:pic>
        <p:nvPicPr>
          <p:cNvPr id="3076" name="Picture 4" descr="Fra_logo email 2.jpg"/>
          <p:cNvPicPr>
            <a:picLocks noChangeAspect="1"/>
          </p:cNvPicPr>
          <p:nvPr/>
        </p:nvPicPr>
        <p:blipFill>
          <a:blip r:embed="rId2" cstate="print"/>
          <a:srcRect/>
          <a:stretch>
            <a:fillRect/>
          </a:stretch>
        </p:blipFill>
        <p:spPr bwMode="auto">
          <a:xfrm>
            <a:off x="3181350" y="3200400"/>
            <a:ext cx="1771650" cy="2057400"/>
          </a:xfrm>
          <a:prstGeom prst="rect">
            <a:avLst/>
          </a:prstGeom>
          <a:noFill/>
          <a:ln w="9525">
            <a:noFill/>
            <a:miter lim="800000"/>
            <a:headEnd/>
            <a:tailEnd/>
          </a:ln>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iterate type="lt">
                                    <p:tmPct val="10000"/>
                                  </p:iterate>
                                  <p:childTnLst>
                                    <p:set>
                                      <p:cBhvr>
                                        <p:cTn id="6" dur="1" fill="hold">
                                          <p:stCondLst>
                                            <p:cond delay="0"/>
                                          </p:stCondLst>
                                        </p:cTn>
                                        <p:tgtEl>
                                          <p:spTgt spid="2050"/>
                                        </p:tgtEl>
                                        <p:attrNameLst>
                                          <p:attrName>style.visibility</p:attrName>
                                        </p:attrNameLst>
                                      </p:cBhvr>
                                      <p:to>
                                        <p:strVal val="visible"/>
                                      </p:to>
                                    </p:set>
                                    <p:animEffect transition="in" filter="fade">
                                      <p:cBhvr>
                                        <p:cTn id="7" dur="1000">
                                          <p:stCondLst>
                                            <p:cond delay="0"/>
                                          </p:stCondLst>
                                        </p:cTn>
                                        <p:tgtEl>
                                          <p:spTgt spid="2050"/>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iterate type="lt">
                                    <p:tmPct val="10000"/>
                                  </p:iterate>
                                  <p:childTnLst>
                                    <p:set>
                                      <p:cBhvr>
                                        <p:cTn id="11" dur="1" fill="hold">
                                          <p:stCondLst>
                                            <p:cond delay="0"/>
                                          </p:stCondLst>
                                        </p:cTn>
                                        <p:tgtEl>
                                          <p:spTgt spid="2052">
                                            <p:txEl>
                                              <p:pRg st="0" end="0"/>
                                            </p:txEl>
                                          </p:spTgt>
                                        </p:tgtEl>
                                        <p:attrNameLst>
                                          <p:attrName>style.visibility</p:attrName>
                                        </p:attrNameLst>
                                      </p:cBhvr>
                                      <p:to>
                                        <p:strVal val="visible"/>
                                      </p:to>
                                    </p:set>
                                    <p:animEffect transition="in" filter="fade">
                                      <p:cBhvr>
                                        <p:cTn id="12" dur="1000">
                                          <p:stCondLst>
                                            <p:cond delay="0"/>
                                          </p:stCondLst>
                                        </p:cTn>
                                        <p:tgtEl>
                                          <p:spTgt spid="2052">
                                            <p:txEl>
                                              <p:pRg st="0" end="0"/>
                                            </p:txEl>
                                          </p:spTgt>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iterate type="lt">
                                    <p:tmPct val="10000"/>
                                  </p:iterate>
                                  <p:childTnLst>
                                    <p:set>
                                      <p:cBhvr>
                                        <p:cTn id="16" dur="1" fill="hold">
                                          <p:stCondLst>
                                            <p:cond delay="0"/>
                                          </p:stCondLst>
                                        </p:cTn>
                                        <p:tgtEl>
                                          <p:spTgt spid="2052">
                                            <p:txEl>
                                              <p:pRg st="2" end="2"/>
                                            </p:txEl>
                                          </p:spTgt>
                                        </p:tgtEl>
                                        <p:attrNameLst>
                                          <p:attrName>style.visibility</p:attrName>
                                        </p:attrNameLst>
                                      </p:cBhvr>
                                      <p:to>
                                        <p:strVal val="visible"/>
                                      </p:to>
                                    </p:set>
                                    <p:animEffect transition="in" filter="fade">
                                      <p:cBhvr>
                                        <p:cTn id="17" dur="1000">
                                          <p:stCondLst>
                                            <p:cond delay="0"/>
                                          </p:stCondLst>
                                        </p:cTn>
                                        <p:tgtEl>
                                          <p:spTgt spid="2052">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052"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defRPr/>
            </a:pPr>
            <a:r>
              <a:rPr lang="en-US" sz="4000" b="1" dirty="0" smtClean="0">
                <a:solidFill>
                  <a:srgbClr val="FFC000"/>
                </a:solidFill>
                <a:effectLst>
                  <a:outerShdw blurRad="38100" dist="38100" dir="2700000" algn="tl">
                    <a:srgbClr val="000000">
                      <a:alpha val="43137"/>
                    </a:srgbClr>
                  </a:outerShdw>
                </a:effectLst>
              </a:rPr>
              <a:t>How to be a CRA Leader and Teacher</a:t>
            </a:r>
            <a:endParaRPr lang="en-US" sz="4000" b="1" dirty="0">
              <a:solidFill>
                <a:srgbClr val="FFC000"/>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676400"/>
            <a:ext cx="8229600" cy="4648200"/>
          </a:xfrm>
        </p:spPr>
        <p:txBody>
          <a:bodyPr/>
          <a:lstStyle/>
          <a:p>
            <a:pPr>
              <a:defRPr/>
            </a:pPr>
            <a:endParaRPr lang="en-US" dirty="0" smtClean="0"/>
          </a:p>
          <a:p>
            <a:pPr>
              <a:buFont typeface="Wingdings" pitchFamily="2" charset="2"/>
              <a:buChar char="§"/>
              <a:defRPr/>
            </a:pPr>
            <a:r>
              <a:rPr lang="en-US" dirty="0" smtClean="0">
                <a:effectLst>
                  <a:outerShdw blurRad="38100" dist="38100" dir="2700000" algn="tl">
                    <a:srgbClr val="000000">
                      <a:alpha val="43137"/>
                    </a:srgbClr>
                  </a:outerShdw>
                </a:effectLst>
              </a:rPr>
              <a:t>Do your homework (call the FRA)</a:t>
            </a:r>
          </a:p>
          <a:p>
            <a:pPr>
              <a:buFont typeface="Wingdings" pitchFamily="2" charset="2"/>
              <a:buChar char="§"/>
              <a:defRPr/>
            </a:pPr>
            <a:r>
              <a:rPr lang="en-US" dirty="0" smtClean="0">
                <a:effectLst>
                  <a:outerShdw blurRad="38100" dist="38100" dir="2700000" algn="tl">
                    <a:srgbClr val="000000">
                      <a:alpha val="43137"/>
                    </a:srgbClr>
                  </a:outerShdw>
                </a:effectLst>
              </a:rPr>
              <a:t>Adopt a shared vision and work for it</a:t>
            </a:r>
          </a:p>
          <a:p>
            <a:pPr>
              <a:buFont typeface="Wingdings" pitchFamily="2" charset="2"/>
              <a:buChar char="§"/>
              <a:defRPr/>
            </a:pPr>
            <a:r>
              <a:rPr lang="en-US" dirty="0" smtClean="0">
                <a:effectLst>
                  <a:outerShdw blurRad="38100" dist="38100" dir="2700000" algn="tl">
                    <a:srgbClr val="000000">
                      <a:alpha val="43137"/>
                    </a:srgbClr>
                  </a:outerShdw>
                </a:effectLst>
              </a:rPr>
              <a:t>Explain WHAT, WHY, WHEN, WHERE, HOW as many times as necessary</a:t>
            </a:r>
          </a:p>
          <a:p>
            <a:pPr>
              <a:buFont typeface="Wingdings" pitchFamily="2" charset="2"/>
              <a:buChar char="§"/>
              <a:defRPr/>
            </a:pPr>
            <a:r>
              <a:rPr lang="en-US" dirty="0" smtClean="0">
                <a:effectLst>
                  <a:outerShdw blurRad="38100" dist="38100" dir="2700000" algn="tl">
                    <a:srgbClr val="000000">
                      <a:alpha val="43137"/>
                    </a:srgbClr>
                  </a:outerShdw>
                </a:effectLst>
              </a:rPr>
              <a:t>Talk with other leaders </a:t>
            </a:r>
          </a:p>
          <a:p>
            <a:pPr>
              <a:buFont typeface="Wingdings" pitchFamily="2" charset="2"/>
              <a:buChar char="§"/>
              <a:defRPr/>
            </a:pPr>
            <a:r>
              <a:rPr lang="en-US" dirty="0" smtClean="0">
                <a:effectLst>
                  <a:outerShdw blurRad="38100" dist="38100" dir="2700000" algn="tl">
                    <a:srgbClr val="000000">
                      <a:alpha val="43137"/>
                    </a:srgbClr>
                  </a:outerShdw>
                </a:effectLst>
              </a:rPr>
              <a:t>Seek out comment from citizens, businesses</a:t>
            </a:r>
          </a:p>
          <a:p>
            <a:pPr>
              <a:buFont typeface="Wingdings" pitchFamily="2" charset="2"/>
              <a:buChar char="§"/>
              <a:defRPr/>
            </a:pPr>
            <a:r>
              <a:rPr lang="en-US" dirty="0" smtClean="0">
                <a:effectLst>
                  <a:outerShdw blurRad="38100" dist="38100" dir="2700000" algn="tl">
                    <a:srgbClr val="000000">
                      <a:alpha val="43137"/>
                    </a:srgbClr>
                  </a:outerShdw>
                </a:effectLst>
              </a:rPr>
              <a:t>Work for consensus, not credit</a:t>
            </a:r>
          </a:p>
          <a:p>
            <a:pPr>
              <a:buFont typeface="Wingdings" pitchFamily="2" charset="2"/>
              <a:buChar char="§"/>
              <a:defRPr/>
            </a:pPr>
            <a:r>
              <a:rPr lang="en-US" dirty="0" smtClean="0">
                <a:effectLst>
                  <a:outerShdw blurRad="38100" dist="38100" dir="2700000" algn="tl">
                    <a:srgbClr val="000000">
                      <a:alpha val="43137"/>
                    </a:srgbClr>
                  </a:outerShdw>
                </a:effectLst>
              </a:rPr>
              <a:t>Do cost benefit analysis at each phase</a:t>
            </a:r>
          </a:p>
          <a:p>
            <a:pPr>
              <a:buFont typeface="Wingdings" pitchFamily="2" charset="2"/>
              <a:buChar char="§"/>
              <a:defRPr/>
            </a:pPr>
            <a:r>
              <a:rPr lang="en-US" dirty="0" smtClean="0">
                <a:effectLst>
                  <a:outerShdw blurRad="38100" dist="38100" dir="2700000" algn="tl">
                    <a:srgbClr val="000000">
                      <a:alpha val="43137"/>
                    </a:srgbClr>
                  </a:outerShdw>
                </a:effectLst>
              </a:rPr>
              <a:t>Get out of the way  – steer don’t row</a:t>
            </a:r>
            <a:endParaRPr lang="en-US" dirty="0">
              <a:effectLst>
                <a:outerShdw blurRad="38100" dist="38100" dir="2700000" algn="tl">
                  <a:srgbClr val="000000">
                    <a:alpha val="43137"/>
                  </a:srgbClr>
                </a:outerShdw>
              </a:effectLst>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defRPr/>
            </a:pPr>
            <a:r>
              <a:rPr lang="en-US" sz="4000" b="1" dirty="0" smtClean="0">
                <a:solidFill>
                  <a:srgbClr val="FFC000"/>
                </a:solidFill>
                <a:effectLst>
                  <a:outerShdw blurRad="38100" dist="38100" dir="2700000" algn="tl">
                    <a:srgbClr val="000000">
                      <a:alpha val="43137"/>
                    </a:srgbClr>
                  </a:outerShdw>
                </a:effectLst>
              </a:rPr>
              <a:t>To Do Visioning, or Not?</a:t>
            </a:r>
            <a:endParaRPr lang="en-US" sz="4000" b="1" dirty="0">
              <a:solidFill>
                <a:srgbClr val="FFC000"/>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lstStyle/>
          <a:p>
            <a:pPr>
              <a:buFont typeface="Wingdings" pitchFamily="2" charset="2"/>
              <a:buChar char="§"/>
              <a:defRPr/>
            </a:pPr>
            <a:r>
              <a:rPr lang="en-US" sz="3200" dirty="0" smtClean="0">
                <a:effectLst>
                  <a:outerShdw blurRad="38100" dist="38100" dir="2700000" algn="tl">
                    <a:srgbClr val="000000">
                      <a:alpha val="43137"/>
                    </a:srgbClr>
                  </a:outerShdw>
                </a:effectLst>
              </a:rPr>
              <a:t>No one right way to build consensus </a:t>
            </a:r>
          </a:p>
          <a:p>
            <a:pPr>
              <a:buFont typeface="Wingdings" pitchFamily="2" charset="2"/>
              <a:buChar char="§"/>
              <a:defRPr/>
            </a:pPr>
            <a:r>
              <a:rPr lang="en-US" sz="3200" dirty="0" smtClean="0">
                <a:effectLst>
                  <a:outerShdw blurRad="38100" dist="38100" dir="2700000" algn="tl">
                    <a:srgbClr val="000000">
                      <a:alpha val="43137"/>
                    </a:srgbClr>
                  </a:outerShdw>
                </a:effectLst>
              </a:rPr>
              <a:t>You can over think it</a:t>
            </a:r>
          </a:p>
          <a:p>
            <a:pPr>
              <a:buFont typeface="Wingdings" pitchFamily="2" charset="2"/>
              <a:buChar char="§"/>
              <a:defRPr/>
            </a:pPr>
            <a:r>
              <a:rPr lang="en-US" sz="3200" dirty="0" smtClean="0">
                <a:effectLst>
                  <a:outerShdw blurRad="38100" dist="38100" dir="2700000" algn="tl">
                    <a:srgbClr val="000000">
                      <a:alpha val="43137"/>
                    </a:srgbClr>
                  </a:outerShdw>
                </a:effectLst>
              </a:rPr>
              <a:t>Key indicators of when to stop don’t go</a:t>
            </a:r>
          </a:p>
          <a:p>
            <a:pPr>
              <a:buFont typeface="Wingdings" pitchFamily="2" charset="2"/>
              <a:buChar char="§"/>
              <a:defRPr/>
            </a:pPr>
            <a:r>
              <a:rPr lang="en-US" sz="3200" dirty="0" smtClean="0">
                <a:effectLst>
                  <a:outerShdw blurRad="38100" dist="38100" dir="2700000" algn="tl">
                    <a:srgbClr val="000000">
                      <a:alpha val="43137"/>
                    </a:srgbClr>
                  </a:outerShdw>
                </a:effectLst>
              </a:rPr>
              <a:t>Key indicators of when to go don’t stop</a:t>
            </a:r>
          </a:p>
          <a:p>
            <a:pPr>
              <a:buFont typeface="Wingdings" pitchFamily="2" charset="2"/>
              <a:buChar char="§"/>
              <a:defRPr/>
            </a:pPr>
            <a:r>
              <a:rPr lang="en-US" sz="3200" dirty="0" smtClean="0">
                <a:effectLst>
                  <a:outerShdw blurRad="38100" dist="38100" dir="2700000" algn="tl">
                    <a:srgbClr val="000000">
                      <a:alpha val="43137"/>
                    </a:srgbClr>
                  </a:outerShdw>
                </a:effectLst>
              </a:rPr>
              <a:t>Measuring success</a:t>
            </a:r>
          </a:p>
          <a:p>
            <a:pPr>
              <a:buFont typeface="Wingdings" pitchFamily="2" charset="2"/>
              <a:buChar char="§"/>
              <a:defRPr/>
            </a:pPr>
            <a:r>
              <a:rPr lang="en-US" sz="3200" dirty="0" smtClean="0">
                <a:effectLst>
                  <a:outerShdw blurRad="38100" dist="38100" dir="2700000" algn="tl">
                    <a:srgbClr val="000000">
                      <a:alpha val="43137"/>
                    </a:srgbClr>
                  </a:outerShdw>
                </a:effectLst>
              </a:rPr>
              <a:t>Measuring progress</a:t>
            </a:r>
          </a:p>
          <a:p>
            <a:pPr>
              <a:buFont typeface="Wingdings" pitchFamily="2" charset="2"/>
              <a:buChar char="§"/>
              <a:defRPr/>
            </a:pPr>
            <a:r>
              <a:rPr lang="en-US" sz="3200" dirty="0" smtClean="0">
                <a:effectLst>
                  <a:outerShdw blurRad="38100" dist="38100" dir="2700000" algn="tl">
                    <a:srgbClr val="000000">
                      <a:alpha val="43137"/>
                    </a:srgbClr>
                  </a:outerShdw>
                </a:effectLst>
              </a:rPr>
              <a:t>Measuring support</a:t>
            </a:r>
          </a:p>
          <a:p>
            <a:pPr>
              <a:defRPr/>
            </a:pP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850"/>
            <a:ext cx="8229600" cy="971550"/>
          </a:xfrm>
        </p:spPr>
        <p:txBody>
          <a:bodyPr/>
          <a:lstStyle/>
          <a:p>
            <a:pPr algn="ctr">
              <a:defRPr/>
            </a:pPr>
            <a:r>
              <a:rPr lang="en-US" sz="4000" b="1" dirty="0" smtClean="0">
                <a:solidFill>
                  <a:srgbClr val="FFC000"/>
                </a:solidFill>
                <a:effectLst>
                  <a:outerShdw blurRad="38100" dist="38100" dir="2700000" algn="tl">
                    <a:srgbClr val="000000">
                      <a:alpha val="43137"/>
                    </a:srgbClr>
                  </a:outerShdw>
                </a:effectLst>
              </a:rPr>
              <a:t>Things to Know</a:t>
            </a:r>
            <a:endParaRPr lang="en-US" sz="4000" b="1" dirty="0">
              <a:solidFill>
                <a:srgbClr val="FFC000"/>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lstStyle/>
          <a:p>
            <a:pPr>
              <a:buFont typeface="Wingdings" pitchFamily="2" charset="2"/>
              <a:buChar char="§"/>
              <a:defRPr/>
            </a:pPr>
            <a:r>
              <a:rPr lang="en-US" dirty="0" smtClean="0">
                <a:effectLst>
                  <a:outerShdw blurRad="38100" dist="38100" dir="2700000" algn="tl">
                    <a:srgbClr val="000000">
                      <a:alpha val="43137"/>
                    </a:srgbClr>
                  </a:outerShdw>
                </a:effectLst>
              </a:rPr>
              <a:t>What is the history of your CRA? </a:t>
            </a:r>
          </a:p>
          <a:p>
            <a:pPr>
              <a:buFont typeface="Wingdings" pitchFamily="2" charset="2"/>
              <a:buChar char="§"/>
              <a:defRPr/>
            </a:pPr>
            <a:r>
              <a:rPr lang="en-US" dirty="0" smtClean="0">
                <a:effectLst>
                  <a:outerShdw blurRad="38100" dist="38100" dir="2700000" algn="tl">
                    <a:srgbClr val="000000">
                      <a:alpha val="43137"/>
                    </a:srgbClr>
                  </a:outerShdw>
                </a:effectLst>
              </a:rPr>
              <a:t>What has been accomplished?</a:t>
            </a:r>
          </a:p>
          <a:p>
            <a:pPr>
              <a:buFont typeface="Wingdings" pitchFamily="2" charset="2"/>
              <a:buChar char="§"/>
              <a:defRPr/>
            </a:pPr>
            <a:r>
              <a:rPr lang="en-US" dirty="0" smtClean="0">
                <a:effectLst>
                  <a:outerShdw blurRad="38100" dist="38100" dir="2700000" algn="tl">
                    <a:srgbClr val="000000">
                      <a:alpha val="43137"/>
                    </a:srgbClr>
                  </a:outerShdw>
                </a:effectLst>
              </a:rPr>
              <a:t>What are the current projects?</a:t>
            </a:r>
          </a:p>
          <a:p>
            <a:pPr>
              <a:buFont typeface="Wingdings" pitchFamily="2" charset="2"/>
              <a:buChar char="§"/>
              <a:defRPr/>
            </a:pPr>
            <a:r>
              <a:rPr lang="en-US" dirty="0" smtClean="0">
                <a:effectLst>
                  <a:outerShdw blurRad="38100" dist="38100" dir="2700000" algn="tl">
                    <a:srgbClr val="000000">
                      <a:alpha val="43137"/>
                    </a:srgbClr>
                  </a:outerShdw>
                </a:effectLst>
              </a:rPr>
              <a:t>How much money is in the trust fund?</a:t>
            </a:r>
          </a:p>
          <a:p>
            <a:pPr>
              <a:buFont typeface="Wingdings" pitchFamily="2" charset="2"/>
              <a:buChar char="§"/>
              <a:defRPr/>
            </a:pPr>
            <a:r>
              <a:rPr lang="en-US" dirty="0" smtClean="0">
                <a:effectLst>
                  <a:outerShdw blurRad="38100" dist="38100" dir="2700000" algn="tl">
                    <a:srgbClr val="000000">
                      <a:alpha val="43137"/>
                    </a:srgbClr>
                  </a:outerShdw>
                </a:effectLst>
              </a:rPr>
              <a:t>How much does the county v. city contribute?</a:t>
            </a:r>
          </a:p>
          <a:p>
            <a:pPr>
              <a:buFont typeface="Wingdings" pitchFamily="2" charset="2"/>
              <a:buChar char="§"/>
              <a:defRPr/>
            </a:pPr>
            <a:r>
              <a:rPr lang="en-US" dirty="0" smtClean="0">
                <a:effectLst>
                  <a:outerShdw blurRad="38100" dist="38100" dir="2700000" algn="tl">
                    <a:srgbClr val="000000">
                      <a:alpha val="43137"/>
                    </a:srgbClr>
                  </a:outerShdw>
                </a:effectLst>
              </a:rPr>
              <a:t>How much longer has the CRA to operate?</a:t>
            </a:r>
          </a:p>
          <a:p>
            <a:pPr>
              <a:buFont typeface="Wingdings" pitchFamily="2" charset="2"/>
              <a:buChar char="§"/>
              <a:defRPr/>
            </a:pPr>
            <a:r>
              <a:rPr lang="en-US" dirty="0" smtClean="0">
                <a:effectLst>
                  <a:outerShdw blurRad="38100" dist="38100" dir="2700000" algn="tl">
                    <a:srgbClr val="000000">
                      <a:alpha val="43137"/>
                    </a:srgbClr>
                  </a:outerShdw>
                </a:effectLst>
              </a:rPr>
              <a:t>Review the plan, yes the whole thing, keep a copy </a:t>
            </a:r>
          </a:p>
          <a:p>
            <a:pPr>
              <a:buFont typeface="Wingdings" pitchFamily="2" charset="2"/>
              <a:buChar char="§"/>
              <a:defRPr/>
            </a:pPr>
            <a:r>
              <a:rPr lang="en-US" dirty="0" smtClean="0">
                <a:effectLst>
                  <a:outerShdw blurRad="38100" dist="38100" dir="2700000" algn="tl">
                    <a:srgbClr val="000000">
                      <a:alpha val="43137"/>
                    </a:srgbClr>
                  </a:outerShdw>
                </a:effectLst>
              </a:rPr>
              <a:t>When was the last time the plan was amended?</a:t>
            </a:r>
          </a:p>
          <a:p>
            <a:pPr>
              <a:buFont typeface="Wingdings" pitchFamily="2" charset="2"/>
              <a:buChar char="§"/>
              <a:defRPr/>
            </a:pPr>
            <a:r>
              <a:rPr lang="en-US" dirty="0" smtClean="0">
                <a:effectLst>
                  <a:outerShdw blurRad="38100" dist="38100" dir="2700000" algn="tl">
                    <a:srgbClr val="000000">
                      <a:alpha val="43137"/>
                    </a:srgbClr>
                  </a:outerShdw>
                </a:effectLst>
              </a:rPr>
              <a:t>What programs does the CRA offer?</a:t>
            </a:r>
          </a:p>
          <a:p>
            <a:pPr>
              <a:buFont typeface="Wingdings 2" pitchFamily="18" charset="2"/>
              <a:buNone/>
              <a:defRPr/>
            </a:pPr>
            <a:endParaRPr lang="en-US" dirty="0" smtClean="0"/>
          </a:p>
          <a:p>
            <a:pPr>
              <a:defRPr/>
            </a:pPr>
            <a:endParaRPr lang="en-US" dirty="0" smtClean="0"/>
          </a:p>
          <a:p>
            <a:pPr>
              <a:defRPr/>
            </a:pPr>
            <a:endParaRPr lang="en-US" dirty="0" smtClean="0"/>
          </a:p>
          <a:p>
            <a:pPr>
              <a:defRPr/>
            </a:pPr>
            <a:endParaRPr lang="en-US" dirty="0" smtClean="0"/>
          </a:p>
          <a:p>
            <a:pPr>
              <a:defRPr/>
            </a:pPr>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7042" name="Rectangle 1026"/>
          <p:cNvSpPr>
            <a:spLocks noGrp="1" noChangeArrowheads="1"/>
          </p:cNvSpPr>
          <p:nvPr>
            <p:ph type="title"/>
          </p:nvPr>
        </p:nvSpPr>
        <p:spPr>
          <a:xfrm>
            <a:off x="457200" y="609600"/>
            <a:ext cx="8229600" cy="990600"/>
          </a:xfrm>
        </p:spPr>
        <p:txBody>
          <a:bodyPr>
            <a:normAutofit fontScale="90000"/>
          </a:bodyPr>
          <a:lstStyle/>
          <a:p>
            <a:pPr algn="ctr" eaLnBrk="1" fontAlgn="auto" hangingPunct="1">
              <a:spcAft>
                <a:spcPts val="0"/>
              </a:spcAft>
              <a:defRPr/>
            </a:pPr>
            <a:r>
              <a:rPr lang="en-US" sz="4000" b="1" dirty="0" smtClean="0">
                <a:solidFill>
                  <a:srgbClr val="FFC000"/>
                </a:solidFill>
                <a:effectLst>
                  <a:outerShdw blurRad="38100" dist="38100" dir="2700000" algn="tl">
                    <a:srgbClr val="000000">
                      <a:alpha val="43137"/>
                    </a:srgbClr>
                  </a:outerShdw>
                </a:effectLst>
              </a:rPr>
              <a:t>Review:  How </a:t>
            </a:r>
            <a:r>
              <a:rPr lang="en-US" sz="4000" b="1" dirty="0">
                <a:solidFill>
                  <a:srgbClr val="FFC000"/>
                </a:solidFill>
                <a:effectLst>
                  <a:outerShdw blurRad="38100" dist="38100" dir="2700000" algn="tl">
                    <a:srgbClr val="000000">
                      <a:alpha val="43137"/>
                    </a:srgbClr>
                  </a:outerShdw>
                </a:effectLst>
              </a:rPr>
              <a:t>is a CRA Created? </a:t>
            </a:r>
            <a:r>
              <a:rPr lang="en-US" sz="4000" b="1" dirty="0" smtClean="0">
                <a:solidFill>
                  <a:srgbClr val="FFC000"/>
                </a:solidFill>
                <a:effectLst>
                  <a:outerShdw blurRad="38100" dist="38100" dir="2700000" algn="tl">
                    <a:srgbClr val="000000">
                      <a:alpha val="43137"/>
                    </a:srgbClr>
                  </a:outerShdw>
                </a:effectLst>
              </a:rPr>
              <a:t>All </a:t>
            </a:r>
            <a:r>
              <a:rPr lang="en-US" sz="4000" b="1" dirty="0">
                <a:solidFill>
                  <a:srgbClr val="FFC000"/>
                </a:solidFill>
                <a:effectLst>
                  <a:outerShdw blurRad="38100" dist="38100" dir="2700000" algn="tl">
                    <a:srgbClr val="000000">
                      <a:alpha val="43137"/>
                    </a:srgbClr>
                  </a:outerShdw>
                </a:effectLst>
              </a:rPr>
              <a:t>Local </a:t>
            </a:r>
          </a:p>
        </p:txBody>
      </p:sp>
      <p:sp>
        <p:nvSpPr>
          <p:cNvPr id="10243" name="Rectangle 1027"/>
          <p:cNvSpPr>
            <a:spLocks noGrp="1" noChangeArrowheads="1"/>
          </p:cNvSpPr>
          <p:nvPr>
            <p:ph idx="1"/>
          </p:nvPr>
        </p:nvSpPr>
        <p:spPr>
          <a:xfrm>
            <a:off x="228600" y="1905000"/>
            <a:ext cx="9601200" cy="4648200"/>
          </a:xfrm>
        </p:spPr>
        <p:txBody>
          <a:bodyPr/>
          <a:lstStyle/>
          <a:p>
            <a:pPr eaLnBrk="1" hangingPunct="1">
              <a:buFont typeface="Wingdings" pitchFamily="2" charset="2"/>
              <a:buChar char="§"/>
              <a:defRPr/>
            </a:pPr>
            <a:r>
              <a:rPr lang="en-US" sz="2800" dirty="0" smtClean="0">
                <a:effectLst>
                  <a:outerShdw blurRad="38100" dist="38100" dir="2700000" algn="tl">
                    <a:srgbClr val="000000">
                      <a:alpha val="43137"/>
                    </a:srgbClr>
                  </a:outerShdw>
                </a:effectLst>
              </a:rPr>
              <a:t>Notices and Public Meetings</a:t>
            </a:r>
          </a:p>
          <a:p>
            <a:pPr eaLnBrk="1" hangingPunct="1">
              <a:buFont typeface="Wingdings" pitchFamily="2" charset="2"/>
              <a:buChar char="§"/>
              <a:defRPr/>
            </a:pPr>
            <a:r>
              <a:rPr lang="en-US" sz="2800" dirty="0" smtClean="0">
                <a:effectLst>
                  <a:outerShdw blurRad="38100" dist="38100" dir="2700000" algn="tl">
                    <a:srgbClr val="000000">
                      <a:alpha val="43137"/>
                    </a:srgbClr>
                  </a:outerShdw>
                </a:effectLst>
              </a:rPr>
              <a:t>Finding of Necessity and “blight by statute,</a:t>
            </a:r>
          </a:p>
          <a:p>
            <a:pPr eaLnBrk="1" hangingPunct="1">
              <a:buFont typeface="Wingdings 2" pitchFamily="18" charset="2"/>
              <a:buNone/>
              <a:defRPr/>
            </a:pPr>
            <a:r>
              <a:rPr lang="en-US" sz="2800" dirty="0" smtClean="0">
                <a:effectLst>
                  <a:outerShdw blurRad="38100" dist="38100" dir="2700000" algn="tl">
                    <a:srgbClr val="000000">
                      <a:alpha val="43137"/>
                    </a:srgbClr>
                  </a:outerShdw>
                </a:effectLst>
              </a:rPr>
              <a:t>	not Mr. Webster”</a:t>
            </a:r>
          </a:p>
          <a:p>
            <a:pPr eaLnBrk="1" hangingPunct="1">
              <a:buFont typeface="Wingdings" pitchFamily="2" charset="2"/>
              <a:buChar char="§"/>
              <a:defRPr/>
            </a:pPr>
            <a:r>
              <a:rPr lang="en-US" sz="2800" dirty="0" smtClean="0">
                <a:effectLst>
                  <a:outerShdw blurRad="38100" dist="38100" dir="2700000" algn="tl">
                    <a:srgbClr val="000000">
                      <a:alpha val="43137"/>
                    </a:srgbClr>
                  </a:outerShdw>
                </a:effectLst>
              </a:rPr>
              <a:t>Establish Board </a:t>
            </a:r>
          </a:p>
          <a:p>
            <a:pPr eaLnBrk="1" hangingPunct="1">
              <a:buFont typeface="Wingdings" pitchFamily="2" charset="2"/>
              <a:buChar char="§"/>
              <a:defRPr/>
            </a:pPr>
            <a:r>
              <a:rPr lang="en-US" sz="2800" dirty="0" smtClean="0">
                <a:effectLst>
                  <a:outerShdw blurRad="38100" dist="38100" dir="2700000" algn="tl">
                    <a:srgbClr val="000000">
                      <a:alpha val="43137"/>
                    </a:srgbClr>
                  </a:outerShdw>
                </a:effectLst>
              </a:rPr>
              <a:t>Create Trust Fund</a:t>
            </a:r>
          </a:p>
          <a:p>
            <a:pPr eaLnBrk="1" hangingPunct="1">
              <a:buFont typeface="Wingdings" pitchFamily="2" charset="2"/>
              <a:buChar char="§"/>
              <a:defRPr/>
            </a:pPr>
            <a:r>
              <a:rPr lang="en-US" sz="2800" dirty="0" smtClean="0">
                <a:effectLst>
                  <a:outerShdw blurRad="38100" dist="38100" dir="2700000" algn="tl">
                    <a:srgbClr val="000000">
                      <a:alpha val="43137"/>
                    </a:srgbClr>
                  </a:outerShdw>
                </a:effectLst>
              </a:rPr>
              <a:t>Adopt Redevelopment Plan</a:t>
            </a:r>
          </a:p>
          <a:p>
            <a:pPr eaLnBrk="1" hangingPunct="1">
              <a:buFont typeface="Wingdings" pitchFamily="2" charset="2"/>
              <a:buChar char="§"/>
              <a:defRPr/>
            </a:pPr>
            <a:r>
              <a:rPr lang="en-US" sz="2800" dirty="0" smtClean="0">
                <a:effectLst>
                  <a:outerShdw blurRad="38100" dist="38100" dir="2700000" algn="tl">
                    <a:srgbClr val="000000">
                      <a:alpha val="43137"/>
                    </a:srgbClr>
                  </a:outerShdw>
                </a:effectLst>
              </a:rPr>
              <a:t>No state approval required, but plenty of reporting</a:t>
            </a:r>
          </a:p>
          <a:p>
            <a:pPr eaLnBrk="1" hangingPunct="1">
              <a:buFont typeface="Wingdings" pitchFamily="2" charset="2"/>
              <a:buChar char="§"/>
              <a:defRPr/>
            </a:pPr>
            <a:endParaRPr lang="en-US" b="1" dirty="0" smtClean="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457200" y="762000"/>
            <a:ext cx="8229600" cy="1295400"/>
          </a:xfrm>
        </p:spPr>
        <p:txBody>
          <a:bodyPr/>
          <a:lstStyle/>
          <a:p>
            <a:pPr algn="ctr" eaLnBrk="1" hangingPunct="1">
              <a:defRPr/>
            </a:pPr>
            <a:r>
              <a:rPr lang="en-US" sz="4000" b="1" dirty="0" smtClean="0">
                <a:solidFill>
                  <a:srgbClr val="FFC000"/>
                </a:solidFill>
                <a:effectLst>
                  <a:outerShdw blurRad="38100" dist="38100" dir="2700000" algn="tl">
                    <a:srgbClr val="000000">
                      <a:alpha val="43137"/>
                    </a:srgbClr>
                  </a:outerShdw>
                </a:effectLst>
              </a:rPr>
              <a:t>What is a CRA?  </a:t>
            </a:r>
            <a:br>
              <a:rPr lang="en-US" sz="4000" b="1" dirty="0" smtClean="0">
                <a:solidFill>
                  <a:srgbClr val="FFC000"/>
                </a:solidFill>
                <a:effectLst>
                  <a:outerShdw blurRad="38100" dist="38100" dir="2700000" algn="tl">
                    <a:srgbClr val="000000">
                      <a:alpha val="43137"/>
                    </a:srgbClr>
                  </a:outerShdw>
                </a:effectLst>
              </a:rPr>
            </a:br>
            <a:r>
              <a:rPr lang="en-US" sz="4000" b="1" dirty="0" smtClean="0">
                <a:solidFill>
                  <a:srgbClr val="FFC000"/>
                </a:solidFill>
                <a:effectLst>
                  <a:outerShdw blurRad="38100" dist="38100" dir="2700000" algn="tl">
                    <a:srgbClr val="000000">
                      <a:alpha val="43137"/>
                    </a:srgbClr>
                  </a:outerShdw>
                </a:effectLst>
              </a:rPr>
              <a:t>Agency or Area…Yes </a:t>
            </a:r>
          </a:p>
        </p:txBody>
      </p:sp>
      <p:sp>
        <p:nvSpPr>
          <p:cNvPr id="11267" name="Rectangle 3"/>
          <p:cNvSpPr>
            <a:spLocks noGrp="1" noChangeArrowheads="1"/>
          </p:cNvSpPr>
          <p:nvPr>
            <p:ph idx="1"/>
          </p:nvPr>
        </p:nvSpPr>
        <p:spPr>
          <a:xfrm>
            <a:off x="533400" y="1828800"/>
            <a:ext cx="8610600" cy="4038600"/>
          </a:xfrm>
        </p:spPr>
        <p:txBody>
          <a:bodyPr/>
          <a:lstStyle/>
          <a:p>
            <a:pPr eaLnBrk="1" hangingPunct="1">
              <a:buFont typeface="Wingdings 2" pitchFamily="18" charset="2"/>
              <a:buNone/>
              <a:defRPr/>
            </a:pPr>
            <a:endParaRPr lang="en-US" dirty="0" smtClean="0">
              <a:solidFill>
                <a:srgbClr val="000000"/>
              </a:solidFill>
            </a:endParaRPr>
          </a:p>
          <a:p>
            <a:pPr eaLnBrk="1" hangingPunct="1">
              <a:buFont typeface="Wingdings" pitchFamily="2" charset="2"/>
              <a:buChar char="§"/>
              <a:defRPr/>
            </a:pPr>
            <a:endParaRPr lang="en-US" dirty="0" smtClean="0">
              <a:solidFill>
                <a:srgbClr val="000000"/>
              </a:solidFill>
              <a:effectLst>
                <a:outerShdw blurRad="38100" dist="38100" dir="2700000" algn="tl">
                  <a:srgbClr val="000000">
                    <a:alpha val="43137"/>
                  </a:srgbClr>
                </a:outerShdw>
              </a:effectLst>
            </a:endParaRPr>
          </a:p>
          <a:p>
            <a:pPr eaLnBrk="1" hangingPunct="1">
              <a:buFont typeface="Wingdings" pitchFamily="2" charset="2"/>
              <a:buChar char="§"/>
              <a:defRPr/>
            </a:pPr>
            <a:r>
              <a:rPr lang="en-US" dirty="0" smtClean="0">
                <a:effectLst>
                  <a:outerShdw blurRad="38100" dist="38100" dir="2700000" algn="tl">
                    <a:srgbClr val="000000">
                      <a:alpha val="43137"/>
                    </a:srgbClr>
                  </a:outerShdw>
                </a:effectLst>
              </a:rPr>
              <a:t>BD Members appointed by local government </a:t>
            </a:r>
          </a:p>
          <a:p>
            <a:pPr eaLnBrk="1" hangingPunct="1">
              <a:buFont typeface="Wingdings" pitchFamily="2" charset="2"/>
              <a:buChar char="§"/>
              <a:defRPr/>
            </a:pPr>
            <a:r>
              <a:rPr lang="en-US" dirty="0" smtClean="0">
                <a:effectLst>
                  <a:outerShdw blurRad="38100" dist="38100" dir="2700000" algn="tl">
                    <a:srgbClr val="000000">
                      <a:alpha val="43137"/>
                    </a:srgbClr>
                  </a:outerShdw>
                </a:effectLst>
              </a:rPr>
              <a:t>Dependent Special District</a:t>
            </a:r>
          </a:p>
          <a:p>
            <a:pPr eaLnBrk="1" hangingPunct="1">
              <a:buFont typeface="Wingdings" pitchFamily="2" charset="2"/>
              <a:buChar char="§"/>
              <a:defRPr/>
            </a:pPr>
            <a:r>
              <a:rPr lang="en-US" dirty="0" smtClean="0">
                <a:effectLst>
                  <a:outerShdw blurRad="38100" dist="38100" dir="2700000" algn="tl">
                    <a:srgbClr val="000000">
                      <a:alpha val="43137"/>
                    </a:srgbClr>
                  </a:outerShdw>
                </a:effectLst>
              </a:rPr>
              <a:t>Elected and or appointed people </a:t>
            </a:r>
          </a:p>
          <a:p>
            <a:pPr eaLnBrk="1" hangingPunct="1">
              <a:buFont typeface="Wingdings" pitchFamily="2" charset="2"/>
              <a:buChar char="§"/>
              <a:defRPr/>
            </a:pPr>
            <a:r>
              <a:rPr lang="en-US" dirty="0" smtClean="0">
                <a:effectLst>
                  <a:outerShdw blurRad="38100" dist="38100" dir="2700000" algn="tl">
                    <a:srgbClr val="000000">
                      <a:alpha val="43137"/>
                    </a:srgbClr>
                  </a:outerShdw>
                </a:effectLst>
              </a:rPr>
              <a:t>May have multiple CRA </a:t>
            </a:r>
            <a:r>
              <a:rPr lang="en-US" u="sng" dirty="0" smtClean="0">
                <a:effectLst>
                  <a:outerShdw blurRad="38100" dist="38100" dir="2700000" algn="tl">
                    <a:srgbClr val="000000">
                      <a:alpha val="43137"/>
                    </a:srgbClr>
                  </a:outerShdw>
                </a:effectLst>
              </a:rPr>
              <a:t>districts</a:t>
            </a:r>
          </a:p>
          <a:p>
            <a:pPr eaLnBrk="1" hangingPunct="1">
              <a:buFont typeface="Wingdings" pitchFamily="2" charset="2"/>
              <a:buChar char="§"/>
              <a:defRPr/>
            </a:pPr>
            <a:r>
              <a:rPr lang="en-US" dirty="0" smtClean="0">
                <a:effectLst>
                  <a:outerShdw blurRad="38100" dist="38100" dir="2700000" algn="tl">
                    <a:srgbClr val="000000">
                      <a:alpha val="43137"/>
                    </a:srgbClr>
                  </a:outerShdw>
                </a:effectLst>
              </a:rPr>
              <a:t>Law generally says only </a:t>
            </a:r>
            <a:r>
              <a:rPr lang="en-US" u="sng" dirty="0" smtClean="0">
                <a:effectLst>
                  <a:outerShdw blurRad="38100" dist="38100" dir="2700000" algn="tl">
                    <a:srgbClr val="000000">
                      <a:alpha val="43137"/>
                    </a:srgbClr>
                  </a:outerShdw>
                </a:effectLst>
              </a:rPr>
              <a:t>one</a:t>
            </a:r>
            <a:r>
              <a:rPr lang="en-US" dirty="0" smtClean="0">
                <a:effectLst>
                  <a:outerShdw blurRad="38100" dist="38100" dir="2700000" algn="tl">
                    <a:srgbClr val="000000">
                      <a:alpha val="43137"/>
                    </a:srgbClr>
                  </a:outerShdw>
                </a:effectLst>
              </a:rPr>
              <a:t> CRA Board </a:t>
            </a:r>
          </a:p>
          <a:p>
            <a:pPr eaLnBrk="1" hangingPunct="1">
              <a:buFontTx/>
              <a:buNone/>
              <a:defRPr/>
            </a:pPr>
            <a:r>
              <a:rPr lang="en-US" sz="2800" dirty="0" smtClean="0">
                <a:effectLst>
                  <a:outerShdw blurRad="38100" dist="38100" dir="2700000" algn="tl">
                    <a:srgbClr val="000000">
                      <a:alpha val="43137"/>
                    </a:srgbClr>
                  </a:outerShdw>
                </a:effectLst>
              </a:rPr>
              <a:t> </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1026"/>
          <p:cNvSpPr>
            <a:spLocks noGrp="1" noChangeArrowheads="1"/>
          </p:cNvSpPr>
          <p:nvPr>
            <p:ph type="title"/>
          </p:nvPr>
        </p:nvSpPr>
        <p:spPr>
          <a:xfrm>
            <a:off x="457200" y="704850"/>
            <a:ext cx="8229600" cy="971550"/>
          </a:xfrm>
        </p:spPr>
        <p:txBody>
          <a:bodyPr/>
          <a:lstStyle/>
          <a:p>
            <a:pPr algn="ctr" eaLnBrk="1" hangingPunct="1">
              <a:defRPr/>
            </a:pPr>
            <a:r>
              <a:rPr lang="en-US" sz="4000" b="1" dirty="0" smtClean="0">
                <a:solidFill>
                  <a:srgbClr val="FFC000"/>
                </a:solidFill>
                <a:effectLst>
                  <a:outerShdw blurRad="38100" dist="38100" dir="2700000" algn="tl">
                    <a:srgbClr val="000000">
                      <a:alpha val="43137"/>
                    </a:srgbClr>
                  </a:outerShdw>
                </a:effectLst>
              </a:rPr>
              <a:t>The Plan as a Blueprint</a:t>
            </a:r>
          </a:p>
        </p:txBody>
      </p:sp>
      <p:sp>
        <p:nvSpPr>
          <p:cNvPr id="12291" name="Rectangle 1027"/>
          <p:cNvSpPr>
            <a:spLocks noGrp="1" noChangeArrowheads="1"/>
          </p:cNvSpPr>
          <p:nvPr>
            <p:ph idx="1"/>
          </p:nvPr>
        </p:nvSpPr>
        <p:spPr>
          <a:xfrm>
            <a:off x="685800" y="1600200"/>
            <a:ext cx="9144000" cy="4114800"/>
          </a:xfrm>
        </p:spPr>
        <p:txBody>
          <a:bodyPr/>
          <a:lstStyle/>
          <a:p>
            <a:pPr eaLnBrk="1" hangingPunct="1">
              <a:lnSpc>
                <a:spcPct val="90000"/>
              </a:lnSpc>
              <a:spcBef>
                <a:spcPct val="50000"/>
              </a:spcBef>
              <a:defRPr/>
            </a:pPr>
            <a:endParaRPr lang="en-US" b="1" dirty="0" smtClean="0">
              <a:solidFill>
                <a:srgbClr val="000000"/>
              </a:solidFill>
              <a:cs typeface="Tahoma" pitchFamily="34" charset="0"/>
            </a:endParaRPr>
          </a:p>
          <a:p>
            <a:pPr eaLnBrk="1" hangingPunct="1">
              <a:lnSpc>
                <a:spcPct val="90000"/>
              </a:lnSpc>
              <a:spcBef>
                <a:spcPct val="50000"/>
              </a:spcBef>
              <a:buFont typeface="Wingdings" pitchFamily="2" charset="2"/>
              <a:buChar char="§"/>
              <a:defRPr/>
            </a:pPr>
            <a:r>
              <a:rPr lang="en-US" dirty="0" smtClean="0">
                <a:effectLst>
                  <a:outerShdw blurRad="38100" dist="38100" dir="2700000" algn="tl">
                    <a:srgbClr val="000000">
                      <a:alpha val="43137"/>
                    </a:srgbClr>
                  </a:outerShdw>
                </a:effectLst>
                <a:cs typeface="Tahoma" pitchFamily="34" charset="0"/>
              </a:rPr>
              <a:t>Board </a:t>
            </a:r>
            <a:r>
              <a:rPr lang="en-US" u="sng" dirty="0" smtClean="0">
                <a:effectLst>
                  <a:outerShdw blurRad="38100" dist="38100" dir="2700000" algn="tl">
                    <a:srgbClr val="000000">
                      <a:alpha val="43137"/>
                    </a:srgbClr>
                  </a:outerShdw>
                </a:effectLst>
                <a:cs typeface="Tahoma" pitchFamily="34" charset="0"/>
              </a:rPr>
              <a:t>implements</a:t>
            </a:r>
            <a:r>
              <a:rPr lang="en-US" dirty="0" smtClean="0">
                <a:effectLst>
                  <a:outerShdw blurRad="38100" dist="38100" dir="2700000" algn="tl">
                    <a:srgbClr val="000000">
                      <a:alpha val="43137"/>
                    </a:srgbClr>
                  </a:outerShdw>
                </a:effectLst>
                <a:cs typeface="Tahoma" pitchFamily="34" charset="0"/>
              </a:rPr>
              <a:t>, (not sets), policy per City/Co</a:t>
            </a:r>
          </a:p>
          <a:p>
            <a:pPr eaLnBrk="1" hangingPunct="1">
              <a:lnSpc>
                <a:spcPct val="90000"/>
              </a:lnSpc>
              <a:spcBef>
                <a:spcPct val="50000"/>
              </a:spcBef>
              <a:buFont typeface="Wingdings" pitchFamily="2" charset="2"/>
              <a:buChar char="§"/>
              <a:defRPr/>
            </a:pPr>
            <a:r>
              <a:rPr lang="en-US" dirty="0" smtClean="0">
                <a:effectLst>
                  <a:outerShdw blurRad="38100" dist="38100" dir="2700000" algn="tl">
                    <a:srgbClr val="000000">
                      <a:alpha val="43137"/>
                    </a:srgbClr>
                  </a:outerShdw>
                </a:effectLst>
                <a:cs typeface="Tahoma" pitchFamily="34" charset="0"/>
              </a:rPr>
              <a:t>Addresses unique customized needs</a:t>
            </a:r>
          </a:p>
          <a:p>
            <a:pPr eaLnBrk="1" hangingPunct="1">
              <a:lnSpc>
                <a:spcPct val="90000"/>
              </a:lnSpc>
              <a:spcBef>
                <a:spcPct val="50000"/>
              </a:spcBef>
              <a:buFont typeface="Wingdings" pitchFamily="2" charset="2"/>
              <a:buChar char="§"/>
              <a:defRPr/>
            </a:pPr>
            <a:r>
              <a:rPr lang="en-US" dirty="0" smtClean="0">
                <a:effectLst>
                  <a:outerShdw blurRad="38100" dist="38100" dir="2700000" algn="tl">
                    <a:srgbClr val="000000">
                      <a:alpha val="43137"/>
                    </a:srgbClr>
                  </a:outerShdw>
                </a:effectLst>
                <a:cs typeface="Tahoma" pitchFamily="34" charset="0"/>
              </a:rPr>
              <a:t>A publically drafted master plan</a:t>
            </a:r>
          </a:p>
          <a:p>
            <a:pPr eaLnBrk="1" hangingPunct="1">
              <a:lnSpc>
                <a:spcPct val="90000"/>
              </a:lnSpc>
              <a:spcBef>
                <a:spcPct val="50000"/>
              </a:spcBef>
              <a:buFont typeface="Wingdings" pitchFamily="2" charset="2"/>
              <a:buChar char="§"/>
              <a:defRPr/>
            </a:pPr>
            <a:r>
              <a:rPr lang="en-US" dirty="0" smtClean="0">
                <a:effectLst>
                  <a:outerShdw blurRad="38100" dist="38100" dir="2700000" algn="tl">
                    <a:srgbClr val="000000">
                      <a:alpha val="43137"/>
                    </a:srgbClr>
                  </a:outerShdw>
                </a:effectLst>
                <a:cs typeface="Tahoma" pitchFamily="34" charset="0"/>
              </a:rPr>
              <a:t>Sets goals, specifies priorities </a:t>
            </a:r>
          </a:p>
          <a:p>
            <a:pPr eaLnBrk="1" hangingPunct="1">
              <a:lnSpc>
                <a:spcPct val="90000"/>
              </a:lnSpc>
              <a:spcBef>
                <a:spcPct val="50000"/>
              </a:spcBef>
              <a:buFont typeface="Wingdings" pitchFamily="2" charset="2"/>
              <a:buChar char="§"/>
              <a:defRPr/>
            </a:pPr>
            <a:r>
              <a:rPr lang="en-US" dirty="0" smtClean="0">
                <a:effectLst>
                  <a:outerShdw blurRad="38100" dist="38100" dir="2700000" algn="tl">
                    <a:srgbClr val="000000">
                      <a:alpha val="43137"/>
                    </a:srgbClr>
                  </a:outerShdw>
                </a:effectLst>
                <a:cs typeface="Tahoma" pitchFamily="34" charset="0"/>
              </a:rPr>
              <a:t>Roadmap for private sector</a:t>
            </a:r>
          </a:p>
          <a:p>
            <a:pPr eaLnBrk="1" hangingPunct="1">
              <a:lnSpc>
                <a:spcPct val="90000"/>
              </a:lnSpc>
              <a:spcBef>
                <a:spcPct val="50000"/>
              </a:spcBef>
              <a:buFont typeface="Wingdings" pitchFamily="2" charset="2"/>
              <a:buChar char="§"/>
              <a:defRPr/>
            </a:pPr>
            <a:r>
              <a:rPr lang="en-US" dirty="0" smtClean="0">
                <a:effectLst>
                  <a:outerShdw blurRad="38100" dist="38100" dir="2700000" algn="tl">
                    <a:srgbClr val="000000">
                      <a:alpha val="43137"/>
                    </a:srgbClr>
                  </a:outerShdw>
                </a:effectLst>
                <a:cs typeface="Tahoma" pitchFamily="34" charset="0"/>
              </a:rPr>
              <a:t>Ensures focused investment </a:t>
            </a:r>
          </a:p>
          <a:p>
            <a:pPr eaLnBrk="1" hangingPunct="1">
              <a:lnSpc>
                <a:spcPct val="90000"/>
              </a:lnSpc>
              <a:spcBef>
                <a:spcPct val="50000"/>
              </a:spcBef>
              <a:buFont typeface="Wingdings" pitchFamily="2" charset="2"/>
              <a:buChar char="§"/>
              <a:defRPr/>
            </a:pPr>
            <a:r>
              <a:rPr lang="en-US" dirty="0" smtClean="0">
                <a:effectLst>
                  <a:outerShdw blurRad="38100" dist="38100" dir="2700000" algn="tl">
                    <a:srgbClr val="000000">
                      <a:alpha val="43137"/>
                    </a:srgbClr>
                  </a:outerShdw>
                </a:effectLst>
                <a:cs typeface="Tahoma" pitchFamily="34" charset="0"/>
              </a:rPr>
              <a:t>Living document can be amended w/o limit </a:t>
            </a:r>
          </a:p>
          <a:p>
            <a:pPr eaLnBrk="1" hangingPunct="1">
              <a:lnSpc>
                <a:spcPct val="90000"/>
              </a:lnSpc>
              <a:spcBef>
                <a:spcPct val="50000"/>
              </a:spcBef>
              <a:buFontTx/>
              <a:buNone/>
              <a:defRPr/>
            </a:pPr>
            <a:endParaRPr lang="en-US" b="1" dirty="0" smtClean="0">
              <a:solidFill>
                <a:srgbClr val="000000"/>
              </a:solidFill>
              <a:effectLst>
                <a:outerShdw blurRad="38100" dist="38100" dir="2700000" algn="tl">
                  <a:srgbClr val="000000">
                    <a:alpha val="43137"/>
                  </a:srgbClr>
                </a:outerShdw>
              </a:effectLst>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1026"/>
          <p:cNvSpPr>
            <a:spLocks noGrp="1" noChangeArrowheads="1"/>
          </p:cNvSpPr>
          <p:nvPr>
            <p:ph type="title"/>
          </p:nvPr>
        </p:nvSpPr>
        <p:spPr>
          <a:xfrm>
            <a:off x="457200" y="274638"/>
            <a:ext cx="8229600" cy="1782762"/>
          </a:xfrm>
        </p:spPr>
        <p:txBody>
          <a:bodyPr/>
          <a:lstStyle/>
          <a:p>
            <a:pPr algn="ctr" eaLnBrk="1" hangingPunct="1">
              <a:defRPr/>
            </a:pPr>
            <a:r>
              <a:rPr lang="en-US" sz="4000" b="1" dirty="0" smtClean="0">
                <a:solidFill>
                  <a:srgbClr val="FFC000"/>
                </a:solidFill>
                <a:effectLst>
                  <a:outerShdw blurRad="38100" dist="38100" dir="2700000" algn="tl">
                    <a:srgbClr val="000000">
                      <a:alpha val="43137"/>
                    </a:srgbClr>
                  </a:outerShdw>
                </a:effectLst>
              </a:rPr>
              <a:t>What is Increment Financing?  </a:t>
            </a:r>
            <a:br>
              <a:rPr lang="en-US" sz="4000" b="1" dirty="0" smtClean="0">
                <a:solidFill>
                  <a:srgbClr val="FFC000"/>
                </a:solidFill>
                <a:effectLst>
                  <a:outerShdw blurRad="38100" dist="38100" dir="2700000" algn="tl">
                    <a:srgbClr val="000000">
                      <a:alpha val="43137"/>
                    </a:srgbClr>
                  </a:outerShdw>
                </a:effectLst>
              </a:rPr>
            </a:br>
            <a:r>
              <a:rPr lang="en-US" sz="4000" b="1" dirty="0" smtClean="0">
                <a:solidFill>
                  <a:srgbClr val="FFC000"/>
                </a:solidFill>
                <a:effectLst>
                  <a:outerShdw blurRad="38100" dist="38100" dir="2700000" algn="tl">
                    <a:srgbClr val="000000">
                      <a:alpha val="43137"/>
                    </a:srgbClr>
                  </a:outerShdw>
                </a:effectLst>
              </a:rPr>
              <a:t>LONG TERM SEED $</a:t>
            </a:r>
          </a:p>
        </p:txBody>
      </p:sp>
      <p:sp>
        <p:nvSpPr>
          <p:cNvPr id="82947" name="Rectangle 1027"/>
          <p:cNvSpPr>
            <a:spLocks noGrp="1" noChangeArrowheads="1"/>
          </p:cNvSpPr>
          <p:nvPr>
            <p:ph idx="1"/>
          </p:nvPr>
        </p:nvSpPr>
        <p:spPr>
          <a:xfrm>
            <a:off x="0" y="1981200"/>
            <a:ext cx="8077200" cy="4572000"/>
          </a:xfrm>
        </p:spPr>
        <p:txBody>
          <a:bodyPr>
            <a:normAutofit lnSpcReduction="10000"/>
          </a:bodyPr>
          <a:lstStyle/>
          <a:p>
            <a:pPr lvl="2" indent="-246888" eaLnBrk="1" fontAlgn="auto" hangingPunct="1">
              <a:lnSpc>
                <a:spcPct val="110000"/>
              </a:lnSpc>
              <a:spcAft>
                <a:spcPts val="0"/>
              </a:spcAft>
              <a:buFont typeface="Wingdings 2"/>
              <a:buChar char=""/>
              <a:defRPr/>
            </a:pPr>
            <a:endParaRPr lang="en-US" sz="2800" b="1" dirty="0" smtClean="0">
              <a:solidFill>
                <a:srgbClr val="000000"/>
              </a:solidFill>
            </a:endParaRPr>
          </a:p>
          <a:p>
            <a:pPr lvl="2" indent="-246888" eaLnBrk="1" fontAlgn="auto" hangingPunct="1">
              <a:lnSpc>
                <a:spcPct val="110000"/>
              </a:lnSpc>
              <a:spcAft>
                <a:spcPts val="0"/>
              </a:spcAft>
              <a:buFont typeface="Wingdings" pitchFamily="2" charset="2"/>
              <a:buChar char="§"/>
              <a:defRPr/>
            </a:pPr>
            <a:r>
              <a:rPr lang="en-US" sz="2800" dirty="0" smtClean="0">
                <a:effectLst>
                  <a:outerShdw blurRad="38100" dist="38100" dir="2700000" algn="tl">
                    <a:srgbClr val="000000">
                      <a:alpha val="43137"/>
                    </a:srgbClr>
                  </a:outerShdw>
                </a:effectLst>
              </a:rPr>
              <a:t>Ad valorem property values frozen (base year) for area</a:t>
            </a:r>
            <a:endParaRPr lang="en-US" sz="2800" dirty="0">
              <a:effectLst>
                <a:outerShdw blurRad="38100" dist="38100" dir="2700000" algn="tl">
                  <a:srgbClr val="000000">
                    <a:alpha val="43137"/>
                  </a:srgbClr>
                </a:outerShdw>
              </a:effectLst>
            </a:endParaRPr>
          </a:p>
          <a:p>
            <a:pPr lvl="2" indent="-246888" eaLnBrk="1" fontAlgn="auto" hangingPunct="1">
              <a:lnSpc>
                <a:spcPct val="110000"/>
              </a:lnSpc>
              <a:spcAft>
                <a:spcPts val="0"/>
              </a:spcAft>
              <a:buFont typeface="Wingdings" pitchFamily="2" charset="2"/>
              <a:buChar char="§"/>
              <a:defRPr/>
            </a:pPr>
            <a:r>
              <a:rPr lang="en-US" sz="2800" dirty="0" smtClean="0">
                <a:effectLst>
                  <a:outerShdw blurRad="38100" dist="38100" dir="2700000" algn="tl">
                    <a:srgbClr val="000000">
                      <a:alpha val="43137"/>
                    </a:srgbClr>
                  </a:outerShdw>
                </a:effectLst>
              </a:rPr>
              <a:t>Yearly increase in property values applied to millage is “</a:t>
            </a:r>
            <a:r>
              <a:rPr lang="en-US" sz="2800" dirty="0">
                <a:effectLst>
                  <a:outerShdw blurRad="38100" dist="38100" dir="2700000" algn="tl">
                    <a:srgbClr val="000000">
                      <a:alpha val="43137"/>
                    </a:srgbClr>
                  </a:outerShdw>
                </a:effectLst>
              </a:rPr>
              <a:t>increment”</a:t>
            </a:r>
          </a:p>
          <a:p>
            <a:pPr lvl="2" indent="-246888" eaLnBrk="1" fontAlgn="auto" hangingPunct="1">
              <a:lnSpc>
                <a:spcPct val="110000"/>
              </a:lnSpc>
              <a:spcAft>
                <a:spcPts val="0"/>
              </a:spcAft>
              <a:buFont typeface="Wingdings" pitchFamily="2" charset="2"/>
              <a:buChar char="§"/>
              <a:defRPr/>
            </a:pPr>
            <a:r>
              <a:rPr lang="en-US" sz="2800" dirty="0" smtClean="0">
                <a:effectLst>
                  <a:outerShdw blurRad="38100" dist="38100" dir="2700000" algn="tl">
                    <a:srgbClr val="000000">
                      <a:alpha val="43137"/>
                    </a:srgbClr>
                  </a:outerShdw>
                </a:effectLst>
              </a:rPr>
              <a:t>95% of amount is sent to CRA trust fund</a:t>
            </a:r>
            <a:endParaRPr lang="en-US" sz="2800" dirty="0">
              <a:effectLst>
                <a:outerShdw blurRad="38100" dist="38100" dir="2700000" algn="tl">
                  <a:srgbClr val="000000">
                    <a:alpha val="43137"/>
                  </a:srgbClr>
                </a:outerShdw>
              </a:effectLst>
            </a:endParaRPr>
          </a:p>
          <a:p>
            <a:pPr lvl="2" indent="-246888" eaLnBrk="1" fontAlgn="auto" hangingPunct="1">
              <a:lnSpc>
                <a:spcPct val="110000"/>
              </a:lnSpc>
              <a:spcAft>
                <a:spcPts val="0"/>
              </a:spcAft>
              <a:buFont typeface="Wingdings" pitchFamily="2" charset="2"/>
              <a:buChar char="§"/>
              <a:defRPr/>
            </a:pPr>
            <a:r>
              <a:rPr lang="en-US" sz="2800" dirty="0">
                <a:effectLst>
                  <a:outerShdw blurRad="38100" dist="38100" dir="2700000" algn="tl">
                    <a:srgbClr val="000000">
                      <a:alpha val="43137"/>
                    </a:srgbClr>
                  </a:outerShdw>
                </a:effectLst>
              </a:rPr>
              <a:t>County and city write check annually</a:t>
            </a:r>
          </a:p>
          <a:p>
            <a:pPr lvl="2" indent="-246888" eaLnBrk="1" fontAlgn="auto" hangingPunct="1">
              <a:lnSpc>
                <a:spcPct val="110000"/>
              </a:lnSpc>
              <a:spcAft>
                <a:spcPts val="0"/>
              </a:spcAft>
              <a:buFont typeface="Wingdings" pitchFamily="2" charset="2"/>
              <a:buChar char="§"/>
              <a:defRPr/>
            </a:pPr>
            <a:r>
              <a:rPr lang="en-US" sz="2800" dirty="0" smtClean="0">
                <a:effectLst>
                  <a:outerShdw blurRad="38100" dist="38100" dir="2700000" algn="tl">
                    <a:srgbClr val="000000">
                      <a:alpha val="43137"/>
                    </a:srgbClr>
                  </a:outerShdw>
                </a:effectLst>
              </a:rPr>
              <a:t>CRA adopts budget based on amounts plus donations, loans, bonds, interest  </a:t>
            </a:r>
            <a:endParaRPr lang="en-US" sz="2800" dirty="0">
              <a:effectLst>
                <a:outerShdw blurRad="38100" dist="38100" dir="2700000" algn="tl">
                  <a:srgbClr val="000000">
                    <a:alpha val="43137"/>
                  </a:srgbClr>
                </a:outerShdw>
              </a:effectLst>
            </a:endParaRP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457200" y="685800"/>
            <a:ext cx="8229600" cy="990600"/>
          </a:xfrm>
        </p:spPr>
        <p:txBody>
          <a:bodyPr>
            <a:normAutofit fontScale="90000"/>
          </a:bodyPr>
          <a:lstStyle/>
          <a:p>
            <a:pPr algn="ctr" eaLnBrk="1" fontAlgn="auto" hangingPunct="1">
              <a:spcAft>
                <a:spcPts val="0"/>
              </a:spcAft>
              <a:defRPr/>
            </a:pPr>
            <a:r>
              <a:rPr lang="en-US" sz="4000" b="1" dirty="0" smtClean="0">
                <a:solidFill>
                  <a:srgbClr val="FFC000"/>
                </a:solidFill>
              </a:rPr>
              <a:t/>
            </a:r>
            <a:br>
              <a:rPr lang="en-US" sz="4000" b="1" dirty="0" smtClean="0">
                <a:solidFill>
                  <a:srgbClr val="FFC000"/>
                </a:solidFill>
              </a:rPr>
            </a:br>
            <a:r>
              <a:rPr lang="en-US" sz="4000" b="1" dirty="0" smtClean="0">
                <a:solidFill>
                  <a:srgbClr val="FFC000"/>
                </a:solidFill>
              </a:rPr>
              <a:t/>
            </a:r>
            <a:br>
              <a:rPr lang="en-US" sz="4000" b="1" dirty="0" smtClean="0">
                <a:solidFill>
                  <a:srgbClr val="FFC000"/>
                </a:solidFill>
              </a:rPr>
            </a:br>
            <a:r>
              <a:rPr lang="en-US" sz="4000" b="1" dirty="0" smtClean="0">
                <a:solidFill>
                  <a:srgbClr val="FFC000"/>
                </a:solidFill>
              </a:rPr>
              <a:t/>
            </a:r>
            <a:br>
              <a:rPr lang="en-US" sz="4000" b="1" dirty="0" smtClean="0">
                <a:solidFill>
                  <a:srgbClr val="FFC000"/>
                </a:solidFill>
              </a:rPr>
            </a:br>
            <a:r>
              <a:rPr lang="en-US" sz="4000" b="1" dirty="0" smtClean="0">
                <a:solidFill>
                  <a:srgbClr val="FFC000"/>
                </a:solidFill>
              </a:rPr>
              <a:t/>
            </a:r>
            <a:br>
              <a:rPr lang="en-US" sz="4000" b="1" dirty="0" smtClean="0">
                <a:solidFill>
                  <a:srgbClr val="FFC000"/>
                </a:solidFill>
              </a:rPr>
            </a:br>
            <a:r>
              <a:rPr lang="en-US" sz="4000" b="1" dirty="0" smtClean="0">
                <a:solidFill>
                  <a:srgbClr val="FFC000"/>
                </a:solidFill>
              </a:rPr>
              <a:t/>
            </a:r>
            <a:br>
              <a:rPr lang="en-US" sz="4000" b="1" dirty="0" smtClean="0">
                <a:solidFill>
                  <a:srgbClr val="FFC000"/>
                </a:solidFill>
              </a:rPr>
            </a:br>
            <a:r>
              <a:rPr lang="en-US" sz="4000" b="1" dirty="0" smtClean="0">
                <a:solidFill>
                  <a:srgbClr val="FFC000"/>
                </a:solidFill>
              </a:rPr>
              <a:t/>
            </a:r>
            <a:br>
              <a:rPr lang="en-US" sz="4000" b="1" dirty="0" smtClean="0">
                <a:solidFill>
                  <a:srgbClr val="FFC000"/>
                </a:solidFill>
              </a:rPr>
            </a:br>
            <a:r>
              <a:rPr lang="en-US" sz="4000" b="1" dirty="0" smtClean="0">
                <a:solidFill>
                  <a:srgbClr val="FFC000"/>
                </a:solidFill>
              </a:rPr>
              <a:t/>
            </a:r>
            <a:br>
              <a:rPr lang="en-US" sz="4000" b="1" dirty="0" smtClean="0">
                <a:solidFill>
                  <a:srgbClr val="FFC000"/>
                </a:solidFill>
              </a:rPr>
            </a:br>
            <a:r>
              <a:rPr lang="en-US" sz="4000" b="1" dirty="0" smtClean="0">
                <a:solidFill>
                  <a:srgbClr val="FFC000"/>
                </a:solidFill>
              </a:rPr>
              <a:t/>
            </a:r>
            <a:br>
              <a:rPr lang="en-US" sz="4000" b="1" dirty="0" smtClean="0">
                <a:solidFill>
                  <a:srgbClr val="FFC000"/>
                </a:solidFill>
              </a:rPr>
            </a:br>
            <a:r>
              <a:rPr lang="en-US" sz="4400" b="1" dirty="0" smtClean="0">
                <a:solidFill>
                  <a:srgbClr val="FFC000"/>
                </a:solidFill>
                <a:effectLst>
                  <a:outerShdw blurRad="38100" dist="38100" dir="2700000" algn="tl">
                    <a:srgbClr val="000000">
                      <a:alpha val="43137"/>
                    </a:srgbClr>
                  </a:outerShdw>
                </a:effectLst>
              </a:rPr>
              <a:t>What Can the $ Be Spent on?</a:t>
            </a:r>
            <a:endParaRPr lang="en-US" b="1" dirty="0">
              <a:solidFill>
                <a:srgbClr val="FFC000"/>
              </a:solidFill>
              <a:effectLst>
                <a:outerShdw blurRad="38100" dist="38100" dir="2700000" algn="tl">
                  <a:srgbClr val="000000">
                    <a:alpha val="43137"/>
                  </a:srgbClr>
                </a:outerShdw>
              </a:effectLst>
            </a:endParaRPr>
          </a:p>
        </p:txBody>
      </p:sp>
      <p:sp>
        <p:nvSpPr>
          <p:cNvPr id="23555" name="Rectangle 3"/>
          <p:cNvSpPr>
            <a:spLocks noGrp="1" noChangeArrowheads="1"/>
          </p:cNvSpPr>
          <p:nvPr>
            <p:ph idx="1"/>
          </p:nvPr>
        </p:nvSpPr>
        <p:spPr>
          <a:xfrm>
            <a:off x="457200" y="2057400"/>
            <a:ext cx="8229600" cy="4648200"/>
          </a:xfrm>
        </p:spPr>
        <p:txBody>
          <a:bodyPr>
            <a:normAutofit fontScale="85000" lnSpcReduction="20000"/>
          </a:bodyPr>
          <a:lstStyle/>
          <a:p>
            <a:pPr>
              <a:buFont typeface="Wingdings" pitchFamily="2" charset="2"/>
              <a:buChar char="§"/>
              <a:defRPr/>
            </a:pPr>
            <a:r>
              <a:rPr lang="en-US" sz="2800" dirty="0" smtClean="0">
                <a:effectLst>
                  <a:outerShdw blurRad="38100" dist="38100" dir="2700000" algn="tl">
                    <a:srgbClr val="000000">
                      <a:alpha val="43137"/>
                    </a:srgbClr>
                  </a:outerShdw>
                </a:effectLst>
              </a:rPr>
              <a:t>Administrative and overhead to carry out adopted plan </a:t>
            </a:r>
          </a:p>
          <a:p>
            <a:pPr>
              <a:buFont typeface="Wingdings" pitchFamily="2" charset="2"/>
              <a:buChar char="§"/>
              <a:defRPr/>
            </a:pPr>
            <a:r>
              <a:rPr lang="en-US" sz="2800" dirty="0" smtClean="0">
                <a:effectLst>
                  <a:outerShdw blurRad="38100" dist="38100" dir="2700000" algn="tl">
                    <a:srgbClr val="000000">
                      <a:alpha val="43137"/>
                    </a:srgbClr>
                  </a:outerShdw>
                </a:effectLst>
              </a:rPr>
              <a:t>Planning, surveys, and financial analysis</a:t>
            </a:r>
          </a:p>
          <a:p>
            <a:pPr>
              <a:buFont typeface="Wingdings" pitchFamily="2" charset="2"/>
              <a:buChar char="§"/>
              <a:defRPr/>
            </a:pPr>
            <a:r>
              <a:rPr lang="en-US" sz="2800" dirty="0" smtClean="0">
                <a:effectLst>
                  <a:outerShdw blurRad="38100" dist="38100" dir="2700000" algn="tl">
                    <a:srgbClr val="000000">
                      <a:alpha val="43137"/>
                    </a:srgbClr>
                  </a:outerShdw>
                </a:effectLst>
              </a:rPr>
              <a:t>Reimbursement for start up costs</a:t>
            </a:r>
          </a:p>
          <a:p>
            <a:pPr>
              <a:buFont typeface="Wingdings" pitchFamily="2" charset="2"/>
              <a:buChar char="§"/>
              <a:defRPr/>
            </a:pPr>
            <a:r>
              <a:rPr lang="en-US" sz="2800" dirty="0" smtClean="0">
                <a:effectLst>
                  <a:outerShdw blurRad="38100" dist="38100" dir="2700000" algn="tl">
                    <a:srgbClr val="000000">
                      <a:alpha val="43137"/>
                    </a:srgbClr>
                  </a:outerShdw>
                </a:effectLst>
              </a:rPr>
              <a:t>Acquisition of real property in the redevelopment area</a:t>
            </a:r>
          </a:p>
          <a:p>
            <a:pPr>
              <a:buFont typeface="Wingdings" pitchFamily="2" charset="2"/>
              <a:buChar char="§"/>
              <a:defRPr/>
            </a:pPr>
            <a:r>
              <a:rPr lang="en-US" sz="2800" dirty="0" smtClean="0">
                <a:effectLst>
                  <a:outerShdw blurRad="38100" dist="38100" dir="2700000" algn="tl">
                    <a:srgbClr val="000000">
                      <a:alpha val="43137"/>
                    </a:srgbClr>
                  </a:outerShdw>
                </a:effectLst>
              </a:rPr>
              <a:t>Clearance and preparation of sites in redevelopment area   </a:t>
            </a:r>
          </a:p>
          <a:p>
            <a:pPr>
              <a:buFont typeface="Wingdings" pitchFamily="2" charset="2"/>
              <a:buChar char="§"/>
              <a:defRPr/>
            </a:pPr>
            <a:r>
              <a:rPr lang="en-US" sz="2800" dirty="0" smtClean="0">
                <a:effectLst>
                  <a:outerShdw blurRad="38100" dist="38100" dir="2700000" algn="tl">
                    <a:srgbClr val="000000">
                      <a:alpha val="43137"/>
                    </a:srgbClr>
                  </a:outerShdw>
                </a:effectLst>
              </a:rPr>
              <a:t>Repayment of loans, advances, bonds, bond anticipation notes, and other debt</a:t>
            </a:r>
          </a:p>
          <a:p>
            <a:pPr>
              <a:buFont typeface="Wingdings" pitchFamily="2" charset="2"/>
              <a:buChar char="§"/>
              <a:defRPr/>
            </a:pPr>
            <a:r>
              <a:rPr lang="en-US" sz="2800" dirty="0" smtClean="0">
                <a:effectLst>
                  <a:outerShdw blurRad="38100" dist="38100" dir="2700000" algn="tl">
                    <a:srgbClr val="000000">
                      <a:alpha val="43137"/>
                    </a:srgbClr>
                  </a:outerShdw>
                </a:effectLst>
              </a:rPr>
              <a:t>Cost of issuance, sale, redemption, retirement, or purchase of agency bonds</a:t>
            </a:r>
          </a:p>
          <a:p>
            <a:pPr>
              <a:buFont typeface="Wingdings" pitchFamily="2" charset="2"/>
              <a:buChar char="§"/>
              <a:defRPr/>
            </a:pPr>
            <a:r>
              <a:rPr lang="en-US" sz="2800" dirty="0" smtClean="0">
                <a:effectLst>
                  <a:outerShdw blurRad="38100" dist="38100" dir="2700000" algn="tl">
                    <a:srgbClr val="000000">
                      <a:alpha val="43137"/>
                    </a:srgbClr>
                  </a:outerShdw>
                </a:effectLst>
              </a:rPr>
              <a:t>Affordable housing within the area</a:t>
            </a:r>
          </a:p>
          <a:p>
            <a:pPr>
              <a:buFont typeface="Wingdings" pitchFamily="2" charset="2"/>
              <a:buChar char="§"/>
              <a:defRPr/>
            </a:pPr>
            <a:r>
              <a:rPr lang="en-US" sz="2800" dirty="0" smtClean="0">
                <a:effectLst>
                  <a:outerShdw blurRad="38100" dist="38100" dir="2700000" algn="tl">
                    <a:srgbClr val="000000">
                      <a:alpha val="43137"/>
                    </a:srgbClr>
                  </a:outerShdw>
                </a:effectLst>
              </a:rPr>
              <a:t>Community policing innovations</a:t>
            </a:r>
          </a:p>
          <a:p>
            <a:pPr>
              <a:buFont typeface="Wingdings" pitchFamily="2" charset="2"/>
              <a:buChar char="§"/>
              <a:defRPr/>
            </a:pPr>
            <a:r>
              <a:rPr lang="en-US" sz="2800" dirty="0" smtClean="0">
                <a:effectLst>
                  <a:outerShdw blurRad="38100" dist="38100" dir="2700000" algn="tl">
                    <a:srgbClr val="000000">
                      <a:alpha val="43137"/>
                    </a:srgbClr>
                  </a:outerShdw>
                </a:effectLst>
              </a:rPr>
              <a:t>Anything in the plan or finding of necessity, </a:t>
            </a:r>
            <a:r>
              <a:rPr lang="en-US" sz="2800" u="sng" dirty="0" smtClean="0">
                <a:effectLst>
                  <a:outerShdw blurRad="38100" dist="38100" dir="2700000" algn="tl">
                    <a:srgbClr val="000000">
                      <a:alpha val="43137"/>
                    </a:srgbClr>
                  </a:outerShdw>
                </a:effectLst>
              </a:rPr>
              <a:t>and</a:t>
            </a:r>
            <a:r>
              <a:rPr lang="en-US" sz="2800" dirty="0" smtClean="0">
                <a:effectLst>
                  <a:outerShdw blurRad="38100" dist="38100" dir="2700000" algn="tl">
                    <a:srgbClr val="000000">
                      <a:alpha val="43137"/>
                    </a:srgbClr>
                  </a:outerShdw>
                </a:effectLst>
              </a:rPr>
              <a:t> in area</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23555">
                                            <p:txEl>
                                              <p:pRg st="0" end="0"/>
                                            </p:txEl>
                                          </p:spTgt>
                                        </p:tgtEl>
                                        <p:attrNameLst>
                                          <p:attrName>style.visibility</p:attrName>
                                        </p:attrNameLst>
                                      </p:cBhvr>
                                      <p:to>
                                        <p:strVal val="visible"/>
                                      </p:to>
                                    </p:set>
                                    <p:animEffect transition="in" filter="fade">
                                      <p:cBhvr>
                                        <p:cTn id="7" dur="1000"/>
                                        <p:tgtEl>
                                          <p:spTgt spid="23555">
                                            <p:txEl>
                                              <p:pRg st="0" end="0"/>
                                            </p:txEl>
                                          </p:spTgt>
                                        </p:tgtEl>
                                      </p:cBhvr>
                                    </p:animEffect>
                                    <p:anim calcmode="lin" valueType="num">
                                      <p:cBhvr>
                                        <p:cTn id="8" dur="1000" fill="hold"/>
                                        <p:tgtEl>
                                          <p:spTgt spid="23555">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23555">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23555">
                                            <p:txEl>
                                              <p:pRg st="1" end="1"/>
                                            </p:txEl>
                                          </p:spTgt>
                                        </p:tgtEl>
                                        <p:attrNameLst>
                                          <p:attrName>style.visibility</p:attrName>
                                        </p:attrNameLst>
                                      </p:cBhvr>
                                      <p:to>
                                        <p:strVal val="visible"/>
                                      </p:to>
                                    </p:set>
                                    <p:animEffect transition="in" filter="fade">
                                      <p:cBhvr>
                                        <p:cTn id="14" dur="1000"/>
                                        <p:tgtEl>
                                          <p:spTgt spid="23555">
                                            <p:txEl>
                                              <p:pRg st="1" end="1"/>
                                            </p:txEl>
                                          </p:spTgt>
                                        </p:tgtEl>
                                      </p:cBhvr>
                                    </p:animEffect>
                                    <p:anim calcmode="lin" valueType="num">
                                      <p:cBhvr>
                                        <p:cTn id="15" dur="1000" fill="hold"/>
                                        <p:tgtEl>
                                          <p:spTgt spid="23555">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23555">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23555">
                                            <p:txEl>
                                              <p:pRg st="2" end="2"/>
                                            </p:txEl>
                                          </p:spTgt>
                                        </p:tgtEl>
                                        <p:attrNameLst>
                                          <p:attrName>style.visibility</p:attrName>
                                        </p:attrNameLst>
                                      </p:cBhvr>
                                      <p:to>
                                        <p:strVal val="visible"/>
                                      </p:to>
                                    </p:set>
                                    <p:animEffect transition="in" filter="fade">
                                      <p:cBhvr>
                                        <p:cTn id="21" dur="1000"/>
                                        <p:tgtEl>
                                          <p:spTgt spid="23555">
                                            <p:txEl>
                                              <p:pRg st="2" end="2"/>
                                            </p:txEl>
                                          </p:spTgt>
                                        </p:tgtEl>
                                      </p:cBhvr>
                                    </p:animEffect>
                                    <p:anim calcmode="lin" valueType="num">
                                      <p:cBhvr>
                                        <p:cTn id="22" dur="1000" fill="hold"/>
                                        <p:tgtEl>
                                          <p:spTgt spid="23555">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23555">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23555">
                                            <p:txEl>
                                              <p:pRg st="3" end="3"/>
                                            </p:txEl>
                                          </p:spTgt>
                                        </p:tgtEl>
                                        <p:attrNameLst>
                                          <p:attrName>style.visibility</p:attrName>
                                        </p:attrNameLst>
                                      </p:cBhvr>
                                      <p:to>
                                        <p:strVal val="visible"/>
                                      </p:to>
                                    </p:set>
                                    <p:animEffect transition="in" filter="fade">
                                      <p:cBhvr>
                                        <p:cTn id="28" dur="1000"/>
                                        <p:tgtEl>
                                          <p:spTgt spid="23555">
                                            <p:txEl>
                                              <p:pRg st="3" end="3"/>
                                            </p:txEl>
                                          </p:spTgt>
                                        </p:tgtEl>
                                      </p:cBhvr>
                                    </p:animEffect>
                                    <p:anim calcmode="lin" valueType="num">
                                      <p:cBhvr>
                                        <p:cTn id="29" dur="1000" fill="hold"/>
                                        <p:tgtEl>
                                          <p:spTgt spid="23555">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23555">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23555">
                                            <p:txEl>
                                              <p:pRg st="4" end="4"/>
                                            </p:txEl>
                                          </p:spTgt>
                                        </p:tgtEl>
                                        <p:attrNameLst>
                                          <p:attrName>style.visibility</p:attrName>
                                        </p:attrNameLst>
                                      </p:cBhvr>
                                      <p:to>
                                        <p:strVal val="visible"/>
                                      </p:to>
                                    </p:set>
                                    <p:animEffect transition="in" filter="fade">
                                      <p:cBhvr>
                                        <p:cTn id="35" dur="1000"/>
                                        <p:tgtEl>
                                          <p:spTgt spid="23555">
                                            <p:txEl>
                                              <p:pRg st="4" end="4"/>
                                            </p:txEl>
                                          </p:spTgt>
                                        </p:tgtEl>
                                      </p:cBhvr>
                                    </p:animEffect>
                                    <p:anim calcmode="lin" valueType="num">
                                      <p:cBhvr>
                                        <p:cTn id="36" dur="1000" fill="hold"/>
                                        <p:tgtEl>
                                          <p:spTgt spid="23555">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23555">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23555">
                                            <p:txEl>
                                              <p:pRg st="5" end="5"/>
                                            </p:txEl>
                                          </p:spTgt>
                                        </p:tgtEl>
                                        <p:attrNameLst>
                                          <p:attrName>style.visibility</p:attrName>
                                        </p:attrNameLst>
                                      </p:cBhvr>
                                      <p:to>
                                        <p:strVal val="visible"/>
                                      </p:to>
                                    </p:set>
                                    <p:animEffect transition="in" filter="fade">
                                      <p:cBhvr>
                                        <p:cTn id="42" dur="1000"/>
                                        <p:tgtEl>
                                          <p:spTgt spid="23555">
                                            <p:txEl>
                                              <p:pRg st="5" end="5"/>
                                            </p:txEl>
                                          </p:spTgt>
                                        </p:tgtEl>
                                      </p:cBhvr>
                                    </p:animEffect>
                                    <p:anim calcmode="lin" valueType="num">
                                      <p:cBhvr>
                                        <p:cTn id="43" dur="1000" fill="hold"/>
                                        <p:tgtEl>
                                          <p:spTgt spid="23555">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23555">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23555">
                                            <p:txEl>
                                              <p:pRg st="6" end="6"/>
                                            </p:txEl>
                                          </p:spTgt>
                                        </p:tgtEl>
                                        <p:attrNameLst>
                                          <p:attrName>style.visibility</p:attrName>
                                        </p:attrNameLst>
                                      </p:cBhvr>
                                      <p:to>
                                        <p:strVal val="visible"/>
                                      </p:to>
                                    </p:set>
                                    <p:animEffect transition="in" filter="fade">
                                      <p:cBhvr>
                                        <p:cTn id="49" dur="1000"/>
                                        <p:tgtEl>
                                          <p:spTgt spid="23555">
                                            <p:txEl>
                                              <p:pRg st="6" end="6"/>
                                            </p:txEl>
                                          </p:spTgt>
                                        </p:tgtEl>
                                      </p:cBhvr>
                                    </p:animEffect>
                                    <p:anim calcmode="lin" valueType="num">
                                      <p:cBhvr>
                                        <p:cTn id="50" dur="1000" fill="hold"/>
                                        <p:tgtEl>
                                          <p:spTgt spid="23555">
                                            <p:txEl>
                                              <p:pRg st="6" end="6"/>
                                            </p:txEl>
                                          </p:spTgt>
                                        </p:tgtEl>
                                        <p:attrNameLst>
                                          <p:attrName>ppt_x</p:attrName>
                                        </p:attrNameLst>
                                      </p:cBhvr>
                                      <p:tavLst>
                                        <p:tav tm="0">
                                          <p:val>
                                            <p:strVal val="#ppt_x"/>
                                          </p:val>
                                        </p:tav>
                                        <p:tav tm="100000">
                                          <p:val>
                                            <p:strVal val="#ppt_x"/>
                                          </p:val>
                                        </p:tav>
                                      </p:tavLst>
                                    </p:anim>
                                    <p:anim calcmode="lin" valueType="num">
                                      <p:cBhvr>
                                        <p:cTn id="51" dur="1000" fill="hold"/>
                                        <p:tgtEl>
                                          <p:spTgt spid="23555">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grpId="0" nodeType="clickEffect">
                                  <p:stCondLst>
                                    <p:cond delay="0"/>
                                  </p:stCondLst>
                                  <p:childTnLst>
                                    <p:set>
                                      <p:cBhvr>
                                        <p:cTn id="55" dur="1" fill="hold">
                                          <p:stCondLst>
                                            <p:cond delay="0"/>
                                          </p:stCondLst>
                                        </p:cTn>
                                        <p:tgtEl>
                                          <p:spTgt spid="23555">
                                            <p:txEl>
                                              <p:pRg st="7" end="7"/>
                                            </p:txEl>
                                          </p:spTgt>
                                        </p:tgtEl>
                                        <p:attrNameLst>
                                          <p:attrName>style.visibility</p:attrName>
                                        </p:attrNameLst>
                                      </p:cBhvr>
                                      <p:to>
                                        <p:strVal val="visible"/>
                                      </p:to>
                                    </p:set>
                                    <p:animEffect transition="in" filter="fade">
                                      <p:cBhvr>
                                        <p:cTn id="56" dur="1000"/>
                                        <p:tgtEl>
                                          <p:spTgt spid="23555">
                                            <p:txEl>
                                              <p:pRg st="7" end="7"/>
                                            </p:txEl>
                                          </p:spTgt>
                                        </p:tgtEl>
                                      </p:cBhvr>
                                    </p:animEffect>
                                    <p:anim calcmode="lin" valueType="num">
                                      <p:cBhvr>
                                        <p:cTn id="57" dur="1000" fill="hold"/>
                                        <p:tgtEl>
                                          <p:spTgt spid="23555">
                                            <p:txEl>
                                              <p:pRg st="7" end="7"/>
                                            </p:txEl>
                                          </p:spTgt>
                                        </p:tgtEl>
                                        <p:attrNameLst>
                                          <p:attrName>ppt_x</p:attrName>
                                        </p:attrNameLst>
                                      </p:cBhvr>
                                      <p:tavLst>
                                        <p:tav tm="0">
                                          <p:val>
                                            <p:strVal val="#ppt_x"/>
                                          </p:val>
                                        </p:tav>
                                        <p:tav tm="100000">
                                          <p:val>
                                            <p:strVal val="#ppt_x"/>
                                          </p:val>
                                        </p:tav>
                                      </p:tavLst>
                                    </p:anim>
                                    <p:anim calcmode="lin" valueType="num">
                                      <p:cBhvr>
                                        <p:cTn id="58" dur="1000" fill="hold"/>
                                        <p:tgtEl>
                                          <p:spTgt spid="23555">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42" presetClass="entr" presetSubtype="0" fill="hold" grpId="0" nodeType="clickEffect">
                                  <p:stCondLst>
                                    <p:cond delay="0"/>
                                  </p:stCondLst>
                                  <p:childTnLst>
                                    <p:set>
                                      <p:cBhvr>
                                        <p:cTn id="62" dur="1" fill="hold">
                                          <p:stCondLst>
                                            <p:cond delay="0"/>
                                          </p:stCondLst>
                                        </p:cTn>
                                        <p:tgtEl>
                                          <p:spTgt spid="23555">
                                            <p:txEl>
                                              <p:pRg st="8" end="8"/>
                                            </p:txEl>
                                          </p:spTgt>
                                        </p:tgtEl>
                                        <p:attrNameLst>
                                          <p:attrName>style.visibility</p:attrName>
                                        </p:attrNameLst>
                                      </p:cBhvr>
                                      <p:to>
                                        <p:strVal val="visible"/>
                                      </p:to>
                                    </p:set>
                                    <p:animEffect transition="in" filter="fade">
                                      <p:cBhvr>
                                        <p:cTn id="63" dur="1000"/>
                                        <p:tgtEl>
                                          <p:spTgt spid="23555">
                                            <p:txEl>
                                              <p:pRg st="8" end="8"/>
                                            </p:txEl>
                                          </p:spTgt>
                                        </p:tgtEl>
                                      </p:cBhvr>
                                    </p:animEffect>
                                    <p:anim calcmode="lin" valueType="num">
                                      <p:cBhvr>
                                        <p:cTn id="64" dur="1000" fill="hold"/>
                                        <p:tgtEl>
                                          <p:spTgt spid="23555">
                                            <p:txEl>
                                              <p:pRg st="8" end="8"/>
                                            </p:txEl>
                                          </p:spTgt>
                                        </p:tgtEl>
                                        <p:attrNameLst>
                                          <p:attrName>ppt_x</p:attrName>
                                        </p:attrNameLst>
                                      </p:cBhvr>
                                      <p:tavLst>
                                        <p:tav tm="0">
                                          <p:val>
                                            <p:strVal val="#ppt_x"/>
                                          </p:val>
                                        </p:tav>
                                        <p:tav tm="100000">
                                          <p:val>
                                            <p:strVal val="#ppt_x"/>
                                          </p:val>
                                        </p:tav>
                                      </p:tavLst>
                                    </p:anim>
                                    <p:anim calcmode="lin" valueType="num">
                                      <p:cBhvr>
                                        <p:cTn id="65" dur="1000" fill="hold"/>
                                        <p:tgtEl>
                                          <p:spTgt spid="23555">
                                            <p:txEl>
                                              <p:pRg st="8" end="8"/>
                                            </p:txEl>
                                          </p:spTgt>
                                        </p:tgtEl>
                                        <p:attrNameLst>
                                          <p:attrName>ppt_y</p:attrName>
                                        </p:attrNameLst>
                                      </p:cBhvr>
                                      <p:tavLst>
                                        <p:tav tm="0">
                                          <p:val>
                                            <p:strVal val="#ppt_y+.1"/>
                                          </p:val>
                                        </p:tav>
                                        <p:tav tm="100000">
                                          <p:val>
                                            <p:strVal val="#ppt_y"/>
                                          </p:val>
                                        </p:tav>
                                      </p:tavLst>
                                    </p:anim>
                                  </p:childTnLst>
                                </p:cTn>
                              </p:par>
                            </p:childTnLst>
                          </p:cTn>
                        </p:par>
                      </p:childTnLst>
                    </p:cTn>
                  </p:par>
                  <p:par>
                    <p:cTn id="66" fill="hold">
                      <p:stCondLst>
                        <p:cond delay="indefinite"/>
                      </p:stCondLst>
                      <p:childTnLst>
                        <p:par>
                          <p:cTn id="67" fill="hold">
                            <p:stCondLst>
                              <p:cond delay="0"/>
                            </p:stCondLst>
                            <p:childTnLst>
                              <p:par>
                                <p:cTn id="68" presetID="42" presetClass="entr" presetSubtype="0" fill="hold" grpId="0" nodeType="clickEffect">
                                  <p:stCondLst>
                                    <p:cond delay="0"/>
                                  </p:stCondLst>
                                  <p:childTnLst>
                                    <p:set>
                                      <p:cBhvr>
                                        <p:cTn id="69" dur="1" fill="hold">
                                          <p:stCondLst>
                                            <p:cond delay="0"/>
                                          </p:stCondLst>
                                        </p:cTn>
                                        <p:tgtEl>
                                          <p:spTgt spid="23555">
                                            <p:txEl>
                                              <p:pRg st="9" end="9"/>
                                            </p:txEl>
                                          </p:spTgt>
                                        </p:tgtEl>
                                        <p:attrNameLst>
                                          <p:attrName>style.visibility</p:attrName>
                                        </p:attrNameLst>
                                      </p:cBhvr>
                                      <p:to>
                                        <p:strVal val="visible"/>
                                      </p:to>
                                    </p:set>
                                    <p:animEffect transition="in" filter="fade">
                                      <p:cBhvr>
                                        <p:cTn id="70" dur="1000"/>
                                        <p:tgtEl>
                                          <p:spTgt spid="23555">
                                            <p:txEl>
                                              <p:pRg st="9" end="9"/>
                                            </p:txEl>
                                          </p:spTgt>
                                        </p:tgtEl>
                                      </p:cBhvr>
                                    </p:animEffect>
                                    <p:anim calcmode="lin" valueType="num">
                                      <p:cBhvr>
                                        <p:cTn id="71" dur="1000" fill="hold"/>
                                        <p:tgtEl>
                                          <p:spTgt spid="23555">
                                            <p:txEl>
                                              <p:pRg st="9" end="9"/>
                                            </p:txEl>
                                          </p:spTgt>
                                        </p:tgtEl>
                                        <p:attrNameLst>
                                          <p:attrName>ppt_x</p:attrName>
                                        </p:attrNameLst>
                                      </p:cBhvr>
                                      <p:tavLst>
                                        <p:tav tm="0">
                                          <p:val>
                                            <p:strVal val="#ppt_x"/>
                                          </p:val>
                                        </p:tav>
                                        <p:tav tm="100000">
                                          <p:val>
                                            <p:strVal val="#ppt_x"/>
                                          </p:val>
                                        </p:tav>
                                      </p:tavLst>
                                    </p:anim>
                                    <p:anim calcmode="lin" valueType="num">
                                      <p:cBhvr>
                                        <p:cTn id="72" dur="1000" fill="hold"/>
                                        <p:tgtEl>
                                          <p:spTgt spid="23555">
                                            <p:txEl>
                                              <p:pRg st="9" end="9"/>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3555" grpId="0" build="p"/>
    </p:bldLst>
  </p:timing>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1295400" y="762000"/>
            <a:ext cx="7315200" cy="1524000"/>
          </a:xfrm>
        </p:spPr>
        <p:txBody>
          <a:bodyPr/>
          <a:lstStyle/>
          <a:p>
            <a:pPr algn="ctr" eaLnBrk="1" hangingPunct="1">
              <a:defRPr/>
            </a:pPr>
            <a:r>
              <a:rPr lang="en-US" sz="4000" b="1" dirty="0" smtClean="0">
                <a:solidFill>
                  <a:srgbClr val="FFC000"/>
                </a:solidFill>
                <a:effectLst>
                  <a:outerShdw blurRad="38100" dist="38100" dir="2700000" algn="tl">
                    <a:srgbClr val="000000">
                      <a:alpha val="43137"/>
                    </a:srgbClr>
                  </a:outerShdw>
                </a:effectLst>
              </a:rPr>
              <a:t>Generally Not CRA Legal </a:t>
            </a:r>
            <a:br>
              <a:rPr lang="en-US" sz="4000" b="1" dirty="0" smtClean="0">
                <a:solidFill>
                  <a:srgbClr val="FFC000"/>
                </a:solidFill>
                <a:effectLst>
                  <a:outerShdw blurRad="38100" dist="38100" dir="2700000" algn="tl">
                    <a:srgbClr val="000000">
                      <a:alpha val="43137"/>
                    </a:srgbClr>
                  </a:outerShdw>
                </a:effectLst>
              </a:rPr>
            </a:br>
            <a:r>
              <a:rPr lang="en-US" sz="4000" b="1" dirty="0" smtClean="0">
                <a:solidFill>
                  <a:srgbClr val="FFC000"/>
                </a:solidFill>
                <a:effectLst>
                  <a:outerShdw blurRad="38100" dist="38100" dir="2700000" algn="tl">
                    <a:srgbClr val="000000">
                      <a:alpha val="43137"/>
                    </a:srgbClr>
                  </a:outerShdw>
                </a:effectLst>
              </a:rPr>
              <a:t>(check with your attorney)</a:t>
            </a:r>
          </a:p>
        </p:txBody>
      </p:sp>
      <p:sp>
        <p:nvSpPr>
          <p:cNvPr id="24579" name="Rectangle 3"/>
          <p:cNvSpPr>
            <a:spLocks noGrp="1" noChangeArrowheads="1"/>
          </p:cNvSpPr>
          <p:nvPr>
            <p:ph idx="1"/>
          </p:nvPr>
        </p:nvSpPr>
        <p:spPr>
          <a:xfrm>
            <a:off x="457200" y="2286000"/>
            <a:ext cx="8229600" cy="4038600"/>
          </a:xfrm>
        </p:spPr>
        <p:txBody>
          <a:bodyPr>
            <a:normAutofit lnSpcReduction="10000"/>
          </a:bodyPr>
          <a:lstStyle/>
          <a:p>
            <a:pPr marL="274320" indent="-274320" eaLnBrk="1" fontAlgn="auto" hangingPunct="1">
              <a:spcAft>
                <a:spcPts val="0"/>
              </a:spcAft>
              <a:buClr>
                <a:schemeClr val="accent3"/>
              </a:buClr>
              <a:buFontTx/>
              <a:buNone/>
              <a:defRPr/>
            </a:pPr>
            <a:endParaRPr lang="en-US" sz="3600" b="1" dirty="0"/>
          </a:p>
          <a:p>
            <a:pPr marL="274320" indent="-274320" eaLnBrk="1" fontAlgn="auto" hangingPunct="1">
              <a:spcAft>
                <a:spcPts val="0"/>
              </a:spcAft>
              <a:buClr>
                <a:schemeClr val="accent3"/>
              </a:buClr>
              <a:buFontTx/>
              <a:buNone/>
              <a:defRPr/>
            </a:pPr>
            <a:r>
              <a:rPr lang="en-US" sz="3600" b="1" dirty="0"/>
              <a:t>  </a:t>
            </a:r>
            <a:r>
              <a:rPr lang="en-US" sz="3600" dirty="0" smtClean="0">
                <a:effectLst>
                  <a:outerShdw blurRad="38100" dist="38100" dir="2700000" algn="tl">
                    <a:srgbClr val="000000">
                      <a:alpha val="43137"/>
                    </a:srgbClr>
                  </a:outerShdw>
                </a:effectLst>
              </a:rPr>
              <a:t>Trust fund money for any project, program</a:t>
            </a:r>
            <a:r>
              <a:rPr lang="en-US" sz="3600" dirty="0">
                <a:effectLst>
                  <a:outerShdw blurRad="38100" dist="38100" dir="2700000" algn="tl">
                    <a:srgbClr val="000000">
                      <a:alpha val="43137"/>
                    </a:srgbClr>
                  </a:outerShdw>
                </a:effectLst>
              </a:rPr>
              <a:t>, </a:t>
            </a:r>
            <a:r>
              <a:rPr lang="en-US" sz="3600" dirty="0" smtClean="0">
                <a:effectLst>
                  <a:outerShdw blurRad="38100" dist="38100" dir="2700000" algn="tl">
                    <a:srgbClr val="000000">
                      <a:alpha val="43137"/>
                    </a:srgbClr>
                  </a:outerShdw>
                </a:effectLst>
              </a:rPr>
              <a:t>donation, sponsorship</a:t>
            </a:r>
            <a:r>
              <a:rPr lang="en-US" sz="3600" dirty="0">
                <a:effectLst>
                  <a:outerShdw blurRad="38100" dist="38100" dir="2700000" algn="tl">
                    <a:srgbClr val="000000">
                      <a:alpha val="43137"/>
                    </a:srgbClr>
                  </a:outerShdw>
                </a:effectLst>
              </a:rPr>
              <a:t>, grant that is </a:t>
            </a:r>
            <a:r>
              <a:rPr lang="en-US" sz="3600" u="sng" dirty="0">
                <a:effectLst>
                  <a:outerShdw blurRad="38100" dist="38100" dir="2700000" algn="tl">
                    <a:srgbClr val="000000">
                      <a:alpha val="43137"/>
                    </a:srgbClr>
                  </a:outerShdw>
                </a:effectLst>
              </a:rPr>
              <a:t>not</a:t>
            </a:r>
            <a:r>
              <a:rPr lang="en-US" sz="3600" dirty="0">
                <a:effectLst>
                  <a:outerShdw blurRad="38100" dist="38100" dir="2700000" algn="tl">
                    <a:srgbClr val="000000">
                      <a:alpha val="43137"/>
                    </a:srgbClr>
                  </a:outerShdw>
                </a:effectLst>
              </a:rPr>
              <a:t> expended in the area and is </a:t>
            </a:r>
            <a:r>
              <a:rPr lang="en-US" sz="3600" u="sng" dirty="0">
                <a:effectLst>
                  <a:outerShdw blurRad="38100" dist="38100" dir="2700000" algn="tl">
                    <a:srgbClr val="000000">
                      <a:alpha val="43137"/>
                    </a:srgbClr>
                  </a:outerShdw>
                </a:effectLst>
              </a:rPr>
              <a:t>not</a:t>
            </a:r>
            <a:r>
              <a:rPr lang="en-US" sz="3600" dirty="0">
                <a:effectLst>
                  <a:outerShdw blurRad="38100" dist="38100" dir="2700000" algn="tl">
                    <a:srgbClr val="000000">
                      <a:alpha val="43137"/>
                    </a:srgbClr>
                  </a:outerShdw>
                </a:effectLst>
              </a:rPr>
              <a:t> </a:t>
            </a:r>
            <a:r>
              <a:rPr lang="en-US" sz="3600" dirty="0" smtClean="0">
                <a:effectLst>
                  <a:outerShdw blurRad="38100" dist="38100" dir="2700000" algn="tl">
                    <a:srgbClr val="000000">
                      <a:alpha val="43137"/>
                    </a:srgbClr>
                  </a:outerShdw>
                </a:effectLst>
              </a:rPr>
              <a:t>clearly in </a:t>
            </a:r>
            <a:r>
              <a:rPr lang="en-US" sz="3600" dirty="0">
                <a:effectLst>
                  <a:outerShdw blurRad="38100" dist="38100" dir="2700000" algn="tl">
                    <a:srgbClr val="000000">
                      <a:alpha val="43137"/>
                    </a:srgbClr>
                  </a:outerShdw>
                </a:effectLst>
              </a:rPr>
              <a:t>the redevelopment plan</a:t>
            </a:r>
            <a:r>
              <a:rPr lang="en-US" sz="3600" dirty="0" smtClean="0">
                <a:effectLst>
                  <a:outerShdw blurRad="38100" dist="38100" dir="2700000" algn="tl">
                    <a:srgbClr val="000000">
                      <a:alpha val="43137"/>
                    </a:srgbClr>
                  </a:outerShdw>
                </a:effectLst>
              </a:rPr>
              <a:t>.</a:t>
            </a:r>
          </a:p>
          <a:p>
            <a:pPr marL="274320" indent="-274320" algn="ctr" eaLnBrk="1" fontAlgn="auto" hangingPunct="1">
              <a:spcAft>
                <a:spcPts val="0"/>
              </a:spcAft>
              <a:buClr>
                <a:schemeClr val="accent3"/>
              </a:buClr>
              <a:buFontTx/>
              <a:buNone/>
              <a:defRPr/>
            </a:pPr>
            <a:endParaRPr lang="en-US" sz="3200" i="1" dirty="0" smtClean="0">
              <a:effectLst>
                <a:outerShdw blurRad="38100" dist="38100" dir="2700000" algn="tl">
                  <a:srgbClr val="000000">
                    <a:alpha val="43137"/>
                  </a:srgbClr>
                </a:outerShdw>
              </a:effectLst>
            </a:endParaRPr>
          </a:p>
          <a:p>
            <a:pPr marL="274320" indent="-274320" algn="ctr" eaLnBrk="1" fontAlgn="auto" hangingPunct="1">
              <a:spcAft>
                <a:spcPts val="0"/>
              </a:spcAft>
              <a:buClr>
                <a:schemeClr val="accent3"/>
              </a:buClr>
              <a:buFontTx/>
              <a:buNone/>
              <a:defRPr/>
            </a:pPr>
            <a:r>
              <a:rPr lang="en-US" sz="3200" i="1" dirty="0" smtClean="0">
                <a:effectLst>
                  <a:outerShdw blurRad="38100" dist="38100" dir="2700000" algn="tl">
                    <a:srgbClr val="000000">
                      <a:alpha val="43137"/>
                    </a:srgbClr>
                  </a:outerShdw>
                </a:effectLst>
              </a:rPr>
              <a:t>Exceptions by </a:t>
            </a:r>
            <a:r>
              <a:rPr lang="en-US" sz="3200" i="1" dirty="0" err="1" smtClean="0">
                <a:effectLst>
                  <a:outerShdw blurRad="38100" dist="38100" dir="2700000" algn="tl">
                    <a:srgbClr val="000000">
                      <a:alpha val="43137"/>
                    </a:srgbClr>
                  </a:outerShdw>
                </a:effectLst>
              </a:rPr>
              <a:t>interlocal</a:t>
            </a:r>
            <a:r>
              <a:rPr lang="en-US" sz="3200" i="1" dirty="0" smtClean="0">
                <a:effectLst>
                  <a:outerShdw blurRad="38100" dist="38100" dir="2700000" algn="tl">
                    <a:srgbClr val="000000">
                      <a:alpha val="43137"/>
                    </a:srgbClr>
                  </a:outerShdw>
                </a:effectLst>
              </a:rPr>
              <a:t> agreement **</a:t>
            </a:r>
            <a:endParaRPr lang="en-US" sz="3200" i="1" dirty="0">
              <a:effectLst>
                <a:outerShdw blurRad="38100" dist="38100" dir="2700000" algn="tl">
                  <a:srgbClr val="000000">
                    <a:alpha val="43137"/>
                  </a:srgbClr>
                </a:outerShdw>
              </a:effectLst>
            </a:endParaRPr>
          </a:p>
        </p:txBody>
      </p:sp>
    </p:spTree>
  </p:cSld>
  <p:clrMapOvr>
    <a:masterClrMapping/>
  </p:clrMapOvr>
  <p:transition>
    <p:wipe dir="d"/>
  </p:transition>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7" presetClass="entr" presetSubtype="0" fill="hold" grpId="0" nodeType="withEffect">
                                  <p:stCondLst>
                                    <p:cond delay="0"/>
                                  </p:stCondLst>
                                  <p:childTnLst>
                                    <p:set>
                                      <p:cBhvr>
                                        <p:cTn id="6" dur="1" fill="hold">
                                          <p:stCondLst>
                                            <p:cond delay="0"/>
                                          </p:stCondLst>
                                        </p:cTn>
                                        <p:tgtEl>
                                          <p:spTgt spid="24578"/>
                                        </p:tgtEl>
                                        <p:attrNameLst>
                                          <p:attrName>style.visibility</p:attrName>
                                        </p:attrNameLst>
                                      </p:cBhvr>
                                      <p:to>
                                        <p:strVal val="visible"/>
                                      </p:to>
                                    </p:set>
                                    <p:animEffect transition="in" filter="fade">
                                      <p:cBhvr>
                                        <p:cTn id="7" dur="1000"/>
                                        <p:tgtEl>
                                          <p:spTgt spid="24578"/>
                                        </p:tgtEl>
                                      </p:cBhvr>
                                    </p:animEffect>
                                    <p:anim calcmode="lin" valueType="num">
                                      <p:cBhvr>
                                        <p:cTn id="8" dur="1000" fill="hold"/>
                                        <p:tgtEl>
                                          <p:spTgt spid="24578"/>
                                        </p:tgtEl>
                                        <p:attrNameLst>
                                          <p:attrName>ppt_x</p:attrName>
                                        </p:attrNameLst>
                                      </p:cBhvr>
                                      <p:tavLst>
                                        <p:tav tm="0">
                                          <p:val>
                                            <p:strVal val="#ppt_x"/>
                                          </p:val>
                                        </p:tav>
                                        <p:tav tm="100000">
                                          <p:val>
                                            <p:strVal val="#ppt_x"/>
                                          </p:val>
                                        </p:tav>
                                      </p:tavLst>
                                    </p:anim>
                                    <p:anim calcmode="lin" valueType="num">
                                      <p:cBhvr>
                                        <p:cTn id="9" dur="898" decel="100000" fill="hold"/>
                                        <p:tgtEl>
                                          <p:spTgt spid="24578"/>
                                        </p:tgtEl>
                                        <p:attrNameLst>
                                          <p:attrName>ppt_y</p:attrName>
                                        </p:attrNameLst>
                                      </p:cBhvr>
                                      <p:tavLst>
                                        <p:tav tm="0">
                                          <p:val>
                                            <p:strVal val="#ppt_y+1"/>
                                          </p:val>
                                        </p:tav>
                                        <p:tav tm="100000">
                                          <p:val>
                                            <p:strVal val="#ppt_y-.03"/>
                                          </p:val>
                                        </p:tav>
                                      </p:tavLst>
                                    </p:anim>
                                    <p:anim calcmode="lin" valueType="num">
                                      <p:cBhvr>
                                        <p:cTn id="10" dur="100" accel="100000" fill="hold">
                                          <p:stCondLst>
                                            <p:cond delay="898"/>
                                          </p:stCondLst>
                                        </p:cTn>
                                        <p:tgtEl>
                                          <p:spTgt spid="24578"/>
                                        </p:tgtEl>
                                        <p:attrNameLst>
                                          <p:attrName>ppt_y</p:attrName>
                                        </p:attrNameLst>
                                      </p:cBhvr>
                                      <p:tavLst>
                                        <p:tav tm="0">
                                          <p:val>
                                            <p:strVal val="#ppt_y-.03"/>
                                          </p:val>
                                        </p:tav>
                                        <p:tav tm="100000">
                                          <p:val>
                                            <p:strVal val="#ppt_y"/>
                                          </p:val>
                                        </p:tav>
                                      </p:tavLst>
                                    </p:anim>
                                  </p:childTnLst>
                                </p:cTn>
                              </p:par>
                            </p:childTnLst>
                          </p:cTn>
                        </p:par>
                      </p:childTnLst>
                    </p:cTn>
                  </p:par>
                  <p:par>
                    <p:cTn id="11" fill="hold">
                      <p:stCondLst>
                        <p:cond delay="indefinite"/>
                      </p:stCondLst>
                      <p:childTnLst>
                        <p:par>
                          <p:cTn id="12" fill="hold">
                            <p:stCondLst>
                              <p:cond delay="0"/>
                            </p:stCondLst>
                            <p:childTnLst>
                              <p:par>
                                <p:cTn id="13" presetID="37" presetClass="entr" presetSubtype="0" fill="hold" grpId="0" nodeType="clickEffect">
                                  <p:stCondLst>
                                    <p:cond delay="0"/>
                                  </p:stCondLst>
                                  <p:childTnLst>
                                    <p:set>
                                      <p:cBhvr>
                                        <p:cTn id="14" dur="1" fill="hold">
                                          <p:stCondLst>
                                            <p:cond delay="0"/>
                                          </p:stCondLst>
                                        </p:cTn>
                                        <p:tgtEl>
                                          <p:spTgt spid="24579">
                                            <p:txEl>
                                              <p:pRg st="1" end="1"/>
                                            </p:txEl>
                                          </p:spTgt>
                                        </p:tgtEl>
                                        <p:attrNameLst>
                                          <p:attrName>style.visibility</p:attrName>
                                        </p:attrNameLst>
                                      </p:cBhvr>
                                      <p:to>
                                        <p:strVal val="visible"/>
                                      </p:to>
                                    </p:set>
                                    <p:animEffect transition="in" filter="fade">
                                      <p:cBhvr>
                                        <p:cTn id="15" dur="1000"/>
                                        <p:tgtEl>
                                          <p:spTgt spid="24579">
                                            <p:txEl>
                                              <p:pRg st="1" end="1"/>
                                            </p:txEl>
                                          </p:spTgt>
                                        </p:tgtEl>
                                      </p:cBhvr>
                                    </p:animEffect>
                                    <p:anim calcmode="lin" valueType="num">
                                      <p:cBhvr>
                                        <p:cTn id="16" dur="1000" fill="hold"/>
                                        <p:tgtEl>
                                          <p:spTgt spid="24579">
                                            <p:txEl>
                                              <p:pRg st="1" end="1"/>
                                            </p:txEl>
                                          </p:spTgt>
                                        </p:tgtEl>
                                        <p:attrNameLst>
                                          <p:attrName>ppt_x</p:attrName>
                                        </p:attrNameLst>
                                      </p:cBhvr>
                                      <p:tavLst>
                                        <p:tav tm="0">
                                          <p:val>
                                            <p:strVal val="#ppt_x"/>
                                          </p:val>
                                        </p:tav>
                                        <p:tav tm="100000">
                                          <p:val>
                                            <p:strVal val="#ppt_x"/>
                                          </p:val>
                                        </p:tav>
                                      </p:tavLst>
                                    </p:anim>
                                    <p:anim calcmode="lin" valueType="num">
                                      <p:cBhvr>
                                        <p:cTn id="17" dur="898" decel="100000" fill="hold"/>
                                        <p:tgtEl>
                                          <p:spTgt spid="24579">
                                            <p:txEl>
                                              <p:pRg st="1" end="1"/>
                                            </p:txEl>
                                          </p:spTgt>
                                        </p:tgtEl>
                                        <p:attrNameLst>
                                          <p:attrName>ppt_y</p:attrName>
                                        </p:attrNameLst>
                                      </p:cBhvr>
                                      <p:tavLst>
                                        <p:tav tm="0">
                                          <p:val>
                                            <p:strVal val="#ppt_y+1"/>
                                          </p:val>
                                        </p:tav>
                                        <p:tav tm="100000">
                                          <p:val>
                                            <p:strVal val="#ppt_y-.03"/>
                                          </p:val>
                                        </p:tav>
                                      </p:tavLst>
                                    </p:anim>
                                    <p:anim calcmode="lin" valueType="num">
                                      <p:cBhvr>
                                        <p:cTn id="18" dur="100" accel="100000" fill="hold">
                                          <p:stCondLst>
                                            <p:cond delay="898"/>
                                          </p:stCondLst>
                                        </p:cTn>
                                        <p:tgtEl>
                                          <p:spTgt spid="24579">
                                            <p:txEl>
                                              <p:pRg st="1" end="1"/>
                                            </p:txEl>
                                          </p:spTgt>
                                        </p:tgtEl>
                                        <p:attrNameLst>
                                          <p:attrName>ppt_y</p:attrName>
                                        </p:attrNameLst>
                                      </p:cBhvr>
                                      <p:tavLst>
                                        <p:tav tm="0">
                                          <p:val>
                                            <p:strVal val="#ppt_y-.03"/>
                                          </p:val>
                                        </p:tav>
                                        <p:tav tm="100000">
                                          <p:val>
                                            <p:strVal val="#ppt_y"/>
                                          </p:val>
                                        </p:tav>
                                      </p:tavLst>
                                    </p:anim>
                                  </p:childTnLst>
                                </p:cTn>
                              </p:par>
                            </p:childTnLst>
                          </p:cTn>
                        </p:par>
                      </p:childTnLst>
                    </p:cTn>
                  </p:par>
                  <p:par>
                    <p:cTn id="19" fill="hold">
                      <p:stCondLst>
                        <p:cond delay="indefinite"/>
                      </p:stCondLst>
                      <p:childTnLst>
                        <p:par>
                          <p:cTn id="20" fill="hold">
                            <p:stCondLst>
                              <p:cond delay="0"/>
                            </p:stCondLst>
                            <p:childTnLst>
                              <p:par>
                                <p:cTn id="21" presetID="37" presetClass="entr" presetSubtype="0" fill="hold" grpId="0" nodeType="clickEffect">
                                  <p:stCondLst>
                                    <p:cond delay="0"/>
                                  </p:stCondLst>
                                  <p:childTnLst>
                                    <p:set>
                                      <p:cBhvr>
                                        <p:cTn id="22" dur="1" fill="hold">
                                          <p:stCondLst>
                                            <p:cond delay="0"/>
                                          </p:stCondLst>
                                        </p:cTn>
                                        <p:tgtEl>
                                          <p:spTgt spid="24579">
                                            <p:txEl>
                                              <p:pRg st="3" end="3"/>
                                            </p:txEl>
                                          </p:spTgt>
                                        </p:tgtEl>
                                        <p:attrNameLst>
                                          <p:attrName>style.visibility</p:attrName>
                                        </p:attrNameLst>
                                      </p:cBhvr>
                                      <p:to>
                                        <p:strVal val="visible"/>
                                      </p:to>
                                    </p:set>
                                    <p:animEffect transition="in" filter="fade">
                                      <p:cBhvr>
                                        <p:cTn id="23" dur="1000"/>
                                        <p:tgtEl>
                                          <p:spTgt spid="24579">
                                            <p:txEl>
                                              <p:pRg st="3" end="3"/>
                                            </p:txEl>
                                          </p:spTgt>
                                        </p:tgtEl>
                                      </p:cBhvr>
                                    </p:animEffect>
                                    <p:anim calcmode="lin" valueType="num">
                                      <p:cBhvr>
                                        <p:cTn id="24" dur="1000" fill="hold"/>
                                        <p:tgtEl>
                                          <p:spTgt spid="24579">
                                            <p:txEl>
                                              <p:pRg st="3" end="3"/>
                                            </p:txEl>
                                          </p:spTgt>
                                        </p:tgtEl>
                                        <p:attrNameLst>
                                          <p:attrName>ppt_x</p:attrName>
                                        </p:attrNameLst>
                                      </p:cBhvr>
                                      <p:tavLst>
                                        <p:tav tm="0">
                                          <p:val>
                                            <p:strVal val="#ppt_x"/>
                                          </p:val>
                                        </p:tav>
                                        <p:tav tm="100000">
                                          <p:val>
                                            <p:strVal val="#ppt_x"/>
                                          </p:val>
                                        </p:tav>
                                      </p:tavLst>
                                    </p:anim>
                                    <p:anim calcmode="lin" valueType="num">
                                      <p:cBhvr>
                                        <p:cTn id="25" dur="898" decel="100000" fill="hold"/>
                                        <p:tgtEl>
                                          <p:spTgt spid="24579">
                                            <p:txEl>
                                              <p:pRg st="3" end="3"/>
                                            </p:txEl>
                                          </p:spTgt>
                                        </p:tgtEl>
                                        <p:attrNameLst>
                                          <p:attrName>ppt_y</p:attrName>
                                        </p:attrNameLst>
                                      </p:cBhvr>
                                      <p:tavLst>
                                        <p:tav tm="0">
                                          <p:val>
                                            <p:strVal val="#ppt_y+1"/>
                                          </p:val>
                                        </p:tav>
                                        <p:tav tm="100000">
                                          <p:val>
                                            <p:strVal val="#ppt_y-.03"/>
                                          </p:val>
                                        </p:tav>
                                      </p:tavLst>
                                    </p:anim>
                                    <p:anim calcmode="lin" valueType="num">
                                      <p:cBhvr>
                                        <p:cTn id="26" dur="100" accel="100000" fill="hold">
                                          <p:stCondLst>
                                            <p:cond delay="898"/>
                                          </p:stCondLst>
                                        </p:cTn>
                                        <p:tgtEl>
                                          <p:spTgt spid="24579">
                                            <p:txEl>
                                              <p:pRg st="3" end="3"/>
                                            </p:txEl>
                                          </p:spTgt>
                                        </p:tgtEl>
                                        <p:attrNameLst>
                                          <p:attrName>ppt_y</p:attrName>
                                        </p:attrNameLst>
                                      </p:cBhvr>
                                      <p:tavLst>
                                        <p:tav tm="0">
                                          <p:val>
                                            <p:strVal val="#ppt_y-.03"/>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578" grpId="0"/>
      <p:bldP spid="24579"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title"/>
          </p:nvPr>
        </p:nvSpPr>
        <p:spPr>
          <a:xfrm>
            <a:off x="457200" y="990600"/>
            <a:ext cx="8229600" cy="533400"/>
          </a:xfrm>
        </p:spPr>
        <p:txBody>
          <a:bodyPr/>
          <a:lstStyle/>
          <a:p>
            <a:pPr algn="ctr" eaLnBrk="1" hangingPunct="1">
              <a:defRPr/>
            </a:pPr>
            <a:r>
              <a:rPr lang="en-US" sz="4000" b="1" dirty="0" smtClean="0">
                <a:solidFill>
                  <a:srgbClr val="FFC000"/>
                </a:solidFill>
              </a:rPr>
              <a:t/>
            </a:r>
            <a:br>
              <a:rPr lang="en-US" sz="4000" b="1" dirty="0" smtClean="0">
                <a:solidFill>
                  <a:srgbClr val="FFC000"/>
                </a:solidFill>
              </a:rPr>
            </a:br>
            <a:r>
              <a:rPr lang="en-US" sz="4000" b="1" dirty="0" smtClean="0">
                <a:solidFill>
                  <a:srgbClr val="FFC000"/>
                </a:solidFill>
              </a:rPr>
              <a:t/>
            </a:r>
            <a:br>
              <a:rPr lang="en-US" sz="4000" b="1" dirty="0" smtClean="0">
                <a:solidFill>
                  <a:srgbClr val="FFC000"/>
                </a:solidFill>
              </a:rPr>
            </a:br>
            <a:r>
              <a:rPr lang="en-US" sz="4000" b="1" dirty="0" smtClean="0">
                <a:solidFill>
                  <a:srgbClr val="FFC000"/>
                </a:solidFill>
              </a:rPr>
              <a:t/>
            </a:r>
            <a:br>
              <a:rPr lang="en-US" sz="4000" b="1" dirty="0" smtClean="0">
                <a:solidFill>
                  <a:srgbClr val="FFC000"/>
                </a:solidFill>
              </a:rPr>
            </a:br>
            <a:r>
              <a:rPr lang="en-US" sz="4000" b="1" dirty="0" smtClean="0">
                <a:solidFill>
                  <a:srgbClr val="FFC000"/>
                </a:solidFill>
              </a:rPr>
              <a:t/>
            </a:r>
            <a:br>
              <a:rPr lang="en-US" sz="4000" b="1" dirty="0" smtClean="0">
                <a:solidFill>
                  <a:srgbClr val="FFC000"/>
                </a:solidFill>
              </a:rPr>
            </a:br>
            <a:r>
              <a:rPr lang="en-US" sz="4000" b="1" dirty="0" smtClean="0">
                <a:solidFill>
                  <a:srgbClr val="FFC000"/>
                </a:solidFill>
              </a:rPr>
              <a:t> </a:t>
            </a:r>
            <a:r>
              <a:rPr lang="en-US" sz="4000" b="1" dirty="0" smtClean="0">
                <a:solidFill>
                  <a:srgbClr val="FFC000"/>
                </a:solidFill>
                <a:effectLst>
                  <a:outerShdw blurRad="38100" dist="38100" dir="2700000" algn="tl">
                    <a:srgbClr val="000000">
                      <a:alpha val="43137"/>
                    </a:srgbClr>
                  </a:outerShdw>
                </a:effectLst>
              </a:rPr>
              <a:t>Also not CRA Legal </a:t>
            </a:r>
          </a:p>
        </p:txBody>
      </p:sp>
      <p:sp>
        <p:nvSpPr>
          <p:cNvPr id="90115" name="Rectangle 3"/>
          <p:cNvSpPr>
            <a:spLocks noGrp="1" noChangeArrowheads="1"/>
          </p:cNvSpPr>
          <p:nvPr>
            <p:ph idx="1"/>
          </p:nvPr>
        </p:nvSpPr>
        <p:spPr>
          <a:xfrm>
            <a:off x="457200" y="1371600"/>
            <a:ext cx="8229600" cy="5257800"/>
          </a:xfrm>
        </p:spPr>
        <p:txBody>
          <a:bodyPr>
            <a:normAutofit fontScale="92500" lnSpcReduction="20000"/>
          </a:bodyPr>
          <a:lstStyle/>
          <a:p>
            <a:pPr marL="274320" indent="-274320" eaLnBrk="1" fontAlgn="auto" hangingPunct="1">
              <a:lnSpc>
                <a:spcPct val="90000"/>
              </a:lnSpc>
              <a:spcAft>
                <a:spcPts val="0"/>
              </a:spcAft>
              <a:buClr>
                <a:schemeClr val="accent3"/>
              </a:buClr>
              <a:buFontTx/>
              <a:buNone/>
              <a:defRPr/>
            </a:pPr>
            <a:endParaRPr lang="en-US" sz="2400" b="1" dirty="0"/>
          </a:p>
          <a:p>
            <a:pPr marL="274320" indent="-274320" eaLnBrk="1" fontAlgn="auto" hangingPunct="1">
              <a:lnSpc>
                <a:spcPct val="90000"/>
              </a:lnSpc>
              <a:spcAft>
                <a:spcPts val="0"/>
              </a:spcAft>
              <a:buClr>
                <a:schemeClr val="accent3"/>
              </a:buClr>
              <a:buFontTx/>
              <a:buNone/>
              <a:defRPr/>
            </a:pPr>
            <a:endParaRPr lang="en-US" sz="2400" b="1" dirty="0" smtClean="0">
              <a:solidFill>
                <a:srgbClr val="000000"/>
              </a:solidFill>
            </a:endParaRPr>
          </a:p>
          <a:p>
            <a:pPr marL="274320" indent="-274320" eaLnBrk="1" fontAlgn="auto" hangingPunct="1">
              <a:lnSpc>
                <a:spcPct val="90000"/>
              </a:lnSpc>
              <a:spcAft>
                <a:spcPts val="0"/>
              </a:spcAft>
              <a:buClr>
                <a:schemeClr val="accent3"/>
              </a:buClr>
              <a:buFont typeface="Wingdings" pitchFamily="2" charset="2"/>
              <a:buChar char="§"/>
              <a:defRPr/>
            </a:pPr>
            <a:r>
              <a:rPr lang="en-US" sz="2400" b="1" dirty="0" smtClean="0"/>
              <a:t> </a:t>
            </a:r>
            <a:r>
              <a:rPr lang="en-US" dirty="0" smtClean="0">
                <a:effectLst>
                  <a:outerShdw blurRad="38100" dist="38100" dir="2700000" algn="tl">
                    <a:srgbClr val="000000">
                      <a:alpha val="43137"/>
                    </a:srgbClr>
                  </a:outerShdw>
                </a:effectLst>
              </a:rPr>
              <a:t>Construction or expansion of administrative buildings for public bodies or police and fire buildings, unless each taxing authority agrees to such method of financing for the construction or expansion, or unless the construction or expansion is contemplated as part of a community policing innovation.</a:t>
            </a:r>
          </a:p>
          <a:p>
            <a:pPr marL="274320" indent="-274320" eaLnBrk="1" fontAlgn="auto" hangingPunct="1">
              <a:lnSpc>
                <a:spcPct val="90000"/>
              </a:lnSpc>
              <a:spcAft>
                <a:spcPts val="0"/>
              </a:spcAft>
              <a:buClr>
                <a:schemeClr val="accent3"/>
              </a:buClr>
              <a:buFont typeface="Wingdings" pitchFamily="2" charset="2"/>
              <a:buChar char="§"/>
              <a:defRPr/>
            </a:pPr>
            <a:endParaRPr lang="en-US" sz="2400" b="1" dirty="0" smtClean="0">
              <a:effectLst>
                <a:outerShdw blurRad="38100" dist="38100" dir="2700000" algn="tl">
                  <a:srgbClr val="000000">
                    <a:alpha val="43137"/>
                  </a:srgbClr>
                </a:outerShdw>
              </a:effectLst>
            </a:endParaRPr>
          </a:p>
          <a:p>
            <a:pPr marL="274320" indent="-274320" eaLnBrk="1" fontAlgn="auto" hangingPunct="1">
              <a:lnSpc>
                <a:spcPct val="90000"/>
              </a:lnSpc>
              <a:spcAft>
                <a:spcPts val="0"/>
              </a:spcAft>
              <a:buClr>
                <a:schemeClr val="accent3"/>
              </a:buClr>
              <a:buFont typeface="Wingdings" pitchFamily="2" charset="2"/>
              <a:buChar char="§"/>
              <a:defRPr/>
            </a:pPr>
            <a:r>
              <a:rPr lang="en-US" dirty="0" smtClean="0">
                <a:effectLst>
                  <a:outerShdw blurRad="38100" dist="38100" dir="2700000" algn="tl">
                    <a:srgbClr val="000000">
                      <a:alpha val="43137"/>
                    </a:srgbClr>
                  </a:outerShdw>
                </a:effectLst>
              </a:rPr>
              <a:t>Projects under </a:t>
            </a:r>
            <a:r>
              <a:rPr lang="en-US" dirty="0">
                <a:effectLst>
                  <a:outerShdw blurRad="38100" dist="38100" dir="2700000" algn="tl">
                    <a:srgbClr val="000000">
                      <a:alpha val="43137"/>
                    </a:srgbClr>
                  </a:outerShdw>
                </a:effectLst>
              </a:rPr>
              <a:t>any </a:t>
            </a:r>
            <a:r>
              <a:rPr lang="en-US" dirty="0" smtClean="0">
                <a:effectLst>
                  <a:outerShdw blurRad="38100" dist="38100" dir="2700000" algn="tl">
                    <a:srgbClr val="000000">
                      <a:alpha val="43137"/>
                    </a:srgbClr>
                  </a:outerShdw>
                </a:effectLst>
              </a:rPr>
              <a:t>previously existing </a:t>
            </a:r>
            <a:r>
              <a:rPr lang="en-US" dirty="0">
                <a:effectLst>
                  <a:outerShdw blurRad="38100" dist="38100" dir="2700000" algn="tl">
                    <a:srgbClr val="000000">
                      <a:alpha val="43137"/>
                    </a:srgbClr>
                  </a:outerShdw>
                </a:effectLst>
              </a:rPr>
              <a:t>CIP or </a:t>
            </a:r>
            <a:r>
              <a:rPr lang="en-US" dirty="0" smtClean="0">
                <a:effectLst>
                  <a:outerShdw blurRad="38100" dist="38100" dir="2700000" algn="tl">
                    <a:srgbClr val="000000">
                      <a:alpha val="43137"/>
                    </a:srgbClr>
                  </a:outerShdw>
                </a:effectLst>
              </a:rPr>
              <a:t>non CRA funding plan until they are off that list for three years </a:t>
            </a:r>
            <a:endParaRPr lang="en-US" dirty="0">
              <a:effectLst>
                <a:outerShdw blurRad="38100" dist="38100" dir="2700000" algn="tl">
                  <a:srgbClr val="000000">
                    <a:alpha val="43137"/>
                  </a:srgbClr>
                </a:outerShdw>
              </a:effectLst>
            </a:endParaRPr>
          </a:p>
          <a:p>
            <a:pPr marL="274320" indent="-274320" eaLnBrk="1" fontAlgn="auto" hangingPunct="1">
              <a:lnSpc>
                <a:spcPct val="90000"/>
              </a:lnSpc>
              <a:spcAft>
                <a:spcPts val="0"/>
              </a:spcAft>
              <a:buClr>
                <a:schemeClr val="accent3"/>
              </a:buClr>
              <a:buFont typeface="Wingdings" pitchFamily="2" charset="2"/>
              <a:buChar char="§"/>
              <a:defRPr/>
            </a:pPr>
            <a:endParaRPr lang="en-US" dirty="0">
              <a:effectLst>
                <a:outerShdw blurRad="38100" dist="38100" dir="2700000" algn="tl">
                  <a:srgbClr val="000000">
                    <a:alpha val="43137"/>
                  </a:srgbClr>
                </a:outerShdw>
              </a:effectLst>
            </a:endParaRPr>
          </a:p>
          <a:p>
            <a:pPr marL="274320" indent="-274320" eaLnBrk="1" fontAlgn="auto" hangingPunct="1">
              <a:lnSpc>
                <a:spcPct val="90000"/>
              </a:lnSpc>
              <a:spcAft>
                <a:spcPts val="0"/>
              </a:spcAft>
              <a:buClr>
                <a:schemeClr val="accent3"/>
              </a:buClr>
              <a:buFont typeface="Wingdings" pitchFamily="2" charset="2"/>
              <a:buChar char="§"/>
              <a:defRPr/>
            </a:pPr>
            <a:r>
              <a:rPr lang="en-US" dirty="0">
                <a:effectLst>
                  <a:outerShdw blurRad="38100" dist="38100" dir="2700000" algn="tl">
                    <a:srgbClr val="000000">
                      <a:alpha val="43137"/>
                    </a:srgbClr>
                  </a:outerShdw>
                </a:effectLst>
              </a:rPr>
              <a:t>General government operating expenses unrelated to planning and carrying out the </a:t>
            </a:r>
            <a:r>
              <a:rPr lang="en-US" dirty="0" smtClean="0">
                <a:effectLst>
                  <a:outerShdw blurRad="38100" dist="38100" dir="2700000" algn="tl">
                    <a:srgbClr val="000000">
                      <a:alpha val="43137"/>
                    </a:srgbClr>
                  </a:outerShdw>
                </a:effectLst>
              </a:rPr>
              <a:t>community redevelopment plan</a:t>
            </a:r>
          </a:p>
          <a:p>
            <a:pPr marL="274320" indent="-274320" eaLnBrk="1" fontAlgn="auto" hangingPunct="1">
              <a:lnSpc>
                <a:spcPct val="90000"/>
              </a:lnSpc>
              <a:spcAft>
                <a:spcPts val="0"/>
              </a:spcAft>
              <a:buClr>
                <a:schemeClr val="accent3"/>
              </a:buClr>
              <a:buFont typeface="Wingdings 2" pitchFamily="18" charset="2"/>
              <a:buNone/>
              <a:defRPr/>
            </a:pPr>
            <a:endParaRPr lang="en-US" i="1" dirty="0" smtClean="0">
              <a:effectLst>
                <a:outerShdw blurRad="38100" dist="38100" dir="2700000" algn="tl">
                  <a:srgbClr val="000000">
                    <a:alpha val="43137"/>
                  </a:srgbClr>
                </a:outerShdw>
              </a:effectLst>
            </a:endParaRPr>
          </a:p>
          <a:p>
            <a:pPr marL="274320" indent="-274320" algn="ctr" eaLnBrk="1" fontAlgn="auto" hangingPunct="1">
              <a:lnSpc>
                <a:spcPct val="90000"/>
              </a:lnSpc>
              <a:spcAft>
                <a:spcPts val="0"/>
              </a:spcAft>
              <a:buClr>
                <a:schemeClr val="accent3"/>
              </a:buClr>
              <a:buFont typeface="Wingdings 2" pitchFamily="18" charset="2"/>
              <a:buNone/>
              <a:defRPr/>
            </a:pPr>
            <a:r>
              <a:rPr lang="en-US" i="1" dirty="0" smtClean="0">
                <a:effectLst>
                  <a:outerShdw blurRad="38100" dist="38100" dir="2700000" algn="tl">
                    <a:srgbClr val="000000">
                      <a:alpha val="43137"/>
                    </a:srgbClr>
                  </a:outerShdw>
                </a:effectLst>
              </a:rPr>
              <a:t>Exceptions by inter local agreement **</a:t>
            </a:r>
          </a:p>
          <a:p>
            <a:pPr marL="274320" indent="-274320" eaLnBrk="1" fontAlgn="auto" hangingPunct="1">
              <a:lnSpc>
                <a:spcPct val="90000"/>
              </a:lnSpc>
              <a:spcAft>
                <a:spcPts val="0"/>
              </a:spcAft>
              <a:buClr>
                <a:schemeClr val="accent3"/>
              </a:buClr>
              <a:buFontTx/>
              <a:buNone/>
              <a:defRPr/>
            </a:pPr>
            <a:endParaRPr lang="en-US" sz="2400" b="1"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457200" y="704850"/>
            <a:ext cx="8229600" cy="819150"/>
          </a:xfrm>
        </p:spPr>
        <p:txBody>
          <a:bodyPr/>
          <a:lstStyle/>
          <a:p>
            <a:pPr algn="ctr" eaLnBrk="1" hangingPunct="1">
              <a:defRPr/>
            </a:pPr>
            <a:r>
              <a:rPr lang="en-US" sz="4000" b="1" dirty="0" smtClean="0">
                <a:solidFill>
                  <a:srgbClr val="FFC000"/>
                </a:solidFill>
                <a:effectLst>
                  <a:outerShdw blurRad="38100" dist="38100" dir="2700000" algn="tl">
                    <a:srgbClr val="000000">
                      <a:alpha val="43137"/>
                    </a:srgbClr>
                  </a:outerShdw>
                </a:effectLst>
              </a:rPr>
              <a:t>Agenda</a:t>
            </a:r>
          </a:p>
        </p:txBody>
      </p:sp>
      <p:sp>
        <p:nvSpPr>
          <p:cNvPr id="6147" name="Content Placeholder 2"/>
          <p:cNvSpPr>
            <a:spLocks noGrp="1"/>
          </p:cNvSpPr>
          <p:nvPr>
            <p:ph idx="1"/>
          </p:nvPr>
        </p:nvSpPr>
        <p:spPr>
          <a:xfrm>
            <a:off x="457200" y="1905000"/>
            <a:ext cx="8047038" cy="4648200"/>
          </a:xfrm>
        </p:spPr>
        <p:txBody>
          <a:bodyPr/>
          <a:lstStyle/>
          <a:p>
            <a:pPr eaLnBrk="1" hangingPunct="1">
              <a:buFont typeface="Wingdings" pitchFamily="2" charset="2"/>
              <a:buChar char="§"/>
              <a:defRPr/>
            </a:pPr>
            <a:r>
              <a:rPr lang="en-US" sz="3200" dirty="0" smtClean="0">
                <a:effectLst>
                  <a:outerShdw blurRad="38100" dist="38100" dir="2700000" algn="tl">
                    <a:srgbClr val="000000">
                      <a:alpha val="43137"/>
                    </a:srgbClr>
                  </a:outerShdw>
                </a:effectLst>
              </a:rPr>
              <a:t>What is redevelopment and what are  Community Redevelopment Agencies (CRAs)</a:t>
            </a:r>
          </a:p>
          <a:p>
            <a:pPr eaLnBrk="1" hangingPunct="1">
              <a:buFont typeface="Wingdings" pitchFamily="2" charset="2"/>
              <a:buChar char="§"/>
              <a:defRPr/>
            </a:pPr>
            <a:r>
              <a:rPr lang="en-US" sz="3200" dirty="0" smtClean="0">
                <a:effectLst>
                  <a:outerShdw blurRad="38100" dist="38100" dir="2700000" algn="tl">
                    <a:srgbClr val="000000">
                      <a:alpha val="43137"/>
                    </a:srgbClr>
                  </a:outerShdw>
                </a:effectLst>
              </a:rPr>
              <a:t>How can you be an effective leader?</a:t>
            </a:r>
          </a:p>
          <a:p>
            <a:pPr eaLnBrk="1" hangingPunct="1">
              <a:buFont typeface="Wingdings" pitchFamily="2" charset="2"/>
              <a:buChar char="§"/>
              <a:defRPr/>
            </a:pPr>
            <a:r>
              <a:rPr lang="en-US" sz="3200" dirty="0" smtClean="0">
                <a:effectLst>
                  <a:outerShdw blurRad="38100" dist="38100" dir="2700000" algn="tl">
                    <a:srgbClr val="000000">
                      <a:alpha val="43137"/>
                    </a:srgbClr>
                  </a:outerShdw>
                </a:effectLst>
              </a:rPr>
              <a:t>What are the “Rules of Engagement”?</a:t>
            </a:r>
          </a:p>
          <a:p>
            <a:pPr eaLnBrk="1" hangingPunct="1">
              <a:buFont typeface="Wingdings" pitchFamily="2" charset="2"/>
              <a:buChar char="§"/>
              <a:defRPr/>
            </a:pPr>
            <a:r>
              <a:rPr lang="en-US" sz="3200" dirty="0" smtClean="0">
                <a:effectLst>
                  <a:outerShdw blurRad="38100" dist="38100" dir="2700000" algn="tl">
                    <a:srgbClr val="000000">
                      <a:alpha val="43137"/>
                    </a:srgbClr>
                  </a:outerShdw>
                </a:effectLst>
              </a:rPr>
              <a:t>What are the Best Practices?</a:t>
            </a:r>
          </a:p>
          <a:p>
            <a:pPr eaLnBrk="1" hangingPunct="1">
              <a:buFont typeface="Wingdings" pitchFamily="2" charset="2"/>
              <a:buChar char="§"/>
              <a:defRPr/>
            </a:pPr>
            <a:r>
              <a:rPr lang="en-US" sz="3200" dirty="0" smtClean="0">
                <a:effectLst>
                  <a:outerShdw blurRad="38100" dist="38100" dir="2700000" algn="tl">
                    <a:srgbClr val="000000">
                      <a:alpha val="43137"/>
                    </a:srgbClr>
                  </a:outerShdw>
                </a:effectLst>
              </a:rPr>
              <a:t>What is legal?</a:t>
            </a:r>
          </a:p>
          <a:p>
            <a:pPr eaLnBrk="1" hangingPunct="1">
              <a:buFont typeface="Wingdings" pitchFamily="2" charset="2"/>
              <a:buChar char="§"/>
              <a:defRPr/>
            </a:pPr>
            <a:r>
              <a:rPr lang="en-US" sz="3200" dirty="0" smtClean="0">
                <a:effectLst>
                  <a:outerShdw blurRad="38100" dist="38100" dir="2700000" algn="tl">
                    <a:srgbClr val="000000">
                      <a:alpha val="43137"/>
                    </a:srgbClr>
                  </a:outerShdw>
                </a:effectLst>
              </a:rPr>
              <a:t>Why do they work or not work?</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850"/>
            <a:ext cx="8229600" cy="819150"/>
          </a:xfrm>
        </p:spPr>
        <p:txBody>
          <a:bodyPr/>
          <a:lstStyle/>
          <a:p>
            <a:pPr algn="ctr">
              <a:defRPr/>
            </a:pPr>
            <a:r>
              <a:rPr lang="en-US" sz="4000" b="1" dirty="0" smtClean="0">
                <a:solidFill>
                  <a:srgbClr val="FFC000"/>
                </a:solidFill>
                <a:effectLst>
                  <a:outerShdw blurRad="38100" dist="38100" dir="2700000" algn="tl">
                    <a:srgbClr val="000000">
                      <a:alpha val="43137"/>
                    </a:srgbClr>
                  </a:outerShdw>
                </a:effectLst>
              </a:rPr>
              <a:t>Inter local Agreements</a:t>
            </a:r>
            <a:endParaRPr lang="en-US" sz="4000" b="1" dirty="0">
              <a:solidFill>
                <a:srgbClr val="FFC000"/>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752600"/>
            <a:ext cx="8229600" cy="4572000"/>
          </a:xfrm>
        </p:spPr>
        <p:txBody>
          <a:bodyPr/>
          <a:lstStyle/>
          <a:p>
            <a:pPr>
              <a:buFont typeface="Wingdings" pitchFamily="2" charset="2"/>
              <a:buChar char="§"/>
              <a:defRPr/>
            </a:pPr>
            <a:r>
              <a:rPr lang="en-US" sz="2800" dirty="0" smtClean="0">
                <a:effectLst>
                  <a:outerShdw blurRad="38100" dist="38100" dir="2700000" algn="tl">
                    <a:srgbClr val="000000">
                      <a:alpha val="43137"/>
                    </a:srgbClr>
                  </a:outerShdw>
                </a:effectLst>
              </a:rPr>
              <a:t>Alternative provisions to the statute may be mutually agreed to by the taxing authorities. </a:t>
            </a:r>
          </a:p>
          <a:p>
            <a:pPr>
              <a:buFont typeface="Wingdings 2" pitchFamily="18" charset="2"/>
              <a:buNone/>
              <a:defRPr/>
            </a:pPr>
            <a:r>
              <a:rPr lang="en-US" sz="2800" dirty="0" smtClean="0">
                <a:effectLst>
                  <a:outerShdw blurRad="38100" dist="38100" dir="2700000" algn="tl">
                    <a:srgbClr val="000000">
                      <a:alpha val="43137"/>
                    </a:srgbClr>
                  </a:outerShdw>
                </a:effectLst>
              </a:rPr>
              <a:t> </a:t>
            </a:r>
          </a:p>
          <a:p>
            <a:pPr>
              <a:buFont typeface="Wingdings" pitchFamily="2" charset="2"/>
              <a:buChar char="§"/>
              <a:defRPr/>
            </a:pPr>
            <a:r>
              <a:rPr lang="en-US" sz="2800" dirty="0" smtClean="0">
                <a:effectLst>
                  <a:outerShdw blurRad="38100" dist="38100" dir="2700000" algn="tl">
                    <a:srgbClr val="000000">
                      <a:alpha val="43137"/>
                    </a:srgbClr>
                  </a:outerShdw>
                </a:effectLst>
              </a:rPr>
              <a:t>Also, 163.387 (3)(b) states:</a:t>
            </a:r>
          </a:p>
          <a:p>
            <a:pPr>
              <a:buFont typeface="Wingdings 2" pitchFamily="18" charset="2"/>
              <a:buNone/>
              <a:defRPr/>
            </a:pPr>
            <a:r>
              <a:rPr lang="en-US" sz="2800" dirty="0" smtClean="0">
                <a:effectLst>
                  <a:outerShdw blurRad="38100" dist="38100" dir="2700000" algn="tl">
                    <a:srgbClr val="000000">
                      <a:alpha val="43137"/>
                    </a:srgbClr>
                  </a:outerShdw>
                </a:effectLst>
              </a:rPr>
              <a:t>	Alternate provisions contained in an inter local agreement between a taxing authority and the governing body….may supersede the provisions of this section with respect to that taxing authority. The community redevelopment agency may be an additional party to any such agreement.</a:t>
            </a:r>
          </a:p>
          <a:p>
            <a:pPr>
              <a:defRPr/>
            </a:pPr>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850"/>
            <a:ext cx="8229600" cy="819150"/>
          </a:xfrm>
        </p:spPr>
        <p:txBody>
          <a:bodyPr/>
          <a:lstStyle/>
          <a:p>
            <a:pPr algn="ctr">
              <a:defRPr/>
            </a:pPr>
            <a:r>
              <a:rPr lang="en-US" sz="4000" b="1" dirty="0" smtClean="0">
                <a:solidFill>
                  <a:srgbClr val="FFC000"/>
                </a:solidFill>
                <a:effectLst>
                  <a:outerShdw blurRad="38100" dist="38100" dir="2700000" algn="tl">
                    <a:srgbClr val="000000">
                      <a:alpha val="43137"/>
                    </a:srgbClr>
                  </a:outerShdw>
                </a:effectLst>
              </a:rPr>
              <a:t>Reductions in Revenues</a:t>
            </a:r>
            <a:endParaRPr lang="en-US" sz="4000" b="1" dirty="0">
              <a:solidFill>
                <a:srgbClr val="FFC000"/>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752600"/>
            <a:ext cx="8229600" cy="4572000"/>
          </a:xfrm>
        </p:spPr>
        <p:txBody>
          <a:bodyPr/>
          <a:lstStyle/>
          <a:p>
            <a:pPr>
              <a:buFont typeface="Wingdings 2" pitchFamily="18" charset="2"/>
              <a:buNone/>
              <a:defRPr/>
            </a:pPr>
            <a:r>
              <a:rPr lang="en-US" dirty="0" smtClean="0">
                <a:effectLst>
                  <a:outerShdw blurRad="38100" dist="38100" dir="2700000" algn="tl">
                    <a:srgbClr val="000000">
                      <a:alpha val="43137"/>
                    </a:srgbClr>
                  </a:outerShdw>
                </a:effectLst>
              </a:rPr>
              <a:t>Statute allows city or county to reduce contributions to CRA trust fund</a:t>
            </a:r>
          </a:p>
          <a:p>
            <a:pPr lvl="1">
              <a:buFont typeface="Wingdings" pitchFamily="2" charset="2"/>
              <a:buChar char="§"/>
              <a:defRPr/>
            </a:pPr>
            <a:r>
              <a:rPr lang="en-US" dirty="0" smtClean="0">
                <a:effectLst>
                  <a:outerShdw blurRad="38100" dist="38100" dir="2700000" algn="tl">
                    <a:srgbClr val="000000">
                      <a:alpha val="43137"/>
                    </a:srgbClr>
                  </a:outerShdw>
                </a:effectLst>
              </a:rPr>
              <a:t>In order to preserve debt and future of CRA, should be done by inter local agreement</a:t>
            </a:r>
          </a:p>
          <a:p>
            <a:pPr lvl="1">
              <a:buFont typeface="Wingdings" pitchFamily="2" charset="2"/>
              <a:buChar char="§"/>
              <a:defRPr/>
            </a:pPr>
            <a:r>
              <a:rPr lang="en-US" dirty="0" smtClean="0">
                <a:effectLst>
                  <a:outerShdw blurRad="38100" dist="38100" dir="2700000" algn="tl">
                    <a:srgbClr val="000000">
                      <a:alpha val="43137"/>
                    </a:srgbClr>
                  </a:outerShdw>
                </a:effectLst>
              </a:rPr>
              <a:t>For how long will money not be contributed?</a:t>
            </a:r>
          </a:p>
          <a:p>
            <a:pPr lvl="1">
              <a:buFont typeface="Wingdings" pitchFamily="2" charset="2"/>
              <a:buChar char="§"/>
              <a:defRPr/>
            </a:pPr>
            <a:r>
              <a:rPr lang="en-US" dirty="0" smtClean="0">
                <a:effectLst>
                  <a:outerShdw blurRad="38100" dist="38100" dir="2700000" algn="tl">
                    <a:srgbClr val="000000">
                      <a:alpha val="43137"/>
                    </a:srgbClr>
                  </a:outerShdw>
                </a:effectLst>
              </a:rPr>
              <a:t>What about other taxing authorities?</a:t>
            </a:r>
          </a:p>
          <a:p>
            <a:pPr>
              <a:buFont typeface="Wingdings 2" pitchFamily="18" charset="2"/>
              <a:buNone/>
              <a:defRPr/>
            </a:pPr>
            <a:r>
              <a:rPr lang="en-US" dirty="0" smtClean="0">
                <a:effectLst>
                  <a:outerShdw blurRad="38100" dist="38100" dir="2700000" algn="tl">
                    <a:srgbClr val="000000">
                      <a:alpha val="43137"/>
                    </a:srgbClr>
                  </a:outerShdw>
                </a:effectLst>
              </a:rPr>
              <a:t>CRA shares costs with city/county for projects in area and in the plan, </a:t>
            </a:r>
            <a:r>
              <a:rPr lang="en-US" dirty="0" err="1" smtClean="0">
                <a:effectLst>
                  <a:outerShdw blurRad="38100" dist="38100" dir="2700000" algn="tl">
                    <a:srgbClr val="000000">
                      <a:alpha val="43137"/>
                    </a:srgbClr>
                  </a:outerShdw>
                </a:effectLst>
              </a:rPr>
              <a:t>eg</a:t>
            </a:r>
            <a:r>
              <a:rPr lang="en-US" dirty="0" smtClean="0">
                <a:effectLst>
                  <a:outerShdw blurRad="38100" dist="38100" dir="2700000" algn="tl">
                    <a:srgbClr val="000000">
                      <a:alpha val="43137"/>
                    </a:srgbClr>
                  </a:outerShdw>
                </a:effectLst>
              </a:rPr>
              <a:t>. streetscape, infrastructure, parking, incentives</a:t>
            </a:r>
          </a:p>
          <a:p>
            <a:pPr lvl="1">
              <a:buFont typeface="Wingdings" pitchFamily="2" charset="2"/>
              <a:buChar char="§"/>
              <a:defRPr/>
            </a:pPr>
            <a:r>
              <a:rPr lang="en-US" dirty="0" smtClean="0">
                <a:effectLst>
                  <a:outerShdw blurRad="38100" dist="38100" dir="2700000" algn="tl">
                    <a:srgbClr val="000000">
                      <a:alpha val="43137"/>
                    </a:srgbClr>
                  </a:outerShdw>
                </a:effectLst>
              </a:rPr>
              <a:t>Outline who pays for what in the developer/inter local agreement</a:t>
            </a:r>
          </a:p>
          <a:p>
            <a:pPr>
              <a:defRPr/>
            </a:pPr>
            <a:endParaRPr lang="en-US" dirty="0" smtClean="0"/>
          </a:p>
          <a:p>
            <a:pPr>
              <a:defRPr/>
            </a:pPr>
            <a:endParaRPr lang="en-US" dirty="0" smtClean="0"/>
          </a:p>
          <a:p>
            <a:pPr>
              <a:defRPr/>
            </a:pPr>
            <a:endParaRPr lang="en-US" dirty="0" smtClean="0"/>
          </a:p>
          <a:p>
            <a:pPr>
              <a:defRPr/>
            </a:pPr>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1138" name="Rectangle 2"/>
          <p:cNvSpPr>
            <a:spLocks noGrp="1" noChangeArrowheads="1"/>
          </p:cNvSpPr>
          <p:nvPr>
            <p:ph type="title"/>
          </p:nvPr>
        </p:nvSpPr>
        <p:spPr>
          <a:xfrm>
            <a:off x="457200" y="381000"/>
            <a:ext cx="8229600" cy="1447800"/>
          </a:xfrm>
        </p:spPr>
        <p:txBody>
          <a:bodyPr>
            <a:normAutofit/>
          </a:bodyPr>
          <a:lstStyle/>
          <a:p>
            <a:pPr algn="ctr" eaLnBrk="1" fontAlgn="auto" hangingPunct="1">
              <a:spcAft>
                <a:spcPts val="0"/>
              </a:spcAft>
              <a:defRPr/>
            </a:pPr>
            <a:r>
              <a:rPr lang="en-US" sz="3600" b="1" dirty="0">
                <a:solidFill>
                  <a:srgbClr val="FFC000"/>
                </a:solidFill>
              </a:rPr>
              <a:t/>
            </a:r>
            <a:br>
              <a:rPr lang="en-US" sz="3600" b="1" dirty="0">
                <a:solidFill>
                  <a:srgbClr val="FFC000"/>
                </a:solidFill>
              </a:rPr>
            </a:br>
            <a:r>
              <a:rPr lang="en-US" sz="4400" b="1" dirty="0" smtClean="0">
                <a:solidFill>
                  <a:srgbClr val="FFC000"/>
                </a:solidFill>
                <a:effectLst>
                  <a:outerShdw blurRad="38100" dist="38100" dir="2700000" algn="tl">
                    <a:srgbClr val="000000">
                      <a:alpha val="43137"/>
                    </a:srgbClr>
                  </a:outerShdw>
                </a:effectLst>
              </a:rPr>
              <a:t>Trust Fund Money Rule</a:t>
            </a:r>
            <a:endParaRPr lang="en-US" sz="4400" b="1" dirty="0">
              <a:solidFill>
                <a:srgbClr val="FFC000"/>
              </a:solidFill>
              <a:effectLst>
                <a:outerShdw blurRad="38100" dist="38100" dir="2700000" algn="tl">
                  <a:srgbClr val="000000">
                    <a:alpha val="43137"/>
                  </a:srgbClr>
                </a:outerShdw>
              </a:effectLst>
            </a:endParaRPr>
          </a:p>
        </p:txBody>
      </p:sp>
      <p:sp>
        <p:nvSpPr>
          <p:cNvPr id="20483" name="Rectangle 3"/>
          <p:cNvSpPr>
            <a:spLocks noGrp="1" noChangeArrowheads="1"/>
          </p:cNvSpPr>
          <p:nvPr>
            <p:ph idx="1"/>
          </p:nvPr>
        </p:nvSpPr>
        <p:spPr>
          <a:xfrm>
            <a:off x="457200" y="2133600"/>
            <a:ext cx="8229600" cy="4419600"/>
          </a:xfrm>
        </p:spPr>
        <p:txBody>
          <a:bodyPr/>
          <a:lstStyle/>
          <a:p>
            <a:pPr algn="ctr" eaLnBrk="1" hangingPunct="1">
              <a:lnSpc>
                <a:spcPct val="80000"/>
              </a:lnSpc>
              <a:buFontTx/>
              <a:buNone/>
              <a:defRPr/>
            </a:pPr>
            <a:r>
              <a:rPr lang="en-US" sz="2800" dirty="0" smtClean="0">
                <a:effectLst>
                  <a:outerShdw blurRad="38100" dist="38100" dir="2700000" algn="tl">
                    <a:srgbClr val="000000">
                      <a:alpha val="43137"/>
                    </a:srgbClr>
                  </a:outerShdw>
                </a:effectLst>
              </a:rPr>
              <a:t>163.387 (7) </a:t>
            </a:r>
            <a:r>
              <a:rPr lang="en-US" sz="2800" i="1" dirty="0" smtClean="0">
                <a:effectLst>
                  <a:outerShdw blurRad="38100" dist="38100" dir="2700000" algn="tl">
                    <a:srgbClr val="000000">
                      <a:alpha val="43137"/>
                    </a:srgbClr>
                  </a:outerShdw>
                </a:effectLst>
              </a:rPr>
              <a:t>Funds left in CRA trust fund on September 30 shall be</a:t>
            </a:r>
            <a:r>
              <a:rPr lang="en-US" sz="2800" dirty="0" smtClean="0">
                <a:effectLst>
                  <a:outerShdw blurRad="38100" dist="38100" dir="2700000" algn="tl">
                    <a:srgbClr val="000000">
                      <a:alpha val="43137"/>
                    </a:srgbClr>
                  </a:outerShdw>
                </a:effectLst>
              </a:rPr>
              <a:t>:</a:t>
            </a:r>
          </a:p>
          <a:p>
            <a:pPr eaLnBrk="1" hangingPunct="1">
              <a:lnSpc>
                <a:spcPct val="80000"/>
              </a:lnSpc>
              <a:buFontTx/>
              <a:buNone/>
              <a:defRPr/>
            </a:pPr>
            <a:endParaRPr lang="en-US" sz="2800" dirty="0" smtClean="0">
              <a:effectLst>
                <a:outerShdw blurRad="38100" dist="38100" dir="2700000" algn="tl">
                  <a:srgbClr val="000000">
                    <a:alpha val="43137"/>
                  </a:srgbClr>
                </a:outerShdw>
              </a:effectLst>
            </a:endParaRPr>
          </a:p>
          <a:p>
            <a:pPr>
              <a:buFont typeface="Wingdings" pitchFamily="2" charset="2"/>
              <a:buChar char="§"/>
              <a:defRPr/>
            </a:pPr>
            <a:r>
              <a:rPr lang="en-US" sz="2400" dirty="0" smtClean="0">
                <a:effectLst>
                  <a:outerShdw blurRad="38100" dist="38100" dir="2700000" algn="tl">
                    <a:srgbClr val="000000">
                      <a:alpha val="43137"/>
                    </a:srgbClr>
                  </a:outerShdw>
                </a:effectLst>
              </a:rPr>
              <a:t>Returned to each taxing authority OR</a:t>
            </a:r>
          </a:p>
          <a:p>
            <a:pPr>
              <a:buFont typeface="Wingdings" pitchFamily="2" charset="2"/>
              <a:buChar char="§"/>
              <a:defRPr/>
            </a:pPr>
            <a:r>
              <a:rPr lang="en-US" sz="2400" dirty="0" smtClean="0">
                <a:effectLst>
                  <a:outerShdw blurRad="38100" dist="38100" dir="2700000" algn="tl">
                    <a:srgbClr val="000000">
                      <a:alpha val="43137"/>
                    </a:srgbClr>
                  </a:outerShdw>
                </a:effectLst>
              </a:rPr>
              <a:t>Used to reduce outstanding debt; OR</a:t>
            </a:r>
          </a:p>
          <a:p>
            <a:pPr>
              <a:buFont typeface="Wingdings" pitchFamily="2" charset="2"/>
              <a:buChar char="§"/>
              <a:defRPr/>
            </a:pPr>
            <a:r>
              <a:rPr lang="en-US" sz="2400" dirty="0" smtClean="0">
                <a:effectLst>
                  <a:outerShdw blurRad="38100" dist="38100" dir="2700000" algn="tl">
                    <a:srgbClr val="000000">
                      <a:alpha val="43137"/>
                    </a:srgbClr>
                  </a:outerShdw>
                </a:effectLst>
              </a:rPr>
              <a:t>Deposited into an escrow account for later payment of outstanding debt; OR </a:t>
            </a:r>
          </a:p>
          <a:p>
            <a:pPr>
              <a:buFont typeface="Wingdings" pitchFamily="2" charset="2"/>
              <a:buChar char="§"/>
              <a:defRPr/>
            </a:pPr>
            <a:r>
              <a:rPr lang="en-US" sz="2400" dirty="0" smtClean="0">
                <a:effectLst>
                  <a:outerShdw blurRad="38100" dist="38100" dir="2700000" algn="tl">
                    <a:srgbClr val="000000">
                      <a:alpha val="43137"/>
                    </a:srgbClr>
                  </a:outerShdw>
                </a:effectLst>
              </a:rPr>
              <a:t>Appropriated to a specific redevelopment project pursuant to the plan, to be completed within three years from the date of appropriation</a:t>
            </a:r>
          </a:p>
          <a:p>
            <a:pPr eaLnBrk="1" hangingPunct="1">
              <a:lnSpc>
                <a:spcPct val="80000"/>
              </a:lnSpc>
              <a:buFontTx/>
              <a:buNone/>
              <a:defRPr/>
            </a:pPr>
            <a:endParaRPr lang="en-US" sz="2800" dirty="0" smtClean="0"/>
          </a:p>
          <a:p>
            <a:pPr eaLnBrk="1" hangingPunct="1">
              <a:lnSpc>
                <a:spcPct val="80000"/>
              </a:lnSpc>
              <a:buFontTx/>
              <a:buNone/>
              <a:defRPr/>
            </a:pPr>
            <a:r>
              <a:rPr lang="en-US" sz="2800" i="1" dirty="0" smtClean="0"/>
              <a:t>	</a:t>
            </a:r>
            <a:endParaRPr lang="en-US" sz="2400" i="1" dirty="0" smtClean="0"/>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066800"/>
            <a:ext cx="8229600" cy="781050"/>
          </a:xfrm>
        </p:spPr>
        <p:txBody>
          <a:bodyPr/>
          <a:lstStyle/>
          <a:p>
            <a:pPr algn="ctr">
              <a:defRPr/>
            </a:pPr>
            <a:r>
              <a:rPr lang="en-US" dirty="0" smtClean="0"/>
              <a:t/>
            </a:r>
            <a:br>
              <a:rPr lang="en-US" dirty="0" smtClean="0"/>
            </a:br>
            <a:r>
              <a:rPr lang="en-US" dirty="0" smtClean="0"/>
              <a:t> </a:t>
            </a:r>
            <a:r>
              <a:rPr lang="en-US" sz="4000" b="1" dirty="0" smtClean="0">
                <a:solidFill>
                  <a:srgbClr val="FFC000"/>
                </a:solidFill>
                <a:effectLst>
                  <a:outerShdw blurRad="38100" dist="38100" dir="2700000" algn="tl">
                    <a:srgbClr val="000000">
                      <a:alpha val="43137"/>
                    </a:srgbClr>
                  </a:outerShdw>
                </a:effectLst>
              </a:rPr>
              <a:t>CRA Guiding Lights</a:t>
            </a:r>
            <a:endParaRPr lang="en-US" sz="4000" b="1" dirty="0">
              <a:solidFill>
                <a:srgbClr val="FFC000"/>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lstStyle/>
          <a:p>
            <a:pPr marL="365760" indent="-256032" eaLnBrk="1" fontAlgn="auto" hangingPunct="1">
              <a:spcAft>
                <a:spcPts val="0"/>
              </a:spcAft>
              <a:buFont typeface="Wingdings" pitchFamily="2" charset="2"/>
              <a:buChar char="§"/>
              <a:defRPr/>
            </a:pPr>
            <a:endParaRPr lang="en-US" sz="2800" dirty="0" smtClean="0"/>
          </a:p>
          <a:p>
            <a:pPr marL="365760" indent="-256032" eaLnBrk="1" fontAlgn="auto" hangingPunct="1">
              <a:spcAft>
                <a:spcPts val="0"/>
              </a:spcAft>
              <a:buFont typeface="Wingdings" pitchFamily="2" charset="2"/>
              <a:buChar char="§"/>
              <a:defRPr/>
            </a:pPr>
            <a:r>
              <a:rPr lang="en-US" sz="3200" dirty="0" smtClean="0"/>
              <a:t>Chapter 163, Part III (money, plan, reporting)</a:t>
            </a:r>
          </a:p>
          <a:p>
            <a:pPr marL="365760" indent="-256032" eaLnBrk="1" fontAlgn="auto" hangingPunct="1">
              <a:spcAft>
                <a:spcPts val="0"/>
              </a:spcAft>
              <a:buFont typeface="Wingdings" pitchFamily="2" charset="2"/>
              <a:buChar char="§"/>
              <a:defRPr/>
            </a:pPr>
            <a:r>
              <a:rPr lang="en-US" sz="3200" dirty="0" smtClean="0"/>
              <a:t>Chapter 189 Special Districts (reporting)  </a:t>
            </a:r>
          </a:p>
          <a:p>
            <a:pPr marL="365760" indent="-256032" eaLnBrk="1" fontAlgn="auto" hangingPunct="1">
              <a:spcAft>
                <a:spcPts val="0"/>
              </a:spcAft>
              <a:buFont typeface="Wingdings" pitchFamily="2" charset="2"/>
              <a:buChar char="§"/>
              <a:defRPr/>
            </a:pPr>
            <a:r>
              <a:rPr lang="en-US" sz="3200" dirty="0" smtClean="0"/>
              <a:t>Chapter 112, Part III (ethics)  </a:t>
            </a:r>
          </a:p>
          <a:p>
            <a:pPr marL="365760" indent="-256032" eaLnBrk="1" fontAlgn="auto" hangingPunct="1">
              <a:spcAft>
                <a:spcPts val="0"/>
              </a:spcAft>
              <a:buFont typeface="Wingdings" pitchFamily="2" charset="2"/>
              <a:buChar char="§"/>
              <a:defRPr/>
            </a:pPr>
            <a:r>
              <a:rPr lang="en-US" sz="3200" dirty="0" smtClean="0"/>
              <a:t>Chapter 218 (audits)</a:t>
            </a:r>
          </a:p>
          <a:p>
            <a:pPr marL="365760" indent="-256032" eaLnBrk="1" fontAlgn="auto" hangingPunct="1">
              <a:spcAft>
                <a:spcPts val="0"/>
              </a:spcAft>
              <a:buFont typeface="Wingdings" pitchFamily="2" charset="2"/>
              <a:buChar char="§"/>
              <a:defRPr/>
            </a:pPr>
            <a:r>
              <a:rPr lang="en-US" sz="3200" dirty="0" smtClean="0"/>
              <a:t>Chapter 218 (local government reporting)</a:t>
            </a:r>
          </a:p>
          <a:p>
            <a:pPr>
              <a:defRPr/>
            </a:pPr>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defRPr/>
            </a:pPr>
            <a:r>
              <a:rPr lang="en-US" sz="4000" b="1" dirty="0" smtClean="0">
                <a:solidFill>
                  <a:srgbClr val="FFC000"/>
                </a:solidFill>
                <a:effectLst>
                  <a:outerShdw blurRad="38100" dist="38100" dir="2700000" algn="tl">
                    <a:srgbClr val="000000">
                      <a:alpha val="43137"/>
                    </a:srgbClr>
                  </a:outerShdw>
                </a:effectLst>
              </a:rPr>
              <a:t>Redevelopment Incentives</a:t>
            </a:r>
            <a:endParaRPr lang="en-US" sz="4000" b="1" dirty="0">
              <a:solidFill>
                <a:srgbClr val="FFC000"/>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2667000"/>
            <a:ext cx="8229600" cy="3276600"/>
          </a:xfrm>
        </p:spPr>
        <p:txBody>
          <a:bodyPr/>
          <a:lstStyle/>
          <a:p>
            <a:pPr lvl="1">
              <a:buFont typeface="Wingdings" pitchFamily="2" charset="2"/>
              <a:buChar char="§"/>
              <a:defRPr/>
            </a:pPr>
            <a:r>
              <a:rPr lang="en-US" sz="3000" dirty="0" smtClean="0">
                <a:effectLst>
                  <a:outerShdw blurRad="38100" dist="38100" dir="2700000" algn="tl">
                    <a:srgbClr val="000000">
                      <a:alpha val="43137"/>
                    </a:srgbClr>
                  </a:outerShdw>
                </a:effectLst>
              </a:rPr>
              <a:t>Screening candidates</a:t>
            </a:r>
          </a:p>
          <a:p>
            <a:pPr lvl="1">
              <a:buFont typeface="Wingdings" pitchFamily="2" charset="2"/>
              <a:buChar char="§"/>
              <a:defRPr/>
            </a:pPr>
            <a:r>
              <a:rPr lang="en-US" sz="3000" dirty="0" smtClean="0">
                <a:effectLst>
                  <a:outerShdw blurRad="38100" dist="38100" dir="2700000" algn="tl">
                    <a:srgbClr val="000000">
                      <a:alpha val="43137"/>
                    </a:srgbClr>
                  </a:outerShdw>
                </a:effectLst>
              </a:rPr>
              <a:t>Rules of thumb</a:t>
            </a:r>
          </a:p>
          <a:p>
            <a:pPr lvl="1">
              <a:buFont typeface="Wingdings" pitchFamily="2" charset="2"/>
              <a:buChar char="§"/>
              <a:defRPr/>
            </a:pPr>
            <a:r>
              <a:rPr lang="en-US" sz="3000" dirty="0" smtClean="0">
                <a:effectLst>
                  <a:outerShdw blurRad="38100" dist="38100" dir="2700000" algn="tl">
                    <a:srgbClr val="000000">
                      <a:alpha val="43137"/>
                    </a:srgbClr>
                  </a:outerShdw>
                </a:effectLst>
              </a:rPr>
              <a:t>How much is enough?</a:t>
            </a:r>
          </a:p>
          <a:p>
            <a:pPr lvl="1">
              <a:buFont typeface="Wingdings" pitchFamily="2" charset="2"/>
              <a:buChar char="§"/>
              <a:defRPr/>
            </a:pPr>
            <a:r>
              <a:rPr lang="en-US" sz="3000" dirty="0" smtClean="0">
                <a:effectLst>
                  <a:outerShdw blurRad="38100" dist="38100" dir="2700000" algn="tl">
                    <a:srgbClr val="000000">
                      <a:alpha val="43137"/>
                    </a:srgbClr>
                  </a:outerShdw>
                </a:effectLst>
              </a:rPr>
              <a:t>Measuring return</a:t>
            </a:r>
          </a:p>
          <a:p>
            <a:pPr lvl="1">
              <a:buFont typeface="Wingdings" pitchFamily="2" charset="2"/>
              <a:buChar char="§"/>
              <a:defRPr/>
            </a:pPr>
            <a:r>
              <a:rPr lang="en-US" sz="3000" dirty="0" smtClean="0">
                <a:effectLst>
                  <a:outerShdw blurRad="38100" dist="38100" dir="2700000" algn="tl">
                    <a:srgbClr val="000000">
                      <a:alpha val="43137"/>
                    </a:srgbClr>
                  </a:outerShdw>
                </a:effectLst>
              </a:rPr>
              <a:t>Agreement basic do and don’ts</a:t>
            </a:r>
          </a:p>
          <a:p>
            <a:pPr>
              <a:defRPr/>
            </a:pPr>
            <a:endParaRPr lang="en-US" sz="3600" dirty="0" smtClean="0"/>
          </a:p>
          <a:p>
            <a:pPr>
              <a:defRPr/>
            </a:pPr>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850"/>
            <a:ext cx="8229600" cy="742950"/>
          </a:xfrm>
        </p:spPr>
        <p:txBody>
          <a:bodyPr/>
          <a:lstStyle/>
          <a:p>
            <a:pPr algn="ctr">
              <a:defRPr/>
            </a:pPr>
            <a:r>
              <a:rPr lang="en-US" sz="4000" b="1" dirty="0" smtClean="0">
                <a:solidFill>
                  <a:srgbClr val="FFC000"/>
                </a:solidFill>
                <a:effectLst>
                  <a:outerShdw blurRad="38100" dist="38100" dir="2700000" algn="tl">
                    <a:srgbClr val="000000">
                      <a:alpha val="43137"/>
                    </a:srgbClr>
                  </a:outerShdw>
                </a:effectLst>
              </a:rPr>
              <a:t>CRA Facts</a:t>
            </a:r>
            <a:endParaRPr lang="en-US" sz="4000" b="1" dirty="0">
              <a:solidFill>
                <a:srgbClr val="FFC000"/>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905000"/>
            <a:ext cx="8229600" cy="4419600"/>
          </a:xfrm>
        </p:spPr>
        <p:txBody>
          <a:bodyPr/>
          <a:lstStyle/>
          <a:p>
            <a:pPr>
              <a:buFont typeface="Wingdings" pitchFamily="2" charset="2"/>
              <a:buChar char="§"/>
              <a:defRPr/>
            </a:pPr>
            <a:r>
              <a:rPr lang="en-US" sz="2400" dirty="0" smtClean="0">
                <a:effectLst>
                  <a:outerShdw blurRad="38100" dist="38100" dir="2700000" algn="tl">
                    <a:srgbClr val="000000">
                      <a:alpha val="43137"/>
                    </a:srgbClr>
                  </a:outerShdw>
                </a:effectLst>
              </a:rPr>
              <a:t>Over 200 CRAs in the state, mostly cities</a:t>
            </a:r>
          </a:p>
          <a:p>
            <a:pPr>
              <a:buFont typeface="Wingdings" pitchFamily="2" charset="2"/>
              <a:buChar char="§"/>
              <a:defRPr/>
            </a:pPr>
            <a:r>
              <a:rPr lang="en-US" sz="2400" dirty="0" smtClean="0">
                <a:effectLst>
                  <a:outerShdw blurRad="38100" dist="38100" dir="2700000" algn="tl">
                    <a:srgbClr val="000000">
                      <a:alpha val="43137"/>
                    </a:srgbClr>
                  </a:outerShdw>
                </a:effectLst>
              </a:rPr>
              <a:t>All are dependent special districts created by city or county (</a:t>
            </a:r>
            <a:r>
              <a:rPr lang="en-US" sz="2400" dirty="0" smtClean="0">
                <a:effectLst>
                  <a:outerShdw blurRad="38100" dist="38100" dir="2700000" algn="tl">
                    <a:srgbClr val="000000">
                      <a:alpha val="43137"/>
                    </a:srgbClr>
                  </a:outerShdw>
                </a:effectLst>
                <a:hlinkClick r:id="rId2"/>
              </a:rPr>
              <a:t>www.floridaspecialdistricts.org</a:t>
            </a:r>
            <a:r>
              <a:rPr lang="en-US" sz="2400" dirty="0" smtClean="0">
                <a:effectLst>
                  <a:outerShdw blurRad="38100" dist="38100" dir="2700000" algn="tl">
                    <a:srgbClr val="000000">
                      <a:alpha val="43137"/>
                    </a:srgbClr>
                  </a:outerShdw>
                </a:effectLst>
              </a:rPr>
              <a:t>)</a:t>
            </a:r>
          </a:p>
          <a:p>
            <a:pPr>
              <a:buFont typeface="Wingdings" pitchFamily="2" charset="2"/>
              <a:buChar char="§"/>
              <a:defRPr/>
            </a:pPr>
            <a:r>
              <a:rPr lang="en-US" sz="2400" dirty="0" smtClean="0">
                <a:effectLst>
                  <a:outerShdw blurRad="38100" dist="38100" dir="2700000" algn="tl">
                    <a:srgbClr val="000000">
                      <a:alpha val="43137"/>
                    </a:srgbClr>
                  </a:outerShdw>
                </a:effectLst>
              </a:rPr>
              <a:t>CRAs in Florida have terms from 7-30 years, avg. 20</a:t>
            </a:r>
          </a:p>
          <a:p>
            <a:pPr>
              <a:buFont typeface="Wingdings" pitchFamily="2" charset="2"/>
              <a:buChar char="§"/>
              <a:defRPr/>
            </a:pPr>
            <a:r>
              <a:rPr lang="en-US" sz="2400" dirty="0" smtClean="0">
                <a:effectLst>
                  <a:outerShdw blurRad="38100" dist="38100" dir="2700000" algn="tl">
                    <a:srgbClr val="000000">
                      <a:alpha val="43137"/>
                    </a:srgbClr>
                  </a:outerShdw>
                </a:effectLst>
              </a:rPr>
              <a:t>Increment trust fund contribution calculations vary: some based on “preliminary” rolls, some “final” roll</a:t>
            </a:r>
          </a:p>
          <a:p>
            <a:pPr>
              <a:buFont typeface="Wingdings" pitchFamily="2" charset="2"/>
              <a:buChar char="§"/>
              <a:defRPr/>
            </a:pPr>
            <a:r>
              <a:rPr lang="en-US" sz="2400" dirty="0" smtClean="0">
                <a:effectLst>
                  <a:outerShdw blurRad="38100" dist="38100" dir="2700000" algn="tl">
                    <a:srgbClr val="000000">
                      <a:alpha val="43137"/>
                    </a:srgbClr>
                  </a:outerShdw>
                </a:effectLst>
              </a:rPr>
              <a:t>Charter counties “delegate” authority to city CRAs</a:t>
            </a:r>
          </a:p>
          <a:p>
            <a:pPr>
              <a:buFont typeface="Wingdings" pitchFamily="2" charset="2"/>
              <a:buChar char="§"/>
              <a:defRPr/>
            </a:pPr>
            <a:r>
              <a:rPr lang="en-US" sz="2400" dirty="0" smtClean="0">
                <a:effectLst>
                  <a:outerShdw blurRad="38100" dist="38100" dir="2700000" algn="tl">
                    <a:srgbClr val="000000">
                      <a:alpha val="43137"/>
                    </a:srgbClr>
                  </a:outerShdw>
                </a:effectLst>
              </a:rPr>
              <a:t>Non charter counties can challenge the creation of city CRA by statutory process</a:t>
            </a:r>
          </a:p>
          <a:p>
            <a:pPr>
              <a:buFont typeface="Wingdings" pitchFamily="2" charset="2"/>
              <a:buChar char="§"/>
              <a:defRPr/>
            </a:pPr>
            <a:r>
              <a:rPr lang="en-US" sz="2400" dirty="0" smtClean="0">
                <a:effectLst>
                  <a:outerShdw blurRad="38100" dist="38100" dir="2700000" algn="tl">
                    <a:srgbClr val="000000">
                      <a:alpha val="43137"/>
                    </a:srgbClr>
                  </a:outerShdw>
                </a:effectLst>
              </a:rPr>
              <a:t>The fiscal year of all CRAs is October 1 – September 30</a:t>
            </a:r>
          </a:p>
          <a:p>
            <a:pPr>
              <a:defRPr/>
            </a:pPr>
            <a:endParaRPr lang="en-US" dirty="0" smtClean="0"/>
          </a:p>
          <a:p>
            <a:pPr>
              <a:defRPr/>
            </a:pPr>
            <a:endParaRPr lang="en-US" dirty="0" smtClean="0"/>
          </a:p>
          <a:p>
            <a:pPr>
              <a:defRPr/>
            </a:pPr>
            <a:endParaRPr lang="en-US" dirty="0" smtClean="0"/>
          </a:p>
          <a:p>
            <a:pPr>
              <a:defRPr/>
            </a:pPr>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850"/>
            <a:ext cx="8229600" cy="742950"/>
          </a:xfrm>
        </p:spPr>
        <p:txBody>
          <a:bodyPr/>
          <a:lstStyle/>
          <a:p>
            <a:pPr algn="ctr">
              <a:defRPr/>
            </a:pPr>
            <a:r>
              <a:rPr lang="en-US" sz="4000" b="1" dirty="0" smtClean="0">
                <a:solidFill>
                  <a:srgbClr val="FFC000"/>
                </a:solidFill>
                <a:effectLst>
                  <a:outerShdw blurRad="38100" dist="38100" dir="2700000" algn="tl">
                    <a:srgbClr val="000000">
                      <a:alpha val="43137"/>
                    </a:srgbClr>
                  </a:outerShdw>
                </a:effectLst>
              </a:rPr>
              <a:t>CRA Facts Too</a:t>
            </a:r>
            <a:endParaRPr lang="en-US" sz="4000" b="1" dirty="0">
              <a:solidFill>
                <a:srgbClr val="FFC000"/>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752600"/>
            <a:ext cx="8229600" cy="5562600"/>
          </a:xfrm>
        </p:spPr>
        <p:txBody>
          <a:bodyPr/>
          <a:lstStyle/>
          <a:p>
            <a:pPr>
              <a:buFont typeface="Wingdings" pitchFamily="2" charset="2"/>
              <a:buChar char="§"/>
              <a:defRPr/>
            </a:pPr>
            <a:r>
              <a:rPr lang="en-US" sz="2400" dirty="0" smtClean="0">
                <a:effectLst>
                  <a:outerShdw blurRad="38100" dist="38100" dir="2700000" algn="tl">
                    <a:srgbClr val="000000">
                      <a:alpha val="43137"/>
                    </a:srgbClr>
                  </a:outerShdw>
                </a:effectLst>
              </a:rPr>
              <a:t>School boards, water management districts, and most other special districts </a:t>
            </a:r>
            <a:r>
              <a:rPr lang="en-US" sz="2400" u="sng" dirty="0" smtClean="0">
                <a:effectLst>
                  <a:outerShdw blurRad="38100" dist="38100" dir="2700000" algn="tl">
                    <a:srgbClr val="000000">
                      <a:alpha val="43137"/>
                    </a:srgbClr>
                  </a:outerShdw>
                </a:effectLst>
              </a:rPr>
              <a:t>do not</a:t>
            </a:r>
            <a:r>
              <a:rPr lang="en-US" sz="2400" dirty="0" smtClean="0">
                <a:effectLst>
                  <a:outerShdw blurRad="38100" dist="38100" dir="2700000" algn="tl">
                    <a:srgbClr val="000000">
                      <a:alpha val="43137"/>
                    </a:srgbClr>
                  </a:outerShdw>
                </a:effectLst>
              </a:rPr>
              <a:t> pay into CRA trust funds </a:t>
            </a:r>
          </a:p>
          <a:p>
            <a:pPr>
              <a:buFont typeface="Wingdings" pitchFamily="2" charset="2"/>
              <a:buChar char="§"/>
              <a:defRPr/>
            </a:pPr>
            <a:r>
              <a:rPr lang="en-US" sz="2400" dirty="0" smtClean="0">
                <a:effectLst>
                  <a:outerShdw blurRad="38100" dist="38100" dir="2700000" algn="tl">
                    <a:srgbClr val="000000">
                      <a:alpha val="43137"/>
                    </a:srgbClr>
                  </a:outerShdw>
                </a:effectLst>
              </a:rPr>
              <a:t>CRAs (but not cities or counties) can give public dollars to private – their mission and process is a </a:t>
            </a:r>
            <a:r>
              <a:rPr lang="en-US" sz="2400" u="sng" dirty="0" smtClean="0">
                <a:effectLst>
                  <a:outerShdw blurRad="38100" dist="38100" dir="2700000" algn="tl">
                    <a:srgbClr val="000000">
                      <a:alpha val="43137"/>
                    </a:srgbClr>
                  </a:outerShdw>
                </a:effectLst>
              </a:rPr>
              <a:t>public benefit</a:t>
            </a:r>
            <a:r>
              <a:rPr lang="en-US" sz="2400" dirty="0" smtClean="0">
                <a:effectLst>
                  <a:outerShdw blurRad="38100" dist="38100" dir="2700000" algn="tl">
                    <a:srgbClr val="000000">
                      <a:alpha val="43137"/>
                    </a:srgbClr>
                  </a:outerShdw>
                </a:effectLst>
              </a:rPr>
              <a:t> per the courts and legislature. </a:t>
            </a:r>
          </a:p>
          <a:p>
            <a:pPr>
              <a:buFont typeface="Wingdings" pitchFamily="2" charset="2"/>
              <a:buChar char="§"/>
              <a:defRPr/>
            </a:pPr>
            <a:r>
              <a:rPr lang="en-US" sz="2400" dirty="0" smtClean="0">
                <a:effectLst>
                  <a:outerShdw blurRad="38100" dist="38100" dir="2700000" algn="tl">
                    <a:srgbClr val="000000">
                      <a:alpha val="43137"/>
                    </a:srgbClr>
                  </a:outerShdw>
                </a:effectLst>
              </a:rPr>
              <a:t>Chapter 163 Part III was first passed in 1969. At that time, there were 15 legislatively created Downtown Development Authorities, which collected ad valorem for redevelopment.   </a:t>
            </a:r>
          </a:p>
          <a:p>
            <a:pPr>
              <a:buFont typeface="Wingdings" pitchFamily="2" charset="2"/>
              <a:buChar char="§"/>
              <a:defRPr/>
            </a:pPr>
            <a:r>
              <a:rPr lang="en-US" sz="2400" dirty="0" smtClean="0">
                <a:effectLst>
                  <a:outerShdw blurRad="38100" dist="38100" dir="2700000" algn="tl">
                    <a:srgbClr val="000000">
                      <a:alpha val="43137"/>
                    </a:srgbClr>
                  </a:outerShdw>
                </a:effectLst>
              </a:rPr>
              <a:t>It wasn’t until State v. Miami Beach Redevelopment Agency was decided in 1980, that CRAs proliferated.  Strand v. Escambia County in 2007 affirmed the Miami Beach case.</a:t>
            </a:r>
          </a:p>
          <a:p>
            <a:pPr>
              <a:defRPr/>
            </a:pPr>
            <a:endParaRPr lang="en-US" dirty="0" smtClean="0"/>
          </a:p>
          <a:p>
            <a:pPr>
              <a:defRPr/>
            </a:pPr>
            <a:endParaRPr lang="en-US" dirty="0" smtClean="0"/>
          </a:p>
          <a:p>
            <a:pPr>
              <a:defRPr/>
            </a:pPr>
            <a:endParaRPr lang="en-US" dirty="0" smtClean="0"/>
          </a:p>
          <a:p>
            <a:pPr>
              <a:defRPr/>
            </a:pPr>
            <a:endParaRPr lang="en-US" dirty="0" smtClean="0"/>
          </a:p>
          <a:p>
            <a:pPr>
              <a:defRPr/>
            </a:pPr>
            <a:endParaRPr lang="en-US" dirty="0" smtClean="0"/>
          </a:p>
          <a:p>
            <a:pPr>
              <a:defRPr/>
            </a:pPr>
            <a:endParaRPr lang="en-US" dirty="0" smtClean="0"/>
          </a:p>
          <a:p>
            <a:pPr>
              <a:defRPr/>
            </a:pPr>
            <a:endParaRPr 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457200" y="292100"/>
            <a:ext cx="8229600" cy="1155700"/>
          </a:xfrm>
        </p:spPr>
        <p:txBody>
          <a:bodyPr/>
          <a:lstStyle/>
          <a:p>
            <a:pPr algn="ctr" eaLnBrk="1" hangingPunct="1">
              <a:defRPr/>
            </a:pPr>
            <a:r>
              <a:rPr lang="en-US" sz="4000" b="1" dirty="0" smtClean="0">
                <a:solidFill>
                  <a:srgbClr val="FFC000"/>
                </a:solidFill>
                <a:effectLst>
                  <a:outerShdw blurRad="38100" dist="38100" dir="2700000" algn="tl">
                    <a:srgbClr val="000000">
                      <a:alpha val="43137"/>
                    </a:srgbClr>
                  </a:outerShdw>
                </a:effectLst>
              </a:rPr>
              <a:t>Good Ideas</a:t>
            </a:r>
          </a:p>
        </p:txBody>
      </p:sp>
      <p:sp>
        <p:nvSpPr>
          <p:cNvPr id="94211" name="Rectangle 3"/>
          <p:cNvSpPr>
            <a:spLocks noGrp="1" noChangeArrowheads="1"/>
          </p:cNvSpPr>
          <p:nvPr>
            <p:ph idx="1"/>
          </p:nvPr>
        </p:nvSpPr>
        <p:spPr>
          <a:xfrm>
            <a:off x="533400" y="1600200"/>
            <a:ext cx="7924800" cy="5257800"/>
          </a:xfrm>
        </p:spPr>
        <p:txBody>
          <a:bodyPr>
            <a:normAutofit/>
          </a:bodyPr>
          <a:lstStyle/>
          <a:p>
            <a:pPr marL="274320" indent="-274320" eaLnBrk="1" fontAlgn="auto" hangingPunct="1">
              <a:spcAft>
                <a:spcPts val="0"/>
              </a:spcAft>
              <a:buClr>
                <a:schemeClr val="accent3"/>
              </a:buClr>
              <a:buFont typeface="Wingdings" pitchFamily="2" charset="2"/>
              <a:buChar char="§"/>
              <a:defRPr/>
            </a:pPr>
            <a:r>
              <a:rPr lang="en-US" b="1" dirty="0">
                <a:effectLst>
                  <a:outerShdw blurRad="38100" dist="38100" dir="2700000" algn="tl">
                    <a:srgbClr val="000000">
                      <a:alpha val="43137"/>
                    </a:srgbClr>
                  </a:outerShdw>
                </a:effectLst>
              </a:rPr>
              <a:t>Promote </a:t>
            </a:r>
            <a:r>
              <a:rPr lang="en-US" b="1" dirty="0" smtClean="0">
                <a:effectLst>
                  <a:outerShdw blurRad="38100" dist="38100" dir="2700000" algn="tl">
                    <a:srgbClr val="000000">
                      <a:alpha val="43137"/>
                    </a:srgbClr>
                  </a:outerShdw>
                </a:effectLst>
              </a:rPr>
              <a:t>Projects Properly</a:t>
            </a:r>
          </a:p>
          <a:p>
            <a:pPr marL="274320" indent="-274320" eaLnBrk="1" fontAlgn="auto" hangingPunct="1">
              <a:spcAft>
                <a:spcPts val="0"/>
              </a:spcAft>
              <a:buClr>
                <a:schemeClr val="accent3"/>
              </a:buClr>
              <a:buFont typeface="Wingdings" pitchFamily="2" charset="2"/>
              <a:buChar char="§"/>
              <a:defRPr/>
            </a:pPr>
            <a:r>
              <a:rPr lang="en-US" b="1" dirty="0" smtClean="0">
                <a:effectLst>
                  <a:outerShdw blurRad="38100" dist="38100" dir="2700000" algn="tl">
                    <a:srgbClr val="000000">
                      <a:alpha val="43137"/>
                    </a:srgbClr>
                  </a:outerShdw>
                </a:effectLst>
              </a:rPr>
              <a:t>Celebrate and Share Success Often</a:t>
            </a:r>
          </a:p>
          <a:p>
            <a:pPr marL="274320" indent="-274320" eaLnBrk="1" fontAlgn="auto" hangingPunct="1">
              <a:spcAft>
                <a:spcPts val="0"/>
              </a:spcAft>
              <a:buClr>
                <a:schemeClr val="accent3"/>
              </a:buClr>
              <a:buFont typeface="Wingdings" pitchFamily="2" charset="2"/>
              <a:buChar char="§"/>
              <a:defRPr/>
            </a:pPr>
            <a:r>
              <a:rPr lang="en-US" b="1" dirty="0" smtClean="0">
                <a:effectLst>
                  <a:outerShdw blurRad="38100" dist="38100" dir="2700000" algn="tl">
                    <a:srgbClr val="000000">
                      <a:alpha val="43137"/>
                    </a:srgbClr>
                  </a:outerShdw>
                </a:effectLst>
              </a:rPr>
              <a:t>Create themes, campaigns, events, buzz </a:t>
            </a:r>
            <a:endParaRPr lang="en-US" b="1" dirty="0">
              <a:effectLst>
                <a:outerShdw blurRad="38100" dist="38100" dir="2700000" algn="tl">
                  <a:srgbClr val="000000">
                    <a:alpha val="43137"/>
                  </a:srgbClr>
                </a:outerShdw>
              </a:effectLst>
            </a:endParaRPr>
          </a:p>
          <a:p>
            <a:pPr marL="274320" indent="-274320" eaLnBrk="1" fontAlgn="auto" hangingPunct="1">
              <a:spcAft>
                <a:spcPts val="0"/>
              </a:spcAft>
              <a:buClr>
                <a:schemeClr val="accent3"/>
              </a:buClr>
              <a:buFont typeface="Wingdings" pitchFamily="2" charset="2"/>
              <a:buChar char="§"/>
              <a:defRPr/>
            </a:pPr>
            <a:endParaRPr lang="en-US" sz="800" b="1" dirty="0">
              <a:effectLst>
                <a:outerShdw blurRad="38100" dist="38100" dir="2700000" algn="tl">
                  <a:srgbClr val="000000">
                    <a:alpha val="43137"/>
                  </a:srgbClr>
                </a:outerShdw>
              </a:effectLst>
            </a:endParaRPr>
          </a:p>
          <a:p>
            <a:pPr marL="274320" indent="-274320" eaLnBrk="1" fontAlgn="auto" hangingPunct="1">
              <a:spcAft>
                <a:spcPts val="0"/>
              </a:spcAft>
              <a:buClr>
                <a:schemeClr val="accent3"/>
              </a:buClr>
              <a:buFont typeface="Wingdings" pitchFamily="2" charset="2"/>
              <a:buChar char="§"/>
              <a:defRPr/>
            </a:pPr>
            <a:r>
              <a:rPr lang="en-US" b="1" dirty="0">
                <a:effectLst>
                  <a:outerShdw blurRad="38100" dist="38100" dir="2700000" algn="tl">
                    <a:srgbClr val="000000">
                      <a:alpha val="43137"/>
                    </a:srgbClr>
                  </a:outerShdw>
                </a:effectLst>
              </a:rPr>
              <a:t>Network, Network, Network</a:t>
            </a:r>
          </a:p>
          <a:p>
            <a:pPr marL="274320" indent="-274320" eaLnBrk="1" fontAlgn="auto" hangingPunct="1">
              <a:spcAft>
                <a:spcPts val="0"/>
              </a:spcAft>
              <a:buClr>
                <a:schemeClr val="accent3"/>
              </a:buClr>
              <a:buFont typeface="Wingdings" pitchFamily="2" charset="2"/>
              <a:buChar char="§"/>
              <a:defRPr/>
            </a:pPr>
            <a:endParaRPr lang="en-US" sz="800" b="1" dirty="0">
              <a:effectLst>
                <a:outerShdw blurRad="38100" dist="38100" dir="2700000" algn="tl">
                  <a:srgbClr val="000000">
                    <a:alpha val="43137"/>
                  </a:srgbClr>
                </a:outerShdw>
              </a:effectLst>
            </a:endParaRPr>
          </a:p>
          <a:p>
            <a:pPr marL="274320" indent="-274320" eaLnBrk="1" fontAlgn="auto" hangingPunct="1">
              <a:spcAft>
                <a:spcPts val="0"/>
              </a:spcAft>
              <a:buClr>
                <a:schemeClr val="accent3"/>
              </a:buClr>
              <a:buFont typeface="Wingdings" pitchFamily="2" charset="2"/>
              <a:buChar char="§"/>
              <a:defRPr/>
            </a:pPr>
            <a:r>
              <a:rPr lang="en-US" b="1" dirty="0" smtClean="0">
                <a:effectLst>
                  <a:outerShdw blurRad="38100" dist="38100" dir="2700000" algn="tl">
                    <a:srgbClr val="000000">
                      <a:alpha val="43137"/>
                    </a:srgbClr>
                  </a:outerShdw>
                </a:effectLst>
              </a:rPr>
              <a:t>Partnerships</a:t>
            </a:r>
          </a:p>
          <a:p>
            <a:pPr marL="274320" indent="-274320" eaLnBrk="1" fontAlgn="auto" hangingPunct="1">
              <a:spcAft>
                <a:spcPts val="0"/>
              </a:spcAft>
              <a:buClr>
                <a:schemeClr val="accent3"/>
              </a:buClr>
              <a:buFont typeface="Wingdings" pitchFamily="2" charset="2"/>
              <a:buChar char="§"/>
              <a:defRPr/>
            </a:pPr>
            <a:endParaRPr lang="en-US" sz="800" b="1" dirty="0">
              <a:effectLst>
                <a:outerShdw blurRad="38100" dist="38100" dir="2700000" algn="tl">
                  <a:srgbClr val="000000">
                    <a:alpha val="43137"/>
                  </a:srgbClr>
                </a:outerShdw>
              </a:effectLst>
            </a:endParaRPr>
          </a:p>
          <a:p>
            <a:pPr marL="274320" indent="-274320" eaLnBrk="1" fontAlgn="auto" hangingPunct="1">
              <a:spcAft>
                <a:spcPts val="0"/>
              </a:spcAft>
              <a:buClr>
                <a:schemeClr val="accent3"/>
              </a:buClr>
              <a:buFont typeface="Wingdings" pitchFamily="2" charset="2"/>
              <a:buChar char="§"/>
              <a:defRPr/>
            </a:pPr>
            <a:r>
              <a:rPr lang="en-US" b="1" dirty="0" smtClean="0">
                <a:effectLst>
                  <a:outerShdw blurRad="38100" dist="38100" dir="2700000" algn="tl">
                    <a:srgbClr val="000000">
                      <a:alpha val="43137"/>
                    </a:srgbClr>
                  </a:outerShdw>
                </a:effectLst>
              </a:rPr>
              <a:t>Code Reviews and Enforcement</a:t>
            </a:r>
          </a:p>
          <a:p>
            <a:pPr marL="274320" indent="-274320" eaLnBrk="1" fontAlgn="auto" hangingPunct="1">
              <a:spcAft>
                <a:spcPts val="0"/>
              </a:spcAft>
              <a:buClr>
                <a:schemeClr val="accent3"/>
              </a:buClr>
              <a:buFont typeface="Wingdings" pitchFamily="2" charset="2"/>
              <a:buChar char="§"/>
              <a:defRPr/>
            </a:pPr>
            <a:r>
              <a:rPr lang="en-US" b="1" dirty="0" smtClean="0">
                <a:effectLst>
                  <a:outerShdw blurRad="38100" dist="38100" dir="2700000" algn="tl">
                    <a:srgbClr val="000000">
                      <a:alpha val="43137"/>
                    </a:srgbClr>
                  </a:outerShdw>
                </a:effectLst>
              </a:rPr>
              <a:t>Be realistic about what can be accomplished, but…</a:t>
            </a:r>
          </a:p>
          <a:p>
            <a:pPr marL="274320" indent="-274320" eaLnBrk="1" fontAlgn="auto" hangingPunct="1">
              <a:spcAft>
                <a:spcPts val="0"/>
              </a:spcAft>
              <a:buClr>
                <a:schemeClr val="accent3"/>
              </a:buClr>
              <a:buFont typeface="Wingdings" pitchFamily="2" charset="2"/>
              <a:buChar char="§"/>
              <a:defRPr/>
            </a:pPr>
            <a:r>
              <a:rPr lang="en-US" b="1" dirty="0" smtClean="0">
                <a:effectLst>
                  <a:outerShdw blurRad="38100" dist="38100" dir="2700000" algn="tl">
                    <a:srgbClr val="000000">
                      <a:alpha val="43137"/>
                    </a:srgbClr>
                  </a:outerShdw>
                </a:effectLst>
              </a:rPr>
              <a:t>Be bold in setting goals </a:t>
            </a:r>
            <a:endParaRPr lang="en-US" b="1" dirty="0">
              <a:effectLst>
                <a:outerShdw blurRad="38100" dist="38100" dir="2700000" algn="tl">
                  <a:srgbClr val="000000">
                    <a:alpha val="43137"/>
                  </a:srgbClr>
                </a:outerShdw>
              </a:effectLst>
            </a:endParaRPr>
          </a:p>
          <a:p>
            <a:pPr marL="274320" indent="-274320" eaLnBrk="1" fontAlgn="auto" hangingPunct="1">
              <a:spcAft>
                <a:spcPts val="0"/>
              </a:spcAft>
              <a:buClr>
                <a:schemeClr val="accent3"/>
              </a:buClr>
              <a:buFontTx/>
              <a:buNone/>
              <a:defRPr/>
            </a:pPr>
            <a:endParaRPr lang="en-US" dirty="0">
              <a:solidFill>
                <a:srgbClr val="000000"/>
              </a:solidFill>
              <a:effectLst>
                <a:outerShdw blurRad="38100" dist="38100" dir="2700000" algn="tl">
                  <a:srgbClr val="FFFFFF"/>
                </a:outerShdw>
              </a:effectLst>
            </a:endParaRPr>
          </a:p>
        </p:txBody>
      </p:sp>
      <p:sp>
        <p:nvSpPr>
          <p:cNvPr id="29700" name="Rectangle 4"/>
          <p:cNvSpPr>
            <a:spLocks noChangeArrowheads="1"/>
          </p:cNvSpPr>
          <p:nvPr/>
        </p:nvSpPr>
        <p:spPr bwMode="auto">
          <a:xfrm>
            <a:off x="609600" y="3276600"/>
            <a:ext cx="7543800" cy="641350"/>
          </a:xfrm>
          <a:prstGeom prst="rect">
            <a:avLst/>
          </a:prstGeom>
          <a:noFill/>
          <a:ln w="9525">
            <a:noFill/>
            <a:miter lim="800000"/>
            <a:headEnd/>
            <a:tailEnd/>
          </a:ln>
        </p:spPr>
        <p:txBody>
          <a:bodyPr>
            <a:spAutoFit/>
          </a:bodyPr>
          <a:lstStyle/>
          <a:p>
            <a:endParaRPr lang="en-US" sz="3600" b="1"/>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a:xfrm>
            <a:off x="457200" y="274638"/>
            <a:ext cx="8229600" cy="1554162"/>
          </a:xfrm>
        </p:spPr>
        <p:txBody>
          <a:bodyPr/>
          <a:lstStyle/>
          <a:p>
            <a:pPr algn="ctr" eaLnBrk="1" hangingPunct="1">
              <a:defRPr/>
            </a:pPr>
            <a:r>
              <a:rPr lang="en-US" sz="4000" b="1" dirty="0" smtClean="0">
                <a:solidFill>
                  <a:srgbClr val="FFC000"/>
                </a:solidFill>
                <a:effectLst>
                  <a:outerShdw blurRad="38100" dist="38100" dir="2700000" algn="tl">
                    <a:srgbClr val="000000">
                      <a:alpha val="43137"/>
                    </a:srgbClr>
                  </a:outerShdw>
                </a:effectLst>
              </a:rPr>
              <a:t>Step Back &amp; Agree  </a:t>
            </a:r>
          </a:p>
        </p:txBody>
      </p:sp>
      <p:sp>
        <p:nvSpPr>
          <p:cNvPr id="26627" name="Rectangle 3"/>
          <p:cNvSpPr>
            <a:spLocks noGrp="1" noChangeArrowheads="1"/>
          </p:cNvSpPr>
          <p:nvPr>
            <p:ph idx="1"/>
          </p:nvPr>
        </p:nvSpPr>
        <p:spPr/>
        <p:txBody>
          <a:bodyPr/>
          <a:lstStyle/>
          <a:p>
            <a:pPr eaLnBrk="1" hangingPunct="1">
              <a:defRPr/>
            </a:pPr>
            <a:endParaRPr lang="en-US" b="1" dirty="0" smtClean="0">
              <a:solidFill>
                <a:srgbClr val="000000"/>
              </a:solidFill>
            </a:endParaRPr>
          </a:p>
          <a:p>
            <a:pPr eaLnBrk="1" hangingPunct="1">
              <a:buFont typeface="Wingdings" pitchFamily="2" charset="2"/>
              <a:buChar char="§"/>
              <a:defRPr/>
            </a:pPr>
            <a:r>
              <a:rPr lang="en-US" b="1" dirty="0" smtClean="0">
                <a:effectLst>
                  <a:outerShdw blurRad="38100" dist="38100" dir="2700000" algn="tl">
                    <a:srgbClr val="000000">
                      <a:alpha val="43137"/>
                    </a:srgbClr>
                  </a:outerShdw>
                </a:effectLst>
              </a:rPr>
              <a:t>Redevelopment benefits everyone’s taxpayers</a:t>
            </a:r>
          </a:p>
          <a:p>
            <a:pPr eaLnBrk="1" hangingPunct="1">
              <a:buFont typeface="Wingdings" pitchFamily="2" charset="2"/>
              <a:buChar char="§"/>
              <a:defRPr/>
            </a:pPr>
            <a:r>
              <a:rPr lang="en-US" b="1" dirty="0" smtClean="0">
                <a:effectLst>
                  <a:outerShdw blurRad="38100" dist="38100" dir="2700000" algn="tl">
                    <a:srgbClr val="000000">
                      <a:alpha val="43137"/>
                    </a:srgbClr>
                  </a:outerShdw>
                </a:effectLst>
              </a:rPr>
              <a:t>Long process, patience is a virtue worth having</a:t>
            </a:r>
          </a:p>
          <a:p>
            <a:pPr eaLnBrk="1" hangingPunct="1">
              <a:buFont typeface="Wingdings" pitchFamily="2" charset="2"/>
              <a:buChar char="§"/>
              <a:defRPr/>
            </a:pPr>
            <a:r>
              <a:rPr lang="en-US" b="1" dirty="0" smtClean="0">
                <a:effectLst>
                  <a:outerShdw blurRad="38100" dist="38100" dir="2700000" algn="tl">
                    <a:srgbClr val="000000">
                      <a:alpha val="43137"/>
                    </a:srgbClr>
                  </a:outerShdw>
                </a:effectLst>
              </a:rPr>
              <a:t>Planning, formal agreements, communication and consensus are critical</a:t>
            </a:r>
          </a:p>
          <a:p>
            <a:pPr eaLnBrk="1" hangingPunct="1">
              <a:buFont typeface="Wingdings" pitchFamily="2" charset="2"/>
              <a:buChar char="§"/>
              <a:defRPr/>
            </a:pPr>
            <a:r>
              <a:rPr lang="en-US" b="1" dirty="0" smtClean="0">
                <a:effectLst>
                  <a:outerShdw blurRad="38100" dist="38100" dir="2700000" algn="tl">
                    <a:srgbClr val="000000">
                      <a:alpha val="43137"/>
                    </a:srgbClr>
                  </a:outerShdw>
                </a:effectLst>
              </a:rPr>
              <a:t>Each area is unique so make it yours, establish an identity</a:t>
            </a:r>
          </a:p>
          <a:p>
            <a:pPr eaLnBrk="1" hangingPunct="1">
              <a:buFont typeface="Wingdings" pitchFamily="2" charset="2"/>
              <a:buChar char="§"/>
              <a:defRPr/>
            </a:pPr>
            <a:r>
              <a:rPr lang="en-US" b="1" dirty="0" smtClean="0">
                <a:effectLst>
                  <a:outerShdw blurRad="38100" dist="38100" dir="2700000" algn="tl">
                    <a:srgbClr val="000000">
                      <a:alpha val="43137"/>
                    </a:srgbClr>
                  </a:outerShdw>
                </a:effectLst>
              </a:rPr>
              <a:t>Be a champion for a shared vision </a:t>
            </a:r>
          </a:p>
          <a:p>
            <a:pPr eaLnBrk="1" hangingPunct="1">
              <a:defRPr/>
            </a:pPr>
            <a:endParaRPr lang="en-US" b="1" dirty="0" smtClean="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35" presetClass="entr" presetSubtype="0" fill="hold" grpId="0" nodeType="withEffect">
                                  <p:stCondLst>
                                    <p:cond delay="0"/>
                                  </p:stCondLst>
                                  <p:iterate type="lt">
                                    <p:tmPct val="10000"/>
                                  </p:iterate>
                                  <p:childTnLst>
                                    <p:set>
                                      <p:cBhvr>
                                        <p:cTn id="6" dur="1" fill="hold">
                                          <p:stCondLst>
                                            <p:cond delay="0"/>
                                          </p:stCondLst>
                                        </p:cTn>
                                        <p:tgtEl>
                                          <p:spTgt spid="26626"/>
                                        </p:tgtEl>
                                        <p:attrNameLst>
                                          <p:attrName>style.visibility</p:attrName>
                                        </p:attrNameLst>
                                      </p:cBhvr>
                                      <p:to>
                                        <p:strVal val="visible"/>
                                      </p:to>
                                    </p:set>
                                    <p:animEffect transition="in" filter="fade">
                                      <p:cBhvr>
                                        <p:cTn id="7" dur="600">
                                          <p:stCondLst>
                                            <p:cond delay="0"/>
                                          </p:stCondLst>
                                        </p:cTn>
                                        <p:tgtEl>
                                          <p:spTgt spid="26626"/>
                                        </p:tgtEl>
                                      </p:cBhvr>
                                    </p:animEffect>
                                    <p:anim calcmode="lin" valueType="num">
                                      <p:cBhvr>
                                        <p:cTn id="8" dur="600" fill="hold">
                                          <p:stCondLst>
                                            <p:cond delay="0"/>
                                          </p:stCondLst>
                                        </p:cTn>
                                        <p:tgtEl>
                                          <p:spTgt spid="26626"/>
                                        </p:tgtEl>
                                        <p:attrNameLst>
                                          <p:attrName>style.rotation</p:attrName>
                                        </p:attrNameLst>
                                      </p:cBhvr>
                                      <p:tavLst>
                                        <p:tav tm="0">
                                          <p:val>
                                            <p:fltVal val="720"/>
                                          </p:val>
                                        </p:tav>
                                        <p:tav tm="100000">
                                          <p:val>
                                            <p:fltVal val="0"/>
                                          </p:val>
                                        </p:tav>
                                      </p:tavLst>
                                    </p:anim>
                                    <p:anim calcmode="lin" valueType="num">
                                      <p:cBhvr>
                                        <p:cTn id="9" dur="600" fill="hold">
                                          <p:stCondLst>
                                            <p:cond delay="0"/>
                                          </p:stCondLst>
                                        </p:cTn>
                                        <p:tgtEl>
                                          <p:spTgt spid="26626"/>
                                        </p:tgtEl>
                                        <p:attrNameLst>
                                          <p:attrName>ppt_h</p:attrName>
                                        </p:attrNameLst>
                                      </p:cBhvr>
                                      <p:tavLst>
                                        <p:tav tm="0">
                                          <p:val>
                                            <p:fltVal val="0"/>
                                          </p:val>
                                        </p:tav>
                                        <p:tav tm="100000">
                                          <p:val>
                                            <p:strVal val="#ppt_h"/>
                                          </p:val>
                                        </p:tav>
                                      </p:tavLst>
                                    </p:anim>
                                    <p:anim calcmode="lin" valueType="num">
                                      <p:cBhvr>
                                        <p:cTn id="10" dur="600" fill="hold">
                                          <p:stCondLst>
                                            <p:cond delay="0"/>
                                          </p:stCondLst>
                                        </p:cTn>
                                        <p:tgtEl>
                                          <p:spTgt spid="26626"/>
                                        </p:tgtEl>
                                        <p:attrNameLst>
                                          <p:attrName>ppt_w</p:attrName>
                                        </p:attrNameLst>
                                      </p:cBhvr>
                                      <p:tavLst>
                                        <p:tav tm="0">
                                          <p:val>
                                            <p:fltVal val="0"/>
                                          </p:val>
                                        </p:tav>
                                        <p:tav tm="100000">
                                          <p:val>
                                            <p:strVal val="#ppt_w"/>
                                          </p:val>
                                        </p:tav>
                                      </p:tavLst>
                                    </p:anim>
                                  </p:childTnLst>
                                </p:cTn>
                              </p:par>
                            </p:childTnLst>
                          </p:cTn>
                        </p:par>
                      </p:childTnLst>
                    </p:cTn>
                  </p:par>
                  <p:par>
                    <p:cTn id="11" fill="hold">
                      <p:stCondLst>
                        <p:cond delay="indefinite"/>
                      </p:stCondLst>
                      <p:childTnLst>
                        <p:par>
                          <p:cTn id="12" fill="hold">
                            <p:stCondLst>
                              <p:cond delay="0"/>
                            </p:stCondLst>
                            <p:childTnLst>
                              <p:par>
                                <p:cTn id="13" presetID="12" presetClass="entr" presetSubtype="4" fill="hold" grpId="0" nodeType="clickEffect">
                                  <p:stCondLst>
                                    <p:cond delay="0"/>
                                  </p:stCondLst>
                                  <p:childTnLst>
                                    <p:set>
                                      <p:cBhvr>
                                        <p:cTn id="14" dur="1" fill="hold">
                                          <p:stCondLst>
                                            <p:cond delay="0"/>
                                          </p:stCondLst>
                                        </p:cTn>
                                        <p:tgtEl>
                                          <p:spTgt spid="26627">
                                            <p:txEl>
                                              <p:pRg st="1" end="1"/>
                                            </p:txEl>
                                          </p:spTgt>
                                        </p:tgtEl>
                                        <p:attrNameLst>
                                          <p:attrName>style.visibility</p:attrName>
                                        </p:attrNameLst>
                                      </p:cBhvr>
                                      <p:to>
                                        <p:strVal val="visible"/>
                                      </p:to>
                                    </p:set>
                                    <p:animEffect transition="in" filter="slide(fromBottom)">
                                      <p:cBhvr>
                                        <p:cTn id="15" dur="500">
                                          <p:stCondLst>
                                            <p:cond delay="0"/>
                                          </p:stCondLst>
                                        </p:cTn>
                                        <p:tgtEl>
                                          <p:spTgt spid="26627">
                                            <p:txEl>
                                              <p:pRg st="1" end="1"/>
                                            </p:txEl>
                                          </p:spTgt>
                                        </p:tgtEl>
                                      </p:cBhvr>
                                    </p:animEffect>
                                  </p:childTnLst>
                                </p:cTn>
                              </p:par>
                            </p:childTnLst>
                          </p:cTn>
                        </p:par>
                      </p:childTnLst>
                    </p:cTn>
                  </p:par>
                  <p:par>
                    <p:cTn id="16" fill="hold">
                      <p:stCondLst>
                        <p:cond delay="indefinite"/>
                      </p:stCondLst>
                      <p:childTnLst>
                        <p:par>
                          <p:cTn id="17" fill="hold">
                            <p:stCondLst>
                              <p:cond delay="0"/>
                            </p:stCondLst>
                            <p:childTnLst>
                              <p:par>
                                <p:cTn id="18" presetID="12" presetClass="entr" presetSubtype="4" fill="hold" grpId="0" nodeType="clickEffect">
                                  <p:stCondLst>
                                    <p:cond delay="0"/>
                                  </p:stCondLst>
                                  <p:childTnLst>
                                    <p:set>
                                      <p:cBhvr>
                                        <p:cTn id="19" dur="1" fill="hold">
                                          <p:stCondLst>
                                            <p:cond delay="0"/>
                                          </p:stCondLst>
                                        </p:cTn>
                                        <p:tgtEl>
                                          <p:spTgt spid="26627">
                                            <p:txEl>
                                              <p:pRg st="2" end="2"/>
                                            </p:txEl>
                                          </p:spTgt>
                                        </p:tgtEl>
                                        <p:attrNameLst>
                                          <p:attrName>style.visibility</p:attrName>
                                        </p:attrNameLst>
                                      </p:cBhvr>
                                      <p:to>
                                        <p:strVal val="visible"/>
                                      </p:to>
                                    </p:set>
                                    <p:animEffect transition="in" filter="slide(fromBottom)">
                                      <p:cBhvr>
                                        <p:cTn id="20" dur="500">
                                          <p:stCondLst>
                                            <p:cond delay="0"/>
                                          </p:stCondLst>
                                        </p:cTn>
                                        <p:tgtEl>
                                          <p:spTgt spid="26627">
                                            <p:txEl>
                                              <p:pRg st="2" end="2"/>
                                            </p:txEl>
                                          </p:spTgt>
                                        </p:tgtEl>
                                      </p:cBhvr>
                                    </p:animEffect>
                                  </p:childTnLst>
                                </p:cTn>
                              </p:par>
                            </p:childTnLst>
                          </p:cTn>
                        </p:par>
                      </p:childTnLst>
                    </p:cTn>
                  </p:par>
                  <p:par>
                    <p:cTn id="21" fill="hold">
                      <p:stCondLst>
                        <p:cond delay="indefinite"/>
                      </p:stCondLst>
                      <p:childTnLst>
                        <p:par>
                          <p:cTn id="22" fill="hold">
                            <p:stCondLst>
                              <p:cond delay="0"/>
                            </p:stCondLst>
                            <p:childTnLst>
                              <p:par>
                                <p:cTn id="23" presetID="12" presetClass="entr" presetSubtype="4" fill="hold" grpId="0" nodeType="clickEffect">
                                  <p:stCondLst>
                                    <p:cond delay="0"/>
                                  </p:stCondLst>
                                  <p:childTnLst>
                                    <p:set>
                                      <p:cBhvr>
                                        <p:cTn id="24" dur="1" fill="hold">
                                          <p:stCondLst>
                                            <p:cond delay="0"/>
                                          </p:stCondLst>
                                        </p:cTn>
                                        <p:tgtEl>
                                          <p:spTgt spid="26627">
                                            <p:txEl>
                                              <p:pRg st="3" end="3"/>
                                            </p:txEl>
                                          </p:spTgt>
                                        </p:tgtEl>
                                        <p:attrNameLst>
                                          <p:attrName>style.visibility</p:attrName>
                                        </p:attrNameLst>
                                      </p:cBhvr>
                                      <p:to>
                                        <p:strVal val="visible"/>
                                      </p:to>
                                    </p:set>
                                    <p:animEffect transition="in" filter="slide(fromBottom)">
                                      <p:cBhvr>
                                        <p:cTn id="25" dur="500">
                                          <p:stCondLst>
                                            <p:cond delay="0"/>
                                          </p:stCondLst>
                                        </p:cTn>
                                        <p:tgtEl>
                                          <p:spTgt spid="26627">
                                            <p:txEl>
                                              <p:pRg st="3" end="3"/>
                                            </p:txEl>
                                          </p:spTgt>
                                        </p:tgtEl>
                                      </p:cBhvr>
                                    </p:animEffect>
                                  </p:childTnLst>
                                </p:cTn>
                              </p:par>
                            </p:childTnLst>
                          </p:cTn>
                        </p:par>
                      </p:childTnLst>
                    </p:cTn>
                  </p:par>
                  <p:par>
                    <p:cTn id="26" fill="hold">
                      <p:stCondLst>
                        <p:cond delay="indefinite"/>
                      </p:stCondLst>
                      <p:childTnLst>
                        <p:par>
                          <p:cTn id="27" fill="hold">
                            <p:stCondLst>
                              <p:cond delay="0"/>
                            </p:stCondLst>
                            <p:childTnLst>
                              <p:par>
                                <p:cTn id="28" presetID="12" presetClass="entr" presetSubtype="4" fill="hold" grpId="0" nodeType="clickEffect">
                                  <p:stCondLst>
                                    <p:cond delay="0"/>
                                  </p:stCondLst>
                                  <p:childTnLst>
                                    <p:set>
                                      <p:cBhvr>
                                        <p:cTn id="29" dur="1" fill="hold">
                                          <p:stCondLst>
                                            <p:cond delay="0"/>
                                          </p:stCondLst>
                                        </p:cTn>
                                        <p:tgtEl>
                                          <p:spTgt spid="26627">
                                            <p:txEl>
                                              <p:pRg st="4" end="4"/>
                                            </p:txEl>
                                          </p:spTgt>
                                        </p:tgtEl>
                                        <p:attrNameLst>
                                          <p:attrName>style.visibility</p:attrName>
                                        </p:attrNameLst>
                                      </p:cBhvr>
                                      <p:to>
                                        <p:strVal val="visible"/>
                                      </p:to>
                                    </p:set>
                                    <p:animEffect transition="in" filter="slide(fromBottom)">
                                      <p:cBhvr>
                                        <p:cTn id="30" dur="500">
                                          <p:stCondLst>
                                            <p:cond delay="0"/>
                                          </p:stCondLst>
                                        </p:cTn>
                                        <p:tgtEl>
                                          <p:spTgt spid="26627">
                                            <p:txEl>
                                              <p:pRg st="4" end="4"/>
                                            </p:txEl>
                                          </p:spTgt>
                                        </p:tgtEl>
                                      </p:cBhvr>
                                    </p:animEffect>
                                  </p:childTnLst>
                                </p:cTn>
                              </p:par>
                            </p:childTnLst>
                          </p:cTn>
                        </p:par>
                      </p:childTnLst>
                    </p:cTn>
                  </p:par>
                  <p:par>
                    <p:cTn id="31" fill="hold">
                      <p:stCondLst>
                        <p:cond delay="indefinite"/>
                      </p:stCondLst>
                      <p:childTnLst>
                        <p:par>
                          <p:cTn id="32" fill="hold">
                            <p:stCondLst>
                              <p:cond delay="0"/>
                            </p:stCondLst>
                            <p:childTnLst>
                              <p:par>
                                <p:cTn id="33" presetID="12" presetClass="entr" presetSubtype="4" fill="hold" grpId="0" nodeType="clickEffect">
                                  <p:stCondLst>
                                    <p:cond delay="0"/>
                                  </p:stCondLst>
                                  <p:childTnLst>
                                    <p:set>
                                      <p:cBhvr>
                                        <p:cTn id="34" dur="1" fill="hold">
                                          <p:stCondLst>
                                            <p:cond delay="0"/>
                                          </p:stCondLst>
                                        </p:cTn>
                                        <p:tgtEl>
                                          <p:spTgt spid="26627">
                                            <p:txEl>
                                              <p:pRg st="5" end="5"/>
                                            </p:txEl>
                                          </p:spTgt>
                                        </p:tgtEl>
                                        <p:attrNameLst>
                                          <p:attrName>style.visibility</p:attrName>
                                        </p:attrNameLst>
                                      </p:cBhvr>
                                      <p:to>
                                        <p:strVal val="visible"/>
                                      </p:to>
                                    </p:set>
                                    <p:animEffect transition="in" filter="slide(fromBottom)">
                                      <p:cBhvr>
                                        <p:cTn id="35" dur="500">
                                          <p:stCondLst>
                                            <p:cond delay="0"/>
                                          </p:stCondLst>
                                        </p:cTn>
                                        <p:tgtEl>
                                          <p:spTgt spid="26627">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6626" grpId="0"/>
      <p:bldP spid="26627" grpId="0"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a:xfrm>
            <a:off x="457200" y="457200"/>
            <a:ext cx="8229600" cy="914400"/>
          </a:xfrm>
        </p:spPr>
        <p:txBody>
          <a:bodyPr/>
          <a:lstStyle/>
          <a:p>
            <a:pPr algn="ctr" eaLnBrk="1" hangingPunct="1">
              <a:defRPr/>
            </a:pPr>
            <a:r>
              <a:rPr lang="en-US" sz="4000" b="1" dirty="0" smtClean="0">
                <a:solidFill>
                  <a:srgbClr val="FFC000"/>
                </a:solidFill>
                <a:effectLst>
                  <a:outerShdw blurRad="38100" dist="38100" dir="2700000" algn="tl">
                    <a:srgbClr val="000000">
                      <a:alpha val="43137"/>
                    </a:srgbClr>
                  </a:outerShdw>
                </a:effectLst>
              </a:rPr>
              <a:t>Amending a Plan</a:t>
            </a:r>
          </a:p>
        </p:txBody>
      </p:sp>
      <p:sp>
        <p:nvSpPr>
          <p:cNvPr id="23555" name="Rectangle 3"/>
          <p:cNvSpPr>
            <a:spLocks noGrp="1" noChangeArrowheads="1"/>
          </p:cNvSpPr>
          <p:nvPr>
            <p:ph idx="1"/>
          </p:nvPr>
        </p:nvSpPr>
        <p:spPr>
          <a:xfrm>
            <a:off x="457200" y="1524000"/>
            <a:ext cx="8229600" cy="4572000"/>
          </a:xfrm>
        </p:spPr>
        <p:txBody>
          <a:bodyPr/>
          <a:lstStyle/>
          <a:p>
            <a:pPr eaLnBrk="1" hangingPunct="1">
              <a:buFont typeface="Wingdings" pitchFamily="2" charset="2"/>
              <a:buChar char="§"/>
              <a:defRPr/>
            </a:pPr>
            <a:r>
              <a:rPr lang="en-US" sz="2400" b="1" dirty="0" smtClean="0">
                <a:effectLst>
                  <a:outerShdw blurRad="38100" dist="38100" dir="2700000" algn="tl">
                    <a:srgbClr val="000000">
                      <a:alpha val="43137"/>
                    </a:srgbClr>
                  </a:outerShdw>
                </a:effectLst>
              </a:rPr>
              <a:t>Update plan every 5 yrs / re-set  goals</a:t>
            </a:r>
          </a:p>
          <a:p>
            <a:pPr eaLnBrk="1" hangingPunct="1">
              <a:buFont typeface="Wingdings" pitchFamily="2" charset="2"/>
              <a:buChar char="§"/>
              <a:defRPr/>
            </a:pPr>
            <a:r>
              <a:rPr lang="en-US" sz="2400" b="1" dirty="0" smtClean="0">
                <a:effectLst>
                  <a:outerShdw blurRad="38100" dist="38100" dir="2700000" algn="tl">
                    <a:srgbClr val="000000">
                      <a:alpha val="43137"/>
                    </a:srgbClr>
                  </a:outerShdw>
                </a:effectLst>
              </a:rPr>
              <a:t>Must be consistent with the comprehensive plan (but not a required element)</a:t>
            </a:r>
          </a:p>
          <a:p>
            <a:pPr eaLnBrk="1" hangingPunct="1">
              <a:buFont typeface="Wingdings" pitchFamily="2" charset="2"/>
              <a:buChar char="§"/>
              <a:defRPr/>
            </a:pPr>
            <a:r>
              <a:rPr lang="en-US" sz="2400" b="1" dirty="0" smtClean="0">
                <a:effectLst>
                  <a:outerShdw blurRad="38100" dist="38100" dir="2700000" algn="tl">
                    <a:srgbClr val="000000">
                      <a:alpha val="43137"/>
                    </a:srgbClr>
                  </a:outerShdw>
                </a:effectLst>
              </a:rPr>
              <a:t>Process similar to creation of CRA</a:t>
            </a:r>
          </a:p>
          <a:p>
            <a:pPr eaLnBrk="1" hangingPunct="1">
              <a:buFont typeface="Wingdings" pitchFamily="2" charset="2"/>
              <a:buChar char="§"/>
              <a:defRPr/>
            </a:pPr>
            <a:r>
              <a:rPr lang="en-US" sz="2400" b="1" dirty="0" smtClean="0">
                <a:effectLst>
                  <a:outerShdw blurRad="38100" dist="38100" dir="2700000" algn="tl">
                    <a:srgbClr val="000000">
                      <a:alpha val="43137"/>
                    </a:srgbClr>
                  </a:outerShdw>
                </a:effectLst>
              </a:rPr>
              <a:t>Proposed by the CRA Board, sent to local planning agency, to governing body, notices, public hearing, governing body, then charter county approves</a:t>
            </a:r>
          </a:p>
          <a:p>
            <a:pPr eaLnBrk="1" hangingPunct="1">
              <a:buFont typeface="Wingdings" pitchFamily="2" charset="2"/>
              <a:buChar char="§"/>
              <a:defRPr/>
            </a:pPr>
            <a:r>
              <a:rPr lang="en-US" sz="2400" b="1" dirty="0" smtClean="0">
                <a:effectLst>
                  <a:outerShdw blurRad="38100" dist="38100" dir="2700000" algn="tl">
                    <a:srgbClr val="000000">
                      <a:alpha val="43137"/>
                    </a:srgbClr>
                  </a:outerShdw>
                </a:effectLst>
              </a:rPr>
              <a:t>Options</a:t>
            </a:r>
          </a:p>
          <a:p>
            <a:pPr lvl="1" eaLnBrk="1" hangingPunct="1">
              <a:buFont typeface="Wingdings" pitchFamily="2" charset="2"/>
              <a:buChar char="§"/>
              <a:defRPr/>
            </a:pPr>
            <a:r>
              <a:rPr lang="en-US" sz="2200" b="1" dirty="0" smtClean="0">
                <a:effectLst>
                  <a:outerShdw blurRad="38100" dist="38100" dir="2700000" algn="tl">
                    <a:srgbClr val="000000">
                      <a:alpha val="43137"/>
                    </a:srgbClr>
                  </a:outerShdw>
                </a:effectLst>
              </a:rPr>
              <a:t>Expand or contract boundaries</a:t>
            </a:r>
          </a:p>
          <a:p>
            <a:pPr lvl="1" eaLnBrk="1" hangingPunct="1">
              <a:buFont typeface="Wingdings" pitchFamily="2" charset="2"/>
              <a:buChar char="§"/>
              <a:defRPr/>
            </a:pPr>
            <a:r>
              <a:rPr lang="en-US" sz="2200" b="1" dirty="0" smtClean="0">
                <a:effectLst>
                  <a:outerShdw blurRad="38100" dist="38100" dir="2700000" algn="tl">
                    <a:srgbClr val="000000">
                      <a:alpha val="43137"/>
                    </a:srgbClr>
                  </a:outerShdw>
                </a:effectLst>
              </a:rPr>
              <a:t>Extend term of CRA</a:t>
            </a:r>
          </a:p>
          <a:p>
            <a:pPr lvl="1" eaLnBrk="1" hangingPunct="1">
              <a:buFont typeface="Wingdings" pitchFamily="2" charset="2"/>
              <a:buChar char="§"/>
              <a:defRPr/>
            </a:pPr>
            <a:r>
              <a:rPr lang="en-US" sz="2200" b="1" dirty="0" smtClean="0">
                <a:effectLst>
                  <a:outerShdw blurRad="38100" dist="38100" dir="2700000" algn="tl">
                    <a:srgbClr val="000000">
                      <a:alpha val="43137"/>
                    </a:srgbClr>
                  </a:outerShdw>
                </a:effectLst>
              </a:rPr>
              <a:t>General updates, additions, edits</a:t>
            </a:r>
            <a:endParaRPr lang="en-US" b="1" dirty="0" smtClean="0"/>
          </a:p>
          <a:p>
            <a:pPr eaLnBrk="1" hangingPunct="1">
              <a:defRPr/>
            </a:pPr>
            <a:endParaRPr lang="en-US" sz="2400" b="1" dirty="0" smtClean="0"/>
          </a:p>
          <a:p>
            <a:pPr eaLnBrk="1" hangingPunct="1">
              <a:defRPr/>
            </a:pPr>
            <a:endParaRPr lang="en-US" sz="2400" b="1" dirty="0" smtClean="0"/>
          </a:p>
          <a:p>
            <a:pPr eaLnBrk="1" hangingPunct="1">
              <a:defRPr/>
            </a:pPr>
            <a:endParaRPr lang="en-US" sz="2800" b="1" dirty="0" smtClean="0"/>
          </a:p>
          <a:p>
            <a:pPr eaLnBrk="1" hangingPunct="1">
              <a:defRPr/>
            </a:pPr>
            <a:endParaRPr lang="en-US" sz="2800" b="1" dirty="0" smtClean="0"/>
          </a:p>
          <a:p>
            <a:pPr eaLnBrk="1" hangingPunct="1">
              <a:defRPr/>
            </a:pPr>
            <a:endParaRPr lang="en-US" sz="2800" b="1" dirty="0" smtClean="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850"/>
            <a:ext cx="8229600" cy="742950"/>
          </a:xfrm>
        </p:spPr>
        <p:txBody>
          <a:bodyPr/>
          <a:lstStyle/>
          <a:p>
            <a:pPr algn="ctr">
              <a:defRPr/>
            </a:pPr>
            <a:r>
              <a:rPr lang="en-US" dirty="0" smtClean="0"/>
              <a:t/>
            </a:r>
            <a:br>
              <a:rPr lang="en-US" dirty="0" smtClean="0"/>
            </a:br>
            <a:r>
              <a:rPr lang="en-US" dirty="0" smtClean="0"/>
              <a:t> </a:t>
            </a:r>
            <a:r>
              <a:rPr lang="en-US" sz="4000" b="1" dirty="0" smtClean="0">
                <a:solidFill>
                  <a:srgbClr val="FFC000"/>
                </a:solidFill>
                <a:effectLst>
                  <a:outerShdw blurRad="38100" dist="38100" dir="2700000" algn="tl">
                    <a:srgbClr val="000000">
                      <a:alpha val="43137"/>
                    </a:srgbClr>
                  </a:outerShdw>
                </a:effectLst>
              </a:rPr>
              <a:t>Top Ten Reasons to Rebuild</a:t>
            </a:r>
            <a:endParaRPr lang="en-US" sz="4000" b="1" dirty="0">
              <a:solidFill>
                <a:srgbClr val="FFC000"/>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lstStyle/>
          <a:p>
            <a:pPr eaLnBrk="1" hangingPunct="1">
              <a:buFont typeface="Wingdings" pitchFamily="2" charset="2"/>
              <a:buChar char="§"/>
              <a:defRPr/>
            </a:pPr>
            <a:r>
              <a:rPr lang="en-US" sz="2400" dirty="0" smtClean="0">
                <a:effectLst>
                  <a:outerShdw blurRad="38100" dist="38100" dir="2700000" algn="tl">
                    <a:srgbClr val="000000">
                      <a:alpha val="43137"/>
                    </a:srgbClr>
                  </a:outerShdw>
                </a:effectLst>
              </a:rPr>
              <a:t>Economic Development</a:t>
            </a:r>
          </a:p>
          <a:p>
            <a:pPr eaLnBrk="1" hangingPunct="1">
              <a:buFont typeface="Wingdings" pitchFamily="2" charset="2"/>
              <a:buChar char="§"/>
              <a:defRPr/>
            </a:pPr>
            <a:r>
              <a:rPr lang="en-US" sz="2400" dirty="0" smtClean="0">
                <a:effectLst>
                  <a:outerShdw blurRad="38100" dist="38100" dir="2700000" algn="tl">
                    <a:srgbClr val="000000">
                      <a:alpha val="43137"/>
                    </a:srgbClr>
                  </a:outerShdw>
                </a:effectLst>
              </a:rPr>
              <a:t>Business retention</a:t>
            </a:r>
          </a:p>
          <a:p>
            <a:pPr eaLnBrk="1" hangingPunct="1">
              <a:buFont typeface="Wingdings" pitchFamily="2" charset="2"/>
              <a:buChar char="§"/>
              <a:defRPr/>
            </a:pPr>
            <a:r>
              <a:rPr lang="en-US" sz="2400" dirty="0" smtClean="0">
                <a:effectLst>
                  <a:outerShdw blurRad="38100" dist="38100" dir="2700000" algn="tl">
                    <a:srgbClr val="000000">
                      <a:alpha val="43137"/>
                    </a:srgbClr>
                  </a:outerShdw>
                </a:effectLst>
              </a:rPr>
              <a:t>Crime Prevention </a:t>
            </a:r>
          </a:p>
          <a:p>
            <a:pPr eaLnBrk="1" hangingPunct="1">
              <a:buFont typeface="Wingdings" pitchFamily="2" charset="2"/>
              <a:buChar char="§"/>
              <a:defRPr/>
            </a:pPr>
            <a:r>
              <a:rPr lang="en-US" sz="2400" dirty="0" smtClean="0">
                <a:effectLst>
                  <a:outerShdw blurRad="38100" dist="38100" dir="2700000" algn="tl">
                    <a:srgbClr val="000000">
                      <a:alpha val="43137"/>
                    </a:srgbClr>
                  </a:outerShdw>
                </a:effectLst>
              </a:rPr>
              <a:t>Streetscapes</a:t>
            </a:r>
          </a:p>
          <a:p>
            <a:pPr eaLnBrk="1" hangingPunct="1">
              <a:buFont typeface="Wingdings" pitchFamily="2" charset="2"/>
              <a:buChar char="§"/>
              <a:defRPr/>
            </a:pPr>
            <a:r>
              <a:rPr lang="en-US" sz="2400" dirty="0" smtClean="0">
                <a:effectLst>
                  <a:outerShdw blurRad="38100" dist="38100" dir="2700000" algn="tl">
                    <a:srgbClr val="000000">
                      <a:alpha val="43137"/>
                    </a:srgbClr>
                  </a:outerShdw>
                </a:effectLst>
              </a:rPr>
              <a:t>Housing</a:t>
            </a:r>
          </a:p>
          <a:p>
            <a:pPr eaLnBrk="1" hangingPunct="1">
              <a:buFont typeface="Wingdings" pitchFamily="2" charset="2"/>
              <a:buChar char="§"/>
              <a:defRPr/>
            </a:pPr>
            <a:r>
              <a:rPr lang="en-US" sz="2400" dirty="0" smtClean="0">
                <a:effectLst>
                  <a:outerShdw blurRad="38100" dist="38100" dir="2700000" algn="tl">
                    <a:srgbClr val="000000">
                      <a:alpha val="43137"/>
                    </a:srgbClr>
                  </a:outerShdw>
                </a:effectLst>
              </a:rPr>
              <a:t>Historic Preservation</a:t>
            </a:r>
          </a:p>
          <a:p>
            <a:pPr eaLnBrk="1" hangingPunct="1">
              <a:buFont typeface="Wingdings" pitchFamily="2" charset="2"/>
              <a:buChar char="§"/>
              <a:defRPr/>
            </a:pPr>
            <a:r>
              <a:rPr lang="en-US" sz="2400" dirty="0" smtClean="0">
                <a:effectLst>
                  <a:outerShdw blurRad="38100" dist="38100" dir="2700000" algn="tl">
                    <a:srgbClr val="000000">
                      <a:alpha val="43137"/>
                    </a:srgbClr>
                  </a:outerShdw>
                </a:effectLst>
              </a:rPr>
              <a:t>Clean and Safe Places To Be</a:t>
            </a:r>
          </a:p>
          <a:p>
            <a:pPr eaLnBrk="1" hangingPunct="1">
              <a:buFont typeface="Wingdings" pitchFamily="2" charset="2"/>
              <a:buChar char="§"/>
              <a:defRPr/>
            </a:pPr>
            <a:r>
              <a:rPr lang="en-US" sz="2400" dirty="0" smtClean="0">
                <a:effectLst>
                  <a:outerShdw blurRad="38100" dist="38100" dir="2700000" algn="tl">
                    <a:srgbClr val="000000">
                      <a:alpha val="43137"/>
                    </a:srgbClr>
                  </a:outerShdw>
                </a:effectLst>
              </a:rPr>
              <a:t>Storm water Management </a:t>
            </a:r>
          </a:p>
          <a:p>
            <a:pPr eaLnBrk="1" hangingPunct="1">
              <a:buFont typeface="Wingdings" pitchFamily="2" charset="2"/>
              <a:buChar char="§"/>
              <a:defRPr/>
            </a:pPr>
            <a:r>
              <a:rPr lang="en-US" sz="2400" dirty="0" smtClean="0">
                <a:effectLst>
                  <a:outerShdw blurRad="38100" dist="38100" dir="2700000" algn="tl">
                    <a:srgbClr val="000000">
                      <a:alpha val="43137"/>
                    </a:srgbClr>
                  </a:outerShdw>
                </a:effectLst>
              </a:rPr>
              <a:t>Parks and Recreation  </a:t>
            </a:r>
          </a:p>
          <a:p>
            <a:pPr eaLnBrk="1" hangingPunct="1">
              <a:buFont typeface="Wingdings" pitchFamily="2" charset="2"/>
              <a:buChar char="§"/>
              <a:defRPr/>
            </a:pPr>
            <a:r>
              <a:rPr lang="en-US" sz="2400" dirty="0" smtClean="0">
                <a:effectLst>
                  <a:outerShdw blurRad="38100" dist="38100" dir="2700000" algn="tl">
                    <a:srgbClr val="000000">
                      <a:alpha val="43137"/>
                    </a:srgbClr>
                  </a:outerShdw>
                </a:effectLst>
              </a:rPr>
              <a:t>Sustainable Reuse and Urban Infill</a:t>
            </a:r>
            <a:endParaRPr lang="en-US" dirty="0">
              <a:effectLst>
                <a:outerShdw blurRad="38100" dist="38100" dir="2700000" algn="tl">
                  <a:srgbClr val="000000">
                    <a:alpha val="43137"/>
                  </a:srgbClr>
                </a:outerShdw>
              </a:effectLst>
            </a:endParaRP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a:xfrm>
            <a:off x="457200" y="704850"/>
            <a:ext cx="8229600" cy="819150"/>
          </a:xfrm>
        </p:spPr>
        <p:txBody>
          <a:bodyPr/>
          <a:lstStyle/>
          <a:p>
            <a:pPr algn="ctr" eaLnBrk="1" hangingPunct="1">
              <a:defRPr/>
            </a:pPr>
            <a:r>
              <a:rPr lang="en-US" sz="4000" b="1" dirty="0" smtClean="0">
                <a:solidFill>
                  <a:srgbClr val="FFC000"/>
                </a:solidFill>
                <a:effectLst>
                  <a:outerShdw blurRad="38100" dist="38100" dir="2700000" algn="tl">
                    <a:srgbClr val="000000">
                      <a:alpha val="43137"/>
                    </a:srgbClr>
                  </a:outerShdw>
                </a:effectLst>
              </a:rPr>
              <a:t>Best Practices</a:t>
            </a:r>
          </a:p>
        </p:txBody>
      </p:sp>
      <p:sp>
        <p:nvSpPr>
          <p:cNvPr id="24579" name="Rectangle 3"/>
          <p:cNvSpPr>
            <a:spLocks noGrp="1" noChangeArrowheads="1"/>
          </p:cNvSpPr>
          <p:nvPr>
            <p:ph idx="1"/>
          </p:nvPr>
        </p:nvSpPr>
        <p:spPr>
          <a:xfrm>
            <a:off x="457200" y="1828800"/>
            <a:ext cx="8229600" cy="4800600"/>
          </a:xfrm>
        </p:spPr>
        <p:txBody>
          <a:bodyPr/>
          <a:lstStyle/>
          <a:p>
            <a:pPr lvl="1" eaLnBrk="1" hangingPunct="1">
              <a:buFont typeface="Wingdings" pitchFamily="2" charset="2"/>
              <a:buChar char="§"/>
              <a:defRPr/>
            </a:pPr>
            <a:r>
              <a:rPr lang="en-US" sz="2800" dirty="0" smtClean="0">
                <a:effectLst>
                  <a:outerShdw blurRad="38100" dist="38100" dir="2700000" algn="tl">
                    <a:srgbClr val="000000">
                      <a:alpha val="43137"/>
                    </a:srgbClr>
                  </a:outerShdw>
                </a:effectLst>
              </a:rPr>
              <a:t>Establish goals, tasks, track progress</a:t>
            </a:r>
          </a:p>
          <a:p>
            <a:pPr lvl="1" eaLnBrk="1" hangingPunct="1">
              <a:buFont typeface="Wingdings" pitchFamily="2" charset="2"/>
              <a:buChar char="§"/>
              <a:defRPr/>
            </a:pPr>
            <a:r>
              <a:rPr lang="en-US" sz="2800" dirty="0" smtClean="0">
                <a:effectLst>
                  <a:outerShdw blurRad="38100" dist="38100" dir="2700000" algn="tl">
                    <a:srgbClr val="000000">
                      <a:alpha val="43137"/>
                    </a:srgbClr>
                  </a:outerShdw>
                </a:effectLst>
              </a:rPr>
              <a:t>Analyze  and study the market </a:t>
            </a:r>
          </a:p>
          <a:p>
            <a:pPr lvl="1" eaLnBrk="1" hangingPunct="1">
              <a:buFont typeface="Wingdings" pitchFamily="2" charset="2"/>
              <a:buChar char="§"/>
              <a:defRPr/>
            </a:pPr>
            <a:r>
              <a:rPr lang="en-US" sz="2800" dirty="0" smtClean="0">
                <a:effectLst>
                  <a:outerShdw blurRad="38100" dist="38100" dir="2700000" algn="tl">
                    <a:srgbClr val="000000">
                      <a:alpha val="43137"/>
                    </a:srgbClr>
                  </a:outerShdw>
                </a:effectLst>
              </a:rPr>
              <a:t>Apply for grants</a:t>
            </a:r>
          </a:p>
          <a:p>
            <a:pPr lvl="1" eaLnBrk="1" hangingPunct="1">
              <a:buFont typeface="Wingdings" pitchFamily="2" charset="2"/>
              <a:buChar char="§"/>
              <a:defRPr/>
            </a:pPr>
            <a:r>
              <a:rPr lang="en-US" sz="2800" dirty="0" smtClean="0">
                <a:effectLst>
                  <a:outerShdw blurRad="38100" dist="38100" dir="2700000" algn="tl">
                    <a:srgbClr val="000000">
                      <a:alpha val="43137"/>
                    </a:srgbClr>
                  </a:outerShdw>
                </a:effectLst>
              </a:rPr>
              <a:t>Do your research</a:t>
            </a:r>
          </a:p>
          <a:p>
            <a:pPr lvl="1" eaLnBrk="1" hangingPunct="1">
              <a:buFont typeface="Wingdings" pitchFamily="2" charset="2"/>
              <a:buChar char="§"/>
              <a:defRPr/>
            </a:pPr>
            <a:r>
              <a:rPr lang="en-US" sz="2800" dirty="0" smtClean="0">
                <a:effectLst>
                  <a:outerShdw blurRad="38100" dist="38100" dir="2700000" algn="tl">
                    <a:srgbClr val="000000">
                      <a:alpha val="43137"/>
                    </a:srgbClr>
                  </a:outerShdw>
                </a:effectLst>
              </a:rPr>
              <a:t>Understand the profit motive</a:t>
            </a:r>
          </a:p>
          <a:p>
            <a:pPr lvl="1" eaLnBrk="1" hangingPunct="1">
              <a:buFont typeface="Wingdings" pitchFamily="2" charset="2"/>
              <a:buChar char="§"/>
              <a:defRPr/>
            </a:pPr>
            <a:r>
              <a:rPr lang="en-US" sz="2800" dirty="0" smtClean="0">
                <a:effectLst>
                  <a:outerShdw blurRad="38100" dist="38100" dir="2700000" algn="tl">
                    <a:srgbClr val="000000">
                      <a:alpha val="43137"/>
                    </a:srgbClr>
                  </a:outerShdw>
                </a:effectLst>
              </a:rPr>
              <a:t>Monitor contracts with public eye</a:t>
            </a:r>
          </a:p>
          <a:p>
            <a:pPr lvl="1" eaLnBrk="1" hangingPunct="1">
              <a:buFont typeface="Wingdings" pitchFamily="2" charset="2"/>
              <a:buChar char="§"/>
              <a:defRPr/>
            </a:pPr>
            <a:r>
              <a:rPr lang="en-US" sz="2800" dirty="0" smtClean="0">
                <a:effectLst>
                  <a:outerShdw blurRad="38100" dist="38100" dir="2700000" algn="tl">
                    <a:srgbClr val="000000">
                      <a:alpha val="43137"/>
                    </a:srgbClr>
                  </a:outerShdw>
                </a:effectLst>
              </a:rPr>
              <a:t>Over communicate on expectations</a:t>
            </a:r>
          </a:p>
          <a:p>
            <a:pPr lvl="1" eaLnBrk="1" hangingPunct="1">
              <a:buFont typeface="Wingdings" pitchFamily="2" charset="2"/>
              <a:buChar char="§"/>
              <a:defRPr/>
            </a:pPr>
            <a:r>
              <a:rPr lang="en-US" sz="2800" dirty="0" smtClean="0">
                <a:effectLst>
                  <a:outerShdw blurRad="38100" dist="38100" dir="2700000" algn="tl">
                    <a:srgbClr val="000000">
                      <a:alpha val="43137"/>
                    </a:srgbClr>
                  </a:outerShdw>
                </a:effectLst>
              </a:rPr>
              <a:t>Use your legal counsel - pay now or pay more later</a:t>
            </a:r>
          </a:p>
          <a:p>
            <a:pPr lvl="1" eaLnBrk="1" hangingPunct="1">
              <a:defRPr/>
            </a:pPr>
            <a:endParaRPr lang="en-US" b="1" dirty="0" smtClean="0"/>
          </a:p>
          <a:p>
            <a:pPr lvl="1" eaLnBrk="1" hangingPunct="1">
              <a:defRPr/>
            </a:pPr>
            <a:endParaRPr lang="en-US" b="1" dirty="0" smtClean="0"/>
          </a:p>
          <a:p>
            <a:pPr lvl="1" eaLnBrk="1" hangingPunct="1">
              <a:defRPr/>
            </a:pPr>
            <a:endParaRPr lang="en-US" b="1" dirty="0" smtClean="0"/>
          </a:p>
          <a:p>
            <a:pPr lvl="1" eaLnBrk="1" hangingPunct="1">
              <a:defRPr/>
            </a:pPr>
            <a:endParaRPr lang="en-US" b="1" dirty="0" smtClean="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850"/>
            <a:ext cx="8229600" cy="895350"/>
          </a:xfrm>
        </p:spPr>
        <p:txBody>
          <a:bodyPr/>
          <a:lstStyle/>
          <a:p>
            <a:pPr algn="ctr">
              <a:defRPr/>
            </a:pPr>
            <a:r>
              <a:rPr lang="en-US" sz="4000" b="1" dirty="0" smtClean="0">
                <a:solidFill>
                  <a:srgbClr val="FFC000"/>
                </a:solidFill>
                <a:effectLst>
                  <a:outerShdw blurRad="38100" dist="38100" dir="2700000" algn="tl">
                    <a:srgbClr val="000000">
                      <a:alpha val="43137"/>
                    </a:srgbClr>
                  </a:outerShdw>
                </a:effectLst>
              </a:rPr>
              <a:t>Best Practices Too</a:t>
            </a:r>
            <a:endParaRPr lang="en-US" sz="4000" b="1" dirty="0">
              <a:solidFill>
                <a:srgbClr val="FFC000"/>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676400"/>
            <a:ext cx="8229600" cy="4648200"/>
          </a:xfrm>
        </p:spPr>
        <p:txBody>
          <a:bodyPr/>
          <a:lstStyle/>
          <a:p>
            <a:pPr eaLnBrk="1" hangingPunct="1">
              <a:buFont typeface="Wingdings" pitchFamily="2" charset="2"/>
              <a:buChar char="§"/>
              <a:defRPr/>
            </a:pPr>
            <a:r>
              <a:rPr lang="en-US" sz="2800" dirty="0" smtClean="0">
                <a:effectLst>
                  <a:outerShdw blurRad="38100" dist="38100" dir="2700000" algn="tl">
                    <a:srgbClr val="000000">
                      <a:alpha val="43137"/>
                    </a:srgbClr>
                  </a:outerShdw>
                </a:effectLst>
              </a:rPr>
              <a:t>Always separate CRA v. Commission meetings </a:t>
            </a:r>
          </a:p>
          <a:p>
            <a:pPr>
              <a:buFont typeface="Wingdings" pitchFamily="2" charset="2"/>
              <a:buChar char="§"/>
              <a:defRPr/>
            </a:pPr>
            <a:r>
              <a:rPr lang="en-US" sz="2800" dirty="0" smtClean="0">
                <a:effectLst>
                  <a:outerShdw blurRad="38100" dist="38100" dir="2700000" algn="tl">
                    <a:srgbClr val="000000">
                      <a:alpha val="43137"/>
                    </a:srgbClr>
                  </a:outerShdw>
                </a:effectLst>
              </a:rPr>
              <a:t>Public notice requirements same as local govt.</a:t>
            </a:r>
          </a:p>
          <a:p>
            <a:pPr>
              <a:buFont typeface="Wingdings" pitchFamily="2" charset="2"/>
              <a:buChar char="§"/>
              <a:defRPr/>
            </a:pPr>
            <a:r>
              <a:rPr lang="en-US" sz="2800" dirty="0" smtClean="0">
                <a:effectLst>
                  <a:outerShdw blurRad="38100" dist="38100" dir="2700000" algn="tl">
                    <a:srgbClr val="000000">
                      <a:alpha val="43137"/>
                    </a:srgbClr>
                  </a:outerShdw>
                </a:effectLst>
              </a:rPr>
              <a:t>Complete all appropriate reports</a:t>
            </a:r>
          </a:p>
          <a:p>
            <a:pPr>
              <a:buFont typeface="Wingdings" pitchFamily="2" charset="2"/>
              <a:buChar char="§"/>
              <a:defRPr/>
            </a:pPr>
            <a:r>
              <a:rPr lang="en-US" sz="2800" dirty="0" smtClean="0">
                <a:effectLst>
                  <a:outerShdw blurRad="38100" dist="38100" dir="2700000" algn="tl">
                    <a:srgbClr val="000000">
                      <a:alpha val="43137"/>
                    </a:srgbClr>
                  </a:outerShdw>
                </a:effectLst>
              </a:rPr>
              <a:t>Joint procedures for CRA and city, </a:t>
            </a:r>
            <a:r>
              <a:rPr lang="en-US" sz="2800" dirty="0" err="1" smtClean="0">
                <a:effectLst>
                  <a:outerShdw blurRad="38100" dist="38100" dir="2700000" algn="tl">
                    <a:srgbClr val="000000">
                      <a:alpha val="43137"/>
                    </a:srgbClr>
                  </a:outerShdw>
                </a:effectLst>
              </a:rPr>
              <a:t>eg</a:t>
            </a:r>
            <a:r>
              <a:rPr lang="en-US" sz="2800" dirty="0" smtClean="0">
                <a:effectLst>
                  <a:outerShdw blurRad="38100" dist="38100" dir="2700000" algn="tl">
                    <a:srgbClr val="000000">
                      <a:alpha val="43137"/>
                    </a:srgbClr>
                  </a:outerShdw>
                </a:effectLst>
              </a:rPr>
              <a:t>. personnel</a:t>
            </a:r>
          </a:p>
          <a:p>
            <a:pPr>
              <a:buFont typeface="Wingdings" pitchFamily="2" charset="2"/>
              <a:buChar char="§"/>
              <a:defRPr/>
            </a:pPr>
            <a:r>
              <a:rPr lang="en-US" sz="2800" dirty="0" smtClean="0">
                <a:effectLst>
                  <a:outerShdw blurRad="38100" dist="38100" dir="2700000" algn="tl">
                    <a:srgbClr val="000000">
                      <a:alpha val="43137"/>
                    </a:srgbClr>
                  </a:outerShdw>
                </a:effectLst>
              </a:rPr>
              <a:t>Separate insurance (errors/</a:t>
            </a:r>
            <a:r>
              <a:rPr lang="en-US" sz="2800" dirty="0" err="1" smtClean="0">
                <a:effectLst>
                  <a:outerShdw blurRad="38100" dist="38100" dir="2700000" algn="tl">
                    <a:srgbClr val="000000">
                      <a:alpha val="43137"/>
                    </a:srgbClr>
                  </a:outerShdw>
                </a:effectLst>
              </a:rPr>
              <a:t>ommissions</a:t>
            </a:r>
            <a:r>
              <a:rPr lang="en-US" sz="2800" dirty="0" smtClean="0">
                <a:effectLst>
                  <a:outerShdw blurRad="38100" dist="38100" dir="2700000" algn="tl">
                    <a:srgbClr val="000000">
                      <a:alpha val="43137"/>
                    </a:srgbClr>
                  </a:outerShdw>
                </a:effectLst>
              </a:rPr>
              <a:t>, liability)</a:t>
            </a:r>
          </a:p>
          <a:p>
            <a:pPr>
              <a:buFont typeface="Wingdings" pitchFamily="2" charset="2"/>
              <a:buChar char="§"/>
              <a:defRPr/>
            </a:pPr>
            <a:r>
              <a:rPr lang="en-US" sz="2800" dirty="0" smtClean="0">
                <a:effectLst>
                  <a:outerShdw blurRad="38100" dist="38100" dir="2700000" algn="tl">
                    <a:srgbClr val="000000">
                      <a:alpha val="43137"/>
                    </a:srgbClr>
                  </a:outerShdw>
                </a:effectLst>
              </a:rPr>
              <a:t>Adopt by-laws   </a:t>
            </a:r>
          </a:p>
          <a:p>
            <a:pPr>
              <a:buFont typeface="Wingdings" pitchFamily="2" charset="2"/>
              <a:buChar char="§"/>
              <a:defRPr/>
            </a:pPr>
            <a:r>
              <a:rPr lang="en-US" sz="2800" dirty="0" smtClean="0">
                <a:effectLst>
                  <a:outerShdw blurRad="38100" dist="38100" dir="2700000" algn="tl">
                    <a:srgbClr val="000000">
                      <a:alpha val="43137"/>
                    </a:srgbClr>
                  </a:outerShdw>
                </a:effectLst>
              </a:rPr>
              <a:t>Mission, goals, objectives – keep copy handy</a:t>
            </a:r>
          </a:p>
          <a:p>
            <a:pPr>
              <a:buFont typeface="Wingdings" pitchFamily="2" charset="2"/>
              <a:buChar char="§"/>
              <a:defRPr/>
            </a:pPr>
            <a:r>
              <a:rPr lang="en-US" sz="2800" dirty="0" smtClean="0">
                <a:effectLst>
                  <a:outerShdw blurRad="38100" dist="38100" dir="2700000" algn="tl">
                    <a:srgbClr val="000000">
                      <a:alpha val="43137"/>
                    </a:srgbClr>
                  </a:outerShdw>
                </a:effectLst>
              </a:rPr>
              <a:t>Annual strategic planning workshop (two hours)</a:t>
            </a:r>
          </a:p>
          <a:p>
            <a:pPr>
              <a:buFont typeface="Wingdings" pitchFamily="2" charset="2"/>
              <a:buChar char="§"/>
              <a:defRPr/>
            </a:pPr>
            <a:r>
              <a:rPr lang="en-US" sz="2800" dirty="0" smtClean="0">
                <a:effectLst>
                  <a:outerShdw blurRad="38100" dist="38100" dir="2700000" algn="tl">
                    <a:srgbClr val="000000">
                      <a:alpha val="43137"/>
                    </a:srgbClr>
                  </a:outerShdw>
                </a:effectLst>
              </a:rPr>
              <a:t>Information and samples from FRA </a:t>
            </a:r>
            <a:endParaRPr lang="en-US" sz="2800" u="sng" dirty="0" smtClean="0">
              <a:effectLst>
                <a:outerShdw blurRad="38100" dist="38100" dir="2700000" algn="tl">
                  <a:srgbClr val="000000">
                    <a:alpha val="43137"/>
                  </a:srgbClr>
                </a:outerShdw>
              </a:effectLst>
            </a:endParaRPr>
          </a:p>
          <a:p>
            <a:pPr>
              <a:defRPr/>
            </a:pPr>
            <a:endParaRPr lang="en-US" sz="2800" dirty="0" smtClean="0"/>
          </a:p>
          <a:p>
            <a:pPr>
              <a:defRPr/>
            </a:pPr>
            <a:endParaRPr lang="en-US" dirty="0" smtClean="0"/>
          </a:p>
          <a:p>
            <a:pPr>
              <a:defRPr/>
            </a:pPr>
            <a:endParaRPr lang="en-US" dirty="0" smtClean="0"/>
          </a:p>
          <a:p>
            <a:pPr>
              <a:defRPr/>
            </a:pPr>
            <a:endParaRPr lang="en-US"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850"/>
            <a:ext cx="8229600" cy="819150"/>
          </a:xfrm>
        </p:spPr>
        <p:txBody>
          <a:bodyPr/>
          <a:lstStyle/>
          <a:p>
            <a:pPr algn="ctr">
              <a:defRPr/>
            </a:pPr>
            <a:r>
              <a:rPr lang="en-US" sz="4000" b="1" dirty="0" smtClean="0">
                <a:solidFill>
                  <a:srgbClr val="FFC000"/>
                </a:solidFill>
                <a:effectLst>
                  <a:outerShdw blurRad="38100" dist="38100" dir="2700000" algn="tl">
                    <a:srgbClr val="000000">
                      <a:alpha val="43137"/>
                    </a:srgbClr>
                  </a:outerShdw>
                </a:effectLst>
              </a:rPr>
              <a:t>CRA Reporting  </a:t>
            </a:r>
            <a:endParaRPr lang="en-US" sz="4000" b="1" dirty="0">
              <a:solidFill>
                <a:srgbClr val="FFC000"/>
              </a:solidFill>
              <a:effectLst>
                <a:outerShdw blurRad="38100" dist="38100" dir="2700000" algn="tl">
                  <a:srgbClr val="000000">
                    <a:alpha val="43137"/>
                  </a:srgbClr>
                </a:outerShdw>
              </a:effectLst>
            </a:endParaRPr>
          </a:p>
        </p:txBody>
      </p:sp>
      <p:sp>
        <p:nvSpPr>
          <p:cNvPr id="34819" name="Content Placeholder 2"/>
          <p:cNvSpPr>
            <a:spLocks noGrp="1"/>
          </p:cNvSpPr>
          <p:nvPr>
            <p:ph idx="1"/>
          </p:nvPr>
        </p:nvSpPr>
        <p:spPr>
          <a:xfrm>
            <a:off x="457200" y="1752600"/>
            <a:ext cx="8229600" cy="4572000"/>
          </a:xfrm>
        </p:spPr>
        <p:txBody>
          <a:bodyPr/>
          <a:lstStyle/>
          <a:p>
            <a:pPr>
              <a:buFont typeface="Wingdings" pitchFamily="2" charset="2"/>
              <a:buChar char="§"/>
              <a:defRPr/>
            </a:pPr>
            <a:r>
              <a:rPr lang="en-US" dirty="0" smtClean="0">
                <a:effectLst>
                  <a:outerShdw blurRad="38100" dist="38100" dir="2700000" algn="tl">
                    <a:srgbClr val="000000">
                      <a:alpha val="43137"/>
                    </a:srgbClr>
                  </a:outerShdw>
                </a:effectLst>
              </a:rPr>
              <a:t>OCT  - Fee and report to Special Districts Program (DCA)</a:t>
            </a:r>
          </a:p>
          <a:p>
            <a:pPr>
              <a:buFont typeface="Wingdings" pitchFamily="2" charset="2"/>
              <a:buChar char="§"/>
              <a:defRPr/>
            </a:pPr>
            <a:endParaRPr lang="en-US" dirty="0" smtClean="0">
              <a:effectLst>
                <a:outerShdw blurRad="38100" dist="38100" dir="2700000" algn="tl">
                  <a:srgbClr val="000000">
                    <a:alpha val="43137"/>
                  </a:srgbClr>
                </a:outerShdw>
              </a:effectLst>
            </a:endParaRPr>
          </a:p>
          <a:p>
            <a:pPr>
              <a:buFont typeface="Wingdings" pitchFamily="2" charset="2"/>
              <a:buChar char="§"/>
              <a:defRPr/>
            </a:pPr>
            <a:r>
              <a:rPr lang="en-US" dirty="0" smtClean="0">
                <a:effectLst>
                  <a:outerShdw blurRad="38100" dist="38100" dir="2700000" algn="tl">
                    <a:srgbClr val="000000">
                      <a:alpha val="43137"/>
                    </a:srgbClr>
                  </a:outerShdw>
                </a:effectLst>
              </a:rPr>
              <a:t>NOV – CRA info to city or county for inclusion in their Comprehensive Annual Financial Report (CAFR)</a:t>
            </a:r>
          </a:p>
          <a:p>
            <a:pPr>
              <a:buFont typeface="Wingdings" pitchFamily="2" charset="2"/>
              <a:buChar char="§"/>
              <a:defRPr/>
            </a:pPr>
            <a:endParaRPr lang="en-US" dirty="0" smtClean="0">
              <a:effectLst>
                <a:outerShdw blurRad="38100" dist="38100" dir="2700000" algn="tl">
                  <a:srgbClr val="000000">
                    <a:alpha val="43137"/>
                  </a:srgbClr>
                </a:outerShdw>
              </a:effectLst>
            </a:endParaRPr>
          </a:p>
          <a:p>
            <a:pPr>
              <a:buFont typeface="Wingdings" pitchFamily="2" charset="2"/>
              <a:buChar char="§"/>
              <a:defRPr/>
            </a:pPr>
            <a:r>
              <a:rPr lang="en-US" dirty="0" smtClean="0">
                <a:effectLst>
                  <a:outerShdw blurRad="38100" dist="38100" dir="2700000" algn="tl">
                    <a:srgbClr val="000000">
                      <a:alpha val="43137"/>
                    </a:srgbClr>
                  </a:outerShdw>
                </a:effectLst>
              </a:rPr>
              <a:t>NOV – APRIL  CRA audit (can be component unit)</a:t>
            </a:r>
          </a:p>
          <a:p>
            <a:pPr>
              <a:buFont typeface="Wingdings" pitchFamily="2" charset="2"/>
              <a:buChar char="§"/>
              <a:defRPr/>
            </a:pPr>
            <a:endParaRPr lang="en-US" dirty="0" smtClean="0">
              <a:effectLst>
                <a:outerShdw blurRad="38100" dist="38100" dir="2700000" algn="tl">
                  <a:srgbClr val="000000">
                    <a:alpha val="43137"/>
                  </a:srgbClr>
                </a:outerShdw>
              </a:effectLst>
            </a:endParaRPr>
          </a:p>
          <a:p>
            <a:pPr>
              <a:buFont typeface="Wingdings" pitchFamily="2" charset="2"/>
              <a:buChar char="§"/>
              <a:defRPr/>
            </a:pPr>
            <a:r>
              <a:rPr lang="en-US" dirty="0" smtClean="0">
                <a:effectLst>
                  <a:outerShdw blurRad="38100" dist="38100" dir="2700000" algn="tl">
                    <a:srgbClr val="000000">
                      <a:alpha val="43137"/>
                    </a:srgbClr>
                  </a:outerShdw>
                </a:effectLst>
              </a:rPr>
              <a:t>MARCH 31 – CRA annual report to taxing authorities</a:t>
            </a:r>
          </a:p>
          <a:p>
            <a:pPr>
              <a:buFont typeface="Wingdings" pitchFamily="2" charset="2"/>
              <a:buChar char="§"/>
              <a:defRPr/>
            </a:pPr>
            <a:endParaRPr lang="en-US" dirty="0" smtClean="0"/>
          </a:p>
          <a:p>
            <a:pPr>
              <a:buFont typeface="Wingdings" pitchFamily="2" charset="2"/>
              <a:buChar char="§"/>
              <a:defRPr/>
            </a:pPr>
            <a:endParaRPr lang="en-US" dirty="0" smtClean="0"/>
          </a:p>
          <a:p>
            <a:pPr>
              <a:defRPr/>
            </a:pPr>
            <a:endParaRPr lang="en-US" dirty="0" smtClean="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850"/>
            <a:ext cx="8229600" cy="971550"/>
          </a:xfrm>
        </p:spPr>
        <p:txBody>
          <a:bodyPr/>
          <a:lstStyle/>
          <a:p>
            <a:pPr algn="ctr">
              <a:defRPr/>
            </a:pPr>
            <a:r>
              <a:rPr lang="en-US" sz="4000" b="1" dirty="0" smtClean="0">
                <a:solidFill>
                  <a:srgbClr val="FFC000"/>
                </a:solidFill>
                <a:effectLst>
                  <a:outerShdw blurRad="38100" dist="38100" dir="2700000" algn="tl">
                    <a:srgbClr val="000000">
                      <a:alpha val="43137"/>
                    </a:srgbClr>
                  </a:outerShdw>
                </a:effectLst>
              </a:rPr>
              <a:t>CRA Budgets</a:t>
            </a:r>
            <a:endParaRPr lang="en-US" sz="4000" b="1" dirty="0">
              <a:solidFill>
                <a:srgbClr val="FFC000"/>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lstStyle/>
          <a:p>
            <a:pPr>
              <a:defRPr/>
            </a:pPr>
            <a:r>
              <a:rPr lang="en-US" sz="2000" b="1" dirty="0" smtClean="0">
                <a:effectLst>
                  <a:outerShdw blurRad="38100" dist="38100" dir="2700000" algn="tl">
                    <a:srgbClr val="000000">
                      <a:alpha val="43137"/>
                    </a:srgbClr>
                  </a:outerShdw>
                </a:effectLst>
              </a:rPr>
              <a:t>Adopt budget by resolution, file with city or county</a:t>
            </a:r>
          </a:p>
          <a:p>
            <a:pPr>
              <a:defRPr/>
            </a:pPr>
            <a:r>
              <a:rPr lang="en-US" sz="2000" b="1" dirty="0" smtClean="0">
                <a:effectLst>
                  <a:outerShdw blurRad="38100" dist="38100" dir="2700000" algn="tl">
                    <a:srgbClr val="000000">
                      <a:alpha val="43137"/>
                    </a:srgbClr>
                  </a:outerShdw>
                </a:effectLst>
              </a:rPr>
              <a:t>The total amount available from taxation and other sources, including amounts carried over from prior fiscal years, must equal the total of appropriations for expenditures and reserves.</a:t>
            </a:r>
            <a:endParaRPr lang="en-US" sz="2000" dirty="0" smtClean="0">
              <a:effectLst>
                <a:outerShdw blurRad="38100" dist="38100" dir="2700000" algn="tl">
                  <a:srgbClr val="000000">
                    <a:alpha val="43137"/>
                  </a:srgbClr>
                </a:outerShdw>
              </a:effectLst>
            </a:endParaRPr>
          </a:p>
          <a:p>
            <a:pPr>
              <a:defRPr/>
            </a:pPr>
            <a:r>
              <a:rPr lang="en-US" sz="2000" b="1" dirty="0" smtClean="0">
                <a:effectLst>
                  <a:outerShdw blurRad="38100" dist="38100" dir="2700000" algn="tl">
                    <a:srgbClr val="000000">
                      <a:alpha val="43137"/>
                    </a:srgbClr>
                  </a:outerShdw>
                </a:effectLst>
              </a:rPr>
              <a:t>Adopted budget regulates expenditures of the CRA.</a:t>
            </a:r>
            <a:endParaRPr lang="en-US" sz="2000" dirty="0" smtClean="0">
              <a:effectLst>
                <a:outerShdw blurRad="38100" dist="38100" dir="2700000" algn="tl">
                  <a:srgbClr val="000000">
                    <a:alpha val="43137"/>
                  </a:srgbClr>
                </a:outerShdw>
              </a:effectLst>
            </a:endParaRPr>
          </a:p>
          <a:p>
            <a:pPr>
              <a:defRPr/>
            </a:pPr>
            <a:r>
              <a:rPr lang="en-US" sz="2000" b="1" dirty="0" smtClean="0">
                <a:effectLst>
                  <a:outerShdw blurRad="38100" dist="38100" dir="2700000" algn="tl">
                    <a:srgbClr val="000000">
                      <a:alpha val="43137"/>
                    </a:srgbClr>
                  </a:outerShdw>
                </a:effectLst>
              </a:rPr>
              <a:t>Unlawful to expend or contract  outside of budget.</a:t>
            </a:r>
            <a:endParaRPr lang="en-US" sz="2000" dirty="0" smtClean="0">
              <a:effectLst>
                <a:outerShdw blurRad="38100" dist="38100" dir="2700000" algn="tl">
                  <a:srgbClr val="000000">
                    <a:alpha val="43137"/>
                  </a:srgbClr>
                </a:outerShdw>
              </a:effectLst>
            </a:endParaRPr>
          </a:p>
          <a:p>
            <a:pPr>
              <a:defRPr/>
            </a:pPr>
            <a:r>
              <a:rPr lang="en-US" sz="2000" b="1" dirty="0" smtClean="0">
                <a:effectLst>
                  <a:outerShdw blurRad="38100" dist="38100" dir="2700000" algn="tl">
                    <a:srgbClr val="000000">
                      <a:alpha val="43137"/>
                    </a:srgbClr>
                  </a:outerShdw>
                </a:effectLst>
              </a:rPr>
              <a:t>City or county may review budget.</a:t>
            </a:r>
            <a:endParaRPr lang="en-US" sz="2000" dirty="0" smtClean="0">
              <a:effectLst>
                <a:outerShdw blurRad="38100" dist="38100" dir="2700000" algn="tl">
                  <a:srgbClr val="000000">
                    <a:alpha val="43137"/>
                  </a:srgbClr>
                </a:outerShdw>
              </a:effectLst>
            </a:endParaRPr>
          </a:p>
          <a:p>
            <a:pPr>
              <a:defRPr/>
            </a:pPr>
            <a:r>
              <a:rPr lang="en-US" sz="2000" b="1" dirty="0" smtClean="0">
                <a:effectLst>
                  <a:outerShdw blurRad="38100" dist="38100" dir="2700000" algn="tl">
                    <a:srgbClr val="000000">
                      <a:alpha val="43137"/>
                    </a:srgbClr>
                  </a:outerShdw>
                </a:effectLst>
              </a:rPr>
              <a:t>Presented  per  generally accepted accounting principles</a:t>
            </a:r>
            <a:endParaRPr lang="en-US" sz="2000" dirty="0" smtClean="0">
              <a:effectLst>
                <a:outerShdw blurRad="38100" dist="38100" dir="2700000" algn="tl">
                  <a:srgbClr val="000000">
                    <a:alpha val="43137"/>
                  </a:srgbClr>
                </a:outerShdw>
              </a:effectLst>
            </a:endParaRPr>
          </a:p>
          <a:p>
            <a:pPr>
              <a:defRPr/>
            </a:pPr>
            <a:r>
              <a:rPr lang="en-US" sz="2000" b="1" u="sng" dirty="0" smtClean="0">
                <a:effectLst>
                  <a:outerShdw blurRad="38100" dist="38100" dir="2700000" algn="tl">
                    <a:srgbClr val="000000">
                      <a:alpha val="43137"/>
                    </a:srgbClr>
                  </a:outerShdw>
                </a:effectLst>
              </a:rPr>
              <a:t>Budget must be contained within the general budget of the local governing authority (unless the local governing authority consents to a separate budget)</a:t>
            </a:r>
            <a:endParaRPr lang="en-US" sz="2000" u="sng" dirty="0" smtClean="0">
              <a:effectLst>
                <a:outerShdw blurRad="38100" dist="38100" dir="2700000" algn="tl">
                  <a:srgbClr val="000000">
                    <a:alpha val="43137"/>
                  </a:srgbClr>
                </a:outerShdw>
              </a:effectLst>
            </a:endParaRPr>
          </a:p>
          <a:p>
            <a:pPr>
              <a:defRPr/>
            </a:pPr>
            <a:r>
              <a:rPr lang="en-US" sz="2000" b="1" dirty="0" smtClean="0">
                <a:effectLst>
                  <a:outerShdw blurRad="38100" dist="38100" dir="2700000" algn="tl">
                    <a:srgbClr val="000000">
                      <a:alpha val="43137"/>
                    </a:srgbClr>
                  </a:outerShdw>
                </a:effectLst>
              </a:rPr>
              <a:t>Budget must be clearly stated as the budget of the CRA</a:t>
            </a:r>
            <a:endParaRPr lang="en-US" sz="2000" dirty="0" smtClean="0">
              <a:effectLst>
                <a:outerShdw blurRad="38100" dist="38100" dir="2700000" algn="tl">
                  <a:srgbClr val="000000">
                    <a:alpha val="43137"/>
                  </a:srgbClr>
                </a:outerShdw>
              </a:effectLst>
            </a:endParaRPr>
          </a:p>
          <a:p>
            <a:pPr>
              <a:defRPr/>
            </a:pPr>
            <a:endParaRPr lang="en-US" sz="2000" dirty="0">
              <a:effectLst>
                <a:outerShdw blurRad="38100" dist="38100" dir="2700000" algn="tl">
                  <a:srgbClr val="000000">
                    <a:alpha val="43137"/>
                  </a:srgbClr>
                </a:outerShdw>
              </a:effectLst>
            </a:endParaRPr>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850"/>
            <a:ext cx="8229600" cy="742950"/>
          </a:xfrm>
        </p:spPr>
        <p:txBody>
          <a:bodyPr/>
          <a:lstStyle/>
          <a:p>
            <a:pPr algn="ctr">
              <a:defRPr/>
            </a:pPr>
            <a:r>
              <a:rPr lang="en-US" sz="4000" b="1" dirty="0" smtClean="0">
                <a:solidFill>
                  <a:srgbClr val="FFC000"/>
                </a:solidFill>
                <a:effectLst>
                  <a:outerShdw blurRad="38100" dist="38100" dir="2700000" algn="tl">
                    <a:srgbClr val="000000">
                      <a:alpha val="43137"/>
                    </a:srgbClr>
                  </a:outerShdw>
                </a:effectLst>
              </a:rPr>
              <a:t>Accounting</a:t>
            </a:r>
            <a:endParaRPr lang="en-US" sz="4000" b="1" dirty="0">
              <a:solidFill>
                <a:srgbClr val="FFC000"/>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676400"/>
            <a:ext cx="8229600" cy="4648200"/>
          </a:xfrm>
        </p:spPr>
        <p:txBody>
          <a:bodyPr/>
          <a:lstStyle/>
          <a:p>
            <a:pPr>
              <a:buFont typeface="Wingdings" pitchFamily="2" charset="2"/>
              <a:buChar char="§"/>
              <a:defRPr/>
            </a:pPr>
            <a:r>
              <a:rPr lang="en-US" sz="3200" dirty="0" smtClean="0">
                <a:effectLst>
                  <a:outerShdw blurRad="38100" dist="38100" dir="2700000" algn="tl">
                    <a:srgbClr val="000000">
                      <a:alpha val="43137"/>
                    </a:srgbClr>
                  </a:outerShdw>
                </a:effectLst>
              </a:rPr>
              <a:t>CRAs use generally accepted accounting principles established by Governmental Accounting Standards Board (GASB) for states and local governments</a:t>
            </a:r>
          </a:p>
          <a:p>
            <a:pPr>
              <a:buFont typeface="Wingdings" pitchFamily="2" charset="2"/>
              <a:buChar char="§"/>
              <a:defRPr/>
            </a:pPr>
            <a:r>
              <a:rPr lang="en-US" sz="3200" dirty="0" smtClean="0">
                <a:effectLst>
                  <a:outerShdw blurRad="38100" dist="38100" dir="2700000" algn="tl">
                    <a:srgbClr val="000000">
                      <a:alpha val="43137"/>
                    </a:srgbClr>
                  </a:outerShdw>
                </a:effectLst>
              </a:rPr>
              <a:t>Timesheets and logs must be kept if part time city or any staff paid by CRA</a:t>
            </a:r>
          </a:p>
          <a:p>
            <a:pPr>
              <a:buFont typeface="Wingdings" pitchFamily="2" charset="2"/>
              <a:buChar char="§"/>
              <a:defRPr/>
            </a:pPr>
            <a:r>
              <a:rPr lang="en-US" sz="3200" dirty="0" smtClean="0">
                <a:effectLst>
                  <a:outerShdw blurRad="38100" dist="38100" dir="2700000" algn="tl">
                    <a:srgbClr val="000000">
                      <a:alpha val="43137"/>
                    </a:srgbClr>
                  </a:outerShdw>
                </a:effectLst>
              </a:rPr>
              <a:t>All expenses must be “in accordance with plan and budget”</a:t>
            </a:r>
          </a:p>
          <a:p>
            <a:pPr>
              <a:buFont typeface="Wingdings" pitchFamily="2" charset="2"/>
              <a:buChar char="§"/>
              <a:defRPr/>
            </a:pPr>
            <a:r>
              <a:rPr lang="en-US" sz="3200" dirty="0" smtClean="0">
                <a:effectLst>
                  <a:outerShdw blurRad="38100" dist="38100" dir="2700000" algn="tl">
                    <a:srgbClr val="000000">
                      <a:alpha val="43137"/>
                    </a:srgbClr>
                  </a:outerShdw>
                </a:effectLst>
              </a:rPr>
              <a:t>CCNA applies to bidding processes </a:t>
            </a:r>
            <a:endParaRPr lang="en-US" dirty="0">
              <a:effectLst>
                <a:outerShdw blurRad="38100" dist="38100" dir="2700000" algn="tl">
                  <a:srgbClr val="000000">
                    <a:alpha val="43137"/>
                  </a:srgbClr>
                </a:outerShdw>
              </a:effectLst>
            </a:endParaRP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lstStyle/>
          <a:p>
            <a:pPr algn="ctr" eaLnBrk="1" hangingPunct="1">
              <a:defRPr/>
            </a:pPr>
            <a:r>
              <a:rPr lang="en-US" sz="4000" b="1" dirty="0" smtClean="0">
                <a:solidFill>
                  <a:srgbClr val="FFC000"/>
                </a:solidFill>
                <a:effectLst>
                  <a:outerShdw blurRad="38100" dist="38100" dir="2700000" algn="tl">
                    <a:srgbClr val="000000">
                      <a:alpha val="43137"/>
                    </a:srgbClr>
                  </a:outerShdw>
                </a:effectLst>
              </a:rPr>
              <a:t>Why Do CRAs Succeed? </a:t>
            </a:r>
          </a:p>
        </p:txBody>
      </p:sp>
      <p:sp>
        <p:nvSpPr>
          <p:cNvPr id="22531" name="Content Placeholder 2"/>
          <p:cNvSpPr>
            <a:spLocks noGrp="1"/>
          </p:cNvSpPr>
          <p:nvPr>
            <p:ph idx="1"/>
          </p:nvPr>
        </p:nvSpPr>
        <p:spPr/>
        <p:txBody>
          <a:bodyPr/>
          <a:lstStyle/>
          <a:p>
            <a:pPr eaLnBrk="1" hangingPunct="1">
              <a:defRPr/>
            </a:pPr>
            <a:endParaRPr lang="en-US" dirty="0" smtClean="0"/>
          </a:p>
          <a:p>
            <a:pPr eaLnBrk="1" hangingPunct="1">
              <a:buFont typeface="Wingdings" pitchFamily="2" charset="2"/>
              <a:buChar char="§"/>
              <a:defRPr/>
            </a:pPr>
            <a:r>
              <a:rPr lang="en-US" dirty="0" smtClean="0">
                <a:effectLst>
                  <a:outerShdw blurRad="38100" dist="38100" dir="2700000" algn="tl">
                    <a:srgbClr val="000000">
                      <a:alpha val="43137"/>
                    </a:srgbClr>
                  </a:outerShdw>
                </a:effectLst>
              </a:rPr>
              <a:t>Leadership </a:t>
            </a:r>
          </a:p>
          <a:p>
            <a:pPr eaLnBrk="1" hangingPunct="1">
              <a:buFont typeface="Wingdings" pitchFamily="2" charset="2"/>
              <a:buChar char="§"/>
              <a:defRPr/>
            </a:pPr>
            <a:r>
              <a:rPr lang="en-US" dirty="0" smtClean="0">
                <a:effectLst>
                  <a:outerShdw blurRad="38100" dist="38100" dir="2700000" algn="tl">
                    <a:srgbClr val="000000">
                      <a:alpha val="43137"/>
                    </a:srgbClr>
                  </a:outerShdw>
                </a:effectLst>
              </a:rPr>
              <a:t>Power used for working the partnerships</a:t>
            </a:r>
          </a:p>
          <a:p>
            <a:pPr eaLnBrk="1" hangingPunct="1">
              <a:buFont typeface="Wingdings" pitchFamily="2" charset="2"/>
              <a:buChar char="§"/>
              <a:defRPr/>
            </a:pPr>
            <a:r>
              <a:rPr lang="en-US" dirty="0" smtClean="0">
                <a:effectLst>
                  <a:outerShdw blurRad="38100" dist="38100" dir="2700000" algn="tl">
                    <a:srgbClr val="000000">
                      <a:alpha val="43137"/>
                    </a:srgbClr>
                  </a:outerShdw>
                </a:effectLst>
              </a:rPr>
              <a:t>Vision  </a:t>
            </a:r>
          </a:p>
          <a:p>
            <a:pPr eaLnBrk="1" hangingPunct="1">
              <a:buFont typeface="Wingdings" pitchFamily="2" charset="2"/>
              <a:buChar char="§"/>
              <a:defRPr/>
            </a:pPr>
            <a:r>
              <a:rPr lang="en-US" dirty="0" smtClean="0">
                <a:effectLst>
                  <a:outerShdw blurRad="38100" dist="38100" dir="2700000" algn="tl">
                    <a:srgbClr val="000000">
                      <a:alpha val="43137"/>
                    </a:srgbClr>
                  </a:outerShdw>
                </a:effectLst>
              </a:rPr>
              <a:t>Guts, passion, sticking with it, wisdom, patience</a:t>
            </a:r>
          </a:p>
          <a:p>
            <a:pPr eaLnBrk="1" hangingPunct="1">
              <a:buFont typeface="Wingdings" pitchFamily="2" charset="2"/>
              <a:buChar char="§"/>
              <a:defRPr/>
            </a:pPr>
            <a:r>
              <a:rPr lang="en-US" dirty="0" smtClean="0">
                <a:effectLst>
                  <a:outerShdw blurRad="38100" dist="38100" dir="2700000" algn="tl">
                    <a:srgbClr val="000000">
                      <a:alpha val="43137"/>
                    </a:srgbClr>
                  </a:outerShdw>
                </a:effectLst>
              </a:rPr>
              <a:t>Community support and trust</a:t>
            </a:r>
          </a:p>
          <a:p>
            <a:pPr eaLnBrk="1" hangingPunct="1">
              <a:buFont typeface="Wingdings" pitchFamily="2" charset="2"/>
              <a:buChar char="§"/>
              <a:defRPr/>
            </a:pPr>
            <a:r>
              <a:rPr lang="en-US" dirty="0" smtClean="0">
                <a:effectLst>
                  <a:outerShdw blurRad="38100" dist="38100" dir="2700000" algn="tl">
                    <a:srgbClr val="000000">
                      <a:alpha val="43137"/>
                    </a:srgbClr>
                  </a:outerShdw>
                </a:effectLst>
              </a:rPr>
              <a:t>PARTNERSHIPS </a:t>
            </a:r>
          </a:p>
          <a:p>
            <a:pPr eaLnBrk="1" hangingPunct="1">
              <a:buFont typeface="Wingdings" pitchFamily="2" charset="2"/>
              <a:buChar char="§"/>
              <a:defRPr/>
            </a:pPr>
            <a:r>
              <a:rPr lang="en-US" dirty="0" smtClean="0">
                <a:effectLst>
                  <a:outerShdw blurRad="38100" dist="38100" dir="2700000" algn="tl">
                    <a:srgbClr val="000000">
                      <a:alpha val="43137"/>
                    </a:srgbClr>
                  </a:outerShdw>
                </a:effectLst>
              </a:rPr>
              <a:t>Empowering citizens with sweat equity </a:t>
            </a: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850"/>
            <a:ext cx="8229600" cy="895350"/>
          </a:xfrm>
        </p:spPr>
        <p:txBody>
          <a:bodyPr/>
          <a:lstStyle/>
          <a:p>
            <a:pPr algn="ctr">
              <a:defRPr/>
            </a:pPr>
            <a:r>
              <a:rPr lang="en-US" sz="4000" b="1" dirty="0" smtClean="0">
                <a:solidFill>
                  <a:srgbClr val="FFC000"/>
                </a:solidFill>
                <a:effectLst>
                  <a:outerShdw blurRad="38100" dist="38100" dir="2700000" algn="tl">
                    <a:srgbClr val="000000">
                      <a:alpha val="43137"/>
                    </a:srgbClr>
                  </a:outerShdw>
                </a:effectLst>
              </a:rPr>
              <a:t>FRA Can Help</a:t>
            </a:r>
            <a:endParaRPr lang="en-US" sz="4000" b="1" dirty="0">
              <a:solidFill>
                <a:srgbClr val="FFC000"/>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lstStyle/>
          <a:p>
            <a:pPr eaLnBrk="1" hangingPunct="1">
              <a:buFont typeface="Wingdings" pitchFamily="2" charset="2"/>
              <a:buChar char="§"/>
              <a:defRPr/>
            </a:pPr>
            <a:r>
              <a:rPr lang="en-US" sz="2800" dirty="0" smtClean="0">
                <a:effectLst>
                  <a:outerShdw blurRad="38100" dist="38100" dir="2700000" algn="tl">
                    <a:srgbClr val="000000">
                      <a:alpha val="43137"/>
                    </a:srgbClr>
                  </a:outerShdw>
                </a:effectLst>
              </a:rPr>
              <a:t>Legislative  </a:t>
            </a:r>
          </a:p>
          <a:p>
            <a:pPr eaLnBrk="1" hangingPunct="1">
              <a:buFont typeface="Wingdings" pitchFamily="2" charset="2"/>
              <a:buChar char="§"/>
              <a:defRPr/>
            </a:pPr>
            <a:r>
              <a:rPr lang="en-US" sz="2800" dirty="0" smtClean="0">
                <a:effectLst>
                  <a:outerShdw blurRad="38100" dist="38100" dir="2700000" algn="tl">
                    <a:srgbClr val="000000">
                      <a:alpha val="43137"/>
                    </a:srgbClr>
                  </a:outerShdw>
                </a:effectLst>
              </a:rPr>
              <a:t>Technical Assistance </a:t>
            </a:r>
          </a:p>
          <a:p>
            <a:pPr eaLnBrk="1" hangingPunct="1">
              <a:buFont typeface="Wingdings" pitchFamily="2" charset="2"/>
              <a:buChar char="§"/>
              <a:defRPr/>
            </a:pPr>
            <a:r>
              <a:rPr lang="en-US" sz="2800" dirty="0" smtClean="0">
                <a:effectLst>
                  <a:outerShdw blurRad="38100" dist="38100" dir="2700000" algn="tl">
                    <a:srgbClr val="000000">
                      <a:alpha val="43137"/>
                    </a:srgbClr>
                  </a:outerShdw>
                </a:effectLst>
              </a:rPr>
              <a:t>Legal Opinions  </a:t>
            </a:r>
          </a:p>
          <a:p>
            <a:pPr eaLnBrk="1" hangingPunct="1">
              <a:buFont typeface="Wingdings" pitchFamily="2" charset="2"/>
              <a:buChar char="§"/>
              <a:defRPr/>
            </a:pPr>
            <a:r>
              <a:rPr lang="en-US" sz="2800" dirty="0" smtClean="0">
                <a:effectLst>
                  <a:outerShdw blurRad="38100" dist="38100" dir="2700000" algn="tl">
                    <a:srgbClr val="000000">
                      <a:alpha val="43137"/>
                    </a:srgbClr>
                  </a:outerShdw>
                </a:effectLst>
              </a:rPr>
              <a:t>Web, Face book, Twitter, YouTube</a:t>
            </a:r>
          </a:p>
          <a:p>
            <a:pPr eaLnBrk="1" hangingPunct="1">
              <a:buFont typeface="Wingdings" pitchFamily="2" charset="2"/>
              <a:buChar char="§"/>
              <a:defRPr/>
            </a:pPr>
            <a:r>
              <a:rPr lang="en-US" sz="2800" dirty="0" smtClean="0">
                <a:effectLst>
                  <a:outerShdw blurRad="38100" dist="38100" dir="2700000" algn="tl">
                    <a:srgbClr val="000000">
                      <a:alpha val="43137"/>
                    </a:srgbClr>
                  </a:outerShdw>
                </a:effectLst>
              </a:rPr>
              <a:t>Professional Development and Training</a:t>
            </a:r>
          </a:p>
          <a:p>
            <a:pPr eaLnBrk="1" hangingPunct="1">
              <a:buFont typeface="Wingdings" pitchFamily="2" charset="2"/>
              <a:buChar char="§"/>
              <a:defRPr/>
            </a:pPr>
            <a:r>
              <a:rPr lang="en-US" sz="2800" dirty="0" err="1" smtClean="0">
                <a:effectLst>
                  <a:outerShdw blurRad="38100" dist="38100" dir="2700000" algn="tl">
                    <a:srgbClr val="000000">
                      <a:alpha val="43137"/>
                    </a:srgbClr>
                  </a:outerShdw>
                </a:effectLst>
              </a:rPr>
              <a:t>Brownfields</a:t>
            </a:r>
            <a:r>
              <a:rPr lang="en-US" sz="2800" dirty="0" smtClean="0">
                <a:effectLst>
                  <a:outerShdw blurRad="38100" dist="38100" dir="2700000" algn="tl">
                    <a:srgbClr val="000000">
                      <a:alpha val="43137"/>
                    </a:srgbClr>
                  </a:outerShdw>
                </a:effectLst>
              </a:rPr>
              <a:t> and Grant Funding</a:t>
            </a:r>
          </a:p>
          <a:p>
            <a:pPr eaLnBrk="1" hangingPunct="1">
              <a:buFont typeface="Wingdings" pitchFamily="2" charset="2"/>
              <a:buChar char="§"/>
              <a:defRPr/>
            </a:pPr>
            <a:r>
              <a:rPr lang="en-US" sz="2800" dirty="0" smtClean="0">
                <a:effectLst>
                  <a:outerShdw blurRad="38100" dist="38100" dir="2700000" algn="tl">
                    <a:srgbClr val="000000">
                      <a:alpha val="43137"/>
                    </a:srgbClr>
                  </a:outerShdw>
                </a:effectLst>
              </a:rPr>
              <a:t>Certification Program</a:t>
            </a:r>
          </a:p>
          <a:p>
            <a:pPr eaLnBrk="1" hangingPunct="1">
              <a:buFont typeface="Wingdings" pitchFamily="2" charset="2"/>
              <a:buChar char="§"/>
              <a:defRPr/>
            </a:pPr>
            <a:r>
              <a:rPr lang="en-US" sz="2800" smtClean="0">
                <a:effectLst>
                  <a:outerShdw blurRad="38100" dist="38100" dir="2700000" algn="tl">
                    <a:srgbClr val="000000">
                      <a:alpha val="43137"/>
                    </a:srgbClr>
                  </a:outerShdw>
                </a:effectLst>
              </a:rPr>
              <a:t>News Clips</a:t>
            </a:r>
            <a:endParaRPr lang="en-US" sz="2800" dirty="0" smtClean="0">
              <a:effectLst>
                <a:outerShdw blurRad="38100" dist="38100" dir="2700000" algn="tl">
                  <a:srgbClr val="000000">
                    <a:alpha val="43137"/>
                  </a:srgbClr>
                </a:outerShdw>
              </a:effectLst>
            </a:endParaRPr>
          </a:p>
          <a:p>
            <a:pPr>
              <a:defRPr/>
            </a:pPr>
            <a:endParaRPr lang="en-US" dirty="0"/>
          </a:p>
        </p:txBody>
      </p:sp>
    </p:spTree>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2"/>
          <p:cNvSpPr>
            <a:spLocks noGrp="1" noChangeArrowheads="1"/>
          </p:cNvSpPr>
          <p:nvPr>
            <p:ph type="title"/>
          </p:nvPr>
        </p:nvSpPr>
        <p:spPr/>
        <p:txBody>
          <a:bodyPr/>
          <a:lstStyle/>
          <a:p>
            <a:pPr algn="ctr" eaLnBrk="1" hangingPunct="1">
              <a:defRPr/>
            </a:pPr>
            <a:r>
              <a:rPr lang="en-US" sz="4000" b="1" dirty="0" smtClean="0">
                <a:solidFill>
                  <a:srgbClr val="FFC000"/>
                </a:solidFill>
                <a:effectLst>
                  <a:outerShdw blurRad="38100" dist="38100" dir="2700000" algn="tl">
                    <a:srgbClr val="000000">
                      <a:alpha val="43137"/>
                    </a:srgbClr>
                  </a:outerShdw>
                </a:effectLst>
              </a:rPr>
              <a:t>The Future </a:t>
            </a:r>
          </a:p>
        </p:txBody>
      </p:sp>
      <p:sp>
        <p:nvSpPr>
          <p:cNvPr id="25603" name="Rectangle 3"/>
          <p:cNvSpPr>
            <a:spLocks noGrp="1" noChangeArrowheads="1"/>
          </p:cNvSpPr>
          <p:nvPr>
            <p:ph idx="1"/>
          </p:nvPr>
        </p:nvSpPr>
        <p:spPr>
          <a:xfrm>
            <a:off x="457200" y="1676400"/>
            <a:ext cx="8229600" cy="4800600"/>
          </a:xfrm>
        </p:spPr>
        <p:txBody>
          <a:bodyPr/>
          <a:lstStyle/>
          <a:p>
            <a:pPr eaLnBrk="1" hangingPunct="1">
              <a:defRPr/>
            </a:pPr>
            <a:endParaRPr lang="en-US" sz="2800" b="1" dirty="0" smtClean="0">
              <a:solidFill>
                <a:srgbClr val="000000"/>
              </a:solidFill>
            </a:endParaRPr>
          </a:p>
          <a:p>
            <a:pPr eaLnBrk="1" hangingPunct="1">
              <a:buFont typeface="Wingdings" pitchFamily="2" charset="2"/>
              <a:buChar char="§"/>
              <a:defRPr/>
            </a:pPr>
            <a:r>
              <a:rPr lang="en-US" sz="2800" dirty="0" smtClean="0">
                <a:effectLst>
                  <a:outerShdw blurRad="38100" dist="38100" dir="2700000" algn="tl">
                    <a:srgbClr val="000000">
                      <a:alpha val="43137"/>
                    </a:srgbClr>
                  </a:outerShdw>
                </a:effectLst>
              </a:rPr>
              <a:t>Inter local agreements will be used more to outline who pays for what, when, how and why </a:t>
            </a:r>
          </a:p>
          <a:p>
            <a:pPr eaLnBrk="1" hangingPunct="1">
              <a:buFont typeface="Wingdings" pitchFamily="2" charset="2"/>
              <a:buChar char="§"/>
              <a:defRPr/>
            </a:pPr>
            <a:endParaRPr lang="en-US" sz="900" dirty="0" smtClean="0">
              <a:effectLst>
                <a:outerShdw blurRad="38100" dist="38100" dir="2700000" algn="tl">
                  <a:srgbClr val="000000">
                    <a:alpha val="43137"/>
                  </a:srgbClr>
                </a:outerShdw>
              </a:effectLst>
            </a:endParaRPr>
          </a:p>
          <a:p>
            <a:pPr eaLnBrk="1" hangingPunct="1">
              <a:buFont typeface="Wingdings" pitchFamily="2" charset="2"/>
              <a:buChar char="§"/>
              <a:defRPr/>
            </a:pPr>
            <a:r>
              <a:rPr lang="en-US" sz="2800" dirty="0" smtClean="0">
                <a:effectLst>
                  <a:outerShdw blurRad="38100" dist="38100" dir="2700000" algn="tl">
                    <a:srgbClr val="000000">
                      <a:alpha val="43137"/>
                    </a:srgbClr>
                  </a:outerShdw>
                </a:effectLst>
              </a:rPr>
              <a:t>Cooperative instead of competitive approach to governing</a:t>
            </a:r>
          </a:p>
          <a:p>
            <a:pPr eaLnBrk="1" hangingPunct="1">
              <a:buFont typeface="Wingdings" pitchFamily="2" charset="2"/>
              <a:buChar char="§"/>
              <a:defRPr/>
            </a:pPr>
            <a:endParaRPr lang="en-US" sz="900" dirty="0" smtClean="0">
              <a:effectLst>
                <a:outerShdw blurRad="38100" dist="38100" dir="2700000" algn="tl">
                  <a:srgbClr val="000000">
                    <a:alpha val="43137"/>
                  </a:srgbClr>
                </a:outerShdw>
              </a:effectLst>
            </a:endParaRPr>
          </a:p>
          <a:p>
            <a:pPr eaLnBrk="1" hangingPunct="1">
              <a:buFont typeface="Wingdings" pitchFamily="2" charset="2"/>
              <a:buChar char="§"/>
              <a:defRPr/>
            </a:pPr>
            <a:r>
              <a:rPr lang="en-US" sz="2800" dirty="0" smtClean="0">
                <a:effectLst>
                  <a:outerShdw blurRad="38100" dist="38100" dir="2700000" algn="tl">
                    <a:srgbClr val="000000">
                      <a:alpha val="43137"/>
                    </a:srgbClr>
                  </a:outerShdw>
                </a:effectLst>
              </a:rPr>
              <a:t>Dialogue, not monologue</a:t>
            </a:r>
          </a:p>
          <a:p>
            <a:pPr eaLnBrk="1" hangingPunct="1">
              <a:buFont typeface="Wingdings" pitchFamily="2" charset="2"/>
              <a:buChar char="§"/>
              <a:defRPr/>
            </a:pPr>
            <a:endParaRPr lang="en-US" sz="900" dirty="0" smtClean="0">
              <a:effectLst>
                <a:outerShdw blurRad="38100" dist="38100" dir="2700000" algn="tl">
                  <a:srgbClr val="000000">
                    <a:alpha val="43137"/>
                  </a:srgbClr>
                </a:outerShdw>
              </a:effectLst>
            </a:endParaRPr>
          </a:p>
          <a:p>
            <a:pPr eaLnBrk="1" hangingPunct="1">
              <a:buFont typeface="Wingdings" pitchFamily="2" charset="2"/>
              <a:buChar char="§"/>
              <a:defRPr/>
            </a:pPr>
            <a:r>
              <a:rPr lang="en-US" sz="2800" dirty="0" smtClean="0">
                <a:effectLst>
                  <a:outerShdw blurRad="38100" dist="38100" dir="2700000" algn="tl">
                    <a:srgbClr val="000000">
                      <a:alpha val="43137"/>
                    </a:srgbClr>
                  </a:outerShdw>
                </a:effectLst>
              </a:rPr>
              <a:t>Strong legislative defense - any changes to the redevelopment act should empower, </a:t>
            </a:r>
            <a:r>
              <a:rPr lang="en-US" sz="2800" smtClean="0">
                <a:effectLst>
                  <a:outerShdw blurRad="38100" dist="38100" dir="2700000" algn="tl">
                    <a:srgbClr val="000000">
                      <a:alpha val="43137"/>
                    </a:srgbClr>
                  </a:outerShdw>
                </a:effectLst>
              </a:rPr>
              <a:t>not limit.</a:t>
            </a:r>
            <a:endParaRPr lang="en-US" sz="2800" dirty="0" smtClean="0">
              <a:effectLst>
                <a:outerShdw blurRad="38100" dist="38100" dir="2700000" algn="tl">
                  <a:srgbClr val="000000">
                    <a:alpha val="43137"/>
                  </a:srgbClr>
                </a:outerShdw>
              </a:effectLst>
            </a:endParaRP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81000"/>
            <a:ext cx="7772400" cy="914400"/>
          </a:xfrm>
        </p:spPr>
        <p:txBody>
          <a:bodyPr/>
          <a:lstStyle/>
          <a:p>
            <a:pPr algn="ctr" eaLnBrk="1" fontAlgn="auto" hangingPunct="1">
              <a:spcAft>
                <a:spcPts val="0"/>
              </a:spcAft>
              <a:defRPr/>
            </a:pPr>
            <a:r>
              <a:rPr lang="en-US" sz="4000" dirty="0" smtClean="0">
                <a:solidFill>
                  <a:srgbClr val="FFC000"/>
                </a:solidFill>
              </a:rPr>
              <a:t>Resources</a:t>
            </a:r>
            <a:endParaRPr lang="en-US" sz="4000" dirty="0">
              <a:solidFill>
                <a:srgbClr val="FFC000"/>
              </a:solidFill>
            </a:endParaRPr>
          </a:p>
        </p:txBody>
      </p:sp>
      <p:sp>
        <p:nvSpPr>
          <p:cNvPr id="26627" name="Subtitle 2"/>
          <p:cNvSpPr>
            <a:spLocks noGrp="1"/>
          </p:cNvSpPr>
          <p:nvPr>
            <p:ph type="subTitle" idx="1"/>
          </p:nvPr>
        </p:nvSpPr>
        <p:spPr>
          <a:xfrm>
            <a:off x="1371600" y="1371600"/>
            <a:ext cx="6781800" cy="4953000"/>
          </a:xfrm>
        </p:spPr>
        <p:txBody>
          <a:bodyPr/>
          <a:lstStyle/>
          <a:p>
            <a:pPr marR="0" algn="l" eaLnBrk="1" hangingPunct="1">
              <a:lnSpc>
                <a:spcPct val="80000"/>
              </a:lnSpc>
              <a:defRPr/>
            </a:pPr>
            <a:endParaRPr lang="en-US" sz="2000" dirty="0" smtClean="0">
              <a:effectLst>
                <a:outerShdw blurRad="38100" dist="38100" dir="2700000" algn="tl">
                  <a:srgbClr val="000000">
                    <a:alpha val="43137"/>
                  </a:srgbClr>
                </a:outerShdw>
              </a:effectLst>
            </a:endParaRPr>
          </a:p>
          <a:p>
            <a:pPr marR="0" algn="l" eaLnBrk="1" hangingPunct="1">
              <a:lnSpc>
                <a:spcPct val="80000"/>
              </a:lnSpc>
              <a:defRPr/>
            </a:pPr>
            <a:endParaRPr lang="en-US" sz="2000" dirty="0" smtClean="0">
              <a:effectLst>
                <a:outerShdw blurRad="38100" dist="38100" dir="2700000" algn="tl">
                  <a:srgbClr val="000000">
                    <a:alpha val="43137"/>
                  </a:srgbClr>
                </a:outerShdw>
              </a:effectLst>
            </a:endParaRPr>
          </a:p>
          <a:p>
            <a:pPr marR="0" algn="l" eaLnBrk="1" hangingPunct="1">
              <a:lnSpc>
                <a:spcPct val="80000"/>
              </a:lnSpc>
              <a:defRPr/>
            </a:pPr>
            <a:r>
              <a:rPr lang="en-US" sz="2000" dirty="0" smtClean="0">
                <a:effectLst>
                  <a:outerShdw blurRad="38100" dist="38100" dir="2700000" algn="tl">
                    <a:srgbClr val="000000">
                      <a:alpha val="43137"/>
                    </a:srgbClr>
                  </a:outerShdw>
                </a:effectLst>
              </a:rPr>
              <a:t>Florida Chapter  of the American Planning Association</a:t>
            </a:r>
          </a:p>
          <a:p>
            <a:pPr marR="0" algn="l" eaLnBrk="1" hangingPunct="1">
              <a:lnSpc>
                <a:spcPct val="80000"/>
              </a:lnSpc>
              <a:defRPr/>
            </a:pPr>
            <a:r>
              <a:rPr lang="en-US" sz="2000" dirty="0" smtClean="0">
                <a:effectLst>
                  <a:outerShdw blurRad="38100" dist="38100" dir="2700000" algn="tl">
                    <a:srgbClr val="000000">
                      <a:alpha val="43137"/>
                    </a:srgbClr>
                  </a:outerShdw>
                </a:effectLst>
                <a:hlinkClick r:id="rId2"/>
              </a:rPr>
              <a:t>www.floridaplanning.org</a:t>
            </a:r>
            <a:endParaRPr lang="en-US" sz="2000" dirty="0" smtClean="0">
              <a:effectLst>
                <a:outerShdw blurRad="38100" dist="38100" dir="2700000" algn="tl">
                  <a:srgbClr val="000000">
                    <a:alpha val="43137"/>
                  </a:srgbClr>
                </a:outerShdw>
              </a:effectLst>
            </a:endParaRPr>
          </a:p>
          <a:p>
            <a:pPr marR="0" algn="l" eaLnBrk="1" hangingPunct="1">
              <a:lnSpc>
                <a:spcPct val="80000"/>
              </a:lnSpc>
              <a:defRPr/>
            </a:pPr>
            <a:endParaRPr lang="en-US" sz="2000" dirty="0" smtClean="0">
              <a:effectLst>
                <a:outerShdw blurRad="38100" dist="38100" dir="2700000" algn="tl">
                  <a:srgbClr val="000000">
                    <a:alpha val="43137"/>
                  </a:srgbClr>
                </a:outerShdw>
              </a:effectLst>
            </a:endParaRPr>
          </a:p>
          <a:p>
            <a:pPr marR="0" algn="l" eaLnBrk="1" hangingPunct="1">
              <a:lnSpc>
                <a:spcPct val="80000"/>
              </a:lnSpc>
              <a:defRPr/>
            </a:pPr>
            <a:r>
              <a:rPr lang="en-US" sz="2000" dirty="0" smtClean="0">
                <a:effectLst>
                  <a:outerShdw blurRad="38100" dist="38100" dir="2700000" algn="tl">
                    <a:srgbClr val="000000">
                      <a:alpha val="43137"/>
                    </a:srgbClr>
                  </a:outerShdw>
                </a:effectLst>
              </a:rPr>
              <a:t>Florida </a:t>
            </a:r>
            <a:r>
              <a:rPr lang="en-US" sz="2000" dirty="0" err="1" smtClean="0">
                <a:effectLst>
                  <a:outerShdw blurRad="38100" dist="38100" dir="2700000" algn="tl">
                    <a:srgbClr val="000000">
                      <a:alpha val="43137"/>
                    </a:srgbClr>
                  </a:outerShdw>
                </a:effectLst>
              </a:rPr>
              <a:t>Brownfields</a:t>
            </a:r>
            <a:r>
              <a:rPr lang="en-US" sz="2000" dirty="0" smtClean="0">
                <a:effectLst>
                  <a:outerShdw blurRad="38100" dist="38100" dir="2700000" algn="tl">
                    <a:srgbClr val="000000">
                      <a:alpha val="43137"/>
                    </a:srgbClr>
                  </a:outerShdw>
                </a:effectLst>
              </a:rPr>
              <a:t> Association  </a:t>
            </a:r>
            <a:r>
              <a:rPr lang="en-US" sz="2000" dirty="0" smtClean="0">
                <a:effectLst>
                  <a:outerShdw blurRad="38100" dist="38100" dir="2700000" algn="tl">
                    <a:srgbClr val="000000">
                      <a:alpha val="43137"/>
                    </a:srgbClr>
                  </a:outerShdw>
                </a:effectLst>
                <a:hlinkClick r:id="rId3"/>
              </a:rPr>
              <a:t>www.fba.org</a:t>
            </a:r>
            <a:endParaRPr lang="en-US" sz="2000" dirty="0" smtClean="0">
              <a:effectLst>
                <a:outerShdw blurRad="38100" dist="38100" dir="2700000" algn="tl">
                  <a:srgbClr val="000000">
                    <a:alpha val="43137"/>
                  </a:srgbClr>
                </a:outerShdw>
              </a:effectLst>
            </a:endParaRPr>
          </a:p>
          <a:p>
            <a:pPr marR="0" algn="l" eaLnBrk="1" hangingPunct="1">
              <a:lnSpc>
                <a:spcPct val="80000"/>
              </a:lnSpc>
              <a:defRPr/>
            </a:pPr>
            <a:endParaRPr lang="en-US" sz="2000" dirty="0" smtClean="0">
              <a:effectLst>
                <a:outerShdw blurRad="38100" dist="38100" dir="2700000" algn="tl">
                  <a:srgbClr val="000000">
                    <a:alpha val="43137"/>
                  </a:srgbClr>
                </a:outerShdw>
              </a:effectLst>
            </a:endParaRPr>
          </a:p>
          <a:p>
            <a:pPr marR="0" algn="l" eaLnBrk="1" hangingPunct="1">
              <a:lnSpc>
                <a:spcPct val="80000"/>
              </a:lnSpc>
              <a:defRPr/>
            </a:pPr>
            <a:r>
              <a:rPr lang="en-US" sz="2000" dirty="0" smtClean="0">
                <a:effectLst>
                  <a:outerShdw blurRad="38100" dist="38100" dir="2700000" algn="tl">
                    <a:srgbClr val="000000">
                      <a:alpha val="43137"/>
                    </a:srgbClr>
                  </a:outerShdw>
                </a:effectLst>
              </a:rPr>
              <a:t>Florida League of Cities  </a:t>
            </a:r>
            <a:r>
              <a:rPr lang="en-US" sz="2000" dirty="0" smtClean="0">
                <a:effectLst>
                  <a:outerShdw blurRad="38100" dist="38100" dir="2700000" algn="tl">
                    <a:srgbClr val="000000">
                      <a:alpha val="43137"/>
                    </a:srgbClr>
                  </a:outerShdw>
                </a:effectLst>
                <a:hlinkClick r:id="rId4"/>
              </a:rPr>
              <a:t>www.flcities.com</a:t>
            </a:r>
            <a:endParaRPr lang="en-US" sz="2000" dirty="0" smtClean="0">
              <a:effectLst>
                <a:outerShdw blurRad="38100" dist="38100" dir="2700000" algn="tl">
                  <a:srgbClr val="000000">
                    <a:alpha val="43137"/>
                  </a:srgbClr>
                </a:outerShdw>
              </a:effectLst>
            </a:endParaRPr>
          </a:p>
          <a:p>
            <a:pPr marR="0" algn="l" eaLnBrk="1" hangingPunct="1">
              <a:lnSpc>
                <a:spcPct val="80000"/>
              </a:lnSpc>
              <a:defRPr/>
            </a:pPr>
            <a:endParaRPr lang="en-US" sz="2000" dirty="0" smtClean="0">
              <a:effectLst>
                <a:outerShdw blurRad="38100" dist="38100" dir="2700000" algn="tl">
                  <a:srgbClr val="000000">
                    <a:alpha val="43137"/>
                  </a:srgbClr>
                </a:outerShdw>
              </a:effectLst>
            </a:endParaRPr>
          </a:p>
          <a:p>
            <a:pPr marR="0" algn="l" eaLnBrk="1" hangingPunct="1">
              <a:lnSpc>
                <a:spcPct val="80000"/>
              </a:lnSpc>
              <a:defRPr/>
            </a:pPr>
            <a:r>
              <a:rPr lang="en-US" sz="2000" dirty="0" smtClean="0">
                <a:effectLst>
                  <a:outerShdw blurRad="38100" dist="38100" dir="2700000" algn="tl">
                    <a:srgbClr val="000000">
                      <a:alpha val="43137"/>
                    </a:srgbClr>
                  </a:outerShdw>
                </a:effectLst>
              </a:rPr>
              <a:t>Florida Association of Counties  </a:t>
            </a:r>
            <a:r>
              <a:rPr lang="en-US" sz="2000" dirty="0" smtClean="0">
                <a:effectLst>
                  <a:outerShdw blurRad="38100" dist="38100" dir="2700000" algn="tl">
                    <a:srgbClr val="000000">
                      <a:alpha val="43137"/>
                    </a:srgbClr>
                  </a:outerShdw>
                </a:effectLst>
                <a:hlinkClick r:id="rId5"/>
              </a:rPr>
              <a:t>www.flcounties.com</a:t>
            </a:r>
            <a:endParaRPr lang="en-US" sz="2000" dirty="0" smtClean="0">
              <a:effectLst>
                <a:outerShdw blurRad="38100" dist="38100" dir="2700000" algn="tl">
                  <a:srgbClr val="000000">
                    <a:alpha val="43137"/>
                  </a:srgbClr>
                </a:outerShdw>
              </a:effectLst>
            </a:endParaRPr>
          </a:p>
          <a:p>
            <a:pPr marR="0" algn="l" eaLnBrk="1" hangingPunct="1">
              <a:lnSpc>
                <a:spcPct val="80000"/>
              </a:lnSpc>
              <a:defRPr/>
            </a:pPr>
            <a:endParaRPr lang="en-US" sz="2000" dirty="0" smtClean="0">
              <a:effectLst>
                <a:outerShdw blurRad="38100" dist="38100" dir="2700000" algn="tl">
                  <a:srgbClr val="000000">
                    <a:alpha val="43137"/>
                  </a:srgbClr>
                </a:outerShdw>
              </a:effectLst>
            </a:endParaRPr>
          </a:p>
          <a:p>
            <a:pPr marR="0" algn="l" eaLnBrk="1" hangingPunct="1">
              <a:lnSpc>
                <a:spcPct val="80000"/>
              </a:lnSpc>
              <a:defRPr/>
            </a:pPr>
            <a:r>
              <a:rPr lang="en-US" sz="2000" dirty="0" smtClean="0">
                <a:effectLst>
                  <a:outerShdw blurRad="38100" dist="38100" dir="2700000" algn="tl">
                    <a:srgbClr val="000000">
                      <a:alpha val="43137"/>
                    </a:srgbClr>
                  </a:outerShdw>
                </a:effectLst>
              </a:rPr>
              <a:t>Urban Land Institute  </a:t>
            </a:r>
            <a:r>
              <a:rPr lang="en-US" sz="2000" dirty="0" smtClean="0">
                <a:effectLst>
                  <a:outerShdw blurRad="38100" dist="38100" dir="2700000" algn="tl">
                    <a:srgbClr val="000000">
                      <a:alpha val="43137"/>
                    </a:srgbClr>
                  </a:outerShdw>
                </a:effectLst>
                <a:hlinkClick r:id="rId6"/>
              </a:rPr>
              <a:t>www.uli.org</a:t>
            </a:r>
            <a:endParaRPr lang="en-US" sz="2000" dirty="0" smtClean="0">
              <a:effectLst>
                <a:outerShdw blurRad="38100" dist="38100" dir="2700000" algn="tl">
                  <a:srgbClr val="000000">
                    <a:alpha val="43137"/>
                  </a:srgbClr>
                </a:outerShdw>
              </a:effectLst>
            </a:endParaRPr>
          </a:p>
          <a:p>
            <a:pPr marR="0" algn="l" eaLnBrk="1" hangingPunct="1">
              <a:lnSpc>
                <a:spcPct val="80000"/>
              </a:lnSpc>
              <a:defRPr/>
            </a:pPr>
            <a:endParaRPr lang="en-US" sz="2000" dirty="0" smtClean="0">
              <a:effectLst>
                <a:outerShdw blurRad="38100" dist="38100" dir="2700000" algn="tl">
                  <a:srgbClr val="000000">
                    <a:alpha val="43137"/>
                  </a:srgbClr>
                </a:outerShdw>
              </a:effectLst>
            </a:endParaRPr>
          </a:p>
          <a:p>
            <a:pPr marR="0" algn="l" eaLnBrk="1" hangingPunct="1">
              <a:lnSpc>
                <a:spcPct val="80000"/>
              </a:lnSpc>
              <a:defRPr/>
            </a:pPr>
            <a:r>
              <a:rPr lang="en-US" sz="2000" dirty="0" smtClean="0">
                <a:effectLst>
                  <a:outerShdw blurRad="38100" dist="38100" dir="2700000" algn="tl">
                    <a:srgbClr val="000000">
                      <a:alpha val="43137"/>
                    </a:srgbClr>
                  </a:outerShdw>
                </a:effectLst>
              </a:rPr>
              <a:t>International Council of Shopping Centers</a:t>
            </a:r>
          </a:p>
          <a:p>
            <a:pPr marR="0" algn="l" eaLnBrk="1" hangingPunct="1">
              <a:lnSpc>
                <a:spcPct val="80000"/>
              </a:lnSpc>
              <a:defRPr/>
            </a:pPr>
            <a:r>
              <a:rPr lang="en-US" sz="2000" dirty="0" smtClean="0">
                <a:effectLst>
                  <a:outerShdw blurRad="38100" dist="38100" dir="2700000" algn="tl">
                    <a:srgbClr val="000000">
                      <a:alpha val="43137"/>
                    </a:srgbClr>
                  </a:outerShdw>
                </a:effectLst>
                <a:hlinkClick r:id="rId7"/>
              </a:rPr>
              <a:t>www.icsc.org</a:t>
            </a:r>
            <a:endParaRPr lang="en-US" sz="2000" dirty="0" smtClean="0">
              <a:effectLst>
                <a:outerShdw blurRad="38100" dist="38100" dir="2700000" algn="tl">
                  <a:srgbClr val="000000">
                    <a:alpha val="43137"/>
                  </a:srgbClr>
                </a:outerShdw>
              </a:effectLst>
            </a:endParaRPr>
          </a:p>
          <a:p>
            <a:pPr marR="0" algn="l" eaLnBrk="1" hangingPunct="1">
              <a:lnSpc>
                <a:spcPct val="80000"/>
              </a:lnSpc>
              <a:defRPr/>
            </a:pPr>
            <a:endParaRPr lang="en-US" sz="2000" dirty="0" smtClean="0">
              <a:effectLst>
                <a:outerShdw blurRad="38100" dist="38100" dir="2700000" algn="tl">
                  <a:srgbClr val="000000">
                    <a:alpha val="43137"/>
                  </a:srgbClr>
                </a:outerShdw>
              </a:effectLst>
            </a:endParaRPr>
          </a:p>
          <a:p>
            <a:pPr marR="0" algn="l" eaLnBrk="1" hangingPunct="1">
              <a:lnSpc>
                <a:spcPct val="80000"/>
              </a:lnSpc>
              <a:defRPr/>
            </a:pPr>
            <a:endParaRPr lang="en-US" sz="2400" dirty="0" smtClean="0"/>
          </a:p>
          <a:p>
            <a:pPr marR="0" algn="l" eaLnBrk="1" hangingPunct="1">
              <a:lnSpc>
                <a:spcPct val="80000"/>
              </a:lnSpc>
              <a:defRPr/>
            </a:pPr>
            <a:endParaRPr lang="en-US" sz="2400" dirty="0" smtClean="0"/>
          </a:p>
        </p:txBody>
      </p:sp>
    </p:spTree>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p:nvPr>
        </p:nvSpPr>
        <p:spPr>
          <a:xfrm>
            <a:off x="457200" y="990600"/>
            <a:ext cx="8229600" cy="1143000"/>
          </a:xfrm>
        </p:spPr>
        <p:txBody>
          <a:bodyPr/>
          <a:lstStyle/>
          <a:p>
            <a:pPr algn="ctr" eaLnBrk="1" hangingPunct="1">
              <a:defRPr/>
            </a:pPr>
            <a:r>
              <a:rPr lang="en-US" sz="4400" b="1" dirty="0" smtClean="0">
                <a:solidFill>
                  <a:srgbClr val="FFC000"/>
                </a:solidFill>
              </a:rPr>
              <a:t/>
            </a:r>
            <a:br>
              <a:rPr lang="en-US" sz="4400" b="1" dirty="0" smtClean="0">
                <a:solidFill>
                  <a:srgbClr val="FFC000"/>
                </a:solidFill>
              </a:rPr>
            </a:br>
            <a:r>
              <a:rPr lang="en-US" sz="4400" b="1" dirty="0" smtClean="0">
                <a:solidFill>
                  <a:srgbClr val="FFC000"/>
                </a:solidFill>
              </a:rPr>
              <a:t> </a:t>
            </a:r>
            <a:br>
              <a:rPr lang="en-US" sz="4400" b="1" dirty="0" smtClean="0">
                <a:solidFill>
                  <a:srgbClr val="FFC000"/>
                </a:solidFill>
              </a:rPr>
            </a:br>
            <a:r>
              <a:rPr lang="en-US" sz="4400" b="1" dirty="0" smtClean="0">
                <a:solidFill>
                  <a:srgbClr val="FFC000"/>
                </a:solidFill>
              </a:rPr>
              <a:t/>
            </a:r>
            <a:br>
              <a:rPr lang="en-US" sz="4400" b="1" dirty="0" smtClean="0">
                <a:solidFill>
                  <a:srgbClr val="FFC000"/>
                </a:solidFill>
              </a:rPr>
            </a:br>
            <a:r>
              <a:rPr lang="en-US" sz="4400" b="1" dirty="0" smtClean="0">
                <a:solidFill>
                  <a:srgbClr val="FFC000"/>
                </a:solidFill>
              </a:rPr>
              <a:t/>
            </a:r>
            <a:br>
              <a:rPr lang="en-US" sz="4400" b="1" dirty="0" smtClean="0">
                <a:solidFill>
                  <a:srgbClr val="FFC000"/>
                </a:solidFill>
              </a:rPr>
            </a:br>
            <a:r>
              <a:rPr lang="en-US" sz="4400" b="1" dirty="0" smtClean="0">
                <a:solidFill>
                  <a:srgbClr val="FFC000"/>
                </a:solidFill>
              </a:rPr>
              <a:t/>
            </a:r>
            <a:br>
              <a:rPr lang="en-US" sz="4400" b="1" dirty="0" smtClean="0">
                <a:solidFill>
                  <a:srgbClr val="FFC000"/>
                </a:solidFill>
              </a:rPr>
            </a:br>
            <a:r>
              <a:rPr lang="en-US" sz="4400" b="1" dirty="0" smtClean="0">
                <a:solidFill>
                  <a:srgbClr val="FFC000"/>
                </a:solidFill>
              </a:rPr>
              <a:t/>
            </a:r>
            <a:br>
              <a:rPr lang="en-US" sz="4400" b="1" dirty="0" smtClean="0">
                <a:solidFill>
                  <a:srgbClr val="FFC000"/>
                </a:solidFill>
              </a:rPr>
            </a:br>
            <a:r>
              <a:rPr lang="en-US" sz="4400" b="1" dirty="0" smtClean="0">
                <a:solidFill>
                  <a:srgbClr val="FFC000"/>
                </a:solidFill>
              </a:rPr>
              <a:t> </a:t>
            </a:r>
            <a:r>
              <a:rPr lang="en-US" sz="4400" b="1" dirty="0" smtClean="0">
                <a:solidFill>
                  <a:srgbClr val="FFC000"/>
                </a:solidFill>
                <a:effectLst>
                  <a:outerShdw blurRad="38100" dist="38100" dir="2700000" algn="tl">
                    <a:srgbClr val="000000">
                      <a:alpha val="43137"/>
                    </a:srgbClr>
                  </a:outerShdw>
                </a:effectLst>
              </a:rPr>
              <a:t>Florida Redevelopment Association</a:t>
            </a:r>
          </a:p>
        </p:txBody>
      </p:sp>
      <p:sp>
        <p:nvSpPr>
          <p:cNvPr id="27651" name="Rectangle 3"/>
          <p:cNvSpPr>
            <a:spLocks noGrp="1" noChangeArrowheads="1"/>
          </p:cNvSpPr>
          <p:nvPr>
            <p:ph idx="1"/>
          </p:nvPr>
        </p:nvSpPr>
        <p:spPr/>
        <p:txBody>
          <a:bodyPr/>
          <a:lstStyle/>
          <a:p>
            <a:pPr eaLnBrk="1" hangingPunct="1">
              <a:buFontTx/>
              <a:buNone/>
              <a:defRPr/>
            </a:pPr>
            <a:r>
              <a:rPr lang="en-US" sz="2800" b="1" dirty="0" smtClean="0">
                <a:solidFill>
                  <a:srgbClr val="000000"/>
                </a:solidFill>
              </a:rPr>
              <a:t>		</a:t>
            </a:r>
          </a:p>
          <a:p>
            <a:pPr eaLnBrk="1" hangingPunct="1">
              <a:buFontTx/>
              <a:buNone/>
              <a:defRPr/>
            </a:pPr>
            <a:r>
              <a:rPr lang="en-US" sz="2800" b="1" dirty="0" smtClean="0">
                <a:solidFill>
                  <a:srgbClr val="000000"/>
                </a:solidFill>
              </a:rPr>
              <a:t>		</a:t>
            </a:r>
            <a:r>
              <a:rPr lang="en-US" sz="2800" dirty="0" smtClean="0">
                <a:effectLst>
                  <a:outerShdw blurRad="38100" dist="38100" dir="2700000" algn="tl">
                    <a:srgbClr val="000000">
                      <a:alpha val="43137"/>
                    </a:srgbClr>
                  </a:outerShdw>
                </a:effectLst>
              </a:rPr>
              <a:t>850.701.3608</a:t>
            </a:r>
          </a:p>
          <a:p>
            <a:pPr eaLnBrk="1" hangingPunct="1">
              <a:buFontTx/>
              <a:buNone/>
              <a:defRPr/>
            </a:pPr>
            <a:r>
              <a:rPr lang="en-US" sz="2800" dirty="0" smtClean="0">
                <a:effectLst>
                  <a:outerShdw blurRad="38100" dist="38100" dir="2700000" algn="tl">
                    <a:srgbClr val="000000">
                      <a:alpha val="43137"/>
                    </a:srgbClr>
                  </a:outerShdw>
                </a:effectLst>
              </a:rPr>
              <a:t>		</a:t>
            </a:r>
            <a:r>
              <a:rPr lang="en-US" sz="2800" dirty="0" smtClean="0">
                <a:effectLst>
                  <a:outerShdw blurRad="38100" dist="38100" dir="2700000" algn="tl">
                    <a:srgbClr val="000000">
                      <a:alpha val="43137"/>
                    </a:srgbClr>
                  </a:outerShdw>
                </a:effectLst>
                <a:hlinkClick r:id="rId2"/>
              </a:rPr>
              <a:t>www.redevelopment.net</a:t>
            </a:r>
            <a:endParaRPr lang="en-US" sz="2800" dirty="0" smtClean="0">
              <a:effectLst>
                <a:outerShdw blurRad="38100" dist="38100" dir="2700000" algn="tl">
                  <a:srgbClr val="000000">
                    <a:alpha val="43137"/>
                  </a:srgbClr>
                </a:outerShdw>
              </a:effectLst>
            </a:endParaRPr>
          </a:p>
          <a:p>
            <a:pPr eaLnBrk="1" hangingPunct="1">
              <a:buFontTx/>
              <a:buNone/>
              <a:defRPr/>
            </a:pPr>
            <a:r>
              <a:rPr lang="en-US" sz="2800" dirty="0" smtClean="0">
                <a:effectLst>
                  <a:outerShdw blurRad="38100" dist="38100" dir="2700000" algn="tl">
                    <a:srgbClr val="000000">
                      <a:alpha val="43137"/>
                    </a:srgbClr>
                  </a:outerShdw>
                </a:effectLst>
              </a:rPr>
              <a:t>		</a:t>
            </a:r>
          </a:p>
          <a:p>
            <a:pPr eaLnBrk="1" hangingPunct="1">
              <a:buFontTx/>
              <a:buNone/>
              <a:defRPr/>
            </a:pPr>
            <a:r>
              <a:rPr lang="en-US" sz="2800" dirty="0" smtClean="0">
                <a:effectLst>
                  <a:outerShdw blurRad="38100" dist="38100" dir="2700000" algn="tl">
                    <a:srgbClr val="000000">
                      <a:alpha val="43137"/>
                    </a:srgbClr>
                  </a:outerShdw>
                </a:effectLst>
              </a:rPr>
              <a:t>		Carol Westmoreland, Executive Director</a:t>
            </a:r>
          </a:p>
          <a:p>
            <a:pPr eaLnBrk="1" hangingPunct="1">
              <a:buFontTx/>
              <a:buNone/>
              <a:defRPr/>
            </a:pPr>
            <a:r>
              <a:rPr lang="en-US" sz="2800" dirty="0" smtClean="0">
                <a:effectLst>
                  <a:outerShdw blurRad="38100" dist="38100" dir="2700000" algn="tl">
                    <a:srgbClr val="000000">
                      <a:alpha val="43137"/>
                    </a:srgbClr>
                  </a:outerShdw>
                </a:effectLst>
              </a:rPr>
              <a:t>		</a:t>
            </a:r>
            <a:r>
              <a:rPr lang="en-US" sz="2800" dirty="0" smtClean="0">
                <a:effectLst>
                  <a:outerShdw blurRad="38100" dist="38100" dir="2700000" algn="tl">
                    <a:srgbClr val="000000">
                      <a:alpha val="43137"/>
                    </a:srgbClr>
                  </a:outerShdw>
                </a:effectLst>
                <a:hlinkClick r:id="rId3"/>
              </a:rPr>
              <a:t>cwestmoreland@flcities.com</a:t>
            </a:r>
            <a:endParaRPr lang="en-US" sz="2800" dirty="0" smtClean="0">
              <a:effectLst>
                <a:outerShdw blurRad="38100" dist="38100" dir="2700000" algn="tl">
                  <a:srgbClr val="000000">
                    <a:alpha val="43137"/>
                  </a:srgbClr>
                </a:outerShdw>
              </a:effectLst>
            </a:endParaRPr>
          </a:p>
          <a:p>
            <a:pPr eaLnBrk="1" hangingPunct="1">
              <a:buFontTx/>
              <a:buNone/>
              <a:defRPr/>
            </a:pPr>
            <a:r>
              <a:rPr lang="en-US" sz="2800" dirty="0" smtClean="0">
                <a:effectLst>
                  <a:outerShdw blurRad="38100" dist="38100" dir="2700000" algn="tl">
                    <a:srgbClr val="000000">
                      <a:alpha val="43137"/>
                    </a:srgbClr>
                  </a:outerShdw>
                </a:effectLst>
              </a:rPr>
              <a:t>		Jan Piland, Executive Assistant</a:t>
            </a:r>
          </a:p>
          <a:p>
            <a:pPr eaLnBrk="1" hangingPunct="1">
              <a:buFontTx/>
              <a:buNone/>
              <a:defRPr/>
            </a:pPr>
            <a:r>
              <a:rPr lang="en-US" sz="2800" dirty="0" smtClean="0">
                <a:effectLst>
                  <a:outerShdw blurRad="38100" dist="38100" dir="2700000" algn="tl">
                    <a:srgbClr val="000000">
                      <a:alpha val="43137"/>
                    </a:srgbClr>
                  </a:outerShdw>
                </a:effectLst>
              </a:rPr>
              <a:t>		</a:t>
            </a:r>
            <a:r>
              <a:rPr lang="en-US" sz="2800" dirty="0" smtClean="0">
                <a:effectLst>
                  <a:outerShdw blurRad="38100" dist="38100" dir="2700000" algn="tl">
                    <a:srgbClr val="000000">
                      <a:alpha val="43137"/>
                    </a:srgbClr>
                  </a:outerShdw>
                </a:effectLst>
                <a:hlinkClick r:id="rId4"/>
              </a:rPr>
              <a:t>jpiland@flcities.com</a:t>
            </a:r>
            <a:endParaRPr lang="en-US" sz="2800" dirty="0" smtClean="0">
              <a:effectLst>
                <a:outerShdw blurRad="38100" dist="38100" dir="2700000" algn="tl">
                  <a:srgbClr val="000000">
                    <a:alpha val="43137"/>
                  </a:srgbClr>
                </a:outerShdw>
              </a:effectLst>
            </a:endParaRPr>
          </a:p>
          <a:p>
            <a:pPr eaLnBrk="1" hangingPunct="1">
              <a:buFontTx/>
              <a:buNone/>
              <a:defRPr/>
            </a:pPr>
            <a:endParaRPr lang="en-US" sz="2800" b="1" dirty="0" smtClean="0">
              <a:solidFill>
                <a:srgbClr val="000000"/>
              </a:solidFill>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609600"/>
            <a:ext cx="7772400" cy="838200"/>
          </a:xfrm>
        </p:spPr>
        <p:txBody>
          <a:bodyPr/>
          <a:lstStyle/>
          <a:p>
            <a:pPr algn="ctr" eaLnBrk="1" fontAlgn="auto" hangingPunct="1">
              <a:spcAft>
                <a:spcPts val="0"/>
              </a:spcAft>
              <a:defRPr/>
            </a:pPr>
            <a:r>
              <a:rPr lang="en-US" sz="4000" dirty="0" smtClean="0">
                <a:solidFill>
                  <a:srgbClr val="FFC000"/>
                </a:solidFill>
              </a:rPr>
              <a:t>What is Redevelopment?</a:t>
            </a:r>
            <a:endParaRPr lang="en-US" sz="4000" dirty="0">
              <a:solidFill>
                <a:srgbClr val="FFC000"/>
              </a:solidFill>
            </a:endParaRPr>
          </a:p>
        </p:txBody>
      </p:sp>
      <p:sp>
        <p:nvSpPr>
          <p:cNvPr id="7171" name="Subtitle 2"/>
          <p:cNvSpPr>
            <a:spLocks noGrp="1"/>
          </p:cNvSpPr>
          <p:nvPr>
            <p:ph type="subTitle" idx="1"/>
          </p:nvPr>
        </p:nvSpPr>
        <p:spPr>
          <a:xfrm>
            <a:off x="457200" y="2209800"/>
            <a:ext cx="8229600" cy="3962400"/>
          </a:xfrm>
        </p:spPr>
        <p:txBody>
          <a:bodyPr/>
          <a:lstStyle/>
          <a:p>
            <a:pPr marR="0" algn="l" eaLnBrk="1" hangingPunct="1">
              <a:spcBef>
                <a:spcPct val="0"/>
              </a:spcBef>
              <a:defRPr/>
            </a:pPr>
            <a:r>
              <a:rPr lang="en-US" sz="3200" dirty="0" smtClean="0">
                <a:effectLst>
                  <a:outerShdw blurRad="38100" dist="38100" dir="2700000" algn="tl">
                    <a:srgbClr val="000000">
                      <a:alpha val="43137"/>
                    </a:srgbClr>
                  </a:outerShdw>
                </a:effectLst>
              </a:rPr>
              <a:t>Relative to your CRA, any activity authorized under Ch 163, Part III, Florida Statutes</a:t>
            </a:r>
          </a:p>
          <a:p>
            <a:pPr marR="0" algn="l" eaLnBrk="1" hangingPunct="1">
              <a:spcBef>
                <a:spcPct val="0"/>
              </a:spcBef>
              <a:defRPr/>
            </a:pPr>
            <a:endParaRPr lang="en-US" sz="3200" dirty="0" smtClean="0">
              <a:effectLst>
                <a:outerShdw blurRad="38100" dist="38100" dir="2700000" algn="tl">
                  <a:srgbClr val="000000">
                    <a:alpha val="43137"/>
                  </a:srgbClr>
                </a:outerShdw>
              </a:effectLst>
            </a:endParaRPr>
          </a:p>
          <a:p>
            <a:pPr marR="0" algn="l" eaLnBrk="1" hangingPunct="1">
              <a:spcBef>
                <a:spcPct val="0"/>
              </a:spcBef>
              <a:defRPr/>
            </a:pPr>
            <a:r>
              <a:rPr lang="en-US" sz="3200" dirty="0" smtClean="0">
                <a:effectLst>
                  <a:outerShdw blurRad="38100" dist="38100" dir="2700000" algn="tl">
                    <a:srgbClr val="000000">
                      <a:alpha val="43137"/>
                    </a:srgbClr>
                  </a:outerShdw>
                </a:effectLst>
              </a:rPr>
              <a:t>Revolves around a publicly customized plan, funded by the increase in assessed values over time, called increment.</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850"/>
            <a:ext cx="8229600" cy="819150"/>
          </a:xfrm>
        </p:spPr>
        <p:txBody>
          <a:bodyPr/>
          <a:lstStyle/>
          <a:p>
            <a:pPr algn="ctr">
              <a:defRPr/>
            </a:pPr>
            <a:r>
              <a:rPr lang="en-US" sz="4000" b="1" dirty="0" smtClean="0">
                <a:solidFill>
                  <a:srgbClr val="FFC000"/>
                </a:solidFill>
                <a:effectLst>
                  <a:outerShdw blurRad="38100" dist="38100" dir="2700000" algn="tl">
                    <a:srgbClr val="000000">
                      <a:alpha val="43137"/>
                    </a:srgbClr>
                  </a:outerShdw>
                </a:effectLst>
              </a:rPr>
              <a:t>What Redevelopment is </a:t>
            </a:r>
            <a:r>
              <a:rPr lang="en-US" sz="4000" b="1" u="sng" dirty="0" smtClean="0">
                <a:solidFill>
                  <a:srgbClr val="FFC000"/>
                </a:solidFill>
                <a:effectLst>
                  <a:outerShdw blurRad="38100" dist="38100" dir="2700000" algn="tl">
                    <a:srgbClr val="000000">
                      <a:alpha val="43137"/>
                    </a:srgbClr>
                  </a:outerShdw>
                </a:effectLst>
              </a:rPr>
              <a:t>Not</a:t>
            </a:r>
            <a:endParaRPr lang="en-US" sz="4000" b="1" u="sng" dirty="0">
              <a:solidFill>
                <a:srgbClr val="FFC000"/>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752600"/>
            <a:ext cx="8229600" cy="4572000"/>
          </a:xfrm>
        </p:spPr>
        <p:txBody>
          <a:bodyPr/>
          <a:lstStyle/>
          <a:p>
            <a:pPr>
              <a:buFont typeface="Wingdings" pitchFamily="2" charset="2"/>
              <a:buChar char="§"/>
              <a:defRPr/>
            </a:pPr>
            <a:r>
              <a:rPr lang="en-US" dirty="0" smtClean="0">
                <a:effectLst>
                  <a:outerShdw blurRad="38100" dist="38100" dir="2700000" algn="tl">
                    <a:srgbClr val="000000">
                      <a:alpha val="43137"/>
                    </a:srgbClr>
                  </a:outerShdw>
                </a:effectLst>
              </a:rPr>
              <a:t>Anything spent outside the plan or the area</a:t>
            </a:r>
          </a:p>
          <a:p>
            <a:pPr>
              <a:buFont typeface="Wingdings" pitchFamily="2" charset="2"/>
              <a:buChar char="§"/>
              <a:defRPr/>
            </a:pPr>
            <a:r>
              <a:rPr lang="en-US" dirty="0" smtClean="0">
                <a:effectLst>
                  <a:outerShdw blurRad="38100" dist="38100" dir="2700000" algn="tl">
                    <a:srgbClr val="000000">
                      <a:alpha val="43137"/>
                    </a:srgbClr>
                  </a:outerShdw>
                </a:effectLst>
              </a:rPr>
              <a:t>Eminent domain for redevelopment purposes</a:t>
            </a:r>
          </a:p>
          <a:p>
            <a:pPr>
              <a:buFont typeface="Wingdings" pitchFamily="2" charset="2"/>
              <a:buChar char="§"/>
              <a:defRPr/>
            </a:pPr>
            <a:r>
              <a:rPr lang="en-US" dirty="0" smtClean="0">
                <a:effectLst>
                  <a:outerShdw blurRad="38100" dist="38100" dir="2700000" algn="tl">
                    <a:srgbClr val="000000">
                      <a:alpha val="43137"/>
                    </a:srgbClr>
                  </a:outerShdw>
                </a:effectLst>
              </a:rPr>
              <a:t>General government line items</a:t>
            </a:r>
          </a:p>
          <a:p>
            <a:pPr>
              <a:buFont typeface="Wingdings" pitchFamily="2" charset="2"/>
              <a:buChar char="§"/>
              <a:defRPr/>
            </a:pPr>
            <a:r>
              <a:rPr lang="en-US" dirty="0" smtClean="0">
                <a:effectLst>
                  <a:outerShdw blurRad="38100" dist="38100" dir="2700000" algn="tl">
                    <a:srgbClr val="000000">
                      <a:alpha val="43137"/>
                    </a:srgbClr>
                  </a:outerShdw>
                </a:effectLst>
              </a:rPr>
              <a:t>Grants or donations to non-profits or events that have nothing to do with the redevelopment plan</a:t>
            </a:r>
          </a:p>
          <a:p>
            <a:pPr>
              <a:buFont typeface="Wingdings" pitchFamily="2" charset="2"/>
              <a:buChar char="§"/>
              <a:defRPr/>
            </a:pPr>
            <a:r>
              <a:rPr lang="en-US" dirty="0" smtClean="0">
                <a:effectLst>
                  <a:outerShdw blurRad="38100" dist="38100" dir="2700000" algn="tl">
                    <a:srgbClr val="000000">
                      <a:alpha val="43137"/>
                    </a:srgbClr>
                  </a:outerShdw>
                </a:effectLst>
              </a:rPr>
              <a:t>Salaries for city or county staff that do not work on CRA activities</a:t>
            </a:r>
          </a:p>
          <a:p>
            <a:pPr>
              <a:buFont typeface="Wingdings" pitchFamily="2" charset="2"/>
              <a:buChar char="§"/>
              <a:defRPr/>
            </a:pPr>
            <a:r>
              <a:rPr lang="en-US" dirty="0" smtClean="0">
                <a:effectLst>
                  <a:outerShdw blurRad="38100" dist="38100" dir="2700000" algn="tl">
                    <a:srgbClr val="000000">
                      <a:alpha val="43137"/>
                    </a:srgbClr>
                  </a:outerShdw>
                </a:effectLst>
              </a:rPr>
              <a:t>Operations</a:t>
            </a:r>
          </a:p>
          <a:p>
            <a:pPr>
              <a:buFont typeface="Wingdings" pitchFamily="2" charset="2"/>
              <a:buChar char="§"/>
              <a:defRPr/>
            </a:pPr>
            <a:r>
              <a:rPr lang="en-US" dirty="0" smtClean="0">
                <a:effectLst>
                  <a:outerShdw blurRad="38100" dist="38100" dir="2700000" algn="tl">
                    <a:srgbClr val="000000">
                      <a:alpha val="43137"/>
                    </a:srgbClr>
                  </a:outerShdw>
                </a:effectLst>
              </a:rPr>
              <a:t>Maintenance normally done by city or county</a:t>
            </a:r>
          </a:p>
          <a:p>
            <a:pPr>
              <a:buFont typeface="Wingdings" pitchFamily="2" charset="2"/>
              <a:buChar char="§"/>
              <a:defRPr/>
            </a:pPr>
            <a:r>
              <a:rPr lang="en-US" dirty="0" smtClean="0">
                <a:effectLst>
                  <a:outerShdw blurRad="38100" dist="38100" dir="2700000" algn="tl">
                    <a:srgbClr val="000000">
                      <a:alpha val="43137"/>
                    </a:srgbClr>
                  </a:outerShdw>
                </a:effectLst>
              </a:rPr>
              <a:t>Comprehensive planning, zoning or land use</a:t>
            </a:r>
          </a:p>
          <a:p>
            <a:pPr>
              <a:defRPr/>
            </a:pPr>
            <a:endParaRPr lang="en-US" dirty="0" smtClean="0"/>
          </a:p>
          <a:p>
            <a:pPr>
              <a:defRPr/>
            </a:pPr>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a:xfrm>
            <a:off x="838200" y="1066800"/>
            <a:ext cx="7848600" cy="609600"/>
          </a:xfrm>
        </p:spPr>
        <p:txBody>
          <a:bodyPr/>
          <a:lstStyle/>
          <a:p>
            <a:pPr algn="ctr" eaLnBrk="1" hangingPunct="1">
              <a:defRPr/>
            </a:pPr>
            <a:r>
              <a:rPr lang="en-US" sz="4000" b="1" dirty="0" smtClean="0">
                <a:solidFill>
                  <a:srgbClr val="FFC000"/>
                </a:solidFill>
                <a:effectLst>
                  <a:outerShdw blurRad="38100" dist="38100" dir="2700000" algn="tl">
                    <a:srgbClr val="000000">
                      <a:alpha val="43137"/>
                    </a:srgbClr>
                  </a:outerShdw>
                </a:effectLst>
              </a:rPr>
              <a:t>Redevelopment as a Contact Sport</a:t>
            </a:r>
          </a:p>
        </p:txBody>
      </p:sp>
      <p:sp>
        <p:nvSpPr>
          <p:cNvPr id="3" name="Content Placeholder 2"/>
          <p:cNvSpPr>
            <a:spLocks noGrp="1"/>
          </p:cNvSpPr>
          <p:nvPr>
            <p:ph idx="1"/>
          </p:nvPr>
        </p:nvSpPr>
        <p:spPr>
          <a:xfrm>
            <a:off x="533400" y="1676400"/>
            <a:ext cx="8229600" cy="5181600"/>
          </a:xfrm>
        </p:spPr>
        <p:txBody>
          <a:bodyPr>
            <a:normAutofit fontScale="25000" lnSpcReduction="20000"/>
          </a:bodyPr>
          <a:lstStyle/>
          <a:p>
            <a:pPr marL="274320" indent="-274320" eaLnBrk="1" fontAlgn="auto" hangingPunct="1">
              <a:spcAft>
                <a:spcPts val="0"/>
              </a:spcAft>
              <a:buClr>
                <a:schemeClr val="accent3"/>
              </a:buClr>
              <a:buFont typeface="Wingdings 2"/>
              <a:buNone/>
              <a:defRPr/>
            </a:pPr>
            <a:endParaRPr lang="en-US" sz="3600" b="1" dirty="0" smtClean="0"/>
          </a:p>
          <a:p>
            <a:pPr marL="274320" indent="-274320" eaLnBrk="1" fontAlgn="auto" hangingPunct="1">
              <a:spcAft>
                <a:spcPts val="0"/>
              </a:spcAft>
              <a:buClr>
                <a:schemeClr val="accent3"/>
              </a:buClr>
              <a:buFont typeface="Wingdings" pitchFamily="2" charset="2"/>
              <a:buChar char="§"/>
              <a:defRPr/>
            </a:pPr>
            <a:r>
              <a:rPr lang="en-US" sz="9600" dirty="0" smtClean="0">
                <a:effectLst>
                  <a:outerShdw blurRad="38100" dist="38100" dir="2700000" algn="tl">
                    <a:srgbClr val="000000">
                      <a:alpha val="43137"/>
                    </a:srgbClr>
                  </a:outerShdw>
                </a:effectLst>
              </a:rPr>
              <a:t>Chapter 163, Part III encourages government to invest </a:t>
            </a:r>
            <a:r>
              <a:rPr lang="en-US" sz="9600" u="sng" dirty="0" smtClean="0">
                <a:effectLst>
                  <a:outerShdw blurRad="38100" dist="38100" dir="2700000" algn="tl">
                    <a:srgbClr val="000000">
                      <a:alpha val="43137"/>
                    </a:srgbClr>
                  </a:outerShdw>
                </a:effectLst>
              </a:rPr>
              <a:t>public</a:t>
            </a:r>
            <a:r>
              <a:rPr lang="en-US" sz="9600" dirty="0" smtClean="0">
                <a:effectLst>
                  <a:outerShdw blurRad="38100" dist="38100" dir="2700000" algn="tl">
                    <a:srgbClr val="000000">
                      <a:alpha val="43137"/>
                    </a:srgbClr>
                  </a:outerShdw>
                </a:effectLst>
              </a:rPr>
              <a:t> funds with </a:t>
            </a:r>
            <a:r>
              <a:rPr lang="en-US" sz="9600" u="sng" dirty="0" smtClean="0">
                <a:effectLst>
                  <a:outerShdw blurRad="38100" dist="38100" dir="2700000" algn="tl">
                    <a:srgbClr val="000000">
                      <a:alpha val="43137"/>
                    </a:srgbClr>
                  </a:outerShdw>
                </a:effectLst>
              </a:rPr>
              <a:t>private enterprise </a:t>
            </a:r>
            <a:r>
              <a:rPr lang="en-US" sz="9600" dirty="0" smtClean="0">
                <a:effectLst>
                  <a:outerShdw blurRad="38100" dist="38100" dir="2700000" algn="tl">
                    <a:srgbClr val="000000">
                      <a:alpha val="43137"/>
                    </a:srgbClr>
                  </a:outerShdw>
                </a:effectLst>
              </a:rPr>
              <a:t>to ultimately bring an area back to life</a:t>
            </a:r>
          </a:p>
          <a:p>
            <a:pPr marL="274320" indent="-274320" eaLnBrk="1" fontAlgn="auto" hangingPunct="1">
              <a:spcAft>
                <a:spcPts val="0"/>
              </a:spcAft>
              <a:buClr>
                <a:schemeClr val="accent3"/>
              </a:buClr>
              <a:buFont typeface="Wingdings" pitchFamily="2" charset="2"/>
              <a:buChar char="§"/>
              <a:defRPr/>
            </a:pPr>
            <a:endParaRPr lang="en-US" sz="9600" dirty="0" smtClean="0">
              <a:effectLst>
                <a:outerShdw blurRad="38100" dist="38100" dir="2700000" algn="tl">
                  <a:srgbClr val="000000">
                    <a:alpha val="43137"/>
                  </a:srgbClr>
                </a:outerShdw>
              </a:effectLst>
            </a:endParaRPr>
          </a:p>
          <a:p>
            <a:pPr marL="274320" indent="-274320" eaLnBrk="1" fontAlgn="auto" hangingPunct="1">
              <a:spcAft>
                <a:spcPts val="0"/>
              </a:spcAft>
              <a:buClr>
                <a:schemeClr val="accent3"/>
              </a:buClr>
              <a:buFont typeface="Wingdings" pitchFamily="2" charset="2"/>
              <a:buChar char="§"/>
              <a:defRPr/>
            </a:pPr>
            <a:r>
              <a:rPr lang="en-US" sz="9600" dirty="0" smtClean="0">
                <a:effectLst>
                  <a:outerShdw blurRad="38100" dist="38100" dir="2700000" algn="tl">
                    <a:srgbClr val="000000">
                      <a:alpha val="43137"/>
                    </a:srgbClr>
                  </a:outerShdw>
                </a:effectLst>
              </a:rPr>
              <a:t>Diverse groups have differing ideas on how to use the money</a:t>
            </a:r>
          </a:p>
          <a:p>
            <a:pPr marL="274320" indent="-274320" eaLnBrk="1" fontAlgn="auto" hangingPunct="1">
              <a:spcAft>
                <a:spcPts val="0"/>
              </a:spcAft>
              <a:buClr>
                <a:schemeClr val="accent3"/>
              </a:buClr>
              <a:buFont typeface="Wingdings 2" pitchFamily="18" charset="2"/>
              <a:buNone/>
              <a:defRPr/>
            </a:pPr>
            <a:r>
              <a:rPr lang="en-US" sz="9600" dirty="0" smtClean="0">
                <a:effectLst>
                  <a:outerShdw blurRad="38100" dist="38100" dir="2700000" algn="tl">
                    <a:srgbClr val="000000">
                      <a:alpha val="43137"/>
                    </a:srgbClr>
                  </a:outerShdw>
                </a:effectLst>
              </a:rPr>
              <a:t>	</a:t>
            </a:r>
          </a:p>
          <a:p>
            <a:pPr marL="274320" indent="-274320" eaLnBrk="1" fontAlgn="auto" hangingPunct="1">
              <a:spcAft>
                <a:spcPts val="0"/>
              </a:spcAft>
              <a:buClr>
                <a:schemeClr val="accent3"/>
              </a:buClr>
              <a:buFont typeface="Wingdings" pitchFamily="2" charset="2"/>
              <a:buChar char="§"/>
              <a:defRPr/>
            </a:pPr>
            <a:r>
              <a:rPr lang="en-US" sz="9600" dirty="0" smtClean="0">
                <a:effectLst>
                  <a:outerShdw blurRad="38100" dist="38100" dir="2700000" algn="tl">
                    <a:srgbClr val="000000">
                      <a:alpha val="43137"/>
                    </a:srgbClr>
                  </a:outerShdw>
                </a:effectLst>
              </a:rPr>
              <a:t>The money is locally generated, by cities and counties, can be political football</a:t>
            </a:r>
          </a:p>
          <a:p>
            <a:pPr marL="274320" indent="-274320" eaLnBrk="1" fontAlgn="auto" hangingPunct="1">
              <a:spcAft>
                <a:spcPts val="0"/>
              </a:spcAft>
              <a:buClr>
                <a:schemeClr val="accent3"/>
              </a:buClr>
              <a:buFont typeface="Wingdings" pitchFamily="2" charset="2"/>
              <a:buChar char="§"/>
              <a:defRPr/>
            </a:pPr>
            <a:endParaRPr lang="en-US" sz="9600" dirty="0" smtClean="0">
              <a:effectLst>
                <a:outerShdw blurRad="38100" dist="38100" dir="2700000" algn="tl">
                  <a:srgbClr val="000000">
                    <a:alpha val="43137"/>
                  </a:srgbClr>
                </a:outerShdw>
              </a:effectLst>
            </a:endParaRPr>
          </a:p>
          <a:p>
            <a:pPr marL="274320" indent="-274320" eaLnBrk="1" fontAlgn="auto" hangingPunct="1">
              <a:spcAft>
                <a:spcPts val="0"/>
              </a:spcAft>
              <a:buClr>
                <a:schemeClr val="accent3"/>
              </a:buClr>
              <a:buFont typeface="Wingdings" pitchFamily="2" charset="2"/>
              <a:buChar char="§"/>
              <a:defRPr/>
            </a:pPr>
            <a:r>
              <a:rPr lang="en-US" sz="9600" dirty="0" smtClean="0">
                <a:effectLst>
                  <a:outerShdw blurRad="38100" dist="38100" dir="2700000" algn="tl">
                    <a:srgbClr val="000000">
                      <a:alpha val="43137"/>
                    </a:srgbClr>
                  </a:outerShdw>
                </a:effectLst>
              </a:rPr>
              <a:t>People do not understand the how and when of the process</a:t>
            </a:r>
          </a:p>
          <a:p>
            <a:pPr marL="274320" indent="-274320" eaLnBrk="1" fontAlgn="auto" hangingPunct="1">
              <a:spcAft>
                <a:spcPts val="0"/>
              </a:spcAft>
              <a:buClr>
                <a:schemeClr val="accent3"/>
              </a:buClr>
              <a:buFont typeface="Wingdings" pitchFamily="2" charset="2"/>
              <a:buChar char="§"/>
              <a:defRPr/>
            </a:pPr>
            <a:endParaRPr lang="en-US" sz="9600" dirty="0" smtClean="0">
              <a:effectLst>
                <a:outerShdw blurRad="38100" dist="38100" dir="2700000" algn="tl">
                  <a:srgbClr val="000000">
                    <a:alpha val="43137"/>
                  </a:srgbClr>
                </a:outerShdw>
              </a:effectLst>
            </a:endParaRPr>
          </a:p>
          <a:p>
            <a:pPr marL="274320" indent="-274320" eaLnBrk="1" fontAlgn="auto" hangingPunct="1">
              <a:spcAft>
                <a:spcPts val="0"/>
              </a:spcAft>
              <a:buClr>
                <a:schemeClr val="accent3"/>
              </a:buClr>
              <a:buFont typeface="Wingdings" pitchFamily="2" charset="2"/>
              <a:buChar char="§"/>
              <a:defRPr/>
            </a:pPr>
            <a:r>
              <a:rPr lang="en-US" sz="9600" dirty="0" smtClean="0">
                <a:effectLst>
                  <a:outerShdw blurRad="38100" dist="38100" dir="2700000" algn="tl">
                    <a:srgbClr val="000000">
                      <a:alpha val="43137"/>
                    </a:srgbClr>
                  </a:outerShdw>
                </a:effectLst>
              </a:rPr>
              <a:t>Lack of leadership, vision and buy in</a:t>
            </a:r>
          </a:p>
          <a:p>
            <a:pPr marL="274320" indent="-274320" eaLnBrk="1" fontAlgn="auto" hangingPunct="1">
              <a:spcAft>
                <a:spcPts val="0"/>
              </a:spcAft>
              <a:buClr>
                <a:schemeClr val="accent3"/>
              </a:buClr>
              <a:buFont typeface="Wingdings 2"/>
              <a:buNone/>
              <a:defRPr/>
            </a:pPr>
            <a:endParaRPr lang="en-US" sz="5500" b="1" dirty="0" smtClean="0"/>
          </a:p>
          <a:p>
            <a:pPr marL="274320" indent="-274320" eaLnBrk="1" fontAlgn="auto" hangingPunct="1">
              <a:spcAft>
                <a:spcPts val="0"/>
              </a:spcAft>
              <a:buClr>
                <a:schemeClr val="accent3"/>
              </a:buClr>
              <a:buFont typeface="Wingdings 2"/>
              <a:buNone/>
              <a:defRPr/>
            </a:pPr>
            <a:endParaRPr lang="en-US" b="1" dirty="0"/>
          </a:p>
          <a:p>
            <a:pPr marL="274320" indent="-274320" eaLnBrk="1" fontAlgn="auto" hangingPunct="1">
              <a:spcAft>
                <a:spcPts val="0"/>
              </a:spcAft>
              <a:buClr>
                <a:schemeClr val="accent3"/>
              </a:buClr>
              <a:buFont typeface="Wingdings 2"/>
              <a:buNone/>
              <a:defRPr/>
            </a:pPr>
            <a:r>
              <a:rPr lang="en-US" dirty="0" smtClean="0"/>
              <a:t>	  </a:t>
            </a:r>
            <a:endParaRPr lang="en-US"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a:xfrm>
            <a:off x="457200" y="762000"/>
            <a:ext cx="8229600" cy="1143000"/>
          </a:xfrm>
        </p:spPr>
        <p:txBody>
          <a:bodyPr/>
          <a:lstStyle/>
          <a:p>
            <a:pPr algn="ctr" eaLnBrk="1" hangingPunct="1">
              <a:defRPr/>
            </a:pPr>
            <a:r>
              <a:rPr lang="en-US" sz="4000" b="1" dirty="0" smtClean="0">
                <a:solidFill>
                  <a:srgbClr val="FFC000"/>
                </a:solidFill>
                <a:effectLst>
                  <a:outerShdw blurRad="38100" dist="38100" dir="2700000" algn="tl">
                    <a:srgbClr val="000000">
                      <a:alpha val="43137"/>
                    </a:srgbClr>
                  </a:outerShdw>
                </a:effectLst>
              </a:rPr>
              <a:t>“What </a:t>
            </a:r>
            <a:r>
              <a:rPr lang="en-US" sz="4000" b="1" u="sng" dirty="0" smtClean="0">
                <a:solidFill>
                  <a:srgbClr val="FFC000"/>
                </a:solidFill>
                <a:effectLst>
                  <a:outerShdw blurRad="38100" dist="38100" dir="2700000" algn="tl">
                    <a:srgbClr val="000000">
                      <a:alpha val="43137"/>
                    </a:srgbClr>
                  </a:outerShdw>
                </a:effectLst>
              </a:rPr>
              <a:t>is</a:t>
            </a:r>
            <a:r>
              <a:rPr lang="en-US" sz="4000" b="1" dirty="0" smtClean="0">
                <a:solidFill>
                  <a:srgbClr val="FFC000"/>
                </a:solidFill>
                <a:effectLst>
                  <a:outerShdw blurRad="38100" dist="38100" dir="2700000" algn="tl">
                    <a:srgbClr val="000000">
                      <a:alpha val="43137"/>
                    </a:srgbClr>
                  </a:outerShdw>
                </a:effectLst>
              </a:rPr>
              <a:t> the sound bite?”</a:t>
            </a:r>
          </a:p>
        </p:txBody>
      </p:sp>
      <p:sp>
        <p:nvSpPr>
          <p:cNvPr id="9219" name="Content Placeholder 2"/>
          <p:cNvSpPr>
            <a:spLocks noGrp="1"/>
          </p:cNvSpPr>
          <p:nvPr>
            <p:ph idx="1"/>
          </p:nvPr>
        </p:nvSpPr>
        <p:spPr>
          <a:xfrm>
            <a:off x="457200" y="2133600"/>
            <a:ext cx="8229600" cy="4038600"/>
          </a:xfrm>
        </p:spPr>
        <p:txBody>
          <a:bodyPr/>
          <a:lstStyle/>
          <a:p>
            <a:pPr eaLnBrk="1" hangingPunct="1">
              <a:buFont typeface="Wingdings 2" pitchFamily="18" charset="2"/>
              <a:buNone/>
              <a:defRPr/>
            </a:pPr>
            <a:r>
              <a:rPr lang="en-US" dirty="0" smtClean="0"/>
              <a:t>	</a:t>
            </a:r>
            <a:r>
              <a:rPr lang="en-US" dirty="0" smtClean="0">
                <a:effectLst>
                  <a:outerShdw blurRad="38100" dist="38100" dir="2700000" algn="tl">
                    <a:srgbClr val="000000">
                      <a:alpha val="43137"/>
                    </a:srgbClr>
                  </a:outerShdw>
                </a:effectLst>
              </a:rPr>
              <a:t>As with most municipal issues, our message is  complex and could lead to misunderstandings by citizens who don’t hear </a:t>
            </a:r>
            <a:r>
              <a:rPr lang="en-US" u="sng" dirty="0" smtClean="0">
                <a:effectLst>
                  <a:outerShdw blurRad="38100" dist="38100" dir="2700000" algn="tl">
                    <a:srgbClr val="000000">
                      <a:alpha val="43137"/>
                    </a:srgbClr>
                  </a:outerShdw>
                </a:effectLst>
              </a:rPr>
              <a:t>the rest of the story</a:t>
            </a:r>
            <a:r>
              <a:rPr lang="en-US" dirty="0" smtClean="0">
                <a:effectLst>
                  <a:outerShdw blurRad="38100" dist="38100" dir="2700000" algn="tl">
                    <a:srgbClr val="000000">
                      <a:alpha val="43137"/>
                    </a:srgbClr>
                  </a:outerShdw>
                </a:effectLst>
              </a:rPr>
              <a:t>.  Try saying this:  “for a limited period of time, CRAs eradicate slum and blight, to sustain an improved quality of life…all ships rise w the tide; the plan is developed by the community and is tailored to their needs and desires;  for our community’s future”….and the word TAX is in the glossary of terms!</a:t>
            </a: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04850"/>
            <a:ext cx="8229600" cy="895350"/>
          </a:xfrm>
        </p:spPr>
        <p:txBody>
          <a:bodyPr/>
          <a:lstStyle/>
          <a:p>
            <a:pPr algn="ctr">
              <a:defRPr/>
            </a:pPr>
            <a:r>
              <a:rPr lang="en-US" sz="4000" b="1" dirty="0" smtClean="0">
                <a:solidFill>
                  <a:srgbClr val="FFC000"/>
                </a:solidFill>
                <a:effectLst>
                  <a:outerShdw blurRad="38100" dist="38100" dir="2700000" algn="tl">
                    <a:srgbClr val="000000">
                      <a:alpha val="43137"/>
                    </a:srgbClr>
                  </a:outerShdw>
                </a:effectLst>
              </a:rPr>
              <a:t>Redevelopment is Good</a:t>
            </a:r>
            <a:endParaRPr lang="en-US" sz="4000" b="1" dirty="0">
              <a:solidFill>
                <a:srgbClr val="FFC000"/>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a:xfrm>
            <a:off x="457200" y="1676400"/>
            <a:ext cx="8686800" cy="5867400"/>
          </a:xfrm>
        </p:spPr>
        <p:txBody>
          <a:bodyPr/>
          <a:lstStyle/>
          <a:p>
            <a:pPr>
              <a:buFont typeface="Wingdings" pitchFamily="2" charset="2"/>
              <a:buChar char="§"/>
              <a:defRPr/>
            </a:pPr>
            <a:r>
              <a:rPr lang="en-US" sz="3600" dirty="0" smtClean="0">
                <a:solidFill>
                  <a:srgbClr val="FFC000"/>
                </a:solidFill>
                <a:effectLst>
                  <a:outerShdw blurRad="38100" dist="38100" dir="2700000" algn="tl">
                    <a:srgbClr val="000000">
                      <a:alpha val="43137"/>
                    </a:srgbClr>
                  </a:outerShdw>
                </a:effectLst>
              </a:rPr>
              <a:t>A</a:t>
            </a:r>
            <a:r>
              <a:rPr lang="en-US" dirty="0" smtClean="0">
                <a:effectLst>
                  <a:outerShdw blurRad="38100" dist="38100" dir="2700000" algn="tl">
                    <a:srgbClr val="000000">
                      <a:alpha val="43137"/>
                    </a:srgbClr>
                  </a:outerShdw>
                </a:effectLst>
              </a:rPr>
              <a:t> </a:t>
            </a:r>
            <a:r>
              <a:rPr lang="en-US" sz="2800" dirty="0" smtClean="0">
                <a:effectLst>
                  <a:outerShdw blurRad="38100" dist="38100" dir="2700000" algn="tl">
                    <a:srgbClr val="000000">
                      <a:alpha val="43137"/>
                    </a:srgbClr>
                  </a:outerShdw>
                </a:effectLst>
              </a:rPr>
              <a:t>wise investment, especially in tough economic times, in the future of an area</a:t>
            </a:r>
          </a:p>
          <a:p>
            <a:pPr>
              <a:buFont typeface="Wingdings" pitchFamily="2" charset="2"/>
              <a:buChar char="§"/>
              <a:defRPr/>
            </a:pPr>
            <a:r>
              <a:rPr lang="en-US" sz="3600" dirty="0" smtClean="0">
                <a:solidFill>
                  <a:srgbClr val="FFC000"/>
                </a:solidFill>
                <a:effectLst>
                  <a:outerShdw blurRad="38100" dist="38100" dir="2700000" algn="tl">
                    <a:srgbClr val="000000">
                      <a:alpha val="43137"/>
                    </a:srgbClr>
                  </a:outerShdw>
                </a:effectLst>
              </a:rPr>
              <a:t>B</a:t>
            </a:r>
            <a:r>
              <a:rPr lang="en-US" sz="2800" dirty="0" smtClean="0">
                <a:effectLst>
                  <a:outerShdw blurRad="38100" dist="38100" dir="2700000" algn="tl">
                    <a:srgbClr val="000000">
                      <a:alpha val="43137"/>
                    </a:srgbClr>
                  </a:outerShdw>
                </a:effectLst>
              </a:rPr>
              <a:t>reathes new life into areas in need revitalization </a:t>
            </a:r>
          </a:p>
          <a:p>
            <a:pPr>
              <a:buFont typeface="Wingdings" pitchFamily="2" charset="2"/>
              <a:buChar char="§"/>
              <a:defRPr/>
            </a:pPr>
            <a:r>
              <a:rPr lang="en-US" sz="3600" dirty="0" smtClean="0">
                <a:solidFill>
                  <a:srgbClr val="FFC000"/>
                </a:solidFill>
                <a:effectLst>
                  <a:outerShdw blurRad="38100" dist="38100" dir="2700000" algn="tl">
                    <a:srgbClr val="000000">
                      <a:alpha val="43137"/>
                    </a:srgbClr>
                  </a:outerShdw>
                </a:effectLst>
              </a:rPr>
              <a:t>C</a:t>
            </a:r>
            <a:r>
              <a:rPr lang="en-US" sz="2800" dirty="0" smtClean="0">
                <a:effectLst>
                  <a:outerShdw blurRad="38100" dist="38100" dir="2700000" algn="tl">
                    <a:srgbClr val="000000">
                      <a:alpha val="43137"/>
                    </a:srgbClr>
                  </a:outerShdw>
                </a:effectLst>
              </a:rPr>
              <a:t>onsistency and predictability for private sector</a:t>
            </a:r>
          </a:p>
          <a:p>
            <a:pPr>
              <a:buFont typeface="Wingdings" pitchFamily="2" charset="2"/>
              <a:buChar char="§"/>
              <a:defRPr/>
            </a:pPr>
            <a:r>
              <a:rPr lang="en-US" sz="3600" dirty="0" smtClean="0">
                <a:solidFill>
                  <a:srgbClr val="FFC000"/>
                </a:solidFill>
                <a:effectLst>
                  <a:outerShdw blurRad="38100" dist="38100" dir="2700000" algn="tl">
                    <a:srgbClr val="000000">
                      <a:alpha val="43137"/>
                    </a:srgbClr>
                  </a:outerShdw>
                </a:effectLst>
              </a:rPr>
              <a:t>D</a:t>
            </a:r>
            <a:r>
              <a:rPr lang="en-US" sz="2800" dirty="0" smtClean="0">
                <a:effectLst>
                  <a:outerShdw blurRad="38100" dist="38100" dir="2700000" algn="tl">
                    <a:srgbClr val="000000">
                      <a:alpha val="43137"/>
                    </a:srgbClr>
                  </a:outerShdw>
                </a:effectLst>
              </a:rPr>
              <a:t>esigned, created and funded locally</a:t>
            </a:r>
          </a:p>
          <a:p>
            <a:pPr>
              <a:buFont typeface="Wingdings" pitchFamily="2" charset="2"/>
              <a:buChar char="§"/>
              <a:defRPr/>
            </a:pPr>
            <a:r>
              <a:rPr lang="en-US" sz="3600" dirty="0" smtClean="0">
                <a:solidFill>
                  <a:srgbClr val="FFC000"/>
                </a:solidFill>
                <a:effectLst>
                  <a:outerShdw blurRad="38100" dist="38100" dir="2700000" algn="tl">
                    <a:srgbClr val="000000">
                      <a:alpha val="43137"/>
                    </a:srgbClr>
                  </a:outerShdw>
                </a:effectLst>
              </a:rPr>
              <a:t>E</a:t>
            </a:r>
            <a:r>
              <a:rPr lang="en-US" sz="2800" dirty="0" smtClean="0">
                <a:effectLst>
                  <a:outerShdw blurRad="38100" dist="38100" dir="2700000" algn="tl">
                    <a:srgbClr val="000000">
                      <a:alpha val="43137"/>
                    </a:srgbClr>
                  </a:outerShdw>
                </a:effectLst>
              </a:rPr>
              <a:t>very $ of public leverages for $$$$$$$$$$$$$$ private</a:t>
            </a:r>
          </a:p>
          <a:p>
            <a:pPr>
              <a:buFont typeface="Wingdings" pitchFamily="2" charset="2"/>
              <a:buChar char="§"/>
              <a:defRPr/>
            </a:pPr>
            <a:r>
              <a:rPr lang="en-US" sz="3600" dirty="0" smtClean="0">
                <a:solidFill>
                  <a:srgbClr val="FFC000"/>
                </a:solidFill>
                <a:effectLst>
                  <a:outerShdw blurRad="38100" dist="38100" dir="2700000" algn="tl">
                    <a:srgbClr val="000000">
                      <a:alpha val="43137"/>
                    </a:srgbClr>
                  </a:outerShdw>
                </a:effectLst>
              </a:rPr>
              <a:t>F</a:t>
            </a:r>
            <a:r>
              <a:rPr lang="en-US" sz="2800" dirty="0" smtClean="0">
                <a:effectLst>
                  <a:outerShdw blurRad="38100" dist="38100" dir="2700000" algn="tl">
                    <a:srgbClr val="000000">
                      <a:alpha val="43137"/>
                    </a:srgbClr>
                  </a:outerShdw>
                </a:effectLst>
              </a:rPr>
              <a:t>ully transparent public process to develop a common vision for sustainable viability</a:t>
            </a:r>
          </a:p>
          <a:p>
            <a:pPr>
              <a:buFont typeface="Wingdings 2" pitchFamily="18" charset="2"/>
              <a:buNone/>
              <a:defRPr/>
            </a:pPr>
            <a:r>
              <a:rPr lang="en-US" sz="2800" dirty="0" smtClean="0">
                <a:effectLst>
                  <a:outerShdw blurRad="38100" dist="38100" dir="2700000" algn="tl">
                    <a:srgbClr val="000000">
                      <a:alpha val="43137"/>
                    </a:srgbClr>
                  </a:outerShdw>
                </a:effectLst>
              </a:rPr>
              <a:t>  </a:t>
            </a:r>
          </a:p>
          <a:p>
            <a:pPr>
              <a:buFont typeface="Wingdings 2" pitchFamily="18" charset="2"/>
              <a:buNone/>
              <a:defRPr/>
            </a:pPr>
            <a:endParaRPr lang="en-US" dirty="0" smtClean="0"/>
          </a:p>
          <a:p>
            <a:pPr>
              <a:defRPr/>
            </a:pPr>
            <a:endParaRPr lang="en-US" dirty="0" smtClean="0"/>
          </a:p>
          <a:p>
            <a:pPr>
              <a:defRPr/>
            </a:pPr>
            <a:endParaRPr lang="en-US" dirty="0" smtClean="0"/>
          </a:p>
          <a:p>
            <a:pPr>
              <a:defRPr/>
            </a:pPr>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990600"/>
            <a:ext cx="8229600" cy="1143000"/>
          </a:xfrm>
        </p:spPr>
        <p:txBody>
          <a:bodyPr/>
          <a:lstStyle/>
          <a:p>
            <a:pPr algn="ctr">
              <a:defRPr/>
            </a:pPr>
            <a:r>
              <a:rPr lang="en-US" sz="4000" b="1" dirty="0" smtClean="0">
                <a:solidFill>
                  <a:srgbClr val="FFC000"/>
                </a:solidFill>
                <a:effectLst>
                  <a:outerShdw blurRad="38100" dist="38100" dir="2700000" algn="tl">
                    <a:srgbClr val="000000">
                      <a:alpha val="43137"/>
                    </a:srgbClr>
                  </a:outerShdw>
                </a:effectLst>
              </a:rPr>
              <a:t>Powers of a CRA</a:t>
            </a:r>
            <a:br>
              <a:rPr lang="en-US" sz="4000" b="1" dirty="0" smtClean="0">
                <a:solidFill>
                  <a:srgbClr val="FFC000"/>
                </a:solidFill>
                <a:effectLst>
                  <a:outerShdw blurRad="38100" dist="38100" dir="2700000" algn="tl">
                    <a:srgbClr val="000000">
                      <a:alpha val="43137"/>
                    </a:srgbClr>
                  </a:outerShdw>
                </a:effectLst>
              </a:rPr>
            </a:br>
            <a:r>
              <a:rPr lang="en-US" sz="3200" b="1" i="1" dirty="0" smtClean="0">
                <a:solidFill>
                  <a:srgbClr val="FFC000"/>
                </a:solidFill>
                <a:effectLst>
                  <a:outerShdw blurRad="38100" dist="38100" dir="2700000" algn="tl">
                    <a:srgbClr val="000000">
                      <a:alpha val="43137"/>
                    </a:srgbClr>
                  </a:outerShdw>
                </a:effectLst>
              </a:rPr>
              <a:t>(highly recommended reading)</a:t>
            </a:r>
            <a:endParaRPr lang="en-US" sz="3200" b="1" i="1" dirty="0">
              <a:solidFill>
                <a:srgbClr val="FFC000"/>
              </a:solidFill>
              <a:effectLst>
                <a:outerShdw blurRad="38100" dist="38100" dir="2700000" algn="tl">
                  <a:srgbClr val="000000">
                    <a:alpha val="43137"/>
                  </a:srgbClr>
                </a:outerShdw>
              </a:effectLst>
            </a:endParaRPr>
          </a:p>
        </p:txBody>
      </p:sp>
      <p:sp>
        <p:nvSpPr>
          <p:cNvPr id="3" name="Content Placeholder 2"/>
          <p:cNvSpPr>
            <a:spLocks noGrp="1"/>
          </p:cNvSpPr>
          <p:nvPr>
            <p:ph idx="1"/>
          </p:nvPr>
        </p:nvSpPr>
        <p:spPr/>
        <p:txBody>
          <a:bodyPr/>
          <a:lstStyle/>
          <a:p>
            <a:pPr>
              <a:buFont typeface="Wingdings" pitchFamily="2" charset="2"/>
              <a:buChar char="§"/>
              <a:defRPr/>
            </a:pPr>
            <a:endParaRPr lang="en-US" dirty="0" smtClean="0"/>
          </a:p>
          <a:p>
            <a:pPr>
              <a:buFont typeface="Wingdings" pitchFamily="2" charset="2"/>
              <a:buChar char="§"/>
              <a:defRPr/>
            </a:pPr>
            <a:r>
              <a:rPr lang="en-US" dirty="0" smtClean="0">
                <a:effectLst>
                  <a:outerShdw blurRad="38100" dist="38100" dir="2700000" algn="tl">
                    <a:srgbClr val="000000">
                      <a:alpha val="43137"/>
                    </a:srgbClr>
                  </a:outerShdw>
                </a:effectLst>
              </a:rPr>
              <a:t>163.358  Exercise of powers in carrying out community redevelopment and related activities.</a:t>
            </a:r>
          </a:p>
          <a:p>
            <a:pPr>
              <a:buFont typeface="Wingdings" pitchFamily="2" charset="2"/>
              <a:buChar char="§"/>
              <a:defRPr/>
            </a:pPr>
            <a:r>
              <a:rPr lang="en-US" dirty="0" smtClean="0">
                <a:effectLst>
                  <a:outerShdw blurRad="38100" dist="38100" dir="2700000" algn="tl">
                    <a:srgbClr val="000000">
                      <a:alpha val="43137"/>
                    </a:srgbClr>
                  </a:outerShdw>
                </a:effectLst>
              </a:rPr>
              <a:t>163.370  Powers; counties and municipalities; community redevelopment agencies.</a:t>
            </a:r>
          </a:p>
          <a:p>
            <a:pPr>
              <a:buFont typeface="Wingdings" pitchFamily="2" charset="2"/>
              <a:buChar char="§"/>
              <a:defRPr/>
            </a:pPr>
            <a:r>
              <a:rPr lang="en-US" dirty="0" smtClean="0">
                <a:effectLst>
                  <a:outerShdw blurRad="38100" dist="38100" dir="2700000" algn="tl">
                    <a:srgbClr val="000000">
                      <a:alpha val="43137"/>
                    </a:srgbClr>
                  </a:outerShdw>
                </a:effectLst>
              </a:rPr>
              <a:t>163.410  Exercise of powers in counties with home rule charters.</a:t>
            </a:r>
          </a:p>
          <a:p>
            <a:pPr>
              <a:buFont typeface="Wingdings" pitchFamily="2" charset="2"/>
              <a:buChar char="§"/>
              <a:defRPr/>
            </a:pPr>
            <a:r>
              <a:rPr lang="en-US" dirty="0" smtClean="0">
                <a:effectLst>
                  <a:outerShdw blurRad="38100" dist="38100" dir="2700000" algn="tl">
                    <a:srgbClr val="000000">
                      <a:alpha val="43137"/>
                    </a:srgbClr>
                  </a:outerShdw>
                </a:effectLst>
              </a:rPr>
              <a:t>163.415  Exercise of powers in counties without home rule charters.</a:t>
            </a:r>
          </a:p>
          <a:p>
            <a:pPr>
              <a:defRPr/>
            </a:pPr>
            <a:r>
              <a:rPr lang="en-US" dirty="0" smtClean="0">
                <a:effectLst>
                  <a:outerShdw blurRad="38100" dist="38100" dir="2700000" algn="tl">
                    <a:srgbClr val="000000">
                      <a:alpha val="43137"/>
                    </a:srgbClr>
                  </a:outerShdw>
                </a:effectLst>
              </a:rPr>
              <a:t>163.400  Cooperation by public bodies.</a:t>
            </a:r>
          </a:p>
          <a:p>
            <a:pPr>
              <a:buFont typeface="Wingdings 2" pitchFamily="18" charset="2"/>
              <a:buNone/>
              <a:defRPr/>
            </a:pPr>
            <a:endParaRPr lang="en-US" dirty="0" smtClean="0">
              <a:effectLst>
                <a:outerShdw blurRad="38100" dist="38100" dir="2700000" algn="tl">
                  <a:srgbClr val="000000">
                    <a:alpha val="43137"/>
                  </a:srgbClr>
                </a:outerShdw>
              </a:effectLst>
            </a:endParaRPr>
          </a:p>
          <a:p>
            <a:pPr>
              <a:buFont typeface="Wingdings 2" pitchFamily="18" charset="2"/>
              <a:buNone/>
              <a:defRPr/>
            </a:pPr>
            <a:endParaRPr lang="en-US" dirty="0" smtClean="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1062</TotalTime>
  <Words>1974</Words>
  <Application>Microsoft Office PowerPoint</Application>
  <PresentationFormat>On-screen Show (4:3)</PresentationFormat>
  <Paragraphs>348</Paragraphs>
  <Slides>39</Slides>
  <Notes>4</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39</vt:i4>
      </vt:variant>
    </vt:vector>
  </HeadingPairs>
  <TitlesOfParts>
    <vt:vector size="46" baseType="lpstr">
      <vt:lpstr>Tahoma</vt:lpstr>
      <vt:lpstr>Arial</vt:lpstr>
      <vt:lpstr>Calibri</vt:lpstr>
      <vt:lpstr>Constantia</vt:lpstr>
      <vt:lpstr>Wingdings 2</vt:lpstr>
      <vt:lpstr>Wingdings</vt:lpstr>
      <vt:lpstr>Flow</vt:lpstr>
      <vt:lpstr>             </vt:lpstr>
      <vt:lpstr>Agenda</vt:lpstr>
      <vt:lpstr>  Top Ten Reasons to Rebuild</vt:lpstr>
      <vt:lpstr>What is Redevelopment?</vt:lpstr>
      <vt:lpstr>What Redevelopment is Not</vt:lpstr>
      <vt:lpstr>Redevelopment as a Contact Sport</vt:lpstr>
      <vt:lpstr>“What is the sound bite?”</vt:lpstr>
      <vt:lpstr>Redevelopment is Good</vt:lpstr>
      <vt:lpstr>Powers of a CRA (highly recommended reading)</vt:lpstr>
      <vt:lpstr>How to be a CRA Leader and Teacher</vt:lpstr>
      <vt:lpstr>To Do Visioning, or Not?</vt:lpstr>
      <vt:lpstr>Things to Know</vt:lpstr>
      <vt:lpstr>Review:  How is a CRA Created? All Local </vt:lpstr>
      <vt:lpstr>What is a CRA?   Agency or Area…Yes </vt:lpstr>
      <vt:lpstr>The Plan as a Blueprint</vt:lpstr>
      <vt:lpstr>What is Increment Financing?   LONG TERM SEED $</vt:lpstr>
      <vt:lpstr>        What Can the $ Be Spent on?</vt:lpstr>
      <vt:lpstr>Generally Not CRA Legal  (check with your attorney)</vt:lpstr>
      <vt:lpstr>     Also not CRA Legal </vt:lpstr>
      <vt:lpstr>Inter local Agreements</vt:lpstr>
      <vt:lpstr>Reductions in Revenues</vt:lpstr>
      <vt:lpstr> Trust Fund Money Rule</vt:lpstr>
      <vt:lpstr>  CRA Guiding Lights</vt:lpstr>
      <vt:lpstr>Redevelopment Incentives</vt:lpstr>
      <vt:lpstr>CRA Facts</vt:lpstr>
      <vt:lpstr>CRA Facts Too</vt:lpstr>
      <vt:lpstr>Good Ideas</vt:lpstr>
      <vt:lpstr>Step Back &amp; Agree  </vt:lpstr>
      <vt:lpstr>Amending a Plan</vt:lpstr>
      <vt:lpstr>Best Practices</vt:lpstr>
      <vt:lpstr>Best Practices Too</vt:lpstr>
      <vt:lpstr>CRA Reporting  </vt:lpstr>
      <vt:lpstr>CRA Budgets</vt:lpstr>
      <vt:lpstr>Accounting</vt:lpstr>
      <vt:lpstr>Why Do CRAs Succeed? </vt:lpstr>
      <vt:lpstr>FRA Can Help</vt:lpstr>
      <vt:lpstr>The Future </vt:lpstr>
      <vt:lpstr>Resources</vt:lpstr>
      <vt:lpstr>        Florida Redevelopment Association</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FCCMA Presentation</dc:title>
  <dc:creator>David Cardwell</dc:creator>
  <cp:lastModifiedBy>jpiland</cp:lastModifiedBy>
  <cp:revision>238</cp:revision>
  <dcterms:created xsi:type="dcterms:W3CDTF">2002-05-22T15:15:22Z</dcterms:created>
  <dcterms:modified xsi:type="dcterms:W3CDTF">2010-10-21T18:42:01Z</dcterms:modified>
</cp:coreProperties>
</file>