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5" r:id="rId2"/>
    <p:sldMasterId id="2147483762" r:id="rId3"/>
    <p:sldMasterId id="2147483774" r:id="rId4"/>
    <p:sldMasterId id="2147483786" r:id="rId5"/>
  </p:sldMasterIdLst>
  <p:notesMasterIdLst>
    <p:notesMasterId r:id="rId28"/>
  </p:notesMasterIdLst>
  <p:handoutMasterIdLst>
    <p:handoutMasterId r:id="rId29"/>
  </p:handoutMasterIdLst>
  <p:sldIdLst>
    <p:sldId id="256" r:id="rId6"/>
    <p:sldId id="293" r:id="rId7"/>
    <p:sldId id="294" r:id="rId8"/>
    <p:sldId id="313" r:id="rId9"/>
    <p:sldId id="271" r:id="rId10"/>
    <p:sldId id="272" r:id="rId11"/>
    <p:sldId id="304" r:id="rId12"/>
    <p:sldId id="306" r:id="rId13"/>
    <p:sldId id="318" r:id="rId14"/>
    <p:sldId id="319" r:id="rId15"/>
    <p:sldId id="314" r:id="rId16"/>
    <p:sldId id="315" r:id="rId17"/>
    <p:sldId id="316" r:id="rId18"/>
    <p:sldId id="317" r:id="rId19"/>
    <p:sldId id="275" r:id="rId20"/>
    <p:sldId id="277" r:id="rId21"/>
    <p:sldId id="320" r:id="rId22"/>
    <p:sldId id="287" r:id="rId23"/>
    <p:sldId id="276" r:id="rId24"/>
    <p:sldId id="262" r:id="rId25"/>
    <p:sldId id="283" r:id="rId26"/>
    <p:sldId id="268" r:id="rId27"/>
  </p:sldIdLst>
  <p:sldSz cx="9144000" cy="6858000" type="screen4x3"/>
  <p:notesSz cx="7010400" cy="92964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10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07" autoAdjust="0"/>
  </p:normalViewPr>
  <p:slideViewPr>
    <p:cSldViewPr>
      <p:cViewPr varScale="1">
        <p:scale>
          <a:sx n="79" d="100"/>
          <a:sy n="79" d="100"/>
        </p:scale>
        <p:origin x="-106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524216051940881"/>
          <c:y val="1.5722238797285949E-2"/>
        </c:manualLayout>
      </c:layout>
      <c:overlay val="0"/>
    </c:title>
    <c:autoTitleDeleted val="0"/>
    <c:plotArea>
      <c:layout/>
      <c:lineChart>
        <c:grouping val="standard"/>
        <c:varyColors val="0"/>
        <c:ser>
          <c:idx val="0"/>
          <c:order val="0"/>
          <c:tx>
            <c:strRef>
              <c:f>Sheet1!$B$1</c:f>
              <c:strCache>
                <c:ptCount val="1"/>
                <c:pt idx="0">
                  <c:v>TIF Trend Receipts</c:v>
                </c:pt>
              </c:strCache>
            </c:strRef>
          </c:tx>
          <c:cat>
            <c:strRef>
              <c:f>Sheet1!$A$2:$A$11</c:f>
              <c:strCache>
                <c:ptCount val="10"/>
                <c:pt idx="0">
                  <c:v>2006-07</c:v>
                </c:pt>
                <c:pt idx="1">
                  <c:v>2007-08</c:v>
                </c:pt>
                <c:pt idx="2">
                  <c:v>2008-09</c:v>
                </c:pt>
                <c:pt idx="3">
                  <c:v>2009-10</c:v>
                </c:pt>
                <c:pt idx="4">
                  <c:v>2010-11 </c:v>
                </c:pt>
                <c:pt idx="5">
                  <c:v>2011-12</c:v>
                </c:pt>
                <c:pt idx="6">
                  <c:v>2012-13 (P)</c:v>
                </c:pt>
                <c:pt idx="7">
                  <c:v>2013-14 (P)</c:v>
                </c:pt>
                <c:pt idx="8">
                  <c:v>2014-15 (P)</c:v>
                </c:pt>
                <c:pt idx="9">
                  <c:v>2015-16 (P)</c:v>
                </c:pt>
              </c:strCache>
            </c:strRef>
          </c:cat>
          <c:val>
            <c:numRef>
              <c:f>Sheet1!$B$2:$B$11</c:f>
              <c:numCache>
                <c:formatCode>General</c:formatCode>
                <c:ptCount val="10"/>
                <c:pt idx="0">
                  <c:v>2915671</c:v>
                </c:pt>
                <c:pt idx="1">
                  <c:v>3286812</c:v>
                </c:pt>
                <c:pt idx="2">
                  <c:v>3826878</c:v>
                </c:pt>
                <c:pt idx="3">
                  <c:v>5666387</c:v>
                </c:pt>
                <c:pt idx="4">
                  <c:v>5113203</c:v>
                </c:pt>
                <c:pt idx="5">
                  <c:v>5147222</c:v>
                </c:pt>
                <c:pt idx="6">
                  <c:v>5460026</c:v>
                </c:pt>
                <c:pt idx="7">
                  <c:v>5460026</c:v>
                </c:pt>
                <c:pt idx="8">
                  <c:v>5460026</c:v>
                </c:pt>
                <c:pt idx="9">
                  <c:v>13000000</c:v>
                </c:pt>
              </c:numCache>
            </c:numRef>
          </c:val>
          <c:smooth val="0"/>
        </c:ser>
        <c:dLbls>
          <c:showLegendKey val="0"/>
          <c:showVal val="0"/>
          <c:showCatName val="0"/>
          <c:showSerName val="0"/>
          <c:showPercent val="0"/>
          <c:showBubbleSize val="0"/>
        </c:dLbls>
        <c:marker val="1"/>
        <c:smooth val="0"/>
        <c:axId val="22240640"/>
        <c:axId val="22262912"/>
      </c:lineChart>
      <c:catAx>
        <c:axId val="22240640"/>
        <c:scaling>
          <c:orientation val="minMax"/>
        </c:scaling>
        <c:delete val="0"/>
        <c:axPos val="b"/>
        <c:majorTickMark val="out"/>
        <c:minorTickMark val="none"/>
        <c:tickLblPos val="nextTo"/>
        <c:crossAx val="22262912"/>
        <c:crosses val="autoZero"/>
        <c:auto val="1"/>
        <c:lblAlgn val="ctr"/>
        <c:lblOffset val="100"/>
        <c:noMultiLvlLbl val="0"/>
      </c:catAx>
      <c:valAx>
        <c:axId val="22262912"/>
        <c:scaling>
          <c:orientation val="minMax"/>
        </c:scaling>
        <c:delete val="0"/>
        <c:axPos val="l"/>
        <c:majorGridlines/>
        <c:numFmt formatCode="&quot;$&quot;#,##0" sourceLinked="0"/>
        <c:majorTickMark val="out"/>
        <c:minorTickMark val="none"/>
        <c:tickLblPos val="nextTo"/>
        <c:crossAx val="22240640"/>
        <c:crosses val="autoZero"/>
        <c:crossBetween val="between"/>
      </c:valAx>
    </c:plotArea>
    <c:legend>
      <c:legendPos val="r"/>
      <c:layout/>
      <c:overlay val="0"/>
    </c:legend>
    <c:plotVisOnly val="1"/>
    <c:dispBlanksAs val="gap"/>
    <c:showDLblsOverMax val="0"/>
  </c:chart>
  <c:spPr>
    <a:ln>
      <a:solidFill>
        <a:schemeClr val="bg2">
          <a:lumMod val="25000"/>
        </a:schemeClr>
      </a:solidFill>
    </a:ln>
  </c:spPr>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3B4BC-1B5C-4E84-A7EA-2239B2942BAE}" type="doc">
      <dgm:prSet loTypeId="urn:microsoft.com/office/officeart/2005/8/layout/orgChart1" loCatId="hierarchy" qsTypeId="urn:microsoft.com/office/officeart/2005/8/quickstyle/simple3" qsCatId="simple" csTypeId="urn:microsoft.com/office/officeart/2005/8/colors/accent1_2" csCatId="accent1" phldr="1"/>
      <dgm:spPr/>
    </dgm:pt>
    <dgm:pt modelId="{F55EFB66-F085-4E11-BE05-95AA8733A35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RBCRA BOARD OF DIRECTORS</a:t>
          </a:r>
        </a:p>
      </dgm:t>
    </dgm:pt>
    <dgm:pt modelId="{E9843E81-8AA6-4A3F-B2D6-99AB4F7D3F4E}" type="parTrans" cxnId="{028C4A1C-E2A9-4702-8CD5-03AF4467BA80}">
      <dgm:prSet/>
      <dgm:spPr>
        <a:ln>
          <a:prstDash val="dashDot"/>
        </a:ln>
      </dgm:spPr>
      <dgm:t>
        <a:bodyPr/>
        <a:lstStyle/>
        <a:p>
          <a:endParaRPr lang="en-US" sz="800"/>
        </a:p>
      </dgm:t>
    </dgm:pt>
    <dgm:pt modelId="{786E5533-DC64-4C74-BCF6-28A6E5F8E4B9}" type="sibTrans" cxnId="{028C4A1C-E2A9-4702-8CD5-03AF4467BA80}">
      <dgm:prSet/>
      <dgm:spPr/>
      <dgm:t>
        <a:bodyPr/>
        <a:lstStyle/>
        <a:p>
          <a:endParaRPr lang="en-US" sz="800"/>
        </a:p>
      </dgm:t>
    </dgm:pt>
    <dgm:pt modelId="{F0BA1E61-CA82-42BD-A1F4-3DF3E8BCD6C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RIVIERA BEACH CDC, INC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Board of Directors</a:t>
          </a:r>
        </a:p>
      </dgm:t>
    </dgm:pt>
    <dgm:pt modelId="{82E8AAFC-F2CC-4A70-A783-8F4F358E3C41}" type="parTrans" cxnId="{1709F7D9-A475-48AD-874F-F9A8C4AE6CD5}">
      <dgm:prSet/>
      <dgm:spPr/>
      <dgm:t>
        <a:bodyPr/>
        <a:lstStyle/>
        <a:p>
          <a:endParaRPr lang="en-US"/>
        </a:p>
      </dgm:t>
    </dgm:pt>
    <dgm:pt modelId="{E9EFA15F-9824-4F16-BF37-1FC81270B680}" type="sibTrans" cxnId="{1709F7D9-A475-48AD-874F-F9A8C4AE6CD5}">
      <dgm:prSet/>
      <dgm:spPr/>
      <dgm:t>
        <a:bodyPr/>
        <a:lstStyle/>
        <a:p>
          <a:endParaRPr lang="en-US"/>
        </a:p>
      </dgm:t>
    </dgm:pt>
    <dgm:pt modelId="{FF5EB120-D096-4FEB-A419-67846BD410A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CRA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Executive Director</a:t>
          </a:r>
        </a:p>
      </dgm:t>
    </dgm:pt>
    <dgm:pt modelId="{5BC13821-939A-4CFA-BF2B-464322E0D146}" type="parTrans" cxnId="{56E0986A-AA2A-44F5-99B9-68EBF7D14DD1}">
      <dgm:prSet/>
      <dgm:spPr/>
      <dgm:t>
        <a:bodyPr/>
        <a:lstStyle/>
        <a:p>
          <a:endParaRPr lang="en-US"/>
        </a:p>
      </dgm:t>
    </dgm:pt>
    <dgm:pt modelId="{74B79B0E-7148-476A-8E36-DA3EDF481A7E}" type="sibTrans" cxnId="{56E0986A-AA2A-44F5-99B9-68EBF7D14DD1}">
      <dgm:prSet/>
      <dgm:spPr/>
      <dgm:t>
        <a:bodyPr/>
        <a:lstStyle/>
        <a:p>
          <a:endParaRPr lang="en-US"/>
        </a:p>
      </dgm:t>
    </dgm:pt>
    <dgm:pt modelId="{8EC690F6-0AB6-40CC-8B0F-29EBE55E7EB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CRA Commissioner Appointments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(5 Appointments)</a:t>
          </a:r>
        </a:p>
      </dgm:t>
    </dgm:pt>
    <dgm:pt modelId="{B6172040-EC3B-4CCB-B7D0-277D05BBFF69}" type="parTrans" cxnId="{002FD34C-A893-44BF-A79E-F52372F35ABB}">
      <dgm:prSet/>
      <dgm:spPr/>
      <dgm:t>
        <a:bodyPr/>
        <a:lstStyle/>
        <a:p>
          <a:endParaRPr lang="en-US"/>
        </a:p>
      </dgm:t>
    </dgm:pt>
    <dgm:pt modelId="{D8707D32-86D7-4D46-B57C-FF357CCC2C12}" type="sibTrans" cxnId="{002FD34C-A893-44BF-A79E-F52372F35ABB}">
      <dgm:prSet/>
      <dgm:spPr/>
      <dgm:t>
        <a:bodyPr/>
        <a:lstStyle/>
        <a:p>
          <a:endParaRPr lang="en-US"/>
        </a:p>
      </dgm:t>
    </dgm:pt>
    <dgm:pt modelId="{5AD80B9A-F110-4AC1-BAF9-6B751471A8BA}" type="asst">
      <dgm:prSet custT="1"/>
      <dgm:spPr/>
      <dgm:t>
        <a:bodyPr/>
        <a:lstStyle/>
        <a:p>
          <a:r>
            <a:rPr lang="en-US" sz="800" dirty="0" smtClean="0"/>
            <a:t>CRA Personnel </a:t>
          </a:r>
        </a:p>
        <a:p>
          <a:r>
            <a:rPr lang="en-US" sz="800" dirty="0" smtClean="0"/>
            <a:t>To Staff</a:t>
          </a:r>
          <a:endParaRPr lang="en-US" sz="800" dirty="0"/>
        </a:p>
      </dgm:t>
    </dgm:pt>
    <dgm:pt modelId="{285F1F93-DBE9-47DD-92C7-F0BE8C87C53B}" type="parTrans" cxnId="{4393A79D-BD11-484A-BFA1-B6B7FFB494AB}">
      <dgm:prSet/>
      <dgm:spPr/>
      <dgm:t>
        <a:bodyPr/>
        <a:lstStyle/>
        <a:p>
          <a:endParaRPr lang="en-US"/>
        </a:p>
      </dgm:t>
    </dgm:pt>
    <dgm:pt modelId="{75DE467F-7D2C-4C24-806C-FDB29B256325}" type="sibTrans" cxnId="{4393A79D-BD11-484A-BFA1-B6B7FFB494AB}">
      <dgm:prSet/>
      <dgm:spPr/>
      <dgm:t>
        <a:bodyPr/>
        <a:lstStyle/>
        <a:p>
          <a:endParaRPr lang="en-US"/>
        </a:p>
      </dgm:t>
    </dgm:pt>
    <dgm:pt modelId="{94EC3C93-6384-41F5-A363-BAF6F5635CE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CBO Empowerment 13 Appointments</a:t>
          </a:r>
        </a:p>
      </dgm:t>
    </dgm:pt>
    <dgm:pt modelId="{23C9F55F-4513-40AD-94AA-F179E1401A15}" type="parTrans" cxnId="{320DF4DD-A30C-499D-8FA8-2EC5EDDED008}">
      <dgm:prSet/>
      <dgm:spPr/>
      <dgm:t>
        <a:bodyPr/>
        <a:lstStyle/>
        <a:p>
          <a:endParaRPr lang="en-US"/>
        </a:p>
      </dgm:t>
    </dgm:pt>
    <dgm:pt modelId="{FA07744E-570A-45A6-AB11-8748FEA0C0FB}" type="sibTrans" cxnId="{320DF4DD-A30C-499D-8FA8-2EC5EDDED008}">
      <dgm:prSet/>
      <dgm:spPr/>
      <dgm:t>
        <a:bodyPr/>
        <a:lstStyle/>
        <a:p>
          <a:endParaRPr lang="en-US"/>
        </a:p>
      </dgm:t>
    </dgm:pt>
    <dgm:pt modelId="{7E9234E5-A721-4F63-9CED-1B446F92E27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smtClean="0">
              <a:ln/>
              <a:effectLst/>
              <a:latin typeface="Arial" charset="0"/>
            </a:rPr>
            <a:t>1/3 of the Board </a:t>
          </a:r>
          <a:endParaRPr kumimoji="0" lang="en-US" sz="800" b="1" i="0" u="none" strike="noStrike" cap="none" normalizeH="0" baseline="0" dirty="0" smtClean="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effectLst/>
              <a:latin typeface="Arial" charset="0"/>
            </a:rPr>
            <a:t>Represent LICs (7 members)</a:t>
          </a:r>
        </a:p>
      </dgm:t>
    </dgm:pt>
    <dgm:pt modelId="{9D3C6FFA-E030-421E-8794-0D5CD3AE88FA}" type="parTrans" cxnId="{05AA2BCC-53AE-40FF-B1E7-BA65B864C12F}">
      <dgm:prSet/>
      <dgm:spPr/>
      <dgm:t>
        <a:bodyPr/>
        <a:lstStyle/>
        <a:p>
          <a:endParaRPr lang="en-US"/>
        </a:p>
      </dgm:t>
    </dgm:pt>
    <dgm:pt modelId="{1A102E4E-B31F-4A08-A254-4F9B649FC3B0}" type="sibTrans" cxnId="{05AA2BCC-53AE-40FF-B1E7-BA65B864C12F}">
      <dgm:prSet/>
      <dgm:spPr/>
      <dgm:t>
        <a:bodyPr/>
        <a:lstStyle/>
        <a:p>
          <a:endParaRPr lang="en-US"/>
        </a:p>
      </dgm:t>
    </dgm:pt>
    <dgm:pt modelId="{AF2EEB19-7B46-46EF-94CC-A680631C310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smtClean="0">
              <a:ln/>
              <a:effectLst/>
              <a:latin typeface="Arial" charset="0"/>
            </a:rPr>
            <a:t>Remainder of Board </a:t>
          </a:r>
        </a:p>
        <a:p>
          <a:pPr marL="0" lvl="0" indent="0" algn="ctr" defTabSz="914400" rtl="0">
            <a:lnSpc>
              <a:spcPct val="100000"/>
            </a:lnSpc>
            <a:spcBef>
              <a:spcPct val="0"/>
            </a:spcBef>
            <a:spcAft>
              <a:spcPct val="0"/>
            </a:spcAft>
            <a:buNone/>
          </a:pPr>
          <a:r>
            <a:rPr kumimoji="0" lang="en-US" sz="800" b="1" i="0" u="none" strike="noStrike" cap="none" normalizeH="0" baseline="0" dirty="0" smtClean="0">
              <a:ln/>
              <a:effectLst/>
              <a:latin typeface="Arial" charset="0"/>
            </a:rPr>
            <a:t>6 Members Diverse Background</a:t>
          </a:r>
        </a:p>
      </dgm:t>
    </dgm:pt>
    <dgm:pt modelId="{D9201401-BF3E-4999-B054-882EAFBA6ECD}" type="parTrans" cxnId="{6AB1CB9D-FD7E-48FD-BC38-D6D0DD4FD1FF}">
      <dgm:prSet/>
      <dgm:spPr/>
      <dgm:t>
        <a:bodyPr/>
        <a:lstStyle/>
        <a:p>
          <a:endParaRPr lang="en-US"/>
        </a:p>
      </dgm:t>
    </dgm:pt>
    <dgm:pt modelId="{574ED4AD-0F84-4033-AB72-1849D6C58E48}" type="sibTrans" cxnId="{6AB1CB9D-FD7E-48FD-BC38-D6D0DD4FD1FF}">
      <dgm:prSet/>
      <dgm:spPr/>
      <dgm:t>
        <a:bodyPr/>
        <a:lstStyle/>
        <a:p>
          <a:endParaRPr lang="en-US"/>
        </a:p>
      </dgm:t>
    </dgm:pt>
    <dgm:pt modelId="{DC4A92F0-532C-492C-A620-C1591B41E107}" type="pres">
      <dgm:prSet presAssocID="{EA73B4BC-1B5C-4E84-A7EA-2239B2942BAE}" presName="hierChild1" presStyleCnt="0">
        <dgm:presLayoutVars>
          <dgm:orgChart val="1"/>
          <dgm:chPref val="1"/>
          <dgm:dir/>
          <dgm:animOne val="branch"/>
          <dgm:animLvl val="lvl"/>
          <dgm:resizeHandles/>
        </dgm:presLayoutVars>
      </dgm:prSet>
      <dgm:spPr/>
    </dgm:pt>
    <dgm:pt modelId="{C84783C4-7BC7-46CF-9B4F-7C7FD1187DA2}" type="pres">
      <dgm:prSet presAssocID="{F55EFB66-F085-4E11-BE05-95AA8733A355}" presName="hierRoot1" presStyleCnt="0">
        <dgm:presLayoutVars>
          <dgm:hierBranch val="init"/>
        </dgm:presLayoutVars>
      </dgm:prSet>
      <dgm:spPr/>
    </dgm:pt>
    <dgm:pt modelId="{6C0A5BA7-05E3-49E6-BF6C-02FEAFA15280}" type="pres">
      <dgm:prSet presAssocID="{F55EFB66-F085-4E11-BE05-95AA8733A355}" presName="rootComposite1" presStyleCnt="0"/>
      <dgm:spPr/>
    </dgm:pt>
    <dgm:pt modelId="{7EB44E21-603A-480A-8628-272574DE14C3}" type="pres">
      <dgm:prSet presAssocID="{F55EFB66-F085-4E11-BE05-95AA8733A355}" presName="rootText1" presStyleLbl="node0" presStyleIdx="0" presStyleCnt="1">
        <dgm:presLayoutVars>
          <dgm:chPref val="3"/>
        </dgm:presLayoutVars>
      </dgm:prSet>
      <dgm:spPr/>
      <dgm:t>
        <a:bodyPr/>
        <a:lstStyle/>
        <a:p>
          <a:endParaRPr lang="en-US"/>
        </a:p>
      </dgm:t>
    </dgm:pt>
    <dgm:pt modelId="{1AD86EC0-45F0-40CC-A4EC-D6A036191B51}" type="pres">
      <dgm:prSet presAssocID="{F55EFB66-F085-4E11-BE05-95AA8733A355}" presName="rootConnector1" presStyleLbl="node1" presStyleIdx="0" presStyleCnt="0"/>
      <dgm:spPr/>
      <dgm:t>
        <a:bodyPr/>
        <a:lstStyle/>
        <a:p>
          <a:endParaRPr lang="en-US"/>
        </a:p>
      </dgm:t>
    </dgm:pt>
    <dgm:pt modelId="{AAC8DA42-999B-4A89-BF4A-36906394935B}" type="pres">
      <dgm:prSet presAssocID="{F55EFB66-F085-4E11-BE05-95AA8733A355}" presName="hierChild2" presStyleCnt="0"/>
      <dgm:spPr/>
    </dgm:pt>
    <dgm:pt modelId="{028C9704-DE55-4A99-9A08-FC789F6FAED4}" type="pres">
      <dgm:prSet presAssocID="{82E8AAFC-F2CC-4A70-A783-8F4F358E3C41}" presName="Name37" presStyleLbl="parChTrans1D2" presStyleIdx="0" presStyleCnt="1"/>
      <dgm:spPr/>
      <dgm:t>
        <a:bodyPr/>
        <a:lstStyle/>
        <a:p>
          <a:endParaRPr lang="en-US"/>
        </a:p>
      </dgm:t>
    </dgm:pt>
    <dgm:pt modelId="{D65D7039-6199-4717-BD6B-BBC1E3C7C273}" type="pres">
      <dgm:prSet presAssocID="{F0BA1E61-CA82-42BD-A1F4-3DF3E8BCD6C5}" presName="hierRoot2" presStyleCnt="0">
        <dgm:presLayoutVars>
          <dgm:hierBranch val="init"/>
        </dgm:presLayoutVars>
      </dgm:prSet>
      <dgm:spPr/>
    </dgm:pt>
    <dgm:pt modelId="{3460D920-B83B-423F-84B6-325297CD7FC7}" type="pres">
      <dgm:prSet presAssocID="{F0BA1E61-CA82-42BD-A1F4-3DF3E8BCD6C5}" presName="rootComposite" presStyleCnt="0"/>
      <dgm:spPr/>
    </dgm:pt>
    <dgm:pt modelId="{35842672-093D-4463-9136-6FFCD4EF1B45}" type="pres">
      <dgm:prSet presAssocID="{F0BA1E61-CA82-42BD-A1F4-3DF3E8BCD6C5}" presName="rootText" presStyleLbl="node2" presStyleIdx="0" presStyleCnt="1">
        <dgm:presLayoutVars>
          <dgm:chPref val="3"/>
        </dgm:presLayoutVars>
      </dgm:prSet>
      <dgm:spPr/>
      <dgm:t>
        <a:bodyPr/>
        <a:lstStyle/>
        <a:p>
          <a:endParaRPr lang="en-US"/>
        </a:p>
      </dgm:t>
    </dgm:pt>
    <dgm:pt modelId="{23F7472E-E60E-4770-A0EF-788C9B4F6084}" type="pres">
      <dgm:prSet presAssocID="{F0BA1E61-CA82-42BD-A1F4-3DF3E8BCD6C5}" presName="rootConnector" presStyleLbl="node2" presStyleIdx="0" presStyleCnt="1"/>
      <dgm:spPr/>
      <dgm:t>
        <a:bodyPr/>
        <a:lstStyle/>
        <a:p>
          <a:endParaRPr lang="en-US"/>
        </a:p>
      </dgm:t>
    </dgm:pt>
    <dgm:pt modelId="{327B4631-342A-470D-A94E-212AE4FF8B9D}" type="pres">
      <dgm:prSet presAssocID="{F0BA1E61-CA82-42BD-A1F4-3DF3E8BCD6C5}" presName="hierChild4" presStyleCnt="0"/>
      <dgm:spPr/>
    </dgm:pt>
    <dgm:pt modelId="{55226FDC-697A-44A1-9100-AC7C6933B5D6}" type="pres">
      <dgm:prSet presAssocID="{5BC13821-939A-4CFA-BF2B-464322E0D146}" presName="Name37" presStyleLbl="parChTrans1D3" presStyleIdx="0" presStyleCnt="4"/>
      <dgm:spPr/>
      <dgm:t>
        <a:bodyPr/>
        <a:lstStyle/>
        <a:p>
          <a:endParaRPr lang="en-US"/>
        </a:p>
      </dgm:t>
    </dgm:pt>
    <dgm:pt modelId="{5B122A66-225B-4605-8C0D-95D14CA5D0DC}" type="pres">
      <dgm:prSet presAssocID="{FF5EB120-D096-4FEB-A419-67846BD410A1}" presName="hierRoot2" presStyleCnt="0">
        <dgm:presLayoutVars>
          <dgm:hierBranch/>
        </dgm:presLayoutVars>
      </dgm:prSet>
      <dgm:spPr/>
    </dgm:pt>
    <dgm:pt modelId="{1BCABDCA-458A-42FE-9DC0-F425A53C6E5E}" type="pres">
      <dgm:prSet presAssocID="{FF5EB120-D096-4FEB-A419-67846BD410A1}" presName="rootComposite" presStyleCnt="0"/>
      <dgm:spPr/>
    </dgm:pt>
    <dgm:pt modelId="{D555A2BD-6DBA-4A74-83F2-D25B67251F00}" type="pres">
      <dgm:prSet presAssocID="{FF5EB120-D096-4FEB-A419-67846BD410A1}" presName="rootText" presStyleLbl="node3" presStyleIdx="0" presStyleCnt="3">
        <dgm:presLayoutVars>
          <dgm:chPref val="3"/>
        </dgm:presLayoutVars>
      </dgm:prSet>
      <dgm:spPr/>
      <dgm:t>
        <a:bodyPr/>
        <a:lstStyle/>
        <a:p>
          <a:endParaRPr lang="en-US"/>
        </a:p>
      </dgm:t>
    </dgm:pt>
    <dgm:pt modelId="{E5FE92C8-F1E3-4355-BC9F-08AB8497998A}" type="pres">
      <dgm:prSet presAssocID="{FF5EB120-D096-4FEB-A419-67846BD410A1}" presName="rootConnector" presStyleLbl="node3" presStyleIdx="0" presStyleCnt="3"/>
      <dgm:spPr/>
      <dgm:t>
        <a:bodyPr/>
        <a:lstStyle/>
        <a:p>
          <a:endParaRPr lang="en-US"/>
        </a:p>
      </dgm:t>
    </dgm:pt>
    <dgm:pt modelId="{C8EF212A-85AF-4000-8187-AD826129FEF5}" type="pres">
      <dgm:prSet presAssocID="{FF5EB120-D096-4FEB-A419-67846BD410A1}" presName="hierChild4" presStyleCnt="0"/>
      <dgm:spPr/>
    </dgm:pt>
    <dgm:pt modelId="{0785A188-4AC6-4638-AA4C-BE249E1091FE}" type="pres">
      <dgm:prSet presAssocID="{FF5EB120-D096-4FEB-A419-67846BD410A1}" presName="hierChild5" presStyleCnt="0"/>
      <dgm:spPr/>
    </dgm:pt>
    <dgm:pt modelId="{52BA208F-822D-417E-BE22-8C5264186B53}" type="pres">
      <dgm:prSet presAssocID="{B6172040-EC3B-4CCB-B7D0-277D05BBFF69}" presName="Name37" presStyleLbl="parChTrans1D3" presStyleIdx="1" presStyleCnt="4"/>
      <dgm:spPr/>
      <dgm:t>
        <a:bodyPr/>
        <a:lstStyle/>
        <a:p>
          <a:endParaRPr lang="en-US"/>
        </a:p>
      </dgm:t>
    </dgm:pt>
    <dgm:pt modelId="{5FA21F4F-30BD-4C26-9661-6649624B5753}" type="pres">
      <dgm:prSet presAssocID="{8EC690F6-0AB6-40CC-8B0F-29EBE55E7EB9}" presName="hierRoot2" presStyleCnt="0">
        <dgm:presLayoutVars>
          <dgm:hierBranch val="hang"/>
        </dgm:presLayoutVars>
      </dgm:prSet>
      <dgm:spPr/>
    </dgm:pt>
    <dgm:pt modelId="{AFDEF4E8-4F17-4A58-BD7B-1F967E680AAB}" type="pres">
      <dgm:prSet presAssocID="{8EC690F6-0AB6-40CC-8B0F-29EBE55E7EB9}" presName="rootComposite" presStyleCnt="0"/>
      <dgm:spPr/>
    </dgm:pt>
    <dgm:pt modelId="{BD885E3D-DFC5-492D-BBE3-E7F3D6DECDB5}" type="pres">
      <dgm:prSet presAssocID="{8EC690F6-0AB6-40CC-8B0F-29EBE55E7EB9}" presName="rootText" presStyleLbl="node3" presStyleIdx="1" presStyleCnt="3">
        <dgm:presLayoutVars>
          <dgm:chPref val="3"/>
        </dgm:presLayoutVars>
      </dgm:prSet>
      <dgm:spPr/>
      <dgm:t>
        <a:bodyPr/>
        <a:lstStyle/>
        <a:p>
          <a:endParaRPr lang="en-US"/>
        </a:p>
      </dgm:t>
    </dgm:pt>
    <dgm:pt modelId="{66A9F371-46E2-4631-8FC7-20013C37D585}" type="pres">
      <dgm:prSet presAssocID="{8EC690F6-0AB6-40CC-8B0F-29EBE55E7EB9}" presName="rootConnector" presStyleLbl="node3" presStyleIdx="1" presStyleCnt="3"/>
      <dgm:spPr/>
      <dgm:t>
        <a:bodyPr/>
        <a:lstStyle/>
        <a:p>
          <a:endParaRPr lang="en-US"/>
        </a:p>
      </dgm:t>
    </dgm:pt>
    <dgm:pt modelId="{A0CAF029-9004-4048-AD18-50A7850B79F5}" type="pres">
      <dgm:prSet presAssocID="{8EC690F6-0AB6-40CC-8B0F-29EBE55E7EB9}" presName="hierChild4" presStyleCnt="0"/>
      <dgm:spPr/>
    </dgm:pt>
    <dgm:pt modelId="{565890BB-E935-47CA-9679-9A8A7EA7BEA1}" type="pres">
      <dgm:prSet presAssocID="{8EC690F6-0AB6-40CC-8B0F-29EBE55E7EB9}" presName="hierChild5" presStyleCnt="0"/>
      <dgm:spPr/>
    </dgm:pt>
    <dgm:pt modelId="{4DD41BDF-7FC1-4C38-AAF3-4D1F01746B5B}" type="pres">
      <dgm:prSet presAssocID="{23C9F55F-4513-40AD-94AA-F179E1401A15}" presName="Name37" presStyleLbl="parChTrans1D3" presStyleIdx="2" presStyleCnt="4"/>
      <dgm:spPr/>
      <dgm:t>
        <a:bodyPr/>
        <a:lstStyle/>
        <a:p>
          <a:endParaRPr lang="en-US"/>
        </a:p>
      </dgm:t>
    </dgm:pt>
    <dgm:pt modelId="{B205F7DD-C6F7-4B6E-A0D7-1A7FDDE830AA}" type="pres">
      <dgm:prSet presAssocID="{94EC3C93-6384-41F5-A363-BAF6F5635CE4}" presName="hierRoot2" presStyleCnt="0">
        <dgm:presLayoutVars>
          <dgm:hierBranch val="hang"/>
        </dgm:presLayoutVars>
      </dgm:prSet>
      <dgm:spPr/>
    </dgm:pt>
    <dgm:pt modelId="{5CE2C5ED-8082-4719-9406-A1A8A199242E}" type="pres">
      <dgm:prSet presAssocID="{94EC3C93-6384-41F5-A363-BAF6F5635CE4}" presName="rootComposite" presStyleCnt="0"/>
      <dgm:spPr/>
    </dgm:pt>
    <dgm:pt modelId="{64550621-97E4-4AC5-961B-242D4457B141}" type="pres">
      <dgm:prSet presAssocID="{94EC3C93-6384-41F5-A363-BAF6F5635CE4}" presName="rootText" presStyleLbl="node3" presStyleIdx="2" presStyleCnt="3" custLinFactNeighborY="-442">
        <dgm:presLayoutVars>
          <dgm:chPref val="3"/>
        </dgm:presLayoutVars>
      </dgm:prSet>
      <dgm:spPr/>
      <dgm:t>
        <a:bodyPr/>
        <a:lstStyle/>
        <a:p>
          <a:endParaRPr lang="en-US"/>
        </a:p>
      </dgm:t>
    </dgm:pt>
    <dgm:pt modelId="{D22DAE9B-2225-4434-A32D-C27F1D1F2123}" type="pres">
      <dgm:prSet presAssocID="{94EC3C93-6384-41F5-A363-BAF6F5635CE4}" presName="rootConnector" presStyleLbl="node3" presStyleIdx="2" presStyleCnt="3"/>
      <dgm:spPr/>
      <dgm:t>
        <a:bodyPr/>
        <a:lstStyle/>
        <a:p>
          <a:endParaRPr lang="en-US"/>
        </a:p>
      </dgm:t>
    </dgm:pt>
    <dgm:pt modelId="{0CCDA3D6-700E-46CC-8773-6E34DB00217C}" type="pres">
      <dgm:prSet presAssocID="{94EC3C93-6384-41F5-A363-BAF6F5635CE4}" presName="hierChild4" presStyleCnt="0"/>
      <dgm:spPr/>
    </dgm:pt>
    <dgm:pt modelId="{6596F8FD-CFC0-4A61-AC52-CDA76E6224C2}" type="pres">
      <dgm:prSet presAssocID="{9D3C6FFA-E030-421E-8794-0D5CD3AE88FA}" presName="Name48" presStyleLbl="parChTrans1D4" presStyleIdx="0" presStyleCnt="2"/>
      <dgm:spPr/>
      <dgm:t>
        <a:bodyPr/>
        <a:lstStyle/>
        <a:p>
          <a:endParaRPr lang="en-US"/>
        </a:p>
      </dgm:t>
    </dgm:pt>
    <dgm:pt modelId="{D00FCEA9-8EE3-40A6-957D-B3FDD73C3066}" type="pres">
      <dgm:prSet presAssocID="{7E9234E5-A721-4F63-9CED-1B446F92E27A}" presName="hierRoot2" presStyleCnt="0">
        <dgm:presLayoutVars>
          <dgm:hierBranch val="init"/>
        </dgm:presLayoutVars>
      </dgm:prSet>
      <dgm:spPr/>
    </dgm:pt>
    <dgm:pt modelId="{EC2432F2-F431-4015-89D8-4121D1E60964}" type="pres">
      <dgm:prSet presAssocID="{7E9234E5-A721-4F63-9CED-1B446F92E27A}" presName="rootComposite" presStyleCnt="0"/>
      <dgm:spPr/>
    </dgm:pt>
    <dgm:pt modelId="{C1154A5C-DD21-4FD0-8AF9-9DB6D75CBC9E}" type="pres">
      <dgm:prSet presAssocID="{7E9234E5-A721-4F63-9CED-1B446F92E27A}" presName="rootText" presStyleLbl="node4" presStyleIdx="0" presStyleCnt="2">
        <dgm:presLayoutVars>
          <dgm:chPref val="3"/>
        </dgm:presLayoutVars>
      </dgm:prSet>
      <dgm:spPr/>
      <dgm:t>
        <a:bodyPr/>
        <a:lstStyle/>
        <a:p>
          <a:endParaRPr lang="en-US"/>
        </a:p>
      </dgm:t>
    </dgm:pt>
    <dgm:pt modelId="{E51B407E-12CD-4A13-8DB6-5AFC5AE5FDD8}" type="pres">
      <dgm:prSet presAssocID="{7E9234E5-A721-4F63-9CED-1B446F92E27A}" presName="rootConnector" presStyleLbl="node4" presStyleIdx="0" presStyleCnt="2"/>
      <dgm:spPr/>
      <dgm:t>
        <a:bodyPr/>
        <a:lstStyle/>
        <a:p>
          <a:endParaRPr lang="en-US"/>
        </a:p>
      </dgm:t>
    </dgm:pt>
    <dgm:pt modelId="{40E1019D-74A1-4D02-B701-CB4D6F88444E}" type="pres">
      <dgm:prSet presAssocID="{7E9234E5-A721-4F63-9CED-1B446F92E27A}" presName="hierChild4" presStyleCnt="0"/>
      <dgm:spPr/>
    </dgm:pt>
    <dgm:pt modelId="{CAE013ED-22DE-42CD-B0A1-8DB2759F1E75}" type="pres">
      <dgm:prSet presAssocID="{7E9234E5-A721-4F63-9CED-1B446F92E27A}" presName="hierChild5" presStyleCnt="0"/>
      <dgm:spPr/>
    </dgm:pt>
    <dgm:pt modelId="{662101F7-6AED-4310-8078-3BB1A88FCF4D}" type="pres">
      <dgm:prSet presAssocID="{D9201401-BF3E-4999-B054-882EAFBA6ECD}" presName="Name48" presStyleLbl="parChTrans1D4" presStyleIdx="1" presStyleCnt="2"/>
      <dgm:spPr/>
      <dgm:t>
        <a:bodyPr/>
        <a:lstStyle/>
        <a:p>
          <a:endParaRPr lang="en-US"/>
        </a:p>
      </dgm:t>
    </dgm:pt>
    <dgm:pt modelId="{77F06E9E-1337-4CB2-9565-A2AD6EB5CB27}" type="pres">
      <dgm:prSet presAssocID="{AF2EEB19-7B46-46EF-94CC-A680631C310C}" presName="hierRoot2" presStyleCnt="0">
        <dgm:presLayoutVars>
          <dgm:hierBranch val="init"/>
        </dgm:presLayoutVars>
      </dgm:prSet>
      <dgm:spPr/>
    </dgm:pt>
    <dgm:pt modelId="{F8DF613D-1A56-45CE-9357-11251158A981}" type="pres">
      <dgm:prSet presAssocID="{AF2EEB19-7B46-46EF-94CC-A680631C310C}" presName="rootComposite" presStyleCnt="0"/>
      <dgm:spPr/>
    </dgm:pt>
    <dgm:pt modelId="{FFF9BDD3-963A-4B00-A54B-F3384EBBE199}" type="pres">
      <dgm:prSet presAssocID="{AF2EEB19-7B46-46EF-94CC-A680631C310C}" presName="rootText" presStyleLbl="node4" presStyleIdx="1" presStyleCnt="2">
        <dgm:presLayoutVars>
          <dgm:chPref val="3"/>
        </dgm:presLayoutVars>
      </dgm:prSet>
      <dgm:spPr/>
      <dgm:t>
        <a:bodyPr/>
        <a:lstStyle/>
        <a:p>
          <a:endParaRPr lang="en-US"/>
        </a:p>
      </dgm:t>
    </dgm:pt>
    <dgm:pt modelId="{685217AD-35DA-4D2A-9526-46C3C071620F}" type="pres">
      <dgm:prSet presAssocID="{AF2EEB19-7B46-46EF-94CC-A680631C310C}" presName="rootConnector" presStyleLbl="node4" presStyleIdx="1" presStyleCnt="2"/>
      <dgm:spPr/>
      <dgm:t>
        <a:bodyPr/>
        <a:lstStyle/>
        <a:p>
          <a:endParaRPr lang="en-US"/>
        </a:p>
      </dgm:t>
    </dgm:pt>
    <dgm:pt modelId="{F8865956-C1C7-4D79-91CA-1ABC4215D029}" type="pres">
      <dgm:prSet presAssocID="{AF2EEB19-7B46-46EF-94CC-A680631C310C}" presName="hierChild4" presStyleCnt="0"/>
      <dgm:spPr/>
    </dgm:pt>
    <dgm:pt modelId="{C268EB60-A485-4AB1-8DDF-7353BF57CEB1}" type="pres">
      <dgm:prSet presAssocID="{AF2EEB19-7B46-46EF-94CC-A680631C310C}" presName="hierChild5" presStyleCnt="0"/>
      <dgm:spPr/>
    </dgm:pt>
    <dgm:pt modelId="{9121B11B-D8CD-4E7E-9860-50999B760D18}" type="pres">
      <dgm:prSet presAssocID="{94EC3C93-6384-41F5-A363-BAF6F5635CE4}" presName="hierChild5" presStyleCnt="0"/>
      <dgm:spPr/>
    </dgm:pt>
    <dgm:pt modelId="{6A915CA0-46DF-4D2A-A21A-2BF55DF69368}" type="pres">
      <dgm:prSet presAssocID="{F0BA1E61-CA82-42BD-A1F4-3DF3E8BCD6C5}" presName="hierChild5" presStyleCnt="0"/>
      <dgm:spPr/>
    </dgm:pt>
    <dgm:pt modelId="{A47C5503-F52C-4D5E-979E-78FF55BC722E}" type="pres">
      <dgm:prSet presAssocID="{285F1F93-DBE9-47DD-92C7-F0BE8C87C53B}" presName="Name111" presStyleLbl="parChTrans1D3" presStyleIdx="3" presStyleCnt="4"/>
      <dgm:spPr/>
      <dgm:t>
        <a:bodyPr/>
        <a:lstStyle/>
        <a:p>
          <a:endParaRPr lang="en-US"/>
        </a:p>
      </dgm:t>
    </dgm:pt>
    <dgm:pt modelId="{866C8314-3862-4375-8C31-2EC877C58FA2}" type="pres">
      <dgm:prSet presAssocID="{5AD80B9A-F110-4AC1-BAF9-6B751471A8BA}" presName="hierRoot3" presStyleCnt="0">
        <dgm:presLayoutVars>
          <dgm:hierBranch val="init"/>
        </dgm:presLayoutVars>
      </dgm:prSet>
      <dgm:spPr/>
    </dgm:pt>
    <dgm:pt modelId="{EF26BFCF-D72E-40F7-8CB6-8AE64D4DFC9C}" type="pres">
      <dgm:prSet presAssocID="{5AD80B9A-F110-4AC1-BAF9-6B751471A8BA}" presName="rootComposite3" presStyleCnt="0"/>
      <dgm:spPr/>
    </dgm:pt>
    <dgm:pt modelId="{DC770F3E-1E1E-4F88-82D4-DEC487F070A7}" type="pres">
      <dgm:prSet presAssocID="{5AD80B9A-F110-4AC1-BAF9-6B751471A8BA}" presName="rootText3" presStyleLbl="asst2" presStyleIdx="0" presStyleCnt="1">
        <dgm:presLayoutVars>
          <dgm:chPref val="3"/>
        </dgm:presLayoutVars>
      </dgm:prSet>
      <dgm:spPr/>
      <dgm:t>
        <a:bodyPr/>
        <a:lstStyle/>
        <a:p>
          <a:endParaRPr lang="en-US"/>
        </a:p>
      </dgm:t>
    </dgm:pt>
    <dgm:pt modelId="{5FA3E615-50F5-4631-89CE-926C916EA751}" type="pres">
      <dgm:prSet presAssocID="{5AD80B9A-F110-4AC1-BAF9-6B751471A8BA}" presName="rootConnector3" presStyleLbl="asst2" presStyleIdx="0" presStyleCnt="1"/>
      <dgm:spPr/>
      <dgm:t>
        <a:bodyPr/>
        <a:lstStyle/>
        <a:p>
          <a:endParaRPr lang="en-US"/>
        </a:p>
      </dgm:t>
    </dgm:pt>
    <dgm:pt modelId="{DDFB9350-CF6B-4805-B035-518143ED997B}" type="pres">
      <dgm:prSet presAssocID="{5AD80B9A-F110-4AC1-BAF9-6B751471A8BA}" presName="hierChild6" presStyleCnt="0"/>
      <dgm:spPr/>
    </dgm:pt>
    <dgm:pt modelId="{5992A183-8B27-434E-8D6F-4B9DD2EAB940}" type="pres">
      <dgm:prSet presAssocID="{5AD80B9A-F110-4AC1-BAF9-6B751471A8BA}" presName="hierChild7" presStyleCnt="0"/>
      <dgm:spPr/>
    </dgm:pt>
    <dgm:pt modelId="{AF1BD0C6-5591-4A43-8660-E6D846B8B787}" type="pres">
      <dgm:prSet presAssocID="{F55EFB66-F085-4E11-BE05-95AA8733A355}" presName="hierChild3" presStyleCnt="0"/>
      <dgm:spPr/>
    </dgm:pt>
  </dgm:ptLst>
  <dgm:cxnLst>
    <dgm:cxn modelId="{DCC6C211-F397-4B27-81BF-4D10039219C2}" type="presOf" srcId="{7E9234E5-A721-4F63-9CED-1B446F92E27A}" destId="{C1154A5C-DD21-4FD0-8AF9-9DB6D75CBC9E}" srcOrd="0" destOrd="0" presId="urn:microsoft.com/office/officeart/2005/8/layout/orgChart1"/>
    <dgm:cxn modelId="{30C1E53E-120A-41C8-8228-E379543203B9}" type="presOf" srcId="{285F1F93-DBE9-47DD-92C7-F0BE8C87C53B}" destId="{A47C5503-F52C-4D5E-979E-78FF55BC722E}" srcOrd="0" destOrd="0" presId="urn:microsoft.com/office/officeart/2005/8/layout/orgChart1"/>
    <dgm:cxn modelId="{4393A79D-BD11-484A-BFA1-B6B7FFB494AB}" srcId="{F0BA1E61-CA82-42BD-A1F4-3DF3E8BCD6C5}" destId="{5AD80B9A-F110-4AC1-BAF9-6B751471A8BA}" srcOrd="3" destOrd="0" parTransId="{285F1F93-DBE9-47DD-92C7-F0BE8C87C53B}" sibTransId="{75DE467F-7D2C-4C24-806C-FDB29B256325}"/>
    <dgm:cxn modelId="{A061F5CF-12DB-4BFD-863E-DE6CD004F645}" type="presOf" srcId="{94EC3C93-6384-41F5-A363-BAF6F5635CE4}" destId="{64550621-97E4-4AC5-961B-242D4457B141}" srcOrd="0" destOrd="0" presId="urn:microsoft.com/office/officeart/2005/8/layout/orgChart1"/>
    <dgm:cxn modelId="{F656BC21-3CB0-4AAD-9DB9-EE6DEA9B0DDA}" type="presOf" srcId="{8EC690F6-0AB6-40CC-8B0F-29EBE55E7EB9}" destId="{66A9F371-46E2-4631-8FC7-20013C37D585}" srcOrd="1" destOrd="0" presId="urn:microsoft.com/office/officeart/2005/8/layout/orgChart1"/>
    <dgm:cxn modelId="{DEBB811F-B9A9-4505-A1EE-C9485514E00D}" type="presOf" srcId="{F0BA1E61-CA82-42BD-A1F4-3DF3E8BCD6C5}" destId="{35842672-093D-4463-9136-6FFCD4EF1B45}" srcOrd="0" destOrd="0" presId="urn:microsoft.com/office/officeart/2005/8/layout/orgChart1"/>
    <dgm:cxn modelId="{0E6A5962-DF8C-4D86-AA5E-7A9225BF629C}" type="presOf" srcId="{D9201401-BF3E-4999-B054-882EAFBA6ECD}" destId="{662101F7-6AED-4310-8078-3BB1A88FCF4D}" srcOrd="0" destOrd="0" presId="urn:microsoft.com/office/officeart/2005/8/layout/orgChart1"/>
    <dgm:cxn modelId="{2ACCFF46-F110-42F3-985F-8812180DE6EC}" type="presOf" srcId="{EA73B4BC-1B5C-4E84-A7EA-2239B2942BAE}" destId="{DC4A92F0-532C-492C-A620-C1591B41E107}" srcOrd="0" destOrd="0" presId="urn:microsoft.com/office/officeart/2005/8/layout/orgChart1"/>
    <dgm:cxn modelId="{310A67B8-869A-4BAB-B783-AAB9B75ED902}" type="presOf" srcId="{B6172040-EC3B-4CCB-B7D0-277D05BBFF69}" destId="{52BA208F-822D-417E-BE22-8C5264186B53}" srcOrd="0" destOrd="0" presId="urn:microsoft.com/office/officeart/2005/8/layout/orgChart1"/>
    <dgm:cxn modelId="{028C4A1C-E2A9-4702-8CD5-03AF4467BA80}" srcId="{EA73B4BC-1B5C-4E84-A7EA-2239B2942BAE}" destId="{F55EFB66-F085-4E11-BE05-95AA8733A355}" srcOrd="0" destOrd="0" parTransId="{E9843E81-8AA6-4A3F-B2D6-99AB4F7D3F4E}" sibTransId="{786E5533-DC64-4C74-BCF6-28A6E5F8E4B9}"/>
    <dgm:cxn modelId="{7579A677-EABF-4CBC-957C-7B8F0F0C9D1D}" type="presOf" srcId="{AF2EEB19-7B46-46EF-94CC-A680631C310C}" destId="{685217AD-35DA-4D2A-9526-46C3C071620F}" srcOrd="1" destOrd="0" presId="urn:microsoft.com/office/officeart/2005/8/layout/orgChart1"/>
    <dgm:cxn modelId="{AB5AFBAE-BD9F-4EA9-93BD-5F0AC9F3EC5F}" type="presOf" srcId="{FF5EB120-D096-4FEB-A419-67846BD410A1}" destId="{D555A2BD-6DBA-4A74-83F2-D25B67251F00}" srcOrd="0" destOrd="0" presId="urn:microsoft.com/office/officeart/2005/8/layout/orgChart1"/>
    <dgm:cxn modelId="{9C45DE2C-A500-4434-85F7-373E73277A00}" type="presOf" srcId="{23C9F55F-4513-40AD-94AA-F179E1401A15}" destId="{4DD41BDF-7FC1-4C38-AAF3-4D1F01746B5B}" srcOrd="0" destOrd="0" presId="urn:microsoft.com/office/officeart/2005/8/layout/orgChart1"/>
    <dgm:cxn modelId="{C5C0C2C1-90D0-4E69-9534-04B0A765721F}" type="presOf" srcId="{F55EFB66-F085-4E11-BE05-95AA8733A355}" destId="{7EB44E21-603A-480A-8628-272574DE14C3}" srcOrd="0" destOrd="0" presId="urn:microsoft.com/office/officeart/2005/8/layout/orgChart1"/>
    <dgm:cxn modelId="{66F39983-6DAD-4708-AE0B-56B4C32186DF}" type="presOf" srcId="{5BC13821-939A-4CFA-BF2B-464322E0D146}" destId="{55226FDC-697A-44A1-9100-AC7C6933B5D6}" srcOrd="0" destOrd="0" presId="urn:microsoft.com/office/officeart/2005/8/layout/orgChart1"/>
    <dgm:cxn modelId="{002FD34C-A893-44BF-A79E-F52372F35ABB}" srcId="{F0BA1E61-CA82-42BD-A1F4-3DF3E8BCD6C5}" destId="{8EC690F6-0AB6-40CC-8B0F-29EBE55E7EB9}" srcOrd="1" destOrd="0" parTransId="{B6172040-EC3B-4CCB-B7D0-277D05BBFF69}" sibTransId="{D8707D32-86D7-4D46-B57C-FF357CCC2C12}"/>
    <dgm:cxn modelId="{05AA2BCC-53AE-40FF-B1E7-BA65B864C12F}" srcId="{94EC3C93-6384-41F5-A363-BAF6F5635CE4}" destId="{7E9234E5-A721-4F63-9CED-1B446F92E27A}" srcOrd="0" destOrd="0" parTransId="{9D3C6FFA-E030-421E-8794-0D5CD3AE88FA}" sibTransId="{1A102E4E-B31F-4A08-A254-4F9B649FC3B0}"/>
    <dgm:cxn modelId="{0C07B577-FA73-4E54-81D8-D969805740F5}" type="presOf" srcId="{94EC3C93-6384-41F5-A363-BAF6F5635CE4}" destId="{D22DAE9B-2225-4434-A32D-C27F1D1F2123}" srcOrd="1" destOrd="0" presId="urn:microsoft.com/office/officeart/2005/8/layout/orgChart1"/>
    <dgm:cxn modelId="{BB4542E7-BE8E-48BD-A32C-C6CB67AD5CF4}" type="presOf" srcId="{8EC690F6-0AB6-40CC-8B0F-29EBE55E7EB9}" destId="{BD885E3D-DFC5-492D-BBE3-E7F3D6DECDB5}" srcOrd="0" destOrd="0" presId="urn:microsoft.com/office/officeart/2005/8/layout/orgChart1"/>
    <dgm:cxn modelId="{4B9A6291-8341-469C-B3B8-581805F34089}" type="presOf" srcId="{5AD80B9A-F110-4AC1-BAF9-6B751471A8BA}" destId="{DC770F3E-1E1E-4F88-82D4-DEC487F070A7}" srcOrd="0" destOrd="0" presId="urn:microsoft.com/office/officeart/2005/8/layout/orgChart1"/>
    <dgm:cxn modelId="{34BC9A8C-916D-4285-A987-DC04E9239561}" type="presOf" srcId="{5AD80B9A-F110-4AC1-BAF9-6B751471A8BA}" destId="{5FA3E615-50F5-4631-89CE-926C916EA751}" srcOrd="1" destOrd="0" presId="urn:microsoft.com/office/officeart/2005/8/layout/orgChart1"/>
    <dgm:cxn modelId="{9EE6F5AB-810E-421E-A0CE-F4FBE8F9A847}" type="presOf" srcId="{AF2EEB19-7B46-46EF-94CC-A680631C310C}" destId="{FFF9BDD3-963A-4B00-A54B-F3384EBBE199}" srcOrd="0" destOrd="0" presId="urn:microsoft.com/office/officeart/2005/8/layout/orgChart1"/>
    <dgm:cxn modelId="{F65B4B4B-94A5-4916-BC54-0A4D64EC9A13}" type="presOf" srcId="{F0BA1E61-CA82-42BD-A1F4-3DF3E8BCD6C5}" destId="{23F7472E-E60E-4770-A0EF-788C9B4F6084}" srcOrd="1" destOrd="0" presId="urn:microsoft.com/office/officeart/2005/8/layout/orgChart1"/>
    <dgm:cxn modelId="{1E5E0897-769B-4935-8CF6-1EF35A8EDF51}" type="presOf" srcId="{F55EFB66-F085-4E11-BE05-95AA8733A355}" destId="{1AD86EC0-45F0-40CC-A4EC-D6A036191B51}" srcOrd="1" destOrd="0" presId="urn:microsoft.com/office/officeart/2005/8/layout/orgChart1"/>
    <dgm:cxn modelId="{99509FFE-98F1-4F00-B0D1-07498618C21A}" type="presOf" srcId="{FF5EB120-D096-4FEB-A419-67846BD410A1}" destId="{E5FE92C8-F1E3-4355-BC9F-08AB8497998A}" srcOrd="1" destOrd="0" presId="urn:microsoft.com/office/officeart/2005/8/layout/orgChart1"/>
    <dgm:cxn modelId="{E2D703D5-8333-473F-95B2-C4FADCFDB99C}" type="presOf" srcId="{7E9234E5-A721-4F63-9CED-1B446F92E27A}" destId="{E51B407E-12CD-4A13-8DB6-5AFC5AE5FDD8}" srcOrd="1" destOrd="0" presId="urn:microsoft.com/office/officeart/2005/8/layout/orgChart1"/>
    <dgm:cxn modelId="{4428D46F-1E02-46B6-8614-6D76D67A8B92}" type="presOf" srcId="{9D3C6FFA-E030-421E-8794-0D5CD3AE88FA}" destId="{6596F8FD-CFC0-4A61-AC52-CDA76E6224C2}" srcOrd="0" destOrd="0" presId="urn:microsoft.com/office/officeart/2005/8/layout/orgChart1"/>
    <dgm:cxn modelId="{320DF4DD-A30C-499D-8FA8-2EC5EDDED008}" srcId="{F0BA1E61-CA82-42BD-A1F4-3DF3E8BCD6C5}" destId="{94EC3C93-6384-41F5-A363-BAF6F5635CE4}" srcOrd="2" destOrd="0" parTransId="{23C9F55F-4513-40AD-94AA-F179E1401A15}" sibTransId="{FA07744E-570A-45A6-AB11-8748FEA0C0FB}"/>
    <dgm:cxn modelId="{6AB1CB9D-FD7E-48FD-BC38-D6D0DD4FD1FF}" srcId="{94EC3C93-6384-41F5-A363-BAF6F5635CE4}" destId="{AF2EEB19-7B46-46EF-94CC-A680631C310C}" srcOrd="1" destOrd="0" parTransId="{D9201401-BF3E-4999-B054-882EAFBA6ECD}" sibTransId="{574ED4AD-0F84-4033-AB72-1849D6C58E48}"/>
    <dgm:cxn modelId="{1709F7D9-A475-48AD-874F-F9A8C4AE6CD5}" srcId="{F55EFB66-F085-4E11-BE05-95AA8733A355}" destId="{F0BA1E61-CA82-42BD-A1F4-3DF3E8BCD6C5}" srcOrd="0" destOrd="0" parTransId="{82E8AAFC-F2CC-4A70-A783-8F4F358E3C41}" sibTransId="{E9EFA15F-9824-4F16-BF37-1FC81270B680}"/>
    <dgm:cxn modelId="{56E0986A-AA2A-44F5-99B9-68EBF7D14DD1}" srcId="{F0BA1E61-CA82-42BD-A1F4-3DF3E8BCD6C5}" destId="{FF5EB120-D096-4FEB-A419-67846BD410A1}" srcOrd="0" destOrd="0" parTransId="{5BC13821-939A-4CFA-BF2B-464322E0D146}" sibTransId="{74B79B0E-7148-476A-8E36-DA3EDF481A7E}"/>
    <dgm:cxn modelId="{199ECC5A-ACAA-4AD0-B12B-CA2FB5CFA8A9}" type="presOf" srcId="{82E8AAFC-F2CC-4A70-A783-8F4F358E3C41}" destId="{028C9704-DE55-4A99-9A08-FC789F6FAED4}" srcOrd="0" destOrd="0" presId="urn:microsoft.com/office/officeart/2005/8/layout/orgChart1"/>
    <dgm:cxn modelId="{89586A00-10DC-4A91-A482-36FE337C9004}" type="presParOf" srcId="{DC4A92F0-532C-492C-A620-C1591B41E107}" destId="{C84783C4-7BC7-46CF-9B4F-7C7FD1187DA2}" srcOrd="0" destOrd="0" presId="urn:microsoft.com/office/officeart/2005/8/layout/orgChart1"/>
    <dgm:cxn modelId="{3E8EFBDF-B2DC-4EBB-BF00-CB61EA7B12F6}" type="presParOf" srcId="{C84783C4-7BC7-46CF-9B4F-7C7FD1187DA2}" destId="{6C0A5BA7-05E3-49E6-BF6C-02FEAFA15280}" srcOrd="0" destOrd="0" presId="urn:microsoft.com/office/officeart/2005/8/layout/orgChart1"/>
    <dgm:cxn modelId="{D8596219-BC21-434A-9F65-3C8955B4A4E5}" type="presParOf" srcId="{6C0A5BA7-05E3-49E6-BF6C-02FEAFA15280}" destId="{7EB44E21-603A-480A-8628-272574DE14C3}" srcOrd="0" destOrd="0" presId="urn:microsoft.com/office/officeart/2005/8/layout/orgChart1"/>
    <dgm:cxn modelId="{1BC7B55A-9ACE-4ACC-8ED4-A7AE99853B1A}" type="presParOf" srcId="{6C0A5BA7-05E3-49E6-BF6C-02FEAFA15280}" destId="{1AD86EC0-45F0-40CC-A4EC-D6A036191B51}" srcOrd="1" destOrd="0" presId="urn:microsoft.com/office/officeart/2005/8/layout/orgChart1"/>
    <dgm:cxn modelId="{56114857-5DDA-4437-9DC7-2915B794D106}" type="presParOf" srcId="{C84783C4-7BC7-46CF-9B4F-7C7FD1187DA2}" destId="{AAC8DA42-999B-4A89-BF4A-36906394935B}" srcOrd="1" destOrd="0" presId="urn:microsoft.com/office/officeart/2005/8/layout/orgChart1"/>
    <dgm:cxn modelId="{628CEF49-8FC6-487F-B704-A60FD0831AE0}" type="presParOf" srcId="{AAC8DA42-999B-4A89-BF4A-36906394935B}" destId="{028C9704-DE55-4A99-9A08-FC789F6FAED4}" srcOrd="0" destOrd="0" presId="urn:microsoft.com/office/officeart/2005/8/layout/orgChart1"/>
    <dgm:cxn modelId="{2E84B027-1A86-40B8-A9B1-3F21083B1879}" type="presParOf" srcId="{AAC8DA42-999B-4A89-BF4A-36906394935B}" destId="{D65D7039-6199-4717-BD6B-BBC1E3C7C273}" srcOrd="1" destOrd="0" presId="urn:microsoft.com/office/officeart/2005/8/layout/orgChart1"/>
    <dgm:cxn modelId="{F8D27E65-DED2-4DBC-8E30-6BE269462C33}" type="presParOf" srcId="{D65D7039-6199-4717-BD6B-BBC1E3C7C273}" destId="{3460D920-B83B-423F-84B6-325297CD7FC7}" srcOrd="0" destOrd="0" presId="urn:microsoft.com/office/officeart/2005/8/layout/orgChart1"/>
    <dgm:cxn modelId="{E7B6BC75-F3A4-4511-ABF3-9B701ABF8BD9}" type="presParOf" srcId="{3460D920-B83B-423F-84B6-325297CD7FC7}" destId="{35842672-093D-4463-9136-6FFCD4EF1B45}" srcOrd="0" destOrd="0" presId="urn:microsoft.com/office/officeart/2005/8/layout/orgChart1"/>
    <dgm:cxn modelId="{A0584AC0-E1B7-40C3-A316-66D8A2FE9A5E}" type="presParOf" srcId="{3460D920-B83B-423F-84B6-325297CD7FC7}" destId="{23F7472E-E60E-4770-A0EF-788C9B4F6084}" srcOrd="1" destOrd="0" presId="urn:microsoft.com/office/officeart/2005/8/layout/orgChart1"/>
    <dgm:cxn modelId="{1CBE507F-2A31-45FF-AECB-B44DC7F57099}" type="presParOf" srcId="{D65D7039-6199-4717-BD6B-BBC1E3C7C273}" destId="{327B4631-342A-470D-A94E-212AE4FF8B9D}" srcOrd="1" destOrd="0" presId="urn:microsoft.com/office/officeart/2005/8/layout/orgChart1"/>
    <dgm:cxn modelId="{7D065A3D-C950-4E2A-85B4-538F397EFECD}" type="presParOf" srcId="{327B4631-342A-470D-A94E-212AE4FF8B9D}" destId="{55226FDC-697A-44A1-9100-AC7C6933B5D6}" srcOrd="0" destOrd="0" presId="urn:microsoft.com/office/officeart/2005/8/layout/orgChart1"/>
    <dgm:cxn modelId="{137CDCCD-09DE-449E-A18B-B81908628261}" type="presParOf" srcId="{327B4631-342A-470D-A94E-212AE4FF8B9D}" destId="{5B122A66-225B-4605-8C0D-95D14CA5D0DC}" srcOrd="1" destOrd="0" presId="urn:microsoft.com/office/officeart/2005/8/layout/orgChart1"/>
    <dgm:cxn modelId="{A775F685-EC29-43D1-9944-1CCEC6D86250}" type="presParOf" srcId="{5B122A66-225B-4605-8C0D-95D14CA5D0DC}" destId="{1BCABDCA-458A-42FE-9DC0-F425A53C6E5E}" srcOrd="0" destOrd="0" presId="urn:microsoft.com/office/officeart/2005/8/layout/orgChart1"/>
    <dgm:cxn modelId="{B85F75D3-C671-41EB-B869-A0E0C5940A83}" type="presParOf" srcId="{1BCABDCA-458A-42FE-9DC0-F425A53C6E5E}" destId="{D555A2BD-6DBA-4A74-83F2-D25B67251F00}" srcOrd="0" destOrd="0" presId="urn:microsoft.com/office/officeart/2005/8/layout/orgChart1"/>
    <dgm:cxn modelId="{B5D294E4-ABE3-4103-B304-43585ACE6052}" type="presParOf" srcId="{1BCABDCA-458A-42FE-9DC0-F425A53C6E5E}" destId="{E5FE92C8-F1E3-4355-BC9F-08AB8497998A}" srcOrd="1" destOrd="0" presId="urn:microsoft.com/office/officeart/2005/8/layout/orgChart1"/>
    <dgm:cxn modelId="{09DB143C-1602-43B3-A73A-E9E3D6FA1E8E}" type="presParOf" srcId="{5B122A66-225B-4605-8C0D-95D14CA5D0DC}" destId="{C8EF212A-85AF-4000-8187-AD826129FEF5}" srcOrd="1" destOrd="0" presId="urn:microsoft.com/office/officeart/2005/8/layout/orgChart1"/>
    <dgm:cxn modelId="{8E270CD5-DB75-493A-A2BF-3C6152747CE3}" type="presParOf" srcId="{5B122A66-225B-4605-8C0D-95D14CA5D0DC}" destId="{0785A188-4AC6-4638-AA4C-BE249E1091FE}" srcOrd="2" destOrd="0" presId="urn:microsoft.com/office/officeart/2005/8/layout/orgChart1"/>
    <dgm:cxn modelId="{B8C8EF92-3358-49AA-A49A-72DD0F4D76D5}" type="presParOf" srcId="{327B4631-342A-470D-A94E-212AE4FF8B9D}" destId="{52BA208F-822D-417E-BE22-8C5264186B53}" srcOrd="2" destOrd="0" presId="urn:microsoft.com/office/officeart/2005/8/layout/orgChart1"/>
    <dgm:cxn modelId="{0A7CA179-3FEC-4AFF-B6C4-2C3CDF978D48}" type="presParOf" srcId="{327B4631-342A-470D-A94E-212AE4FF8B9D}" destId="{5FA21F4F-30BD-4C26-9661-6649624B5753}" srcOrd="3" destOrd="0" presId="urn:microsoft.com/office/officeart/2005/8/layout/orgChart1"/>
    <dgm:cxn modelId="{334A3EC9-C495-4E5C-9263-D7703DCDE0CB}" type="presParOf" srcId="{5FA21F4F-30BD-4C26-9661-6649624B5753}" destId="{AFDEF4E8-4F17-4A58-BD7B-1F967E680AAB}" srcOrd="0" destOrd="0" presId="urn:microsoft.com/office/officeart/2005/8/layout/orgChart1"/>
    <dgm:cxn modelId="{62EDF6CA-97B8-448A-8438-1A04EDAEDAAD}" type="presParOf" srcId="{AFDEF4E8-4F17-4A58-BD7B-1F967E680AAB}" destId="{BD885E3D-DFC5-492D-BBE3-E7F3D6DECDB5}" srcOrd="0" destOrd="0" presId="urn:microsoft.com/office/officeart/2005/8/layout/orgChart1"/>
    <dgm:cxn modelId="{17A36A24-1DD4-4E32-9908-83DD67BED870}" type="presParOf" srcId="{AFDEF4E8-4F17-4A58-BD7B-1F967E680AAB}" destId="{66A9F371-46E2-4631-8FC7-20013C37D585}" srcOrd="1" destOrd="0" presId="urn:microsoft.com/office/officeart/2005/8/layout/orgChart1"/>
    <dgm:cxn modelId="{78F309D4-8AEB-4FED-8C98-4435161E4948}" type="presParOf" srcId="{5FA21F4F-30BD-4C26-9661-6649624B5753}" destId="{A0CAF029-9004-4048-AD18-50A7850B79F5}" srcOrd="1" destOrd="0" presId="urn:microsoft.com/office/officeart/2005/8/layout/orgChart1"/>
    <dgm:cxn modelId="{7990FC84-7ABA-418C-AA3D-6E28747B08EC}" type="presParOf" srcId="{5FA21F4F-30BD-4C26-9661-6649624B5753}" destId="{565890BB-E935-47CA-9679-9A8A7EA7BEA1}" srcOrd="2" destOrd="0" presId="urn:microsoft.com/office/officeart/2005/8/layout/orgChart1"/>
    <dgm:cxn modelId="{EEC624A9-ADC4-4CCD-B723-1631A434D3E3}" type="presParOf" srcId="{327B4631-342A-470D-A94E-212AE4FF8B9D}" destId="{4DD41BDF-7FC1-4C38-AAF3-4D1F01746B5B}" srcOrd="4" destOrd="0" presId="urn:microsoft.com/office/officeart/2005/8/layout/orgChart1"/>
    <dgm:cxn modelId="{7A494684-22DF-4D23-8160-C931387548A4}" type="presParOf" srcId="{327B4631-342A-470D-A94E-212AE4FF8B9D}" destId="{B205F7DD-C6F7-4B6E-A0D7-1A7FDDE830AA}" srcOrd="5" destOrd="0" presId="urn:microsoft.com/office/officeart/2005/8/layout/orgChart1"/>
    <dgm:cxn modelId="{2857875C-8226-4FD6-B88C-B6A44087F841}" type="presParOf" srcId="{B205F7DD-C6F7-4B6E-A0D7-1A7FDDE830AA}" destId="{5CE2C5ED-8082-4719-9406-A1A8A199242E}" srcOrd="0" destOrd="0" presId="urn:microsoft.com/office/officeart/2005/8/layout/orgChart1"/>
    <dgm:cxn modelId="{AC028037-DFAD-4508-8355-CBF1938B1ED0}" type="presParOf" srcId="{5CE2C5ED-8082-4719-9406-A1A8A199242E}" destId="{64550621-97E4-4AC5-961B-242D4457B141}" srcOrd="0" destOrd="0" presId="urn:microsoft.com/office/officeart/2005/8/layout/orgChart1"/>
    <dgm:cxn modelId="{321B1BD9-01A5-4CE1-A413-11DE77ABD02A}" type="presParOf" srcId="{5CE2C5ED-8082-4719-9406-A1A8A199242E}" destId="{D22DAE9B-2225-4434-A32D-C27F1D1F2123}" srcOrd="1" destOrd="0" presId="urn:microsoft.com/office/officeart/2005/8/layout/orgChart1"/>
    <dgm:cxn modelId="{E7F4FF4C-E3D4-4776-9F97-DE5B1C557D8F}" type="presParOf" srcId="{B205F7DD-C6F7-4B6E-A0D7-1A7FDDE830AA}" destId="{0CCDA3D6-700E-46CC-8773-6E34DB00217C}" srcOrd="1" destOrd="0" presId="urn:microsoft.com/office/officeart/2005/8/layout/orgChart1"/>
    <dgm:cxn modelId="{00D513B7-5863-41E7-9695-00223EA90EA9}" type="presParOf" srcId="{0CCDA3D6-700E-46CC-8773-6E34DB00217C}" destId="{6596F8FD-CFC0-4A61-AC52-CDA76E6224C2}" srcOrd="0" destOrd="0" presId="urn:microsoft.com/office/officeart/2005/8/layout/orgChart1"/>
    <dgm:cxn modelId="{4035BCCD-20DF-4359-A9C4-46595BF94DE6}" type="presParOf" srcId="{0CCDA3D6-700E-46CC-8773-6E34DB00217C}" destId="{D00FCEA9-8EE3-40A6-957D-B3FDD73C3066}" srcOrd="1" destOrd="0" presId="urn:microsoft.com/office/officeart/2005/8/layout/orgChart1"/>
    <dgm:cxn modelId="{8FEE5E9B-DA43-4AFD-9B0D-D4F4DC2296D2}" type="presParOf" srcId="{D00FCEA9-8EE3-40A6-957D-B3FDD73C3066}" destId="{EC2432F2-F431-4015-89D8-4121D1E60964}" srcOrd="0" destOrd="0" presId="urn:microsoft.com/office/officeart/2005/8/layout/orgChart1"/>
    <dgm:cxn modelId="{F510C094-32E2-4962-961D-4A253C5CBB4B}" type="presParOf" srcId="{EC2432F2-F431-4015-89D8-4121D1E60964}" destId="{C1154A5C-DD21-4FD0-8AF9-9DB6D75CBC9E}" srcOrd="0" destOrd="0" presId="urn:microsoft.com/office/officeart/2005/8/layout/orgChart1"/>
    <dgm:cxn modelId="{73382F8C-C314-4823-986A-CB3F4A5C451B}" type="presParOf" srcId="{EC2432F2-F431-4015-89D8-4121D1E60964}" destId="{E51B407E-12CD-4A13-8DB6-5AFC5AE5FDD8}" srcOrd="1" destOrd="0" presId="urn:microsoft.com/office/officeart/2005/8/layout/orgChart1"/>
    <dgm:cxn modelId="{ABBD4CDC-C5F3-4BE1-A061-E52DEEEE0368}" type="presParOf" srcId="{D00FCEA9-8EE3-40A6-957D-B3FDD73C3066}" destId="{40E1019D-74A1-4D02-B701-CB4D6F88444E}" srcOrd="1" destOrd="0" presId="urn:microsoft.com/office/officeart/2005/8/layout/orgChart1"/>
    <dgm:cxn modelId="{7646D904-805F-4220-B981-07A05E9C1C73}" type="presParOf" srcId="{D00FCEA9-8EE3-40A6-957D-B3FDD73C3066}" destId="{CAE013ED-22DE-42CD-B0A1-8DB2759F1E75}" srcOrd="2" destOrd="0" presId="urn:microsoft.com/office/officeart/2005/8/layout/orgChart1"/>
    <dgm:cxn modelId="{410F14F4-F1B2-45CB-94AA-4EA6E1043657}" type="presParOf" srcId="{0CCDA3D6-700E-46CC-8773-6E34DB00217C}" destId="{662101F7-6AED-4310-8078-3BB1A88FCF4D}" srcOrd="2" destOrd="0" presId="urn:microsoft.com/office/officeart/2005/8/layout/orgChart1"/>
    <dgm:cxn modelId="{713651F4-35A2-453F-AA8C-E846352B1C3C}" type="presParOf" srcId="{0CCDA3D6-700E-46CC-8773-6E34DB00217C}" destId="{77F06E9E-1337-4CB2-9565-A2AD6EB5CB27}" srcOrd="3" destOrd="0" presId="urn:microsoft.com/office/officeart/2005/8/layout/orgChart1"/>
    <dgm:cxn modelId="{D48455DF-97B1-4772-B166-B989AB2F0D8E}" type="presParOf" srcId="{77F06E9E-1337-4CB2-9565-A2AD6EB5CB27}" destId="{F8DF613D-1A56-45CE-9357-11251158A981}" srcOrd="0" destOrd="0" presId="urn:microsoft.com/office/officeart/2005/8/layout/orgChart1"/>
    <dgm:cxn modelId="{553D27EA-1D92-4065-B32C-6EB70D78AFFA}" type="presParOf" srcId="{F8DF613D-1A56-45CE-9357-11251158A981}" destId="{FFF9BDD3-963A-4B00-A54B-F3384EBBE199}" srcOrd="0" destOrd="0" presId="urn:microsoft.com/office/officeart/2005/8/layout/orgChart1"/>
    <dgm:cxn modelId="{1CC4BDA1-C8AA-45A0-BE17-A0459A2A9A57}" type="presParOf" srcId="{F8DF613D-1A56-45CE-9357-11251158A981}" destId="{685217AD-35DA-4D2A-9526-46C3C071620F}" srcOrd="1" destOrd="0" presId="urn:microsoft.com/office/officeart/2005/8/layout/orgChart1"/>
    <dgm:cxn modelId="{0E3E1E03-6485-4B02-B4F6-4E76AE77C114}" type="presParOf" srcId="{77F06E9E-1337-4CB2-9565-A2AD6EB5CB27}" destId="{F8865956-C1C7-4D79-91CA-1ABC4215D029}" srcOrd="1" destOrd="0" presId="urn:microsoft.com/office/officeart/2005/8/layout/orgChart1"/>
    <dgm:cxn modelId="{53CEDB81-ACE1-4CA3-88F4-913A31E0B0DC}" type="presParOf" srcId="{77F06E9E-1337-4CB2-9565-A2AD6EB5CB27}" destId="{C268EB60-A485-4AB1-8DDF-7353BF57CEB1}" srcOrd="2" destOrd="0" presId="urn:microsoft.com/office/officeart/2005/8/layout/orgChart1"/>
    <dgm:cxn modelId="{D97E06EF-745F-476E-A4BC-FA2AE28820A3}" type="presParOf" srcId="{B205F7DD-C6F7-4B6E-A0D7-1A7FDDE830AA}" destId="{9121B11B-D8CD-4E7E-9860-50999B760D18}" srcOrd="2" destOrd="0" presId="urn:microsoft.com/office/officeart/2005/8/layout/orgChart1"/>
    <dgm:cxn modelId="{1E1BE2D7-6B34-40A2-827E-A35206B5D63D}" type="presParOf" srcId="{D65D7039-6199-4717-BD6B-BBC1E3C7C273}" destId="{6A915CA0-46DF-4D2A-A21A-2BF55DF69368}" srcOrd="2" destOrd="0" presId="urn:microsoft.com/office/officeart/2005/8/layout/orgChart1"/>
    <dgm:cxn modelId="{D33D8FB6-DC7E-45F6-B241-E9EE1336D79F}" type="presParOf" srcId="{6A915CA0-46DF-4D2A-A21A-2BF55DF69368}" destId="{A47C5503-F52C-4D5E-979E-78FF55BC722E}" srcOrd="0" destOrd="0" presId="urn:microsoft.com/office/officeart/2005/8/layout/orgChart1"/>
    <dgm:cxn modelId="{907CA80D-E0C3-4ED6-8530-7C1B17E448E0}" type="presParOf" srcId="{6A915CA0-46DF-4D2A-A21A-2BF55DF69368}" destId="{866C8314-3862-4375-8C31-2EC877C58FA2}" srcOrd="1" destOrd="0" presId="urn:microsoft.com/office/officeart/2005/8/layout/orgChart1"/>
    <dgm:cxn modelId="{DE231AFF-DCFB-483A-BC9F-04EED49427CD}" type="presParOf" srcId="{866C8314-3862-4375-8C31-2EC877C58FA2}" destId="{EF26BFCF-D72E-40F7-8CB6-8AE64D4DFC9C}" srcOrd="0" destOrd="0" presId="urn:microsoft.com/office/officeart/2005/8/layout/orgChart1"/>
    <dgm:cxn modelId="{5C2A6B95-6189-4006-B503-1D99113E8B22}" type="presParOf" srcId="{EF26BFCF-D72E-40F7-8CB6-8AE64D4DFC9C}" destId="{DC770F3E-1E1E-4F88-82D4-DEC487F070A7}" srcOrd="0" destOrd="0" presId="urn:microsoft.com/office/officeart/2005/8/layout/orgChart1"/>
    <dgm:cxn modelId="{4D972215-3615-4A8E-B0CA-25B1F78DCD07}" type="presParOf" srcId="{EF26BFCF-D72E-40F7-8CB6-8AE64D4DFC9C}" destId="{5FA3E615-50F5-4631-89CE-926C916EA751}" srcOrd="1" destOrd="0" presId="urn:microsoft.com/office/officeart/2005/8/layout/orgChart1"/>
    <dgm:cxn modelId="{C39D87F5-3BF4-487E-B853-B8714E5CBEEF}" type="presParOf" srcId="{866C8314-3862-4375-8C31-2EC877C58FA2}" destId="{DDFB9350-CF6B-4805-B035-518143ED997B}" srcOrd="1" destOrd="0" presId="urn:microsoft.com/office/officeart/2005/8/layout/orgChart1"/>
    <dgm:cxn modelId="{8E4C3648-98E4-464B-90E7-E5E30DB3E746}" type="presParOf" srcId="{866C8314-3862-4375-8C31-2EC877C58FA2}" destId="{5992A183-8B27-434E-8D6F-4B9DD2EAB940}" srcOrd="2" destOrd="0" presId="urn:microsoft.com/office/officeart/2005/8/layout/orgChart1"/>
    <dgm:cxn modelId="{DA6F99C0-0526-4552-BAA5-3B1E6EE0FE68}" type="presParOf" srcId="{C84783C4-7BC7-46CF-9B4F-7C7FD1187DA2}" destId="{AF1BD0C6-5591-4A43-8660-E6D846B8B78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C5503-F52C-4D5E-979E-78FF55BC722E}">
      <dsp:nvSpPr>
        <dsp:cNvPr id="0" name=""/>
        <dsp:cNvSpPr/>
      </dsp:nvSpPr>
      <dsp:spPr>
        <a:xfrm>
          <a:off x="4988052" y="1932414"/>
          <a:ext cx="167677" cy="734585"/>
        </a:xfrm>
        <a:custGeom>
          <a:avLst/>
          <a:gdLst/>
          <a:ahLst/>
          <a:cxnLst/>
          <a:rect l="0" t="0" r="0" b="0"/>
          <a:pathLst>
            <a:path>
              <a:moveTo>
                <a:pt x="167677" y="0"/>
              </a:moveTo>
              <a:lnTo>
                <a:pt x="167677" y="734585"/>
              </a:lnTo>
              <a:lnTo>
                <a:pt x="0" y="7345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101F7-6AED-4310-8078-3BB1A88FCF4D}">
      <dsp:nvSpPr>
        <dsp:cNvPr id="0" name=""/>
        <dsp:cNvSpPr/>
      </dsp:nvSpPr>
      <dsp:spPr>
        <a:xfrm>
          <a:off x="7088010" y="4196519"/>
          <a:ext cx="167677" cy="738115"/>
        </a:xfrm>
        <a:custGeom>
          <a:avLst/>
          <a:gdLst/>
          <a:ahLst/>
          <a:cxnLst/>
          <a:rect l="0" t="0" r="0" b="0"/>
          <a:pathLst>
            <a:path>
              <a:moveTo>
                <a:pt x="0" y="0"/>
              </a:moveTo>
              <a:lnTo>
                <a:pt x="0" y="738115"/>
              </a:lnTo>
              <a:lnTo>
                <a:pt x="167677" y="73811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6F8FD-CFC0-4A61-AC52-CDA76E6224C2}">
      <dsp:nvSpPr>
        <dsp:cNvPr id="0" name=""/>
        <dsp:cNvSpPr/>
      </dsp:nvSpPr>
      <dsp:spPr>
        <a:xfrm>
          <a:off x="6920332" y="4196519"/>
          <a:ext cx="167677" cy="738115"/>
        </a:xfrm>
        <a:custGeom>
          <a:avLst/>
          <a:gdLst/>
          <a:ahLst/>
          <a:cxnLst/>
          <a:rect l="0" t="0" r="0" b="0"/>
          <a:pathLst>
            <a:path>
              <a:moveTo>
                <a:pt x="167677" y="0"/>
              </a:moveTo>
              <a:lnTo>
                <a:pt x="167677" y="738115"/>
              </a:lnTo>
              <a:lnTo>
                <a:pt x="0" y="73811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D41BDF-7FC1-4C38-AAF3-4D1F01746B5B}">
      <dsp:nvSpPr>
        <dsp:cNvPr id="0" name=""/>
        <dsp:cNvSpPr/>
      </dsp:nvSpPr>
      <dsp:spPr>
        <a:xfrm>
          <a:off x="5155729" y="1932414"/>
          <a:ext cx="1932280" cy="1465642"/>
        </a:xfrm>
        <a:custGeom>
          <a:avLst/>
          <a:gdLst/>
          <a:ahLst/>
          <a:cxnLst/>
          <a:rect l="0" t="0" r="0" b="0"/>
          <a:pathLst>
            <a:path>
              <a:moveTo>
                <a:pt x="0" y="0"/>
              </a:moveTo>
              <a:lnTo>
                <a:pt x="0" y="1297965"/>
              </a:lnTo>
              <a:lnTo>
                <a:pt x="1932280" y="1297965"/>
              </a:lnTo>
              <a:lnTo>
                <a:pt x="1932280" y="14656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A208F-822D-417E-BE22-8C5264186B53}">
      <dsp:nvSpPr>
        <dsp:cNvPr id="0" name=""/>
        <dsp:cNvSpPr/>
      </dsp:nvSpPr>
      <dsp:spPr>
        <a:xfrm>
          <a:off x="5110009" y="1932414"/>
          <a:ext cx="91440" cy="1469171"/>
        </a:xfrm>
        <a:custGeom>
          <a:avLst/>
          <a:gdLst/>
          <a:ahLst/>
          <a:cxnLst/>
          <a:rect l="0" t="0" r="0" b="0"/>
          <a:pathLst>
            <a:path>
              <a:moveTo>
                <a:pt x="45720" y="0"/>
              </a:moveTo>
              <a:lnTo>
                <a:pt x="45720" y="14691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226FDC-697A-44A1-9100-AC7C6933B5D6}">
      <dsp:nvSpPr>
        <dsp:cNvPr id="0" name=""/>
        <dsp:cNvSpPr/>
      </dsp:nvSpPr>
      <dsp:spPr>
        <a:xfrm>
          <a:off x="3223449" y="1932414"/>
          <a:ext cx="1932280" cy="1469171"/>
        </a:xfrm>
        <a:custGeom>
          <a:avLst/>
          <a:gdLst/>
          <a:ahLst/>
          <a:cxnLst/>
          <a:rect l="0" t="0" r="0" b="0"/>
          <a:pathLst>
            <a:path>
              <a:moveTo>
                <a:pt x="1932280" y="0"/>
              </a:moveTo>
              <a:lnTo>
                <a:pt x="1932280" y="1301494"/>
              </a:lnTo>
              <a:lnTo>
                <a:pt x="0" y="1301494"/>
              </a:lnTo>
              <a:lnTo>
                <a:pt x="0" y="14691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8C9704-DE55-4A99-9A08-FC789F6FAED4}">
      <dsp:nvSpPr>
        <dsp:cNvPr id="0" name=""/>
        <dsp:cNvSpPr/>
      </dsp:nvSpPr>
      <dsp:spPr>
        <a:xfrm>
          <a:off x="5110009" y="798596"/>
          <a:ext cx="91440" cy="335354"/>
        </a:xfrm>
        <a:custGeom>
          <a:avLst/>
          <a:gdLst/>
          <a:ahLst/>
          <a:cxnLst/>
          <a:rect l="0" t="0" r="0" b="0"/>
          <a:pathLst>
            <a:path>
              <a:moveTo>
                <a:pt x="45720" y="0"/>
              </a:moveTo>
              <a:lnTo>
                <a:pt x="45720" y="3353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44E21-603A-480A-8628-272574DE14C3}">
      <dsp:nvSpPr>
        <dsp:cNvPr id="0" name=""/>
        <dsp:cNvSpPr/>
      </dsp:nvSpPr>
      <dsp:spPr>
        <a:xfrm>
          <a:off x="4357267" y="133"/>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RBCRA BOARD OF DIRECTORS</a:t>
          </a:r>
        </a:p>
      </dsp:txBody>
      <dsp:txXfrm>
        <a:off x="4357267" y="133"/>
        <a:ext cx="1596925" cy="798462"/>
      </dsp:txXfrm>
    </dsp:sp>
    <dsp:sp modelId="{35842672-093D-4463-9136-6FFCD4EF1B45}">
      <dsp:nvSpPr>
        <dsp:cNvPr id="0" name=""/>
        <dsp:cNvSpPr/>
      </dsp:nvSpPr>
      <dsp:spPr>
        <a:xfrm>
          <a:off x="4357267" y="1133951"/>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RIVIERA BEACH CDC, INC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Board of Directors</a:t>
          </a:r>
        </a:p>
      </dsp:txBody>
      <dsp:txXfrm>
        <a:off x="4357267" y="1133951"/>
        <a:ext cx="1596925" cy="798462"/>
      </dsp:txXfrm>
    </dsp:sp>
    <dsp:sp modelId="{D555A2BD-6DBA-4A74-83F2-D25B67251F00}">
      <dsp:nvSpPr>
        <dsp:cNvPr id="0" name=""/>
        <dsp:cNvSpPr/>
      </dsp:nvSpPr>
      <dsp:spPr>
        <a:xfrm>
          <a:off x="2424986" y="3401585"/>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CRA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Executive Director</a:t>
          </a:r>
        </a:p>
      </dsp:txBody>
      <dsp:txXfrm>
        <a:off x="2424986" y="3401585"/>
        <a:ext cx="1596925" cy="798462"/>
      </dsp:txXfrm>
    </dsp:sp>
    <dsp:sp modelId="{BD885E3D-DFC5-492D-BBE3-E7F3D6DECDB5}">
      <dsp:nvSpPr>
        <dsp:cNvPr id="0" name=""/>
        <dsp:cNvSpPr/>
      </dsp:nvSpPr>
      <dsp:spPr>
        <a:xfrm>
          <a:off x="4357267" y="3401585"/>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CRA Commissioner Appointments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(5 Appointments)</a:t>
          </a:r>
        </a:p>
      </dsp:txBody>
      <dsp:txXfrm>
        <a:off x="4357267" y="3401585"/>
        <a:ext cx="1596925" cy="798462"/>
      </dsp:txXfrm>
    </dsp:sp>
    <dsp:sp modelId="{64550621-97E4-4AC5-961B-242D4457B141}">
      <dsp:nvSpPr>
        <dsp:cNvPr id="0" name=""/>
        <dsp:cNvSpPr/>
      </dsp:nvSpPr>
      <dsp:spPr>
        <a:xfrm>
          <a:off x="6289547" y="3398056"/>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CBO Empowerment 13 Appointments</a:t>
          </a:r>
        </a:p>
      </dsp:txBody>
      <dsp:txXfrm>
        <a:off x="6289547" y="3398056"/>
        <a:ext cx="1596925" cy="798462"/>
      </dsp:txXfrm>
    </dsp:sp>
    <dsp:sp modelId="{C1154A5C-DD21-4FD0-8AF9-9DB6D75CBC9E}">
      <dsp:nvSpPr>
        <dsp:cNvPr id="0" name=""/>
        <dsp:cNvSpPr/>
      </dsp:nvSpPr>
      <dsp:spPr>
        <a:xfrm>
          <a:off x="5323407" y="4535403"/>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sng" strike="noStrike" kern="1200" cap="none" normalizeH="0" baseline="0" dirty="0" smtClean="0">
              <a:ln/>
              <a:effectLst/>
              <a:latin typeface="Arial" charset="0"/>
            </a:rPr>
            <a:t>1/3 of the Board </a:t>
          </a:r>
          <a:endParaRPr kumimoji="0" lang="en-US" sz="800" b="1" i="0" u="none" strike="noStrike" kern="1200" cap="none" normalizeH="0" baseline="0" dirty="0" smtClean="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effectLst/>
              <a:latin typeface="Arial" charset="0"/>
            </a:rPr>
            <a:t>Represent LICs (7 members)</a:t>
          </a:r>
        </a:p>
      </dsp:txBody>
      <dsp:txXfrm>
        <a:off x="5323407" y="4535403"/>
        <a:ext cx="1596925" cy="798462"/>
      </dsp:txXfrm>
    </dsp:sp>
    <dsp:sp modelId="{FFF9BDD3-963A-4B00-A54B-F3384EBBE199}">
      <dsp:nvSpPr>
        <dsp:cNvPr id="0" name=""/>
        <dsp:cNvSpPr/>
      </dsp:nvSpPr>
      <dsp:spPr>
        <a:xfrm>
          <a:off x="7255687" y="4535403"/>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sng" strike="noStrike" kern="1200" cap="none" normalizeH="0" baseline="0" dirty="0" smtClean="0">
              <a:ln/>
              <a:effectLst/>
              <a:latin typeface="Arial" charset="0"/>
            </a:rPr>
            <a:t>Remainder of Board </a:t>
          </a:r>
        </a:p>
        <a:p>
          <a:pPr marL="0" lvl="0" indent="0" algn="ctr" defTabSz="914400" rtl="0">
            <a:lnSpc>
              <a:spcPct val="100000"/>
            </a:lnSpc>
            <a:spcBef>
              <a:spcPct val="0"/>
            </a:spcBef>
            <a:spcAft>
              <a:spcPct val="0"/>
            </a:spcAft>
            <a:buNone/>
          </a:pPr>
          <a:r>
            <a:rPr kumimoji="0" lang="en-US" sz="800" b="1" i="0" u="none" strike="noStrike" kern="1200" cap="none" normalizeH="0" baseline="0" dirty="0" smtClean="0">
              <a:ln/>
              <a:effectLst/>
              <a:latin typeface="Arial" charset="0"/>
            </a:rPr>
            <a:t>6 Members Diverse Background</a:t>
          </a:r>
        </a:p>
      </dsp:txBody>
      <dsp:txXfrm>
        <a:off x="7255687" y="4535403"/>
        <a:ext cx="1596925" cy="798462"/>
      </dsp:txXfrm>
    </dsp:sp>
    <dsp:sp modelId="{DC770F3E-1E1E-4F88-82D4-DEC487F070A7}">
      <dsp:nvSpPr>
        <dsp:cNvPr id="0" name=""/>
        <dsp:cNvSpPr/>
      </dsp:nvSpPr>
      <dsp:spPr>
        <a:xfrm>
          <a:off x="3391126" y="2267768"/>
          <a:ext cx="1596925" cy="798462"/>
        </a:xfrm>
        <a:prstGeom prst="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CRA Personnel </a:t>
          </a:r>
        </a:p>
        <a:p>
          <a:pPr lvl="0" algn="ctr" defTabSz="355600">
            <a:lnSpc>
              <a:spcPct val="90000"/>
            </a:lnSpc>
            <a:spcBef>
              <a:spcPct val="0"/>
            </a:spcBef>
            <a:spcAft>
              <a:spcPct val="35000"/>
            </a:spcAft>
          </a:pPr>
          <a:r>
            <a:rPr lang="en-US" sz="800" kern="1200" dirty="0" smtClean="0"/>
            <a:t>To Staff</a:t>
          </a:r>
          <a:endParaRPr lang="en-US" sz="800" kern="1200" dirty="0"/>
        </a:p>
      </dsp:txBody>
      <dsp:txXfrm>
        <a:off x="3391126" y="2267768"/>
        <a:ext cx="1596925" cy="7984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0750360-7F60-4B8C-A5F4-43146F5F1C16}" type="datetimeFigureOut">
              <a:rPr lang="en-US" smtClean="0"/>
              <a:pPr/>
              <a:t>5/20/2013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532EA45-854D-43E9-B402-196AA120150D}" type="slidenum">
              <a:rPr lang="en-US" smtClean="0"/>
              <a:pPr/>
              <a:t>‹#›</a:t>
            </a:fld>
            <a:endParaRPr lang="en-US"/>
          </a:p>
        </p:txBody>
      </p:sp>
    </p:spTree>
    <p:extLst>
      <p:ext uri="{BB962C8B-B14F-4D97-AF65-F5344CB8AC3E}">
        <p14:creationId xmlns:p14="http://schemas.microsoft.com/office/powerpoint/2010/main" val="1573029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D31B92-BDE7-424E-BDF6-BB97012E26CC}" type="datetimeFigureOut">
              <a:rPr lang="en-US" smtClean="0"/>
              <a:pPr/>
              <a:t>5/20/2013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4C356D8-34DA-4087-AFA1-C563B99077BE}" type="slidenum">
              <a:rPr lang="en-US" smtClean="0"/>
              <a:pPr/>
              <a:t>‹#›</a:t>
            </a:fld>
            <a:endParaRPr lang="en-US" dirty="0"/>
          </a:p>
        </p:txBody>
      </p:sp>
    </p:spTree>
    <p:extLst>
      <p:ext uri="{BB962C8B-B14F-4D97-AF65-F5344CB8AC3E}">
        <p14:creationId xmlns:p14="http://schemas.microsoft.com/office/powerpoint/2010/main" val="3557243740"/>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356D8-34DA-4087-AFA1-C563B99077B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2D2B04-8DD1-42E0-8415-C442C39FC50C}" type="slidenum">
              <a:rPr lang="en-US" smtClean="0"/>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3970938" y="8829675"/>
            <a:ext cx="3037840" cy="465138"/>
          </a:xfrm>
          <a:prstGeom prst="rect">
            <a:avLst/>
          </a:prstGeom>
          <a:noFill/>
          <a:ln>
            <a:miter lim="800000"/>
            <a:headEnd/>
            <a:tailEnd/>
          </a:ln>
        </p:spPr>
        <p:txBody>
          <a:bodyPr/>
          <a:lstStyle/>
          <a:p>
            <a:fld id="{9F50F53B-FF28-426E-A76B-1FCB90D53F54}" type="slidenum">
              <a:rPr lang="en-US">
                <a:solidFill>
                  <a:prstClr val="black"/>
                </a:solidFill>
              </a:rPr>
              <a:pPr/>
              <a:t>17</a:t>
            </a:fld>
            <a:endParaRPr lang="en-US">
              <a:solidFill>
                <a:prstClr val="black"/>
              </a:solidFill>
            </a:endParaRPr>
          </a:p>
        </p:txBody>
      </p:sp>
      <p:sp>
        <p:nvSpPr>
          <p:cNvPr id="54275" name="Rectangle 2"/>
          <p:cNvSpPr>
            <a:spLocks noGrp="1" noRot="1" noChangeAspect="1" noChangeArrowheads="1" noTextEdit="1"/>
          </p:cNvSpPr>
          <p:nvPr>
            <p:ph type="sldImg"/>
          </p:nvPr>
        </p:nvSpPr>
        <p:spPr>
          <a:xfrm>
            <a:off x="1181100" y="696913"/>
            <a:ext cx="4648200" cy="3486150"/>
          </a:xfrm>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C7EE6E4-6A84-4839-AC0A-3387C83AA65C}"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125120D-12BC-4E10-B28D-F304D3D757F5}" type="slidenum">
              <a:rPr lang="en-US">
                <a:solidFill>
                  <a:prstClr val="black"/>
                </a:solidFill>
              </a:rPr>
              <a:pPr>
                <a:def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17D79E-94B0-4C4E-8B25-D919D6B0239D}" type="slidenum">
              <a:rPr lang="en-US">
                <a:solidFill>
                  <a:prstClr val="black"/>
                </a:solidFill>
              </a:rPr>
              <a:pPr>
                <a:def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460" name="Slide Number Placeholder 3"/>
          <p:cNvSpPr>
            <a:spLocks noGrp="1"/>
          </p:cNvSpPr>
          <p:nvPr>
            <p:ph type="sldNum" sz="quarter" idx="5"/>
          </p:nvPr>
        </p:nvSpPr>
        <p:spPr bwMode="auto">
          <a:noFill/>
          <a:ln>
            <a:miter lim="800000"/>
            <a:headEnd/>
            <a:tailEnd/>
          </a:ln>
        </p:spPr>
        <p:txBody>
          <a:bodyPr/>
          <a:lstStyle/>
          <a:p>
            <a:fld id="{F3859B44-614E-496E-B74E-1DF1BDBCAC0B}" type="slidenum">
              <a:rPr lang="en-US" smtClean="0">
                <a:solidFill>
                  <a:prstClr val="black"/>
                </a:solidFill>
                <a:ea typeface="MS PGothic" pitchFamily="34" charset="-128"/>
              </a:rPr>
              <a:pPr/>
              <a:t>7</a:t>
            </a:fld>
            <a:endParaRPr lang="en-US" smtClean="0">
              <a:solidFill>
                <a:prstClr val="black"/>
              </a:solidFill>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700" name="Slide Number Placeholder 3"/>
          <p:cNvSpPr>
            <a:spLocks noGrp="1"/>
          </p:cNvSpPr>
          <p:nvPr>
            <p:ph type="sldNum" sz="quarter" idx="5"/>
          </p:nvPr>
        </p:nvSpPr>
        <p:spPr bwMode="auto">
          <a:noFill/>
          <a:ln>
            <a:miter lim="800000"/>
            <a:headEnd/>
            <a:tailEnd/>
          </a:ln>
        </p:spPr>
        <p:txBody>
          <a:bodyPr/>
          <a:lstStyle/>
          <a:p>
            <a:fld id="{0B42BD22-8823-4A04-82BA-6162D264674F}" type="slidenum">
              <a:rPr lang="en-US" smtClean="0">
                <a:solidFill>
                  <a:prstClr val="black"/>
                </a:solidFill>
                <a:ea typeface="MS PGothic" pitchFamily="34" charset="-128"/>
              </a:rPr>
              <a:pPr/>
              <a:t>8</a:t>
            </a:fld>
            <a:endParaRPr lang="en-US" smtClean="0">
              <a:solidFill>
                <a:prstClr val="black"/>
              </a:solidFill>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532" name="Slide Number Placeholder 3"/>
          <p:cNvSpPr>
            <a:spLocks noGrp="1"/>
          </p:cNvSpPr>
          <p:nvPr>
            <p:ph type="sldNum" sz="quarter" idx="5"/>
          </p:nvPr>
        </p:nvSpPr>
        <p:spPr bwMode="auto">
          <a:noFill/>
          <a:ln>
            <a:miter lim="800000"/>
            <a:headEnd/>
            <a:tailEnd/>
          </a:ln>
        </p:spPr>
        <p:txBody>
          <a:bodyPr/>
          <a:lstStyle/>
          <a:p>
            <a:fld id="{CFC8D8D0-D367-4216-B4C3-897DD8D8D4EB}" type="slidenum">
              <a:rPr lang="en-US" smtClean="0">
                <a:solidFill>
                  <a:prstClr val="black"/>
                </a:solidFill>
                <a:ea typeface="MS PGothic" pitchFamily="34" charset="-128"/>
              </a:rPr>
              <a:pPr/>
              <a:t>9</a:t>
            </a:fld>
            <a:endParaRPr lang="en-US" smtClean="0">
              <a:solidFill>
                <a:prstClr val="black"/>
              </a:solidFill>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xfrm>
            <a:off x="388939" y="4416425"/>
            <a:ext cx="6232525" cy="4183063"/>
          </a:xfrm>
          <a:noFill/>
        </p:spPr>
        <p:txBody>
          <a:bodyPr wrap="square" numCol="1" anchor="t" anchorCtr="0" compatLnSpc="1">
            <a:prstTxWarp prst="textNoShape">
              <a:avLst/>
            </a:prstTxWarp>
          </a:bodyPr>
          <a:lstStyle/>
          <a:p>
            <a:pPr marL="236525" indent="-236525"/>
            <a:r>
              <a:rPr lang="en-US" b="1" dirty="0" smtClean="0"/>
              <a:t>Q:	It appears that the CRA is taking a $25 million upfront loan as opposed to a draw down loan.  Why was that decision made? </a:t>
            </a:r>
          </a:p>
          <a:p>
            <a:pPr marL="236525" indent="-236525"/>
            <a:r>
              <a:rPr lang="en-US" dirty="0" smtClean="0"/>
              <a:t> A:	In order to reduce interest rate risk, the RFP for the loan was structured as a long-term fixed rate transaction for certainty of debt service payments and to convince our neighboring private property owners of our sincerity to improve the public and City assets.</a:t>
            </a:r>
          </a:p>
          <a:p>
            <a:pPr marL="236525" indent="-236525"/>
            <a:r>
              <a:rPr lang="en-US" b="1" dirty="0" smtClean="0"/>
              <a:t>Q:  	Who will be managing the money?</a:t>
            </a:r>
          </a:p>
          <a:p>
            <a:pPr marL="236525" indent="-236525"/>
            <a:r>
              <a:rPr lang="en-US" dirty="0" smtClean="0"/>
              <a:t>A: 	The Project Fund will be held in trust at BB&amp;T.   Disbursements from the Fund will be controlled by the Board through the Chair or Vice Chairperson</a:t>
            </a:r>
          </a:p>
          <a:p>
            <a:pPr marL="236525" indent="-236525"/>
            <a:r>
              <a:rPr lang="en-US" b="1" dirty="0" smtClean="0"/>
              <a:t>Q: 	It doesn’t appear to be any plan to use the money in the coming months, is the loan premature?  </a:t>
            </a:r>
          </a:p>
          <a:p>
            <a:pPr marL="236525" indent="-236525"/>
            <a:r>
              <a:rPr lang="en-US" dirty="0" smtClean="0"/>
              <a:t>A: 	BB&amp;T is to be commended to offer the CRA  financing without the backing of the City (to budget and appropriate funding as a secondary pledge to the financing).  Once its financing is secured, the CRA will be able to let out contracts with certainty of funding in place. Finally, the municipal market place is still in some disarray.  It is not certain the CRA will be able to obtain financing, without City backing, at some point in the future.</a:t>
            </a:r>
          </a:p>
        </p:txBody>
      </p:sp>
      <p:sp>
        <p:nvSpPr>
          <p:cNvPr id="25604" name="Slide Number Placeholder 3"/>
          <p:cNvSpPr>
            <a:spLocks noGrp="1"/>
          </p:cNvSpPr>
          <p:nvPr>
            <p:ph type="sldNum" sz="quarter" idx="5"/>
          </p:nvPr>
        </p:nvSpPr>
        <p:spPr bwMode="auto">
          <a:noFill/>
          <a:ln>
            <a:miter lim="800000"/>
            <a:headEnd/>
            <a:tailEnd/>
          </a:ln>
        </p:spPr>
        <p:txBody>
          <a:bodyPr/>
          <a:lstStyle/>
          <a:p>
            <a:fld id="{F91101C8-EA02-4AD1-AAED-ABCF519A21BE}" type="slidenum">
              <a:rPr lang="en-US" smtClean="0">
                <a:latin typeface="Calibri" pitchFamily="34" charset="0"/>
                <a:ea typeface="MS PGothic" pitchFamily="34" charset="-128"/>
              </a:rPr>
              <a:pPr/>
              <a:t>10</a:t>
            </a:fld>
            <a:endParaRPr lang="en-US" smtClean="0">
              <a:latin typeface="Calibri" pitchFamily="34"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City-owned Marina is the centerpiece for our redevelopment initiatives. The Riviera Beach Marina District is the last prime</a:t>
            </a:r>
          </a:p>
          <a:p>
            <a:r>
              <a:rPr lang="en-US" dirty="0" smtClean="0"/>
              <a:t>waterfront redevelopment opportunity in South Florida. After years of false starts, economic declines and delays, the project</a:t>
            </a:r>
          </a:p>
          <a:p>
            <a:r>
              <a:rPr lang="en-US" dirty="0" smtClean="0"/>
              <a:t>is positioned to take advantage of regional growth opportunities and local strengths that together will maximize untapped</a:t>
            </a:r>
          </a:p>
          <a:p>
            <a:r>
              <a:rPr lang="en-US" dirty="0" smtClean="0"/>
              <a:t>economic potential beneficial to the City, County and Region.</a:t>
            </a:r>
            <a:endParaRPr lang="en-US" dirty="0"/>
          </a:p>
        </p:txBody>
      </p:sp>
      <p:sp>
        <p:nvSpPr>
          <p:cNvPr id="4" name="Slide Number Placeholder 3"/>
          <p:cNvSpPr>
            <a:spLocks noGrp="1"/>
          </p:cNvSpPr>
          <p:nvPr>
            <p:ph type="sldNum" sz="quarter" idx="10"/>
          </p:nvPr>
        </p:nvSpPr>
        <p:spPr/>
        <p:txBody>
          <a:bodyPr/>
          <a:lstStyle/>
          <a:p>
            <a:fld id="{8656DA90-A62B-4567-953E-E45B1672B774}"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Georgia" pitchFamily="18" charset="0"/>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14" rIns="45714"/>
          <a:lstStyle>
            <a:lvl1pPr marL="0" marR="64001" indent="0" algn="r">
              <a:buNone/>
              <a:defRPr i="1">
                <a:solidFill>
                  <a:schemeClr val="tx2"/>
                </a:solidFill>
                <a:latin typeface="Georgia" pitchFamily="18" charset="0"/>
              </a:defRPr>
            </a:lvl1pPr>
            <a:lvl2pPr marL="457146" indent="0" algn="ctr">
              <a:buNone/>
            </a:lvl2pPr>
            <a:lvl3pPr marL="914293" indent="0" algn="ctr">
              <a:buNone/>
            </a:lvl3pPr>
            <a:lvl4pPr marL="1371440" indent="0" algn="ctr">
              <a:buNone/>
            </a:lvl4pPr>
            <a:lvl5pPr marL="1828586" indent="0" algn="ctr">
              <a:buNone/>
            </a:lvl5pPr>
            <a:lvl6pPr marL="2285733" indent="0" algn="ctr">
              <a:buNone/>
            </a:lvl6pPr>
            <a:lvl7pPr marL="2742879" indent="0" algn="ctr">
              <a:buNone/>
            </a:lvl7pPr>
            <a:lvl8pPr marL="3200026" indent="0" algn="ctr">
              <a:buNone/>
            </a:lvl8pPr>
            <a:lvl9pPr marL="3657172"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4" y="5022112"/>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sz="1000" dirty="0" smtClean="0"/>
              <a:t>561-844-3408 www.rbcra.com </a:t>
            </a:r>
            <a:endParaRPr lang="en-US" sz="1000" baseline="0" dirty="0" smtClean="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z="1000" dirty="0" smtClean="0"/>
              <a:t>2001</a:t>
            </a:r>
            <a:r>
              <a:rPr lang="en-US" sz="1000" baseline="0" dirty="0" smtClean="0"/>
              <a:t> Broadway STE 300 </a:t>
            </a:r>
          </a:p>
          <a:p>
            <a:r>
              <a:rPr lang="en-US" sz="1000" baseline="0" dirty="0" smtClean="0"/>
              <a:t>Riviera Beach Fl, 33404</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CB9B922-CAED-4F5C-8EAE-8CD83EBBDDCE}" type="slidenum">
              <a:rPr lang="en-US" smtClean="0"/>
              <a:pPr/>
              <a:t>‹#›</a:t>
            </a:fld>
            <a:endParaRPr lang="en-US" dirty="0"/>
          </a:p>
        </p:txBody>
      </p:sp>
      <p:pic>
        <p:nvPicPr>
          <p:cNvPr id="13" name="Picture 12" descr="Riviera Beach Redev-logo final.jpg"/>
          <p:cNvPicPr>
            <a:picLocks noChangeAspect="1"/>
          </p:cNvPicPr>
          <p:nvPr userDrawn="1"/>
        </p:nvPicPr>
        <p:blipFill>
          <a:blip r:embed="rId3" cstate="print"/>
          <a:stretch>
            <a:fillRect/>
          </a:stretch>
        </p:blipFill>
        <p:spPr>
          <a:xfrm>
            <a:off x="1" y="6019800"/>
            <a:ext cx="695666" cy="838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7"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8"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9" name="Picture 8"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7"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8"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9" name="Picture 8"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inspir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1342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Inspiration">
    <p:spTree>
      <p:nvGrpSpPr>
        <p:cNvPr id="1" name=""/>
        <p:cNvGrpSpPr/>
        <p:nvPr/>
      </p:nvGrpSpPr>
      <p:grpSpPr>
        <a:xfrm>
          <a:off x="0" y="0"/>
          <a:ext cx="0" cy="0"/>
          <a:chOff x="0" y="0"/>
          <a:chExt cx="0" cy="0"/>
        </a:xfrm>
      </p:grpSpPr>
      <p:sp>
        <p:nvSpPr>
          <p:cNvPr id="7" name="TextBox 6"/>
          <p:cNvSpPr txBox="1"/>
          <p:nvPr userDrawn="1"/>
        </p:nvSpPr>
        <p:spPr>
          <a:xfrm>
            <a:off x="209519" y="12988"/>
            <a:ext cx="8458200" cy="523198"/>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B </a:t>
            </a:r>
            <a:r>
              <a:rPr lang="en-US" sz="2800" b="1" i="1" dirty="0" smtClean="0">
                <a:solidFill>
                  <a:srgbClr val="00B0F0"/>
                </a:solidFill>
              </a:rPr>
              <a:t>Inspiration </a:t>
            </a:r>
            <a:endParaRPr lang="en-US" sz="2800" b="1" i="1" dirty="0">
              <a:solidFill>
                <a:srgbClr val="00B0F0"/>
              </a:solidFill>
            </a:endParaRPr>
          </a:p>
        </p:txBody>
      </p:sp>
    </p:spTree>
    <p:extLst>
      <p:ext uri="{BB962C8B-B14F-4D97-AF65-F5344CB8AC3E}">
        <p14:creationId xmlns:p14="http://schemas.microsoft.com/office/powerpoint/2010/main" val="42572394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Inspiration">
    <p:spTree>
      <p:nvGrpSpPr>
        <p:cNvPr id="1" name=""/>
        <p:cNvGrpSpPr/>
        <p:nvPr/>
      </p:nvGrpSpPr>
      <p:grpSpPr>
        <a:xfrm>
          <a:off x="0" y="0"/>
          <a:ext cx="0" cy="0"/>
          <a:chOff x="0" y="0"/>
          <a:chExt cx="0" cy="0"/>
        </a:xfrm>
      </p:grpSpPr>
      <p:sp>
        <p:nvSpPr>
          <p:cNvPr id="7" name="TextBox 6"/>
          <p:cNvSpPr txBox="1"/>
          <p:nvPr userDrawn="1"/>
        </p:nvSpPr>
        <p:spPr>
          <a:xfrm>
            <a:off x="209519" y="12988"/>
            <a:ext cx="8458200" cy="523198"/>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C </a:t>
            </a:r>
            <a:r>
              <a:rPr lang="en-US" sz="2800" b="1" i="1" dirty="0" smtClean="0">
                <a:solidFill>
                  <a:srgbClr val="00B0F0"/>
                </a:solidFill>
              </a:rPr>
              <a:t>Inspiration </a:t>
            </a:r>
            <a:endParaRPr lang="en-US" sz="2800" b="1" i="1" dirty="0">
              <a:solidFill>
                <a:srgbClr val="00B0F0"/>
              </a:solidFill>
            </a:endParaRPr>
          </a:p>
        </p:txBody>
      </p:sp>
    </p:spTree>
    <p:extLst>
      <p:ext uri="{BB962C8B-B14F-4D97-AF65-F5344CB8AC3E}">
        <p14:creationId xmlns:p14="http://schemas.microsoft.com/office/powerpoint/2010/main" val="30830117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 Inspiration">
    <p:spTree>
      <p:nvGrpSpPr>
        <p:cNvPr id="1" name=""/>
        <p:cNvGrpSpPr/>
        <p:nvPr/>
      </p:nvGrpSpPr>
      <p:grpSpPr>
        <a:xfrm>
          <a:off x="0" y="0"/>
          <a:ext cx="0" cy="0"/>
          <a:chOff x="0" y="0"/>
          <a:chExt cx="0" cy="0"/>
        </a:xfrm>
      </p:grpSpPr>
      <p:sp>
        <p:nvSpPr>
          <p:cNvPr id="7" name="TextBox 6"/>
          <p:cNvSpPr txBox="1"/>
          <p:nvPr userDrawn="1"/>
        </p:nvSpPr>
        <p:spPr>
          <a:xfrm>
            <a:off x="209519" y="12988"/>
            <a:ext cx="8458200" cy="523198"/>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D </a:t>
            </a:r>
            <a:r>
              <a:rPr lang="en-US" sz="2800" b="1" i="1" dirty="0" smtClean="0">
                <a:solidFill>
                  <a:srgbClr val="00B0F0"/>
                </a:solidFill>
              </a:rPr>
              <a:t>Inspiration </a:t>
            </a:r>
            <a:endParaRPr lang="en-US" sz="2800" b="1" i="1" dirty="0">
              <a:solidFill>
                <a:srgbClr val="00B0F0"/>
              </a:solidFill>
            </a:endParaRPr>
          </a:p>
        </p:txBody>
      </p:sp>
    </p:spTree>
    <p:extLst>
      <p:ext uri="{BB962C8B-B14F-4D97-AF65-F5344CB8AC3E}">
        <p14:creationId xmlns:p14="http://schemas.microsoft.com/office/powerpoint/2010/main" val="3113771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 Inspiration">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i="1" dirty="0" smtClean="0">
                <a:solidFill>
                  <a:srgbClr val="00B0F0"/>
                </a:solidFill>
              </a:rPr>
              <a:t>Inspiration </a:t>
            </a:r>
            <a:endParaRPr lang="en-US" sz="2800" b="1" i="1" dirty="0">
              <a:solidFill>
                <a:srgbClr val="00B0F0"/>
              </a:solidFill>
            </a:endParaRPr>
          </a:p>
        </p:txBody>
      </p:sp>
    </p:spTree>
    <p:extLst>
      <p:ext uri="{BB962C8B-B14F-4D97-AF65-F5344CB8AC3E}">
        <p14:creationId xmlns:p14="http://schemas.microsoft.com/office/powerpoint/2010/main" val="531767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A</a:t>
            </a:r>
            <a:endParaRPr lang="en-US" sz="2800" b="1" i="1" dirty="0">
              <a:solidFill>
                <a:srgbClr val="00B0F0"/>
              </a:solidFill>
            </a:endParaRPr>
          </a:p>
        </p:txBody>
      </p:sp>
    </p:spTree>
    <p:extLst>
      <p:ext uri="{BB962C8B-B14F-4D97-AF65-F5344CB8AC3E}">
        <p14:creationId xmlns:p14="http://schemas.microsoft.com/office/powerpoint/2010/main" val="16063386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B</a:t>
            </a:r>
            <a:endParaRPr lang="en-US" sz="2800" b="1" i="1" dirty="0">
              <a:solidFill>
                <a:srgbClr val="00B0F0"/>
              </a:solidFill>
            </a:endParaRPr>
          </a:p>
        </p:txBody>
      </p:sp>
    </p:spTree>
    <p:extLst>
      <p:ext uri="{BB962C8B-B14F-4D97-AF65-F5344CB8AC3E}">
        <p14:creationId xmlns:p14="http://schemas.microsoft.com/office/powerpoint/2010/main" val="42500103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C</a:t>
            </a:r>
            <a:endParaRPr lang="en-US" sz="2800" b="1" i="1" dirty="0">
              <a:solidFill>
                <a:srgbClr val="00B0F0"/>
              </a:solidFill>
            </a:endParaRPr>
          </a:p>
        </p:txBody>
      </p:sp>
    </p:spTree>
    <p:extLst>
      <p:ext uri="{BB962C8B-B14F-4D97-AF65-F5344CB8AC3E}">
        <p14:creationId xmlns:p14="http://schemas.microsoft.com/office/powerpoint/2010/main" val="2361488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dirty="0" smtClean="0"/>
              <a:t>561-844-3408 www.rbcra.com </a:t>
            </a:r>
            <a:endParaRPr lang="en-US" dirty="0"/>
          </a:p>
        </p:txBody>
      </p:sp>
      <p:sp>
        <p:nvSpPr>
          <p:cNvPr id="5" name="Footer Placeholder 4"/>
          <p:cNvSpPr>
            <a:spLocks noGrp="1"/>
          </p:cNvSpPr>
          <p:nvPr>
            <p:ph type="ftr" sz="quarter" idx="11"/>
          </p:nvPr>
        </p:nvSpPr>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sp>
        <p:nvSpPr>
          <p:cNvPr id="6" name="Slide Number Placeholder 5"/>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pic>
        <p:nvPicPr>
          <p:cNvPr id="14" name="Picture 13"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D</a:t>
            </a:r>
            <a:endParaRPr lang="en-US" sz="2800" b="1" i="1" dirty="0">
              <a:solidFill>
                <a:srgbClr val="00B0F0"/>
              </a:solidFill>
            </a:endParaRPr>
          </a:p>
        </p:txBody>
      </p:sp>
    </p:spTree>
    <p:extLst>
      <p:ext uri="{BB962C8B-B14F-4D97-AF65-F5344CB8AC3E}">
        <p14:creationId xmlns:p14="http://schemas.microsoft.com/office/powerpoint/2010/main" val="3748744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E</a:t>
            </a:r>
            <a:endParaRPr lang="en-US" sz="2800" b="1" i="1" dirty="0">
              <a:solidFill>
                <a:srgbClr val="00B0F0"/>
              </a:solidFill>
            </a:endParaRPr>
          </a:p>
        </p:txBody>
      </p:sp>
    </p:spTree>
    <p:extLst>
      <p:ext uri="{BB962C8B-B14F-4D97-AF65-F5344CB8AC3E}">
        <p14:creationId xmlns:p14="http://schemas.microsoft.com/office/powerpoint/2010/main" val="87584997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F</a:t>
            </a:r>
            <a:endParaRPr lang="en-US" sz="2800" b="1" i="1" dirty="0">
              <a:solidFill>
                <a:srgbClr val="00B0F0"/>
              </a:solidFill>
            </a:endParaRPr>
          </a:p>
        </p:txBody>
      </p:sp>
    </p:spTree>
    <p:extLst>
      <p:ext uri="{BB962C8B-B14F-4D97-AF65-F5344CB8AC3E}">
        <p14:creationId xmlns:p14="http://schemas.microsoft.com/office/powerpoint/2010/main" val="2751152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
    <p:spTree>
      <p:nvGrpSpPr>
        <p:cNvPr id="1" name=""/>
        <p:cNvGrpSpPr/>
        <p:nvPr/>
      </p:nvGrpSpPr>
      <p:grpSpPr>
        <a:xfrm>
          <a:off x="0" y="0"/>
          <a:ext cx="0" cy="0"/>
          <a:chOff x="0" y="0"/>
          <a:chExt cx="0" cy="0"/>
        </a:xfrm>
      </p:grpSpPr>
      <p:sp>
        <p:nvSpPr>
          <p:cNvPr id="7" name="TextBox 6"/>
          <p:cNvSpPr txBox="1"/>
          <p:nvPr userDrawn="1"/>
        </p:nvSpPr>
        <p:spPr>
          <a:xfrm>
            <a:off x="209519" y="12987"/>
            <a:ext cx="8458200" cy="523220"/>
          </a:xfrm>
          <a:prstGeom prst="rect">
            <a:avLst/>
          </a:prstGeom>
          <a:noFill/>
        </p:spPr>
        <p:txBody>
          <a:bodyPr wrap="square" lIns="91418" tIns="45709" rIns="91418" bIns="45709" rtlCol="0">
            <a:spAutoFit/>
          </a:bodyPr>
          <a:lstStyle/>
          <a:p>
            <a:pPr defTabSz="914186"/>
            <a:r>
              <a:rPr lang="en-US" sz="2800" b="1" dirty="0" smtClean="0">
                <a:solidFill>
                  <a:srgbClr val="000000"/>
                </a:solidFill>
              </a:rPr>
              <a:t>Option G</a:t>
            </a:r>
            <a:endParaRPr lang="en-US" sz="2800" b="1" i="1" dirty="0">
              <a:solidFill>
                <a:srgbClr val="00B0F0"/>
              </a:solidFill>
            </a:endParaRPr>
          </a:p>
        </p:txBody>
      </p:sp>
    </p:spTree>
    <p:extLst>
      <p:ext uri="{BB962C8B-B14F-4D97-AF65-F5344CB8AC3E}">
        <p14:creationId xmlns:p14="http://schemas.microsoft.com/office/powerpoint/2010/main" val="20341952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lIns="91418" tIns="45709" rIns="91418" bIns="45709"/>
          <a:lstStyle>
            <a:lvl1pPr defTabSz="914186">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18" tIns="45709" rIns="91418" bIns="45709"/>
          <a:lstStyle>
            <a:lvl1pPr defTabSz="914186">
              <a:defRPr/>
            </a:lvl1pPr>
          </a:lstStyle>
          <a:p>
            <a:fld id="{2431583A-ACD3-483B-9027-8CA21D0BA98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57695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lIns="91418" tIns="45709" rIns="91418" bIns="45709"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18" tIns="45709" rIns="91418" bIns="45709" anchor="b"/>
          <a:lstStyle>
            <a:lvl1pPr marL="0" indent="0">
              <a:buNone/>
              <a:defRPr sz="2000">
                <a:solidFill>
                  <a:schemeClr val="tx1">
                    <a:tint val="75000"/>
                  </a:schemeClr>
                </a:solidFill>
              </a:defRPr>
            </a:lvl1pPr>
            <a:lvl2pPr marL="457092" indent="0">
              <a:buNone/>
              <a:defRPr sz="1800">
                <a:solidFill>
                  <a:schemeClr val="tx1">
                    <a:tint val="75000"/>
                  </a:schemeClr>
                </a:solidFill>
              </a:defRPr>
            </a:lvl2pPr>
            <a:lvl3pPr marL="914186" indent="0">
              <a:buNone/>
              <a:defRPr sz="1600">
                <a:solidFill>
                  <a:schemeClr val="tx1">
                    <a:tint val="75000"/>
                  </a:schemeClr>
                </a:solidFill>
              </a:defRPr>
            </a:lvl3pPr>
            <a:lvl4pPr marL="1371279" indent="0">
              <a:buNone/>
              <a:defRPr sz="1400">
                <a:solidFill>
                  <a:schemeClr val="tx1">
                    <a:tint val="75000"/>
                  </a:schemeClr>
                </a:solidFill>
              </a:defRPr>
            </a:lvl4pPr>
            <a:lvl5pPr marL="1828373" indent="0">
              <a:buNone/>
              <a:defRPr sz="1400">
                <a:solidFill>
                  <a:schemeClr val="tx1">
                    <a:tint val="75000"/>
                  </a:schemeClr>
                </a:solidFill>
              </a:defRPr>
            </a:lvl5pPr>
            <a:lvl6pPr marL="2285466" indent="0">
              <a:buNone/>
              <a:defRPr sz="1400">
                <a:solidFill>
                  <a:schemeClr val="tx1">
                    <a:tint val="75000"/>
                  </a:schemeClr>
                </a:solidFill>
              </a:defRPr>
            </a:lvl6pPr>
            <a:lvl7pPr marL="2742558" indent="0">
              <a:buNone/>
              <a:defRPr sz="1400">
                <a:solidFill>
                  <a:schemeClr val="tx1">
                    <a:tint val="75000"/>
                  </a:schemeClr>
                </a:solidFill>
              </a:defRPr>
            </a:lvl7pPr>
            <a:lvl8pPr marL="3199652" indent="0">
              <a:buNone/>
              <a:defRPr sz="1400">
                <a:solidFill>
                  <a:schemeClr val="tx1">
                    <a:tint val="75000"/>
                  </a:schemeClr>
                </a:solidFill>
              </a:defRPr>
            </a:lvl8pPr>
            <a:lvl9pPr marL="36567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lvl1pPr defTabSz="914186">
              <a:defRPr/>
            </a:lvl1pPr>
          </a:lstStyle>
          <a:p>
            <a:fld id="{9DD1D0BF-D029-4E3A-AA1C-B85585BCE6A4}" type="datetime1">
              <a:rPr lang="en-US" smtClean="0">
                <a:solidFill>
                  <a:srgbClr val="000000"/>
                </a:solidFill>
              </a:rPr>
              <a:pPr/>
              <a:t>5/20/2013</a:t>
            </a:fld>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18" tIns="45709" rIns="91418" bIns="45709"/>
          <a:lstStyle>
            <a:lvl1pPr defTabSz="914186">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18" tIns="45709" rIns="91418" bIns="45709"/>
          <a:lstStyle>
            <a:lvl1pPr defTabSz="914186">
              <a:defRPr/>
            </a:lvl1pPr>
          </a:lstStyle>
          <a:p>
            <a:fld id="{638A0BD1-7C96-4320-BEB6-0061338EC1A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3467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8" tIns="45709" rIns="91418" bIns="45709"/>
          <a:lstStyle/>
          <a:p>
            <a:r>
              <a:rPr lang="en-US" dirty="0" smtClean="0"/>
              <a:t>Click to edit Master title style</a:t>
            </a:r>
            <a:endParaRPr lang="en-US" dirty="0"/>
          </a:p>
        </p:txBody>
      </p:sp>
      <p:sp>
        <p:nvSpPr>
          <p:cNvPr id="3" name="Content Placeholder 2"/>
          <p:cNvSpPr>
            <a:spLocks noGrp="1"/>
          </p:cNvSpPr>
          <p:nvPr>
            <p:ph idx="1"/>
          </p:nvPr>
        </p:nvSpPr>
        <p:spPr>
          <a:xfrm>
            <a:off x="457200" y="1600202"/>
            <a:ext cx="8229600" cy="4525963"/>
          </a:xfrm>
          <a:prstGeom prst="rect">
            <a:avLst/>
          </a:prstGeom>
        </p:spPr>
        <p:txBody>
          <a:bodyPr lIns="91418" tIns="45709" rIns="91418" bIns="45709"/>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lvl1pPr defTabSz="914186">
              <a:defRPr/>
            </a:lvl1pPr>
          </a:lstStyle>
          <a:p>
            <a:fld id="{B4155DE7-A396-43EF-A7ED-F9F60EE471DA}" type="datetime1">
              <a:rPr lang="en-US" smtClean="0">
                <a:solidFill>
                  <a:srgbClr val="000000"/>
                </a:solidFill>
              </a:rPr>
              <a:pPr/>
              <a:t>5/20/2013</a:t>
            </a:fld>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18" tIns="45709" rIns="91418" bIns="45709"/>
          <a:lstStyle>
            <a:lvl1pPr defTabSz="914186">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18" tIns="45709" rIns="91418" bIns="45709"/>
          <a:lstStyle>
            <a:lvl1pPr defTabSz="914186">
              <a:defRPr/>
            </a:lvl1pPr>
          </a:lstStyle>
          <a:p>
            <a:fld id="{638A0BD1-7C96-4320-BEB6-0061338EC1A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617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4DFA36-97A4-4210-9FEC-B29C59EE434E}" type="datetimeFigureOut">
              <a:rPr lang="en-US">
                <a:solidFill>
                  <a:prstClr val="black">
                    <a:tint val="75000"/>
                  </a:prstClr>
                </a:solidFill>
              </a:rPr>
              <a:pPr>
                <a:def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8C92FC-CA16-47C5-99AA-17BAE6371C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6CB29A-F48E-41D6-962D-9AF6729F54A9}" type="datetimeFigureOut">
              <a:rPr lang="en-US">
                <a:solidFill>
                  <a:prstClr val="black">
                    <a:tint val="75000"/>
                  </a:prstClr>
                </a:solidFill>
              </a:rPr>
              <a:pPr>
                <a:def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5123B8-BA2C-453F-8CC3-61AC9C3880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5E3E54-B99D-4608-9937-50F1399018EA}" type="datetimeFigureOut">
              <a:rPr lang="en-US">
                <a:solidFill>
                  <a:prstClr val="black">
                    <a:tint val="75000"/>
                  </a:prstClr>
                </a:solidFill>
              </a:rPr>
              <a:pPr>
                <a:def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07CCDF-2D5A-4799-8B8F-DE7DD071E78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i="1" cap="none" baseline="0">
                <a:effectLst>
                  <a:outerShdw blurRad="31750" dist="25400" dir="5400000" algn="tl" rotWithShape="0">
                    <a:srgbClr val="000000">
                      <a:alpha val="25000"/>
                    </a:srgbClr>
                  </a:outerShdw>
                </a:effectLst>
                <a:latin typeface="Georgia"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922713" y="2931712"/>
            <a:ext cx="4572000" cy="1454888"/>
          </a:xfrm>
        </p:spPr>
        <p:txBody>
          <a:bodyPr lIns="91429" rIns="91429"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extLst/>
          </a:lstStyle>
          <a:p>
            <a:pPr algn="l" eaLnBrk="1" latinLnBrk="0" hangingPunct="1"/>
            <a:endParaRPr kumimoji="0" lang="en-US" dirty="0"/>
          </a:p>
        </p:txBody>
      </p:sp>
      <p:sp>
        <p:nvSpPr>
          <p:cNvPr id="12"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13"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sp>
        <p:nvSpPr>
          <p:cNvPr id="14" name="Slide Number Placeholder 5"/>
          <p:cNvSpPr>
            <a:spLocks noGrp="1"/>
          </p:cNvSpPr>
          <p:nvPr>
            <p:ph type="sldNum" sz="quarter" idx="12"/>
          </p:nvPr>
        </p:nvSpPr>
        <p:spPr>
          <a:xfrm>
            <a:off x="8647272" y="6407944"/>
            <a:ext cx="365760" cy="365125"/>
          </a:xfrm>
        </p:spPr>
        <p:txBody>
          <a:bodyPr/>
          <a:lstStyle>
            <a:extLst/>
          </a:lstStyle>
          <a:p>
            <a:fld id="{ACB9B922-CAED-4F5C-8EAE-8CD83EBBDDCE}" type="slidenum">
              <a:rPr lang="en-US" smtClean="0"/>
              <a:pPr/>
              <a:t>‹#›</a:t>
            </a:fld>
            <a:endParaRPr lang="en-US" dirty="0"/>
          </a:p>
        </p:txBody>
      </p:sp>
      <p:pic>
        <p:nvPicPr>
          <p:cNvPr id="15" name="Picture 14"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33BECA-18D9-409A-9BF8-0FDDAD913BBF}" type="datetimeFigureOut">
              <a:rPr lang="en-US">
                <a:solidFill>
                  <a:prstClr val="black">
                    <a:tint val="75000"/>
                  </a:prstClr>
                </a:solidFill>
              </a:rPr>
              <a:pPr>
                <a:defRPr/>
              </a:pPr>
              <a:t>5/20/2013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C913E76-0DDE-4CEB-A41E-40461D0839D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B8EACB9-C42A-4038-AF2A-154B4300845B}" type="datetimeFigureOut">
              <a:rPr lang="en-US">
                <a:solidFill>
                  <a:prstClr val="black">
                    <a:tint val="75000"/>
                  </a:prstClr>
                </a:solidFill>
              </a:rPr>
              <a:pPr>
                <a:defRPr/>
              </a:pPr>
              <a:t>5/20/2013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3D99D4-4171-4ABC-8BF0-150DDB127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5980D7-E9B0-4989-9299-B366CD8DA184}" type="datetimeFigureOut">
              <a:rPr lang="en-US">
                <a:solidFill>
                  <a:prstClr val="black">
                    <a:tint val="75000"/>
                  </a:prstClr>
                </a:solidFill>
              </a:rPr>
              <a:pPr>
                <a:defRPr/>
              </a:pPr>
              <a:t>5/20/2013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9E096B4-8E9F-4183-99B5-19ABB1C3E41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BAA20F-6FB0-4413-A9F3-AF3C8B7C7573}" type="datetimeFigureOut">
              <a:rPr lang="en-US">
                <a:solidFill>
                  <a:prstClr val="black">
                    <a:tint val="75000"/>
                  </a:prstClr>
                </a:solidFill>
              </a:rPr>
              <a:pPr>
                <a:defRPr/>
              </a:pPr>
              <a:t>5/20/2013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ABBF591-75CD-4CC2-A78B-26E2FD75D5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C73C50-FA99-45E6-B5B2-3D2DC76EAE76}" type="datetimeFigureOut">
              <a:rPr lang="en-US">
                <a:solidFill>
                  <a:prstClr val="black">
                    <a:tint val="75000"/>
                  </a:prstClr>
                </a:solidFill>
              </a:rPr>
              <a:pPr>
                <a:defRPr/>
              </a:pPr>
              <a:t>5/20/2013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342B43-940E-4F65-BC9B-BDFCEDF0999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1903F6-89E5-45C1-A496-701C7AF79AE4}" type="datetimeFigureOut">
              <a:rPr lang="en-US">
                <a:solidFill>
                  <a:prstClr val="black">
                    <a:tint val="75000"/>
                  </a:prstClr>
                </a:solidFill>
              </a:rPr>
              <a:pPr>
                <a:defRPr/>
              </a:pPr>
              <a:t>5/20/2013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023A46-5D06-473D-96E5-D58E818D59C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1DB2FE-C6D8-4457-A46A-12A54218033A}" type="datetimeFigureOut">
              <a:rPr lang="en-US">
                <a:solidFill>
                  <a:prstClr val="black">
                    <a:tint val="75000"/>
                  </a:prstClr>
                </a:solidFill>
              </a:rPr>
              <a:pPr>
                <a:def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F79F5-1BC9-4EAB-AE80-6205EEC62A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807AED-04DE-45B5-B4C3-2B94E0D59D14}" type="datetimeFigureOut">
              <a:rPr lang="en-US">
                <a:solidFill>
                  <a:prstClr val="black">
                    <a:tint val="75000"/>
                  </a:prstClr>
                </a:solidFill>
              </a:rPr>
              <a:pPr>
                <a:def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D81122-5FE8-4011-804E-42734C376A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F41DB7A-2C05-4526-B650-9D2E734397A4}" type="datetime1">
              <a:rPr lang="en-US" smtClean="0"/>
              <a:pPr/>
              <a:t>5/20/2013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9E5D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03C7D6-AD34-4E16-BA76-F4F3978D5E09}" type="slidenum">
              <a:rPr lang="en-US" smtClean="0">
                <a:solidFill>
                  <a:srgbClr val="E9E5DC"/>
                </a:solidFill>
              </a:rPr>
              <a:pPr/>
              <a:t>‹#›</a:t>
            </a:fld>
            <a:endParaRPr lang="en-US" dirty="0">
              <a:solidFill>
                <a:srgbClr val="E9E5DC"/>
              </a:solidFill>
            </a:endParaRPr>
          </a:p>
        </p:txBody>
      </p:sp>
      <p:pic>
        <p:nvPicPr>
          <p:cNvPr id="12" name="Picture 4" descr="O:\official CRA LOGO\New Official Logos\Riviera Beach Redev-logo final.png"/>
          <p:cNvPicPr>
            <a:picLocks noChangeAspect="1" noChangeArrowheads="1"/>
          </p:cNvPicPr>
          <p:nvPr userDrawn="1"/>
        </p:nvPicPr>
        <p:blipFill>
          <a:blip r:embed="rId2" cstate="print"/>
          <a:srcRect/>
          <a:stretch>
            <a:fillRect/>
          </a:stretch>
        </p:blipFill>
        <p:spPr bwMode="auto">
          <a:xfrm>
            <a:off x="152400" y="106680"/>
            <a:ext cx="1744516" cy="2103120"/>
          </a:xfrm>
          <a:prstGeom prst="rect">
            <a:avLst/>
          </a:prstGeom>
          <a:solidFill>
            <a:schemeClr val="bg2">
              <a:lumMod val="60000"/>
              <a:lumOff val="40000"/>
            </a:schemeClr>
          </a:solidFill>
        </p:spPr>
      </p:pic>
    </p:spTree>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8473F74-0F15-4C70-BDE5-07C66600197B}" type="datetime1">
              <a:rPr lang="en-US" smtClean="0">
                <a:solidFill>
                  <a:srgbClr val="696464"/>
                </a:solidFill>
              </a:rPr>
              <a:pPr/>
              <a:t>5/20/2013</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03C7D6-AD34-4E16-BA76-F4F3978D5E0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rtlCol="0"/>
          <a:lstStyle>
            <a:lvl1pPr>
              <a:defRPr i="1">
                <a:latin typeface="Georgia" pitchFamily="18" charset="0"/>
              </a:defRPr>
            </a:lvl1pPr>
            <a:extLst/>
          </a:lstStyle>
          <a:p>
            <a:r>
              <a:rPr kumimoji="0" lang="en-US" dirty="0" smtClean="0"/>
              <a:t>Click to edit Master title style</a:t>
            </a:r>
            <a:endParaRPr kumimoji="0" lang="en-US" dirty="0"/>
          </a:p>
        </p:txBody>
      </p:sp>
      <p:sp>
        <p:nvSpPr>
          <p:cNvPr id="9"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10"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sp>
        <p:nvSpPr>
          <p:cNvPr id="11" name="Slide Number Placeholder 5"/>
          <p:cNvSpPr>
            <a:spLocks noGrp="1"/>
          </p:cNvSpPr>
          <p:nvPr>
            <p:ph type="sldNum" sz="quarter" idx="12"/>
          </p:nvPr>
        </p:nvSpPr>
        <p:spPr>
          <a:xfrm>
            <a:off x="8647272" y="6407944"/>
            <a:ext cx="365760" cy="365125"/>
          </a:xfrm>
        </p:spPr>
        <p:txBody>
          <a:bodyPr/>
          <a:lstStyle>
            <a:extLst/>
          </a:lstStyle>
          <a:p>
            <a:fld id="{ACB9B922-CAED-4F5C-8EAE-8CD83EBBDDCE}" type="slidenum">
              <a:rPr lang="en-US" smtClean="0"/>
              <a:pPr/>
              <a:t>‹#›</a:t>
            </a:fld>
            <a:endParaRPr lang="en-US" dirty="0"/>
          </a:p>
        </p:txBody>
      </p:sp>
      <p:pic>
        <p:nvPicPr>
          <p:cNvPr id="12" name="Picture 11"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34990E-AA3B-46C5-AE9A-F6F8D68E9266}" type="datetime1">
              <a:rPr lang="en-US" smtClean="0">
                <a:solidFill>
                  <a:srgbClr val="696464"/>
                </a:solidFill>
              </a:rPr>
              <a:pPr/>
              <a:t>5/20/2013</a:t>
            </a:fld>
            <a:endParaRPr lang="en-US" dirty="0">
              <a:solidFill>
                <a:srgbClr val="696464"/>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03C7D6-AD34-4E16-BA76-F4F3978D5E09}"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696464"/>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E91CB8A9-4D06-435E-B9D6-C9E8161C10A0}" type="datetime1">
              <a:rPr lang="en-US" smtClean="0">
                <a:solidFill>
                  <a:srgbClr val="696464"/>
                </a:solidFill>
              </a:rPr>
              <a:pPr/>
              <a:t>5/20/2013</a:t>
            </a:fld>
            <a:endParaRPr lang="en-US" dirty="0">
              <a:solidFill>
                <a:srgbClr val="696464"/>
              </a:solidFill>
            </a:endParaRPr>
          </a:p>
        </p:txBody>
      </p:sp>
      <p:sp>
        <p:nvSpPr>
          <p:cNvPr id="10" name="Slide Number Placeholder 9"/>
          <p:cNvSpPr>
            <a:spLocks noGrp="1"/>
          </p:cNvSpPr>
          <p:nvPr>
            <p:ph type="sldNum" sz="quarter" idx="16"/>
          </p:nvPr>
        </p:nvSpPr>
        <p:spPr/>
        <p:txBody>
          <a:bodyPr rtlCol="0"/>
          <a:lstStyle/>
          <a:p>
            <a:fld id="{C103C7D6-AD34-4E16-BA76-F4F3978D5E09}"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696464"/>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7DE02F0-E0F0-4C69-89C5-F3F17F81401D}" type="datetime1">
              <a:rPr lang="en-US" smtClean="0">
                <a:solidFill>
                  <a:srgbClr val="696464"/>
                </a:solidFill>
              </a:rPr>
              <a:pPr/>
              <a:t>5/20/2013</a:t>
            </a:fld>
            <a:endParaRPr lang="en-US" dirty="0">
              <a:solidFill>
                <a:srgbClr val="696464"/>
              </a:solidFill>
            </a:endParaRPr>
          </a:p>
        </p:txBody>
      </p:sp>
      <p:sp>
        <p:nvSpPr>
          <p:cNvPr id="12" name="Slide Number Placeholder 11"/>
          <p:cNvSpPr>
            <a:spLocks noGrp="1"/>
          </p:cNvSpPr>
          <p:nvPr>
            <p:ph type="sldNum" sz="quarter" idx="16"/>
          </p:nvPr>
        </p:nvSpPr>
        <p:spPr/>
        <p:txBody>
          <a:bodyPr rtlCol="0"/>
          <a:lstStyle/>
          <a:p>
            <a:fld id="{C103C7D6-AD34-4E16-BA76-F4F3978D5E09}"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696464"/>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5BEB88-7023-430F-9279-79DF43D6B9E0}" type="datetime1">
              <a:rPr lang="en-US" smtClean="0">
                <a:solidFill>
                  <a:srgbClr val="696464"/>
                </a:solidFill>
              </a:rPr>
              <a:pPr/>
              <a:t>5/20/2013</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103C7D6-AD34-4E16-BA76-F4F3978D5E09}"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DDE45-A785-4860-92B3-7F61B41099A3}" type="datetime1">
              <a:rPr lang="en-US" smtClean="0">
                <a:solidFill>
                  <a:srgbClr val="696464"/>
                </a:solidFill>
              </a:rPr>
              <a:pPr/>
              <a:t>5/20/2013</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03C7D6-AD34-4E16-BA76-F4F3978D5E09}" type="slidenum">
              <a:rPr lang="en-US" smtClean="0">
                <a:solidFill>
                  <a:srgbClr val="696464"/>
                </a:solidFill>
              </a:rPr>
              <a:pPr/>
              <a:t>‹#›</a:t>
            </a:fld>
            <a:endParaRPr lang="en-US" dirty="0">
              <a:solidFill>
                <a:srgbClr val="696464"/>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999A16D-D277-4AB5-ACA4-B51281010ADA}" type="datetime1">
              <a:rPr lang="en-US" smtClean="0">
                <a:solidFill>
                  <a:srgbClr val="696464"/>
                </a:solidFill>
              </a:rPr>
              <a:pPr/>
              <a:t>5/20/2013</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103C7D6-AD34-4E16-BA76-F4F3978D5E0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05394A0E-9C65-4460-9EE6-09F91AC0FF8D}" type="datetime1">
              <a:rPr lang="en-US" smtClean="0">
                <a:solidFill>
                  <a:srgbClr val="696464"/>
                </a:solidFill>
              </a:rPr>
              <a:pPr/>
              <a:t>5/20/2013</a:t>
            </a:fld>
            <a:endParaRPr lang="en-US" dirty="0">
              <a:solidFill>
                <a:srgbClr val="696464"/>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103C7D6-AD34-4E16-BA76-F4F3978D5E0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696464"/>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A1D34-BCDE-4F38-B5F1-F22F000591FF}" type="datetime1">
              <a:rPr lang="en-US" smtClean="0">
                <a:solidFill>
                  <a:srgbClr val="696464"/>
                </a:solidFill>
              </a:rPr>
              <a:pPr/>
              <a:t>5/20/2013</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C103C7D6-AD34-4E16-BA76-F4F3978D5E09}"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5C58B7F-1125-4E93-AD0D-44A92EAB7D75}" type="datetime1">
              <a:rPr lang="en-US" smtClean="0">
                <a:solidFill>
                  <a:srgbClr val="696464"/>
                </a:solidFill>
              </a:rPr>
              <a:pPr/>
              <a:t>5/20/2013</a:t>
            </a:fld>
            <a:endParaRPr lang="en-US" dirty="0">
              <a:solidFill>
                <a:srgbClr val="696464"/>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696464"/>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103C7D6-AD34-4E16-BA76-F4F3978D5E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dirty="0">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dirty="0">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dirty="0">
              <a:solidFill>
                <a:prstClr val="black"/>
              </a:solidFill>
            </a:endParaRPr>
          </a:p>
        </p:txBody>
      </p:sp>
      <p:pic>
        <p:nvPicPr>
          <p:cNvPr id="11" name="Picture 2" descr="C:\Documents and Settings\TNThomas\Desktop\1.JPG"/>
          <p:cNvPicPr>
            <a:picLocks noChangeAspect="1" noChangeArrowheads="1"/>
          </p:cNvPicPr>
          <p:nvPr userDrawn="1"/>
        </p:nvPicPr>
        <p:blipFill>
          <a:blip r:embed="rId2" cstate="print"/>
          <a:srcRect/>
          <a:stretch>
            <a:fillRect/>
          </a:stretch>
        </p:blipFill>
        <p:spPr bwMode="auto">
          <a:xfrm>
            <a:off x="76199" y="0"/>
            <a:ext cx="9067801" cy="685800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i="1">
                <a:latin typeface="Georgia"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5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5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11"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sp>
        <p:nvSpPr>
          <p:cNvPr id="12" name="Slide Number Placeholder 5"/>
          <p:cNvSpPr>
            <a:spLocks noGrp="1"/>
          </p:cNvSpPr>
          <p:nvPr>
            <p:ph type="sldNum" sz="quarter" idx="12"/>
          </p:nvPr>
        </p:nvSpPr>
        <p:spPr>
          <a:xfrm>
            <a:off x="8647272" y="6407944"/>
            <a:ext cx="365760" cy="365125"/>
          </a:xfrm>
        </p:spPr>
        <p:txBody>
          <a:bodyPr/>
          <a:lstStyle>
            <a:extLst/>
          </a:lstStyle>
          <a:p>
            <a:fld id="{ACB9B922-CAED-4F5C-8EAE-8CD83EBBDDCE}" type="slidenum">
              <a:rPr lang="en-US" smtClean="0"/>
              <a:pPr/>
              <a:t>‹#›</a:t>
            </a:fld>
            <a:endParaRPr lang="en-US" dirty="0"/>
          </a:p>
        </p:txBody>
      </p:sp>
      <p:pic>
        <p:nvPicPr>
          <p:cNvPr id="13" name="Picture 12"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3" descr="2.gif"/>
          <p:cNvPicPr>
            <a:picLocks noChangeAspect="1"/>
          </p:cNvPicPr>
          <p:nvPr userDrawn="1"/>
        </p:nvPicPr>
        <p:blipFill>
          <a:blip r:embed="rId2" cstate="print"/>
          <a:srcRect t="42219"/>
          <a:stretch>
            <a:fillRect/>
          </a:stretch>
        </p:blipFill>
        <p:spPr>
          <a:xfrm>
            <a:off x="4900863" y="5105400"/>
            <a:ext cx="4243137" cy="1752600"/>
          </a:xfrm>
          <a:prstGeom prst="rect">
            <a:avLst/>
          </a:prstGeom>
        </p:spPr>
      </p:pic>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76200" y="6305550"/>
            <a:ext cx="2133600" cy="476250"/>
          </a:xfrm>
        </p:spPr>
        <p:txBody>
          <a:bodyPr/>
          <a:lstStyle>
            <a:lvl1pPr algn="l">
              <a:defRPr/>
            </a:lvl1pPr>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5" name="Footer Placeholder 4"/>
          <p:cNvSpPr>
            <a:spLocks noGrp="1"/>
          </p:cNvSpPr>
          <p:nvPr>
            <p:ph type="ftr" sz="quarter" idx="11"/>
          </p:nvPr>
        </p:nvSpPr>
        <p:spPr>
          <a:xfrm>
            <a:off x="2286000" y="6305550"/>
            <a:ext cx="2895600" cy="476250"/>
          </a:xfrm>
        </p:spPr>
        <p:txBody>
          <a:bodyPr/>
          <a:lstStyle>
            <a:extLst/>
          </a:lstStyle>
          <a:p>
            <a:endParaRPr lang="en-US" dirty="0">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dirty="0">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dirty="0">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dirty="0">
              <a:solidFill>
                <a:prstClr val="black"/>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048000" y="6305550"/>
            <a:ext cx="2133600" cy="476250"/>
          </a:xfrm>
        </p:spPr>
        <p:txBody>
          <a:bodyPr/>
          <a:lstStyle>
            <a:lvl1pPr algn="l">
              <a:defRPr/>
            </a:lvl1pPr>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7" name="Slide Number Placeholder 6"/>
          <p:cNvSpPr>
            <a:spLocks noGrp="1"/>
          </p:cNvSpPr>
          <p:nvPr>
            <p:ph type="sldNum" sz="quarter" idx="12"/>
          </p:nvPr>
        </p:nvSpPr>
        <p:spPr>
          <a:xfrm>
            <a:off x="76200" y="6305550"/>
            <a:ext cx="457200" cy="476250"/>
          </a:xfrm>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2971800" y="6305550"/>
            <a:ext cx="2133600" cy="476250"/>
          </a:xfrm>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8" name="Footer Placeholder 7"/>
          <p:cNvSpPr>
            <a:spLocks noGrp="1"/>
          </p:cNvSpPr>
          <p:nvPr>
            <p:ph type="ftr" sz="quarter" idx="11"/>
          </p:nvPr>
        </p:nvSpPr>
        <p:spPr>
          <a:xfrm>
            <a:off x="0" y="6305550"/>
            <a:ext cx="2895600" cy="476250"/>
          </a:xfrm>
        </p:spPr>
        <p:txBody>
          <a:bodyPr/>
          <a:lstStyle>
            <a:extLst/>
          </a:lstStyle>
          <a:p>
            <a:endParaRPr lang="en-US" dirty="0">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3" descr="2.gif"/>
          <p:cNvPicPr>
            <a:picLocks noChangeAspect="1"/>
          </p:cNvPicPr>
          <p:nvPr userDrawn="1"/>
        </p:nvPicPr>
        <p:blipFill>
          <a:blip r:embed="rId2" cstate="print"/>
          <a:srcRect t="42219"/>
          <a:stretch>
            <a:fillRect/>
          </a:stretch>
        </p:blipFill>
        <p:spPr>
          <a:xfrm>
            <a:off x="4900863" y="5105400"/>
            <a:ext cx="4243137" cy="1752600"/>
          </a:xfrm>
          <a:prstGeom prst="rect">
            <a:avLst/>
          </a:prstGeom>
        </p:spPr>
      </p:pic>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3048000" y="6305550"/>
            <a:ext cx="2133600" cy="476250"/>
          </a:xfrm>
        </p:spPr>
        <p:txBody>
          <a:bodyPr/>
          <a:lstStyle>
            <a:lvl1pPr algn="l">
              <a:defRPr/>
            </a:lvl1pPr>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5" name="Slide Number Placeholder 4"/>
          <p:cNvSpPr>
            <a:spLocks noGrp="1"/>
          </p:cNvSpPr>
          <p:nvPr>
            <p:ph type="sldNum" sz="quarter" idx="12"/>
          </p:nvPr>
        </p:nvSpPr>
        <p:spPr>
          <a:xfrm>
            <a:off x="76200" y="6305550"/>
            <a:ext cx="457200" cy="476250"/>
          </a:xfrm>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 name="Date Placeholder 1"/>
          <p:cNvSpPr>
            <a:spLocks noGrp="1"/>
          </p:cNvSpPr>
          <p:nvPr>
            <p:ph type="dt" sz="half" idx="10"/>
          </p:nvPr>
        </p:nvSpPr>
        <p:spPr>
          <a:xfrm>
            <a:off x="3581400" y="6305550"/>
            <a:ext cx="2133600" cy="476250"/>
          </a:xfrm>
        </p:spPr>
        <p:txBody>
          <a:bodyPr/>
          <a:lstStyle>
            <a:lvl1pPr algn="l">
              <a:defRPr/>
            </a:lvl1pPr>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3" name="Footer Placeholder 2"/>
          <p:cNvSpPr>
            <a:spLocks noGrp="1"/>
          </p:cNvSpPr>
          <p:nvPr>
            <p:ph type="ftr" sz="quarter" idx="11"/>
          </p:nvPr>
        </p:nvSpPr>
        <p:spPr>
          <a:xfrm>
            <a:off x="609600" y="6305550"/>
            <a:ext cx="2895600" cy="476250"/>
          </a:xfrm>
        </p:spPr>
        <p:txBody>
          <a:bodyPr/>
          <a:lstStyle>
            <a:extLst/>
          </a:lstStyle>
          <a:p>
            <a:endParaRPr lang="en-US" dirty="0">
              <a:solidFill>
                <a:srgbClr val="E7DEC9">
                  <a:shade val="50000"/>
                  <a:satMod val="200000"/>
                </a:srgbClr>
              </a:solidFill>
            </a:endParaRPr>
          </a:p>
        </p:txBody>
      </p:sp>
      <p:sp>
        <p:nvSpPr>
          <p:cNvPr id="4" name="Slide Number Placeholder 3"/>
          <p:cNvSpPr>
            <a:spLocks noGrp="1"/>
          </p:cNvSpPr>
          <p:nvPr>
            <p:ph type="sldNum" sz="quarter" idx="12"/>
          </p:nvPr>
        </p:nvSpPr>
        <p:spPr>
          <a:xfrm>
            <a:off x="76200" y="6305550"/>
            <a:ext cx="457200" cy="476250"/>
          </a:xfrm>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09600" y="6305550"/>
            <a:ext cx="2133600" cy="476250"/>
          </a:xfrm>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6" name="Footer Placeholder 5"/>
          <p:cNvSpPr>
            <a:spLocks noGrp="1"/>
          </p:cNvSpPr>
          <p:nvPr>
            <p:ph type="ftr" sz="quarter" idx="11"/>
          </p:nvPr>
        </p:nvSpPr>
        <p:spPr>
          <a:xfrm>
            <a:off x="2819400" y="6324600"/>
            <a:ext cx="2895600" cy="476250"/>
          </a:xfrm>
        </p:spPr>
        <p:txBody>
          <a:bodyPr/>
          <a:lstStyle>
            <a:extLst/>
          </a:lstStyle>
          <a:p>
            <a:endParaRPr lang="en-US" dirty="0">
              <a:solidFill>
                <a:srgbClr val="E7DEC9">
                  <a:shade val="50000"/>
                  <a:satMod val="200000"/>
                </a:srgbClr>
              </a:solidFill>
            </a:endParaRPr>
          </a:p>
        </p:txBody>
      </p:sp>
      <p:sp>
        <p:nvSpPr>
          <p:cNvPr id="7" name="Slide Number Placeholder 6"/>
          <p:cNvSpPr>
            <a:spLocks noGrp="1"/>
          </p:cNvSpPr>
          <p:nvPr>
            <p:ph type="sldNum" sz="quarter" idx="12"/>
          </p:nvPr>
        </p:nvSpPr>
        <p:spPr>
          <a:xfrm>
            <a:off x="76200" y="6324600"/>
            <a:ext cx="457200" cy="476250"/>
          </a:xfrm>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pic>
        <p:nvPicPr>
          <p:cNvPr id="8" name="Content Placeholder 3" descr="2.gif"/>
          <p:cNvPicPr>
            <a:picLocks noChangeAspect="1"/>
          </p:cNvPicPr>
          <p:nvPr userDrawn="1"/>
        </p:nvPicPr>
        <p:blipFill>
          <a:blip r:embed="rId2" cstate="print"/>
          <a:srcRect t="42219"/>
          <a:stretch>
            <a:fillRect/>
          </a:stretch>
        </p:blipFill>
        <p:spPr>
          <a:xfrm>
            <a:off x="4900863" y="5105400"/>
            <a:ext cx="4243137" cy="1752600"/>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85800" y="6305550"/>
            <a:ext cx="2133600" cy="476250"/>
          </a:xfrm>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dirty="0">
              <a:solidFill>
                <a:srgbClr val="E7DEC9">
                  <a:shade val="50000"/>
                  <a:satMod val="200000"/>
                </a:srgbClr>
              </a:solidFill>
            </a:endParaRPr>
          </a:p>
        </p:txBody>
      </p:sp>
      <p:sp>
        <p:nvSpPr>
          <p:cNvPr id="7" name="Slide Number Placeholder 6"/>
          <p:cNvSpPr>
            <a:spLocks noGrp="1"/>
          </p:cNvSpPr>
          <p:nvPr>
            <p:ph type="sldNum" sz="quarter" idx="12"/>
          </p:nvPr>
        </p:nvSpPr>
        <p:spPr>
          <a:xfrm>
            <a:off x="152400" y="6305550"/>
            <a:ext cx="457200" cy="476250"/>
          </a:xfrm>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dirty="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pic>
        <p:nvPicPr>
          <p:cNvPr id="11" name="Content Placeholder 3" descr="2.gif"/>
          <p:cNvPicPr>
            <a:picLocks noChangeAspect="1"/>
          </p:cNvPicPr>
          <p:nvPr userDrawn="1"/>
        </p:nvPicPr>
        <p:blipFill>
          <a:blip r:embed="rId2" cstate="print"/>
          <a:srcRect t="42219"/>
          <a:stretch>
            <a:fillRect/>
          </a:stretch>
        </p:blipFill>
        <p:spPr>
          <a:xfrm>
            <a:off x="4900863" y="5105400"/>
            <a:ext cx="4243137" cy="1752600"/>
          </a:xfrm>
          <a:prstGeom prst="rect">
            <a:avLst/>
          </a:prstGeom>
        </p:spPr>
      </p:pic>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dirty="0">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633368-4CCB-436B-AD82-256CFB26D719}" type="datetimeFigureOut">
              <a:rPr lang="en-US" smtClean="0">
                <a:solidFill>
                  <a:srgbClr val="E7DEC9">
                    <a:shade val="50000"/>
                    <a:satMod val="200000"/>
                  </a:srgbClr>
                </a:solidFill>
              </a:rPr>
              <a:pPr/>
              <a:t>5/20/2013</a:t>
            </a:fld>
            <a:endParaRPr lang="en-US" dirty="0">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dirty="0">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DE64373-692A-4959-8DBA-145B464E1077}" type="slidenum">
              <a:rPr lang="en-US" smtClean="0">
                <a:solidFill>
                  <a:srgbClr val="E7DEC9">
                    <a:shade val="50000"/>
                    <a:satMod val="200000"/>
                  </a:srgbClr>
                </a:solidFill>
              </a:rPr>
              <a:pPr/>
              <a:t>‹#›</a:t>
            </a:fld>
            <a:endParaRPr lang="en-US" dirty="0">
              <a:solidFill>
                <a:srgbClr val="E7DEC9">
                  <a:shade val="50000"/>
                  <a:satMod val="20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6" name="Title 5"/>
          <p:cNvSpPr>
            <a:spLocks noGrp="1"/>
          </p:cNvSpPr>
          <p:nvPr>
            <p:ph type="title"/>
          </p:nvPr>
        </p:nvSpPr>
        <p:spPr/>
        <p:txBody>
          <a:bodyPr rtlCol="0"/>
          <a:lstStyle>
            <a:lvl1pPr>
              <a:defRPr i="1">
                <a:latin typeface="Georgia" pitchFamily="18" charset="0"/>
              </a:defRPr>
            </a:lvl1pPr>
            <a:extLst/>
          </a:lstStyle>
          <a:p>
            <a:r>
              <a:rPr kumimoji="0" lang="en-US" dirty="0" smtClean="0"/>
              <a:t>Click to edit Master title style</a:t>
            </a:r>
            <a:endParaRPr kumimoji="0" lang="en-US" dirty="0"/>
          </a:p>
        </p:txBody>
      </p:sp>
      <p:sp>
        <p:nvSpPr>
          <p:cNvPr id="7"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8"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9" name="Picture 8"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5"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6"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7" name="Picture 6"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ACB9B922-CAED-4F5C-8EAE-8CD83EBBDDCE}" type="slidenum">
              <a:rPr lang="en-US" smtClean="0"/>
              <a:pPr/>
              <a:t>‹#›</a:t>
            </a:fld>
            <a:endParaRPr lang="en-US" dirty="0"/>
          </a:p>
        </p:txBody>
      </p:sp>
      <p:sp>
        <p:nvSpPr>
          <p:cNvPr id="8"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9"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10" name="Picture 9" descr="Riviera Beach Redev-logo final.jpg"/>
          <p:cNvPicPr>
            <a:picLocks noChangeAspect="1"/>
          </p:cNvPicPr>
          <p:nvPr userDrawn="1"/>
        </p:nvPicPr>
        <p:blipFill>
          <a:blip r:embed="rId2" cstate="print"/>
          <a:stretch>
            <a:fillRect/>
          </a:stretch>
        </p:blipFill>
        <p:spPr>
          <a:xfrm>
            <a:off x="76201" y="6172200"/>
            <a:ext cx="505939" cy="6096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29" tIns="0" rIns="91429" anchor="t"/>
          <a:lstStyle>
            <a:lvl1pPr marL="0" marR="18285"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CB9B922-CAED-4F5C-8EAE-8CD83EBBDDCE}"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29" tIns="45714" rIns="91429" bIns="45714" anchor="t" compatLnSpc="1"/>
          <a:lstStyle>
            <a:extLst/>
          </a:lstStyle>
          <a:p>
            <a:endParaRPr kumimoji="0" lang="en-US" dirty="0"/>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29" tIns="45714" rIns="91429" bIns="45714"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29" tIns="45714" rIns="91429" bIns="45714" anchor="ctr" compatLnSpc="1"/>
          <a:lstStyle>
            <a:extLst/>
          </a:lstStyle>
          <a:p>
            <a:pPr algn="ctr" eaLnBrk="1" latinLnBrk="0" hangingPunct="1"/>
            <a:endParaRPr kumimoji="0" lang="en-US" dirty="0"/>
          </a:p>
        </p:txBody>
      </p:sp>
      <p:cxnSp>
        <p:nvCxnSpPr>
          <p:cNvPr id="11" name="Straight Connector 10"/>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extLst/>
          </a:lstStyle>
          <a:p>
            <a:pPr algn="l" eaLnBrk="1" latinLnBrk="0" hangingPunct="1"/>
            <a:endParaRPr kumimoji="0" lang="en-US" dirty="0"/>
          </a:p>
        </p:txBody>
      </p:sp>
      <p:sp>
        <p:nvSpPr>
          <p:cNvPr id="14" name="Date Placeholder 3"/>
          <p:cNvSpPr>
            <a:spLocks noGrp="1"/>
          </p:cNvSpPr>
          <p:nvPr>
            <p:ph type="dt" sz="half" idx="10"/>
          </p:nvPr>
        </p:nvSpPr>
        <p:spPr>
          <a:xfrm>
            <a:off x="6727032" y="6407944"/>
            <a:ext cx="1920240" cy="365760"/>
          </a:xfrm>
        </p:spPr>
        <p:txBody>
          <a:bodyPr/>
          <a:lstStyle>
            <a:extLst/>
          </a:lstStyle>
          <a:p>
            <a:r>
              <a:rPr lang="en-US" dirty="0" smtClean="0"/>
              <a:t>561-844-3408 www.rbcra.com </a:t>
            </a:r>
            <a:endParaRPr lang="en-US" dirty="0"/>
          </a:p>
        </p:txBody>
      </p:sp>
      <p:sp>
        <p:nvSpPr>
          <p:cNvPr id="15" name="Footer Placeholder 4"/>
          <p:cNvSpPr>
            <a:spLocks noGrp="1"/>
          </p:cNvSpPr>
          <p:nvPr>
            <p:ph type="ftr" sz="quarter" idx="11"/>
          </p:nvPr>
        </p:nvSpPr>
        <p:spPr>
          <a:xfrm>
            <a:off x="4380073" y="6407944"/>
            <a:ext cx="2350681" cy="365125"/>
          </a:xfrm>
        </p:spPr>
        <p:txBody>
          <a:bodyPr bIns="45714"/>
          <a:lstStyle>
            <a:extLst/>
          </a:lstStyle>
          <a:p>
            <a:r>
              <a:rPr lang="en-US" sz="1000" dirty="0" smtClean="0"/>
              <a:t>2001</a:t>
            </a:r>
            <a:r>
              <a:rPr lang="en-US" sz="1000" baseline="0" dirty="0" smtClean="0"/>
              <a:t> Broadway STE 300 </a:t>
            </a:r>
          </a:p>
          <a:p>
            <a:r>
              <a:rPr lang="en-US" sz="1000" baseline="0" dirty="0" smtClean="0"/>
              <a:t>Riviera Beach Fl, 33404</a:t>
            </a:r>
            <a:endParaRPr lang="en-US" dirty="0"/>
          </a:p>
        </p:txBody>
      </p:sp>
      <p:pic>
        <p:nvPicPr>
          <p:cNvPr id="16" name="Picture 15" descr="Riviera Beach Redev-logo final.jpg"/>
          <p:cNvPicPr>
            <a:picLocks noChangeAspect="1"/>
          </p:cNvPicPr>
          <p:nvPr userDrawn="1"/>
        </p:nvPicPr>
        <p:blipFill>
          <a:blip r:embed="rId3" cstate="print"/>
          <a:stretch>
            <a:fillRect/>
          </a:stretch>
        </p:blipFill>
        <p:spPr>
          <a:xfrm>
            <a:off x="76201" y="6172200"/>
            <a:ext cx="505939" cy="6096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6.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29" tIns="45714" rIns="91429" bIns="45714" anchor="t" compatLnSpc="1"/>
          <a:lstStyle>
            <a:extLst/>
          </a:lstStyle>
          <a:p>
            <a:endParaRPr kumimoji="0" lang="en-US" dirty="0"/>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29" tIns="45714" rIns="91429" bIns="45714"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29" tIns="45714" rIns="91429" bIns="45714" anchor="ctr" compatLnSpc="1"/>
          <a:lstStyle>
            <a:extLst/>
          </a:lstStyle>
          <a:p>
            <a:pPr algn="ctr" eaLnBrk="1" latinLnBrk="0" hangingPunct="1"/>
            <a:endParaRPr kumimoji="0" lang="en-US" dirty="0"/>
          </a:p>
        </p:txBody>
      </p:sp>
      <p:cxnSp>
        <p:nvCxnSpPr>
          <p:cNvPr id="15" name="Straight Connector 14"/>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lIns="91429" tIns="45714" rIns="91429" bIns="45714"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9"/>
            <a:ext cx="8229600" cy="4525963"/>
          </a:xfrm>
          <a:prstGeom prst="rect">
            <a:avLst/>
          </a:prstGeom>
        </p:spPr>
        <p:txBody>
          <a:bodyPr vert="horz" lIns="91429" tIns="45714" rIns="91429" bIns="45714">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lIns="91429" tIns="45714" rIns="91429" bIns="45714" anchor="b"/>
          <a:lstStyle>
            <a:lvl1pPr algn="l" eaLnBrk="1" latinLnBrk="0" hangingPunct="1">
              <a:defRPr kumimoji="0" sz="1000">
                <a:solidFill>
                  <a:schemeClr val="tx1"/>
                </a:solidFill>
              </a:defRPr>
            </a:lvl1pPr>
            <a:extLst/>
          </a:lstStyle>
          <a:p>
            <a:r>
              <a:rPr lang="en-US" dirty="0" smtClean="0"/>
              <a:t>561-844-3408 www.rbcra.com </a:t>
            </a:r>
            <a:endParaRPr lang="en-US" dirty="0"/>
          </a:p>
        </p:txBody>
      </p:sp>
      <p:sp>
        <p:nvSpPr>
          <p:cNvPr id="22" name="Footer Placeholder 21"/>
          <p:cNvSpPr>
            <a:spLocks noGrp="1"/>
          </p:cNvSpPr>
          <p:nvPr>
            <p:ph type="ftr" sz="quarter" idx="3"/>
          </p:nvPr>
        </p:nvSpPr>
        <p:spPr>
          <a:xfrm>
            <a:off x="4380073" y="6407944"/>
            <a:ext cx="2350681" cy="365125"/>
          </a:xfrm>
          <a:prstGeom prst="rect">
            <a:avLst/>
          </a:prstGeom>
        </p:spPr>
        <p:txBody>
          <a:bodyPr vert="horz" lIns="91429" tIns="45714" rIns="91429" bIns="45714" anchor="b"/>
          <a:lstStyle>
            <a:lvl1pPr algn="r" eaLnBrk="1" latinLnBrk="0" hangingPunct="1">
              <a:defRPr kumimoji="0" sz="1000">
                <a:solidFill>
                  <a:schemeClr val="tx1"/>
                </a:solidFill>
              </a:defRPr>
            </a:lvl1pPr>
            <a:extLst/>
          </a:lstStyle>
          <a:p>
            <a:r>
              <a:rPr lang="en-US" dirty="0" smtClean="0"/>
              <a:t>2001 Broadway STE 300  Riviera Beach Fl, 33404</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lIns="91429" tIns="45714" rIns="91429" bIns="45714" anchor="b"/>
          <a:lstStyle>
            <a:lvl1pPr algn="r" eaLnBrk="1" latinLnBrk="0" hangingPunct="1">
              <a:defRPr kumimoji="0" sz="1000" b="0">
                <a:solidFill>
                  <a:schemeClr val="tx1"/>
                </a:solidFill>
              </a:defRPr>
            </a:lvl1pPr>
            <a:extLst/>
          </a:lstStyle>
          <a:p>
            <a:fld id="{ACB9B922-CAED-4F5C-8EAE-8CD83EBBDD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rtl="0" eaLnBrk="1" latinLnBrk="0" hangingPunct="1">
        <a:spcBef>
          <a:spcPct val="0"/>
        </a:spcBef>
        <a:buNone/>
        <a:defRPr kumimoji="0" sz="4100" b="0" i="1" kern="1200">
          <a:solidFill>
            <a:schemeClr val="tx2"/>
          </a:solidFill>
          <a:effectLst>
            <a:outerShdw blurRad="31750" dist="25400" dir="5400000" algn="tl" rotWithShape="0">
              <a:srgbClr val="000000">
                <a:alpha val="25000"/>
              </a:srgbClr>
            </a:outerShdw>
          </a:effectLst>
          <a:latin typeface="Georgia" pitchFamily="18" charset="0"/>
          <a:ea typeface="+mj-ea"/>
          <a:cs typeface="+mj-cs"/>
        </a:defRPr>
      </a:lvl1pPr>
      <a:extLst/>
    </p:titleStyle>
    <p:bodyStyle>
      <a:lvl1pPr marL="365717" indent="-25600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Georgia" pitchFamily="18" charset="0"/>
          <a:ea typeface="+mn-ea"/>
          <a:cs typeface="+mn-cs"/>
        </a:defRPr>
      </a:lvl1pPr>
      <a:lvl2pPr marL="621720" indent="-228573" algn="l" rtl="0" eaLnBrk="1" latinLnBrk="0" hangingPunct="1">
        <a:spcBef>
          <a:spcPts val="324"/>
        </a:spcBef>
        <a:buClr>
          <a:schemeClr val="accent1"/>
        </a:buClr>
        <a:buFont typeface="Verdana"/>
        <a:buChar char="◦"/>
        <a:defRPr kumimoji="0" sz="2300" kern="1200">
          <a:solidFill>
            <a:schemeClr val="tx1"/>
          </a:solidFill>
          <a:latin typeface="Georgia" pitchFamily="18" charset="0"/>
          <a:ea typeface="+mn-ea"/>
          <a:cs typeface="+mn-cs"/>
        </a:defRPr>
      </a:lvl2pPr>
      <a:lvl3pPr marL="859435" indent="-228573" algn="l" rtl="0" eaLnBrk="1" latinLnBrk="0" hangingPunct="1">
        <a:spcBef>
          <a:spcPts val="350"/>
        </a:spcBef>
        <a:buClr>
          <a:schemeClr val="accent2"/>
        </a:buClr>
        <a:buSzPct val="100000"/>
        <a:buFont typeface="Wingdings 2"/>
        <a:buChar char=""/>
        <a:defRPr kumimoji="0" sz="2100" kern="1200">
          <a:solidFill>
            <a:schemeClr val="tx1"/>
          </a:solidFill>
          <a:latin typeface="Georgia" pitchFamily="18" charset="0"/>
          <a:ea typeface="+mn-ea"/>
          <a:cs typeface="+mn-cs"/>
        </a:defRPr>
      </a:lvl3pPr>
      <a:lvl4pPr marL="1142867" indent="-228573" algn="l" rtl="0" eaLnBrk="1" latinLnBrk="0" hangingPunct="1">
        <a:spcBef>
          <a:spcPts val="350"/>
        </a:spcBef>
        <a:buClr>
          <a:schemeClr val="accent2"/>
        </a:buClr>
        <a:buFont typeface="Wingdings 2"/>
        <a:buChar char=""/>
        <a:defRPr kumimoji="0" sz="1900" kern="1200">
          <a:solidFill>
            <a:schemeClr val="tx1"/>
          </a:solidFill>
          <a:latin typeface="Georgia" pitchFamily="18" charset="0"/>
          <a:ea typeface="+mn-ea"/>
          <a:cs typeface="+mn-cs"/>
        </a:defRPr>
      </a:lvl4pPr>
      <a:lvl5pPr marL="1371440" indent="-228573" algn="l" rtl="0" eaLnBrk="1" latinLnBrk="0" hangingPunct="1">
        <a:spcBef>
          <a:spcPts val="350"/>
        </a:spcBef>
        <a:buClr>
          <a:schemeClr val="accent2"/>
        </a:buClr>
        <a:buFont typeface="Wingdings 2"/>
        <a:buChar char=""/>
        <a:defRPr kumimoji="0" sz="1800" kern="1200">
          <a:solidFill>
            <a:schemeClr val="tx1"/>
          </a:solidFill>
          <a:latin typeface="Georgia" pitchFamily="18" charset="0"/>
          <a:ea typeface="+mn-ea"/>
          <a:cs typeface="+mn-cs"/>
        </a:defRPr>
      </a:lvl5pPr>
      <a:lvl6pPr marL="1600013" indent="-228573"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586" indent="-228573"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159" indent="-228573"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5733" indent="-228573"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46" algn="l" rtl="0" eaLnBrk="1" latinLnBrk="0" hangingPunct="1">
        <a:defRPr kumimoji="0" kern="1200">
          <a:solidFill>
            <a:schemeClr val="tx1"/>
          </a:solidFill>
          <a:latin typeface="+mn-lt"/>
          <a:ea typeface="+mn-ea"/>
          <a:cs typeface="+mn-cs"/>
        </a:defRPr>
      </a:lvl2pPr>
      <a:lvl3pPr marL="914293" algn="l" rtl="0" eaLnBrk="1" latinLnBrk="0" hangingPunct="1">
        <a:defRPr kumimoji="0" kern="1200">
          <a:solidFill>
            <a:schemeClr val="tx1"/>
          </a:solidFill>
          <a:latin typeface="+mn-lt"/>
          <a:ea typeface="+mn-ea"/>
          <a:cs typeface="+mn-cs"/>
        </a:defRPr>
      </a:lvl3pPr>
      <a:lvl4pPr marL="1371440" algn="l" rtl="0" eaLnBrk="1" latinLnBrk="0" hangingPunct="1">
        <a:defRPr kumimoji="0" kern="1200">
          <a:solidFill>
            <a:schemeClr val="tx1"/>
          </a:solidFill>
          <a:latin typeface="+mn-lt"/>
          <a:ea typeface="+mn-ea"/>
          <a:cs typeface="+mn-cs"/>
        </a:defRPr>
      </a:lvl4pPr>
      <a:lvl5pPr marL="1828586" algn="l" rtl="0" eaLnBrk="1" latinLnBrk="0" hangingPunct="1">
        <a:defRPr kumimoji="0" kern="1200">
          <a:solidFill>
            <a:schemeClr val="tx1"/>
          </a:solidFill>
          <a:latin typeface="+mn-lt"/>
          <a:ea typeface="+mn-ea"/>
          <a:cs typeface="+mn-cs"/>
        </a:defRPr>
      </a:lvl5pPr>
      <a:lvl6pPr marL="2285733" algn="l" rtl="0" eaLnBrk="1" latinLnBrk="0" hangingPunct="1">
        <a:defRPr kumimoji="0" kern="1200">
          <a:solidFill>
            <a:schemeClr val="tx1"/>
          </a:solidFill>
          <a:latin typeface="+mn-lt"/>
          <a:ea typeface="+mn-ea"/>
          <a:cs typeface="+mn-cs"/>
        </a:defRPr>
      </a:lvl6pPr>
      <a:lvl7pPr marL="2742879" algn="l" rtl="0" eaLnBrk="1" latinLnBrk="0" hangingPunct="1">
        <a:defRPr kumimoji="0" kern="1200">
          <a:solidFill>
            <a:schemeClr val="tx1"/>
          </a:solidFill>
          <a:latin typeface="+mn-lt"/>
          <a:ea typeface="+mn-ea"/>
          <a:cs typeface="+mn-cs"/>
        </a:defRPr>
      </a:lvl7pPr>
      <a:lvl8pPr marL="3200026" algn="l" rtl="0" eaLnBrk="1" latinLnBrk="0" hangingPunct="1">
        <a:defRPr kumimoji="0" kern="1200">
          <a:solidFill>
            <a:schemeClr val="tx1"/>
          </a:solidFill>
          <a:latin typeface="+mn-lt"/>
          <a:ea typeface="+mn-ea"/>
          <a:cs typeface="+mn-cs"/>
        </a:defRPr>
      </a:lvl8pPr>
      <a:lvl9pPr marL="3657172"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C:\Documents and Settings\gfaucher\Desktop\Young Higher Education Updated Feb 2011.png"/>
          <p:cNvPicPr>
            <a:picLocks noChangeAspect="1" noChangeArrowheads="1"/>
          </p:cNvPicPr>
          <p:nvPr/>
        </p:nvPicPr>
        <p:blipFill>
          <a:blip r:embed="rId17" cstate="print"/>
          <a:srcRect/>
          <a:stretch>
            <a:fillRect/>
          </a:stretch>
        </p:blipFill>
        <p:spPr bwMode="auto">
          <a:xfrm>
            <a:off x="6823364" y="6326333"/>
            <a:ext cx="2268682" cy="557415"/>
          </a:xfrm>
          <a:prstGeom prst="rect">
            <a:avLst/>
          </a:prstGeom>
          <a:noFill/>
        </p:spPr>
      </p:pic>
      <p:pic>
        <p:nvPicPr>
          <p:cNvPr id="3" name="Picture 2" descr="Riviera Beach Community Redevelopment Agency"/>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20197"/>
          <a:stretch/>
        </p:blipFill>
        <p:spPr bwMode="auto">
          <a:xfrm>
            <a:off x="4341819" y="6304624"/>
            <a:ext cx="455319" cy="4273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diaz.SONG\Desktop\LDC-Logo-Rev-2-0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320" y="6237381"/>
            <a:ext cx="2243610" cy="55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6531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iming>
    <p:tnLst>
      <p:par>
        <p:cTn id="1" dur="indefinite" restart="never" nodeType="tmRoot"/>
      </p:par>
    </p:tnLst>
  </p:timing>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DE50ECBB-7B3F-4B8C-B38B-98BF0138F614}" type="datetimeFigureOut">
              <a:rPr lang="en-US">
                <a:solidFill>
                  <a:prstClr val="black">
                    <a:tint val="75000"/>
                  </a:prstClr>
                </a:solidFill>
              </a:rPr>
              <a:pPr defTabSz="914400">
                <a:defRPr/>
              </a:pPr>
              <a:t>5/20/2013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B2C041D7-3CFA-4B5E-9A3F-9C0D93B9081D}" type="slidenum">
              <a:rPr lang="en-US">
                <a:solidFill>
                  <a:prstClr val="black">
                    <a:tint val="75000"/>
                  </a:prstClr>
                </a:solidFill>
              </a:rPr>
              <a:pPr defTabSz="914400">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CE14B5D7-3E57-433F-B845-0A301B675968}" type="datetime1">
              <a:rPr lang="en-US" smtClean="0">
                <a:solidFill>
                  <a:srgbClr val="696464"/>
                </a:solidFill>
              </a:rPr>
              <a:pPr defTabSz="914400"/>
              <a:t>5/20/2013</a:t>
            </a:fld>
            <a:endParaRPr lang="en-US" dirty="0">
              <a:solidFill>
                <a:srgbClr val="696464"/>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696464"/>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C103C7D6-AD34-4E16-BA76-F4F3978D5E09}" type="slidenum">
              <a:rPr lang="en-US" smtClean="0"/>
              <a:pPr defTabSz="914400"/>
              <a:t>‹#›</a:t>
            </a:fld>
            <a:endParaRPr lang="en-US" dirty="0"/>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C633368-4CCB-436B-AD82-256CFB26D719}" type="datetimeFigureOut">
              <a:rPr lang="en-US" smtClean="0">
                <a:solidFill>
                  <a:srgbClr val="E7DEC9">
                    <a:shade val="50000"/>
                    <a:satMod val="200000"/>
                  </a:srgbClr>
                </a:solidFill>
              </a:rPr>
              <a:pPr defTabSz="914400"/>
              <a:t>5/20/2013</a:t>
            </a:fld>
            <a:endParaRPr lang="en-US" dirty="0">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dirty="0">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5DE64373-692A-4959-8DBA-145B464E1077}" type="slidenum">
              <a:rPr lang="en-US" smtClean="0">
                <a:solidFill>
                  <a:srgbClr val="E7DEC9">
                    <a:shade val="50000"/>
                    <a:satMod val="200000"/>
                  </a:srgbClr>
                </a:solidFill>
              </a:rPr>
              <a:pPr defTabSz="914400"/>
              <a:t>‹#›</a:t>
            </a:fld>
            <a:endParaRPr lang="en-US" dirty="0">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bt.com/"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9.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www.bbt.com/" TargetMode="External"/><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5257800" cy="1295400"/>
          </a:xfrm>
        </p:spPr>
        <p:txBody>
          <a:bodyPr anchor="b" anchorCtr="0">
            <a:noAutofit/>
          </a:bodyPr>
          <a:lstStyle/>
          <a:p>
            <a:r>
              <a:rPr lang="en-US" sz="3500" dirty="0" smtClean="0">
                <a:cs typeface="Arial" pitchFamily="34" charset="0"/>
              </a:rPr>
              <a:t> 2014 </a:t>
            </a:r>
            <a:br>
              <a:rPr lang="en-US" sz="3500" dirty="0" smtClean="0">
                <a:cs typeface="Arial" pitchFamily="34" charset="0"/>
              </a:rPr>
            </a:br>
            <a:r>
              <a:rPr lang="en-US" sz="3500" dirty="0" smtClean="0">
                <a:cs typeface="Arial" pitchFamily="34" charset="0"/>
              </a:rPr>
              <a:t>State </a:t>
            </a:r>
            <a:r>
              <a:rPr lang="en-US" sz="3500" dirty="0">
                <a:cs typeface="Arial" pitchFamily="34" charset="0"/>
              </a:rPr>
              <a:t>of the </a:t>
            </a:r>
            <a:r>
              <a:rPr lang="en-US" sz="3500" dirty="0" smtClean="0">
                <a:cs typeface="Arial" pitchFamily="34" charset="0"/>
              </a:rPr>
              <a:t/>
            </a:r>
            <a:br>
              <a:rPr lang="en-US" sz="3500" dirty="0" smtClean="0">
                <a:cs typeface="Arial" pitchFamily="34" charset="0"/>
              </a:rPr>
            </a:br>
            <a:r>
              <a:rPr lang="en-US" sz="3500" dirty="0" smtClean="0">
                <a:cs typeface="Arial" pitchFamily="34" charset="0"/>
              </a:rPr>
              <a:t>Riviera Beach CRA</a:t>
            </a:r>
            <a:endParaRPr lang="en-US" sz="3500" dirty="0">
              <a:cs typeface="Arial" pitchFamily="34" charset="0"/>
            </a:endParaRPr>
          </a:p>
        </p:txBody>
      </p:sp>
      <p:sp>
        <p:nvSpPr>
          <p:cNvPr id="3" name="Subtitle 2"/>
          <p:cNvSpPr>
            <a:spLocks noGrp="1"/>
          </p:cNvSpPr>
          <p:nvPr>
            <p:ph type="subTitle" idx="1"/>
          </p:nvPr>
        </p:nvSpPr>
        <p:spPr>
          <a:xfrm>
            <a:off x="-381000" y="2590800"/>
            <a:ext cx="4953000" cy="685800"/>
          </a:xfrm>
        </p:spPr>
        <p:txBody>
          <a:bodyPr>
            <a:noAutofit/>
          </a:bodyPr>
          <a:lstStyle/>
          <a:p>
            <a:r>
              <a:rPr lang="en-US" sz="1400" b="1" dirty="0"/>
              <a:t>FLORIDA’S DYNAMIC</a:t>
            </a:r>
          </a:p>
          <a:p>
            <a:r>
              <a:rPr lang="en-US" sz="1400" b="1" dirty="0"/>
              <a:t> WATERFRONT COMMUNITY</a:t>
            </a:r>
          </a:p>
        </p:txBody>
      </p:sp>
      <p:sp>
        <p:nvSpPr>
          <p:cNvPr id="8" name="Date Placeholder 7"/>
          <p:cNvSpPr>
            <a:spLocks noGrp="1"/>
          </p:cNvSpPr>
          <p:nvPr>
            <p:ph type="dt" sz="half" idx="10"/>
          </p:nvPr>
        </p:nvSpPr>
        <p:spPr/>
        <p:txBody>
          <a:bodyPr/>
          <a:lstStyle/>
          <a:p>
            <a:r>
              <a:rPr lang="en-US" dirty="0"/>
              <a:t>561-844-3408 www.rbcra.com </a:t>
            </a:r>
          </a:p>
        </p:txBody>
      </p:sp>
      <p:sp>
        <p:nvSpPr>
          <p:cNvPr id="9" name="Slide Number Placeholder 8"/>
          <p:cNvSpPr>
            <a:spLocks noGrp="1"/>
          </p:cNvSpPr>
          <p:nvPr>
            <p:ph type="sldNum" sz="quarter" idx="12"/>
          </p:nvPr>
        </p:nvSpPr>
        <p:spPr/>
        <p:txBody>
          <a:bodyPr/>
          <a:lstStyle/>
          <a:p>
            <a:fld id="{ACB9B922-CAED-4F5C-8EAE-8CD83EBBDDCE}" type="slidenum">
              <a:rPr lang="en-US"/>
              <a:pPr/>
              <a:t>1</a:t>
            </a:fld>
            <a:endParaRPr lang="en-US" dirty="0"/>
          </a:p>
        </p:txBody>
      </p:sp>
      <p:sp>
        <p:nvSpPr>
          <p:cNvPr id="10" name="Footer Placeholder 9"/>
          <p:cNvSpPr>
            <a:spLocks noGrp="1"/>
          </p:cNvSpPr>
          <p:nvPr>
            <p:ph type="ftr" sz="quarter" idx="11"/>
          </p:nvPr>
        </p:nvSpPr>
        <p:spPr/>
        <p:txBody>
          <a:bodyPr/>
          <a:lstStyle/>
          <a:p>
            <a:r>
              <a:rPr lang="en-US" dirty="0"/>
              <a:t>2001 Broadway STE 300 </a:t>
            </a:r>
          </a:p>
          <a:p>
            <a:r>
              <a:rPr lang="en-US" dirty="0"/>
              <a:t>Riviera Beach Fl, 33404</a:t>
            </a:r>
          </a:p>
        </p:txBody>
      </p:sp>
      <p:grpSp>
        <p:nvGrpSpPr>
          <p:cNvPr id="18" name="Group 17"/>
          <p:cNvGrpSpPr/>
          <p:nvPr/>
        </p:nvGrpSpPr>
        <p:grpSpPr>
          <a:xfrm>
            <a:off x="5213031" y="457200"/>
            <a:ext cx="3626169" cy="4480560"/>
            <a:chOff x="4876800" y="457200"/>
            <a:chExt cx="3626169" cy="4480560"/>
          </a:xfrm>
        </p:grpSpPr>
        <p:pic>
          <p:nvPicPr>
            <p:cNvPr id="11" name="Picture 10" descr="2011 City Aerial Base Map.jpg"/>
            <p:cNvPicPr>
              <a:picLocks noChangeAspect="1"/>
            </p:cNvPicPr>
            <p:nvPr/>
          </p:nvPicPr>
          <p:blipFill>
            <a:blip r:embed="rId3" cstate="print"/>
            <a:stretch>
              <a:fillRect/>
            </a:stretch>
          </p:blipFill>
          <p:spPr>
            <a:xfrm>
              <a:off x="4876800" y="457200"/>
              <a:ext cx="3462250" cy="4480560"/>
            </a:xfrm>
            <a:prstGeom prst="rect">
              <a:avLst/>
            </a:prstGeom>
          </p:spPr>
        </p:pic>
        <p:sp>
          <p:nvSpPr>
            <p:cNvPr id="12" name="TextBox 11"/>
            <p:cNvSpPr txBox="1"/>
            <p:nvPr/>
          </p:nvSpPr>
          <p:spPr>
            <a:xfrm>
              <a:off x="5412285" y="1262390"/>
              <a:ext cx="1064715" cy="261610"/>
            </a:xfrm>
            <a:prstGeom prst="rect">
              <a:avLst/>
            </a:prstGeom>
            <a:noFill/>
          </p:spPr>
          <p:txBody>
            <a:bodyPr wrap="none" rtlCol="0">
              <a:spAutoFit/>
            </a:bodyPr>
            <a:lstStyle/>
            <a:p>
              <a:r>
                <a:rPr lang="en-US" sz="1100" dirty="0" smtClean="0"/>
                <a:t>Singer Island</a:t>
              </a:r>
              <a:endParaRPr lang="en-US" sz="1100" dirty="0"/>
            </a:p>
          </p:txBody>
        </p:sp>
        <p:sp>
          <p:nvSpPr>
            <p:cNvPr id="13" name="TextBox 12"/>
            <p:cNvSpPr txBox="1"/>
            <p:nvPr/>
          </p:nvSpPr>
          <p:spPr>
            <a:xfrm>
              <a:off x="7241085" y="1981200"/>
              <a:ext cx="1261884" cy="261610"/>
            </a:xfrm>
            <a:prstGeom prst="rect">
              <a:avLst/>
            </a:prstGeom>
            <a:noFill/>
          </p:spPr>
          <p:txBody>
            <a:bodyPr wrap="none" rtlCol="0">
              <a:spAutoFit/>
            </a:bodyPr>
            <a:lstStyle/>
            <a:p>
              <a:r>
                <a:rPr lang="en-US" sz="1100" dirty="0" smtClean="0"/>
                <a:t>Blue Heron Blvd</a:t>
              </a:r>
              <a:endParaRPr lang="en-US" sz="1100" dirty="0"/>
            </a:p>
          </p:txBody>
        </p:sp>
        <p:sp>
          <p:nvSpPr>
            <p:cNvPr id="14" name="TextBox 13"/>
            <p:cNvSpPr txBox="1"/>
            <p:nvPr/>
          </p:nvSpPr>
          <p:spPr>
            <a:xfrm>
              <a:off x="6479200" y="576590"/>
              <a:ext cx="1217000" cy="261610"/>
            </a:xfrm>
            <a:prstGeom prst="rect">
              <a:avLst/>
            </a:prstGeom>
            <a:noFill/>
          </p:spPr>
          <p:txBody>
            <a:bodyPr wrap="none" rtlCol="0">
              <a:spAutoFit/>
            </a:bodyPr>
            <a:lstStyle/>
            <a:p>
              <a:r>
                <a:rPr lang="en-US" sz="1100" dirty="0" smtClean="0"/>
                <a:t>Silver Beach Rd</a:t>
              </a:r>
              <a:endParaRPr lang="en-US" sz="1100" dirty="0"/>
            </a:p>
          </p:txBody>
        </p:sp>
        <p:sp>
          <p:nvSpPr>
            <p:cNvPr id="15" name="TextBox 14"/>
            <p:cNvSpPr txBox="1"/>
            <p:nvPr/>
          </p:nvSpPr>
          <p:spPr>
            <a:xfrm rot="16476819">
              <a:off x="6311233" y="2807867"/>
              <a:ext cx="809837" cy="261610"/>
            </a:xfrm>
            <a:prstGeom prst="rect">
              <a:avLst/>
            </a:prstGeom>
            <a:noFill/>
          </p:spPr>
          <p:txBody>
            <a:bodyPr wrap="none" rtlCol="0">
              <a:spAutoFit/>
            </a:bodyPr>
            <a:lstStyle/>
            <a:p>
              <a:r>
                <a:rPr lang="en-US" sz="1100" dirty="0" smtClean="0"/>
                <a:t>Avenue F</a:t>
              </a:r>
              <a:endParaRPr lang="en-US" sz="1100" dirty="0"/>
            </a:p>
          </p:txBody>
        </p:sp>
        <p:sp>
          <p:nvSpPr>
            <p:cNvPr id="16" name="TextBox 15"/>
            <p:cNvSpPr txBox="1"/>
            <p:nvPr/>
          </p:nvSpPr>
          <p:spPr>
            <a:xfrm rot="16508215">
              <a:off x="4472767" y="3395991"/>
              <a:ext cx="1173719" cy="261610"/>
            </a:xfrm>
            <a:prstGeom prst="rect">
              <a:avLst/>
            </a:prstGeom>
            <a:noFill/>
          </p:spPr>
          <p:txBody>
            <a:bodyPr wrap="none" rtlCol="0">
              <a:spAutoFit/>
            </a:bodyPr>
            <a:lstStyle/>
            <a:p>
              <a:r>
                <a:rPr lang="en-US" sz="1100" dirty="0" smtClean="0"/>
                <a:t>Australian Ave</a:t>
              </a:r>
              <a:endParaRPr lang="en-US" sz="1100" dirty="0"/>
            </a:p>
          </p:txBody>
        </p:sp>
        <p:sp>
          <p:nvSpPr>
            <p:cNvPr id="17" name="TextBox 16"/>
            <p:cNvSpPr txBox="1"/>
            <p:nvPr/>
          </p:nvSpPr>
          <p:spPr>
            <a:xfrm>
              <a:off x="5672316" y="3929390"/>
              <a:ext cx="801823" cy="261610"/>
            </a:xfrm>
            <a:prstGeom prst="rect">
              <a:avLst/>
            </a:prstGeom>
            <a:noFill/>
          </p:spPr>
          <p:txBody>
            <a:bodyPr wrap="none" rtlCol="0">
              <a:spAutoFit/>
            </a:bodyPr>
            <a:lstStyle/>
            <a:p>
              <a:r>
                <a:rPr lang="en-US" sz="1100" dirty="0" smtClean="0"/>
                <a:t>MLK Blvd</a:t>
              </a:r>
              <a:endParaRPr lang="en-US" sz="1100"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21695" y="76200"/>
            <a:ext cx="8230306" cy="1143000"/>
          </a:xfrm>
        </p:spPr>
        <p:txBody>
          <a:bodyPr>
            <a:normAutofit/>
          </a:bodyPr>
          <a:lstStyle/>
          <a:p>
            <a:r>
              <a:rPr lang="en-US" sz="4000" dirty="0" smtClean="0"/>
              <a:t>Key Terms &amp; Covenants</a:t>
            </a:r>
            <a:endParaRPr lang="en-US" sz="4400" dirty="0" smtClean="0"/>
          </a:p>
        </p:txBody>
      </p:sp>
      <p:pic>
        <p:nvPicPr>
          <p:cNvPr id="11268" name="Picture 2" descr="BB&amp;T Home">
            <a:hlinkClick r:id="rId3"/>
          </p:cNvPr>
          <p:cNvPicPr>
            <a:picLocks noChangeAspect="1" noChangeArrowheads="1"/>
          </p:cNvPicPr>
          <p:nvPr/>
        </p:nvPicPr>
        <p:blipFill>
          <a:blip r:embed="rId4" cstate="print"/>
          <a:srcRect/>
          <a:stretch>
            <a:fillRect/>
          </a:stretch>
        </p:blipFill>
        <p:spPr bwMode="auto">
          <a:xfrm>
            <a:off x="254000" y="228600"/>
            <a:ext cx="1016000" cy="914400"/>
          </a:xfrm>
          <a:prstGeom prst="rect">
            <a:avLst/>
          </a:prstGeom>
          <a:noFill/>
          <a:ln w="9525">
            <a:noFill/>
            <a:miter lim="800000"/>
            <a:headEnd/>
            <a:tailEnd/>
          </a:ln>
        </p:spPr>
      </p:pic>
      <p:sp>
        <p:nvSpPr>
          <p:cNvPr id="11269" name="Slide Number Placeholder 9"/>
          <p:cNvSpPr>
            <a:spLocks noGrp="1"/>
          </p:cNvSpPr>
          <p:nvPr>
            <p:ph type="sldNum" sz="quarter" idx="12"/>
          </p:nvPr>
        </p:nvSpPr>
        <p:spPr bwMode="auto">
          <a:noFill/>
          <a:ln>
            <a:miter lim="800000"/>
            <a:headEnd/>
            <a:tailEnd/>
          </a:ln>
        </p:spPr>
        <p:txBody>
          <a:bodyPr>
            <a:normAutofit fontScale="85000" lnSpcReduction="20000"/>
          </a:bodyPr>
          <a:lstStyle/>
          <a:p>
            <a:fld id="{0723A107-5E9E-4B71-8599-F7491C5DABA9}" type="slidenum">
              <a:rPr lang="en-US" smtClean="0">
                <a:latin typeface="Arial" pitchFamily="34" charset="0"/>
                <a:ea typeface="MS PGothic" pitchFamily="34" charset="-128"/>
              </a:rPr>
              <a:pPr/>
              <a:t>10</a:t>
            </a:fld>
            <a:endParaRPr lang="en-US" dirty="0" smtClean="0">
              <a:latin typeface="Arial" pitchFamily="34" charset="0"/>
              <a:ea typeface="MS PGothic" pitchFamily="34" charset="-128"/>
            </a:endParaRPr>
          </a:p>
        </p:txBody>
      </p:sp>
      <p:graphicFrame>
        <p:nvGraphicFramePr>
          <p:cNvPr id="7" name="Content Placeholder 6"/>
          <p:cNvGraphicFramePr>
            <a:graphicFrameLocks noGrp="1"/>
          </p:cNvGraphicFramePr>
          <p:nvPr>
            <p:ph sz="quarter" idx="1"/>
          </p:nvPr>
        </p:nvGraphicFramePr>
        <p:xfrm>
          <a:off x="612775" y="1767840"/>
          <a:ext cx="8153400" cy="6400800"/>
        </p:xfrm>
        <a:graphic>
          <a:graphicData uri="http://schemas.openxmlformats.org/drawingml/2006/table">
            <a:tbl>
              <a:tblPr firstRow="1" bandRow="1">
                <a:tableStyleId>{5C22544A-7EE6-4342-B048-85BDC9FD1C3A}</a:tableStyleId>
              </a:tblPr>
              <a:tblGrid>
                <a:gridCol w="2587625"/>
                <a:gridCol w="5565775"/>
              </a:tblGrid>
              <a:tr h="370840">
                <a:tc>
                  <a:txBody>
                    <a:bodyPr/>
                    <a:lstStyle/>
                    <a:p>
                      <a:r>
                        <a:rPr lang="en-US" sz="2400" dirty="0" smtClean="0"/>
                        <a:t>Category</a:t>
                      </a:r>
                      <a:endParaRPr lang="en-US" sz="2400" dirty="0"/>
                    </a:p>
                  </a:txBody>
                  <a:tcPr/>
                </a:tc>
                <a:tc>
                  <a:txBody>
                    <a:bodyPr/>
                    <a:lstStyle/>
                    <a:p>
                      <a:r>
                        <a:rPr lang="en-US" sz="2400" dirty="0" smtClean="0"/>
                        <a:t>Terms/Covenants</a:t>
                      </a:r>
                      <a:endParaRPr lang="en-US" sz="2400" dirty="0"/>
                    </a:p>
                  </a:txBody>
                  <a:tcPr/>
                </a:tc>
              </a:tr>
              <a:tr h="370840">
                <a:tc>
                  <a:txBody>
                    <a:bodyPr/>
                    <a:lstStyle/>
                    <a:p>
                      <a:r>
                        <a:rPr lang="en-US" sz="2400" dirty="0" smtClean="0"/>
                        <a:t>Loan Amount</a:t>
                      </a:r>
                      <a:endParaRPr lang="en-US" sz="2400" dirty="0"/>
                    </a:p>
                  </a:txBody>
                  <a:tcPr/>
                </a:tc>
                <a:tc>
                  <a:txBody>
                    <a:bodyPr/>
                    <a:lstStyle/>
                    <a:p>
                      <a:r>
                        <a:rPr lang="en-US" sz="2400" dirty="0" smtClean="0"/>
                        <a:t>$25,570,000</a:t>
                      </a:r>
                      <a:endParaRPr lang="en-US" sz="2400" dirty="0"/>
                    </a:p>
                  </a:txBody>
                  <a:tcPr/>
                </a:tc>
              </a:tr>
              <a:tr h="370840">
                <a:tc>
                  <a:txBody>
                    <a:bodyPr/>
                    <a:lstStyle/>
                    <a:p>
                      <a:r>
                        <a:rPr lang="en-US" sz="2400" dirty="0" smtClean="0"/>
                        <a:t>Term</a:t>
                      </a:r>
                      <a:endParaRPr lang="en-US" sz="2400" dirty="0"/>
                    </a:p>
                  </a:txBody>
                  <a:tcPr/>
                </a:tc>
                <a:tc>
                  <a:txBody>
                    <a:bodyPr/>
                    <a:lstStyle/>
                    <a:p>
                      <a:r>
                        <a:rPr lang="en-US" sz="2400" dirty="0" smtClean="0"/>
                        <a:t>15 years</a:t>
                      </a:r>
                      <a:endParaRPr lang="en-US" sz="2400" dirty="0"/>
                    </a:p>
                  </a:txBody>
                  <a:tcPr/>
                </a:tc>
              </a:tr>
              <a:tr h="370840">
                <a:tc>
                  <a:txBody>
                    <a:bodyPr/>
                    <a:lstStyle/>
                    <a:p>
                      <a:r>
                        <a:rPr lang="en-US" sz="2400" dirty="0" smtClean="0"/>
                        <a:t>Collateral</a:t>
                      </a:r>
                      <a:endParaRPr lang="en-US" sz="2400" dirty="0"/>
                    </a:p>
                  </a:txBody>
                  <a:tcPr/>
                </a:tc>
                <a:tc>
                  <a:txBody>
                    <a:bodyPr/>
                    <a:lstStyle/>
                    <a:p>
                      <a:r>
                        <a:rPr lang="en-US" sz="2400" dirty="0" smtClean="0"/>
                        <a:t>First lien on CRA’s tax increment revenues </a:t>
                      </a:r>
                      <a:endParaRPr lang="en-US" sz="2400" dirty="0"/>
                    </a:p>
                  </a:txBody>
                  <a:tcPr/>
                </a:tc>
              </a:tr>
              <a:tr h="370840">
                <a:tc>
                  <a:txBody>
                    <a:bodyPr/>
                    <a:lstStyle/>
                    <a:p>
                      <a:r>
                        <a:rPr lang="en-US" sz="2400" dirty="0" smtClean="0"/>
                        <a:t>City</a:t>
                      </a:r>
                      <a:r>
                        <a:rPr lang="en-US" sz="2400" baseline="0" dirty="0" smtClean="0"/>
                        <a:t> </a:t>
                      </a:r>
                      <a:r>
                        <a:rPr lang="en-US" sz="2400" dirty="0" smtClean="0"/>
                        <a:t>Guaranty</a:t>
                      </a:r>
                      <a:endParaRPr lang="en-US" sz="2400" dirty="0"/>
                    </a:p>
                  </a:txBody>
                  <a:tcPr/>
                </a:tc>
                <a:tc>
                  <a:txBody>
                    <a:bodyPr/>
                    <a:lstStyle/>
                    <a:p>
                      <a:r>
                        <a:rPr lang="en-US" sz="2400" dirty="0" smtClean="0"/>
                        <a:t>None – not applicable</a:t>
                      </a:r>
                      <a:endParaRPr lang="en-US" sz="2400" dirty="0"/>
                    </a:p>
                  </a:txBody>
                  <a:tcPr/>
                </a:tc>
              </a:tr>
              <a:tr h="370840">
                <a:tc>
                  <a:txBody>
                    <a:bodyPr/>
                    <a:lstStyle/>
                    <a:p>
                      <a:r>
                        <a:rPr lang="en-US" sz="2400" dirty="0" smtClean="0"/>
                        <a:t>CRA Boundaries</a:t>
                      </a:r>
                      <a:endParaRPr lang="en-US" sz="2400" dirty="0"/>
                    </a:p>
                  </a:txBody>
                  <a:tcPr/>
                </a:tc>
                <a:tc>
                  <a:txBody>
                    <a:bodyPr/>
                    <a:lstStyle/>
                    <a:p>
                      <a:r>
                        <a:rPr lang="en-US" sz="2400" dirty="0" smtClean="0"/>
                        <a:t>BB&amp;T</a:t>
                      </a:r>
                      <a:r>
                        <a:rPr lang="en-US" sz="2400" baseline="0" dirty="0" smtClean="0"/>
                        <a:t> permission required to change</a:t>
                      </a:r>
                      <a:endParaRPr lang="en-US" sz="2400" dirty="0"/>
                    </a:p>
                  </a:txBody>
                  <a:tcPr/>
                </a:tc>
              </a:tr>
              <a:tr h="370840">
                <a:tc>
                  <a:txBody>
                    <a:bodyPr/>
                    <a:lstStyle/>
                    <a:p>
                      <a:r>
                        <a:rPr lang="en-US" sz="2400" dirty="0" smtClean="0"/>
                        <a:t>Pre-Payment Penalty</a:t>
                      </a:r>
                      <a:endParaRPr lang="en-US" sz="2400" dirty="0"/>
                    </a:p>
                  </a:txBody>
                  <a:tcPr/>
                </a:tc>
                <a:tc>
                  <a:txBody>
                    <a:bodyPr/>
                    <a:lstStyle/>
                    <a:p>
                      <a:r>
                        <a:rPr lang="en-US" sz="2400" dirty="0" smtClean="0"/>
                        <a:t>Not  applicable after Year 7 </a:t>
                      </a:r>
                      <a:endParaRPr lang="en-US" sz="2400" dirty="0"/>
                    </a:p>
                  </a:txBody>
                  <a:tcPr/>
                </a:tc>
              </a:tr>
              <a:tr h="370840">
                <a:tc>
                  <a:txBody>
                    <a:bodyPr/>
                    <a:lstStyle/>
                    <a:p>
                      <a:r>
                        <a:rPr lang="en-US" sz="2400" dirty="0" smtClean="0"/>
                        <a:t>Additional Debt</a:t>
                      </a:r>
                      <a:endParaRPr lang="en-US" sz="2400" dirty="0"/>
                    </a:p>
                  </a:txBody>
                  <a:tcPr/>
                </a:tc>
                <a:tc>
                  <a:txBody>
                    <a:bodyPr/>
                    <a:lstStyle/>
                    <a:p>
                      <a:r>
                        <a:rPr lang="en-US" sz="2400" dirty="0" smtClean="0"/>
                        <a:t>Allowed if</a:t>
                      </a:r>
                      <a:r>
                        <a:rPr lang="en-US" sz="2400" baseline="0" dirty="0" smtClean="0"/>
                        <a:t> TIF revenues</a:t>
                      </a:r>
                      <a:r>
                        <a:rPr lang="en-US" sz="2400" dirty="0" smtClean="0"/>
                        <a:t>  &gt;1.5x total debt</a:t>
                      </a:r>
                      <a:endParaRPr lang="en-US" sz="2400" dirty="0"/>
                    </a:p>
                  </a:txBody>
                  <a:tcPr/>
                </a:tc>
              </a:tr>
              <a:tr h="370840">
                <a:tc>
                  <a:txBody>
                    <a:bodyPr/>
                    <a:lstStyle/>
                    <a:p>
                      <a:r>
                        <a:rPr lang="en-US" sz="2400" dirty="0" smtClean="0"/>
                        <a:t>Interest Payments</a:t>
                      </a:r>
                      <a:endParaRPr lang="en-US" sz="2400" dirty="0"/>
                    </a:p>
                  </a:txBody>
                  <a:tcPr/>
                </a:tc>
                <a:tc>
                  <a:txBody>
                    <a:bodyPr/>
                    <a:lstStyle/>
                    <a:p>
                      <a:r>
                        <a:rPr lang="en-US" sz="2400" dirty="0" smtClean="0"/>
                        <a:t>Due semi-annually </a:t>
                      </a:r>
                      <a:endParaRPr lang="en-US" sz="2400" dirty="0"/>
                    </a:p>
                  </a:txBody>
                  <a:tcPr/>
                </a:tc>
              </a:tr>
              <a:tr h="370840">
                <a:tc>
                  <a:txBody>
                    <a:bodyPr/>
                    <a:lstStyle/>
                    <a:p>
                      <a:r>
                        <a:rPr lang="en-US" sz="2400" dirty="0" smtClean="0"/>
                        <a:t>Principal</a:t>
                      </a:r>
                      <a:r>
                        <a:rPr lang="en-US" sz="2400" baseline="0" dirty="0" smtClean="0"/>
                        <a:t> Payments</a:t>
                      </a:r>
                      <a:endParaRPr lang="en-US" sz="2400" dirty="0"/>
                    </a:p>
                  </a:txBody>
                  <a:tcPr/>
                </a:tc>
                <a:tc>
                  <a:txBody>
                    <a:bodyPr/>
                    <a:lstStyle/>
                    <a:p>
                      <a:r>
                        <a:rPr lang="en-US" sz="2400" dirty="0" smtClean="0"/>
                        <a:t>Due annually </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86564" y="1371600"/>
            <a:ext cx="8043036" cy="5394960"/>
          </a:xfrm>
          <a:prstGeom prst="rect">
            <a:avLst/>
          </a:prstGeom>
          <a:noFill/>
          <a:ln w="9525">
            <a:noFill/>
            <a:miter lim="800000"/>
            <a:headEnd/>
            <a:tailEnd/>
          </a:ln>
          <a:effectLst/>
        </p:spPr>
      </p:pic>
      <p:pic>
        <p:nvPicPr>
          <p:cNvPr id="3" name="Picture 2" descr="Riviera Beach Redev-logo final.jpg"/>
          <p:cNvPicPr>
            <a:picLocks noChangeAspect="1"/>
          </p:cNvPicPr>
          <p:nvPr/>
        </p:nvPicPr>
        <p:blipFill>
          <a:blip r:embed="rId4" cstate="print"/>
          <a:stretch>
            <a:fillRect/>
          </a:stretch>
        </p:blipFill>
        <p:spPr>
          <a:xfrm>
            <a:off x="157479" y="76200"/>
            <a:ext cx="910338" cy="1097280"/>
          </a:xfrm>
          <a:prstGeom prst="rect">
            <a:avLst/>
          </a:prstGeom>
        </p:spPr>
      </p:pic>
      <p:grpSp>
        <p:nvGrpSpPr>
          <p:cNvPr id="2" name="Group 3"/>
          <p:cNvGrpSpPr/>
          <p:nvPr/>
        </p:nvGrpSpPr>
        <p:grpSpPr>
          <a:xfrm>
            <a:off x="133350" y="610136"/>
            <a:ext cx="8934450" cy="6247864"/>
            <a:chOff x="133350" y="381000"/>
            <a:chExt cx="8934450" cy="6247864"/>
          </a:xfrm>
        </p:grpSpPr>
        <p:pic>
          <p:nvPicPr>
            <p:cNvPr id="5" name="Picture 2"/>
            <p:cNvPicPr>
              <a:picLocks noChangeAspect="1" noChangeArrowheads="1"/>
            </p:cNvPicPr>
            <p:nvPr/>
          </p:nvPicPr>
          <p:blipFill>
            <a:blip r:embed="rId5" cstate="print"/>
            <a:srcRect/>
            <a:stretch>
              <a:fillRect/>
            </a:stretch>
          </p:blipFill>
          <p:spPr bwMode="auto">
            <a:xfrm>
              <a:off x="133350" y="966788"/>
              <a:ext cx="8477250" cy="4924425"/>
            </a:xfrm>
            <a:prstGeom prst="rect">
              <a:avLst/>
            </a:prstGeom>
            <a:noFill/>
            <a:ln w="9525">
              <a:noFill/>
              <a:miter lim="800000"/>
              <a:headEnd/>
              <a:tailEnd/>
            </a:ln>
            <a:effectLst/>
          </p:spPr>
        </p:pic>
        <p:sp>
          <p:nvSpPr>
            <p:cNvPr id="6" name="TextBox 5"/>
            <p:cNvSpPr txBox="1"/>
            <p:nvPr/>
          </p:nvSpPr>
          <p:spPr>
            <a:xfrm>
              <a:off x="6553200" y="381000"/>
              <a:ext cx="2514600" cy="6247864"/>
            </a:xfrm>
            <a:prstGeom prst="rect">
              <a:avLst/>
            </a:prstGeom>
            <a:solidFill>
              <a:schemeClr val="accent5">
                <a:lumMod val="40000"/>
                <a:lumOff val="60000"/>
              </a:schemeClr>
            </a:solidFill>
          </p:spPr>
          <p:txBody>
            <a:bodyPr wrap="square" rtlCol="0">
              <a:spAutoFit/>
            </a:bodyPr>
            <a:lstStyle/>
            <a:p>
              <a:pPr marL="225425" indent="-225425">
                <a:buFont typeface="Arial" pitchFamily="34" charset="0"/>
                <a:buChar char="•"/>
              </a:pPr>
              <a:r>
                <a:rPr lang="en-US" sz="2000" dirty="0" smtClean="0"/>
                <a:t> Maximize </a:t>
              </a:r>
              <a:r>
                <a:rPr lang="en-US" sz="2000" b="1" i="1" dirty="0" smtClean="0"/>
                <a:t>connections</a:t>
              </a:r>
              <a:r>
                <a:rPr lang="en-US" sz="2000" dirty="0" smtClean="0"/>
                <a:t> to the waterfront</a:t>
              </a:r>
            </a:p>
            <a:p>
              <a:pPr marL="225425" indent="-225425">
                <a:buFont typeface="Arial" pitchFamily="34" charset="0"/>
                <a:buChar char="•"/>
              </a:pPr>
              <a:r>
                <a:rPr lang="en-US" sz="2000" dirty="0" smtClean="0"/>
                <a:t>Create a </a:t>
              </a:r>
              <a:r>
                <a:rPr lang="en-US" sz="2000" b="1" i="1" dirty="0" smtClean="0"/>
                <a:t>locally authentic</a:t>
              </a:r>
              <a:r>
                <a:rPr lang="en-US" sz="2000" dirty="0" smtClean="0"/>
                <a:t> community gathering place</a:t>
              </a:r>
            </a:p>
            <a:p>
              <a:pPr marL="225425" indent="-225425">
                <a:buFont typeface="Arial" pitchFamily="34" charset="0"/>
                <a:buChar char="•"/>
              </a:pPr>
              <a:r>
                <a:rPr lang="en-US" sz="2000" dirty="0" smtClean="0"/>
                <a:t>Become a dynamic, regional mixed-use </a:t>
              </a:r>
              <a:r>
                <a:rPr lang="en-US" sz="2000" b="1" i="1" dirty="0" smtClean="0"/>
                <a:t>destination</a:t>
              </a:r>
            </a:p>
            <a:p>
              <a:pPr marL="225425" indent="-225425">
                <a:buFont typeface="Arial" pitchFamily="34" charset="0"/>
                <a:buChar char="•"/>
              </a:pPr>
              <a:r>
                <a:rPr lang="en-US" sz="2000" dirty="0" smtClean="0"/>
                <a:t>Leverage </a:t>
              </a:r>
              <a:r>
                <a:rPr lang="en-US" sz="2000" b="1" i="1" dirty="0" smtClean="0"/>
                <a:t>public </a:t>
              </a:r>
              <a:r>
                <a:rPr lang="en-US" sz="2000" dirty="0" smtClean="0"/>
                <a:t>investments to catalyze </a:t>
              </a:r>
              <a:r>
                <a:rPr lang="en-US" sz="2000" b="1" i="1" dirty="0" smtClean="0"/>
                <a:t>private investment </a:t>
              </a:r>
              <a:r>
                <a:rPr lang="en-US" sz="2000" dirty="0" smtClean="0"/>
                <a:t>and development</a:t>
              </a:r>
            </a:p>
            <a:p>
              <a:pPr marL="225425" indent="-225425">
                <a:buFont typeface="Arial" pitchFamily="34" charset="0"/>
                <a:buChar char="•"/>
              </a:pPr>
              <a:r>
                <a:rPr lang="en-US" sz="2000" dirty="0" smtClean="0"/>
                <a:t>Become an engine of </a:t>
              </a:r>
              <a:r>
                <a:rPr lang="en-US" sz="2000" b="1" i="1" dirty="0" smtClean="0"/>
                <a:t>revitalization</a:t>
              </a:r>
              <a:r>
                <a:rPr lang="en-US" sz="2000" dirty="0" smtClean="0"/>
                <a:t> for the Broadway Corridor and the City</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u="sng" dirty="0" smtClean="0"/>
              <a:t>Locally Authentic</a:t>
            </a:r>
            <a:r>
              <a:rPr lang="en-US" dirty="0" smtClean="0"/>
              <a:t/>
            </a:r>
            <a:br>
              <a:rPr lang="en-US" dirty="0" smtClean="0"/>
            </a:br>
            <a:r>
              <a:rPr lang="en-US" sz="4000" dirty="0" smtClean="0"/>
              <a:t>Maximize Connections to the Waterfront</a:t>
            </a:r>
            <a:endParaRPr lang="en-US" sz="4000" b="1" u="sng"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04800" y="1600200"/>
            <a:ext cx="8839200" cy="5029200"/>
          </a:xfrm>
          <a:prstGeom prst="rect">
            <a:avLst/>
          </a:prstGeom>
          <a:noFill/>
          <a:ln w="9525">
            <a:noFill/>
            <a:miter lim="800000"/>
            <a:headEnd/>
            <a:tailEnd/>
          </a:ln>
          <a:effectLst/>
        </p:spPr>
      </p:pic>
      <p:sp>
        <p:nvSpPr>
          <p:cNvPr id="10" name="TextBox 9"/>
          <p:cNvSpPr txBox="1"/>
          <p:nvPr/>
        </p:nvSpPr>
        <p:spPr>
          <a:xfrm>
            <a:off x="7220628" y="2450068"/>
            <a:ext cx="1847172" cy="369332"/>
          </a:xfrm>
          <a:prstGeom prst="rect">
            <a:avLst/>
          </a:prstGeom>
          <a:solidFill>
            <a:schemeClr val="tx1"/>
          </a:solidFill>
        </p:spPr>
        <p:txBody>
          <a:bodyPr wrap="none" rtlCol="0">
            <a:spAutoFit/>
          </a:bodyPr>
          <a:lstStyle/>
          <a:p>
            <a:r>
              <a:rPr lang="en-US" b="1" dirty="0" smtClean="0">
                <a:solidFill>
                  <a:schemeClr val="bg1"/>
                </a:solidFill>
              </a:rPr>
              <a:t>Bicentennial Park</a:t>
            </a:r>
            <a:endParaRPr lang="en-US" b="1" dirty="0">
              <a:solidFill>
                <a:schemeClr val="bg1"/>
              </a:solidFill>
            </a:endParaRPr>
          </a:p>
        </p:txBody>
      </p:sp>
      <p:sp>
        <p:nvSpPr>
          <p:cNvPr id="12" name="TextBox 11"/>
          <p:cNvSpPr txBox="1"/>
          <p:nvPr/>
        </p:nvSpPr>
        <p:spPr>
          <a:xfrm>
            <a:off x="1524000" y="3505200"/>
            <a:ext cx="4343400" cy="338554"/>
          </a:xfrm>
          <a:prstGeom prst="rect">
            <a:avLst/>
          </a:prstGeom>
          <a:solidFill>
            <a:schemeClr val="tx1"/>
          </a:solidFill>
        </p:spPr>
        <p:txBody>
          <a:bodyPr wrap="square" rtlCol="0">
            <a:spAutoFit/>
          </a:bodyPr>
          <a:lstStyle/>
          <a:p>
            <a:r>
              <a:rPr lang="en-US" sz="1600" b="1" dirty="0" smtClean="0">
                <a:solidFill>
                  <a:schemeClr val="bg1"/>
                </a:solidFill>
              </a:rPr>
              <a:t>New restaurants along Boardwalk &amp; Promenade</a:t>
            </a:r>
            <a:endParaRPr lang="en-US" sz="1600" b="1" dirty="0">
              <a:solidFill>
                <a:schemeClr val="bg1"/>
              </a:solidFill>
            </a:endParaRPr>
          </a:p>
        </p:txBody>
      </p:sp>
      <p:sp>
        <p:nvSpPr>
          <p:cNvPr id="13" name="TextBox 12"/>
          <p:cNvSpPr txBox="1"/>
          <p:nvPr/>
        </p:nvSpPr>
        <p:spPr>
          <a:xfrm>
            <a:off x="5587945" y="2286000"/>
            <a:ext cx="1574855" cy="369332"/>
          </a:xfrm>
          <a:prstGeom prst="rect">
            <a:avLst/>
          </a:prstGeom>
          <a:solidFill>
            <a:schemeClr val="tx1"/>
          </a:solidFill>
        </p:spPr>
        <p:txBody>
          <a:bodyPr wrap="none" rtlCol="0">
            <a:spAutoFit/>
          </a:bodyPr>
          <a:lstStyle/>
          <a:p>
            <a:r>
              <a:rPr lang="en-US" b="1" dirty="0" smtClean="0">
                <a:solidFill>
                  <a:schemeClr val="bg1"/>
                </a:solidFill>
              </a:rPr>
              <a:t>Newcomb Hall</a:t>
            </a:r>
            <a:endParaRPr lang="en-US" b="1" dirty="0">
              <a:solidFill>
                <a:schemeClr val="bg1"/>
              </a:solidFill>
            </a:endParaRPr>
          </a:p>
        </p:txBody>
      </p:sp>
      <p:sp>
        <p:nvSpPr>
          <p:cNvPr id="14" name="TextBox 13"/>
          <p:cNvSpPr txBox="1"/>
          <p:nvPr/>
        </p:nvSpPr>
        <p:spPr>
          <a:xfrm>
            <a:off x="6781800" y="3440668"/>
            <a:ext cx="1626536" cy="369332"/>
          </a:xfrm>
          <a:prstGeom prst="rect">
            <a:avLst/>
          </a:prstGeom>
          <a:solidFill>
            <a:schemeClr val="tx1"/>
          </a:solidFill>
        </p:spPr>
        <p:txBody>
          <a:bodyPr wrap="none" rtlCol="0">
            <a:spAutoFit/>
          </a:bodyPr>
          <a:lstStyle/>
          <a:p>
            <a:r>
              <a:rPr lang="en-US" b="1" dirty="0" smtClean="0">
                <a:solidFill>
                  <a:schemeClr val="bg1"/>
                </a:solidFill>
              </a:rPr>
              <a:t>The “New” </a:t>
            </a:r>
            <a:r>
              <a:rPr lang="en-US" b="1" dirty="0" err="1" smtClean="0">
                <a:solidFill>
                  <a:schemeClr val="bg1"/>
                </a:solidFill>
              </a:rPr>
              <a:t>Tiki</a:t>
            </a:r>
            <a:endParaRPr lang="en-US" b="1" dirty="0">
              <a:solidFill>
                <a:schemeClr val="bg1"/>
              </a:solidFill>
            </a:endParaRPr>
          </a:p>
        </p:txBody>
      </p:sp>
      <p:sp>
        <p:nvSpPr>
          <p:cNvPr id="8" name="TextBox 7"/>
          <p:cNvSpPr txBox="1"/>
          <p:nvPr/>
        </p:nvSpPr>
        <p:spPr>
          <a:xfrm>
            <a:off x="2667000" y="2176046"/>
            <a:ext cx="2819400" cy="338554"/>
          </a:xfrm>
          <a:prstGeom prst="rect">
            <a:avLst/>
          </a:prstGeom>
          <a:solidFill>
            <a:schemeClr val="tx1"/>
          </a:solidFill>
        </p:spPr>
        <p:txBody>
          <a:bodyPr wrap="square" rtlCol="0">
            <a:spAutoFit/>
          </a:bodyPr>
          <a:lstStyle/>
          <a:p>
            <a:r>
              <a:rPr lang="en-US" sz="1600" b="1" dirty="0" smtClean="0">
                <a:solidFill>
                  <a:schemeClr val="bg1"/>
                </a:solidFill>
              </a:rPr>
              <a:t>Public Market &amp; Market Court</a:t>
            </a:r>
            <a:endParaRPr lang="en-US" sz="1600" b="1" dirty="0">
              <a:solidFill>
                <a:schemeClr val="bg1"/>
              </a:solidFill>
            </a:endParaRPr>
          </a:p>
        </p:txBody>
      </p:sp>
      <p:sp>
        <p:nvSpPr>
          <p:cNvPr id="9" name="TextBox 8"/>
          <p:cNvSpPr txBox="1"/>
          <p:nvPr/>
        </p:nvSpPr>
        <p:spPr>
          <a:xfrm>
            <a:off x="304800" y="4267200"/>
            <a:ext cx="1219200" cy="338554"/>
          </a:xfrm>
          <a:prstGeom prst="rect">
            <a:avLst/>
          </a:prstGeom>
          <a:solidFill>
            <a:schemeClr val="tx1"/>
          </a:solidFill>
        </p:spPr>
        <p:txBody>
          <a:bodyPr wrap="square" rtlCol="0">
            <a:spAutoFit/>
          </a:bodyPr>
          <a:lstStyle/>
          <a:p>
            <a:r>
              <a:rPr lang="en-US" sz="1600" b="1" dirty="0" smtClean="0">
                <a:solidFill>
                  <a:schemeClr val="bg1"/>
                </a:solidFill>
              </a:rPr>
              <a:t>Marine Way</a:t>
            </a:r>
            <a:endParaRPr lang="en-US" sz="1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Regional Destination</a:t>
            </a:r>
            <a:r>
              <a:rPr lang="en-US" dirty="0" smtClean="0"/>
              <a:t/>
            </a:r>
            <a:br>
              <a:rPr lang="en-US" dirty="0" smtClean="0"/>
            </a:br>
            <a:r>
              <a:rPr lang="en-US" sz="4000" dirty="0" smtClean="0"/>
              <a:t>Revitalize the Broadway Corridor</a:t>
            </a:r>
            <a:endParaRPr lang="en-US" sz="40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62539" y="1951037"/>
            <a:ext cx="8018921" cy="4525963"/>
          </a:xfrm>
          <a:prstGeom prst="rect">
            <a:avLst/>
          </a:prstGeom>
          <a:noFill/>
          <a:ln w="9525">
            <a:noFill/>
            <a:miter lim="800000"/>
            <a:headEnd/>
            <a:tailEnd/>
          </a:ln>
          <a:effectLst/>
        </p:spPr>
      </p:pic>
      <p:pic>
        <p:nvPicPr>
          <p:cNvPr id="2051" name="Picture 3" descr="C:\Users\TBrown.RBCRA\AppData\Local\Microsoft\Windows\Temporary Internet Files\Content.Outlook\REIBEKM5\photo (7).JPG"/>
          <p:cNvPicPr>
            <a:picLocks noChangeAspect="1" noChangeArrowheads="1"/>
          </p:cNvPicPr>
          <p:nvPr/>
        </p:nvPicPr>
        <p:blipFill>
          <a:blip r:embed="rId3" cstate="print"/>
          <a:srcRect/>
          <a:stretch>
            <a:fillRect/>
          </a:stretch>
        </p:blipFill>
        <p:spPr bwMode="auto">
          <a:xfrm>
            <a:off x="228600" y="228600"/>
            <a:ext cx="8686800" cy="1358864"/>
          </a:xfrm>
          <a:prstGeom prst="rect">
            <a:avLst/>
          </a:prstGeom>
          <a:ln w="228600" cap="sq" cmpd="thickThin">
            <a:solidFill>
              <a:srgbClr val="000000"/>
            </a:solidFill>
            <a:prstDash val="solid"/>
            <a:miter lim="800000"/>
          </a:ln>
          <a:effectLst>
            <a:innerShdw blurRad="76200">
              <a:srgbClr val="000000"/>
            </a:innerShdw>
          </a:effectLst>
        </p:spPr>
      </p:pic>
      <p:pic>
        <p:nvPicPr>
          <p:cNvPr id="1028" name="Picture 4" descr="C:\Users\TBrown.RBCRA\AppData\Local\Microsoft\Windows\Temporary Internet Files\Content.Outlook\REIBEKM5\photo (8).JPG"/>
          <p:cNvPicPr>
            <a:picLocks noChangeAspect="1" noChangeArrowheads="1"/>
          </p:cNvPicPr>
          <p:nvPr/>
        </p:nvPicPr>
        <p:blipFill>
          <a:blip r:embed="rId4" cstate="print"/>
          <a:srcRect l="8333" b="19298"/>
          <a:stretch>
            <a:fillRect/>
          </a:stretch>
        </p:blipFill>
        <p:spPr bwMode="auto">
          <a:xfrm>
            <a:off x="76200" y="2362200"/>
            <a:ext cx="8915400" cy="4343400"/>
          </a:xfrm>
          <a:prstGeom prst="rect">
            <a:avLst/>
          </a:prstGeom>
          <a:noFill/>
        </p:spPr>
      </p:pic>
      <p:pic>
        <p:nvPicPr>
          <p:cNvPr id="10" name="Picture 9" descr="photo board 4.jpg"/>
          <p:cNvPicPr>
            <a:picLocks noChangeAspect="1"/>
          </p:cNvPicPr>
          <p:nvPr/>
        </p:nvPicPr>
        <p:blipFill>
          <a:blip r:embed="rId5" cstate="print"/>
          <a:srcRect t="8345" b="1385"/>
          <a:stretch>
            <a:fillRect/>
          </a:stretch>
        </p:blipFill>
        <p:spPr>
          <a:xfrm>
            <a:off x="76200" y="2362200"/>
            <a:ext cx="8915400" cy="4385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1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1000" fill="hold"/>
                                        <p:tgtEl>
                                          <p:spTgt spid="1028"/>
                                        </p:tgtEl>
                                        <p:attrNameLst>
                                          <p:attrName>ppt_x</p:attrName>
                                        </p:attrNameLst>
                                      </p:cBhvr>
                                      <p:tavLst>
                                        <p:tav tm="0">
                                          <p:val>
                                            <p:strVal val="1+#ppt_w/2"/>
                                          </p:val>
                                        </p:tav>
                                        <p:tav tm="100000">
                                          <p:val>
                                            <p:strVal val="#ppt_x"/>
                                          </p:val>
                                        </p:tav>
                                      </p:tavLst>
                                    </p:anim>
                                    <p:anim calcmode="lin" valueType="num">
                                      <p:cBhvr additive="base">
                                        <p:cTn id="13"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2"/>
          </p:nvPr>
        </p:nvPicPr>
        <p:blipFill>
          <a:blip r:embed="rId2" cstate="print"/>
          <a:srcRect t="4545"/>
          <a:stretch>
            <a:fillRect/>
          </a:stretch>
        </p:blipFill>
        <p:spPr bwMode="auto">
          <a:xfrm>
            <a:off x="838200" y="1066800"/>
            <a:ext cx="7454538" cy="33528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457200" y="-228600"/>
            <a:ext cx="8229600" cy="1143000"/>
          </a:xfrm>
        </p:spPr>
        <p:txBody>
          <a:bodyPr/>
          <a:lstStyle/>
          <a:p>
            <a:r>
              <a:rPr lang="en-US" dirty="0" smtClean="0"/>
              <a:t>Economic Impact</a:t>
            </a:r>
            <a:endParaRPr lang="en-US" dirty="0"/>
          </a:p>
        </p:txBody>
      </p:sp>
      <p:sp>
        <p:nvSpPr>
          <p:cNvPr id="6" name="Content Placeholder 5"/>
          <p:cNvSpPr>
            <a:spLocks noGrp="1"/>
          </p:cNvSpPr>
          <p:nvPr>
            <p:ph sz="quarter" idx="1"/>
          </p:nvPr>
        </p:nvSpPr>
        <p:spPr>
          <a:xfrm>
            <a:off x="609600" y="4506433"/>
            <a:ext cx="8305800" cy="2427767"/>
          </a:xfrm>
        </p:spPr>
        <p:txBody>
          <a:bodyPr>
            <a:normAutofit fontScale="85000" lnSpcReduction="10000"/>
          </a:bodyPr>
          <a:lstStyle/>
          <a:p>
            <a:pPr>
              <a:buNone/>
            </a:pPr>
            <a:r>
              <a:rPr lang="en-US" b="1" u="sng" dirty="0" smtClean="0"/>
              <a:t>Economic Impact:</a:t>
            </a:r>
            <a:endParaRPr lang="en-US" dirty="0" smtClean="0"/>
          </a:p>
          <a:p>
            <a:pPr lvl="0"/>
            <a:r>
              <a:rPr lang="en-US" dirty="0" smtClean="0"/>
              <a:t>$29 million in public investments.</a:t>
            </a:r>
          </a:p>
          <a:p>
            <a:pPr lvl="0"/>
            <a:r>
              <a:rPr lang="en-US" dirty="0" smtClean="0"/>
              <a:t>$245 million in private development.</a:t>
            </a:r>
          </a:p>
          <a:p>
            <a:pPr lvl="0"/>
            <a:r>
              <a:rPr lang="en-US" dirty="0" smtClean="0"/>
              <a:t>Increase of over $3.2 million in annual tax increment revenues </a:t>
            </a:r>
          </a:p>
          <a:p>
            <a:pPr lvl="0"/>
            <a:r>
              <a:rPr lang="en-US" dirty="0" smtClean="0"/>
              <a:t>Over 100 entrepreneurial opportunities in </a:t>
            </a:r>
            <a:r>
              <a:rPr lang="en-US" b="1" u="sng" dirty="0" smtClean="0"/>
              <a:t>Phases 1&amp;2 alone</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Redevelopment Priority Areas</a:t>
            </a:r>
            <a:endParaRPr lang="en-US" dirty="0"/>
          </a:p>
        </p:txBody>
      </p:sp>
      <p:sp>
        <p:nvSpPr>
          <p:cNvPr id="11" name="Subtitle 10"/>
          <p:cNvSpPr>
            <a:spLocks noGrp="1"/>
          </p:cNvSpPr>
          <p:nvPr>
            <p:ph type="subTitle" idx="1"/>
          </p:nvPr>
        </p:nvSpPr>
        <p:spPr/>
        <p:txBody>
          <a:bodyPr/>
          <a:lstStyle/>
          <a:p>
            <a:r>
              <a:rPr lang="en-US" b="1" dirty="0" smtClean="0"/>
              <a:t>Riviera Beach Heights</a:t>
            </a:r>
            <a:endParaRPr lang="en-US" b="1" dirty="0"/>
          </a:p>
        </p:txBody>
      </p:sp>
      <p:sp>
        <p:nvSpPr>
          <p:cNvPr id="7" name="Date Placeholder 6"/>
          <p:cNvSpPr>
            <a:spLocks noGrp="1"/>
          </p:cNvSpPr>
          <p:nvPr>
            <p:ph type="dt" sz="half" idx="10"/>
          </p:nvPr>
        </p:nvSpPr>
        <p:spPr/>
        <p:txBody>
          <a:bodyPr/>
          <a:lstStyle/>
          <a:p>
            <a:r>
              <a:rPr lang="en-US" smtClean="0"/>
              <a:t>561-844-3408 www.rbcra.com </a:t>
            </a:r>
            <a:endParaRPr lang="en-US" dirty="0"/>
          </a:p>
        </p:txBody>
      </p:sp>
      <p:sp>
        <p:nvSpPr>
          <p:cNvPr id="8" name="Footer Placeholder 7"/>
          <p:cNvSpPr>
            <a:spLocks noGrp="1"/>
          </p:cNvSpPr>
          <p:nvPr>
            <p:ph type="ftr" sz="quarter" idx="11"/>
          </p:nvPr>
        </p:nvSpPr>
        <p:spPr/>
        <p:txBody>
          <a:bodyPr/>
          <a:lstStyle/>
          <a:p>
            <a:r>
              <a:rPr lang="en-US" dirty="0" smtClean="0"/>
              <a:t>2001 Broadway STE 300 </a:t>
            </a:r>
          </a:p>
          <a:p>
            <a:r>
              <a:rPr lang="en-US" dirty="0" smtClean="0"/>
              <a:t>Riviera Beach Fl, 33404</a:t>
            </a:r>
            <a:endParaRPr lang="en-US" dirty="0"/>
          </a:p>
        </p:txBody>
      </p:sp>
      <p:sp>
        <p:nvSpPr>
          <p:cNvPr id="9" name="Slide Number Placeholder 8"/>
          <p:cNvSpPr>
            <a:spLocks noGrp="1"/>
          </p:cNvSpPr>
          <p:nvPr>
            <p:ph type="sldNum" sz="quarter" idx="12"/>
          </p:nvPr>
        </p:nvSpPr>
        <p:spPr/>
        <p:txBody>
          <a:bodyPr/>
          <a:lstStyle/>
          <a:p>
            <a:fld id="{ACB9B922-CAED-4F5C-8EAE-8CD83EBBDDC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4898550" y="1243828"/>
            <a:ext cx="3597022" cy="4598894"/>
          </a:xfrm>
          <a:prstGeom prst="rect">
            <a:avLst/>
          </a:prstGeom>
          <a:noFill/>
          <a:ln w="9525">
            <a:noFill/>
            <a:miter lim="800000"/>
            <a:headEnd/>
            <a:tailEnd/>
          </a:ln>
          <a:effectLst/>
        </p:spPr>
      </p:pic>
      <p:sp>
        <p:nvSpPr>
          <p:cNvPr id="5" name="TextBox 4"/>
          <p:cNvSpPr txBox="1"/>
          <p:nvPr/>
        </p:nvSpPr>
        <p:spPr>
          <a:xfrm>
            <a:off x="1017741" y="37113"/>
            <a:ext cx="9128025" cy="1107973"/>
          </a:xfrm>
          <a:prstGeom prst="rect">
            <a:avLst/>
          </a:prstGeom>
          <a:noFill/>
          <a:ln>
            <a:noFill/>
          </a:ln>
        </p:spPr>
        <p:txBody>
          <a:bodyPr wrap="square" lIns="91418" tIns="45709" rIns="91418" bIns="45709" rtlCol="0">
            <a:spAutoFit/>
          </a:bodyPr>
          <a:lstStyle/>
          <a:p>
            <a:r>
              <a:rPr lang="en-US" sz="4400" b="1" dirty="0">
                <a:latin typeface="Arial" pitchFamily="34" charset="0"/>
                <a:ea typeface="Adobe Fan Heiti Std B" pitchFamily="34" charset="-128"/>
                <a:cs typeface="Arial" pitchFamily="34" charset="0"/>
              </a:rPr>
              <a:t>Riviera </a:t>
            </a:r>
            <a:r>
              <a:rPr lang="en-US" sz="4400" b="1" dirty="0" smtClean="0">
                <a:latin typeface="Arial" pitchFamily="34" charset="0"/>
                <a:ea typeface="Adobe Fan Heiti Std B" pitchFamily="34" charset="-128"/>
                <a:cs typeface="Arial" pitchFamily="34" charset="0"/>
              </a:rPr>
              <a:t>Beach </a:t>
            </a:r>
            <a:r>
              <a:rPr lang="en-US" sz="4400" b="1" dirty="0">
                <a:latin typeface="Arial" pitchFamily="34" charset="0"/>
                <a:ea typeface="Adobe Fan Heiti Std B" pitchFamily="34" charset="-128"/>
                <a:cs typeface="Arial" pitchFamily="34" charset="0"/>
              </a:rPr>
              <a:t>Heights</a:t>
            </a:r>
          </a:p>
          <a:p>
            <a:r>
              <a:rPr lang="en-US" sz="2200" dirty="0" smtClean="0">
                <a:solidFill>
                  <a:srgbClr val="FF0000"/>
                </a:solidFill>
                <a:latin typeface="Swis721 Lt BT" pitchFamily="34" charset="0"/>
                <a:ea typeface="Adobe Fan Heiti Std B" pitchFamily="34" charset="-128"/>
                <a:cs typeface="Times New Roman" pitchFamily="18" charset="0"/>
              </a:rPr>
              <a:t>Current Conditions</a:t>
            </a:r>
            <a:endParaRPr lang="en-US" sz="2200" i="1" dirty="0">
              <a:solidFill>
                <a:srgbClr val="FF0000"/>
              </a:solidFill>
              <a:latin typeface="Swis721 Lt BT" pitchFamily="34" charset="0"/>
              <a:ea typeface="Adobe Fan Heiti Std B" pitchFamily="34" charset="-128"/>
              <a:cs typeface="Times New Roman" pitchFamily="18" charset="0"/>
            </a:endParaRPr>
          </a:p>
        </p:txBody>
      </p:sp>
      <p:sp>
        <p:nvSpPr>
          <p:cNvPr id="16" name="Content Placeholder 15"/>
          <p:cNvSpPr>
            <a:spLocks noGrp="1"/>
          </p:cNvSpPr>
          <p:nvPr>
            <p:ph sz="half" idx="1"/>
          </p:nvPr>
        </p:nvSpPr>
        <p:spPr>
          <a:xfrm>
            <a:off x="272314" y="1308067"/>
            <a:ext cx="4457342" cy="4525963"/>
          </a:xfrm>
        </p:spPr>
        <p:txBody>
          <a:bodyPr lIns="82048" tIns="41025" rIns="82048" bIns="41025">
            <a:normAutofit lnSpcReduction="10000"/>
          </a:bodyPr>
          <a:lstStyle/>
          <a:p>
            <a:r>
              <a:rPr lang="en-US" sz="2200" dirty="0" smtClean="0"/>
              <a:t>The City’s and CRA’s south western most boundary</a:t>
            </a:r>
          </a:p>
          <a:p>
            <a:r>
              <a:rPr lang="en-US" sz="2200" dirty="0" smtClean="0"/>
              <a:t>Residential neighborhood in CTs  14.03 &amp; 14.04:</a:t>
            </a:r>
          </a:p>
          <a:p>
            <a:pPr lvl="1">
              <a:buFont typeface="Courier New" pitchFamily="49" charset="0"/>
              <a:buChar char="o"/>
            </a:pPr>
            <a:r>
              <a:rPr lang="en-US" sz="2200" dirty="0" smtClean="0"/>
              <a:t>50% of the families earn less than $24,000/yr</a:t>
            </a:r>
          </a:p>
          <a:p>
            <a:pPr lvl="1">
              <a:buFont typeface="Courier New" pitchFamily="49" charset="0"/>
              <a:buChar char="o"/>
            </a:pPr>
            <a:r>
              <a:rPr lang="en-US" sz="2200" dirty="0" smtClean="0"/>
              <a:t>Unemployed 2.9x &amp; 1.47x higher than national average</a:t>
            </a:r>
          </a:p>
          <a:p>
            <a:pPr lvl="1">
              <a:buFont typeface="Courier New" pitchFamily="49" charset="0"/>
              <a:buChar char="o"/>
            </a:pPr>
            <a:r>
              <a:rPr lang="en-US" sz="2200" dirty="0" smtClean="0"/>
              <a:t>Persons below poverty at 32% &amp; 40%, versus 12% countywide</a:t>
            </a:r>
          </a:p>
          <a:p>
            <a:pPr lvl="1">
              <a:buFont typeface="Courier New" pitchFamily="49" charset="0"/>
              <a:buChar char="o"/>
            </a:pPr>
            <a:r>
              <a:rPr lang="en-US" sz="2200" dirty="0" smtClean="0"/>
              <a:t>Homeownership rate at 43% &amp; 27%, versus 73% countywide </a:t>
            </a:r>
            <a:endParaRPr lang="en-US" sz="2200" dirty="0"/>
          </a:p>
        </p:txBody>
      </p:sp>
      <p:sp>
        <p:nvSpPr>
          <p:cNvPr id="18" name="TextBox 17"/>
          <p:cNvSpPr txBox="1"/>
          <p:nvPr/>
        </p:nvSpPr>
        <p:spPr>
          <a:xfrm>
            <a:off x="458635" y="5870335"/>
            <a:ext cx="1834445" cy="252136"/>
          </a:xfrm>
          <a:prstGeom prst="rect">
            <a:avLst/>
          </a:prstGeom>
          <a:noFill/>
        </p:spPr>
        <p:txBody>
          <a:bodyPr wrap="none" lIns="82048" tIns="41025" rIns="82048" bIns="41025" rtlCol="0">
            <a:spAutoFit/>
          </a:bodyPr>
          <a:lstStyle/>
          <a:p>
            <a:r>
              <a:rPr lang="en-US" sz="1100" dirty="0" smtClean="0"/>
              <a:t>Source:  US Census Data</a:t>
            </a:r>
            <a:endParaRPr lang="en-US" sz="1100" dirty="0"/>
          </a:p>
        </p:txBody>
      </p:sp>
      <p:sp>
        <p:nvSpPr>
          <p:cNvPr id="19" name="Oval 18"/>
          <p:cNvSpPr/>
          <p:nvPr/>
        </p:nvSpPr>
        <p:spPr>
          <a:xfrm>
            <a:off x="4887310" y="4284510"/>
            <a:ext cx="1848995" cy="83464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435608" y="152400"/>
            <a:ext cx="7498080" cy="1143000"/>
          </a:xfrm>
        </p:spPr>
        <p:txBody>
          <a:bodyPr/>
          <a:lstStyle/>
          <a:p>
            <a:pPr eaLnBrk="1" hangingPunct="1">
              <a:defRPr/>
            </a:pPr>
            <a:r>
              <a:rPr lang="en-US" dirty="0" smtClean="0"/>
              <a:t>Board Action</a:t>
            </a:r>
          </a:p>
        </p:txBody>
      </p:sp>
      <p:sp>
        <p:nvSpPr>
          <p:cNvPr id="7" name="Content Placeholder 6"/>
          <p:cNvSpPr>
            <a:spLocks noGrp="1"/>
          </p:cNvSpPr>
          <p:nvPr>
            <p:ph sz="half" idx="1"/>
          </p:nvPr>
        </p:nvSpPr>
        <p:spPr>
          <a:xfrm>
            <a:off x="1066800" y="1524000"/>
            <a:ext cx="2514600" cy="1524000"/>
          </a:xfrm>
        </p:spPr>
        <p:txBody>
          <a:bodyPr>
            <a:normAutofit/>
          </a:bodyPr>
          <a:lstStyle/>
          <a:p>
            <a:pPr marL="109538" indent="-28575">
              <a:buNone/>
            </a:pPr>
            <a:r>
              <a:rPr lang="en-US" dirty="0" smtClean="0"/>
              <a:t>Appoint a 19-member board</a:t>
            </a:r>
          </a:p>
          <a:p>
            <a:pPr marL="596646" indent="-514350">
              <a:buFont typeface="+mj-lt"/>
              <a:buAutoNum type="arabicPeriod" startAt="2"/>
            </a:pPr>
            <a:endParaRPr lang="en-US" dirty="0"/>
          </a:p>
        </p:txBody>
      </p:sp>
      <p:pic>
        <p:nvPicPr>
          <p:cNvPr id="31749" name="Picture 3"/>
          <p:cNvPicPr>
            <a:picLocks noChangeAspect="1" noChangeArrowheads="1"/>
          </p:cNvPicPr>
          <p:nvPr/>
        </p:nvPicPr>
        <p:blipFill>
          <a:blip r:embed="rId3" cstate="print"/>
          <a:srcRect/>
          <a:stretch>
            <a:fillRect/>
          </a:stretch>
        </p:blipFill>
        <p:spPr bwMode="auto">
          <a:xfrm>
            <a:off x="247651" y="1123950"/>
            <a:ext cx="8648700" cy="171450"/>
          </a:xfrm>
          <a:prstGeom prst="rect">
            <a:avLst/>
          </a:prstGeom>
          <a:noFill/>
          <a:ln w="9525">
            <a:noFill/>
            <a:miter lim="800000"/>
            <a:headEnd/>
            <a:tailEnd/>
          </a:ln>
        </p:spPr>
      </p:pic>
      <p:graphicFrame>
        <p:nvGraphicFramePr>
          <p:cNvPr id="8" name="Diagram 7"/>
          <p:cNvGraphicFramePr/>
          <p:nvPr/>
        </p:nvGraphicFramePr>
        <p:xfrm>
          <a:off x="-76200" y="1295400"/>
          <a:ext cx="11277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98501" y="46540"/>
            <a:ext cx="8419244" cy="975393"/>
          </a:xfrm>
          <a:prstGeom prst="rect">
            <a:avLst/>
          </a:prstGeom>
          <a:noFill/>
        </p:spPr>
        <p:txBody>
          <a:bodyPr wrap="square" lIns="82039" tIns="41020" rIns="82039" bIns="41020" rtlCol="0">
            <a:spAutoFit/>
          </a:bodyPr>
          <a:lstStyle/>
          <a:p>
            <a:pPr algn="just" defTabSz="914079"/>
            <a:r>
              <a:rPr lang="en-US" sz="2900" b="1" i="1" dirty="0" smtClean="0">
                <a:solidFill>
                  <a:srgbClr val="FF0000"/>
                </a:solidFill>
                <a:latin typeface="Arial" pitchFamily="34" charset="0"/>
                <a:cs typeface="Arial" pitchFamily="34" charset="0"/>
              </a:rPr>
              <a:t>Stitching Our Economic Vitality Together:</a:t>
            </a:r>
          </a:p>
          <a:p>
            <a:pPr algn="just" defTabSz="914079"/>
            <a:endParaRPr lang="en-US" sz="2900" b="1" i="1" dirty="0">
              <a:solidFill>
                <a:srgbClr val="FF0000"/>
              </a:solidFill>
              <a:latin typeface="Arial" pitchFamily="34" charset="0"/>
              <a:cs typeface="Arial" pitchFamily="34" charset="0"/>
            </a:endParaRPr>
          </a:p>
        </p:txBody>
      </p:sp>
      <p:sp>
        <p:nvSpPr>
          <p:cNvPr id="83" name="Freeform 82"/>
          <p:cNvSpPr/>
          <p:nvPr/>
        </p:nvSpPr>
        <p:spPr>
          <a:xfrm>
            <a:off x="4786578" y="-25857"/>
            <a:ext cx="2270800" cy="1154069"/>
          </a:xfrm>
          <a:custGeom>
            <a:avLst/>
            <a:gdLst>
              <a:gd name="connsiteX0" fmla="*/ 0 w 2700669"/>
              <a:gd name="connsiteY0" fmla="*/ 1403497 h 1414130"/>
              <a:gd name="connsiteX1" fmla="*/ 914400 w 2700669"/>
              <a:gd name="connsiteY1" fmla="*/ 1414130 h 1414130"/>
              <a:gd name="connsiteX2" fmla="*/ 1222744 w 2700669"/>
              <a:gd name="connsiteY2" fmla="*/ 1297172 h 1414130"/>
              <a:gd name="connsiteX3" fmla="*/ 1562986 w 2700669"/>
              <a:gd name="connsiteY3" fmla="*/ 1190846 h 1414130"/>
              <a:gd name="connsiteX4" fmla="*/ 1839432 w 2700669"/>
              <a:gd name="connsiteY4" fmla="*/ 1190846 h 1414130"/>
              <a:gd name="connsiteX5" fmla="*/ 2083981 w 2700669"/>
              <a:gd name="connsiteY5" fmla="*/ 1137684 h 1414130"/>
              <a:gd name="connsiteX6" fmla="*/ 2190306 w 2700669"/>
              <a:gd name="connsiteY6" fmla="*/ 1052623 h 1414130"/>
              <a:gd name="connsiteX7" fmla="*/ 2466753 w 2700669"/>
              <a:gd name="connsiteY7" fmla="*/ 776177 h 1414130"/>
              <a:gd name="connsiteX8" fmla="*/ 2509283 w 2700669"/>
              <a:gd name="connsiteY8" fmla="*/ 627321 h 1414130"/>
              <a:gd name="connsiteX9" fmla="*/ 2498651 w 2700669"/>
              <a:gd name="connsiteY9" fmla="*/ 478465 h 1414130"/>
              <a:gd name="connsiteX10" fmla="*/ 2498651 w 2700669"/>
              <a:gd name="connsiteY10" fmla="*/ 180753 h 1414130"/>
              <a:gd name="connsiteX11" fmla="*/ 2700669 w 2700669"/>
              <a:gd name="connsiteY11" fmla="*/ 0 h 141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669" h="1414130">
                <a:moveTo>
                  <a:pt x="0" y="1403497"/>
                </a:moveTo>
                <a:lnTo>
                  <a:pt x="914400" y="1414130"/>
                </a:lnTo>
                <a:lnTo>
                  <a:pt x="1222744" y="1297172"/>
                </a:lnTo>
                <a:lnTo>
                  <a:pt x="1562986" y="1190846"/>
                </a:lnTo>
                <a:lnTo>
                  <a:pt x="1839432" y="1190846"/>
                </a:lnTo>
                <a:lnTo>
                  <a:pt x="2083981" y="1137684"/>
                </a:lnTo>
                <a:lnTo>
                  <a:pt x="2190306" y="1052623"/>
                </a:lnTo>
                <a:lnTo>
                  <a:pt x="2466753" y="776177"/>
                </a:lnTo>
                <a:lnTo>
                  <a:pt x="2509283" y="627321"/>
                </a:lnTo>
                <a:lnTo>
                  <a:pt x="2498651" y="478465"/>
                </a:lnTo>
                <a:lnTo>
                  <a:pt x="2498651" y="180753"/>
                </a:lnTo>
                <a:lnTo>
                  <a:pt x="2700669" y="0"/>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4" name="Freeform 83"/>
          <p:cNvSpPr/>
          <p:nvPr/>
        </p:nvSpPr>
        <p:spPr>
          <a:xfrm>
            <a:off x="1523422" y="5284594"/>
            <a:ext cx="1644989" cy="1605284"/>
          </a:xfrm>
          <a:custGeom>
            <a:avLst/>
            <a:gdLst>
              <a:gd name="connsiteX0" fmla="*/ 1956390 w 1956390"/>
              <a:gd name="connsiteY0" fmla="*/ 0 h 1967023"/>
              <a:gd name="connsiteX1" fmla="*/ 1275907 w 1956390"/>
              <a:gd name="connsiteY1" fmla="*/ 531628 h 1967023"/>
              <a:gd name="connsiteX2" fmla="*/ 999460 w 1956390"/>
              <a:gd name="connsiteY2" fmla="*/ 669851 h 1967023"/>
              <a:gd name="connsiteX3" fmla="*/ 861237 w 1956390"/>
              <a:gd name="connsiteY3" fmla="*/ 786809 h 1967023"/>
              <a:gd name="connsiteX4" fmla="*/ 765544 w 1956390"/>
              <a:gd name="connsiteY4" fmla="*/ 999461 h 1967023"/>
              <a:gd name="connsiteX5" fmla="*/ 754911 w 1956390"/>
              <a:gd name="connsiteY5" fmla="*/ 1127051 h 1967023"/>
              <a:gd name="connsiteX6" fmla="*/ 744279 w 1956390"/>
              <a:gd name="connsiteY6" fmla="*/ 1222744 h 1967023"/>
              <a:gd name="connsiteX7" fmla="*/ 712381 w 1956390"/>
              <a:gd name="connsiteY7" fmla="*/ 1360968 h 1967023"/>
              <a:gd name="connsiteX8" fmla="*/ 637953 w 1956390"/>
              <a:gd name="connsiteY8" fmla="*/ 1456661 h 1967023"/>
              <a:gd name="connsiteX9" fmla="*/ 457200 w 1956390"/>
              <a:gd name="connsiteY9" fmla="*/ 1584251 h 1967023"/>
              <a:gd name="connsiteX10" fmla="*/ 42530 w 1956390"/>
              <a:gd name="connsiteY10" fmla="*/ 1786270 h 1967023"/>
              <a:gd name="connsiteX11" fmla="*/ 0 w 1956390"/>
              <a:gd name="connsiteY11" fmla="*/ 1967023 h 19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6390" h="1967023">
                <a:moveTo>
                  <a:pt x="1956390" y="0"/>
                </a:moveTo>
                <a:lnTo>
                  <a:pt x="1275907" y="531628"/>
                </a:lnTo>
                <a:lnTo>
                  <a:pt x="999460" y="669851"/>
                </a:lnTo>
                <a:lnTo>
                  <a:pt x="861237" y="786809"/>
                </a:lnTo>
                <a:lnTo>
                  <a:pt x="765544" y="999461"/>
                </a:lnTo>
                <a:lnTo>
                  <a:pt x="754911" y="1127051"/>
                </a:lnTo>
                <a:lnTo>
                  <a:pt x="744279" y="1222744"/>
                </a:lnTo>
                <a:lnTo>
                  <a:pt x="712381" y="1360968"/>
                </a:lnTo>
                <a:lnTo>
                  <a:pt x="637953" y="1456661"/>
                </a:lnTo>
                <a:lnTo>
                  <a:pt x="457200" y="1584251"/>
                </a:lnTo>
                <a:lnTo>
                  <a:pt x="42530" y="1786270"/>
                </a:lnTo>
                <a:lnTo>
                  <a:pt x="0" y="1967023"/>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5" name="Freeform 84"/>
          <p:cNvSpPr/>
          <p:nvPr/>
        </p:nvSpPr>
        <p:spPr>
          <a:xfrm>
            <a:off x="5635896" y="5440786"/>
            <a:ext cx="2422783" cy="1423063"/>
          </a:xfrm>
          <a:custGeom>
            <a:avLst/>
            <a:gdLst>
              <a:gd name="connsiteX0" fmla="*/ 0 w 2881423"/>
              <a:gd name="connsiteY0" fmla="*/ 0 h 1743740"/>
              <a:gd name="connsiteX1" fmla="*/ 372139 w 2881423"/>
              <a:gd name="connsiteY1" fmla="*/ 318977 h 1743740"/>
              <a:gd name="connsiteX2" fmla="*/ 552893 w 2881423"/>
              <a:gd name="connsiteY2" fmla="*/ 595423 h 1743740"/>
              <a:gd name="connsiteX3" fmla="*/ 616688 w 2881423"/>
              <a:gd name="connsiteY3" fmla="*/ 637954 h 1743740"/>
              <a:gd name="connsiteX4" fmla="*/ 744279 w 2881423"/>
              <a:gd name="connsiteY4" fmla="*/ 723014 h 1743740"/>
              <a:gd name="connsiteX5" fmla="*/ 1158948 w 2881423"/>
              <a:gd name="connsiteY5" fmla="*/ 839972 h 1743740"/>
              <a:gd name="connsiteX6" fmla="*/ 1584251 w 2881423"/>
              <a:gd name="connsiteY6" fmla="*/ 903768 h 1743740"/>
              <a:gd name="connsiteX7" fmla="*/ 1988288 w 2881423"/>
              <a:gd name="connsiteY7" fmla="*/ 871870 h 1743740"/>
              <a:gd name="connsiteX8" fmla="*/ 2264734 w 2881423"/>
              <a:gd name="connsiteY8" fmla="*/ 925033 h 1743740"/>
              <a:gd name="connsiteX9" fmla="*/ 2434855 w 2881423"/>
              <a:gd name="connsiteY9" fmla="*/ 946298 h 1743740"/>
              <a:gd name="connsiteX10" fmla="*/ 2551813 w 2881423"/>
              <a:gd name="connsiteY10" fmla="*/ 1063256 h 1743740"/>
              <a:gd name="connsiteX11" fmla="*/ 2690037 w 2881423"/>
              <a:gd name="connsiteY11" fmla="*/ 1212112 h 1743740"/>
              <a:gd name="connsiteX12" fmla="*/ 2785730 w 2881423"/>
              <a:gd name="connsiteY12" fmla="*/ 1371600 h 1743740"/>
              <a:gd name="connsiteX13" fmla="*/ 2860158 w 2881423"/>
              <a:gd name="connsiteY13" fmla="*/ 1573619 h 1743740"/>
              <a:gd name="connsiteX14" fmla="*/ 2881423 w 2881423"/>
              <a:gd name="connsiteY14" fmla="*/ 1743740 h 17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1423" h="1743740">
                <a:moveTo>
                  <a:pt x="0" y="0"/>
                </a:moveTo>
                <a:lnTo>
                  <a:pt x="372139" y="318977"/>
                </a:lnTo>
                <a:lnTo>
                  <a:pt x="552893" y="595423"/>
                </a:lnTo>
                <a:lnTo>
                  <a:pt x="616688" y="637954"/>
                </a:lnTo>
                <a:lnTo>
                  <a:pt x="744279" y="723014"/>
                </a:lnTo>
                <a:lnTo>
                  <a:pt x="1158948" y="839972"/>
                </a:lnTo>
                <a:lnTo>
                  <a:pt x="1584251" y="903768"/>
                </a:lnTo>
                <a:lnTo>
                  <a:pt x="1988288" y="871870"/>
                </a:lnTo>
                <a:lnTo>
                  <a:pt x="2264734" y="925033"/>
                </a:lnTo>
                <a:lnTo>
                  <a:pt x="2434855" y="946298"/>
                </a:lnTo>
                <a:lnTo>
                  <a:pt x="2551813" y="1063256"/>
                </a:lnTo>
                <a:lnTo>
                  <a:pt x="2690037" y="1212112"/>
                </a:lnTo>
                <a:lnTo>
                  <a:pt x="2785730" y="1371600"/>
                </a:lnTo>
                <a:lnTo>
                  <a:pt x="2860158" y="1573619"/>
                </a:lnTo>
                <a:lnTo>
                  <a:pt x="2881423" y="1743740"/>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6" name="Freeform 85"/>
          <p:cNvSpPr/>
          <p:nvPr/>
        </p:nvSpPr>
        <p:spPr>
          <a:xfrm>
            <a:off x="-237794" y="3714018"/>
            <a:ext cx="9405047" cy="2065177"/>
          </a:xfrm>
          <a:custGeom>
            <a:avLst/>
            <a:gdLst>
              <a:gd name="connsiteX0" fmla="*/ 0 w 11185451"/>
              <a:gd name="connsiteY0" fmla="*/ 2402958 h 2530549"/>
              <a:gd name="connsiteX1" fmla="*/ 659218 w 11185451"/>
              <a:gd name="connsiteY1" fmla="*/ 2264735 h 2530549"/>
              <a:gd name="connsiteX2" fmla="*/ 1307804 w 11185451"/>
              <a:gd name="connsiteY2" fmla="*/ 1935126 h 2530549"/>
              <a:gd name="connsiteX3" fmla="*/ 1690576 w 11185451"/>
              <a:gd name="connsiteY3" fmla="*/ 1658679 h 2530549"/>
              <a:gd name="connsiteX4" fmla="*/ 2509283 w 11185451"/>
              <a:gd name="connsiteY4" fmla="*/ 1297172 h 2530549"/>
              <a:gd name="connsiteX5" fmla="*/ 3646967 w 11185451"/>
              <a:gd name="connsiteY5" fmla="*/ 1254642 h 2530549"/>
              <a:gd name="connsiteX6" fmla="*/ 4561367 w 11185451"/>
              <a:gd name="connsiteY6" fmla="*/ 1360967 h 2530549"/>
              <a:gd name="connsiteX7" fmla="*/ 5316279 w 11185451"/>
              <a:gd name="connsiteY7" fmla="*/ 1552353 h 2530549"/>
              <a:gd name="connsiteX8" fmla="*/ 5986130 w 11185451"/>
              <a:gd name="connsiteY8" fmla="*/ 1616149 h 2530549"/>
              <a:gd name="connsiteX9" fmla="*/ 7113181 w 11185451"/>
              <a:gd name="connsiteY9" fmla="*/ 1382232 h 2530549"/>
              <a:gd name="connsiteX10" fmla="*/ 8123274 w 11185451"/>
              <a:gd name="connsiteY10" fmla="*/ 1084521 h 2530549"/>
              <a:gd name="connsiteX11" fmla="*/ 8591107 w 11185451"/>
              <a:gd name="connsiteY11" fmla="*/ 988828 h 2530549"/>
              <a:gd name="connsiteX12" fmla="*/ 8750595 w 11185451"/>
              <a:gd name="connsiteY12" fmla="*/ 978195 h 2530549"/>
              <a:gd name="connsiteX13" fmla="*/ 9250325 w 11185451"/>
              <a:gd name="connsiteY13" fmla="*/ 754912 h 2530549"/>
              <a:gd name="connsiteX14" fmla="*/ 9399181 w 11185451"/>
              <a:gd name="connsiteY14" fmla="*/ 542260 h 2530549"/>
              <a:gd name="connsiteX15" fmla="*/ 9505507 w 11185451"/>
              <a:gd name="connsiteY15" fmla="*/ 510363 h 2530549"/>
              <a:gd name="connsiteX16" fmla="*/ 9845748 w 11185451"/>
              <a:gd name="connsiteY16" fmla="*/ 318977 h 2530549"/>
              <a:gd name="connsiteX17" fmla="*/ 10600660 w 11185451"/>
              <a:gd name="connsiteY17" fmla="*/ 63795 h 2530549"/>
              <a:gd name="connsiteX18" fmla="*/ 11036595 w 11185451"/>
              <a:gd name="connsiteY18" fmla="*/ 0 h 2530549"/>
              <a:gd name="connsiteX19" fmla="*/ 11132288 w 11185451"/>
              <a:gd name="connsiteY19" fmla="*/ 776177 h 2530549"/>
              <a:gd name="connsiteX20" fmla="*/ 10877107 w 11185451"/>
              <a:gd name="connsiteY20" fmla="*/ 1041991 h 2530549"/>
              <a:gd name="connsiteX21" fmla="*/ 10292316 w 11185451"/>
              <a:gd name="connsiteY21" fmla="*/ 956930 h 2530549"/>
              <a:gd name="connsiteX22" fmla="*/ 9664995 w 11185451"/>
              <a:gd name="connsiteY22" fmla="*/ 1382232 h 2530549"/>
              <a:gd name="connsiteX23" fmla="*/ 8825023 w 11185451"/>
              <a:gd name="connsiteY23" fmla="*/ 1945758 h 2530549"/>
              <a:gd name="connsiteX24" fmla="*/ 7719237 w 11185451"/>
              <a:gd name="connsiteY24" fmla="*/ 2179674 h 2530549"/>
              <a:gd name="connsiteX25" fmla="*/ 7155711 w 11185451"/>
              <a:gd name="connsiteY25" fmla="*/ 2222205 h 2530549"/>
              <a:gd name="connsiteX26" fmla="*/ 8931348 w 11185451"/>
              <a:gd name="connsiteY26" fmla="*/ 2094614 h 2530549"/>
              <a:gd name="connsiteX27" fmla="*/ 9516139 w 11185451"/>
              <a:gd name="connsiteY27" fmla="*/ 2381693 h 2530549"/>
              <a:gd name="connsiteX28" fmla="*/ 9930809 w 11185451"/>
              <a:gd name="connsiteY28" fmla="*/ 2413591 h 2530549"/>
              <a:gd name="connsiteX29" fmla="*/ 10919637 w 11185451"/>
              <a:gd name="connsiteY29" fmla="*/ 2530549 h 2530549"/>
              <a:gd name="connsiteX30" fmla="*/ 11068493 w 11185451"/>
              <a:gd name="connsiteY30" fmla="*/ 2530549 h 2530549"/>
              <a:gd name="connsiteX31" fmla="*/ 11185451 w 11185451"/>
              <a:gd name="connsiteY31"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690576 w 11185451"/>
              <a:gd name="connsiteY3" fmla="*/ 1658679 h 2530549"/>
              <a:gd name="connsiteX4" fmla="*/ 2509283 w 11185451"/>
              <a:gd name="connsiteY4" fmla="*/ 1297172 h 2530549"/>
              <a:gd name="connsiteX5" fmla="*/ 3646967 w 11185451"/>
              <a:gd name="connsiteY5" fmla="*/ 1254642 h 2530549"/>
              <a:gd name="connsiteX6" fmla="*/ 4561367 w 11185451"/>
              <a:gd name="connsiteY6" fmla="*/ 1360967 h 2530549"/>
              <a:gd name="connsiteX7" fmla="*/ 5316279 w 11185451"/>
              <a:gd name="connsiteY7" fmla="*/ 1552353 h 2530549"/>
              <a:gd name="connsiteX8" fmla="*/ 5986130 w 11185451"/>
              <a:gd name="connsiteY8" fmla="*/ 1616149 h 2530549"/>
              <a:gd name="connsiteX9" fmla="*/ 7113181 w 11185451"/>
              <a:gd name="connsiteY9" fmla="*/ 1382232 h 2530549"/>
              <a:gd name="connsiteX10" fmla="*/ 8123274 w 11185451"/>
              <a:gd name="connsiteY10" fmla="*/ 1084521 h 2530549"/>
              <a:gd name="connsiteX11" fmla="*/ 8591107 w 11185451"/>
              <a:gd name="connsiteY11" fmla="*/ 988828 h 2530549"/>
              <a:gd name="connsiteX12" fmla="*/ 8750595 w 11185451"/>
              <a:gd name="connsiteY12" fmla="*/ 978195 h 2530549"/>
              <a:gd name="connsiteX13" fmla="*/ 9250325 w 11185451"/>
              <a:gd name="connsiteY13" fmla="*/ 754912 h 2530549"/>
              <a:gd name="connsiteX14" fmla="*/ 9399181 w 11185451"/>
              <a:gd name="connsiteY14" fmla="*/ 542260 h 2530549"/>
              <a:gd name="connsiteX15" fmla="*/ 9505507 w 11185451"/>
              <a:gd name="connsiteY15" fmla="*/ 510363 h 2530549"/>
              <a:gd name="connsiteX16" fmla="*/ 9845748 w 11185451"/>
              <a:gd name="connsiteY16" fmla="*/ 318977 h 2530549"/>
              <a:gd name="connsiteX17" fmla="*/ 10600660 w 11185451"/>
              <a:gd name="connsiteY17" fmla="*/ 63795 h 2530549"/>
              <a:gd name="connsiteX18" fmla="*/ 11036595 w 11185451"/>
              <a:gd name="connsiteY18" fmla="*/ 0 h 2530549"/>
              <a:gd name="connsiteX19" fmla="*/ 11132288 w 11185451"/>
              <a:gd name="connsiteY19" fmla="*/ 776177 h 2530549"/>
              <a:gd name="connsiteX20" fmla="*/ 10877107 w 11185451"/>
              <a:gd name="connsiteY20" fmla="*/ 1041991 h 2530549"/>
              <a:gd name="connsiteX21" fmla="*/ 10292316 w 11185451"/>
              <a:gd name="connsiteY21" fmla="*/ 956930 h 2530549"/>
              <a:gd name="connsiteX22" fmla="*/ 9664995 w 11185451"/>
              <a:gd name="connsiteY22" fmla="*/ 1382232 h 2530549"/>
              <a:gd name="connsiteX23" fmla="*/ 8825023 w 11185451"/>
              <a:gd name="connsiteY23" fmla="*/ 1945758 h 2530549"/>
              <a:gd name="connsiteX24" fmla="*/ 7719237 w 11185451"/>
              <a:gd name="connsiteY24" fmla="*/ 2179674 h 2530549"/>
              <a:gd name="connsiteX25" fmla="*/ 7155711 w 11185451"/>
              <a:gd name="connsiteY25" fmla="*/ 2222205 h 2530549"/>
              <a:gd name="connsiteX26" fmla="*/ 8931348 w 11185451"/>
              <a:gd name="connsiteY26" fmla="*/ 2094614 h 2530549"/>
              <a:gd name="connsiteX27" fmla="*/ 9516139 w 11185451"/>
              <a:gd name="connsiteY27" fmla="*/ 2381693 h 2530549"/>
              <a:gd name="connsiteX28" fmla="*/ 9930809 w 11185451"/>
              <a:gd name="connsiteY28" fmla="*/ 2413591 h 2530549"/>
              <a:gd name="connsiteX29" fmla="*/ 10919637 w 11185451"/>
              <a:gd name="connsiteY29" fmla="*/ 2530549 h 2530549"/>
              <a:gd name="connsiteX30" fmla="*/ 11068493 w 11185451"/>
              <a:gd name="connsiteY30" fmla="*/ 2530549 h 2530549"/>
              <a:gd name="connsiteX31" fmla="*/ 11185451 w 11185451"/>
              <a:gd name="connsiteY31"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690576 w 11185451"/>
              <a:gd name="connsiteY3" fmla="*/ 1658679 h 2530549"/>
              <a:gd name="connsiteX4" fmla="*/ 2509283 w 11185451"/>
              <a:gd name="connsiteY4" fmla="*/ 1297172 h 2530549"/>
              <a:gd name="connsiteX5" fmla="*/ 3646967 w 11185451"/>
              <a:gd name="connsiteY5" fmla="*/ 1254642 h 2530549"/>
              <a:gd name="connsiteX6" fmla="*/ 4561367 w 11185451"/>
              <a:gd name="connsiteY6" fmla="*/ 1360967 h 2530549"/>
              <a:gd name="connsiteX7" fmla="*/ 5316279 w 11185451"/>
              <a:gd name="connsiteY7" fmla="*/ 1552353 h 2530549"/>
              <a:gd name="connsiteX8" fmla="*/ 5986130 w 11185451"/>
              <a:gd name="connsiteY8" fmla="*/ 1616149 h 2530549"/>
              <a:gd name="connsiteX9" fmla="*/ 7113181 w 11185451"/>
              <a:gd name="connsiteY9" fmla="*/ 1382232 h 2530549"/>
              <a:gd name="connsiteX10" fmla="*/ 8123274 w 11185451"/>
              <a:gd name="connsiteY10" fmla="*/ 1084521 h 2530549"/>
              <a:gd name="connsiteX11" fmla="*/ 8591107 w 11185451"/>
              <a:gd name="connsiteY11" fmla="*/ 988828 h 2530549"/>
              <a:gd name="connsiteX12" fmla="*/ 8750595 w 11185451"/>
              <a:gd name="connsiteY12" fmla="*/ 978195 h 2530549"/>
              <a:gd name="connsiteX13" fmla="*/ 9250325 w 11185451"/>
              <a:gd name="connsiteY13" fmla="*/ 754912 h 2530549"/>
              <a:gd name="connsiteX14" fmla="*/ 9399181 w 11185451"/>
              <a:gd name="connsiteY14" fmla="*/ 542260 h 2530549"/>
              <a:gd name="connsiteX15" fmla="*/ 9505507 w 11185451"/>
              <a:gd name="connsiteY15" fmla="*/ 510363 h 2530549"/>
              <a:gd name="connsiteX16" fmla="*/ 9845748 w 11185451"/>
              <a:gd name="connsiteY16" fmla="*/ 318977 h 2530549"/>
              <a:gd name="connsiteX17" fmla="*/ 10600660 w 11185451"/>
              <a:gd name="connsiteY17" fmla="*/ 63795 h 2530549"/>
              <a:gd name="connsiteX18" fmla="*/ 11036595 w 11185451"/>
              <a:gd name="connsiteY18" fmla="*/ 0 h 2530549"/>
              <a:gd name="connsiteX19" fmla="*/ 11132288 w 11185451"/>
              <a:gd name="connsiteY19" fmla="*/ 776177 h 2530549"/>
              <a:gd name="connsiteX20" fmla="*/ 10877107 w 11185451"/>
              <a:gd name="connsiteY20" fmla="*/ 1041991 h 2530549"/>
              <a:gd name="connsiteX21" fmla="*/ 10292316 w 11185451"/>
              <a:gd name="connsiteY21" fmla="*/ 956930 h 2530549"/>
              <a:gd name="connsiteX22" fmla="*/ 9664995 w 11185451"/>
              <a:gd name="connsiteY22" fmla="*/ 1382232 h 2530549"/>
              <a:gd name="connsiteX23" fmla="*/ 8825023 w 11185451"/>
              <a:gd name="connsiteY23" fmla="*/ 1945758 h 2530549"/>
              <a:gd name="connsiteX24" fmla="*/ 7719237 w 11185451"/>
              <a:gd name="connsiteY24" fmla="*/ 2179674 h 2530549"/>
              <a:gd name="connsiteX25" fmla="*/ 7155711 w 11185451"/>
              <a:gd name="connsiteY25" fmla="*/ 2222205 h 2530549"/>
              <a:gd name="connsiteX26" fmla="*/ 8931348 w 11185451"/>
              <a:gd name="connsiteY26" fmla="*/ 2094614 h 2530549"/>
              <a:gd name="connsiteX27" fmla="*/ 9516139 w 11185451"/>
              <a:gd name="connsiteY27" fmla="*/ 2381693 h 2530549"/>
              <a:gd name="connsiteX28" fmla="*/ 9930809 w 11185451"/>
              <a:gd name="connsiteY28" fmla="*/ 2413591 h 2530549"/>
              <a:gd name="connsiteX29" fmla="*/ 10919637 w 11185451"/>
              <a:gd name="connsiteY29" fmla="*/ 2530549 h 2530549"/>
              <a:gd name="connsiteX30" fmla="*/ 11068493 w 11185451"/>
              <a:gd name="connsiteY30" fmla="*/ 2530549 h 2530549"/>
              <a:gd name="connsiteX31" fmla="*/ 11185451 w 11185451"/>
              <a:gd name="connsiteY31"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690576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505507 w 11185451"/>
              <a:gd name="connsiteY16" fmla="*/ 510363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292316 w 11185451"/>
              <a:gd name="connsiteY22" fmla="*/ 956930 h 2530549"/>
              <a:gd name="connsiteX23" fmla="*/ 9664995 w 11185451"/>
              <a:gd name="connsiteY23" fmla="*/ 1382232 h 2530549"/>
              <a:gd name="connsiteX24" fmla="*/ 8825023 w 11185451"/>
              <a:gd name="connsiteY24" fmla="*/ 1945758 h 2530549"/>
              <a:gd name="connsiteX25" fmla="*/ 7719237 w 11185451"/>
              <a:gd name="connsiteY25" fmla="*/ 2179674 h 2530549"/>
              <a:gd name="connsiteX26" fmla="*/ 7155711 w 11185451"/>
              <a:gd name="connsiteY26" fmla="*/ 2222205 h 2530549"/>
              <a:gd name="connsiteX27" fmla="*/ 8931348 w 11185451"/>
              <a:gd name="connsiteY27" fmla="*/ 2094614 h 2530549"/>
              <a:gd name="connsiteX28" fmla="*/ 9516139 w 11185451"/>
              <a:gd name="connsiteY28" fmla="*/ 2381693 h 2530549"/>
              <a:gd name="connsiteX29" fmla="*/ 9930809 w 11185451"/>
              <a:gd name="connsiteY29" fmla="*/ 2413591 h 2530549"/>
              <a:gd name="connsiteX30" fmla="*/ 10919637 w 11185451"/>
              <a:gd name="connsiteY30" fmla="*/ 2530549 h 2530549"/>
              <a:gd name="connsiteX31" fmla="*/ 11068493 w 11185451"/>
              <a:gd name="connsiteY31" fmla="*/ 2530549 h 2530549"/>
              <a:gd name="connsiteX32" fmla="*/ 11185451 w 11185451"/>
              <a:gd name="connsiteY32"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690576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505507 w 11185451"/>
              <a:gd name="connsiteY16" fmla="*/ 510363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292316 w 11185451"/>
              <a:gd name="connsiteY22" fmla="*/ 956930 h 2530549"/>
              <a:gd name="connsiteX23" fmla="*/ 9664995 w 11185451"/>
              <a:gd name="connsiteY23" fmla="*/ 1382232 h 2530549"/>
              <a:gd name="connsiteX24" fmla="*/ 8825023 w 11185451"/>
              <a:gd name="connsiteY24" fmla="*/ 1945758 h 2530549"/>
              <a:gd name="connsiteX25" fmla="*/ 7719237 w 11185451"/>
              <a:gd name="connsiteY25" fmla="*/ 2179674 h 2530549"/>
              <a:gd name="connsiteX26" fmla="*/ 7155711 w 11185451"/>
              <a:gd name="connsiteY26" fmla="*/ 2222205 h 2530549"/>
              <a:gd name="connsiteX27" fmla="*/ 8931348 w 11185451"/>
              <a:gd name="connsiteY27" fmla="*/ 2094614 h 2530549"/>
              <a:gd name="connsiteX28" fmla="*/ 9516139 w 11185451"/>
              <a:gd name="connsiteY28" fmla="*/ 2381693 h 2530549"/>
              <a:gd name="connsiteX29" fmla="*/ 9930809 w 11185451"/>
              <a:gd name="connsiteY29" fmla="*/ 2413591 h 2530549"/>
              <a:gd name="connsiteX30" fmla="*/ 10919637 w 11185451"/>
              <a:gd name="connsiteY30" fmla="*/ 2530549 h 2530549"/>
              <a:gd name="connsiteX31" fmla="*/ 11068493 w 11185451"/>
              <a:gd name="connsiteY31" fmla="*/ 2530549 h 2530549"/>
              <a:gd name="connsiteX32" fmla="*/ 11185451 w 11185451"/>
              <a:gd name="connsiteY32"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505507 w 11185451"/>
              <a:gd name="connsiteY16" fmla="*/ 510363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292316 w 11185451"/>
              <a:gd name="connsiteY22" fmla="*/ 956930 h 2530549"/>
              <a:gd name="connsiteX23" fmla="*/ 9664995 w 11185451"/>
              <a:gd name="connsiteY23" fmla="*/ 1382232 h 2530549"/>
              <a:gd name="connsiteX24" fmla="*/ 8825023 w 11185451"/>
              <a:gd name="connsiteY24" fmla="*/ 1945758 h 2530549"/>
              <a:gd name="connsiteX25" fmla="*/ 7719237 w 11185451"/>
              <a:gd name="connsiteY25" fmla="*/ 2179674 h 2530549"/>
              <a:gd name="connsiteX26" fmla="*/ 7155711 w 11185451"/>
              <a:gd name="connsiteY26" fmla="*/ 2222205 h 2530549"/>
              <a:gd name="connsiteX27" fmla="*/ 8931348 w 11185451"/>
              <a:gd name="connsiteY27" fmla="*/ 2094614 h 2530549"/>
              <a:gd name="connsiteX28" fmla="*/ 9516139 w 11185451"/>
              <a:gd name="connsiteY28" fmla="*/ 2381693 h 2530549"/>
              <a:gd name="connsiteX29" fmla="*/ 9930809 w 11185451"/>
              <a:gd name="connsiteY29" fmla="*/ 2413591 h 2530549"/>
              <a:gd name="connsiteX30" fmla="*/ 10919637 w 11185451"/>
              <a:gd name="connsiteY30" fmla="*/ 2530549 h 2530549"/>
              <a:gd name="connsiteX31" fmla="*/ 11068493 w 11185451"/>
              <a:gd name="connsiteY31" fmla="*/ 2530549 h 2530549"/>
              <a:gd name="connsiteX32" fmla="*/ 11185451 w 11185451"/>
              <a:gd name="connsiteY32"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505507 w 11185451"/>
              <a:gd name="connsiteY16" fmla="*/ 510363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292316 w 11185451"/>
              <a:gd name="connsiteY22" fmla="*/ 956930 h 2530549"/>
              <a:gd name="connsiteX23" fmla="*/ 9664995 w 11185451"/>
              <a:gd name="connsiteY23" fmla="*/ 1382232 h 2530549"/>
              <a:gd name="connsiteX24" fmla="*/ 8825023 w 11185451"/>
              <a:gd name="connsiteY24" fmla="*/ 1945758 h 2530549"/>
              <a:gd name="connsiteX25" fmla="*/ 7719237 w 11185451"/>
              <a:gd name="connsiteY25" fmla="*/ 2179674 h 2530549"/>
              <a:gd name="connsiteX26" fmla="*/ 7155711 w 11185451"/>
              <a:gd name="connsiteY26" fmla="*/ 2222205 h 2530549"/>
              <a:gd name="connsiteX27" fmla="*/ 8931348 w 11185451"/>
              <a:gd name="connsiteY27" fmla="*/ 2094614 h 2530549"/>
              <a:gd name="connsiteX28" fmla="*/ 9516139 w 11185451"/>
              <a:gd name="connsiteY28" fmla="*/ 2381693 h 2530549"/>
              <a:gd name="connsiteX29" fmla="*/ 9930809 w 11185451"/>
              <a:gd name="connsiteY29" fmla="*/ 2413591 h 2530549"/>
              <a:gd name="connsiteX30" fmla="*/ 10919637 w 11185451"/>
              <a:gd name="connsiteY30" fmla="*/ 2530549 h 2530549"/>
              <a:gd name="connsiteX31" fmla="*/ 11068493 w 11185451"/>
              <a:gd name="connsiteY31" fmla="*/ 2530549 h 2530549"/>
              <a:gd name="connsiteX32" fmla="*/ 11185451 w 11185451"/>
              <a:gd name="connsiteY32"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505507 w 11185451"/>
              <a:gd name="connsiteY16" fmla="*/ 510363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834576 w 11185451"/>
              <a:gd name="connsiteY22" fmla="*/ 967563 h 2530549"/>
              <a:gd name="connsiteX23" fmla="*/ 10292316 w 11185451"/>
              <a:gd name="connsiteY23" fmla="*/ 956930 h 2530549"/>
              <a:gd name="connsiteX24" fmla="*/ 9664995 w 11185451"/>
              <a:gd name="connsiteY24" fmla="*/ 1382232 h 2530549"/>
              <a:gd name="connsiteX25" fmla="*/ 8825023 w 11185451"/>
              <a:gd name="connsiteY25" fmla="*/ 1945758 h 2530549"/>
              <a:gd name="connsiteX26" fmla="*/ 7719237 w 11185451"/>
              <a:gd name="connsiteY26" fmla="*/ 2179674 h 2530549"/>
              <a:gd name="connsiteX27" fmla="*/ 7155711 w 11185451"/>
              <a:gd name="connsiteY27" fmla="*/ 2222205 h 2530549"/>
              <a:gd name="connsiteX28" fmla="*/ 8931348 w 11185451"/>
              <a:gd name="connsiteY28" fmla="*/ 2094614 h 2530549"/>
              <a:gd name="connsiteX29" fmla="*/ 9516139 w 11185451"/>
              <a:gd name="connsiteY29" fmla="*/ 2381693 h 2530549"/>
              <a:gd name="connsiteX30" fmla="*/ 9930809 w 11185451"/>
              <a:gd name="connsiteY30" fmla="*/ 2413591 h 2530549"/>
              <a:gd name="connsiteX31" fmla="*/ 10919637 w 11185451"/>
              <a:gd name="connsiteY31" fmla="*/ 2530549 h 2530549"/>
              <a:gd name="connsiteX32" fmla="*/ 11068493 w 11185451"/>
              <a:gd name="connsiteY32" fmla="*/ 2530549 h 2530549"/>
              <a:gd name="connsiteX33" fmla="*/ 11185451 w 11185451"/>
              <a:gd name="connsiteY33"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611833 w 11185451"/>
              <a:gd name="connsiteY16" fmla="*/ 404038 h 2530549"/>
              <a:gd name="connsiteX17" fmla="*/ 9845748 w 11185451"/>
              <a:gd name="connsiteY17" fmla="*/ 318977 h 2530549"/>
              <a:gd name="connsiteX18" fmla="*/ 10600660 w 11185451"/>
              <a:gd name="connsiteY18" fmla="*/ 63795 h 2530549"/>
              <a:gd name="connsiteX19" fmla="*/ 11036595 w 11185451"/>
              <a:gd name="connsiteY19" fmla="*/ 0 h 2530549"/>
              <a:gd name="connsiteX20" fmla="*/ 11132288 w 11185451"/>
              <a:gd name="connsiteY20" fmla="*/ 776177 h 2530549"/>
              <a:gd name="connsiteX21" fmla="*/ 10877107 w 11185451"/>
              <a:gd name="connsiteY21" fmla="*/ 1041991 h 2530549"/>
              <a:gd name="connsiteX22" fmla="*/ 10834576 w 11185451"/>
              <a:gd name="connsiteY22" fmla="*/ 967563 h 2530549"/>
              <a:gd name="connsiteX23" fmla="*/ 10292316 w 11185451"/>
              <a:gd name="connsiteY23" fmla="*/ 956930 h 2530549"/>
              <a:gd name="connsiteX24" fmla="*/ 9664995 w 11185451"/>
              <a:gd name="connsiteY24" fmla="*/ 1382232 h 2530549"/>
              <a:gd name="connsiteX25" fmla="*/ 8825023 w 11185451"/>
              <a:gd name="connsiteY25" fmla="*/ 1945758 h 2530549"/>
              <a:gd name="connsiteX26" fmla="*/ 7719237 w 11185451"/>
              <a:gd name="connsiteY26" fmla="*/ 2179674 h 2530549"/>
              <a:gd name="connsiteX27" fmla="*/ 7155711 w 11185451"/>
              <a:gd name="connsiteY27" fmla="*/ 2222205 h 2530549"/>
              <a:gd name="connsiteX28" fmla="*/ 8931348 w 11185451"/>
              <a:gd name="connsiteY28" fmla="*/ 2094614 h 2530549"/>
              <a:gd name="connsiteX29" fmla="*/ 9516139 w 11185451"/>
              <a:gd name="connsiteY29" fmla="*/ 2381693 h 2530549"/>
              <a:gd name="connsiteX30" fmla="*/ 9930809 w 11185451"/>
              <a:gd name="connsiteY30" fmla="*/ 2413591 h 2530549"/>
              <a:gd name="connsiteX31" fmla="*/ 10919637 w 11185451"/>
              <a:gd name="connsiteY31" fmla="*/ 2530549 h 2530549"/>
              <a:gd name="connsiteX32" fmla="*/ 11068493 w 11185451"/>
              <a:gd name="connsiteY32" fmla="*/ 2530549 h 2530549"/>
              <a:gd name="connsiteX33" fmla="*/ 11185451 w 11185451"/>
              <a:gd name="connsiteY33"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611833 w 11185451"/>
              <a:gd name="connsiteY16" fmla="*/ 404038 h 2530549"/>
              <a:gd name="connsiteX17" fmla="*/ 9845748 w 11185451"/>
              <a:gd name="connsiteY17" fmla="*/ 318977 h 2530549"/>
              <a:gd name="connsiteX18" fmla="*/ 10111562 w 11185451"/>
              <a:gd name="connsiteY18" fmla="*/ 244549 h 2530549"/>
              <a:gd name="connsiteX19" fmla="*/ 10600660 w 11185451"/>
              <a:gd name="connsiteY19" fmla="*/ 63795 h 2530549"/>
              <a:gd name="connsiteX20" fmla="*/ 11036595 w 11185451"/>
              <a:gd name="connsiteY20" fmla="*/ 0 h 2530549"/>
              <a:gd name="connsiteX21" fmla="*/ 11132288 w 11185451"/>
              <a:gd name="connsiteY21" fmla="*/ 776177 h 2530549"/>
              <a:gd name="connsiteX22" fmla="*/ 10877107 w 11185451"/>
              <a:gd name="connsiteY22" fmla="*/ 1041991 h 2530549"/>
              <a:gd name="connsiteX23" fmla="*/ 10834576 w 11185451"/>
              <a:gd name="connsiteY23" fmla="*/ 967563 h 2530549"/>
              <a:gd name="connsiteX24" fmla="*/ 10292316 w 11185451"/>
              <a:gd name="connsiteY24" fmla="*/ 956930 h 2530549"/>
              <a:gd name="connsiteX25" fmla="*/ 9664995 w 11185451"/>
              <a:gd name="connsiteY25" fmla="*/ 1382232 h 2530549"/>
              <a:gd name="connsiteX26" fmla="*/ 8825023 w 11185451"/>
              <a:gd name="connsiteY26" fmla="*/ 1945758 h 2530549"/>
              <a:gd name="connsiteX27" fmla="*/ 7719237 w 11185451"/>
              <a:gd name="connsiteY27" fmla="*/ 2179674 h 2530549"/>
              <a:gd name="connsiteX28" fmla="*/ 7155711 w 11185451"/>
              <a:gd name="connsiteY28" fmla="*/ 2222205 h 2530549"/>
              <a:gd name="connsiteX29" fmla="*/ 8931348 w 11185451"/>
              <a:gd name="connsiteY29" fmla="*/ 2094614 h 2530549"/>
              <a:gd name="connsiteX30" fmla="*/ 9516139 w 11185451"/>
              <a:gd name="connsiteY30" fmla="*/ 2381693 h 2530549"/>
              <a:gd name="connsiteX31" fmla="*/ 9930809 w 11185451"/>
              <a:gd name="connsiteY31" fmla="*/ 2413591 h 2530549"/>
              <a:gd name="connsiteX32" fmla="*/ 10919637 w 11185451"/>
              <a:gd name="connsiteY32" fmla="*/ 2530549 h 2530549"/>
              <a:gd name="connsiteX33" fmla="*/ 11068493 w 11185451"/>
              <a:gd name="connsiteY33" fmla="*/ 2530549 h 2530549"/>
              <a:gd name="connsiteX34" fmla="*/ 11185451 w 11185451"/>
              <a:gd name="connsiteY34"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250325 w 11185451"/>
              <a:gd name="connsiteY14" fmla="*/ 754912 h 2530549"/>
              <a:gd name="connsiteX15" fmla="*/ 9399181 w 11185451"/>
              <a:gd name="connsiteY15" fmla="*/ 542260 h 2530549"/>
              <a:gd name="connsiteX16" fmla="*/ 9611833 w 11185451"/>
              <a:gd name="connsiteY16" fmla="*/ 404038 h 2530549"/>
              <a:gd name="connsiteX17" fmla="*/ 9888278 w 11185451"/>
              <a:gd name="connsiteY17" fmla="*/ 265814 h 2530549"/>
              <a:gd name="connsiteX18" fmla="*/ 10111562 w 11185451"/>
              <a:gd name="connsiteY18" fmla="*/ 244549 h 2530549"/>
              <a:gd name="connsiteX19" fmla="*/ 10600660 w 11185451"/>
              <a:gd name="connsiteY19" fmla="*/ 63795 h 2530549"/>
              <a:gd name="connsiteX20" fmla="*/ 11036595 w 11185451"/>
              <a:gd name="connsiteY20" fmla="*/ 0 h 2530549"/>
              <a:gd name="connsiteX21" fmla="*/ 11132288 w 11185451"/>
              <a:gd name="connsiteY21" fmla="*/ 776177 h 2530549"/>
              <a:gd name="connsiteX22" fmla="*/ 10877107 w 11185451"/>
              <a:gd name="connsiteY22" fmla="*/ 1041991 h 2530549"/>
              <a:gd name="connsiteX23" fmla="*/ 10834576 w 11185451"/>
              <a:gd name="connsiteY23" fmla="*/ 967563 h 2530549"/>
              <a:gd name="connsiteX24" fmla="*/ 10292316 w 11185451"/>
              <a:gd name="connsiteY24" fmla="*/ 956930 h 2530549"/>
              <a:gd name="connsiteX25" fmla="*/ 9664995 w 11185451"/>
              <a:gd name="connsiteY25" fmla="*/ 1382232 h 2530549"/>
              <a:gd name="connsiteX26" fmla="*/ 8825023 w 11185451"/>
              <a:gd name="connsiteY26" fmla="*/ 1945758 h 2530549"/>
              <a:gd name="connsiteX27" fmla="*/ 7719237 w 11185451"/>
              <a:gd name="connsiteY27" fmla="*/ 2179674 h 2530549"/>
              <a:gd name="connsiteX28" fmla="*/ 7155711 w 11185451"/>
              <a:gd name="connsiteY28" fmla="*/ 2222205 h 2530549"/>
              <a:gd name="connsiteX29" fmla="*/ 8931348 w 11185451"/>
              <a:gd name="connsiteY29" fmla="*/ 2094614 h 2530549"/>
              <a:gd name="connsiteX30" fmla="*/ 9516139 w 11185451"/>
              <a:gd name="connsiteY30" fmla="*/ 2381693 h 2530549"/>
              <a:gd name="connsiteX31" fmla="*/ 9930809 w 11185451"/>
              <a:gd name="connsiteY31" fmla="*/ 2413591 h 2530549"/>
              <a:gd name="connsiteX32" fmla="*/ 10919637 w 11185451"/>
              <a:gd name="connsiteY32" fmla="*/ 2530549 h 2530549"/>
              <a:gd name="connsiteX33" fmla="*/ 11068493 w 11185451"/>
              <a:gd name="connsiteY33" fmla="*/ 2530549 h 2530549"/>
              <a:gd name="connsiteX34" fmla="*/ 11185451 w 11185451"/>
              <a:gd name="connsiteY34" fmla="*/ 2137144 h 2530549"/>
              <a:gd name="connsiteX0" fmla="*/ 0 w 11185451"/>
              <a:gd name="connsiteY0" fmla="*/ 2402958 h 2530549"/>
              <a:gd name="connsiteX1" fmla="*/ 659218 w 11185451"/>
              <a:gd name="connsiteY1" fmla="*/ 2264735 h 2530549"/>
              <a:gd name="connsiteX2" fmla="*/ 1307804 w 11185451"/>
              <a:gd name="connsiteY2" fmla="*/ 1935126 h 2530549"/>
              <a:gd name="connsiteX3" fmla="*/ 1584250 w 11185451"/>
              <a:gd name="connsiteY3" fmla="*/ 1658679 h 2530549"/>
              <a:gd name="connsiteX4" fmla="*/ 1786269 w 11185451"/>
              <a:gd name="connsiteY4" fmla="*/ 1562986 h 2530549"/>
              <a:gd name="connsiteX5" fmla="*/ 2509283 w 11185451"/>
              <a:gd name="connsiteY5" fmla="*/ 1297172 h 2530549"/>
              <a:gd name="connsiteX6" fmla="*/ 3646967 w 11185451"/>
              <a:gd name="connsiteY6" fmla="*/ 1254642 h 2530549"/>
              <a:gd name="connsiteX7" fmla="*/ 4561367 w 11185451"/>
              <a:gd name="connsiteY7" fmla="*/ 1360967 h 2530549"/>
              <a:gd name="connsiteX8" fmla="*/ 5316279 w 11185451"/>
              <a:gd name="connsiteY8" fmla="*/ 1552353 h 2530549"/>
              <a:gd name="connsiteX9" fmla="*/ 5986130 w 11185451"/>
              <a:gd name="connsiteY9" fmla="*/ 1616149 h 2530549"/>
              <a:gd name="connsiteX10" fmla="*/ 7113181 w 11185451"/>
              <a:gd name="connsiteY10" fmla="*/ 1382232 h 2530549"/>
              <a:gd name="connsiteX11" fmla="*/ 8123274 w 11185451"/>
              <a:gd name="connsiteY11" fmla="*/ 1084521 h 2530549"/>
              <a:gd name="connsiteX12" fmla="*/ 8591107 w 11185451"/>
              <a:gd name="connsiteY12" fmla="*/ 988828 h 2530549"/>
              <a:gd name="connsiteX13" fmla="*/ 8750595 w 11185451"/>
              <a:gd name="connsiteY13" fmla="*/ 978195 h 2530549"/>
              <a:gd name="connsiteX14" fmla="*/ 9154632 w 11185451"/>
              <a:gd name="connsiteY14" fmla="*/ 776177 h 2530549"/>
              <a:gd name="connsiteX15" fmla="*/ 9399181 w 11185451"/>
              <a:gd name="connsiteY15" fmla="*/ 542260 h 2530549"/>
              <a:gd name="connsiteX16" fmla="*/ 9611833 w 11185451"/>
              <a:gd name="connsiteY16" fmla="*/ 404038 h 2530549"/>
              <a:gd name="connsiteX17" fmla="*/ 9888278 w 11185451"/>
              <a:gd name="connsiteY17" fmla="*/ 265814 h 2530549"/>
              <a:gd name="connsiteX18" fmla="*/ 10111562 w 11185451"/>
              <a:gd name="connsiteY18" fmla="*/ 244549 h 2530549"/>
              <a:gd name="connsiteX19" fmla="*/ 10600660 w 11185451"/>
              <a:gd name="connsiteY19" fmla="*/ 63795 h 2530549"/>
              <a:gd name="connsiteX20" fmla="*/ 11036595 w 11185451"/>
              <a:gd name="connsiteY20" fmla="*/ 0 h 2530549"/>
              <a:gd name="connsiteX21" fmla="*/ 11132288 w 11185451"/>
              <a:gd name="connsiteY21" fmla="*/ 776177 h 2530549"/>
              <a:gd name="connsiteX22" fmla="*/ 10877107 w 11185451"/>
              <a:gd name="connsiteY22" fmla="*/ 1041991 h 2530549"/>
              <a:gd name="connsiteX23" fmla="*/ 10834576 w 11185451"/>
              <a:gd name="connsiteY23" fmla="*/ 967563 h 2530549"/>
              <a:gd name="connsiteX24" fmla="*/ 10292316 w 11185451"/>
              <a:gd name="connsiteY24" fmla="*/ 956930 h 2530549"/>
              <a:gd name="connsiteX25" fmla="*/ 9664995 w 11185451"/>
              <a:gd name="connsiteY25" fmla="*/ 1382232 h 2530549"/>
              <a:gd name="connsiteX26" fmla="*/ 8825023 w 11185451"/>
              <a:gd name="connsiteY26" fmla="*/ 1945758 h 2530549"/>
              <a:gd name="connsiteX27" fmla="*/ 7719237 w 11185451"/>
              <a:gd name="connsiteY27" fmla="*/ 2179674 h 2530549"/>
              <a:gd name="connsiteX28" fmla="*/ 7155711 w 11185451"/>
              <a:gd name="connsiteY28" fmla="*/ 2222205 h 2530549"/>
              <a:gd name="connsiteX29" fmla="*/ 8931348 w 11185451"/>
              <a:gd name="connsiteY29" fmla="*/ 2094614 h 2530549"/>
              <a:gd name="connsiteX30" fmla="*/ 9516139 w 11185451"/>
              <a:gd name="connsiteY30" fmla="*/ 2381693 h 2530549"/>
              <a:gd name="connsiteX31" fmla="*/ 9930809 w 11185451"/>
              <a:gd name="connsiteY31" fmla="*/ 2413591 h 2530549"/>
              <a:gd name="connsiteX32" fmla="*/ 10919637 w 11185451"/>
              <a:gd name="connsiteY32" fmla="*/ 2530549 h 2530549"/>
              <a:gd name="connsiteX33" fmla="*/ 11068493 w 11185451"/>
              <a:gd name="connsiteY33" fmla="*/ 2530549 h 2530549"/>
              <a:gd name="connsiteX34" fmla="*/ 11185451 w 11185451"/>
              <a:gd name="connsiteY34" fmla="*/ 2137144 h 25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185451" h="2530549">
                <a:moveTo>
                  <a:pt x="0" y="2402958"/>
                </a:moveTo>
                <a:lnTo>
                  <a:pt x="659218" y="2264735"/>
                </a:lnTo>
                <a:cubicBezTo>
                  <a:pt x="1130595" y="2133600"/>
                  <a:pt x="1091609" y="2044996"/>
                  <a:pt x="1307804" y="1935126"/>
                </a:cubicBezTo>
                <a:lnTo>
                  <a:pt x="1584250" y="1658679"/>
                </a:lnTo>
                <a:cubicBezTo>
                  <a:pt x="1594883" y="1655135"/>
                  <a:pt x="1775636" y="1566530"/>
                  <a:pt x="1786269" y="1562986"/>
                </a:cubicBezTo>
                <a:cubicBezTo>
                  <a:pt x="2388781" y="1368055"/>
                  <a:pt x="2268278" y="1385777"/>
                  <a:pt x="2509283" y="1297172"/>
                </a:cubicBezTo>
                <a:lnTo>
                  <a:pt x="3646967" y="1254642"/>
                </a:lnTo>
                <a:lnTo>
                  <a:pt x="4561367" y="1360967"/>
                </a:lnTo>
                <a:lnTo>
                  <a:pt x="5316279" y="1552353"/>
                </a:lnTo>
                <a:lnTo>
                  <a:pt x="5986130" y="1616149"/>
                </a:lnTo>
                <a:lnTo>
                  <a:pt x="7113181" y="1382232"/>
                </a:lnTo>
                <a:lnTo>
                  <a:pt x="8123274" y="1084521"/>
                </a:lnTo>
                <a:lnTo>
                  <a:pt x="8591107" y="988828"/>
                </a:lnTo>
                <a:cubicBezTo>
                  <a:pt x="8707935" y="975847"/>
                  <a:pt x="8654706" y="978195"/>
                  <a:pt x="8750595" y="978195"/>
                </a:cubicBezTo>
                <a:lnTo>
                  <a:pt x="9154632" y="776177"/>
                </a:lnTo>
                <a:lnTo>
                  <a:pt x="9399181" y="542260"/>
                </a:lnTo>
                <a:cubicBezTo>
                  <a:pt x="9470065" y="496186"/>
                  <a:pt x="9530317" y="450112"/>
                  <a:pt x="9611833" y="404038"/>
                </a:cubicBezTo>
                <a:cubicBezTo>
                  <a:pt x="9693349" y="357964"/>
                  <a:pt x="9796130" y="311889"/>
                  <a:pt x="9888278" y="265814"/>
                </a:cubicBezTo>
                <a:cubicBezTo>
                  <a:pt x="9898911" y="265814"/>
                  <a:pt x="10100929" y="244549"/>
                  <a:pt x="10111562" y="244549"/>
                </a:cubicBezTo>
                <a:lnTo>
                  <a:pt x="10600660" y="63795"/>
                </a:lnTo>
                <a:lnTo>
                  <a:pt x="11036595" y="0"/>
                </a:lnTo>
                <a:lnTo>
                  <a:pt x="11132288" y="776177"/>
                </a:lnTo>
                <a:lnTo>
                  <a:pt x="10877107" y="1041991"/>
                </a:lnTo>
                <a:cubicBezTo>
                  <a:pt x="10760149" y="1027814"/>
                  <a:pt x="10951534" y="981740"/>
                  <a:pt x="10834576" y="967563"/>
                </a:cubicBezTo>
                <a:lnTo>
                  <a:pt x="10292316" y="956930"/>
                </a:lnTo>
                <a:cubicBezTo>
                  <a:pt x="9753600" y="1162493"/>
                  <a:pt x="9874102" y="1240465"/>
                  <a:pt x="9664995" y="1382232"/>
                </a:cubicBezTo>
                <a:lnTo>
                  <a:pt x="8825023" y="1945758"/>
                </a:lnTo>
                <a:lnTo>
                  <a:pt x="7719237" y="2179674"/>
                </a:lnTo>
                <a:lnTo>
                  <a:pt x="7155711" y="2222205"/>
                </a:lnTo>
                <a:lnTo>
                  <a:pt x="8931348" y="2094614"/>
                </a:lnTo>
                <a:lnTo>
                  <a:pt x="9516139" y="2381693"/>
                </a:lnTo>
                <a:lnTo>
                  <a:pt x="9930809" y="2413591"/>
                </a:lnTo>
                <a:lnTo>
                  <a:pt x="10919637" y="2530549"/>
                </a:lnTo>
                <a:lnTo>
                  <a:pt x="11068493" y="2530549"/>
                </a:lnTo>
                <a:lnTo>
                  <a:pt x="11185451" y="2137144"/>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7" name="Freeform 86"/>
          <p:cNvSpPr/>
          <p:nvPr/>
        </p:nvSpPr>
        <p:spPr>
          <a:xfrm>
            <a:off x="101937" y="2759520"/>
            <a:ext cx="9136843" cy="2134595"/>
          </a:xfrm>
          <a:custGeom>
            <a:avLst/>
            <a:gdLst>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127051 w 10568762"/>
              <a:gd name="connsiteY13" fmla="*/ 1467293 h 2615610"/>
              <a:gd name="connsiteX14" fmla="*/ 1031358 w 10568762"/>
              <a:gd name="connsiteY14" fmla="*/ 1509824 h 2615610"/>
              <a:gd name="connsiteX15" fmla="*/ 1010093 w 10568762"/>
              <a:gd name="connsiteY15" fmla="*/ 1541721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127051 w 10568762"/>
              <a:gd name="connsiteY13" fmla="*/ 1467293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846288 w 10568762"/>
              <a:gd name="connsiteY2" fmla="*/ 765545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 name="connsiteX0" fmla="*/ 10568762 w 10568762"/>
              <a:gd name="connsiteY0" fmla="*/ 0 h 2615610"/>
              <a:gd name="connsiteX1" fmla="*/ 9346018 w 10568762"/>
              <a:gd name="connsiteY1" fmla="*/ 435935 h 2615610"/>
              <a:gd name="connsiteX2" fmla="*/ 8680827 w 10568762"/>
              <a:gd name="connsiteY2" fmla="*/ 829340 h 2615610"/>
              <a:gd name="connsiteX3" fmla="*/ 8027581 w 10568762"/>
              <a:gd name="connsiteY3" fmla="*/ 893135 h 2615610"/>
              <a:gd name="connsiteX4" fmla="*/ 6581553 w 10568762"/>
              <a:gd name="connsiteY4" fmla="*/ 1222745 h 2615610"/>
              <a:gd name="connsiteX5" fmla="*/ 6230679 w 10568762"/>
              <a:gd name="connsiteY5" fmla="*/ 1360968 h 2615610"/>
              <a:gd name="connsiteX6" fmla="*/ 5369442 w 10568762"/>
              <a:gd name="connsiteY6" fmla="*/ 1350335 h 2615610"/>
              <a:gd name="connsiteX7" fmla="*/ 4455042 w 10568762"/>
              <a:gd name="connsiteY7" fmla="*/ 1020726 h 2615610"/>
              <a:gd name="connsiteX8" fmla="*/ 3838353 w 10568762"/>
              <a:gd name="connsiteY8" fmla="*/ 978196 h 2615610"/>
              <a:gd name="connsiteX9" fmla="*/ 3508744 w 10568762"/>
              <a:gd name="connsiteY9" fmla="*/ 1063256 h 2615610"/>
              <a:gd name="connsiteX10" fmla="*/ 2828260 w 10568762"/>
              <a:gd name="connsiteY10" fmla="*/ 1127052 h 2615610"/>
              <a:gd name="connsiteX11" fmla="*/ 2402958 w 10568762"/>
              <a:gd name="connsiteY11" fmla="*/ 1212112 h 2615610"/>
              <a:gd name="connsiteX12" fmla="*/ 1584251 w 10568762"/>
              <a:gd name="connsiteY12" fmla="*/ 1329070 h 2615610"/>
              <a:gd name="connsiteX13" fmla="*/ 1251146 w 10568762"/>
              <a:gd name="connsiteY13" fmla="*/ 1414130 h 2615610"/>
              <a:gd name="connsiteX14" fmla="*/ 1031358 w 10568762"/>
              <a:gd name="connsiteY14" fmla="*/ 1509824 h 2615610"/>
              <a:gd name="connsiteX15" fmla="*/ 741220 w 10568762"/>
              <a:gd name="connsiteY15" fmla="*/ 1754372 h 2615610"/>
              <a:gd name="connsiteX16" fmla="*/ 382772 w 10568762"/>
              <a:gd name="connsiteY16" fmla="*/ 2317898 h 2615610"/>
              <a:gd name="connsiteX17" fmla="*/ 0 w 10568762"/>
              <a:gd name="connsiteY17" fmla="*/ 2615610 h 261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8762" h="2615610">
                <a:moveTo>
                  <a:pt x="10568762" y="0"/>
                </a:moveTo>
                <a:cubicBezTo>
                  <a:pt x="10161181" y="145312"/>
                  <a:pt x="10094860" y="-49619"/>
                  <a:pt x="9346018" y="435935"/>
                </a:cubicBezTo>
                <a:cubicBezTo>
                  <a:pt x="9065687" y="652131"/>
                  <a:pt x="8847404" y="719470"/>
                  <a:pt x="8680827" y="829340"/>
                </a:cubicBezTo>
                <a:lnTo>
                  <a:pt x="8027581" y="893135"/>
                </a:lnTo>
                <a:lnTo>
                  <a:pt x="6581553" y="1222745"/>
                </a:lnTo>
                <a:lnTo>
                  <a:pt x="6230679" y="1360968"/>
                </a:lnTo>
                <a:lnTo>
                  <a:pt x="5369442" y="1350335"/>
                </a:lnTo>
                <a:lnTo>
                  <a:pt x="4455042" y="1020726"/>
                </a:lnTo>
                <a:lnTo>
                  <a:pt x="3838353" y="978196"/>
                </a:lnTo>
                <a:lnTo>
                  <a:pt x="3508744" y="1063256"/>
                </a:lnTo>
                <a:lnTo>
                  <a:pt x="2828260" y="1127052"/>
                </a:lnTo>
                <a:lnTo>
                  <a:pt x="2402958" y="1212112"/>
                </a:lnTo>
                <a:lnTo>
                  <a:pt x="1584251" y="1329070"/>
                </a:lnTo>
                <a:cubicBezTo>
                  <a:pt x="1473216" y="1357423"/>
                  <a:pt x="1527641" y="1300717"/>
                  <a:pt x="1251146" y="1414130"/>
                </a:cubicBezTo>
                <a:cubicBezTo>
                  <a:pt x="1219248" y="1428307"/>
                  <a:pt x="1116346" y="1453117"/>
                  <a:pt x="1031358" y="1509824"/>
                </a:cubicBezTo>
                <a:cubicBezTo>
                  <a:pt x="946370" y="1566531"/>
                  <a:pt x="837933" y="1672856"/>
                  <a:pt x="741220" y="1754372"/>
                </a:cubicBezTo>
                <a:cubicBezTo>
                  <a:pt x="621737" y="1942214"/>
                  <a:pt x="616009" y="1981200"/>
                  <a:pt x="382772" y="2317898"/>
                </a:cubicBezTo>
                <a:lnTo>
                  <a:pt x="0" y="2615610"/>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8" name="Freeform 87"/>
          <p:cNvSpPr/>
          <p:nvPr/>
        </p:nvSpPr>
        <p:spPr>
          <a:xfrm>
            <a:off x="84057" y="399289"/>
            <a:ext cx="9101082" cy="1622638"/>
          </a:xfrm>
          <a:custGeom>
            <a:avLst/>
            <a:gdLst>
              <a:gd name="connsiteX0" fmla="*/ 0 w 10823944"/>
              <a:gd name="connsiteY0" fmla="*/ 1988288 h 1988288"/>
              <a:gd name="connsiteX1" fmla="*/ 584791 w 10823944"/>
              <a:gd name="connsiteY1" fmla="*/ 1158949 h 1988288"/>
              <a:gd name="connsiteX2" fmla="*/ 1052623 w 10823944"/>
              <a:gd name="connsiteY2" fmla="*/ 1020725 h 1988288"/>
              <a:gd name="connsiteX3" fmla="*/ 1701209 w 10823944"/>
              <a:gd name="connsiteY3" fmla="*/ 1010093 h 1988288"/>
              <a:gd name="connsiteX4" fmla="*/ 3051544 w 10823944"/>
              <a:gd name="connsiteY4" fmla="*/ 1084521 h 1988288"/>
              <a:gd name="connsiteX5" fmla="*/ 4423144 w 10823944"/>
              <a:gd name="connsiteY5" fmla="*/ 999460 h 1988288"/>
              <a:gd name="connsiteX6" fmla="*/ 4518837 w 10823944"/>
              <a:gd name="connsiteY6" fmla="*/ 956930 h 1988288"/>
              <a:gd name="connsiteX7" fmla="*/ 4572000 w 10823944"/>
              <a:gd name="connsiteY7" fmla="*/ 935665 h 1988288"/>
              <a:gd name="connsiteX8" fmla="*/ 5071730 w 10823944"/>
              <a:gd name="connsiteY8" fmla="*/ 701749 h 1988288"/>
              <a:gd name="connsiteX9" fmla="*/ 5507665 w 10823944"/>
              <a:gd name="connsiteY9" fmla="*/ 680484 h 1988288"/>
              <a:gd name="connsiteX10" fmla="*/ 5816009 w 10823944"/>
              <a:gd name="connsiteY10" fmla="*/ 659218 h 1988288"/>
              <a:gd name="connsiteX11" fmla="*/ 6347637 w 10823944"/>
              <a:gd name="connsiteY11" fmla="*/ 829339 h 1988288"/>
              <a:gd name="connsiteX12" fmla="*/ 7060019 w 10823944"/>
              <a:gd name="connsiteY12" fmla="*/ 1095153 h 1988288"/>
              <a:gd name="connsiteX13" fmla="*/ 7208874 w 10823944"/>
              <a:gd name="connsiteY13" fmla="*/ 1180214 h 1988288"/>
              <a:gd name="connsiteX14" fmla="*/ 8070112 w 10823944"/>
              <a:gd name="connsiteY14" fmla="*/ 1360967 h 1988288"/>
              <a:gd name="connsiteX15" fmla="*/ 8229600 w 10823944"/>
              <a:gd name="connsiteY15" fmla="*/ 1371600 h 1988288"/>
              <a:gd name="connsiteX16" fmla="*/ 8623005 w 10823944"/>
              <a:gd name="connsiteY16" fmla="*/ 1265274 h 1988288"/>
              <a:gd name="connsiteX17" fmla="*/ 8952614 w 10823944"/>
              <a:gd name="connsiteY17" fmla="*/ 1254642 h 1988288"/>
              <a:gd name="connsiteX18" fmla="*/ 9090837 w 10823944"/>
              <a:gd name="connsiteY18" fmla="*/ 1180214 h 1988288"/>
              <a:gd name="connsiteX19" fmla="*/ 9452344 w 10823944"/>
              <a:gd name="connsiteY19" fmla="*/ 956930 h 1988288"/>
              <a:gd name="connsiteX20" fmla="*/ 9718158 w 10823944"/>
              <a:gd name="connsiteY20" fmla="*/ 808074 h 1988288"/>
              <a:gd name="connsiteX21" fmla="*/ 9877646 w 10823944"/>
              <a:gd name="connsiteY21" fmla="*/ 595423 h 1988288"/>
              <a:gd name="connsiteX22" fmla="*/ 9952074 w 10823944"/>
              <a:gd name="connsiteY22" fmla="*/ 531628 h 1988288"/>
              <a:gd name="connsiteX23" fmla="*/ 10100930 w 10823944"/>
              <a:gd name="connsiteY23" fmla="*/ 308344 h 1988288"/>
              <a:gd name="connsiteX24" fmla="*/ 10249786 w 10823944"/>
              <a:gd name="connsiteY24" fmla="*/ 127591 h 1988288"/>
              <a:gd name="connsiteX25" fmla="*/ 10621925 w 10823944"/>
              <a:gd name="connsiteY25" fmla="*/ 0 h 1988288"/>
              <a:gd name="connsiteX26" fmla="*/ 10823944 w 10823944"/>
              <a:gd name="connsiteY26" fmla="*/ 53163 h 1988288"/>
              <a:gd name="connsiteX27" fmla="*/ 10313581 w 10823944"/>
              <a:gd name="connsiteY27" fmla="*/ 808074 h 1988288"/>
              <a:gd name="connsiteX28" fmla="*/ 9579935 w 10823944"/>
              <a:gd name="connsiteY28" fmla="*/ 1371600 h 1988288"/>
              <a:gd name="connsiteX29" fmla="*/ 9197163 w 10823944"/>
              <a:gd name="connsiteY29" fmla="*/ 1573618 h 1988288"/>
              <a:gd name="connsiteX30" fmla="*/ 9090837 w 10823944"/>
              <a:gd name="connsiteY30" fmla="*/ 1616149 h 1988288"/>
              <a:gd name="connsiteX31" fmla="*/ 7963786 w 10823944"/>
              <a:gd name="connsiteY31" fmla="*/ 1786270 h 1988288"/>
              <a:gd name="connsiteX32" fmla="*/ 6974958 w 10823944"/>
              <a:gd name="connsiteY32" fmla="*/ 1818167 h 1988288"/>
              <a:gd name="connsiteX33" fmla="*/ 6177516 w 10823944"/>
              <a:gd name="connsiteY33" fmla="*/ 1531088 h 1988288"/>
              <a:gd name="connsiteX34" fmla="*/ 5497032 w 10823944"/>
              <a:gd name="connsiteY34" fmla="*/ 1169581 h 1988288"/>
              <a:gd name="connsiteX35" fmla="*/ 5039832 w 10823944"/>
              <a:gd name="connsiteY35" fmla="*/ 1052623 h 1988288"/>
              <a:gd name="connsiteX36" fmla="*/ 4401879 w 10823944"/>
              <a:gd name="connsiteY36" fmla="*/ 1169581 h 1988288"/>
              <a:gd name="connsiteX37" fmla="*/ 3944679 w 10823944"/>
              <a:gd name="connsiteY37" fmla="*/ 1499191 h 1988288"/>
              <a:gd name="connsiteX0" fmla="*/ 0 w 10823944"/>
              <a:gd name="connsiteY0" fmla="*/ 1988288 h 1988288"/>
              <a:gd name="connsiteX1" fmla="*/ 584791 w 10823944"/>
              <a:gd name="connsiteY1" fmla="*/ 1158949 h 1988288"/>
              <a:gd name="connsiteX2" fmla="*/ 1052623 w 10823944"/>
              <a:gd name="connsiteY2" fmla="*/ 1020725 h 1988288"/>
              <a:gd name="connsiteX3" fmla="*/ 1701209 w 10823944"/>
              <a:gd name="connsiteY3" fmla="*/ 1010093 h 1988288"/>
              <a:gd name="connsiteX4" fmla="*/ 3051544 w 10823944"/>
              <a:gd name="connsiteY4" fmla="*/ 1084521 h 1988288"/>
              <a:gd name="connsiteX5" fmla="*/ 4423144 w 10823944"/>
              <a:gd name="connsiteY5" fmla="*/ 999460 h 1988288"/>
              <a:gd name="connsiteX6" fmla="*/ 4518837 w 10823944"/>
              <a:gd name="connsiteY6" fmla="*/ 956930 h 1988288"/>
              <a:gd name="connsiteX7" fmla="*/ 4572000 w 10823944"/>
              <a:gd name="connsiteY7" fmla="*/ 935665 h 1988288"/>
              <a:gd name="connsiteX8" fmla="*/ 5071730 w 10823944"/>
              <a:gd name="connsiteY8" fmla="*/ 701749 h 1988288"/>
              <a:gd name="connsiteX9" fmla="*/ 5507665 w 10823944"/>
              <a:gd name="connsiteY9" fmla="*/ 680484 h 1988288"/>
              <a:gd name="connsiteX10" fmla="*/ 5816009 w 10823944"/>
              <a:gd name="connsiteY10" fmla="*/ 659218 h 1988288"/>
              <a:gd name="connsiteX11" fmla="*/ 6347637 w 10823944"/>
              <a:gd name="connsiteY11" fmla="*/ 829339 h 1988288"/>
              <a:gd name="connsiteX12" fmla="*/ 7060019 w 10823944"/>
              <a:gd name="connsiteY12" fmla="*/ 1095153 h 1988288"/>
              <a:gd name="connsiteX13" fmla="*/ 7208874 w 10823944"/>
              <a:gd name="connsiteY13" fmla="*/ 1180214 h 1988288"/>
              <a:gd name="connsiteX14" fmla="*/ 8070112 w 10823944"/>
              <a:gd name="connsiteY14" fmla="*/ 1360967 h 1988288"/>
              <a:gd name="connsiteX15" fmla="*/ 8229600 w 10823944"/>
              <a:gd name="connsiteY15" fmla="*/ 1371600 h 1988288"/>
              <a:gd name="connsiteX16" fmla="*/ 8623005 w 10823944"/>
              <a:gd name="connsiteY16" fmla="*/ 1265274 h 1988288"/>
              <a:gd name="connsiteX17" fmla="*/ 8952614 w 10823944"/>
              <a:gd name="connsiteY17" fmla="*/ 1254642 h 1988288"/>
              <a:gd name="connsiteX18" fmla="*/ 9090837 w 10823944"/>
              <a:gd name="connsiteY18" fmla="*/ 1180214 h 1988288"/>
              <a:gd name="connsiteX19" fmla="*/ 9452344 w 10823944"/>
              <a:gd name="connsiteY19" fmla="*/ 956930 h 1988288"/>
              <a:gd name="connsiteX20" fmla="*/ 9718158 w 10823944"/>
              <a:gd name="connsiteY20" fmla="*/ 808074 h 1988288"/>
              <a:gd name="connsiteX21" fmla="*/ 9877646 w 10823944"/>
              <a:gd name="connsiteY21" fmla="*/ 595423 h 1988288"/>
              <a:gd name="connsiteX22" fmla="*/ 9952074 w 10823944"/>
              <a:gd name="connsiteY22" fmla="*/ 531628 h 1988288"/>
              <a:gd name="connsiteX23" fmla="*/ 10100930 w 10823944"/>
              <a:gd name="connsiteY23" fmla="*/ 308344 h 1988288"/>
              <a:gd name="connsiteX24" fmla="*/ 10249786 w 10823944"/>
              <a:gd name="connsiteY24" fmla="*/ 127591 h 1988288"/>
              <a:gd name="connsiteX25" fmla="*/ 10621925 w 10823944"/>
              <a:gd name="connsiteY25" fmla="*/ 0 h 1988288"/>
              <a:gd name="connsiteX26" fmla="*/ 10823944 w 10823944"/>
              <a:gd name="connsiteY26" fmla="*/ 53163 h 1988288"/>
              <a:gd name="connsiteX27" fmla="*/ 10313581 w 10823944"/>
              <a:gd name="connsiteY27" fmla="*/ 808074 h 1988288"/>
              <a:gd name="connsiteX28" fmla="*/ 9579935 w 10823944"/>
              <a:gd name="connsiteY28" fmla="*/ 1371600 h 1988288"/>
              <a:gd name="connsiteX29" fmla="*/ 9197163 w 10823944"/>
              <a:gd name="connsiteY29" fmla="*/ 1573618 h 1988288"/>
              <a:gd name="connsiteX30" fmla="*/ 9090837 w 10823944"/>
              <a:gd name="connsiteY30" fmla="*/ 1616149 h 1988288"/>
              <a:gd name="connsiteX31" fmla="*/ 7963786 w 10823944"/>
              <a:gd name="connsiteY31" fmla="*/ 1786270 h 1988288"/>
              <a:gd name="connsiteX32" fmla="*/ 6974958 w 10823944"/>
              <a:gd name="connsiteY32" fmla="*/ 1818167 h 1988288"/>
              <a:gd name="connsiteX33" fmla="*/ 6177516 w 10823944"/>
              <a:gd name="connsiteY33" fmla="*/ 1531088 h 1988288"/>
              <a:gd name="connsiteX34" fmla="*/ 5497032 w 10823944"/>
              <a:gd name="connsiteY34" fmla="*/ 1169581 h 1988288"/>
              <a:gd name="connsiteX35" fmla="*/ 5039832 w 10823944"/>
              <a:gd name="connsiteY35" fmla="*/ 1052623 h 1988288"/>
              <a:gd name="connsiteX36" fmla="*/ 4401879 w 10823944"/>
              <a:gd name="connsiteY36" fmla="*/ 1169581 h 1988288"/>
              <a:gd name="connsiteX37" fmla="*/ 3944679 w 10823944"/>
              <a:gd name="connsiteY37" fmla="*/ 1499191 h 198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23944" h="1988288">
                <a:moveTo>
                  <a:pt x="0" y="1988288"/>
                </a:moveTo>
                <a:lnTo>
                  <a:pt x="584791" y="1158949"/>
                </a:lnTo>
                <a:lnTo>
                  <a:pt x="1052623" y="1020725"/>
                </a:lnTo>
                <a:lnTo>
                  <a:pt x="1701209" y="1010093"/>
                </a:lnTo>
                <a:lnTo>
                  <a:pt x="3051544" y="1084521"/>
                </a:lnTo>
                <a:lnTo>
                  <a:pt x="4423144" y="999460"/>
                </a:lnTo>
                <a:lnTo>
                  <a:pt x="4518837" y="956930"/>
                </a:lnTo>
                <a:cubicBezTo>
                  <a:pt x="4536380" y="949412"/>
                  <a:pt x="4572000" y="935665"/>
                  <a:pt x="4572000" y="935665"/>
                </a:cubicBezTo>
                <a:lnTo>
                  <a:pt x="5071730" y="701749"/>
                </a:lnTo>
                <a:lnTo>
                  <a:pt x="5507665" y="680484"/>
                </a:lnTo>
                <a:lnTo>
                  <a:pt x="5816009" y="659218"/>
                </a:lnTo>
                <a:lnTo>
                  <a:pt x="6347637" y="829339"/>
                </a:lnTo>
                <a:lnTo>
                  <a:pt x="7060019" y="1095153"/>
                </a:lnTo>
                <a:lnTo>
                  <a:pt x="7208874" y="1180214"/>
                </a:lnTo>
                <a:lnTo>
                  <a:pt x="8070112" y="1360967"/>
                </a:lnTo>
                <a:cubicBezTo>
                  <a:pt x="8194070" y="1373363"/>
                  <a:pt x="8140819" y="1371600"/>
                  <a:pt x="8229600" y="1371600"/>
                </a:cubicBezTo>
                <a:lnTo>
                  <a:pt x="8623005" y="1265274"/>
                </a:lnTo>
                <a:lnTo>
                  <a:pt x="8952614" y="1254642"/>
                </a:lnTo>
                <a:lnTo>
                  <a:pt x="9090837" y="1180214"/>
                </a:lnTo>
                <a:lnTo>
                  <a:pt x="9452344" y="956930"/>
                </a:lnTo>
                <a:lnTo>
                  <a:pt x="9718158" y="808074"/>
                </a:lnTo>
                <a:lnTo>
                  <a:pt x="9877646" y="595423"/>
                </a:lnTo>
                <a:cubicBezTo>
                  <a:pt x="9943948" y="529122"/>
                  <a:pt x="9911369" y="531628"/>
                  <a:pt x="9952074" y="531628"/>
                </a:cubicBezTo>
                <a:lnTo>
                  <a:pt x="10100930" y="308344"/>
                </a:lnTo>
                <a:lnTo>
                  <a:pt x="10249786" y="127591"/>
                </a:lnTo>
                <a:lnTo>
                  <a:pt x="10621925" y="0"/>
                </a:lnTo>
                <a:lnTo>
                  <a:pt x="10823944" y="53163"/>
                </a:lnTo>
                <a:lnTo>
                  <a:pt x="10313581" y="808074"/>
                </a:lnTo>
                <a:cubicBezTo>
                  <a:pt x="10069032" y="995916"/>
                  <a:pt x="10164726" y="1066800"/>
                  <a:pt x="9579935" y="1371600"/>
                </a:cubicBezTo>
                <a:lnTo>
                  <a:pt x="9197163" y="1573618"/>
                </a:lnTo>
                <a:lnTo>
                  <a:pt x="9090837" y="1616149"/>
                </a:lnTo>
                <a:lnTo>
                  <a:pt x="7963786" y="1786270"/>
                </a:lnTo>
                <a:lnTo>
                  <a:pt x="6974958" y="1818167"/>
                </a:lnTo>
                <a:lnTo>
                  <a:pt x="6177516" y="1531088"/>
                </a:lnTo>
                <a:lnTo>
                  <a:pt x="5497032" y="1169581"/>
                </a:lnTo>
                <a:lnTo>
                  <a:pt x="5039832" y="1052623"/>
                </a:lnTo>
                <a:lnTo>
                  <a:pt x="4401879" y="1169581"/>
                </a:lnTo>
                <a:lnTo>
                  <a:pt x="3944679" y="1499191"/>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89" name="Freeform 88"/>
          <p:cNvSpPr/>
          <p:nvPr/>
        </p:nvSpPr>
        <p:spPr>
          <a:xfrm>
            <a:off x="3595" y="2126070"/>
            <a:ext cx="8966980" cy="1180101"/>
          </a:xfrm>
          <a:custGeom>
            <a:avLst/>
            <a:gdLst>
              <a:gd name="connsiteX0" fmla="*/ 0 w 10664456"/>
              <a:gd name="connsiteY0" fmla="*/ 1414130 h 1414130"/>
              <a:gd name="connsiteX1" fmla="*/ 350875 w 10664456"/>
              <a:gd name="connsiteY1" fmla="*/ 584791 h 1414130"/>
              <a:gd name="connsiteX2" fmla="*/ 765545 w 10664456"/>
              <a:gd name="connsiteY2" fmla="*/ 329609 h 1414130"/>
              <a:gd name="connsiteX3" fmla="*/ 1467293 w 10664456"/>
              <a:gd name="connsiteY3" fmla="*/ 212651 h 1414130"/>
              <a:gd name="connsiteX4" fmla="*/ 1775638 w 10664456"/>
              <a:gd name="connsiteY4" fmla="*/ 361507 h 1414130"/>
              <a:gd name="connsiteX5" fmla="*/ 2200940 w 10664456"/>
              <a:gd name="connsiteY5" fmla="*/ 531628 h 1414130"/>
              <a:gd name="connsiteX6" fmla="*/ 2275368 w 10664456"/>
              <a:gd name="connsiteY6" fmla="*/ 584791 h 1414130"/>
              <a:gd name="connsiteX7" fmla="*/ 2615610 w 10664456"/>
              <a:gd name="connsiteY7" fmla="*/ 691116 h 1414130"/>
              <a:gd name="connsiteX8" fmla="*/ 2923954 w 10664456"/>
              <a:gd name="connsiteY8" fmla="*/ 776177 h 1414130"/>
              <a:gd name="connsiteX9" fmla="*/ 3072810 w 10664456"/>
              <a:gd name="connsiteY9" fmla="*/ 786809 h 1414130"/>
              <a:gd name="connsiteX10" fmla="*/ 3646968 w 10664456"/>
              <a:gd name="connsiteY10" fmla="*/ 680484 h 1414130"/>
              <a:gd name="connsiteX11" fmla="*/ 3753293 w 10664456"/>
              <a:gd name="connsiteY11" fmla="*/ 669851 h 1414130"/>
              <a:gd name="connsiteX12" fmla="*/ 4104168 w 10664456"/>
              <a:gd name="connsiteY12" fmla="*/ 637954 h 1414130"/>
              <a:gd name="connsiteX13" fmla="*/ 4210493 w 10664456"/>
              <a:gd name="connsiteY13" fmla="*/ 606056 h 1414130"/>
              <a:gd name="connsiteX14" fmla="*/ 4880345 w 10664456"/>
              <a:gd name="connsiteY14" fmla="*/ 627321 h 1414130"/>
              <a:gd name="connsiteX15" fmla="*/ 4965405 w 10664456"/>
              <a:gd name="connsiteY15" fmla="*/ 669851 h 1414130"/>
              <a:gd name="connsiteX16" fmla="*/ 4997303 w 10664456"/>
              <a:gd name="connsiteY16" fmla="*/ 691116 h 1414130"/>
              <a:gd name="connsiteX17" fmla="*/ 5358810 w 10664456"/>
              <a:gd name="connsiteY17" fmla="*/ 754912 h 1414130"/>
              <a:gd name="connsiteX18" fmla="*/ 5433238 w 10664456"/>
              <a:gd name="connsiteY18" fmla="*/ 808074 h 1414130"/>
              <a:gd name="connsiteX19" fmla="*/ 5613991 w 10664456"/>
              <a:gd name="connsiteY19" fmla="*/ 925033 h 1414130"/>
              <a:gd name="connsiteX20" fmla="*/ 5816010 w 10664456"/>
              <a:gd name="connsiteY20" fmla="*/ 1020726 h 1414130"/>
              <a:gd name="connsiteX21" fmla="*/ 5858540 w 10664456"/>
              <a:gd name="connsiteY21" fmla="*/ 1041991 h 1414130"/>
              <a:gd name="connsiteX22" fmla="*/ 5943600 w 10664456"/>
              <a:gd name="connsiteY22" fmla="*/ 1063256 h 1414130"/>
              <a:gd name="connsiteX23" fmla="*/ 6028661 w 10664456"/>
              <a:gd name="connsiteY23" fmla="*/ 1095154 h 1414130"/>
              <a:gd name="connsiteX24" fmla="*/ 6113721 w 10664456"/>
              <a:gd name="connsiteY24" fmla="*/ 1148316 h 1414130"/>
              <a:gd name="connsiteX25" fmla="*/ 6177517 w 10664456"/>
              <a:gd name="connsiteY25" fmla="*/ 1180214 h 1414130"/>
              <a:gd name="connsiteX26" fmla="*/ 6177517 w 10664456"/>
              <a:gd name="connsiteY26" fmla="*/ 1180214 h 1414130"/>
              <a:gd name="connsiteX27" fmla="*/ 6645349 w 10664456"/>
              <a:gd name="connsiteY27" fmla="*/ 1063256 h 1414130"/>
              <a:gd name="connsiteX28" fmla="*/ 6794205 w 10664456"/>
              <a:gd name="connsiteY28" fmla="*/ 1063256 h 1414130"/>
              <a:gd name="connsiteX29" fmla="*/ 7208875 w 10664456"/>
              <a:gd name="connsiteY29" fmla="*/ 946298 h 1414130"/>
              <a:gd name="connsiteX30" fmla="*/ 7602280 w 10664456"/>
              <a:gd name="connsiteY30" fmla="*/ 903767 h 1414130"/>
              <a:gd name="connsiteX31" fmla="*/ 7889359 w 10664456"/>
              <a:gd name="connsiteY31" fmla="*/ 797442 h 1414130"/>
              <a:gd name="connsiteX32" fmla="*/ 7985052 w 10664456"/>
              <a:gd name="connsiteY32" fmla="*/ 765544 h 1414130"/>
              <a:gd name="connsiteX33" fmla="*/ 8027582 w 10664456"/>
              <a:gd name="connsiteY33" fmla="*/ 754912 h 1414130"/>
              <a:gd name="connsiteX34" fmla="*/ 8506047 w 10664456"/>
              <a:gd name="connsiteY34" fmla="*/ 659219 h 1414130"/>
              <a:gd name="connsiteX35" fmla="*/ 8601740 w 10664456"/>
              <a:gd name="connsiteY35" fmla="*/ 648586 h 1414130"/>
              <a:gd name="connsiteX36" fmla="*/ 8676168 w 10664456"/>
              <a:gd name="connsiteY36" fmla="*/ 627321 h 1414130"/>
              <a:gd name="connsiteX37" fmla="*/ 8963247 w 10664456"/>
              <a:gd name="connsiteY37" fmla="*/ 606056 h 1414130"/>
              <a:gd name="connsiteX38" fmla="*/ 9069573 w 10664456"/>
              <a:gd name="connsiteY38" fmla="*/ 574158 h 1414130"/>
              <a:gd name="connsiteX39" fmla="*/ 9367284 w 10664456"/>
              <a:gd name="connsiteY39" fmla="*/ 531628 h 1414130"/>
              <a:gd name="connsiteX40" fmla="*/ 9781954 w 10664456"/>
              <a:gd name="connsiteY40" fmla="*/ 255181 h 1414130"/>
              <a:gd name="connsiteX41" fmla="*/ 9856382 w 10664456"/>
              <a:gd name="connsiteY41" fmla="*/ 191386 h 1414130"/>
              <a:gd name="connsiteX42" fmla="*/ 10260419 w 10664456"/>
              <a:gd name="connsiteY42" fmla="*/ 53163 h 1414130"/>
              <a:gd name="connsiteX43" fmla="*/ 10313582 w 10664456"/>
              <a:gd name="connsiteY43" fmla="*/ 53163 h 1414130"/>
              <a:gd name="connsiteX44" fmla="*/ 10621926 w 10664456"/>
              <a:gd name="connsiteY44" fmla="*/ 0 h 1414130"/>
              <a:gd name="connsiteX45" fmla="*/ 10664456 w 10664456"/>
              <a:gd name="connsiteY45" fmla="*/ 159488 h 1414130"/>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781954 w 10664456"/>
              <a:gd name="connsiteY40" fmla="*/ 287079 h 1446028"/>
              <a:gd name="connsiteX41" fmla="*/ 9856382 w 10664456"/>
              <a:gd name="connsiteY41" fmla="*/ 223284 h 1446028"/>
              <a:gd name="connsiteX42" fmla="*/ 10260419 w 10664456"/>
              <a:gd name="connsiteY42" fmla="*/ 85061 h 1446028"/>
              <a:gd name="connsiteX43" fmla="*/ 10313582 w 10664456"/>
              <a:gd name="connsiteY43" fmla="*/ 85061 h 1446028"/>
              <a:gd name="connsiteX44" fmla="*/ 10515600 w 10664456"/>
              <a:gd name="connsiteY44" fmla="*/ 0 h 1446028"/>
              <a:gd name="connsiteX45" fmla="*/ 10621926 w 10664456"/>
              <a:gd name="connsiteY45" fmla="*/ 31898 h 1446028"/>
              <a:gd name="connsiteX46" fmla="*/ 10664456 w 10664456"/>
              <a:gd name="connsiteY46"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81954 w 10664456"/>
              <a:gd name="connsiteY41" fmla="*/ 287079 h 1446028"/>
              <a:gd name="connsiteX42" fmla="*/ 9856382 w 10664456"/>
              <a:gd name="connsiteY42" fmla="*/ 223284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50057 w 10664456"/>
              <a:gd name="connsiteY41" fmla="*/ 191386 h 1446028"/>
              <a:gd name="connsiteX42" fmla="*/ 9856382 w 10664456"/>
              <a:gd name="connsiteY42" fmla="*/ 223284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50057 w 10664456"/>
              <a:gd name="connsiteY41" fmla="*/ 191386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350875 w 10664456"/>
              <a:gd name="connsiteY1" fmla="*/ 616689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180754 w 10664456"/>
              <a:gd name="connsiteY1" fmla="*/ 797443 h 1446028"/>
              <a:gd name="connsiteX2" fmla="*/ 765545 w 10664456"/>
              <a:gd name="connsiteY2" fmla="*/ 361507 h 1446028"/>
              <a:gd name="connsiteX3" fmla="*/ 1467293 w 10664456"/>
              <a:gd name="connsiteY3" fmla="*/ 244549 h 1446028"/>
              <a:gd name="connsiteX4" fmla="*/ 1775638 w 10664456"/>
              <a:gd name="connsiteY4" fmla="*/ 393405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180754 w 10664456"/>
              <a:gd name="connsiteY1" fmla="*/ 797443 h 1446028"/>
              <a:gd name="connsiteX2" fmla="*/ 765545 w 10664456"/>
              <a:gd name="connsiteY2" fmla="*/ 361507 h 1446028"/>
              <a:gd name="connsiteX3" fmla="*/ 1467293 w 10664456"/>
              <a:gd name="connsiteY3" fmla="*/ 244549 h 1446028"/>
              <a:gd name="connsiteX4" fmla="*/ 1967024 w 10664456"/>
              <a:gd name="connsiteY4" fmla="*/ 382773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180754 w 10664456"/>
              <a:gd name="connsiteY1" fmla="*/ 797443 h 1446028"/>
              <a:gd name="connsiteX2" fmla="*/ 765545 w 10664456"/>
              <a:gd name="connsiteY2" fmla="*/ 361507 h 1446028"/>
              <a:gd name="connsiteX3" fmla="*/ 1467293 w 10664456"/>
              <a:gd name="connsiteY3" fmla="*/ 244549 h 1446028"/>
              <a:gd name="connsiteX4" fmla="*/ 1967024 w 10664456"/>
              <a:gd name="connsiteY4" fmla="*/ 382773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16140 w 10664456"/>
              <a:gd name="connsiteY40" fmla="*/ 404038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180754 w 10664456"/>
              <a:gd name="connsiteY1" fmla="*/ 797443 h 1446028"/>
              <a:gd name="connsiteX2" fmla="*/ 765545 w 10664456"/>
              <a:gd name="connsiteY2" fmla="*/ 361507 h 1446028"/>
              <a:gd name="connsiteX3" fmla="*/ 1467293 w 10664456"/>
              <a:gd name="connsiteY3" fmla="*/ 244549 h 1446028"/>
              <a:gd name="connsiteX4" fmla="*/ 1967024 w 10664456"/>
              <a:gd name="connsiteY4" fmla="*/ 382773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367284 w 10664456"/>
              <a:gd name="connsiteY39" fmla="*/ 563526 h 1446028"/>
              <a:gd name="connsiteX40" fmla="*/ 9569303 w 10664456"/>
              <a:gd name="connsiteY40" fmla="*/ 382773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 name="connsiteX0" fmla="*/ 0 w 10664456"/>
              <a:gd name="connsiteY0" fmla="*/ 1446028 h 1446028"/>
              <a:gd name="connsiteX1" fmla="*/ 180754 w 10664456"/>
              <a:gd name="connsiteY1" fmla="*/ 797443 h 1446028"/>
              <a:gd name="connsiteX2" fmla="*/ 765545 w 10664456"/>
              <a:gd name="connsiteY2" fmla="*/ 361507 h 1446028"/>
              <a:gd name="connsiteX3" fmla="*/ 1467293 w 10664456"/>
              <a:gd name="connsiteY3" fmla="*/ 244549 h 1446028"/>
              <a:gd name="connsiteX4" fmla="*/ 1967024 w 10664456"/>
              <a:gd name="connsiteY4" fmla="*/ 382773 h 1446028"/>
              <a:gd name="connsiteX5" fmla="*/ 2200940 w 10664456"/>
              <a:gd name="connsiteY5" fmla="*/ 563526 h 1446028"/>
              <a:gd name="connsiteX6" fmla="*/ 2275368 w 10664456"/>
              <a:gd name="connsiteY6" fmla="*/ 616689 h 1446028"/>
              <a:gd name="connsiteX7" fmla="*/ 2615610 w 10664456"/>
              <a:gd name="connsiteY7" fmla="*/ 723014 h 1446028"/>
              <a:gd name="connsiteX8" fmla="*/ 2923954 w 10664456"/>
              <a:gd name="connsiteY8" fmla="*/ 808075 h 1446028"/>
              <a:gd name="connsiteX9" fmla="*/ 3072810 w 10664456"/>
              <a:gd name="connsiteY9" fmla="*/ 818707 h 1446028"/>
              <a:gd name="connsiteX10" fmla="*/ 3646968 w 10664456"/>
              <a:gd name="connsiteY10" fmla="*/ 712382 h 1446028"/>
              <a:gd name="connsiteX11" fmla="*/ 3753293 w 10664456"/>
              <a:gd name="connsiteY11" fmla="*/ 701749 h 1446028"/>
              <a:gd name="connsiteX12" fmla="*/ 4104168 w 10664456"/>
              <a:gd name="connsiteY12" fmla="*/ 669852 h 1446028"/>
              <a:gd name="connsiteX13" fmla="*/ 4210493 w 10664456"/>
              <a:gd name="connsiteY13" fmla="*/ 637954 h 1446028"/>
              <a:gd name="connsiteX14" fmla="*/ 4880345 w 10664456"/>
              <a:gd name="connsiteY14" fmla="*/ 659219 h 1446028"/>
              <a:gd name="connsiteX15" fmla="*/ 4965405 w 10664456"/>
              <a:gd name="connsiteY15" fmla="*/ 701749 h 1446028"/>
              <a:gd name="connsiteX16" fmla="*/ 4997303 w 10664456"/>
              <a:gd name="connsiteY16" fmla="*/ 723014 h 1446028"/>
              <a:gd name="connsiteX17" fmla="*/ 5358810 w 10664456"/>
              <a:gd name="connsiteY17" fmla="*/ 786810 h 1446028"/>
              <a:gd name="connsiteX18" fmla="*/ 5433238 w 10664456"/>
              <a:gd name="connsiteY18" fmla="*/ 839972 h 1446028"/>
              <a:gd name="connsiteX19" fmla="*/ 5613991 w 10664456"/>
              <a:gd name="connsiteY19" fmla="*/ 956931 h 1446028"/>
              <a:gd name="connsiteX20" fmla="*/ 5816010 w 10664456"/>
              <a:gd name="connsiteY20" fmla="*/ 1052624 h 1446028"/>
              <a:gd name="connsiteX21" fmla="*/ 5858540 w 10664456"/>
              <a:gd name="connsiteY21" fmla="*/ 1073889 h 1446028"/>
              <a:gd name="connsiteX22" fmla="*/ 5943600 w 10664456"/>
              <a:gd name="connsiteY22" fmla="*/ 1095154 h 1446028"/>
              <a:gd name="connsiteX23" fmla="*/ 6028661 w 10664456"/>
              <a:gd name="connsiteY23" fmla="*/ 1127052 h 1446028"/>
              <a:gd name="connsiteX24" fmla="*/ 6113721 w 10664456"/>
              <a:gd name="connsiteY24" fmla="*/ 1180214 h 1446028"/>
              <a:gd name="connsiteX25" fmla="*/ 6177517 w 10664456"/>
              <a:gd name="connsiteY25" fmla="*/ 1212112 h 1446028"/>
              <a:gd name="connsiteX26" fmla="*/ 6177517 w 10664456"/>
              <a:gd name="connsiteY26" fmla="*/ 1212112 h 1446028"/>
              <a:gd name="connsiteX27" fmla="*/ 6645349 w 10664456"/>
              <a:gd name="connsiteY27" fmla="*/ 1095154 h 1446028"/>
              <a:gd name="connsiteX28" fmla="*/ 6794205 w 10664456"/>
              <a:gd name="connsiteY28" fmla="*/ 1095154 h 1446028"/>
              <a:gd name="connsiteX29" fmla="*/ 7208875 w 10664456"/>
              <a:gd name="connsiteY29" fmla="*/ 978196 h 1446028"/>
              <a:gd name="connsiteX30" fmla="*/ 7602280 w 10664456"/>
              <a:gd name="connsiteY30" fmla="*/ 935665 h 1446028"/>
              <a:gd name="connsiteX31" fmla="*/ 7889359 w 10664456"/>
              <a:gd name="connsiteY31" fmla="*/ 829340 h 1446028"/>
              <a:gd name="connsiteX32" fmla="*/ 7985052 w 10664456"/>
              <a:gd name="connsiteY32" fmla="*/ 797442 h 1446028"/>
              <a:gd name="connsiteX33" fmla="*/ 8027582 w 10664456"/>
              <a:gd name="connsiteY33" fmla="*/ 786810 h 1446028"/>
              <a:gd name="connsiteX34" fmla="*/ 8506047 w 10664456"/>
              <a:gd name="connsiteY34" fmla="*/ 691117 h 1446028"/>
              <a:gd name="connsiteX35" fmla="*/ 8601740 w 10664456"/>
              <a:gd name="connsiteY35" fmla="*/ 680484 h 1446028"/>
              <a:gd name="connsiteX36" fmla="*/ 8676168 w 10664456"/>
              <a:gd name="connsiteY36" fmla="*/ 659219 h 1446028"/>
              <a:gd name="connsiteX37" fmla="*/ 8963247 w 10664456"/>
              <a:gd name="connsiteY37" fmla="*/ 637954 h 1446028"/>
              <a:gd name="connsiteX38" fmla="*/ 9069573 w 10664456"/>
              <a:gd name="connsiteY38" fmla="*/ 606056 h 1446028"/>
              <a:gd name="connsiteX39" fmla="*/ 9165265 w 10664456"/>
              <a:gd name="connsiteY39" fmla="*/ 584791 h 1446028"/>
              <a:gd name="connsiteX40" fmla="*/ 9569303 w 10664456"/>
              <a:gd name="connsiteY40" fmla="*/ 382773 h 1446028"/>
              <a:gd name="connsiteX41" fmla="*/ 9718159 w 10664456"/>
              <a:gd name="connsiteY41" fmla="*/ 255181 h 1446028"/>
              <a:gd name="connsiteX42" fmla="*/ 9983973 w 10664456"/>
              <a:gd name="connsiteY42" fmla="*/ 106326 h 1446028"/>
              <a:gd name="connsiteX43" fmla="*/ 10260419 w 10664456"/>
              <a:gd name="connsiteY43" fmla="*/ 85061 h 1446028"/>
              <a:gd name="connsiteX44" fmla="*/ 10313582 w 10664456"/>
              <a:gd name="connsiteY44" fmla="*/ 85061 h 1446028"/>
              <a:gd name="connsiteX45" fmla="*/ 10515600 w 10664456"/>
              <a:gd name="connsiteY45" fmla="*/ 0 h 1446028"/>
              <a:gd name="connsiteX46" fmla="*/ 10621926 w 10664456"/>
              <a:gd name="connsiteY46" fmla="*/ 31898 h 1446028"/>
              <a:gd name="connsiteX47" fmla="*/ 10664456 w 10664456"/>
              <a:gd name="connsiteY47" fmla="*/ 191386 h 144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64456" h="1446028">
                <a:moveTo>
                  <a:pt x="0" y="1446028"/>
                </a:moveTo>
                <a:lnTo>
                  <a:pt x="180754" y="797443"/>
                </a:lnTo>
                <a:cubicBezTo>
                  <a:pt x="318977" y="712382"/>
                  <a:pt x="478466" y="499731"/>
                  <a:pt x="765545" y="361507"/>
                </a:cubicBezTo>
                <a:cubicBezTo>
                  <a:pt x="1137685" y="269359"/>
                  <a:pt x="1233377" y="283535"/>
                  <a:pt x="1467293" y="244549"/>
                </a:cubicBezTo>
                <a:cubicBezTo>
                  <a:pt x="2112336" y="322522"/>
                  <a:pt x="1800447" y="336698"/>
                  <a:pt x="1967024" y="382773"/>
                </a:cubicBezTo>
                <a:lnTo>
                  <a:pt x="2200940" y="563526"/>
                </a:lnTo>
                <a:lnTo>
                  <a:pt x="2275368" y="616689"/>
                </a:lnTo>
                <a:lnTo>
                  <a:pt x="2615610" y="723014"/>
                </a:lnTo>
                <a:lnTo>
                  <a:pt x="2923954" y="808075"/>
                </a:lnTo>
                <a:lnTo>
                  <a:pt x="3072810" y="818707"/>
                </a:lnTo>
                <a:lnTo>
                  <a:pt x="3646968" y="712382"/>
                </a:lnTo>
                <a:cubicBezTo>
                  <a:pt x="3746183" y="701358"/>
                  <a:pt x="3710567" y="701749"/>
                  <a:pt x="3753293" y="701749"/>
                </a:cubicBezTo>
                <a:lnTo>
                  <a:pt x="4104168" y="669852"/>
                </a:lnTo>
                <a:cubicBezTo>
                  <a:pt x="4224545" y="637021"/>
                  <a:pt x="4261536" y="637954"/>
                  <a:pt x="4210493" y="637954"/>
                </a:cubicBezTo>
                <a:lnTo>
                  <a:pt x="4880345" y="659219"/>
                </a:lnTo>
                <a:cubicBezTo>
                  <a:pt x="4908698" y="673396"/>
                  <a:pt x="4937576" y="686569"/>
                  <a:pt x="4965405" y="701749"/>
                </a:cubicBezTo>
                <a:cubicBezTo>
                  <a:pt x="4976623" y="707868"/>
                  <a:pt x="4997303" y="723014"/>
                  <a:pt x="4997303" y="723014"/>
                </a:cubicBezTo>
                <a:lnTo>
                  <a:pt x="5358810" y="786810"/>
                </a:lnTo>
                <a:lnTo>
                  <a:pt x="5433238" y="839972"/>
                </a:lnTo>
                <a:lnTo>
                  <a:pt x="5613991" y="956931"/>
                </a:lnTo>
                <a:cubicBezTo>
                  <a:pt x="5765572" y="990616"/>
                  <a:pt x="5664834" y="955440"/>
                  <a:pt x="5816010" y="1052624"/>
                </a:cubicBezTo>
                <a:cubicBezTo>
                  <a:pt x="5829343" y="1061195"/>
                  <a:pt x="5843503" y="1068877"/>
                  <a:pt x="5858540" y="1073889"/>
                </a:cubicBezTo>
                <a:cubicBezTo>
                  <a:pt x="5886266" y="1083131"/>
                  <a:pt x="5943600" y="1095154"/>
                  <a:pt x="5943600" y="1095154"/>
                </a:cubicBezTo>
                <a:lnTo>
                  <a:pt x="6028661" y="1127052"/>
                </a:lnTo>
                <a:cubicBezTo>
                  <a:pt x="6057014" y="1144773"/>
                  <a:pt x="6084691" y="1163625"/>
                  <a:pt x="6113721" y="1180214"/>
                </a:cubicBezTo>
                <a:cubicBezTo>
                  <a:pt x="6134364" y="1192010"/>
                  <a:pt x="6177517" y="1212112"/>
                  <a:pt x="6177517" y="1212112"/>
                </a:cubicBezTo>
                <a:lnTo>
                  <a:pt x="6177517" y="1212112"/>
                </a:lnTo>
                <a:lnTo>
                  <a:pt x="6645349" y="1095154"/>
                </a:lnTo>
                <a:cubicBezTo>
                  <a:pt x="6780838" y="1106444"/>
                  <a:pt x="6734768" y="1124871"/>
                  <a:pt x="6794205" y="1095154"/>
                </a:cubicBezTo>
                <a:lnTo>
                  <a:pt x="7208875" y="978196"/>
                </a:lnTo>
                <a:lnTo>
                  <a:pt x="7602280" y="935665"/>
                </a:lnTo>
                <a:lnTo>
                  <a:pt x="7889359" y="829340"/>
                </a:lnTo>
                <a:cubicBezTo>
                  <a:pt x="7921257" y="818707"/>
                  <a:pt x="7952916" y="807330"/>
                  <a:pt x="7985052" y="797442"/>
                </a:cubicBezTo>
                <a:cubicBezTo>
                  <a:pt x="7999019" y="793145"/>
                  <a:pt x="8027582" y="786810"/>
                  <a:pt x="8027582" y="786810"/>
                </a:cubicBezTo>
                <a:lnTo>
                  <a:pt x="8506047" y="691117"/>
                </a:lnTo>
                <a:lnTo>
                  <a:pt x="8601740" y="680484"/>
                </a:lnTo>
                <a:lnTo>
                  <a:pt x="8676168" y="659219"/>
                </a:lnTo>
                <a:cubicBezTo>
                  <a:pt x="8692764" y="658243"/>
                  <a:pt x="8914727" y="647658"/>
                  <a:pt x="8963247" y="637954"/>
                </a:cubicBezTo>
                <a:cubicBezTo>
                  <a:pt x="8999531" y="630697"/>
                  <a:pt x="9035903" y="614916"/>
                  <a:pt x="9069573" y="606056"/>
                </a:cubicBezTo>
                <a:cubicBezTo>
                  <a:pt x="9103243" y="597196"/>
                  <a:pt x="9133368" y="591879"/>
                  <a:pt x="9165265" y="584791"/>
                </a:cubicBezTo>
                <a:cubicBezTo>
                  <a:pt x="9271591" y="520996"/>
                  <a:pt x="9462977" y="446568"/>
                  <a:pt x="9569303" y="382773"/>
                </a:cubicBezTo>
                <a:lnTo>
                  <a:pt x="9718159" y="255181"/>
                </a:lnTo>
                <a:cubicBezTo>
                  <a:pt x="9753601" y="265814"/>
                  <a:pt x="9893596" y="134679"/>
                  <a:pt x="9983973" y="106326"/>
                </a:cubicBezTo>
                <a:cubicBezTo>
                  <a:pt x="10074350" y="77973"/>
                  <a:pt x="10125740" y="131135"/>
                  <a:pt x="10260419" y="85061"/>
                </a:cubicBezTo>
                <a:lnTo>
                  <a:pt x="10313582" y="85061"/>
                </a:lnTo>
                <a:cubicBezTo>
                  <a:pt x="10327759" y="77973"/>
                  <a:pt x="10501423" y="7088"/>
                  <a:pt x="10515600" y="0"/>
                </a:cubicBezTo>
                <a:lnTo>
                  <a:pt x="10621926" y="31898"/>
                </a:lnTo>
                <a:lnTo>
                  <a:pt x="10664456" y="191386"/>
                </a:lnTo>
              </a:path>
            </a:pathLst>
          </a:custGeom>
          <a:noFill/>
          <a:ln w="19050">
            <a:solidFill>
              <a:schemeClr val="accent1">
                <a:shade val="50000"/>
                <a:alpha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90" name="Oval 89"/>
          <p:cNvSpPr/>
          <p:nvPr/>
        </p:nvSpPr>
        <p:spPr>
          <a:xfrm>
            <a:off x="676201" y="892250"/>
            <a:ext cx="7730331" cy="5129764"/>
          </a:xfrm>
          <a:prstGeom prst="ellipse">
            <a:avLst/>
          </a:prstGeom>
          <a:solidFill>
            <a:schemeClr val="bg1"/>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defTabSz="914079"/>
            <a:endParaRPr lang="en-US" dirty="0">
              <a:solidFill>
                <a:srgbClr val="FFFFFF"/>
              </a:solidFill>
            </a:endParaRPr>
          </a:p>
        </p:txBody>
      </p:sp>
      <p:sp>
        <p:nvSpPr>
          <p:cNvPr id="91" name="Freeform 90"/>
          <p:cNvSpPr/>
          <p:nvPr/>
        </p:nvSpPr>
        <p:spPr>
          <a:xfrm>
            <a:off x="4577088" y="3451502"/>
            <a:ext cx="3752465" cy="2533875"/>
          </a:xfrm>
          <a:custGeom>
            <a:avLst/>
            <a:gdLst>
              <a:gd name="connsiteX0" fmla="*/ 0 w 4462817"/>
              <a:gd name="connsiteY0" fmla="*/ 914400 h 3104865"/>
              <a:gd name="connsiteX1" fmla="*/ 6823 w 4462817"/>
              <a:gd name="connsiteY1" fmla="*/ 3104865 h 3104865"/>
              <a:gd name="connsiteX2" fmla="*/ 607325 w 4462817"/>
              <a:gd name="connsiteY2" fmla="*/ 3077570 h 3104865"/>
              <a:gd name="connsiteX3" fmla="*/ 1589964 w 4462817"/>
              <a:gd name="connsiteY3" fmla="*/ 2906973 h 3104865"/>
              <a:gd name="connsiteX4" fmla="*/ 2538483 w 4462817"/>
              <a:gd name="connsiteY4" fmla="*/ 2572603 h 3104865"/>
              <a:gd name="connsiteX5" fmla="*/ 3227695 w 4462817"/>
              <a:gd name="connsiteY5" fmla="*/ 2135874 h 3104865"/>
              <a:gd name="connsiteX6" fmla="*/ 3835020 w 4462817"/>
              <a:gd name="connsiteY6" fmla="*/ 1596788 h 3104865"/>
              <a:gd name="connsiteX7" fmla="*/ 4217158 w 4462817"/>
              <a:gd name="connsiteY7" fmla="*/ 1037229 h 3104865"/>
              <a:gd name="connsiteX8" fmla="*/ 4387755 w 4462817"/>
              <a:gd name="connsiteY8" fmla="*/ 559558 h 3104865"/>
              <a:gd name="connsiteX9" fmla="*/ 4462817 w 4462817"/>
              <a:gd name="connsiteY9" fmla="*/ 177420 h 3104865"/>
              <a:gd name="connsiteX10" fmla="*/ 4455994 w 4462817"/>
              <a:gd name="connsiteY10" fmla="*/ 6823 h 3104865"/>
              <a:gd name="connsiteX11" fmla="*/ 921223 w 4462817"/>
              <a:gd name="connsiteY11" fmla="*/ 0 h 3104865"/>
              <a:gd name="connsiteX12" fmla="*/ 887104 w 4462817"/>
              <a:gd name="connsiteY12" fmla="*/ 259307 h 3104865"/>
              <a:gd name="connsiteX13" fmla="*/ 750626 w 4462817"/>
              <a:gd name="connsiteY13" fmla="*/ 518615 h 3104865"/>
              <a:gd name="connsiteX14" fmla="*/ 532262 w 4462817"/>
              <a:gd name="connsiteY14" fmla="*/ 736979 h 3104865"/>
              <a:gd name="connsiteX15" fmla="*/ 232011 w 4462817"/>
              <a:gd name="connsiteY15" fmla="*/ 887104 h 3104865"/>
              <a:gd name="connsiteX16" fmla="*/ 0 w 4462817"/>
              <a:gd name="connsiteY16" fmla="*/ 914400 h 310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2817" h="3104865">
                <a:moveTo>
                  <a:pt x="0" y="914400"/>
                </a:moveTo>
                <a:cubicBezTo>
                  <a:pt x="2274" y="1644555"/>
                  <a:pt x="4549" y="2374710"/>
                  <a:pt x="6823" y="3104865"/>
                </a:cubicBezTo>
                <a:lnTo>
                  <a:pt x="607325" y="3077570"/>
                </a:lnTo>
                <a:lnTo>
                  <a:pt x="1589964" y="2906973"/>
                </a:lnTo>
                <a:lnTo>
                  <a:pt x="2538483" y="2572603"/>
                </a:lnTo>
                <a:lnTo>
                  <a:pt x="3227695" y="2135874"/>
                </a:lnTo>
                <a:lnTo>
                  <a:pt x="3835020" y="1596788"/>
                </a:lnTo>
                <a:lnTo>
                  <a:pt x="4217158" y="1037229"/>
                </a:lnTo>
                <a:lnTo>
                  <a:pt x="4387755" y="559558"/>
                </a:lnTo>
                <a:lnTo>
                  <a:pt x="4462817" y="177420"/>
                </a:lnTo>
                <a:lnTo>
                  <a:pt x="4455994" y="6823"/>
                </a:lnTo>
                <a:lnTo>
                  <a:pt x="921223" y="0"/>
                </a:lnTo>
                <a:lnTo>
                  <a:pt x="887104" y="259307"/>
                </a:lnTo>
                <a:lnTo>
                  <a:pt x="750626" y="518615"/>
                </a:lnTo>
                <a:lnTo>
                  <a:pt x="532262" y="736979"/>
                </a:lnTo>
                <a:lnTo>
                  <a:pt x="232011" y="887104"/>
                </a:lnTo>
                <a:lnTo>
                  <a:pt x="0" y="9144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92" name="Freeform 91"/>
          <p:cNvSpPr/>
          <p:nvPr/>
        </p:nvSpPr>
        <p:spPr>
          <a:xfrm>
            <a:off x="755768" y="3451500"/>
            <a:ext cx="3752465" cy="2528306"/>
          </a:xfrm>
          <a:custGeom>
            <a:avLst/>
            <a:gdLst>
              <a:gd name="connsiteX0" fmla="*/ 0 w 4462818"/>
              <a:gd name="connsiteY0" fmla="*/ 0 h 3098041"/>
              <a:gd name="connsiteX1" fmla="*/ 3548418 w 4462818"/>
              <a:gd name="connsiteY1" fmla="*/ 0 h 3098041"/>
              <a:gd name="connsiteX2" fmla="*/ 3568890 w 4462818"/>
              <a:gd name="connsiteY2" fmla="*/ 218364 h 3098041"/>
              <a:gd name="connsiteX3" fmla="*/ 3664424 w 4462818"/>
              <a:gd name="connsiteY3" fmla="*/ 416256 h 3098041"/>
              <a:gd name="connsiteX4" fmla="*/ 3739487 w 4462818"/>
              <a:gd name="connsiteY4" fmla="*/ 552734 h 3098041"/>
              <a:gd name="connsiteX5" fmla="*/ 3889612 w 4462818"/>
              <a:gd name="connsiteY5" fmla="*/ 702859 h 3098041"/>
              <a:gd name="connsiteX6" fmla="*/ 4019266 w 4462818"/>
              <a:gd name="connsiteY6" fmla="*/ 791570 h 3098041"/>
              <a:gd name="connsiteX7" fmla="*/ 4155743 w 4462818"/>
              <a:gd name="connsiteY7" fmla="*/ 859809 h 3098041"/>
              <a:gd name="connsiteX8" fmla="*/ 4346812 w 4462818"/>
              <a:gd name="connsiteY8" fmla="*/ 914400 h 3098041"/>
              <a:gd name="connsiteX9" fmla="*/ 4462818 w 4462818"/>
              <a:gd name="connsiteY9" fmla="*/ 934871 h 3098041"/>
              <a:gd name="connsiteX10" fmla="*/ 4462818 w 4462818"/>
              <a:gd name="connsiteY10" fmla="*/ 3098041 h 3098041"/>
              <a:gd name="connsiteX11" fmla="*/ 4107976 w 4462818"/>
              <a:gd name="connsiteY11" fmla="*/ 3091217 h 3098041"/>
              <a:gd name="connsiteX12" fmla="*/ 3794078 w 4462818"/>
              <a:gd name="connsiteY12" fmla="*/ 3057098 h 3098041"/>
              <a:gd name="connsiteX13" fmla="*/ 3377821 w 4462818"/>
              <a:gd name="connsiteY13" fmla="*/ 2995683 h 3098041"/>
              <a:gd name="connsiteX14" fmla="*/ 2934269 w 4462818"/>
              <a:gd name="connsiteY14" fmla="*/ 2913797 h 3098041"/>
              <a:gd name="connsiteX15" fmla="*/ 2511188 w 4462818"/>
              <a:gd name="connsiteY15" fmla="*/ 2777319 h 3098041"/>
              <a:gd name="connsiteX16" fmla="*/ 2013045 w 4462818"/>
              <a:gd name="connsiteY16" fmla="*/ 2586250 h 3098041"/>
              <a:gd name="connsiteX17" fmla="*/ 1603612 w 4462818"/>
              <a:gd name="connsiteY17" fmla="*/ 2367886 h 3098041"/>
              <a:gd name="connsiteX18" fmla="*/ 1180531 w 4462818"/>
              <a:gd name="connsiteY18" fmla="*/ 2094931 h 3098041"/>
              <a:gd name="connsiteX19" fmla="*/ 859809 w 4462818"/>
              <a:gd name="connsiteY19" fmla="*/ 1815152 h 3098041"/>
              <a:gd name="connsiteX20" fmla="*/ 559558 w 4462818"/>
              <a:gd name="connsiteY20" fmla="*/ 1514901 h 3098041"/>
              <a:gd name="connsiteX21" fmla="*/ 286603 w 4462818"/>
              <a:gd name="connsiteY21" fmla="*/ 1112292 h 3098041"/>
              <a:gd name="connsiteX22" fmla="*/ 116006 w 4462818"/>
              <a:gd name="connsiteY22" fmla="*/ 736979 h 3098041"/>
              <a:gd name="connsiteX23" fmla="*/ 27296 w 4462818"/>
              <a:gd name="connsiteY23" fmla="*/ 368489 h 3098041"/>
              <a:gd name="connsiteX24" fmla="*/ 0 w 4462818"/>
              <a:gd name="connsiteY24" fmla="*/ 0 h 30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2818" h="3098041">
                <a:moveTo>
                  <a:pt x="0" y="0"/>
                </a:moveTo>
                <a:lnTo>
                  <a:pt x="3548418" y="0"/>
                </a:lnTo>
                <a:lnTo>
                  <a:pt x="3568890" y="218364"/>
                </a:lnTo>
                <a:lnTo>
                  <a:pt x="3664424" y="416256"/>
                </a:lnTo>
                <a:lnTo>
                  <a:pt x="3739487" y="552734"/>
                </a:lnTo>
                <a:lnTo>
                  <a:pt x="3889612" y="702859"/>
                </a:lnTo>
                <a:lnTo>
                  <a:pt x="4019266" y="791570"/>
                </a:lnTo>
                <a:lnTo>
                  <a:pt x="4155743" y="859809"/>
                </a:lnTo>
                <a:lnTo>
                  <a:pt x="4346812" y="914400"/>
                </a:lnTo>
                <a:lnTo>
                  <a:pt x="4462818" y="934871"/>
                </a:lnTo>
                <a:lnTo>
                  <a:pt x="4462818" y="3098041"/>
                </a:lnTo>
                <a:lnTo>
                  <a:pt x="4107976" y="3091217"/>
                </a:lnTo>
                <a:lnTo>
                  <a:pt x="3794078" y="3057098"/>
                </a:lnTo>
                <a:lnTo>
                  <a:pt x="3377821" y="2995683"/>
                </a:lnTo>
                <a:lnTo>
                  <a:pt x="2934269" y="2913797"/>
                </a:lnTo>
                <a:lnTo>
                  <a:pt x="2511188" y="2777319"/>
                </a:lnTo>
                <a:lnTo>
                  <a:pt x="2013045" y="2586250"/>
                </a:lnTo>
                <a:lnTo>
                  <a:pt x="1603612" y="2367886"/>
                </a:lnTo>
                <a:lnTo>
                  <a:pt x="1180531" y="2094931"/>
                </a:lnTo>
                <a:lnTo>
                  <a:pt x="859809" y="1815152"/>
                </a:lnTo>
                <a:lnTo>
                  <a:pt x="559558" y="1514901"/>
                </a:lnTo>
                <a:lnTo>
                  <a:pt x="286603" y="1112292"/>
                </a:lnTo>
                <a:lnTo>
                  <a:pt x="116006" y="736979"/>
                </a:lnTo>
                <a:lnTo>
                  <a:pt x="27296" y="368489"/>
                </a:lnTo>
                <a:lnTo>
                  <a:pt x="0" y="0"/>
                </a:lnTo>
                <a:close/>
              </a:path>
            </a:pathLst>
          </a:cu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93" name="Freeform 92"/>
          <p:cNvSpPr/>
          <p:nvPr/>
        </p:nvSpPr>
        <p:spPr>
          <a:xfrm>
            <a:off x="4577086" y="939899"/>
            <a:ext cx="3769678" cy="2461480"/>
          </a:xfrm>
          <a:custGeom>
            <a:avLst/>
            <a:gdLst>
              <a:gd name="connsiteX0" fmla="*/ 0 w 4483289"/>
              <a:gd name="connsiteY0" fmla="*/ 0 h 3016156"/>
              <a:gd name="connsiteX1" fmla="*/ 409432 w 4483289"/>
              <a:gd name="connsiteY1" fmla="*/ 20472 h 3016156"/>
              <a:gd name="connsiteX2" fmla="*/ 791570 w 4483289"/>
              <a:gd name="connsiteY2" fmla="*/ 54591 h 3016156"/>
              <a:gd name="connsiteX3" fmla="*/ 1201003 w 4483289"/>
              <a:gd name="connsiteY3" fmla="*/ 122830 h 3016156"/>
              <a:gd name="connsiteX4" fmla="*/ 1808328 w 4483289"/>
              <a:gd name="connsiteY4" fmla="*/ 279780 h 3016156"/>
              <a:gd name="connsiteX5" fmla="*/ 2306471 w 4483289"/>
              <a:gd name="connsiteY5" fmla="*/ 443553 h 3016156"/>
              <a:gd name="connsiteX6" fmla="*/ 2763671 w 4483289"/>
              <a:gd name="connsiteY6" fmla="*/ 655093 h 3016156"/>
              <a:gd name="connsiteX7" fmla="*/ 3234519 w 4483289"/>
              <a:gd name="connsiteY7" fmla="*/ 955344 h 3016156"/>
              <a:gd name="connsiteX8" fmla="*/ 3603008 w 4483289"/>
              <a:gd name="connsiteY8" fmla="*/ 1262418 h 3016156"/>
              <a:gd name="connsiteX9" fmla="*/ 3841844 w 4483289"/>
              <a:gd name="connsiteY9" fmla="*/ 1514902 h 3016156"/>
              <a:gd name="connsiteX10" fmla="*/ 4135271 w 4483289"/>
              <a:gd name="connsiteY10" fmla="*/ 1924335 h 3016156"/>
              <a:gd name="connsiteX11" fmla="*/ 4305868 w 4483289"/>
              <a:gd name="connsiteY11" fmla="*/ 2245057 h 3016156"/>
              <a:gd name="connsiteX12" fmla="*/ 4442346 w 4483289"/>
              <a:gd name="connsiteY12" fmla="*/ 2668138 h 3016156"/>
              <a:gd name="connsiteX13" fmla="*/ 4483289 w 4483289"/>
              <a:gd name="connsiteY13" fmla="*/ 3009332 h 3016156"/>
              <a:gd name="connsiteX14" fmla="*/ 928047 w 4483289"/>
              <a:gd name="connsiteY14" fmla="*/ 3016156 h 3016156"/>
              <a:gd name="connsiteX15" fmla="*/ 907576 w 4483289"/>
              <a:gd name="connsiteY15" fmla="*/ 2859206 h 3016156"/>
              <a:gd name="connsiteX16" fmla="*/ 825689 w 4483289"/>
              <a:gd name="connsiteY16" fmla="*/ 2613547 h 3016156"/>
              <a:gd name="connsiteX17" fmla="*/ 668740 w 4483289"/>
              <a:gd name="connsiteY17" fmla="*/ 2408830 h 3016156"/>
              <a:gd name="connsiteX18" fmla="*/ 477671 w 4483289"/>
              <a:gd name="connsiteY18" fmla="*/ 2238233 h 3016156"/>
              <a:gd name="connsiteX19" fmla="*/ 259307 w 4483289"/>
              <a:gd name="connsiteY19" fmla="*/ 2135875 h 3016156"/>
              <a:gd name="connsiteX20" fmla="*/ 6823 w 4483289"/>
              <a:gd name="connsiteY20" fmla="*/ 2101756 h 3016156"/>
              <a:gd name="connsiteX21" fmla="*/ 0 w 4483289"/>
              <a:gd name="connsiteY21" fmla="*/ 0 h 30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83289" h="3016156">
                <a:moveTo>
                  <a:pt x="0" y="0"/>
                </a:moveTo>
                <a:lnTo>
                  <a:pt x="409432" y="20472"/>
                </a:lnTo>
                <a:lnTo>
                  <a:pt x="791570" y="54591"/>
                </a:lnTo>
                <a:lnTo>
                  <a:pt x="1201003" y="122830"/>
                </a:lnTo>
                <a:lnTo>
                  <a:pt x="1808328" y="279780"/>
                </a:lnTo>
                <a:lnTo>
                  <a:pt x="2306471" y="443553"/>
                </a:lnTo>
                <a:lnTo>
                  <a:pt x="2763671" y="655093"/>
                </a:lnTo>
                <a:lnTo>
                  <a:pt x="3234519" y="955344"/>
                </a:lnTo>
                <a:lnTo>
                  <a:pt x="3603008" y="1262418"/>
                </a:lnTo>
                <a:lnTo>
                  <a:pt x="3841844" y="1514902"/>
                </a:lnTo>
                <a:lnTo>
                  <a:pt x="4135271" y="1924335"/>
                </a:lnTo>
                <a:lnTo>
                  <a:pt x="4305868" y="2245057"/>
                </a:lnTo>
                <a:lnTo>
                  <a:pt x="4442346" y="2668138"/>
                </a:lnTo>
                <a:lnTo>
                  <a:pt x="4483289" y="3009332"/>
                </a:lnTo>
                <a:lnTo>
                  <a:pt x="928047" y="3016156"/>
                </a:lnTo>
                <a:lnTo>
                  <a:pt x="907576" y="2859206"/>
                </a:lnTo>
                <a:lnTo>
                  <a:pt x="825689" y="2613547"/>
                </a:lnTo>
                <a:lnTo>
                  <a:pt x="668740" y="2408830"/>
                </a:lnTo>
                <a:lnTo>
                  <a:pt x="477671" y="2238233"/>
                </a:lnTo>
                <a:lnTo>
                  <a:pt x="259307" y="2135875"/>
                </a:lnTo>
                <a:lnTo>
                  <a:pt x="6823" y="2101756"/>
                </a:lnTo>
                <a:cubicBezTo>
                  <a:pt x="9098" y="1403445"/>
                  <a:pt x="11372" y="705135"/>
                  <a:pt x="0"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94" name="Freeform 93"/>
          <p:cNvSpPr/>
          <p:nvPr/>
        </p:nvSpPr>
        <p:spPr>
          <a:xfrm>
            <a:off x="747240" y="939358"/>
            <a:ext cx="3758840" cy="2461556"/>
          </a:xfrm>
          <a:custGeom>
            <a:avLst/>
            <a:gdLst>
              <a:gd name="connsiteX0" fmla="*/ 0 w 4470400"/>
              <a:gd name="connsiteY0" fmla="*/ 3003550 h 3016250"/>
              <a:gd name="connsiteX1" fmla="*/ 38100 w 4470400"/>
              <a:gd name="connsiteY1" fmla="*/ 2717800 h 3016250"/>
              <a:gd name="connsiteX2" fmla="*/ 165100 w 4470400"/>
              <a:gd name="connsiteY2" fmla="*/ 2260600 h 3016250"/>
              <a:gd name="connsiteX3" fmla="*/ 488950 w 4470400"/>
              <a:gd name="connsiteY3" fmla="*/ 1695450 h 3016250"/>
              <a:gd name="connsiteX4" fmla="*/ 914400 w 4470400"/>
              <a:gd name="connsiteY4" fmla="*/ 1225550 h 3016250"/>
              <a:gd name="connsiteX5" fmla="*/ 1454150 w 4470400"/>
              <a:gd name="connsiteY5" fmla="*/ 812800 h 3016250"/>
              <a:gd name="connsiteX6" fmla="*/ 2108200 w 4470400"/>
              <a:gd name="connsiteY6" fmla="*/ 488950 h 3016250"/>
              <a:gd name="connsiteX7" fmla="*/ 2787650 w 4470400"/>
              <a:gd name="connsiteY7" fmla="*/ 247650 h 3016250"/>
              <a:gd name="connsiteX8" fmla="*/ 3352800 w 4470400"/>
              <a:gd name="connsiteY8" fmla="*/ 120650 h 3016250"/>
              <a:gd name="connsiteX9" fmla="*/ 3898900 w 4470400"/>
              <a:gd name="connsiteY9" fmla="*/ 25400 h 3016250"/>
              <a:gd name="connsiteX10" fmla="*/ 4470400 w 4470400"/>
              <a:gd name="connsiteY10" fmla="*/ 0 h 3016250"/>
              <a:gd name="connsiteX11" fmla="*/ 4470400 w 4470400"/>
              <a:gd name="connsiteY11" fmla="*/ 2101850 h 3016250"/>
              <a:gd name="connsiteX12" fmla="*/ 4305300 w 4470400"/>
              <a:gd name="connsiteY12" fmla="*/ 2120900 h 3016250"/>
              <a:gd name="connsiteX13" fmla="*/ 4127500 w 4470400"/>
              <a:gd name="connsiteY13" fmla="*/ 2171700 h 3016250"/>
              <a:gd name="connsiteX14" fmla="*/ 3949700 w 4470400"/>
              <a:gd name="connsiteY14" fmla="*/ 2286000 h 3016250"/>
              <a:gd name="connsiteX15" fmla="*/ 3822700 w 4470400"/>
              <a:gd name="connsiteY15" fmla="*/ 2387600 h 3016250"/>
              <a:gd name="connsiteX16" fmla="*/ 3714750 w 4470400"/>
              <a:gd name="connsiteY16" fmla="*/ 2533650 h 3016250"/>
              <a:gd name="connsiteX17" fmla="*/ 3632200 w 4470400"/>
              <a:gd name="connsiteY17" fmla="*/ 2673350 h 3016250"/>
              <a:gd name="connsiteX18" fmla="*/ 3575050 w 4470400"/>
              <a:gd name="connsiteY18" fmla="*/ 2863850 h 3016250"/>
              <a:gd name="connsiteX19" fmla="*/ 3549650 w 4470400"/>
              <a:gd name="connsiteY19" fmla="*/ 3016250 h 3016250"/>
              <a:gd name="connsiteX20" fmla="*/ 0 w 4470400"/>
              <a:gd name="connsiteY20" fmla="*/ 3003550 h 301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0400" h="3016250">
                <a:moveTo>
                  <a:pt x="0" y="3003550"/>
                </a:moveTo>
                <a:lnTo>
                  <a:pt x="38100" y="2717800"/>
                </a:lnTo>
                <a:lnTo>
                  <a:pt x="165100" y="2260600"/>
                </a:lnTo>
                <a:lnTo>
                  <a:pt x="488950" y="1695450"/>
                </a:lnTo>
                <a:lnTo>
                  <a:pt x="914400" y="1225550"/>
                </a:lnTo>
                <a:lnTo>
                  <a:pt x="1454150" y="812800"/>
                </a:lnTo>
                <a:lnTo>
                  <a:pt x="2108200" y="488950"/>
                </a:lnTo>
                <a:lnTo>
                  <a:pt x="2787650" y="247650"/>
                </a:lnTo>
                <a:lnTo>
                  <a:pt x="3352800" y="120650"/>
                </a:lnTo>
                <a:lnTo>
                  <a:pt x="3898900" y="25400"/>
                </a:lnTo>
                <a:lnTo>
                  <a:pt x="4470400" y="0"/>
                </a:lnTo>
                <a:lnTo>
                  <a:pt x="4470400" y="2101850"/>
                </a:lnTo>
                <a:lnTo>
                  <a:pt x="4305300" y="2120900"/>
                </a:lnTo>
                <a:lnTo>
                  <a:pt x="4127500" y="2171700"/>
                </a:lnTo>
                <a:lnTo>
                  <a:pt x="3949700" y="2286000"/>
                </a:lnTo>
                <a:lnTo>
                  <a:pt x="3822700" y="2387600"/>
                </a:lnTo>
                <a:lnTo>
                  <a:pt x="3714750" y="2533650"/>
                </a:lnTo>
                <a:lnTo>
                  <a:pt x="3632200" y="2673350"/>
                </a:lnTo>
                <a:lnTo>
                  <a:pt x="3575050" y="2863850"/>
                </a:lnTo>
                <a:lnTo>
                  <a:pt x="3549650" y="3016250"/>
                </a:lnTo>
                <a:lnTo>
                  <a:pt x="0" y="300355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rtlCol="0" anchor="ctr"/>
          <a:lstStyle/>
          <a:p>
            <a:pPr algn="ctr" defTabSz="914079"/>
            <a:endParaRPr lang="en-US" dirty="0">
              <a:solidFill>
                <a:srgbClr val="FFFFFF"/>
              </a:solidFill>
            </a:endParaRPr>
          </a:p>
        </p:txBody>
      </p:sp>
      <p:sp>
        <p:nvSpPr>
          <p:cNvPr id="95" name="Oval 94"/>
          <p:cNvSpPr/>
          <p:nvPr/>
        </p:nvSpPr>
        <p:spPr>
          <a:xfrm>
            <a:off x="3781278" y="2693000"/>
            <a:ext cx="1526903" cy="1471715"/>
          </a:xfrm>
          <a:prstGeom prst="ellipse">
            <a:avLst/>
          </a:prstGeom>
          <a:solidFill>
            <a:srgbClr val="00FFFF">
              <a:alpha val="61000"/>
            </a:srgbClr>
          </a:solid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defTabSz="914079"/>
            <a:r>
              <a:rPr lang="en-US" b="1" dirty="0" smtClean="0">
                <a:solidFill>
                  <a:srgbClr val="000000"/>
                </a:solidFill>
                <a:latin typeface="Arial" pitchFamily="34" charset="0"/>
                <a:cs typeface="Arial" pitchFamily="34" charset="0"/>
              </a:rPr>
              <a:t>Riviera Beach Heights</a:t>
            </a:r>
            <a:endParaRPr lang="en-US" b="1" dirty="0">
              <a:solidFill>
                <a:srgbClr val="000000"/>
              </a:solidFill>
              <a:latin typeface="Arial" pitchFamily="34" charset="0"/>
              <a:cs typeface="Arial" pitchFamily="34" charset="0"/>
            </a:endParaRPr>
          </a:p>
        </p:txBody>
      </p:sp>
      <p:cxnSp>
        <p:nvCxnSpPr>
          <p:cNvPr id="96" name="Straight Connector 95"/>
          <p:cNvCxnSpPr/>
          <p:nvPr/>
        </p:nvCxnSpPr>
        <p:spPr>
          <a:xfrm flipH="1" flipV="1">
            <a:off x="780602" y="3428856"/>
            <a:ext cx="2990915" cy="5"/>
          </a:xfrm>
          <a:prstGeom prst="line">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p:nvPr/>
        </p:nvCxnSpPr>
        <p:spPr>
          <a:xfrm flipH="1">
            <a:off x="5311058" y="3433046"/>
            <a:ext cx="3055312" cy="0"/>
          </a:xfrm>
          <a:prstGeom prst="line">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flipH="1">
            <a:off x="5352565" y="3402632"/>
            <a:ext cx="3552051" cy="1"/>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flipH="1">
            <a:off x="5352568" y="3456923"/>
            <a:ext cx="3892470" cy="0"/>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flipH="1" flipV="1">
            <a:off x="325438" y="3398447"/>
            <a:ext cx="3446076" cy="1"/>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flipH="1">
            <a:off x="177276" y="3455494"/>
            <a:ext cx="3557919" cy="0"/>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02" name="TextBox 101"/>
          <p:cNvSpPr txBox="1"/>
          <p:nvPr/>
        </p:nvSpPr>
        <p:spPr>
          <a:xfrm>
            <a:off x="1420834" y="1945092"/>
            <a:ext cx="3812137" cy="646309"/>
          </a:xfrm>
          <a:prstGeom prst="rect">
            <a:avLst/>
          </a:prstGeom>
          <a:noFill/>
        </p:spPr>
        <p:txBody>
          <a:bodyPr wrap="square" lIns="91407" tIns="45704" rIns="91407" bIns="45704" rtlCol="0">
            <a:spAutoFit/>
          </a:bodyPr>
          <a:lstStyle/>
          <a:p>
            <a:pPr defTabSz="914079"/>
            <a:r>
              <a:rPr lang="en-US" b="1" dirty="0">
                <a:solidFill>
                  <a:srgbClr val="FF0000"/>
                </a:solidFill>
                <a:latin typeface="Arial" pitchFamily="34" charset="0"/>
                <a:cs typeface="Arial" pitchFamily="34" charset="0"/>
              </a:rPr>
              <a:t>FDOT and Port of Palm Beach</a:t>
            </a:r>
          </a:p>
          <a:p>
            <a:pPr defTabSz="914079"/>
            <a:endParaRPr lang="en-US" b="1" dirty="0">
              <a:solidFill>
                <a:srgbClr val="FF0000"/>
              </a:solidFill>
              <a:latin typeface="Arial" pitchFamily="34" charset="0"/>
              <a:cs typeface="Arial" pitchFamily="34" charset="0"/>
            </a:endParaRPr>
          </a:p>
        </p:txBody>
      </p:sp>
      <p:sp>
        <p:nvSpPr>
          <p:cNvPr id="103" name="TextBox 102"/>
          <p:cNvSpPr txBox="1"/>
          <p:nvPr/>
        </p:nvSpPr>
        <p:spPr>
          <a:xfrm>
            <a:off x="4143036" y="1923836"/>
            <a:ext cx="3319841" cy="369310"/>
          </a:xfrm>
          <a:prstGeom prst="rect">
            <a:avLst/>
          </a:prstGeom>
          <a:noFill/>
          <a:ln>
            <a:noFill/>
          </a:ln>
        </p:spPr>
        <p:txBody>
          <a:bodyPr wrap="square" lIns="91407" tIns="45704" rIns="91407" bIns="45704" rtlCol="0">
            <a:spAutoFit/>
          </a:bodyPr>
          <a:lstStyle/>
          <a:p>
            <a:pPr algn="r" defTabSz="914079"/>
            <a:r>
              <a:rPr lang="en-US" b="1" dirty="0">
                <a:solidFill>
                  <a:srgbClr val="E49902"/>
                </a:solidFill>
                <a:latin typeface="Arial" pitchFamily="34" charset="0"/>
                <a:cs typeface="Arial" pitchFamily="34" charset="0"/>
              </a:rPr>
              <a:t>City of Riviera </a:t>
            </a:r>
            <a:r>
              <a:rPr lang="en-US" b="1" dirty="0" smtClean="0">
                <a:solidFill>
                  <a:srgbClr val="E49902"/>
                </a:solidFill>
                <a:latin typeface="Arial" pitchFamily="34" charset="0"/>
                <a:cs typeface="Arial" pitchFamily="34" charset="0"/>
              </a:rPr>
              <a:t>Beach</a:t>
            </a:r>
          </a:p>
        </p:txBody>
      </p:sp>
      <p:sp>
        <p:nvSpPr>
          <p:cNvPr id="104" name="TextBox 103"/>
          <p:cNvSpPr txBox="1"/>
          <p:nvPr/>
        </p:nvSpPr>
        <p:spPr>
          <a:xfrm>
            <a:off x="1414136" y="4525686"/>
            <a:ext cx="3319841" cy="646309"/>
          </a:xfrm>
          <a:prstGeom prst="rect">
            <a:avLst/>
          </a:prstGeom>
          <a:noFill/>
        </p:spPr>
        <p:txBody>
          <a:bodyPr wrap="square" lIns="91407" tIns="45704" rIns="91407" bIns="45704" rtlCol="0">
            <a:spAutoFit/>
          </a:bodyPr>
          <a:lstStyle/>
          <a:p>
            <a:pPr defTabSz="914079"/>
            <a:r>
              <a:rPr lang="en-US" b="1" dirty="0">
                <a:solidFill>
                  <a:srgbClr val="006600"/>
                </a:solidFill>
                <a:latin typeface="Swis721 Lt BT" pitchFamily="34" charset="0"/>
              </a:rPr>
              <a:t>Palm Beach County</a:t>
            </a:r>
          </a:p>
          <a:p>
            <a:pPr defTabSz="914079"/>
            <a:r>
              <a:rPr lang="en-US" b="1" dirty="0" smtClean="0">
                <a:solidFill>
                  <a:srgbClr val="00B050"/>
                </a:solidFill>
                <a:latin typeface="Swis721 Lt BT" pitchFamily="34" charset="0"/>
              </a:rPr>
              <a:t>         </a:t>
            </a:r>
            <a:endParaRPr lang="en-US" b="1" dirty="0">
              <a:solidFill>
                <a:srgbClr val="00B050"/>
              </a:solidFill>
              <a:latin typeface="Swis721 Lt BT" pitchFamily="34" charset="0"/>
            </a:endParaRPr>
          </a:p>
        </p:txBody>
      </p:sp>
      <p:sp>
        <p:nvSpPr>
          <p:cNvPr id="105" name="TextBox 104"/>
          <p:cNvSpPr txBox="1"/>
          <p:nvPr/>
        </p:nvSpPr>
        <p:spPr>
          <a:xfrm>
            <a:off x="4159628" y="4412833"/>
            <a:ext cx="3319841" cy="923307"/>
          </a:xfrm>
          <a:prstGeom prst="rect">
            <a:avLst/>
          </a:prstGeom>
          <a:noFill/>
        </p:spPr>
        <p:txBody>
          <a:bodyPr wrap="square" lIns="91407" tIns="45704" rIns="91407" bIns="45704" rtlCol="0">
            <a:spAutoFit/>
          </a:bodyPr>
          <a:lstStyle/>
          <a:p>
            <a:pPr algn="r" defTabSz="914079"/>
            <a:endParaRPr lang="en-US" b="1" dirty="0" smtClean="0">
              <a:solidFill>
                <a:srgbClr val="0070C0"/>
              </a:solidFill>
              <a:latin typeface="Swis721 Lt BT" pitchFamily="34" charset="0"/>
            </a:endParaRPr>
          </a:p>
          <a:p>
            <a:pPr algn="r" defTabSz="914079"/>
            <a:r>
              <a:rPr lang="en-US" b="1" dirty="0" smtClean="0">
                <a:solidFill>
                  <a:srgbClr val="0070C0"/>
                </a:solidFill>
                <a:latin typeface="Swis721 Lt BT" pitchFamily="34" charset="0"/>
              </a:rPr>
              <a:t>Riviera  Beach CRA</a:t>
            </a:r>
            <a:endParaRPr lang="en-US" b="1" dirty="0">
              <a:solidFill>
                <a:srgbClr val="0070C0"/>
              </a:solidFill>
              <a:latin typeface="Swis721 Lt BT" pitchFamily="34" charset="0"/>
            </a:endParaRPr>
          </a:p>
          <a:p>
            <a:pPr algn="r" defTabSz="914079"/>
            <a:endParaRPr lang="en-US" b="1" dirty="0">
              <a:solidFill>
                <a:srgbClr val="0070C0"/>
              </a:solidFill>
              <a:latin typeface="Swis721 Lt BT" pitchFamily="34" charset="0"/>
            </a:endParaRPr>
          </a:p>
        </p:txBody>
      </p:sp>
      <p:cxnSp>
        <p:nvCxnSpPr>
          <p:cNvPr id="106" name="Straight Connector 105"/>
          <p:cNvCxnSpPr>
            <a:stCxn id="95" idx="0"/>
            <a:endCxn id="117" idx="0"/>
          </p:cNvCxnSpPr>
          <p:nvPr/>
        </p:nvCxnSpPr>
        <p:spPr>
          <a:xfrm flipV="1">
            <a:off x="4544729" y="946783"/>
            <a:ext cx="863" cy="1746218"/>
          </a:xfrm>
          <a:prstGeom prst="line">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flipV="1">
            <a:off x="4579169" y="757983"/>
            <a:ext cx="0" cy="1893509"/>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p:cNvCxnSpPr/>
          <p:nvPr/>
        </p:nvCxnSpPr>
        <p:spPr>
          <a:xfrm flipV="1">
            <a:off x="4510285" y="718610"/>
            <a:ext cx="0" cy="1932879"/>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p:cNvCxnSpPr>
            <a:stCxn id="117" idx="4"/>
          </p:cNvCxnSpPr>
          <p:nvPr/>
        </p:nvCxnSpPr>
        <p:spPr>
          <a:xfrm flipH="1" flipV="1">
            <a:off x="4544729" y="4164716"/>
            <a:ext cx="863" cy="1815052"/>
          </a:xfrm>
          <a:prstGeom prst="line">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V="1">
            <a:off x="4579169" y="4206228"/>
            <a:ext cx="0" cy="1895871"/>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flipV="1">
            <a:off x="4510285" y="4201037"/>
            <a:ext cx="0" cy="1901060"/>
          </a:xfrm>
          <a:prstGeom prst="line">
            <a:avLst/>
          </a:prstGeom>
          <a:no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12" name="Oval 111"/>
          <p:cNvSpPr/>
          <p:nvPr/>
        </p:nvSpPr>
        <p:spPr>
          <a:xfrm>
            <a:off x="3740991" y="2653143"/>
            <a:ext cx="1609605" cy="1551429"/>
          </a:xfrm>
          <a:prstGeom prst="ellipse">
            <a:avLst/>
          </a:prstGeom>
          <a:noFill/>
          <a:ln w="12700">
            <a:solidFill>
              <a:srgbClr val="5F5F5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defTabSz="914079"/>
            <a:endParaRPr lang="en-US" sz="1400" dirty="0">
              <a:solidFill>
                <a:srgbClr val="000000"/>
              </a:solidFill>
            </a:endParaRPr>
          </a:p>
        </p:txBody>
      </p:sp>
      <p:sp>
        <p:nvSpPr>
          <p:cNvPr id="113" name="TextBox 112"/>
          <p:cNvSpPr txBox="1"/>
          <p:nvPr/>
        </p:nvSpPr>
        <p:spPr>
          <a:xfrm>
            <a:off x="4453569" y="3665793"/>
            <a:ext cx="3424079" cy="984853"/>
          </a:xfrm>
          <a:prstGeom prst="rect">
            <a:avLst/>
          </a:prstGeom>
          <a:noFill/>
        </p:spPr>
        <p:txBody>
          <a:bodyPr wrap="square" lIns="91407" tIns="45704" rIns="91407" bIns="45704" rtlCol="0">
            <a:spAutoFit/>
          </a:bodyPr>
          <a:lstStyle/>
          <a:p>
            <a:pPr algn="r" defTabSz="914079"/>
            <a:r>
              <a:rPr lang="en-US" sz="1400" dirty="0">
                <a:solidFill>
                  <a:srgbClr val="000000"/>
                </a:solidFill>
                <a:latin typeface="Arial" pitchFamily="34" charset="0"/>
                <a:cs typeface="Arial" pitchFamily="34" charset="0"/>
              </a:rPr>
              <a:t>Economic Development</a:t>
            </a:r>
          </a:p>
          <a:p>
            <a:pPr algn="r" defTabSz="914079"/>
            <a:r>
              <a:rPr lang="en-US" sz="1400" dirty="0" smtClean="0">
                <a:solidFill>
                  <a:srgbClr val="000000"/>
                </a:solidFill>
                <a:latin typeface="Arial" pitchFamily="34" charset="0"/>
                <a:cs typeface="Arial" pitchFamily="34" charset="0"/>
              </a:rPr>
              <a:t>Community Development</a:t>
            </a:r>
            <a:endParaRPr lang="en-US" sz="1400" dirty="0">
              <a:solidFill>
                <a:srgbClr val="000000"/>
              </a:solidFill>
              <a:latin typeface="Arial" pitchFamily="34" charset="0"/>
              <a:cs typeface="Arial" pitchFamily="34" charset="0"/>
            </a:endParaRPr>
          </a:p>
          <a:p>
            <a:pPr algn="r" defTabSz="914079"/>
            <a:r>
              <a:rPr lang="en-US" sz="1400" dirty="0" smtClean="0">
                <a:solidFill>
                  <a:srgbClr val="000000"/>
                </a:solidFill>
                <a:latin typeface="Arial" pitchFamily="34" charset="0"/>
                <a:cs typeface="Arial" pitchFamily="34" charset="0"/>
              </a:rPr>
              <a:t>Socio-Economic Empowerment</a:t>
            </a:r>
            <a:endParaRPr lang="en-US" sz="1400" dirty="0">
              <a:solidFill>
                <a:srgbClr val="000000"/>
              </a:solidFill>
              <a:latin typeface="Arial" pitchFamily="34" charset="0"/>
              <a:cs typeface="Arial" pitchFamily="34" charset="0"/>
            </a:endParaRPr>
          </a:p>
          <a:p>
            <a:pPr algn="r" defTabSz="914079"/>
            <a:endParaRPr lang="en-US" sz="1400" dirty="0">
              <a:solidFill>
                <a:srgbClr val="000000"/>
              </a:solidFill>
              <a:latin typeface="Arial" pitchFamily="34" charset="0"/>
              <a:cs typeface="Arial" pitchFamily="34" charset="0"/>
            </a:endParaRPr>
          </a:p>
        </p:txBody>
      </p:sp>
      <p:sp>
        <p:nvSpPr>
          <p:cNvPr id="114" name="Rectangle 113"/>
          <p:cNvSpPr/>
          <p:nvPr/>
        </p:nvSpPr>
        <p:spPr>
          <a:xfrm>
            <a:off x="3542563" y="2251271"/>
            <a:ext cx="4228695" cy="738631"/>
          </a:xfrm>
          <a:prstGeom prst="rect">
            <a:avLst/>
          </a:prstGeom>
        </p:spPr>
        <p:txBody>
          <a:bodyPr lIns="91407" tIns="45704" rIns="91407" bIns="45704">
            <a:spAutoFit/>
          </a:bodyPr>
          <a:lstStyle/>
          <a:p>
            <a:pPr algn="r" defTabSz="914079"/>
            <a:r>
              <a:rPr lang="en-US" sz="1400" dirty="0">
                <a:solidFill>
                  <a:srgbClr val="000000"/>
                </a:solidFill>
                <a:latin typeface="Arial" pitchFamily="34" charset="0"/>
                <a:cs typeface="Arial" pitchFamily="34" charset="0"/>
              </a:rPr>
              <a:t>Infrastructure </a:t>
            </a:r>
          </a:p>
          <a:p>
            <a:pPr algn="r" defTabSz="914079"/>
            <a:r>
              <a:rPr lang="en-US" sz="1400" dirty="0">
                <a:solidFill>
                  <a:srgbClr val="000000"/>
                </a:solidFill>
                <a:latin typeface="Arial" pitchFamily="34" charset="0"/>
                <a:cs typeface="Arial" pitchFamily="34" charset="0"/>
              </a:rPr>
              <a:t>Life Safety – Code Enforcement</a:t>
            </a:r>
          </a:p>
          <a:p>
            <a:pPr algn="r" defTabSz="914079"/>
            <a:r>
              <a:rPr lang="en-US" sz="1400" dirty="0">
                <a:solidFill>
                  <a:srgbClr val="000000"/>
                </a:solidFill>
                <a:latin typeface="Arial" pitchFamily="34" charset="0"/>
                <a:cs typeface="Arial" pitchFamily="34" charset="0"/>
              </a:rPr>
              <a:t>Planning and Zoning</a:t>
            </a:r>
          </a:p>
        </p:txBody>
      </p:sp>
      <p:sp>
        <p:nvSpPr>
          <p:cNvPr id="115" name="Rectangle 114"/>
          <p:cNvSpPr/>
          <p:nvPr/>
        </p:nvSpPr>
        <p:spPr>
          <a:xfrm>
            <a:off x="1436023" y="3593019"/>
            <a:ext cx="4228695" cy="1169519"/>
          </a:xfrm>
          <a:prstGeom prst="rect">
            <a:avLst/>
          </a:prstGeom>
        </p:spPr>
        <p:txBody>
          <a:bodyPr lIns="91407" tIns="45704" rIns="91407" bIns="45704">
            <a:spAutoFit/>
          </a:bodyPr>
          <a:lstStyle/>
          <a:p>
            <a:pPr defTabSz="914079"/>
            <a:r>
              <a:rPr lang="en-US" sz="1400" dirty="0" smtClean="0">
                <a:solidFill>
                  <a:srgbClr val="000000"/>
                </a:solidFill>
                <a:latin typeface="Arial" pitchFamily="34" charset="0"/>
                <a:cs typeface="Arial" pitchFamily="34" charset="0"/>
              </a:rPr>
              <a:t>Funding</a:t>
            </a:r>
          </a:p>
          <a:p>
            <a:pPr defTabSz="914079"/>
            <a:r>
              <a:rPr lang="en-US" sz="1400" dirty="0" smtClean="0">
                <a:solidFill>
                  <a:srgbClr val="000000"/>
                </a:solidFill>
                <a:latin typeface="Arial" pitchFamily="34" charset="0"/>
                <a:cs typeface="Arial" pitchFamily="34" charset="0"/>
              </a:rPr>
              <a:t>Infrastructure</a:t>
            </a:r>
            <a:endParaRPr lang="en-US" sz="1400" dirty="0">
              <a:solidFill>
                <a:srgbClr val="000000"/>
              </a:solidFill>
              <a:latin typeface="Arial" pitchFamily="34" charset="0"/>
              <a:cs typeface="Arial" pitchFamily="34" charset="0"/>
            </a:endParaRPr>
          </a:p>
          <a:p>
            <a:pPr defTabSz="914079"/>
            <a:r>
              <a:rPr lang="en-US" sz="1400" dirty="0">
                <a:solidFill>
                  <a:srgbClr val="000000"/>
                </a:solidFill>
                <a:latin typeface="Arial" pitchFamily="34" charset="0"/>
                <a:cs typeface="Arial" pitchFamily="34" charset="0"/>
              </a:rPr>
              <a:t>Economic </a:t>
            </a:r>
            <a:r>
              <a:rPr lang="en-US" sz="1400" dirty="0" smtClean="0">
                <a:solidFill>
                  <a:srgbClr val="000000"/>
                </a:solidFill>
                <a:latin typeface="Arial" pitchFamily="34" charset="0"/>
                <a:cs typeface="Arial" pitchFamily="34" charset="0"/>
              </a:rPr>
              <a:t>Development</a:t>
            </a:r>
          </a:p>
          <a:p>
            <a:pPr defTabSz="914079"/>
            <a:endParaRPr lang="en-US" sz="1400" dirty="0" smtClean="0">
              <a:solidFill>
                <a:srgbClr val="000000"/>
              </a:solidFill>
              <a:latin typeface="Arial" pitchFamily="34" charset="0"/>
              <a:cs typeface="Arial" pitchFamily="34" charset="0"/>
            </a:endParaRPr>
          </a:p>
          <a:p>
            <a:pPr defTabSz="914079"/>
            <a:endParaRPr lang="en-US" sz="1400" dirty="0">
              <a:solidFill>
                <a:srgbClr val="000000"/>
              </a:solidFill>
              <a:latin typeface="Arial" pitchFamily="34" charset="0"/>
              <a:cs typeface="Arial" pitchFamily="34" charset="0"/>
            </a:endParaRPr>
          </a:p>
        </p:txBody>
      </p:sp>
      <p:sp>
        <p:nvSpPr>
          <p:cNvPr id="116" name="Rectangle 115"/>
          <p:cNvSpPr/>
          <p:nvPr/>
        </p:nvSpPr>
        <p:spPr>
          <a:xfrm>
            <a:off x="1427547" y="2309167"/>
            <a:ext cx="4228695" cy="954075"/>
          </a:xfrm>
          <a:prstGeom prst="rect">
            <a:avLst/>
          </a:prstGeom>
        </p:spPr>
        <p:txBody>
          <a:bodyPr lIns="91407" tIns="45704" rIns="91407" bIns="45704">
            <a:spAutoFit/>
          </a:bodyPr>
          <a:lstStyle/>
          <a:p>
            <a:pPr defTabSz="914079"/>
            <a:r>
              <a:rPr lang="en-US" sz="1400" dirty="0">
                <a:solidFill>
                  <a:srgbClr val="000000"/>
                </a:solidFill>
                <a:latin typeface="Arial" pitchFamily="34" charset="0"/>
                <a:cs typeface="Arial" pitchFamily="34" charset="0"/>
              </a:rPr>
              <a:t>MLK Improvements </a:t>
            </a:r>
            <a:r>
              <a:rPr lang="en-US" sz="1400" dirty="0" smtClean="0">
                <a:solidFill>
                  <a:srgbClr val="000000"/>
                </a:solidFill>
                <a:latin typeface="Arial" pitchFamily="34" charset="0"/>
                <a:cs typeface="Arial" pitchFamily="34" charset="0"/>
              </a:rPr>
              <a:t>( SR 710</a:t>
            </a:r>
            <a:r>
              <a:rPr lang="en-US" sz="1400" dirty="0">
                <a:solidFill>
                  <a:srgbClr val="000000"/>
                </a:solidFill>
                <a:latin typeface="Arial" pitchFamily="34" charset="0"/>
                <a:cs typeface="Arial" pitchFamily="34" charset="0"/>
              </a:rPr>
              <a:t>)</a:t>
            </a:r>
          </a:p>
          <a:p>
            <a:pPr defTabSz="914079"/>
            <a:r>
              <a:rPr lang="en-US" sz="1400" dirty="0" smtClean="0">
                <a:solidFill>
                  <a:srgbClr val="000000"/>
                </a:solidFill>
                <a:latin typeface="Arial" pitchFamily="34" charset="0"/>
                <a:cs typeface="Arial" pitchFamily="34" charset="0"/>
              </a:rPr>
              <a:t>Jobs</a:t>
            </a:r>
          </a:p>
          <a:p>
            <a:pPr defTabSz="914079"/>
            <a:r>
              <a:rPr lang="en-US" sz="1400" dirty="0" smtClean="0">
                <a:solidFill>
                  <a:srgbClr val="000000"/>
                </a:solidFill>
                <a:latin typeface="Arial" pitchFamily="34" charset="0"/>
                <a:cs typeface="Arial" pitchFamily="34" charset="0"/>
              </a:rPr>
              <a:t>Infrastructure</a:t>
            </a:r>
            <a:endParaRPr lang="en-US" sz="1400" dirty="0">
              <a:solidFill>
                <a:srgbClr val="000000"/>
              </a:solidFill>
              <a:latin typeface="Arial" pitchFamily="34" charset="0"/>
              <a:cs typeface="Arial" pitchFamily="34" charset="0"/>
            </a:endParaRPr>
          </a:p>
          <a:p>
            <a:pPr defTabSz="914079"/>
            <a:r>
              <a:rPr lang="en-US" sz="1400" dirty="0">
                <a:solidFill>
                  <a:srgbClr val="000000"/>
                </a:solidFill>
                <a:latin typeface="Arial" pitchFamily="34" charset="0"/>
                <a:cs typeface="Arial" pitchFamily="34" charset="0"/>
              </a:rPr>
              <a:t>Green Environment</a:t>
            </a:r>
          </a:p>
        </p:txBody>
      </p:sp>
      <p:sp>
        <p:nvSpPr>
          <p:cNvPr id="117" name="Oval 116"/>
          <p:cNvSpPr/>
          <p:nvPr/>
        </p:nvSpPr>
        <p:spPr>
          <a:xfrm>
            <a:off x="753344" y="946781"/>
            <a:ext cx="7584495" cy="5032986"/>
          </a:xfrm>
          <a:prstGeom prst="ellipse">
            <a:avLst/>
          </a:prstGeom>
          <a:noFill/>
          <a:ln>
            <a:solidFill>
              <a:schemeClr val="tx1">
                <a:alpha val="57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defTabSz="914079"/>
            <a:endParaRPr lang="en-US" dirty="0">
              <a:solidFill>
                <a:srgbClr val="FFFFFF"/>
              </a:solidFill>
            </a:endParaRPr>
          </a:p>
        </p:txBody>
      </p:sp>
      <p:sp>
        <p:nvSpPr>
          <p:cNvPr id="118" name="Slide Number Placeholder 4"/>
          <p:cNvSpPr txBox="1">
            <a:spLocks/>
          </p:cNvSpPr>
          <p:nvPr/>
        </p:nvSpPr>
        <p:spPr>
          <a:xfrm>
            <a:off x="6995044" y="143113"/>
            <a:ext cx="1939636" cy="322169"/>
          </a:xfrm>
          <a:prstGeom prst="rect">
            <a:avLst/>
          </a:prstGeom>
        </p:spPr>
        <p:txBody>
          <a:bodyPr lIns="82039" tIns="41020" rIns="82039" bIns="41020"/>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r"/>
            <a:fld id="{638A0BD1-7C96-4320-BEB6-0061338EC1A2}" type="slidenum">
              <a:rPr lang="en-US" sz="1600" smtClean="0">
                <a:solidFill>
                  <a:srgbClr val="FFFFFF">
                    <a:lumMod val="50000"/>
                  </a:srgbClr>
                </a:solidFill>
                <a:latin typeface="Swis721 Lt BT" pitchFamily="34" charset="0"/>
              </a:rPr>
              <a:pPr algn="r"/>
              <a:t>18</a:t>
            </a:fld>
            <a:endParaRPr lang="en-US" sz="1600" dirty="0">
              <a:solidFill>
                <a:srgbClr val="FFFFFF">
                  <a:lumMod val="50000"/>
                </a:srgbClr>
              </a:solidFill>
              <a:latin typeface="Swis721 Lt BT" pitchFamily="34" charset="0"/>
            </a:endParaRPr>
          </a:p>
        </p:txBody>
      </p:sp>
    </p:spTree>
    <p:extLst>
      <p:ext uri="{BB962C8B-B14F-4D97-AF65-F5344CB8AC3E}">
        <p14:creationId xmlns:p14="http://schemas.microsoft.com/office/powerpoint/2010/main" val="116164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Safe &amp; Clean</a:t>
            </a:r>
            <a:endParaRPr lang="en-US" dirty="0"/>
          </a:p>
        </p:txBody>
      </p:sp>
      <p:sp>
        <p:nvSpPr>
          <p:cNvPr id="11" name="Subtitle 10"/>
          <p:cNvSpPr>
            <a:spLocks noGrp="1"/>
          </p:cNvSpPr>
          <p:nvPr>
            <p:ph type="subTitle" idx="1"/>
          </p:nvPr>
        </p:nvSpPr>
        <p:spPr/>
        <p:txBody>
          <a:bodyPr/>
          <a:lstStyle/>
          <a:p>
            <a:r>
              <a:rPr lang="en-US" b="1" dirty="0" smtClean="0"/>
              <a:t>Program Enhancements</a:t>
            </a:r>
            <a:endParaRPr lang="en-US" b="1" dirty="0"/>
          </a:p>
        </p:txBody>
      </p:sp>
      <p:sp>
        <p:nvSpPr>
          <p:cNvPr id="7" name="Date Placeholder 6"/>
          <p:cNvSpPr>
            <a:spLocks noGrp="1"/>
          </p:cNvSpPr>
          <p:nvPr>
            <p:ph type="dt" sz="half" idx="10"/>
          </p:nvPr>
        </p:nvSpPr>
        <p:spPr/>
        <p:txBody>
          <a:bodyPr/>
          <a:lstStyle/>
          <a:p>
            <a:r>
              <a:rPr lang="en-US" smtClean="0"/>
              <a:t>561-844-3408 www.rbcra.com </a:t>
            </a:r>
            <a:endParaRPr lang="en-US" dirty="0"/>
          </a:p>
        </p:txBody>
      </p:sp>
      <p:sp>
        <p:nvSpPr>
          <p:cNvPr id="8" name="Footer Placeholder 7"/>
          <p:cNvSpPr>
            <a:spLocks noGrp="1"/>
          </p:cNvSpPr>
          <p:nvPr>
            <p:ph type="ftr" sz="quarter" idx="11"/>
          </p:nvPr>
        </p:nvSpPr>
        <p:spPr/>
        <p:txBody>
          <a:bodyPr/>
          <a:lstStyle/>
          <a:p>
            <a:r>
              <a:rPr lang="en-US" dirty="0" smtClean="0"/>
              <a:t>2001 Broadway STE 300 </a:t>
            </a:r>
          </a:p>
          <a:p>
            <a:r>
              <a:rPr lang="en-US" dirty="0" smtClean="0"/>
              <a:t>Riviera Beach Fl, 33404</a:t>
            </a:r>
            <a:endParaRPr lang="en-US" dirty="0"/>
          </a:p>
        </p:txBody>
      </p:sp>
      <p:sp>
        <p:nvSpPr>
          <p:cNvPr id="9" name="Slide Number Placeholder 8"/>
          <p:cNvSpPr>
            <a:spLocks noGrp="1"/>
          </p:cNvSpPr>
          <p:nvPr>
            <p:ph type="sldNum" sz="quarter" idx="12"/>
          </p:nvPr>
        </p:nvSpPr>
        <p:spPr/>
        <p:txBody>
          <a:bodyPr/>
          <a:lstStyle/>
          <a:p>
            <a:fld id="{ACB9B922-CAED-4F5C-8EAE-8CD83EBBDDC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endParaRPr lang="en-US"/>
          </a:p>
        </p:txBody>
      </p:sp>
      <p:pic>
        <p:nvPicPr>
          <p:cNvPr id="3076" name="Picture 2"/>
          <p:cNvPicPr>
            <a:picLocks noChangeAspect="1" noChangeArrowheads="1"/>
          </p:cNvPicPr>
          <p:nvPr/>
        </p:nvPicPr>
        <p:blipFill>
          <a:blip r:embed="rId3" cstate="print"/>
          <a:srcRect/>
          <a:stretch>
            <a:fillRect/>
          </a:stretch>
        </p:blipFill>
        <p:spPr bwMode="auto">
          <a:xfrm rot="5400000">
            <a:off x="3620843" y="1334843"/>
            <a:ext cx="6245714" cy="4038600"/>
          </a:xfrm>
          <a:prstGeom prst="rect">
            <a:avLst/>
          </a:prstGeom>
          <a:noFill/>
          <a:ln w="9525">
            <a:noFill/>
            <a:miter lim="800000"/>
            <a:headEnd/>
            <a:tailEnd/>
          </a:ln>
        </p:spPr>
      </p:pic>
      <p:sp>
        <p:nvSpPr>
          <p:cNvPr id="8" name="Content Placeholder 3"/>
          <p:cNvSpPr>
            <a:spLocks noGrp="1"/>
          </p:cNvSpPr>
          <p:nvPr>
            <p:ph sz="half" idx="1"/>
          </p:nvPr>
        </p:nvSpPr>
        <p:spPr>
          <a:solidFill>
            <a:schemeClr val="bg1"/>
          </a:solidFill>
        </p:spPr>
        <p:txBody>
          <a:bodyPr>
            <a:noAutofit/>
          </a:bodyPr>
          <a:lstStyle/>
          <a:p>
            <a:r>
              <a:rPr lang="en-US" sz="2800" dirty="0" smtClean="0"/>
              <a:t>Established in 1984</a:t>
            </a:r>
          </a:p>
          <a:p>
            <a:r>
              <a:rPr lang="en-US" sz="2800" dirty="0" smtClean="0"/>
              <a:t>Comprised of the oldest part of the City:</a:t>
            </a:r>
          </a:p>
          <a:p>
            <a:pPr lvl="1"/>
            <a:r>
              <a:rPr lang="en-US" sz="2800" dirty="0" smtClean="0"/>
              <a:t>858 acres</a:t>
            </a:r>
          </a:p>
          <a:p>
            <a:pPr lvl="1"/>
            <a:r>
              <a:rPr lang="en-US" sz="2800" dirty="0" smtClean="0"/>
              <a:t>15% of the population</a:t>
            </a:r>
          </a:p>
          <a:p>
            <a:r>
              <a:rPr lang="en-US" sz="2800" dirty="0" smtClean="0"/>
              <a:t>Expenditures guided by the CRA Plan</a:t>
            </a:r>
          </a:p>
          <a:p>
            <a:pPr lvl="1"/>
            <a:r>
              <a:rPr lang="en-US" sz="2800" dirty="0" smtClean="0"/>
              <a:t>Revised in 2011</a:t>
            </a:r>
          </a:p>
          <a:p>
            <a:pPr lvl="1">
              <a:buFont typeface="Courier New" pitchFamily="49" charset="0"/>
              <a:buChar char="o"/>
            </a:pPr>
            <a:endParaRPr lang="en-US" sz="2800" dirty="0" smtClean="0"/>
          </a:p>
        </p:txBody>
      </p:sp>
      <p:sp>
        <p:nvSpPr>
          <p:cNvPr id="9" name="Title 1"/>
          <p:cNvSpPr>
            <a:spLocks noGrp="1"/>
          </p:cNvSpPr>
          <p:nvPr>
            <p:ph type="title"/>
          </p:nvPr>
        </p:nvSpPr>
        <p:spPr>
          <a:xfrm>
            <a:off x="304800" y="274638"/>
            <a:ext cx="4114800" cy="1143000"/>
          </a:xfrm>
        </p:spPr>
        <p:txBody>
          <a:bodyPr>
            <a:normAutofit/>
          </a:bodyPr>
          <a:lstStyle/>
          <a:p>
            <a:r>
              <a:rPr lang="en-US" dirty="0" smtClean="0"/>
              <a:t>About the CRA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9"/>
            <a:ext cx="3962400" cy="4386072"/>
          </a:xfrm>
        </p:spPr>
        <p:txBody>
          <a:bodyPr/>
          <a:lstStyle/>
          <a:p>
            <a:r>
              <a:rPr lang="en-US" dirty="0" smtClean="0"/>
              <a:t>$500,000 in annual funds:</a:t>
            </a:r>
          </a:p>
          <a:p>
            <a:pPr lvl="1"/>
            <a:r>
              <a:rPr lang="en-US" dirty="0" smtClean="0"/>
              <a:t>Invest in Surveillance Cameras</a:t>
            </a:r>
          </a:p>
          <a:p>
            <a:pPr lvl="1"/>
            <a:r>
              <a:rPr lang="en-US" dirty="0" smtClean="0"/>
              <a:t>Initiate a Community Ambassadors Program</a:t>
            </a:r>
          </a:p>
          <a:p>
            <a:pPr lvl="1"/>
            <a:r>
              <a:rPr lang="en-US" dirty="0" smtClean="0"/>
              <a:t>Hire a fulltime Public Safety Administrator</a:t>
            </a:r>
          </a:p>
          <a:p>
            <a:pPr lvl="1"/>
            <a:r>
              <a:rPr lang="en-US" dirty="0" smtClean="0"/>
              <a:t>Support neighborhood “Block Watch” programs</a:t>
            </a:r>
            <a:endParaRPr lang="en-US" dirty="0"/>
          </a:p>
        </p:txBody>
      </p:sp>
      <p:sp>
        <p:nvSpPr>
          <p:cNvPr id="3" name="Title 2"/>
          <p:cNvSpPr>
            <a:spLocks noGrp="1"/>
          </p:cNvSpPr>
          <p:nvPr>
            <p:ph type="title"/>
          </p:nvPr>
        </p:nvSpPr>
        <p:spPr/>
        <p:txBody>
          <a:bodyPr/>
          <a:lstStyle/>
          <a:p>
            <a:r>
              <a:rPr lang="en-US" dirty="0" smtClean="0"/>
              <a:t>Public Safety 2012 Initiatives</a:t>
            </a:r>
            <a:endParaRPr lang="en-US" dirty="0"/>
          </a:p>
        </p:txBody>
      </p:sp>
      <p:sp>
        <p:nvSpPr>
          <p:cNvPr id="5" name="Slide Number Placeholder 4"/>
          <p:cNvSpPr>
            <a:spLocks noGrp="1"/>
          </p:cNvSpPr>
          <p:nvPr>
            <p:ph type="sldNum" sz="quarter" idx="12"/>
          </p:nvPr>
        </p:nvSpPr>
        <p:spPr/>
        <p:txBody>
          <a:bodyPr/>
          <a:lstStyle/>
          <a:p>
            <a:fld id="{ACB9B922-CAED-4F5C-8EAE-8CD83EBBDDCE}" type="slidenum">
              <a:rPr lang="en-US"/>
              <a:pPr/>
              <a:t>20</a:t>
            </a:fld>
            <a:endParaRPr lang="en-US" dirty="0"/>
          </a:p>
        </p:txBody>
      </p:sp>
      <p:pic>
        <p:nvPicPr>
          <p:cNvPr id="6146" name="Picture 2" descr="O:\tnt docs\LOGOS\old logos\rbpd_logo.gif"/>
          <p:cNvPicPr>
            <a:picLocks noChangeAspect="1" noChangeArrowheads="1"/>
          </p:cNvPicPr>
          <p:nvPr/>
        </p:nvPicPr>
        <p:blipFill>
          <a:blip r:embed="rId2" cstate="print"/>
          <a:srcRect/>
          <a:stretch>
            <a:fillRect/>
          </a:stretch>
        </p:blipFill>
        <p:spPr bwMode="auto">
          <a:xfrm>
            <a:off x="6400800" y="1676400"/>
            <a:ext cx="1962150" cy="2563876"/>
          </a:xfrm>
          <a:prstGeom prst="rect">
            <a:avLst/>
          </a:prstGeom>
          <a:noFill/>
        </p:spPr>
      </p:pic>
      <p:pic>
        <p:nvPicPr>
          <p:cNvPr id="8" name="Picture 7" descr="Riviera Beach Redev-logo final.jpg"/>
          <p:cNvPicPr>
            <a:picLocks noChangeAspect="1"/>
          </p:cNvPicPr>
          <p:nvPr/>
        </p:nvPicPr>
        <p:blipFill>
          <a:blip r:embed="rId3" cstate="print"/>
          <a:stretch>
            <a:fillRect/>
          </a:stretch>
        </p:blipFill>
        <p:spPr>
          <a:xfrm>
            <a:off x="5410201" y="3733800"/>
            <a:ext cx="1644301" cy="1981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image002"/>
          <p:cNvPicPr>
            <a:picLocks noChangeAspect="1" noChangeArrowheads="1"/>
          </p:cNvPicPr>
          <p:nvPr/>
        </p:nvPicPr>
        <p:blipFill>
          <a:blip r:embed="rId2" cstate="print"/>
          <a:srcRect l="36490"/>
          <a:stretch>
            <a:fillRect/>
          </a:stretch>
        </p:blipFill>
        <p:spPr bwMode="auto">
          <a:xfrm>
            <a:off x="5562600" y="2514600"/>
            <a:ext cx="2743200" cy="2388266"/>
          </a:xfrm>
          <a:prstGeom prst="rect">
            <a:avLst/>
          </a:prstGeom>
          <a:noFill/>
          <a:ln w="9525">
            <a:noFill/>
            <a:miter lim="800000"/>
            <a:headEnd/>
            <a:tailEnd/>
          </a:ln>
        </p:spPr>
      </p:pic>
      <p:sp>
        <p:nvSpPr>
          <p:cNvPr id="2" name="Content Placeholder 1"/>
          <p:cNvSpPr>
            <a:spLocks noGrp="1"/>
          </p:cNvSpPr>
          <p:nvPr>
            <p:ph idx="1"/>
          </p:nvPr>
        </p:nvSpPr>
        <p:spPr>
          <a:xfrm>
            <a:off x="457200" y="1481329"/>
            <a:ext cx="3962400" cy="4386072"/>
          </a:xfrm>
        </p:spPr>
        <p:txBody>
          <a:bodyPr>
            <a:normAutofit/>
          </a:bodyPr>
          <a:lstStyle/>
          <a:p>
            <a:r>
              <a:rPr lang="en-US" dirty="0" smtClean="0"/>
              <a:t>Community </a:t>
            </a:r>
            <a:r>
              <a:rPr lang="en-US" dirty="0"/>
              <a:t>Ambassador Program </a:t>
            </a:r>
          </a:p>
          <a:p>
            <a:pPr lvl="1"/>
            <a:r>
              <a:rPr lang="en-US" dirty="0"/>
              <a:t>Trained volunteers </a:t>
            </a:r>
            <a:r>
              <a:rPr lang="en-US" dirty="0" smtClean="0"/>
              <a:t>and paid “Clean &amp; Safe” force</a:t>
            </a:r>
          </a:p>
          <a:p>
            <a:pPr lvl="2"/>
            <a:r>
              <a:rPr lang="en-US" dirty="0" smtClean="0"/>
              <a:t>Easily Identifiable </a:t>
            </a:r>
          </a:p>
          <a:p>
            <a:pPr lvl="2"/>
            <a:r>
              <a:rPr lang="en-US" dirty="0" smtClean="0"/>
              <a:t>Crime Prevention</a:t>
            </a:r>
          </a:p>
          <a:p>
            <a:pPr lvl="2"/>
            <a:r>
              <a:rPr lang="en-US" dirty="0" smtClean="0"/>
              <a:t>Litter Patrol</a:t>
            </a:r>
            <a:endParaRPr lang="en-US" dirty="0"/>
          </a:p>
          <a:p>
            <a:pPr lvl="2"/>
            <a:r>
              <a:rPr lang="en-US" dirty="0" smtClean="0"/>
              <a:t>Tourist Resource</a:t>
            </a:r>
          </a:p>
          <a:p>
            <a:pPr lvl="2"/>
            <a:r>
              <a:rPr lang="en-US" dirty="0" smtClean="0"/>
              <a:t>Customer Service</a:t>
            </a:r>
            <a:endParaRPr lang="en-US" dirty="0"/>
          </a:p>
        </p:txBody>
      </p:sp>
      <p:sp>
        <p:nvSpPr>
          <p:cNvPr id="3" name="Title 2"/>
          <p:cNvSpPr>
            <a:spLocks noGrp="1"/>
          </p:cNvSpPr>
          <p:nvPr>
            <p:ph type="title"/>
          </p:nvPr>
        </p:nvSpPr>
        <p:spPr/>
        <p:txBody>
          <a:bodyPr/>
          <a:lstStyle/>
          <a:p>
            <a:r>
              <a:rPr lang="en-US" dirty="0"/>
              <a:t>Safety Initiatives</a:t>
            </a:r>
          </a:p>
        </p:txBody>
      </p:sp>
      <p:sp>
        <p:nvSpPr>
          <p:cNvPr id="4" name="Date Placeholder 3"/>
          <p:cNvSpPr>
            <a:spLocks noGrp="1"/>
          </p:cNvSpPr>
          <p:nvPr>
            <p:ph type="dt" sz="half" idx="10"/>
          </p:nvPr>
        </p:nvSpPr>
        <p:spPr/>
        <p:txBody>
          <a:bodyPr/>
          <a:lstStyle/>
          <a:p>
            <a:r>
              <a:rPr lang="en-US" dirty="0"/>
              <a:t>561-844-3408 www.rbcra.com </a:t>
            </a:r>
          </a:p>
        </p:txBody>
      </p:sp>
      <p:sp>
        <p:nvSpPr>
          <p:cNvPr id="5" name="Slide Number Placeholder 4"/>
          <p:cNvSpPr>
            <a:spLocks noGrp="1"/>
          </p:cNvSpPr>
          <p:nvPr>
            <p:ph type="sldNum" sz="quarter" idx="12"/>
          </p:nvPr>
        </p:nvSpPr>
        <p:spPr/>
        <p:txBody>
          <a:bodyPr/>
          <a:lstStyle/>
          <a:p>
            <a:fld id="{ACB9B922-CAED-4F5C-8EAE-8CD83EBBDDCE}" type="slidenum">
              <a:rPr lang="en-US"/>
              <a:pPr/>
              <a:t>21</a:t>
            </a:fld>
            <a:endParaRPr lang="en-US" dirty="0"/>
          </a:p>
        </p:txBody>
      </p:sp>
      <p:sp>
        <p:nvSpPr>
          <p:cNvPr id="6" name="Footer Placeholder 5"/>
          <p:cNvSpPr>
            <a:spLocks noGrp="1"/>
          </p:cNvSpPr>
          <p:nvPr>
            <p:ph type="ftr" sz="quarter" idx="11"/>
          </p:nvPr>
        </p:nvSpPr>
        <p:spPr/>
        <p:txBody>
          <a:bodyPr/>
          <a:lstStyle/>
          <a:p>
            <a:r>
              <a:rPr lang="en-US" dirty="0"/>
              <a:t>2001 Broadway STE 300 </a:t>
            </a:r>
          </a:p>
          <a:p>
            <a:r>
              <a:rPr lang="en-US" dirty="0"/>
              <a:t>Riviera Beach Fl, 33404</a:t>
            </a:r>
          </a:p>
        </p:txBody>
      </p:sp>
      <p:pic>
        <p:nvPicPr>
          <p:cNvPr id="24578" name="Picture 1" descr="image001"/>
          <p:cNvPicPr>
            <a:picLocks noChangeAspect="1" noChangeArrowheads="1"/>
          </p:cNvPicPr>
          <p:nvPr/>
        </p:nvPicPr>
        <p:blipFill>
          <a:blip r:embed="rId3" cstate="print"/>
          <a:srcRect/>
          <a:stretch>
            <a:fillRect/>
          </a:stretch>
        </p:blipFill>
        <p:spPr bwMode="auto">
          <a:xfrm>
            <a:off x="4815840" y="304800"/>
            <a:ext cx="4023360" cy="2495746"/>
          </a:xfrm>
          <a:prstGeom prst="rect">
            <a:avLst/>
          </a:prstGeom>
          <a:noFill/>
          <a:ln w="9525">
            <a:noFill/>
            <a:miter lim="800000"/>
            <a:headEnd/>
            <a:tailEnd/>
          </a:ln>
        </p:spPr>
      </p:pic>
      <p:pic>
        <p:nvPicPr>
          <p:cNvPr id="24580" name="Picture 3" descr="image003"/>
          <p:cNvPicPr>
            <a:picLocks noChangeAspect="1" noChangeArrowheads="1"/>
          </p:cNvPicPr>
          <p:nvPr/>
        </p:nvPicPr>
        <p:blipFill>
          <a:blip r:embed="rId4" cstate="print"/>
          <a:srcRect/>
          <a:stretch>
            <a:fillRect/>
          </a:stretch>
        </p:blipFill>
        <p:spPr bwMode="auto">
          <a:xfrm>
            <a:off x="5120640" y="4633387"/>
            <a:ext cx="4023360" cy="2224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Riviera Beach Redev-logo final.jpg"/>
          <p:cNvPicPr>
            <a:picLocks noGrp="1" noChangeAspect="1"/>
          </p:cNvPicPr>
          <p:nvPr>
            <p:ph idx="1"/>
          </p:nvPr>
        </p:nvPicPr>
        <p:blipFill>
          <a:blip r:embed="rId2" cstate="print"/>
          <a:stretch>
            <a:fillRect/>
          </a:stretch>
        </p:blipFill>
        <p:spPr>
          <a:xfrm>
            <a:off x="2693835" y="1481138"/>
            <a:ext cx="3756331" cy="4525962"/>
          </a:xfrm>
        </p:spPr>
      </p:pic>
      <p:sp>
        <p:nvSpPr>
          <p:cNvPr id="3" name="Date Placeholder 2"/>
          <p:cNvSpPr>
            <a:spLocks noGrp="1"/>
          </p:cNvSpPr>
          <p:nvPr>
            <p:ph type="dt" sz="half" idx="10"/>
          </p:nvPr>
        </p:nvSpPr>
        <p:spPr/>
        <p:txBody>
          <a:bodyPr/>
          <a:lstStyle/>
          <a:p>
            <a:r>
              <a:rPr lang="en-US"/>
              <a:t>561-844-3408 www.rbcra.com </a:t>
            </a:r>
            <a:endParaRPr lang="en-US" dirty="0"/>
          </a:p>
        </p:txBody>
      </p:sp>
      <p:sp>
        <p:nvSpPr>
          <p:cNvPr id="4" name="Footer Placeholder 3"/>
          <p:cNvSpPr>
            <a:spLocks noGrp="1"/>
          </p:cNvSpPr>
          <p:nvPr>
            <p:ph type="ftr" sz="quarter" idx="11"/>
          </p:nvPr>
        </p:nvSpPr>
        <p:spPr/>
        <p:txBody>
          <a:bodyPr/>
          <a:lstStyle/>
          <a:p>
            <a:r>
              <a:rPr lang="en-US" dirty="0"/>
              <a:t>2001 Broadway STE 300 </a:t>
            </a:r>
          </a:p>
          <a:p>
            <a:r>
              <a:rPr lang="en-US" dirty="0"/>
              <a:t>Riviera Beach Fl, 33404</a:t>
            </a:r>
          </a:p>
        </p:txBody>
      </p:sp>
      <p:sp>
        <p:nvSpPr>
          <p:cNvPr id="5" name="Slide Number Placeholder 4"/>
          <p:cNvSpPr>
            <a:spLocks noGrp="1"/>
          </p:cNvSpPr>
          <p:nvPr>
            <p:ph type="sldNum" sz="quarter" idx="12"/>
          </p:nvPr>
        </p:nvSpPr>
        <p:spPr/>
        <p:txBody>
          <a:bodyPr/>
          <a:lstStyle/>
          <a:p>
            <a:fld id="{ACB9B922-CAED-4F5C-8EAE-8CD83EBBDDCE}" type="slidenum">
              <a:rPr lang="en-US"/>
              <a:pPr/>
              <a:t>22</a:t>
            </a:fld>
            <a:endParaRPr lang="en-US" dirty="0"/>
          </a:p>
        </p:txBody>
      </p:sp>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US" smtClean="0"/>
          </a:p>
        </p:txBody>
      </p:sp>
      <p:sp>
        <p:nvSpPr>
          <p:cNvPr id="4099" name="Content Placeholder 2"/>
          <p:cNvSpPr>
            <a:spLocks noGrp="1"/>
          </p:cNvSpPr>
          <p:nvPr>
            <p:ph idx="1"/>
          </p:nvPr>
        </p:nvSpPr>
        <p:spPr/>
        <p:txBody>
          <a:bodyPr/>
          <a:lstStyle/>
          <a:p>
            <a:pPr eaLnBrk="1" hangingPunct="1"/>
            <a:endParaRPr lang="en-US" smtClean="0"/>
          </a:p>
        </p:txBody>
      </p:sp>
      <p:pic>
        <p:nvPicPr>
          <p:cNvPr id="4100" name="Picture 2"/>
          <p:cNvPicPr>
            <a:picLocks noChangeAspect="1" noChangeArrowheads="1"/>
          </p:cNvPicPr>
          <p:nvPr/>
        </p:nvPicPr>
        <p:blipFill>
          <a:blip r:embed="rId3" cstate="print"/>
          <a:srcRect/>
          <a:stretch>
            <a:fillRect/>
          </a:stretch>
        </p:blipFill>
        <p:spPr bwMode="auto">
          <a:xfrm>
            <a:off x="0" y="381000"/>
            <a:ext cx="9072563"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sevans\Desktop\FINAL geo strategies map may 2011.jpg"/>
          <p:cNvPicPr>
            <a:picLocks noChangeAspect="1" noChangeArrowheads="1"/>
          </p:cNvPicPr>
          <p:nvPr/>
        </p:nvPicPr>
        <p:blipFill>
          <a:blip r:embed="rId3" cstate="print"/>
          <a:srcRect/>
          <a:stretch>
            <a:fillRect/>
          </a:stretch>
        </p:blipFill>
        <p:spPr bwMode="auto">
          <a:xfrm>
            <a:off x="3886200" y="0"/>
            <a:ext cx="5334000" cy="6813550"/>
          </a:xfrm>
          <a:prstGeom prst="rect">
            <a:avLst/>
          </a:prstGeom>
          <a:noFill/>
          <a:ln w="9525">
            <a:noFill/>
            <a:miter lim="800000"/>
            <a:headEnd/>
            <a:tailEnd/>
          </a:ln>
        </p:spPr>
      </p:pic>
      <p:sp>
        <p:nvSpPr>
          <p:cNvPr id="3" name="Title 1"/>
          <p:cNvSpPr>
            <a:spLocks noGrp="1"/>
          </p:cNvSpPr>
          <p:nvPr>
            <p:ph type="title"/>
          </p:nvPr>
        </p:nvSpPr>
        <p:spPr>
          <a:xfrm>
            <a:off x="76200" y="152400"/>
            <a:ext cx="4114800" cy="1143000"/>
          </a:xfrm>
        </p:spPr>
        <p:txBody>
          <a:bodyPr>
            <a:normAutofit fontScale="90000"/>
          </a:bodyPr>
          <a:lstStyle/>
          <a:p>
            <a:r>
              <a:rPr lang="en-US" b="1" dirty="0" smtClean="0"/>
              <a:t>Impact Strategies</a:t>
            </a:r>
            <a:endParaRPr lang="en-US" b="1" dirty="0"/>
          </a:p>
        </p:txBody>
      </p:sp>
      <p:sp>
        <p:nvSpPr>
          <p:cNvPr id="4" name="Content Placeholder 3"/>
          <p:cNvSpPr>
            <a:spLocks noGrp="1"/>
          </p:cNvSpPr>
          <p:nvPr>
            <p:ph sz="half" idx="1"/>
          </p:nvPr>
        </p:nvSpPr>
        <p:spPr>
          <a:xfrm>
            <a:off x="152400" y="1524000"/>
            <a:ext cx="4038600" cy="4876800"/>
          </a:xfrm>
          <a:solidFill>
            <a:schemeClr val="bg1"/>
          </a:solidFill>
          <a:ln w="76200">
            <a:solidFill>
              <a:srgbClr val="C00000"/>
            </a:solidFill>
          </a:ln>
        </p:spPr>
        <p:txBody>
          <a:bodyPr>
            <a:noAutofit/>
          </a:bodyPr>
          <a:lstStyle/>
          <a:p>
            <a:r>
              <a:rPr lang="en-US" sz="2800" b="1" dirty="0" smtClean="0"/>
              <a:t>Investments are strategic and targeted:</a:t>
            </a:r>
          </a:p>
          <a:p>
            <a:pPr lvl="1"/>
            <a:r>
              <a:rPr lang="en-US" sz="2400" dirty="0" smtClean="0"/>
              <a:t>10 Geo-Strategic Areas</a:t>
            </a:r>
          </a:p>
          <a:p>
            <a:pPr lvl="1"/>
            <a:r>
              <a:rPr lang="en-US" sz="2400" dirty="0" smtClean="0"/>
              <a:t>5 Redevelopment Priority Areas:</a:t>
            </a:r>
          </a:p>
          <a:p>
            <a:pPr lvl="2"/>
            <a:r>
              <a:rPr lang="en-US" dirty="0" smtClean="0"/>
              <a:t>Singer Island</a:t>
            </a:r>
          </a:p>
          <a:p>
            <a:pPr lvl="2"/>
            <a:r>
              <a:rPr lang="en-US" dirty="0" smtClean="0"/>
              <a:t>Marina Districts (N&amp;S)</a:t>
            </a:r>
          </a:p>
          <a:p>
            <a:pPr lvl="2"/>
            <a:r>
              <a:rPr lang="en-US" dirty="0" smtClean="0"/>
              <a:t>Broadway West</a:t>
            </a:r>
          </a:p>
          <a:p>
            <a:pPr lvl="2"/>
            <a:r>
              <a:rPr lang="en-US" dirty="0" smtClean="0"/>
              <a:t>Riviera Beach Heights</a:t>
            </a:r>
          </a:p>
          <a:p>
            <a:pPr lvl="2"/>
            <a:r>
              <a:rPr lang="en-US" b="1" dirty="0" smtClean="0"/>
              <a:t>Blue Heron North</a:t>
            </a:r>
          </a:p>
          <a:p>
            <a:pPr lvl="1">
              <a:buFont typeface="Courier New" pitchFamily="49" charset="0"/>
              <a:buChar char="o"/>
            </a:pPr>
            <a:endParaRPr lang="en-US" sz="2400" dirty="0" smtClean="0"/>
          </a:p>
        </p:txBody>
      </p:sp>
      <p:sp>
        <p:nvSpPr>
          <p:cNvPr id="6" name="Rectangle 5"/>
          <p:cNvSpPr/>
          <p:nvPr/>
        </p:nvSpPr>
        <p:spPr>
          <a:xfrm>
            <a:off x="7543800" y="2971800"/>
            <a:ext cx="990600" cy="2057400"/>
          </a:xfrm>
          <a:prstGeom prst="rect">
            <a:avLst/>
          </a:prstGeom>
          <a:solidFill>
            <a:srgbClr val="000000">
              <a:alpha val="54902"/>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143500" y="114300"/>
            <a:ext cx="914400" cy="2514600"/>
          </a:xfrm>
          <a:prstGeom prst="rect">
            <a:avLst/>
          </a:prstGeom>
          <a:solidFill>
            <a:srgbClr val="000000">
              <a:alpha val="54902"/>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4879795" y="4317443"/>
            <a:ext cx="1014885" cy="2133600"/>
          </a:xfrm>
          <a:prstGeom prst="rect">
            <a:avLst/>
          </a:prstGeom>
          <a:solidFill>
            <a:srgbClr val="000000">
              <a:alpha val="54902"/>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907661" y="328173"/>
            <a:ext cx="2118163" cy="2147186"/>
          </a:xfrm>
          <a:custGeom>
            <a:avLst/>
            <a:gdLst>
              <a:gd name="connsiteX0" fmla="*/ 452509 w 2118163"/>
              <a:gd name="connsiteY0" fmla="*/ 136522 h 2147186"/>
              <a:gd name="connsiteX1" fmla="*/ 452509 w 2118163"/>
              <a:gd name="connsiteY1" fmla="*/ 136522 h 2147186"/>
              <a:gd name="connsiteX2" fmla="*/ 437519 w 2118163"/>
              <a:gd name="connsiteY2" fmla="*/ 271434 h 2147186"/>
              <a:gd name="connsiteX3" fmla="*/ 422529 w 2118163"/>
              <a:gd name="connsiteY3" fmla="*/ 736129 h 2147186"/>
              <a:gd name="connsiteX4" fmla="*/ 242647 w 2118163"/>
              <a:gd name="connsiteY4" fmla="*/ 721138 h 2147186"/>
              <a:gd name="connsiteX5" fmla="*/ 122726 w 2118163"/>
              <a:gd name="connsiteY5" fmla="*/ 691158 h 2147186"/>
              <a:gd name="connsiteX6" fmla="*/ 92746 w 2118163"/>
              <a:gd name="connsiteY6" fmla="*/ 736129 h 2147186"/>
              <a:gd name="connsiteX7" fmla="*/ 32785 w 2118163"/>
              <a:gd name="connsiteY7" fmla="*/ 871040 h 2147186"/>
              <a:gd name="connsiteX8" fmla="*/ 32785 w 2118163"/>
              <a:gd name="connsiteY8" fmla="*/ 1110883 h 2147186"/>
              <a:gd name="connsiteX9" fmla="*/ 62765 w 2118163"/>
              <a:gd name="connsiteY9" fmla="*/ 1200824 h 2147186"/>
              <a:gd name="connsiteX10" fmla="*/ 77755 w 2118163"/>
              <a:gd name="connsiteY10" fmla="*/ 1710489 h 2147186"/>
              <a:gd name="connsiteX11" fmla="*/ 92746 w 2118163"/>
              <a:gd name="connsiteY11" fmla="*/ 1785440 h 2147186"/>
              <a:gd name="connsiteX12" fmla="*/ 122726 w 2118163"/>
              <a:gd name="connsiteY12" fmla="*/ 1890371 h 2147186"/>
              <a:gd name="connsiteX13" fmla="*/ 137716 w 2118163"/>
              <a:gd name="connsiteY13" fmla="*/ 1950332 h 2147186"/>
              <a:gd name="connsiteX14" fmla="*/ 227657 w 2118163"/>
              <a:gd name="connsiteY14" fmla="*/ 1965322 h 2147186"/>
              <a:gd name="connsiteX15" fmla="*/ 287618 w 2118163"/>
              <a:gd name="connsiteY15" fmla="*/ 1980312 h 2147186"/>
              <a:gd name="connsiteX16" fmla="*/ 332588 w 2118163"/>
              <a:gd name="connsiteY16" fmla="*/ 1995302 h 2147186"/>
              <a:gd name="connsiteX17" fmla="*/ 527460 w 2118163"/>
              <a:gd name="connsiteY17" fmla="*/ 2010293 h 2147186"/>
              <a:gd name="connsiteX18" fmla="*/ 872234 w 2118163"/>
              <a:gd name="connsiteY18" fmla="*/ 1980312 h 2147186"/>
              <a:gd name="connsiteX19" fmla="*/ 932195 w 2118163"/>
              <a:gd name="connsiteY19" fmla="*/ 1965322 h 2147186"/>
              <a:gd name="connsiteX20" fmla="*/ 1097087 w 2118163"/>
              <a:gd name="connsiteY20" fmla="*/ 1950332 h 2147186"/>
              <a:gd name="connsiteX21" fmla="*/ 1351919 w 2118163"/>
              <a:gd name="connsiteY21" fmla="*/ 1965322 h 2147186"/>
              <a:gd name="connsiteX22" fmla="*/ 1396890 w 2118163"/>
              <a:gd name="connsiteY22" fmla="*/ 1980312 h 2147186"/>
              <a:gd name="connsiteX23" fmla="*/ 1696693 w 2118163"/>
              <a:gd name="connsiteY23" fmla="*/ 1995302 h 2147186"/>
              <a:gd name="connsiteX24" fmla="*/ 1741664 w 2118163"/>
              <a:gd name="connsiteY24" fmla="*/ 2010293 h 2147186"/>
              <a:gd name="connsiteX25" fmla="*/ 1876575 w 2118163"/>
              <a:gd name="connsiteY25" fmla="*/ 2085243 h 2147186"/>
              <a:gd name="connsiteX26" fmla="*/ 1921546 w 2118163"/>
              <a:gd name="connsiteY26" fmla="*/ 2115224 h 2147186"/>
              <a:gd name="connsiteX27" fmla="*/ 2101428 w 2118163"/>
              <a:gd name="connsiteY27" fmla="*/ 2115224 h 2147186"/>
              <a:gd name="connsiteX28" fmla="*/ 2116418 w 2118163"/>
              <a:gd name="connsiteY28" fmla="*/ 2070253 h 2147186"/>
              <a:gd name="connsiteX29" fmla="*/ 2041467 w 2118163"/>
              <a:gd name="connsiteY29" fmla="*/ 1950332 h 2147186"/>
              <a:gd name="connsiteX30" fmla="*/ 2026477 w 2118163"/>
              <a:gd name="connsiteY30" fmla="*/ 1905361 h 2147186"/>
              <a:gd name="connsiteX31" fmla="*/ 2011487 w 2118163"/>
              <a:gd name="connsiteY31" fmla="*/ 1740470 h 2147186"/>
              <a:gd name="connsiteX32" fmla="*/ 1966516 w 2118163"/>
              <a:gd name="connsiteY32" fmla="*/ 1725479 h 2147186"/>
              <a:gd name="connsiteX33" fmla="*/ 1951526 w 2118163"/>
              <a:gd name="connsiteY33" fmla="*/ 1680509 h 2147186"/>
              <a:gd name="connsiteX34" fmla="*/ 1846595 w 2118163"/>
              <a:gd name="connsiteY34" fmla="*/ 1665519 h 2147186"/>
              <a:gd name="connsiteX35" fmla="*/ 1666713 w 2118163"/>
              <a:gd name="connsiteY35" fmla="*/ 1650529 h 2147186"/>
              <a:gd name="connsiteX36" fmla="*/ 1561782 w 2118163"/>
              <a:gd name="connsiteY36" fmla="*/ 1590568 h 2147186"/>
              <a:gd name="connsiteX37" fmla="*/ 1471841 w 2118163"/>
              <a:gd name="connsiteY37" fmla="*/ 1560588 h 2147186"/>
              <a:gd name="connsiteX38" fmla="*/ 1426870 w 2118163"/>
              <a:gd name="connsiteY38" fmla="*/ 1545597 h 2147186"/>
              <a:gd name="connsiteX39" fmla="*/ 1396890 w 2118163"/>
              <a:gd name="connsiteY39" fmla="*/ 1500627 h 2147186"/>
              <a:gd name="connsiteX40" fmla="*/ 1381900 w 2118163"/>
              <a:gd name="connsiteY40" fmla="*/ 1455657 h 2147186"/>
              <a:gd name="connsiteX41" fmla="*/ 1291959 w 2118163"/>
              <a:gd name="connsiteY41" fmla="*/ 1335735 h 2147186"/>
              <a:gd name="connsiteX42" fmla="*/ 1261978 w 2118163"/>
              <a:gd name="connsiteY42" fmla="*/ 1245794 h 2147186"/>
              <a:gd name="connsiteX43" fmla="*/ 1246988 w 2118163"/>
              <a:gd name="connsiteY43" fmla="*/ 1200824 h 2147186"/>
              <a:gd name="connsiteX44" fmla="*/ 1231998 w 2118163"/>
              <a:gd name="connsiteY44" fmla="*/ 1065912 h 2147186"/>
              <a:gd name="connsiteX45" fmla="*/ 1217008 w 2118163"/>
              <a:gd name="connsiteY45" fmla="*/ 1005952 h 2147186"/>
              <a:gd name="connsiteX46" fmla="*/ 1202018 w 2118163"/>
              <a:gd name="connsiteY46" fmla="*/ 871040 h 2147186"/>
              <a:gd name="connsiteX47" fmla="*/ 1187028 w 2118163"/>
              <a:gd name="connsiteY47" fmla="*/ 826070 h 2147186"/>
              <a:gd name="connsiteX48" fmla="*/ 1172037 w 2118163"/>
              <a:gd name="connsiteY48" fmla="*/ 736129 h 2147186"/>
              <a:gd name="connsiteX49" fmla="*/ 1157047 w 2118163"/>
              <a:gd name="connsiteY49" fmla="*/ 691158 h 2147186"/>
              <a:gd name="connsiteX50" fmla="*/ 1142057 w 2118163"/>
              <a:gd name="connsiteY50" fmla="*/ 601217 h 2147186"/>
              <a:gd name="connsiteX51" fmla="*/ 1112077 w 2118163"/>
              <a:gd name="connsiteY51" fmla="*/ 496286 h 2147186"/>
              <a:gd name="connsiteX52" fmla="*/ 1097087 w 2118163"/>
              <a:gd name="connsiteY52" fmla="*/ 436325 h 2147186"/>
              <a:gd name="connsiteX53" fmla="*/ 1082096 w 2118163"/>
              <a:gd name="connsiteY53" fmla="*/ 301414 h 2147186"/>
              <a:gd name="connsiteX54" fmla="*/ 1067106 w 2118163"/>
              <a:gd name="connsiteY54" fmla="*/ 61571 h 2147186"/>
              <a:gd name="connsiteX55" fmla="*/ 782293 w 2118163"/>
              <a:gd name="connsiteY55" fmla="*/ 46581 h 2147186"/>
              <a:gd name="connsiteX56" fmla="*/ 407539 w 2118163"/>
              <a:gd name="connsiteY56" fmla="*/ 61571 h 2147186"/>
              <a:gd name="connsiteX57" fmla="*/ 422529 w 2118163"/>
              <a:gd name="connsiteY57" fmla="*/ 241453 h 2147186"/>
              <a:gd name="connsiteX58" fmla="*/ 437519 w 2118163"/>
              <a:gd name="connsiteY58" fmla="*/ 571237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18163" h="2147186">
                <a:moveTo>
                  <a:pt x="452509" y="136522"/>
                </a:moveTo>
                <a:lnTo>
                  <a:pt x="452509" y="136522"/>
                </a:lnTo>
                <a:cubicBezTo>
                  <a:pt x="447512" y="181493"/>
                  <a:pt x="439779" y="226243"/>
                  <a:pt x="437519" y="271434"/>
                </a:cubicBezTo>
                <a:cubicBezTo>
                  <a:pt x="429780" y="426220"/>
                  <a:pt x="484150" y="593927"/>
                  <a:pt x="422529" y="736129"/>
                </a:cubicBezTo>
                <a:cubicBezTo>
                  <a:pt x="398606" y="791337"/>
                  <a:pt x="302608" y="726135"/>
                  <a:pt x="242647" y="721138"/>
                </a:cubicBezTo>
                <a:cubicBezTo>
                  <a:pt x="217516" y="712761"/>
                  <a:pt x="142207" y="685592"/>
                  <a:pt x="122726" y="691158"/>
                </a:cubicBezTo>
                <a:cubicBezTo>
                  <a:pt x="105403" y="696107"/>
                  <a:pt x="100063" y="719666"/>
                  <a:pt x="92746" y="736129"/>
                </a:cubicBezTo>
                <a:cubicBezTo>
                  <a:pt x="21392" y="896674"/>
                  <a:pt x="100633" y="769269"/>
                  <a:pt x="32785" y="871040"/>
                </a:cubicBezTo>
                <a:cubicBezTo>
                  <a:pt x="0" y="969396"/>
                  <a:pt x="5010" y="934975"/>
                  <a:pt x="32785" y="1110883"/>
                </a:cubicBezTo>
                <a:cubicBezTo>
                  <a:pt x="37714" y="1142098"/>
                  <a:pt x="62765" y="1200824"/>
                  <a:pt x="62765" y="1200824"/>
                </a:cubicBezTo>
                <a:cubicBezTo>
                  <a:pt x="67762" y="1370712"/>
                  <a:pt x="69050" y="1540750"/>
                  <a:pt x="77755" y="1710489"/>
                </a:cubicBezTo>
                <a:cubicBezTo>
                  <a:pt x="79060" y="1735934"/>
                  <a:pt x="87219" y="1760568"/>
                  <a:pt x="92746" y="1785440"/>
                </a:cubicBezTo>
                <a:cubicBezTo>
                  <a:pt x="116181" y="1890896"/>
                  <a:pt x="97683" y="1802720"/>
                  <a:pt x="122726" y="1890371"/>
                </a:cubicBezTo>
                <a:cubicBezTo>
                  <a:pt x="128386" y="1910180"/>
                  <a:pt x="120951" y="1938357"/>
                  <a:pt x="137716" y="1950332"/>
                </a:cubicBezTo>
                <a:cubicBezTo>
                  <a:pt x="162448" y="1967998"/>
                  <a:pt x="197853" y="1959361"/>
                  <a:pt x="227657" y="1965322"/>
                </a:cubicBezTo>
                <a:cubicBezTo>
                  <a:pt x="247859" y="1969362"/>
                  <a:pt x="267809" y="1974652"/>
                  <a:pt x="287618" y="1980312"/>
                </a:cubicBezTo>
                <a:cubicBezTo>
                  <a:pt x="302811" y="1984653"/>
                  <a:pt x="316909" y="1993342"/>
                  <a:pt x="332588" y="1995302"/>
                </a:cubicBezTo>
                <a:cubicBezTo>
                  <a:pt x="397234" y="2003383"/>
                  <a:pt x="462503" y="2005296"/>
                  <a:pt x="527460" y="2010293"/>
                </a:cubicBezTo>
                <a:cubicBezTo>
                  <a:pt x="642385" y="2000299"/>
                  <a:pt x="757581" y="1993051"/>
                  <a:pt x="872234" y="1980312"/>
                </a:cubicBezTo>
                <a:cubicBezTo>
                  <a:pt x="892710" y="1978037"/>
                  <a:pt x="911774" y="1968045"/>
                  <a:pt x="932195" y="1965322"/>
                </a:cubicBezTo>
                <a:cubicBezTo>
                  <a:pt x="986902" y="1958028"/>
                  <a:pt x="1042123" y="1955329"/>
                  <a:pt x="1097087" y="1950332"/>
                </a:cubicBezTo>
                <a:cubicBezTo>
                  <a:pt x="1182031" y="1955329"/>
                  <a:pt x="1267250" y="1956855"/>
                  <a:pt x="1351919" y="1965322"/>
                </a:cubicBezTo>
                <a:cubicBezTo>
                  <a:pt x="1367642" y="1966894"/>
                  <a:pt x="1381148" y="1978943"/>
                  <a:pt x="1396890" y="1980312"/>
                </a:cubicBezTo>
                <a:cubicBezTo>
                  <a:pt x="1496573" y="1988980"/>
                  <a:pt x="1596759" y="1990305"/>
                  <a:pt x="1696693" y="1995302"/>
                </a:cubicBezTo>
                <a:cubicBezTo>
                  <a:pt x="1711683" y="2000299"/>
                  <a:pt x="1727851" y="2002619"/>
                  <a:pt x="1741664" y="2010293"/>
                </a:cubicBezTo>
                <a:cubicBezTo>
                  <a:pt x="1896293" y="2096198"/>
                  <a:pt x="1774820" y="2051325"/>
                  <a:pt x="1876575" y="2085243"/>
                </a:cubicBezTo>
                <a:cubicBezTo>
                  <a:pt x="1891565" y="2095237"/>
                  <a:pt x="1905432" y="2107167"/>
                  <a:pt x="1921546" y="2115224"/>
                </a:cubicBezTo>
                <a:cubicBezTo>
                  <a:pt x="1985469" y="2147186"/>
                  <a:pt x="2019459" y="2124332"/>
                  <a:pt x="2101428" y="2115224"/>
                </a:cubicBezTo>
                <a:cubicBezTo>
                  <a:pt x="2106425" y="2100234"/>
                  <a:pt x="2118163" y="2085958"/>
                  <a:pt x="2116418" y="2070253"/>
                </a:cubicBezTo>
                <a:cubicBezTo>
                  <a:pt x="2106428" y="1980346"/>
                  <a:pt x="2098087" y="1988079"/>
                  <a:pt x="2041467" y="1950332"/>
                </a:cubicBezTo>
                <a:cubicBezTo>
                  <a:pt x="2036470" y="1935342"/>
                  <a:pt x="2028712" y="1921003"/>
                  <a:pt x="2026477" y="1905361"/>
                </a:cubicBezTo>
                <a:cubicBezTo>
                  <a:pt x="2018672" y="1850725"/>
                  <a:pt x="2028940" y="1792828"/>
                  <a:pt x="2011487" y="1740470"/>
                </a:cubicBezTo>
                <a:cubicBezTo>
                  <a:pt x="2006490" y="1725480"/>
                  <a:pt x="1981506" y="1730476"/>
                  <a:pt x="1966516" y="1725479"/>
                </a:cubicBezTo>
                <a:cubicBezTo>
                  <a:pt x="1961519" y="1710489"/>
                  <a:pt x="1965659" y="1687575"/>
                  <a:pt x="1951526" y="1680509"/>
                </a:cubicBezTo>
                <a:cubicBezTo>
                  <a:pt x="1919924" y="1664708"/>
                  <a:pt x="1881733" y="1669218"/>
                  <a:pt x="1846595" y="1665519"/>
                </a:cubicBezTo>
                <a:cubicBezTo>
                  <a:pt x="1786757" y="1659220"/>
                  <a:pt x="1726674" y="1655526"/>
                  <a:pt x="1666713" y="1650529"/>
                </a:cubicBezTo>
                <a:cubicBezTo>
                  <a:pt x="1529155" y="1604674"/>
                  <a:pt x="1743298" y="1681325"/>
                  <a:pt x="1561782" y="1590568"/>
                </a:cubicBezTo>
                <a:cubicBezTo>
                  <a:pt x="1533516" y="1576435"/>
                  <a:pt x="1501821" y="1570581"/>
                  <a:pt x="1471841" y="1560588"/>
                </a:cubicBezTo>
                <a:lnTo>
                  <a:pt x="1426870" y="1545597"/>
                </a:lnTo>
                <a:cubicBezTo>
                  <a:pt x="1416877" y="1530607"/>
                  <a:pt x="1404947" y="1516741"/>
                  <a:pt x="1396890" y="1500627"/>
                </a:cubicBezTo>
                <a:cubicBezTo>
                  <a:pt x="1389824" y="1486494"/>
                  <a:pt x="1390030" y="1469206"/>
                  <a:pt x="1381900" y="1455657"/>
                </a:cubicBezTo>
                <a:cubicBezTo>
                  <a:pt x="1328628" y="1366871"/>
                  <a:pt x="1354182" y="1522399"/>
                  <a:pt x="1291959" y="1335735"/>
                </a:cubicBezTo>
                <a:lnTo>
                  <a:pt x="1261978" y="1245794"/>
                </a:lnTo>
                <a:lnTo>
                  <a:pt x="1246988" y="1200824"/>
                </a:lnTo>
                <a:cubicBezTo>
                  <a:pt x="1241991" y="1155853"/>
                  <a:pt x="1238878" y="1110633"/>
                  <a:pt x="1231998" y="1065912"/>
                </a:cubicBezTo>
                <a:cubicBezTo>
                  <a:pt x="1228865" y="1045550"/>
                  <a:pt x="1220141" y="1026314"/>
                  <a:pt x="1217008" y="1005952"/>
                </a:cubicBezTo>
                <a:cubicBezTo>
                  <a:pt x="1210128" y="961231"/>
                  <a:pt x="1209457" y="915672"/>
                  <a:pt x="1202018" y="871040"/>
                </a:cubicBezTo>
                <a:cubicBezTo>
                  <a:pt x="1199420" y="855454"/>
                  <a:pt x="1190456" y="841495"/>
                  <a:pt x="1187028" y="826070"/>
                </a:cubicBezTo>
                <a:cubicBezTo>
                  <a:pt x="1180434" y="796400"/>
                  <a:pt x="1178630" y="765799"/>
                  <a:pt x="1172037" y="736129"/>
                </a:cubicBezTo>
                <a:cubicBezTo>
                  <a:pt x="1168609" y="720704"/>
                  <a:pt x="1160475" y="706583"/>
                  <a:pt x="1157047" y="691158"/>
                </a:cubicBezTo>
                <a:cubicBezTo>
                  <a:pt x="1150454" y="661488"/>
                  <a:pt x="1148018" y="631021"/>
                  <a:pt x="1142057" y="601217"/>
                </a:cubicBezTo>
                <a:cubicBezTo>
                  <a:pt x="1126437" y="523118"/>
                  <a:pt x="1131125" y="562956"/>
                  <a:pt x="1112077" y="496286"/>
                </a:cubicBezTo>
                <a:cubicBezTo>
                  <a:pt x="1106417" y="476477"/>
                  <a:pt x="1102084" y="456312"/>
                  <a:pt x="1097087" y="436325"/>
                </a:cubicBezTo>
                <a:cubicBezTo>
                  <a:pt x="1092090" y="391355"/>
                  <a:pt x="1085704" y="346517"/>
                  <a:pt x="1082096" y="301414"/>
                </a:cubicBezTo>
                <a:cubicBezTo>
                  <a:pt x="1075708" y="221565"/>
                  <a:pt x="1128140" y="113450"/>
                  <a:pt x="1067106" y="61571"/>
                </a:cubicBezTo>
                <a:cubicBezTo>
                  <a:pt x="994669" y="0"/>
                  <a:pt x="877231" y="51578"/>
                  <a:pt x="782293" y="46581"/>
                </a:cubicBezTo>
                <a:cubicBezTo>
                  <a:pt x="657375" y="51578"/>
                  <a:pt x="517466" y="2027"/>
                  <a:pt x="407539" y="61571"/>
                </a:cubicBezTo>
                <a:cubicBezTo>
                  <a:pt x="354633" y="90228"/>
                  <a:pt x="422529" y="241453"/>
                  <a:pt x="422529" y="241453"/>
                </a:cubicBezTo>
                <a:lnTo>
                  <a:pt x="437519" y="571237"/>
                </a:lnTo>
              </a:path>
            </a:pathLst>
          </a:custGeom>
          <a:solidFill>
            <a:srgbClr val="000000">
              <a:alpha val="54902"/>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Sources of Revenues</a:t>
            </a:r>
            <a:endParaRPr lang="en-US" dirty="0"/>
          </a:p>
        </p:txBody>
      </p:sp>
      <p:sp>
        <p:nvSpPr>
          <p:cNvPr id="4" name="Content Placeholder 3"/>
          <p:cNvSpPr>
            <a:spLocks noGrp="1"/>
          </p:cNvSpPr>
          <p:nvPr>
            <p:ph sz="quarter" idx="2"/>
          </p:nvPr>
        </p:nvSpPr>
        <p:spPr>
          <a:xfrm>
            <a:off x="457201" y="1444295"/>
            <a:ext cx="4040188" cy="4880306"/>
          </a:xfrm>
          <a:solidFill>
            <a:schemeClr val="bg1"/>
          </a:solidFill>
        </p:spPr>
        <p:txBody>
          <a:bodyPr>
            <a:noAutofit/>
          </a:bodyPr>
          <a:lstStyle/>
          <a:p>
            <a:r>
              <a:rPr lang="en-US" sz="2800" dirty="0" smtClean="0"/>
              <a:t>Revenues derived from increase in tax base – </a:t>
            </a:r>
            <a:r>
              <a:rPr lang="en-US" sz="2800" dirty="0" smtClean="0">
                <a:solidFill>
                  <a:srgbClr val="FF0000"/>
                </a:solidFill>
              </a:rPr>
              <a:t>NOT INCREASED TAXES</a:t>
            </a:r>
          </a:p>
          <a:p>
            <a:r>
              <a:rPr lang="en-US" sz="2800" dirty="0" smtClean="0"/>
              <a:t>Future TIF Revenues:</a:t>
            </a:r>
          </a:p>
          <a:p>
            <a:pPr lvl="1">
              <a:buFont typeface="Courier New" pitchFamily="49" charset="0"/>
              <a:buChar char="o"/>
            </a:pPr>
            <a:r>
              <a:rPr lang="en-US" sz="2400" dirty="0" smtClean="0"/>
              <a:t>Florida Power &amp; Light</a:t>
            </a:r>
          </a:p>
          <a:p>
            <a:pPr lvl="1">
              <a:buFont typeface="Courier New" pitchFamily="49" charset="0"/>
              <a:buChar char="o"/>
            </a:pPr>
            <a:r>
              <a:rPr lang="en-US" sz="2400" dirty="0" smtClean="0"/>
              <a:t>Municipal Marina</a:t>
            </a:r>
          </a:p>
          <a:p>
            <a:pPr lvl="1">
              <a:buFont typeface="Courier New" pitchFamily="49" charset="0"/>
              <a:buChar char="o"/>
            </a:pPr>
            <a:r>
              <a:rPr lang="en-US" sz="2400" dirty="0" smtClean="0"/>
              <a:t>Broadway Development</a:t>
            </a:r>
          </a:p>
        </p:txBody>
      </p:sp>
      <p:sp>
        <p:nvSpPr>
          <p:cNvPr id="6" name="Slide Number Placeholder 5"/>
          <p:cNvSpPr>
            <a:spLocks noGrp="1"/>
          </p:cNvSpPr>
          <p:nvPr>
            <p:ph type="sldNum" sz="quarter" idx="12"/>
          </p:nvPr>
        </p:nvSpPr>
        <p:spPr/>
        <p:txBody>
          <a:bodyPr>
            <a:normAutofit/>
          </a:bodyPr>
          <a:lstStyle/>
          <a:p>
            <a:fld id="{C103C7D6-AD34-4E16-BA76-F4F3978D5E09}" type="slidenum">
              <a:rPr lang="en-US" smtClean="0"/>
              <a:pPr/>
              <a:t>5</a:t>
            </a:fld>
            <a:endParaRPr lang="en-US" dirty="0"/>
          </a:p>
        </p:txBody>
      </p:sp>
      <p:grpSp>
        <p:nvGrpSpPr>
          <p:cNvPr id="8" name="Content Placeholder 7"/>
          <p:cNvGrpSpPr>
            <a:grpSpLocks noGrp="1"/>
          </p:cNvGrpSpPr>
          <p:nvPr/>
        </p:nvGrpSpPr>
        <p:grpSpPr>
          <a:xfrm>
            <a:off x="4645025" y="1444626"/>
            <a:ext cx="3897147" cy="3941763"/>
            <a:chOff x="4876800" y="457200"/>
            <a:chExt cx="3496412" cy="4480560"/>
          </a:xfrm>
        </p:grpSpPr>
        <p:pic>
          <p:nvPicPr>
            <p:cNvPr id="10" name="Picture 9" descr="2011 City Aerial Base Map.jpg"/>
            <p:cNvPicPr>
              <a:picLocks noChangeAspect="1"/>
            </p:cNvPicPr>
            <p:nvPr/>
          </p:nvPicPr>
          <p:blipFill>
            <a:blip r:embed="rId2" cstate="print"/>
            <a:stretch>
              <a:fillRect/>
            </a:stretch>
          </p:blipFill>
          <p:spPr>
            <a:xfrm>
              <a:off x="4876800" y="457200"/>
              <a:ext cx="3462250" cy="4480560"/>
            </a:xfrm>
            <a:prstGeom prst="rect">
              <a:avLst/>
            </a:prstGeom>
          </p:spPr>
        </p:pic>
        <p:sp>
          <p:nvSpPr>
            <p:cNvPr id="11" name="TextBox 10"/>
            <p:cNvSpPr txBox="1"/>
            <p:nvPr/>
          </p:nvSpPr>
          <p:spPr>
            <a:xfrm>
              <a:off x="5412285" y="1262390"/>
              <a:ext cx="955233" cy="297369"/>
            </a:xfrm>
            <a:prstGeom prst="rect">
              <a:avLst/>
            </a:prstGeom>
            <a:noFill/>
          </p:spPr>
          <p:txBody>
            <a:bodyPr wrap="none" rtlCol="0">
              <a:spAutoFit/>
            </a:bodyPr>
            <a:lstStyle/>
            <a:p>
              <a:r>
                <a:rPr lang="en-US" sz="1100" dirty="0" smtClean="0"/>
                <a:t>Singer Island</a:t>
              </a:r>
              <a:endParaRPr lang="en-US" sz="1100" dirty="0"/>
            </a:p>
          </p:txBody>
        </p:sp>
        <p:sp>
          <p:nvSpPr>
            <p:cNvPr id="12" name="TextBox 11"/>
            <p:cNvSpPr txBox="1"/>
            <p:nvPr/>
          </p:nvSpPr>
          <p:spPr>
            <a:xfrm>
              <a:off x="7241085" y="1981200"/>
              <a:ext cx="1132127" cy="297369"/>
            </a:xfrm>
            <a:prstGeom prst="rect">
              <a:avLst/>
            </a:prstGeom>
            <a:noFill/>
          </p:spPr>
          <p:txBody>
            <a:bodyPr wrap="none" rtlCol="0">
              <a:spAutoFit/>
            </a:bodyPr>
            <a:lstStyle/>
            <a:p>
              <a:r>
                <a:rPr lang="en-US" sz="1100" dirty="0" smtClean="0"/>
                <a:t>Blue Heron Blvd</a:t>
              </a:r>
              <a:endParaRPr lang="en-US" sz="1100" dirty="0"/>
            </a:p>
          </p:txBody>
        </p:sp>
        <p:sp>
          <p:nvSpPr>
            <p:cNvPr id="13" name="TextBox 12"/>
            <p:cNvSpPr txBox="1"/>
            <p:nvPr/>
          </p:nvSpPr>
          <p:spPr>
            <a:xfrm>
              <a:off x="6479200" y="576590"/>
              <a:ext cx="1091859" cy="297369"/>
            </a:xfrm>
            <a:prstGeom prst="rect">
              <a:avLst/>
            </a:prstGeom>
            <a:noFill/>
          </p:spPr>
          <p:txBody>
            <a:bodyPr wrap="none" rtlCol="0">
              <a:spAutoFit/>
            </a:bodyPr>
            <a:lstStyle/>
            <a:p>
              <a:r>
                <a:rPr lang="en-US" sz="1100" dirty="0" smtClean="0"/>
                <a:t>Silver Beach Rd</a:t>
              </a:r>
              <a:endParaRPr lang="en-US" sz="1100" dirty="0"/>
            </a:p>
          </p:txBody>
        </p:sp>
        <p:sp>
          <p:nvSpPr>
            <p:cNvPr id="14" name="TextBox 13"/>
            <p:cNvSpPr txBox="1"/>
            <p:nvPr/>
          </p:nvSpPr>
          <p:spPr>
            <a:xfrm rot="16476819">
              <a:off x="6255886" y="2821318"/>
              <a:ext cx="920533" cy="234709"/>
            </a:xfrm>
            <a:prstGeom prst="rect">
              <a:avLst/>
            </a:prstGeom>
            <a:noFill/>
          </p:spPr>
          <p:txBody>
            <a:bodyPr wrap="none" rtlCol="0">
              <a:spAutoFit/>
            </a:bodyPr>
            <a:lstStyle/>
            <a:p>
              <a:r>
                <a:rPr lang="en-US" sz="1100" dirty="0" smtClean="0"/>
                <a:t>Avenue F</a:t>
              </a:r>
              <a:endParaRPr lang="en-US" sz="1100" dirty="0"/>
            </a:p>
          </p:txBody>
        </p:sp>
        <p:sp>
          <p:nvSpPr>
            <p:cNvPr id="15" name="TextBox 14"/>
            <p:cNvSpPr txBox="1"/>
            <p:nvPr/>
          </p:nvSpPr>
          <p:spPr>
            <a:xfrm rot="16508215">
              <a:off x="4392549" y="3409441"/>
              <a:ext cx="1334154" cy="234709"/>
            </a:xfrm>
            <a:prstGeom prst="rect">
              <a:avLst/>
            </a:prstGeom>
            <a:noFill/>
          </p:spPr>
          <p:txBody>
            <a:bodyPr wrap="none" rtlCol="0">
              <a:spAutoFit/>
            </a:bodyPr>
            <a:lstStyle/>
            <a:p>
              <a:r>
                <a:rPr lang="en-US" sz="1100" dirty="0" smtClean="0"/>
                <a:t>Australian Ave</a:t>
              </a:r>
              <a:endParaRPr lang="en-US" sz="1100" dirty="0"/>
            </a:p>
          </p:txBody>
        </p:sp>
        <p:sp>
          <p:nvSpPr>
            <p:cNvPr id="16" name="TextBox 15"/>
            <p:cNvSpPr txBox="1"/>
            <p:nvPr/>
          </p:nvSpPr>
          <p:spPr>
            <a:xfrm>
              <a:off x="5672316" y="3929390"/>
              <a:ext cx="719373" cy="297369"/>
            </a:xfrm>
            <a:prstGeom prst="rect">
              <a:avLst/>
            </a:prstGeom>
            <a:noFill/>
          </p:spPr>
          <p:txBody>
            <a:bodyPr wrap="none" rtlCol="0">
              <a:spAutoFit/>
            </a:bodyPr>
            <a:lstStyle/>
            <a:p>
              <a:r>
                <a:rPr lang="en-US" sz="1100" dirty="0" smtClean="0"/>
                <a:t>MLK Blvd</a:t>
              </a:r>
              <a:endParaRPr lang="en-US" sz="1100"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Sources of Revenues &amp; Trends</a:t>
            </a:r>
            <a:endParaRPr lang="en-US" dirty="0"/>
          </a:p>
        </p:txBody>
      </p:sp>
      <p:sp>
        <p:nvSpPr>
          <p:cNvPr id="4" name="Content Placeholder 3"/>
          <p:cNvSpPr>
            <a:spLocks noGrp="1"/>
          </p:cNvSpPr>
          <p:nvPr>
            <p:ph sz="quarter" idx="2"/>
          </p:nvPr>
        </p:nvSpPr>
        <p:spPr>
          <a:xfrm>
            <a:off x="457201" y="1444295"/>
            <a:ext cx="4040188" cy="4804106"/>
          </a:xfrm>
          <a:solidFill>
            <a:schemeClr val="bg1"/>
          </a:solidFill>
        </p:spPr>
        <p:txBody>
          <a:bodyPr>
            <a:normAutofit/>
          </a:bodyPr>
          <a:lstStyle/>
          <a:p>
            <a:r>
              <a:rPr lang="en-US" dirty="0" smtClean="0"/>
              <a:t>$5.45 million in revenues for FY 2013 (8% over PY)</a:t>
            </a:r>
          </a:p>
          <a:p>
            <a:r>
              <a:rPr lang="en-US" dirty="0" smtClean="0"/>
              <a:t>Development creates value:</a:t>
            </a:r>
          </a:p>
          <a:p>
            <a:pPr lvl="1"/>
            <a:r>
              <a:rPr lang="en-US" sz="2400" dirty="0" smtClean="0"/>
              <a:t>$1 million increase in tax  value = $13,000 in TIF revenue</a:t>
            </a:r>
          </a:p>
          <a:p>
            <a:r>
              <a:rPr lang="en-US" dirty="0" smtClean="0"/>
              <a:t>Major increase in FY 2016 associated with FPL plant modernization</a:t>
            </a:r>
          </a:p>
          <a:p>
            <a:pPr lvl="1"/>
            <a:endParaRPr lang="en-US" sz="2400" dirty="0" smtClean="0"/>
          </a:p>
          <a:p>
            <a:endParaRPr lang="en-US" dirty="0" smtClean="0"/>
          </a:p>
          <a:p>
            <a:endParaRPr lang="en-US" dirty="0" smtClean="0"/>
          </a:p>
        </p:txBody>
      </p:sp>
      <p:sp>
        <p:nvSpPr>
          <p:cNvPr id="6" name="Slide Number Placeholder 5"/>
          <p:cNvSpPr>
            <a:spLocks noGrp="1"/>
          </p:cNvSpPr>
          <p:nvPr>
            <p:ph type="sldNum" sz="quarter" idx="12"/>
          </p:nvPr>
        </p:nvSpPr>
        <p:spPr/>
        <p:txBody>
          <a:bodyPr>
            <a:normAutofit/>
          </a:bodyPr>
          <a:lstStyle/>
          <a:p>
            <a:fld id="{C103C7D6-AD34-4E16-BA76-F4F3978D5E09}" type="slidenum">
              <a:rPr lang="en-US" smtClean="0"/>
              <a:pPr/>
              <a:t>6</a:t>
            </a:fld>
            <a:endParaRPr lang="en-US" dirty="0"/>
          </a:p>
        </p:txBody>
      </p:sp>
      <p:graphicFrame>
        <p:nvGraphicFramePr>
          <p:cNvPr id="8" name="Content Placeholder 3"/>
          <p:cNvGraphicFramePr>
            <a:graphicFrameLocks noGrp="1"/>
          </p:cNvGraphicFramePr>
          <p:nvPr>
            <p:ph sz="quarter" idx="4"/>
          </p:nvPr>
        </p:nvGraphicFramePr>
        <p:xfrm>
          <a:off x="4645026" y="1444626"/>
          <a:ext cx="4041775" cy="39417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457200" y="2286000"/>
            <a:ext cx="8382000" cy="3200400"/>
          </a:xfrm>
        </p:spPr>
        <p:txBody>
          <a:bodyPr anchor="t">
            <a:normAutofit fontScale="90000"/>
          </a:bodyPr>
          <a:lstStyle/>
          <a:p>
            <a:pPr algn="ctr" eaLnBrk="1" fontAlgn="auto" hangingPunct="1">
              <a:spcAft>
                <a:spcPts val="0"/>
              </a:spcAft>
              <a:defRPr/>
            </a:pPr>
            <a:r>
              <a:rPr lang="en-US" sz="4400" b="1" dirty="0" smtClean="0">
                <a:solidFill>
                  <a:schemeClr val="tx1"/>
                </a:solidFill>
                <a:latin typeface="Times New Roman" pitchFamily="18" charset="0"/>
                <a:cs typeface="Times New Roman" pitchFamily="18" charset="0"/>
              </a:rPr>
              <a:t>Financing Redevelopment:</a:t>
            </a:r>
            <a:r>
              <a:rPr lang="en-US" sz="4400" b="0" dirty="0" smtClean="0">
                <a:solidFill>
                  <a:schemeClr val="tx1"/>
                </a:solidFill>
                <a:latin typeface="Times New Roman" pitchFamily="18" charset="0"/>
                <a:cs typeface="Times New Roman" pitchFamily="18" charset="0"/>
              </a:rPr>
              <a:t/>
            </a:r>
            <a:br>
              <a:rPr lang="en-US" sz="4400" b="0" dirty="0" smtClean="0">
                <a:solidFill>
                  <a:schemeClr val="tx1"/>
                </a:solidFill>
                <a:latin typeface="Times New Roman" pitchFamily="18" charset="0"/>
                <a:cs typeface="Times New Roman" pitchFamily="18" charset="0"/>
              </a:rPr>
            </a:br>
            <a:r>
              <a:rPr lang="en-US" sz="4800" b="1" dirty="0" smtClean="0">
                <a:solidFill>
                  <a:schemeClr val="tx1"/>
                </a:solidFill>
                <a:latin typeface="Times New Roman" pitchFamily="18" charset="0"/>
                <a:cs typeface="Times New Roman" pitchFamily="18" charset="0"/>
              </a:rPr>
              <a:t>Pay-Go </a:t>
            </a:r>
            <a:br>
              <a:rPr lang="en-US" sz="4800" b="1" dirty="0" smtClean="0">
                <a:solidFill>
                  <a:schemeClr val="tx1"/>
                </a:solidFill>
                <a:latin typeface="Times New Roman" pitchFamily="18" charset="0"/>
                <a:cs typeface="Times New Roman" pitchFamily="18" charset="0"/>
              </a:rPr>
            </a:br>
            <a:r>
              <a:rPr lang="en-US" sz="4800" b="1" dirty="0" smtClean="0">
                <a:solidFill>
                  <a:schemeClr val="tx1"/>
                </a:solidFill>
                <a:latin typeface="Times New Roman" pitchFamily="18" charset="0"/>
                <a:cs typeface="Times New Roman" pitchFamily="18" charset="0"/>
              </a:rPr>
              <a:t>or </a:t>
            </a:r>
            <a:br>
              <a:rPr lang="en-US" sz="4800" b="1" dirty="0" smtClean="0">
                <a:solidFill>
                  <a:schemeClr val="tx1"/>
                </a:solidFill>
                <a:latin typeface="Times New Roman" pitchFamily="18" charset="0"/>
                <a:cs typeface="Times New Roman" pitchFamily="18" charset="0"/>
              </a:rPr>
            </a:br>
            <a:r>
              <a:rPr lang="en-US" sz="4800" b="1" dirty="0" smtClean="0">
                <a:solidFill>
                  <a:schemeClr val="tx1"/>
                </a:solidFill>
                <a:latin typeface="Times New Roman" pitchFamily="18" charset="0"/>
                <a:cs typeface="Times New Roman" pitchFamily="18" charset="0"/>
              </a:rPr>
              <a:t>LEVERAGE</a:t>
            </a:r>
            <a:endParaRPr lang="en-US" dirty="0" smtClean="0">
              <a:solidFill>
                <a:schemeClr val="tx1"/>
              </a:solidFill>
              <a:latin typeface="Times New Roman" pitchFamily="18" charset="0"/>
              <a:cs typeface="Times New Roman" pitchFamily="18" charset="0"/>
            </a:endParaRPr>
          </a:p>
        </p:txBody>
      </p:sp>
      <p:sp>
        <p:nvSpPr>
          <p:cNvPr id="5123" name="Slide Number Placeholder 4"/>
          <p:cNvSpPr>
            <a:spLocks noGrp="1"/>
          </p:cNvSpPr>
          <p:nvPr>
            <p:ph type="sldNum" sz="quarter" idx="12"/>
          </p:nvPr>
        </p:nvSpPr>
        <p:spPr bwMode="auto">
          <a:noFill/>
          <a:ln>
            <a:miter lim="800000"/>
            <a:headEnd/>
            <a:tailEnd/>
          </a:ln>
        </p:spPr>
        <p:txBody>
          <a:bodyPr/>
          <a:lstStyle/>
          <a:p>
            <a:fld id="{FBE3AF23-D5C8-47EC-B622-E6B791C6307D}" type="slidenum">
              <a:rPr lang="en-US" smtClean="0">
                <a:solidFill>
                  <a:srgbClr val="E9E5DC"/>
                </a:solidFill>
                <a:latin typeface="Arial" pitchFamily="34" charset="0"/>
                <a:ea typeface="MS PGothic" pitchFamily="34" charset="-128"/>
              </a:rPr>
              <a:pPr/>
              <a:t>7</a:t>
            </a:fld>
            <a:endParaRPr lang="en-US" smtClean="0">
              <a:solidFill>
                <a:srgbClr val="E9E5DC"/>
              </a:solidFill>
              <a:latin typeface="Arial" pitchFamily="34" charset="0"/>
              <a:ea typeface="MS PGothic" pitchFamily="34" charset="-128"/>
            </a:endParaRPr>
          </a:p>
        </p:txBody>
      </p:sp>
      <p:sp>
        <p:nvSpPr>
          <p:cNvPr id="5" name="TextBox 4"/>
          <p:cNvSpPr txBox="1"/>
          <p:nvPr/>
        </p:nvSpPr>
        <p:spPr>
          <a:xfrm>
            <a:off x="2988460" y="6172200"/>
            <a:ext cx="3625223" cy="369332"/>
          </a:xfrm>
          <a:prstGeom prst="rect">
            <a:avLst/>
          </a:prstGeom>
          <a:noFill/>
        </p:spPr>
        <p:txBody>
          <a:bodyPr wrap="none" rtlCol="0">
            <a:spAutoFit/>
          </a:bodyPr>
          <a:lstStyle/>
          <a:p>
            <a:pPr defTabSz="914400"/>
            <a:r>
              <a:rPr lang="en-US" b="1" dirty="0" smtClean="0">
                <a:solidFill>
                  <a:prstClr val="white"/>
                </a:solidFill>
              </a:rPr>
              <a:t>Florida Redevelopment Association</a:t>
            </a:r>
            <a:endParaRPr lang="en-US" b="1" dirty="0">
              <a:solidFill>
                <a:prstClr val="white"/>
              </a:solidFill>
            </a:endParaRPr>
          </a:p>
        </p:txBody>
      </p:sp>
      <p:pic>
        <p:nvPicPr>
          <p:cNvPr id="1028" name="Picture 4" descr="O:\official CRA LOGO\New Official Logos\Riviera Beach Redev-logo final.png"/>
          <p:cNvPicPr>
            <a:picLocks noChangeAspect="1" noChangeArrowheads="1"/>
          </p:cNvPicPr>
          <p:nvPr/>
        </p:nvPicPr>
        <p:blipFill>
          <a:blip r:embed="rId3" cstate="print"/>
          <a:srcRect/>
          <a:stretch>
            <a:fillRect/>
          </a:stretch>
        </p:blipFill>
        <p:spPr bwMode="auto">
          <a:xfrm>
            <a:off x="152400" y="106680"/>
            <a:ext cx="1744516" cy="2103120"/>
          </a:xfrm>
          <a:prstGeom prst="rect">
            <a:avLst/>
          </a:prstGeom>
          <a:solidFill>
            <a:schemeClr val="bg2">
              <a:lumMod val="60000"/>
              <a:lumOff val="40000"/>
            </a:schemeClr>
          </a:solid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R B MARINA 39 .jpg"/>
          <p:cNvPicPr>
            <a:picLocks noGrp="1" noChangeAspect="1"/>
          </p:cNvPicPr>
          <p:nvPr>
            <p:ph idx="1"/>
          </p:nvPr>
        </p:nvPicPr>
        <p:blipFill>
          <a:blip r:embed="rId3" cstate="print"/>
          <a:srcRect l="-6483" r="-6483"/>
          <a:stretch>
            <a:fillRect/>
          </a:stretch>
        </p:blipFill>
        <p:spPr>
          <a:xfrm>
            <a:off x="1219200" y="2133600"/>
            <a:ext cx="6400800" cy="3733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6630" name="Picture 7" descr="O:\MARINA DISTRICT\marina aerials\Picture 086.jpg"/>
          <p:cNvPicPr>
            <a:picLocks noChangeAspect="1" noChangeArrowheads="1"/>
          </p:cNvPicPr>
          <p:nvPr/>
        </p:nvPicPr>
        <p:blipFill>
          <a:blip r:embed="rId4" cstate="print"/>
          <a:srcRect/>
          <a:stretch>
            <a:fillRect/>
          </a:stretch>
        </p:blipFill>
        <p:spPr bwMode="auto">
          <a:xfrm>
            <a:off x="1439333" y="1981201"/>
            <a:ext cx="6097216" cy="3966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1" name="Picture 8" descr="\\Server\Office\tnt docs\My Pictures\marina ocean mall pics\marina\RB Marina (14).jpg"/>
          <p:cNvPicPr>
            <a:picLocks noChangeAspect="1" noChangeArrowheads="1"/>
          </p:cNvPicPr>
          <p:nvPr/>
        </p:nvPicPr>
        <p:blipFill>
          <a:blip r:embed="rId5" cstate="print"/>
          <a:srcRect/>
          <a:stretch>
            <a:fillRect/>
          </a:stretch>
        </p:blipFill>
        <p:spPr bwMode="auto">
          <a:xfrm rot="21151018">
            <a:off x="1374215" y="1927672"/>
            <a:ext cx="5887728" cy="4127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364" name="Title 9"/>
          <p:cNvSpPr>
            <a:spLocks noGrp="1"/>
          </p:cNvSpPr>
          <p:nvPr>
            <p:ph type="title"/>
          </p:nvPr>
        </p:nvSpPr>
        <p:spPr/>
        <p:txBody>
          <a:bodyPr/>
          <a:lstStyle/>
          <a:p>
            <a:r>
              <a:rPr lang="en-US" sz="5400" smtClean="0">
                <a:solidFill>
                  <a:srgbClr val="002060"/>
                </a:solidFill>
              </a:rPr>
              <a:t>The Marina Now</a:t>
            </a:r>
            <a:endParaRPr lang="en-US" smtClean="0"/>
          </a:p>
        </p:txBody>
      </p:sp>
      <p:sp>
        <p:nvSpPr>
          <p:cNvPr id="15365" name="Slide Number Placeholder 3"/>
          <p:cNvSpPr>
            <a:spLocks noGrp="1"/>
          </p:cNvSpPr>
          <p:nvPr>
            <p:ph type="sldNum" sz="quarter" idx="12"/>
          </p:nvPr>
        </p:nvSpPr>
        <p:spPr bwMode="auto">
          <a:noFill/>
          <a:ln>
            <a:miter lim="800000"/>
            <a:headEnd/>
            <a:tailEnd/>
          </a:ln>
        </p:spPr>
        <p:txBody>
          <a:bodyPr>
            <a:normAutofit fontScale="85000" lnSpcReduction="20000"/>
          </a:bodyPr>
          <a:lstStyle/>
          <a:p>
            <a:fld id="{808156E4-A608-48E4-9EFA-821DCCFCAE6C}" type="slidenum">
              <a:rPr lang="en-US" smtClean="0">
                <a:latin typeface="Arial" pitchFamily="34" charset="0"/>
                <a:ea typeface="MS PGothic" pitchFamily="34" charset="-128"/>
              </a:rPr>
              <a:pPr/>
              <a:t>8</a:t>
            </a:fld>
            <a:endParaRPr lang="en-US" smtClean="0">
              <a:latin typeface="Arial" pitchFamily="34" charset="0"/>
              <a:ea typeface="MS PGothic" pitchFamily="34" charset="-128"/>
            </a:endParaRPr>
          </a:p>
        </p:txBody>
      </p:sp>
      <p:pic>
        <p:nvPicPr>
          <p:cNvPr id="14" name="Picture 13" descr="RB Marina (54).jpg"/>
          <p:cNvPicPr>
            <a:picLocks noGrp="1" noChangeAspect="1"/>
          </p:cNvPicPr>
          <p:nvPr isPhoto="1"/>
        </p:nvPicPr>
        <p:blipFill>
          <a:blip r:embed="rId6" cstate="print">
            <a:lum/>
          </a:blip>
          <a:stretch>
            <a:fillRect/>
          </a:stretch>
        </p:blipFill>
        <p:spPr>
          <a:xfrm>
            <a:off x="1270000" y="1981200"/>
            <a:ext cx="5870222"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3" name="Picture 10" descr="\\Server\Office\tnt docs\My Pictures\marina ocean mall pics\marina\RB Marina (50).jpg"/>
          <p:cNvPicPr>
            <a:picLocks noChangeAspect="1" noChangeArrowheads="1"/>
          </p:cNvPicPr>
          <p:nvPr/>
        </p:nvPicPr>
        <p:blipFill>
          <a:blip r:embed="rId7" cstate="print"/>
          <a:srcRect/>
          <a:stretch>
            <a:fillRect/>
          </a:stretch>
        </p:blipFill>
        <p:spPr bwMode="auto">
          <a:xfrm rot="20849716">
            <a:off x="1558827" y="1928151"/>
            <a:ext cx="5984560" cy="43989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p:cNvSpPr txBox="1">
            <a:spLocks noChangeArrowheads="1"/>
          </p:cNvSpPr>
          <p:nvPr/>
        </p:nvSpPr>
        <p:spPr bwMode="auto">
          <a:xfrm>
            <a:off x="2201334" y="3569683"/>
            <a:ext cx="5249333" cy="1569660"/>
          </a:xfrm>
          <a:prstGeom prst="rect">
            <a:avLst/>
          </a:prstGeom>
          <a:solidFill>
            <a:schemeClr val="bg1"/>
          </a:solidFill>
          <a:ln w="9525">
            <a:noFill/>
            <a:miter lim="800000"/>
            <a:headEnd/>
            <a:tailEnd/>
          </a:ln>
        </p:spPr>
        <p:txBody>
          <a:bodyPr anchor="ctr">
            <a:spAutoFit/>
          </a:bodyPr>
          <a:lstStyle/>
          <a:p>
            <a:pPr algn="ctr" defTabSz="914400"/>
            <a:r>
              <a:rPr lang="en-US" sz="3200" b="1" dirty="0" smtClean="0">
                <a:solidFill>
                  <a:prstClr val="black"/>
                </a:solidFill>
              </a:rPr>
              <a:t>Pay for Projects Annually</a:t>
            </a:r>
          </a:p>
          <a:p>
            <a:pPr algn="ctr" defTabSz="914400"/>
            <a:r>
              <a:rPr lang="en-US" sz="3200" b="1" dirty="0" smtClean="0">
                <a:solidFill>
                  <a:prstClr val="black"/>
                </a:solidFill>
              </a:rPr>
              <a:t>Or</a:t>
            </a:r>
          </a:p>
          <a:p>
            <a:pPr algn="ctr" defTabSz="914400"/>
            <a:r>
              <a:rPr lang="en-US" sz="3200" b="1" dirty="0" smtClean="0">
                <a:solidFill>
                  <a:prstClr val="black"/>
                </a:solidFill>
              </a:rPr>
              <a:t>Leverage &amp; Do More</a:t>
            </a:r>
            <a:endParaRPr lang="en-US" sz="3200" b="1" dirty="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p:cTn id="7" dur="500" fill="hold"/>
                                        <p:tgtEl>
                                          <p:spTgt spid="26631"/>
                                        </p:tgtEl>
                                        <p:attrNameLst>
                                          <p:attrName>ppt_w</p:attrName>
                                        </p:attrNameLst>
                                      </p:cBhvr>
                                      <p:tavLst>
                                        <p:tav tm="0">
                                          <p:val>
                                            <p:fltVal val="0"/>
                                          </p:val>
                                        </p:tav>
                                        <p:tav tm="100000">
                                          <p:val>
                                            <p:strVal val="#ppt_w"/>
                                          </p:val>
                                        </p:tav>
                                      </p:tavLst>
                                    </p:anim>
                                    <p:anim calcmode="lin" valueType="num">
                                      <p:cBhvr>
                                        <p:cTn id="8" dur="500" fill="hold"/>
                                        <p:tgtEl>
                                          <p:spTgt spid="26631"/>
                                        </p:tgtEl>
                                        <p:attrNameLst>
                                          <p:attrName>ppt_h</p:attrName>
                                        </p:attrNameLst>
                                      </p:cBhvr>
                                      <p:tavLst>
                                        <p:tav tm="0">
                                          <p:val>
                                            <p:fltVal val="0"/>
                                          </p:val>
                                        </p:tav>
                                        <p:tav tm="100000">
                                          <p:val>
                                            <p:strVal val="#ppt_h"/>
                                          </p:val>
                                        </p:tav>
                                      </p:tavLst>
                                    </p:anim>
                                    <p:anim calcmode="lin" valueType="num">
                                      <p:cBhvr>
                                        <p:cTn id="9" dur="500" fill="hold"/>
                                        <p:tgtEl>
                                          <p:spTgt spid="26631"/>
                                        </p:tgtEl>
                                        <p:attrNameLst>
                                          <p:attrName>style.rotation</p:attrName>
                                        </p:attrNameLst>
                                      </p:cBhvr>
                                      <p:tavLst>
                                        <p:tav tm="0">
                                          <p:val>
                                            <p:fltVal val="360"/>
                                          </p:val>
                                        </p:tav>
                                        <p:tav tm="100000">
                                          <p:val>
                                            <p:fltVal val="0"/>
                                          </p:val>
                                        </p:tav>
                                      </p:tavLst>
                                    </p:anim>
                                    <p:animEffect transition="in" filter="fade">
                                      <p:cBhvr>
                                        <p:cTn id="10" dur="500"/>
                                        <p:tgtEl>
                                          <p:spTgt spid="2663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47800" y="228600"/>
            <a:ext cx="8153400" cy="990600"/>
          </a:xfrm>
        </p:spPr>
        <p:txBody>
          <a:bodyPr/>
          <a:lstStyle/>
          <a:p>
            <a:r>
              <a:rPr lang="en-US" dirty="0" smtClean="0"/>
              <a:t>BB&amp;T Loan Terms</a:t>
            </a:r>
          </a:p>
        </p:txBody>
      </p:sp>
      <p:sp>
        <p:nvSpPr>
          <p:cNvPr id="8195" name="Content Placeholder 2"/>
          <p:cNvSpPr>
            <a:spLocks noGrp="1"/>
          </p:cNvSpPr>
          <p:nvPr>
            <p:ph idx="1"/>
          </p:nvPr>
        </p:nvSpPr>
        <p:spPr>
          <a:xfrm>
            <a:off x="612648" y="1676400"/>
            <a:ext cx="8153400" cy="4495800"/>
          </a:xfrm>
        </p:spPr>
        <p:txBody>
          <a:bodyPr>
            <a:normAutofit/>
          </a:bodyPr>
          <a:lstStyle/>
          <a:p>
            <a:r>
              <a:rPr lang="en-US" sz="3200" dirty="0" smtClean="0"/>
              <a:t>CRA Board authorized the issuance  of a “Redevelopment  Revenue Note, Series 2011”</a:t>
            </a:r>
          </a:p>
          <a:p>
            <a:r>
              <a:rPr lang="en-US" sz="3200" dirty="0" smtClean="0"/>
              <a:t>$25,570,000 </a:t>
            </a:r>
          </a:p>
          <a:p>
            <a:r>
              <a:rPr lang="en-US" sz="3200" dirty="0" smtClean="0"/>
              <a:t>Finance redevelopment projects in the CRA:</a:t>
            </a:r>
          </a:p>
          <a:p>
            <a:pPr marL="742950" lvl="1" indent="-376238"/>
            <a:r>
              <a:rPr lang="en-US" sz="3200" dirty="0" smtClean="0"/>
              <a:t>Marina District South</a:t>
            </a:r>
          </a:p>
          <a:p>
            <a:pPr marL="742950" lvl="1" indent="-376238"/>
            <a:r>
              <a:rPr lang="en-US" sz="3200" dirty="0" smtClean="0"/>
              <a:t>Riviera Beach Heights</a:t>
            </a:r>
          </a:p>
          <a:p>
            <a:pPr marL="742950" lvl="1" indent="-376238"/>
            <a:r>
              <a:rPr lang="en-US" sz="3200" dirty="0" smtClean="0"/>
              <a:t>Broadway West</a:t>
            </a:r>
          </a:p>
        </p:txBody>
      </p:sp>
      <p:sp>
        <p:nvSpPr>
          <p:cNvPr id="8196" name="Slide Number Placeholder 3"/>
          <p:cNvSpPr>
            <a:spLocks noGrp="1"/>
          </p:cNvSpPr>
          <p:nvPr>
            <p:ph type="sldNum" sz="quarter" idx="12"/>
          </p:nvPr>
        </p:nvSpPr>
        <p:spPr bwMode="auto">
          <a:noFill/>
          <a:ln>
            <a:miter lim="800000"/>
            <a:headEnd/>
            <a:tailEnd/>
          </a:ln>
        </p:spPr>
        <p:txBody>
          <a:bodyPr>
            <a:normAutofit fontScale="85000" lnSpcReduction="20000"/>
          </a:bodyPr>
          <a:lstStyle/>
          <a:p>
            <a:fld id="{FA9AC772-3D42-44B8-9B0A-CF74E9C8D561}" type="slidenum">
              <a:rPr lang="en-US" smtClean="0">
                <a:latin typeface="Arial" pitchFamily="34" charset="0"/>
                <a:ea typeface="MS PGothic" pitchFamily="34" charset="-128"/>
              </a:rPr>
              <a:pPr/>
              <a:t>9</a:t>
            </a:fld>
            <a:endParaRPr lang="en-US" smtClean="0">
              <a:latin typeface="Arial" pitchFamily="34" charset="0"/>
              <a:ea typeface="MS PGothic" pitchFamily="34" charset="-128"/>
            </a:endParaRPr>
          </a:p>
        </p:txBody>
      </p:sp>
      <p:pic>
        <p:nvPicPr>
          <p:cNvPr id="5" name="Picture 2" descr="BB&amp;T Home">
            <a:hlinkClick r:id="rId3"/>
          </p:cNvPr>
          <p:cNvPicPr>
            <a:picLocks noChangeAspect="1" noChangeArrowheads="1"/>
          </p:cNvPicPr>
          <p:nvPr/>
        </p:nvPicPr>
        <p:blipFill>
          <a:blip r:embed="rId4" cstate="print"/>
          <a:srcRect/>
          <a:stretch>
            <a:fillRect/>
          </a:stretch>
        </p:blipFill>
        <p:spPr bwMode="auto">
          <a:xfrm>
            <a:off x="152400" y="228600"/>
            <a:ext cx="10160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1201</TotalTime>
  <Words>783</Words>
  <Application>Microsoft Office PowerPoint</Application>
  <PresentationFormat>On-screen Show (4:3)</PresentationFormat>
  <Paragraphs>210</Paragraphs>
  <Slides>22</Slides>
  <Notes>11</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Concourse</vt:lpstr>
      <vt:lpstr>Office Theme</vt:lpstr>
      <vt:lpstr>1_Office Theme</vt:lpstr>
      <vt:lpstr>Median</vt:lpstr>
      <vt:lpstr>Solstice</vt:lpstr>
      <vt:lpstr> 2014  State of the  Riviera Beach CRA</vt:lpstr>
      <vt:lpstr>About the CRA</vt:lpstr>
      <vt:lpstr>PowerPoint Presentation</vt:lpstr>
      <vt:lpstr>Impact Strategies</vt:lpstr>
      <vt:lpstr>Sources of Revenues</vt:lpstr>
      <vt:lpstr>Sources of Revenues &amp; Trends</vt:lpstr>
      <vt:lpstr>Financing Redevelopment: Pay-Go  or  LEVERAGE</vt:lpstr>
      <vt:lpstr>The Marina Now</vt:lpstr>
      <vt:lpstr>BB&amp;T Loan Terms</vt:lpstr>
      <vt:lpstr>Key Terms &amp; Covenants</vt:lpstr>
      <vt:lpstr>PowerPoint Presentation</vt:lpstr>
      <vt:lpstr>Locally Authentic Maximize Connections to the Waterfront</vt:lpstr>
      <vt:lpstr>Regional Destination Revitalize the Broadway Corridor</vt:lpstr>
      <vt:lpstr>Economic Impact</vt:lpstr>
      <vt:lpstr>Redevelopment Priority Areas</vt:lpstr>
      <vt:lpstr>PowerPoint Presentation</vt:lpstr>
      <vt:lpstr>Board Action</vt:lpstr>
      <vt:lpstr>PowerPoint Presentation</vt:lpstr>
      <vt:lpstr>Safe &amp; Clean</vt:lpstr>
      <vt:lpstr>Public Safety 2012 Initiatives</vt:lpstr>
      <vt:lpstr>Safety Initiatives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CRA</dc:title>
  <dc:creator>tnthomas</dc:creator>
  <cp:lastModifiedBy>Steve Lindorff</cp:lastModifiedBy>
  <cp:revision>72</cp:revision>
  <dcterms:created xsi:type="dcterms:W3CDTF">2012-02-21T16:34:33Z</dcterms:created>
  <dcterms:modified xsi:type="dcterms:W3CDTF">2013-05-20T20:58:46Z</dcterms:modified>
</cp:coreProperties>
</file>