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39"/>
  </p:notesMasterIdLst>
  <p:handoutMasterIdLst>
    <p:handoutMasterId r:id="rId40"/>
  </p:handoutMasterIdLst>
  <p:sldIdLst>
    <p:sldId id="256" r:id="rId2"/>
    <p:sldId id="359" r:id="rId3"/>
    <p:sldId id="360" r:id="rId4"/>
    <p:sldId id="316" r:id="rId5"/>
    <p:sldId id="339" r:id="rId6"/>
    <p:sldId id="348" r:id="rId7"/>
    <p:sldId id="353" r:id="rId8"/>
    <p:sldId id="352" r:id="rId9"/>
    <p:sldId id="357" r:id="rId10"/>
    <p:sldId id="358" r:id="rId11"/>
    <p:sldId id="289" r:id="rId12"/>
    <p:sldId id="363" r:id="rId13"/>
    <p:sldId id="290" r:id="rId14"/>
    <p:sldId id="350" r:id="rId15"/>
    <p:sldId id="336" r:id="rId16"/>
    <p:sldId id="356" r:id="rId17"/>
    <p:sldId id="343" r:id="rId18"/>
    <p:sldId id="344" r:id="rId19"/>
    <p:sldId id="345" r:id="rId20"/>
    <p:sldId id="361" r:id="rId21"/>
    <p:sldId id="354" r:id="rId22"/>
    <p:sldId id="355" r:id="rId23"/>
    <p:sldId id="321" r:id="rId24"/>
    <p:sldId id="349" r:id="rId25"/>
    <p:sldId id="303" r:id="rId26"/>
    <p:sldId id="304" r:id="rId27"/>
    <p:sldId id="351" r:id="rId28"/>
    <p:sldId id="319" r:id="rId29"/>
    <p:sldId id="334" r:id="rId30"/>
    <p:sldId id="322" r:id="rId31"/>
    <p:sldId id="346" r:id="rId32"/>
    <p:sldId id="327" r:id="rId33"/>
    <p:sldId id="308" r:id="rId34"/>
    <p:sldId id="333" r:id="rId35"/>
    <p:sldId id="278" r:id="rId36"/>
    <p:sldId id="309" r:id="rId37"/>
    <p:sldId id="287" r:id="rId38"/>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2" autoAdjust="0"/>
    <p:restoredTop sz="96360" autoAdjust="0"/>
  </p:normalViewPr>
  <p:slideViewPr>
    <p:cSldViewPr>
      <p:cViewPr>
        <p:scale>
          <a:sx n="100" d="100"/>
          <a:sy n="100" d="100"/>
        </p:scale>
        <p:origin x="-72" y="-144"/>
      </p:cViewPr>
      <p:guideLst>
        <p:guide orient="horz" pos="2160"/>
        <p:guide pos="2880"/>
      </p:guideLst>
    </p:cSldViewPr>
  </p:slideViewPr>
  <p:outlineViewPr>
    <p:cViewPr>
      <p:scale>
        <a:sx n="33" d="100"/>
        <a:sy n="33" d="100"/>
      </p:scale>
      <p:origin x="0" y="3992"/>
    </p:cViewPr>
    <p:sldLst>
      <p:sld r:id="rId1" collapse="1"/>
    </p:sldLst>
  </p:outlineViewPr>
  <p:notesTextViewPr>
    <p:cViewPr>
      <p:scale>
        <a:sx n="100" d="100"/>
        <a:sy n="100" d="100"/>
      </p:scale>
      <p:origin x="0" y="0"/>
    </p:cViewPr>
  </p:notesTextViewPr>
  <p:sorterViewPr>
    <p:cViewPr>
      <p:scale>
        <a:sx n="150" d="100"/>
        <a:sy n="150" d="100"/>
      </p:scale>
      <p:origin x="0" y="8160"/>
    </p:cViewPr>
  </p:sorterViewPr>
  <p:notesViewPr>
    <p:cSldViewPr>
      <p:cViewPr varScale="1">
        <p:scale>
          <a:sx n="80" d="100"/>
          <a:sy n="80" d="100"/>
        </p:scale>
        <p:origin x="-2004" y="-84"/>
      </p:cViewPr>
      <p:guideLst>
        <p:guide orient="horz" pos="2964"/>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eaLnBrk="1" hangingPunct="1">
              <a:defRPr sz="1200" dirty="0">
                <a:latin typeface="Arial" charset="0"/>
                <a:cs typeface="+mn-cs"/>
              </a:defRPr>
            </a:lvl1pPr>
          </a:lstStyle>
          <a:p>
            <a:pPr>
              <a:defRPr/>
            </a:pPr>
            <a:endParaRPr lang="en-US"/>
          </a:p>
        </p:txBody>
      </p:sp>
      <p:sp>
        <p:nvSpPr>
          <p:cNvPr id="97283" name="Rectangle 3"/>
          <p:cNvSpPr>
            <a:spLocks noGrp="1" noChangeArrowheads="1"/>
          </p:cNvSpPr>
          <p:nvPr>
            <p:ph type="dt" sz="quarter" idx="1"/>
          </p:nvPr>
        </p:nvSpPr>
        <p:spPr bwMode="auto">
          <a:xfrm>
            <a:off x="4014788"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eaLnBrk="1" hangingPunct="1">
              <a:defRPr sz="1200" dirty="0">
                <a:latin typeface="Arial" charset="0"/>
                <a:cs typeface="+mn-cs"/>
              </a:defRPr>
            </a:lvl1pPr>
          </a:lstStyle>
          <a:p>
            <a:pPr>
              <a:defRPr/>
            </a:pPr>
            <a:endParaRPr lang="en-US"/>
          </a:p>
        </p:txBody>
      </p:sp>
      <p:sp>
        <p:nvSpPr>
          <p:cNvPr id="97284" name="Rectangle 4"/>
          <p:cNvSpPr>
            <a:spLocks noGrp="1" noChangeArrowheads="1"/>
          </p:cNvSpPr>
          <p:nvPr>
            <p:ph type="ftr" sz="quarter" idx="2"/>
          </p:nvPr>
        </p:nvSpPr>
        <p:spPr bwMode="auto">
          <a:xfrm>
            <a:off x="0"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eaLnBrk="1" hangingPunct="1">
              <a:defRPr sz="1200" dirty="0">
                <a:latin typeface="Arial" charset="0"/>
                <a:cs typeface="+mn-cs"/>
              </a:defRPr>
            </a:lvl1pPr>
          </a:lstStyle>
          <a:p>
            <a:pPr>
              <a:defRPr/>
            </a:pPr>
            <a:endParaRPr lang="en-US"/>
          </a:p>
        </p:txBody>
      </p:sp>
      <p:sp>
        <p:nvSpPr>
          <p:cNvPr id="97285" name="Rectangle 5"/>
          <p:cNvSpPr>
            <a:spLocks noGrp="1" noChangeArrowheads="1"/>
          </p:cNvSpPr>
          <p:nvPr>
            <p:ph type="sldNum" sz="quarter" idx="3"/>
          </p:nvPr>
        </p:nvSpPr>
        <p:spPr bwMode="auto">
          <a:xfrm>
            <a:off x="4014788"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eaLnBrk="1" hangingPunct="1">
              <a:defRPr sz="1200">
                <a:latin typeface="Arial" charset="0"/>
                <a:cs typeface="+mn-cs"/>
              </a:defRPr>
            </a:lvl1pPr>
          </a:lstStyle>
          <a:p>
            <a:pPr>
              <a:defRPr/>
            </a:pPr>
            <a:fld id="{CAFE3FF3-FB1E-4312-8C00-3659721993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eaLnBrk="0" hangingPunct="0">
              <a:defRPr sz="1200" dirty="0">
                <a:cs typeface="+mn-cs"/>
              </a:defRPr>
            </a:lvl1pPr>
          </a:lstStyle>
          <a:p>
            <a:pPr>
              <a:defRPr/>
            </a:pPr>
            <a:endParaRPr lang="en-US"/>
          </a:p>
        </p:txBody>
      </p:sp>
      <p:sp>
        <p:nvSpPr>
          <p:cNvPr id="68611" name="Rectangle 3"/>
          <p:cNvSpPr>
            <a:spLocks noGrp="1" noChangeArrowheads="1"/>
          </p:cNvSpPr>
          <p:nvPr>
            <p:ph type="dt" idx="1"/>
          </p:nvPr>
        </p:nvSpPr>
        <p:spPr bwMode="auto">
          <a:xfrm>
            <a:off x="4016375"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eaLnBrk="0" hangingPunct="0">
              <a:defRPr sz="1200" dirty="0">
                <a:cs typeface="+mn-cs"/>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944563" y="4470400"/>
            <a:ext cx="5197475"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8614" name="Rectangle 6"/>
          <p:cNvSpPr>
            <a:spLocks noGrp="1" noChangeArrowheads="1"/>
          </p:cNvSpPr>
          <p:nvPr>
            <p:ph type="ftr" sz="quarter" idx="4"/>
          </p:nvPr>
        </p:nvSpPr>
        <p:spPr bwMode="auto">
          <a:xfrm>
            <a:off x="0"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eaLnBrk="0" hangingPunct="0">
              <a:defRPr sz="1200" dirty="0">
                <a:cs typeface="+mn-cs"/>
              </a:defRPr>
            </a:lvl1pPr>
          </a:lstStyle>
          <a:p>
            <a:pPr>
              <a:defRPr/>
            </a:pPr>
            <a:endParaRPr lang="en-US"/>
          </a:p>
        </p:txBody>
      </p:sp>
      <p:sp>
        <p:nvSpPr>
          <p:cNvPr id="68615" name="Rectangle 7"/>
          <p:cNvSpPr>
            <a:spLocks noGrp="1" noChangeArrowheads="1"/>
          </p:cNvSpPr>
          <p:nvPr>
            <p:ph type="sldNum" sz="quarter" idx="5"/>
          </p:nvPr>
        </p:nvSpPr>
        <p:spPr bwMode="auto">
          <a:xfrm>
            <a:off x="4016375"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eaLnBrk="0" hangingPunct="0">
              <a:defRPr sz="1200">
                <a:cs typeface="+mn-cs"/>
              </a:defRPr>
            </a:lvl1pPr>
          </a:lstStyle>
          <a:p>
            <a:pPr>
              <a:defRPr/>
            </a:pPr>
            <a:fld id="{50009D81-E6B7-45D6-BCD4-CBAD8624346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723900" y="133350"/>
            <a:ext cx="3740151" cy="2806700"/>
          </a:xfrm>
          <a:ln/>
        </p:spPr>
      </p:sp>
      <p:sp>
        <p:nvSpPr>
          <p:cNvPr id="40963" name="Notes Placeholder 2"/>
          <p:cNvSpPr>
            <a:spLocks noGrp="1"/>
          </p:cNvSpPr>
          <p:nvPr>
            <p:ph type="body" idx="1"/>
          </p:nvPr>
        </p:nvSpPr>
        <p:spPr>
          <a:xfrm>
            <a:off x="190500" y="3181350"/>
            <a:ext cx="6629399" cy="5522913"/>
          </a:xfrm>
          <a:noFill/>
          <a:ln/>
        </p:spPr>
        <p:txBody>
          <a:bodyPr/>
          <a:lstStyle/>
          <a:p>
            <a:r>
              <a:rPr lang="en-US" dirty="0" smtClean="0"/>
              <a:t> </a:t>
            </a:r>
          </a:p>
          <a:p>
            <a:r>
              <a:rPr lang="en-US" sz="1600" kern="1200" dirty="0" smtClean="0">
                <a:solidFill>
                  <a:schemeClr val="tx1"/>
                </a:solidFill>
                <a:latin typeface="Arial" charset="0"/>
                <a:ea typeface="+mn-ea"/>
                <a:cs typeface="+mn-cs"/>
              </a:rPr>
              <a:t>Good Morning, it is </a:t>
            </a:r>
            <a:r>
              <a:rPr lang="en-US" sz="1600" u="sng" kern="1200" dirty="0" smtClean="0">
                <a:solidFill>
                  <a:schemeClr val="tx1"/>
                </a:solidFill>
                <a:latin typeface="Arial" charset="0"/>
                <a:ea typeface="+mn-ea"/>
                <a:cs typeface="+mn-cs"/>
              </a:rPr>
              <a:t>so great</a:t>
            </a:r>
            <a:r>
              <a:rPr lang="en-US" sz="1600" kern="1200" dirty="0" smtClean="0">
                <a:solidFill>
                  <a:schemeClr val="tx1"/>
                </a:solidFill>
                <a:latin typeface="Arial" charset="0"/>
                <a:ea typeface="+mn-ea"/>
                <a:cs typeface="+mn-cs"/>
              </a:rPr>
              <a:t> to see everyone here today.</a:t>
            </a:r>
          </a:p>
          <a:p>
            <a:r>
              <a:rPr lang="en-US" sz="1600" kern="1200" dirty="0" smtClean="0">
                <a:solidFill>
                  <a:schemeClr val="tx1"/>
                </a:solidFill>
                <a:latin typeface="Arial" charset="0"/>
                <a:ea typeface="+mn-ea"/>
                <a:cs typeface="+mn-cs"/>
              </a:rPr>
              <a:t>I am giving you permission to pat yourself on the back, for showing up today and spending valuable time to learn things about CRAs that are not written in any one place, and things that unfortunately are not well known.  The answer to why that is so, is a </a:t>
            </a:r>
            <a:r>
              <a:rPr lang="en-US" sz="1600" b="1" kern="1200" dirty="0" smtClean="0">
                <a:solidFill>
                  <a:schemeClr val="tx1"/>
                </a:solidFill>
                <a:latin typeface="Arial" charset="0"/>
                <a:ea typeface="+mn-ea"/>
                <a:cs typeface="+mn-cs"/>
              </a:rPr>
              <a:t>long story in most cases</a:t>
            </a:r>
            <a:r>
              <a:rPr lang="en-US" sz="1600" kern="1200" dirty="0" smtClean="0">
                <a:solidFill>
                  <a:schemeClr val="tx1"/>
                </a:solidFill>
                <a:latin typeface="Arial" charset="0"/>
                <a:ea typeface="+mn-ea"/>
                <a:cs typeface="+mn-cs"/>
              </a:rPr>
              <a:t>!  </a:t>
            </a:r>
          </a:p>
          <a:p>
            <a:r>
              <a:rPr lang="en-US" sz="1600" kern="1200" dirty="0" smtClean="0">
                <a:solidFill>
                  <a:schemeClr val="tx1"/>
                </a:solidFill>
                <a:latin typeface="Arial" charset="0"/>
                <a:ea typeface="+mn-ea"/>
                <a:cs typeface="+mn-cs"/>
              </a:rPr>
              <a:t>BUT you are in the group of “people who want to know what you need to know.”  Too often all throughout the state, CRA board and administrators assume that the way they have always done it is just fine, or that there are no rules, because it is a city and under home rule you can do whatever you need to do….but the HOME RULE law also says:  you can do </a:t>
            </a:r>
            <a:r>
              <a:rPr lang="en-US" sz="1600" u="sng" kern="1200" dirty="0" smtClean="0">
                <a:solidFill>
                  <a:schemeClr val="tx1"/>
                </a:solidFill>
                <a:latin typeface="Arial" charset="0"/>
                <a:ea typeface="+mn-ea"/>
                <a:cs typeface="+mn-cs"/>
              </a:rPr>
              <a:t>anything IF it is NOT otherwise prohibited by LAW.  And CRAs are governed by several separate laws:  Chapters 163, Part III, 189, and 218 of the Florida Statutes.  </a:t>
            </a:r>
            <a:endParaRPr lang="en-US" sz="1600" kern="1200" dirty="0" smtClean="0">
              <a:solidFill>
                <a:schemeClr val="tx1"/>
              </a:solidFill>
              <a:latin typeface="Arial" charset="0"/>
              <a:ea typeface="+mn-ea"/>
              <a:cs typeface="+mn-cs"/>
            </a:endParaRPr>
          </a:p>
          <a:p>
            <a:r>
              <a:rPr lang="en-US" sz="1600" kern="1200" dirty="0" smtClean="0">
                <a:solidFill>
                  <a:schemeClr val="tx1"/>
                </a:solidFill>
                <a:latin typeface="Arial" charset="0"/>
                <a:ea typeface="+mn-ea"/>
                <a:cs typeface="+mn-cs"/>
              </a:rPr>
              <a:t>I know that most of you are under great pressure now, due to ever dwindling local government revenues.  You are being asked to work miracles, really.  I love redevelopment folks because CANT is really not in your vocabulary!!!!!!!!!!!!!  So, the mantra for today is:  </a:t>
            </a:r>
            <a:r>
              <a:rPr lang="en-US" sz="1600" b="1" u="sng" dirty="0" smtClean="0"/>
              <a:t>CRAS CAN</a:t>
            </a:r>
            <a:r>
              <a:rPr lang="en-US" sz="1600" kern="1200" dirty="0" smtClean="0">
                <a:solidFill>
                  <a:schemeClr val="tx1"/>
                </a:solidFill>
                <a:latin typeface="Arial" charset="0"/>
                <a:ea typeface="+mn-ea"/>
                <a:cs typeface="+mn-cs"/>
              </a:rPr>
              <a:t>….</a:t>
            </a:r>
          </a:p>
          <a:p>
            <a:r>
              <a:rPr lang="en-US" sz="1600" kern="1200" dirty="0" smtClean="0">
                <a:solidFill>
                  <a:schemeClr val="tx1"/>
                </a:solidFill>
                <a:latin typeface="Arial" charset="0"/>
                <a:ea typeface="+mn-ea"/>
                <a:cs typeface="+mn-cs"/>
              </a:rPr>
              <a:t>BUT within certain guidelines.  If you come away with nothing else:  </a:t>
            </a:r>
            <a:r>
              <a:rPr lang="en-US" sz="1600" b="1" kern="1200" dirty="0" smtClean="0">
                <a:solidFill>
                  <a:schemeClr val="tx1"/>
                </a:solidFill>
                <a:latin typeface="Arial" charset="0"/>
                <a:ea typeface="+mn-ea"/>
                <a:cs typeface="+mn-cs"/>
              </a:rPr>
              <a:t>according to the redevelopment plan for the revitalization of the redevelopment district….</a:t>
            </a:r>
            <a:endParaRPr lang="en-US" sz="1600" kern="1200" dirty="0" smtClean="0">
              <a:solidFill>
                <a:schemeClr val="tx1"/>
              </a:solidFill>
              <a:latin typeface="Arial" charset="0"/>
              <a:ea typeface="+mn-ea"/>
              <a:cs typeface="+mn-cs"/>
            </a:endParaRPr>
          </a:p>
          <a:p>
            <a:endParaRPr lang="en-US" dirty="0" smtClean="0"/>
          </a:p>
        </p:txBody>
      </p:sp>
      <p:sp>
        <p:nvSpPr>
          <p:cNvPr id="40964" name="Slide Number Placeholder 3"/>
          <p:cNvSpPr>
            <a:spLocks noGrp="1"/>
          </p:cNvSpPr>
          <p:nvPr>
            <p:ph type="sldNum" sz="quarter" idx="5"/>
          </p:nvPr>
        </p:nvSpPr>
        <p:spPr>
          <a:noFill/>
        </p:spPr>
        <p:txBody>
          <a:bodyPr/>
          <a:lstStyle/>
          <a:p>
            <a:fld id="{8AB6D740-09D4-4F68-9B8F-AE5C2BAF38B6}"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xfrm>
            <a:off x="190500" y="209550"/>
            <a:ext cx="3266999" cy="2449641"/>
          </a:xfrm>
          <a:ln/>
        </p:spPr>
      </p:sp>
      <p:sp>
        <p:nvSpPr>
          <p:cNvPr id="48131" name="Notes Placeholder 2"/>
          <p:cNvSpPr>
            <a:spLocks noGrp="1"/>
          </p:cNvSpPr>
          <p:nvPr>
            <p:ph type="body" idx="1"/>
          </p:nvPr>
        </p:nvSpPr>
        <p:spPr>
          <a:xfrm>
            <a:off x="190501" y="2724150"/>
            <a:ext cx="6629400" cy="6477000"/>
          </a:xfrm>
          <a:noFill/>
          <a:ln/>
        </p:spPr>
        <p:txBody>
          <a:bodyPr/>
          <a:lstStyle/>
          <a:p>
            <a:r>
              <a:rPr lang="en-US" sz="1800" b="1" dirty="0" smtClean="0"/>
              <a:t>IRONY</a:t>
            </a:r>
          </a:p>
          <a:p>
            <a:r>
              <a:rPr lang="en-US" sz="1800" b="1" dirty="0" smtClean="0"/>
              <a:t>SO the CRA mission is to revitalize the area in partnership with the private sector</a:t>
            </a:r>
          </a:p>
          <a:p>
            <a:r>
              <a:rPr lang="en-US" sz="1800" b="1" dirty="0" smtClean="0"/>
              <a:t>Do you get raised eyebrows when your citizens hear this?  Are you grilled about why public dollars are being used to fund a business?</a:t>
            </a:r>
          </a:p>
          <a:p>
            <a:r>
              <a:rPr lang="en-US" sz="1800" b="1" dirty="0" smtClean="0"/>
              <a:t>IF SO, Friends, you are not alone.  BUT, we need to stick together on how we explain these issues, so that we are successful in communicating about CRAs.</a:t>
            </a:r>
          </a:p>
          <a:p>
            <a:r>
              <a:rPr lang="en-US" sz="1800" b="1" dirty="0" smtClean="0"/>
              <a:t>Do others resent CRA activities going on because they don’t understand?</a:t>
            </a:r>
          </a:p>
          <a:p>
            <a:r>
              <a:rPr lang="en-US" sz="1800" b="1" dirty="0" smtClean="0"/>
              <a:t>BECAUSE, the CRA is here, it was created, and unless you are going to get rid of it, change it, or just do safe, non-controversial projects (how many of those do you have?)</a:t>
            </a:r>
          </a:p>
          <a:p>
            <a:r>
              <a:rPr lang="en-US" sz="1800" b="1" dirty="0" smtClean="0"/>
              <a:t>The CRA can meet the needs of its citizens.  </a:t>
            </a:r>
            <a:r>
              <a:rPr lang="en-US" sz="1800" b="1" u="sng" dirty="0" smtClean="0"/>
              <a:t>The key is to look, listen and learn about the issue.</a:t>
            </a:r>
          </a:p>
          <a:p>
            <a:r>
              <a:rPr lang="en-US" sz="1800" b="1" dirty="0" smtClean="0"/>
              <a:t>COMMUNICATE – the mission</a:t>
            </a:r>
          </a:p>
          <a:p>
            <a:r>
              <a:rPr lang="en-US" sz="1800" b="1" dirty="0" smtClean="0"/>
              <a:t>COORDINATE – the effort</a:t>
            </a:r>
          </a:p>
          <a:p>
            <a:r>
              <a:rPr lang="en-US" sz="1800" b="1" dirty="0" smtClean="0"/>
              <a:t>CELEBRATE – what is good about the community,</a:t>
            </a:r>
          </a:p>
          <a:p>
            <a:r>
              <a:rPr lang="en-US" sz="1800" b="1" dirty="0" smtClean="0"/>
              <a:t>CREATE – what good things can be accomplished !?</a:t>
            </a:r>
          </a:p>
          <a:p>
            <a:endParaRPr lang="en-US" sz="1600" dirty="0" smtClean="0"/>
          </a:p>
          <a:p>
            <a:endParaRPr lang="en-US" sz="1600" dirty="0" smtClean="0"/>
          </a:p>
        </p:txBody>
      </p:sp>
      <p:sp>
        <p:nvSpPr>
          <p:cNvPr id="48132" name="Slide Number Placeholder 3"/>
          <p:cNvSpPr>
            <a:spLocks noGrp="1"/>
          </p:cNvSpPr>
          <p:nvPr>
            <p:ph type="sldNum" sz="quarter" idx="5"/>
          </p:nvPr>
        </p:nvSpPr>
        <p:spPr>
          <a:noFill/>
        </p:spPr>
        <p:txBody>
          <a:bodyPr/>
          <a:lstStyle/>
          <a:p>
            <a:fld id="{492B5696-F442-449D-9450-F347E90F2319}"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n-US" sz="1600" b="1" dirty="0" smtClean="0"/>
              <a:t>YOU ARE THE ONES IN CONTROL</a:t>
            </a:r>
          </a:p>
          <a:p>
            <a:r>
              <a:rPr lang="en-US" sz="1600" b="1" dirty="0" smtClean="0"/>
              <a:t>YOU CREATE</a:t>
            </a:r>
          </a:p>
          <a:p>
            <a:r>
              <a:rPr lang="en-US" sz="1600" b="1" dirty="0" smtClean="0"/>
              <a:t>YOU AMEND</a:t>
            </a:r>
            <a:br>
              <a:rPr lang="en-US" sz="1600" b="1" dirty="0" smtClean="0"/>
            </a:br>
            <a:endParaRPr lang="en-US" sz="1600" b="1" dirty="0" smtClean="0"/>
          </a:p>
          <a:p>
            <a:r>
              <a:rPr lang="en-US" sz="1600" b="1" dirty="0" smtClean="0"/>
              <a:t>YOU ADMINISTER</a:t>
            </a:r>
            <a:br>
              <a:rPr lang="en-US" sz="1600" b="1" dirty="0" smtClean="0"/>
            </a:br>
            <a:endParaRPr lang="en-US" sz="1600" b="1" dirty="0" smtClean="0"/>
          </a:p>
          <a:p>
            <a:r>
              <a:rPr lang="en-US" sz="1600" b="1" dirty="0" smtClean="0"/>
              <a:t>YOU DETERMINE</a:t>
            </a:r>
          </a:p>
          <a:p>
            <a:endParaRPr lang="en-US" sz="1600" b="1" dirty="0" smtClean="0"/>
          </a:p>
          <a:p>
            <a:r>
              <a:rPr lang="en-US" sz="1600" b="1" dirty="0" smtClean="0"/>
              <a:t>YOU SET POLICY</a:t>
            </a:r>
          </a:p>
          <a:p>
            <a:endParaRPr lang="en-US" sz="1600" b="1" dirty="0" smtClean="0"/>
          </a:p>
          <a:p>
            <a:r>
              <a:rPr lang="en-US" sz="1600" b="1" dirty="0" smtClean="0"/>
              <a:t>HOWEVER, a really great best practice is to partner with the taxing entities to make sure that you are proving the worth of their investment.</a:t>
            </a:r>
          </a:p>
        </p:txBody>
      </p:sp>
      <p:sp>
        <p:nvSpPr>
          <p:cNvPr id="49156" name="Slide Number Placeholder 3"/>
          <p:cNvSpPr>
            <a:spLocks noGrp="1"/>
          </p:cNvSpPr>
          <p:nvPr>
            <p:ph type="sldNum" sz="quarter" idx="5"/>
          </p:nvPr>
        </p:nvSpPr>
        <p:spPr>
          <a:noFill/>
        </p:spPr>
        <p:txBody>
          <a:bodyPr/>
          <a:lstStyle/>
          <a:p>
            <a:fld id="{4D1EBE33-38A8-4457-8B20-D0BB6FCE7F46}"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419100" y="742950"/>
            <a:ext cx="3843867" cy="2882900"/>
          </a:xfrm>
          <a:ln/>
        </p:spPr>
      </p:sp>
      <p:sp>
        <p:nvSpPr>
          <p:cNvPr id="50179" name="Notes Placeholder 2"/>
          <p:cNvSpPr>
            <a:spLocks noGrp="1"/>
          </p:cNvSpPr>
          <p:nvPr>
            <p:ph type="body" idx="1"/>
          </p:nvPr>
        </p:nvSpPr>
        <p:spPr>
          <a:xfrm>
            <a:off x="266701" y="3867150"/>
            <a:ext cx="6477000" cy="4837113"/>
          </a:xfrm>
          <a:noFill/>
          <a:ln/>
        </p:spPr>
        <p:txBody>
          <a:bodyPr/>
          <a:lstStyle/>
          <a:p>
            <a:endParaRPr lang="en-US" sz="1600" b="1" dirty="0" smtClean="0"/>
          </a:p>
        </p:txBody>
      </p:sp>
      <p:sp>
        <p:nvSpPr>
          <p:cNvPr id="50180" name="Slide Number Placeholder 3"/>
          <p:cNvSpPr>
            <a:spLocks noGrp="1"/>
          </p:cNvSpPr>
          <p:nvPr>
            <p:ph type="sldNum" sz="quarter" idx="5"/>
          </p:nvPr>
        </p:nvSpPr>
        <p:spPr>
          <a:noFill/>
        </p:spPr>
        <p:txBody>
          <a:bodyPr/>
          <a:lstStyle/>
          <a:p>
            <a:fld id="{2D074314-CAFB-4FCB-BEB1-82F35331BABF}"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b="1" dirty="0" smtClean="0"/>
              <a:t>NOT AN ALL INCLUSIVE LIST</a:t>
            </a:r>
          </a:p>
          <a:p>
            <a:endParaRPr lang="en-US" sz="2400" b="1" dirty="0" smtClean="0"/>
          </a:p>
          <a:p>
            <a:r>
              <a:rPr lang="en-US" sz="2400" b="1" dirty="0" smtClean="0"/>
              <a:t>Why?  Because if it is in the plan or in the district or agreed to by </a:t>
            </a:r>
            <a:r>
              <a:rPr lang="en-US" sz="2400" b="1" dirty="0" smtClean="0"/>
              <a:t>inter local </a:t>
            </a:r>
            <a:r>
              <a:rPr lang="en-US" sz="2400" b="1" dirty="0" smtClean="0"/>
              <a:t>agreement, it CAN be done with increment dollars.</a:t>
            </a:r>
            <a:endParaRPr lang="en-US" sz="24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A6BC2ADE-D9FA-4F52-9C6D-9DF957945DDC}"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6700" y="133350"/>
            <a:ext cx="2743200" cy="2057400"/>
          </a:xfrm>
        </p:spPr>
      </p:sp>
      <p:sp>
        <p:nvSpPr>
          <p:cNvPr id="3" name="Notes Placeholder 2"/>
          <p:cNvSpPr>
            <a:spLocks noGrp="1"/>
          </p:cNvSpPr>
          <p:nvPr>
            <p:ph type="body" idx="1"/>
          </p:nvPr>
        </p:nvSpPr>
        <p:spPr>
          <a:xfrm>
            <a:off x="342901" y="2419350"/>
            <a:ext cx="6477000" cy="6629400"/>
          </a:xfrm>
        </p:spPr>
        <p:txBody>
          <a:bodyPr>
            <a:noAutofit/>
          </a:bodyPr>
          <a:lstStyle/>
          <a:p>
            <a:r>
              <a:rPr lang="en-US" sz="1600" dirty="0" smtClean="0"/>
              <a:t>BREAK TIME _ SEE YOU IN 15 MINUTES!!!!!!!!!!!!!!!!!!!!</a:t>
            </a:r>
            <a:r>
              <a:rPr lang="en-US" sz="1600" dirty="0" smtClean="0">
                <a:solidFill>
                  <a:schemeClr val="accent3"/>
                </a:solidFill>
              </a:rPr>
              <a:t>RE</a:t>
            </a:r>
          </a:p>
          <a:p>
            <a:endParaRPr lang="en-US" sz="1600" dirty="0" smtClean="0">
              <a:solidFill>
                <a:schemeClr val="accent3"/>
              </a:solidFill>
            </a:endParaRPr>
          </a:p>
          <a:p>
            <a:r>
              <a:rPr lang="en-US" sz="1600" b="1" dirty="0" smtClean="0"/>
              <a:t>NOW WE ARE GOING TO CHANGE THE PERSPECTIVE FROM THE CRA AS A BODY….</a:t>
            </a:r>
          </a:p>
          <a:p>
            <a:r>
              <a:rPr lang="en-US" sz="1600" b="1" dirty="0" smtClean="0"/>
              <a:t>TO THE CRA BOARD MEMBER AND STAFF</a:t>
            </a:r>
          </a:p>
          <a:p>
            <a:r>
              <a:rPr lang="en-US" sz="1600" b="1" dirty="0" smtClean="0"/>
              <a:t>ALL CRAS follow all the statutes for open government, notices, sunshine law, communications, etc.  </a:t>
            </a:r>
          </a:p>
          <a:p>
            <a:r>
              <a:rPr lang="en-US" sz="1400" b="1" dirty="0" smtClean="0"/>
              <a:t>AS YOU GO ALONG IN YOUR CRA ACTIVITIES, PAY SPECIAL ATTENTION TO THE RULES ON CONFLICTS OF INTEREST, ESPECIALLY FOR BOARDS THAT ARE MADE UP OF NON-ELECTED OFFICIALS…. </a:t>
            </a:r>
          </a:p>
          <a:p>
            <a:endParaRPr lang="en-US" sz="1400" b="1" dirty="0" smtClean="0"/>
          </a:p>
          <a:p>
            <a:r>
              <a:rPr lang="en-US" sz="1400" b="1" dirty="0" smtClean="0"/>
              <a:t>THERE ARE SECTIONS OF THE STATUTES THAT SEEM TO IMPLY THAT BECAUSE YOU </a:t>
            </a:r>
            <a:r>
              <a:rPr lang="en-US" sz="1400" b="1" u="sng" dirty="0" smtClean="0"/>
              <a:t>HAVE TO HAVE </a:t>
            </a:r>
            <a:r>
              <a:rPr lang="en-US" sz="1400" b="1" dirty="0" smtClean="0"/>
              <a:t>AN INTEREST IN THE CRA DISTRICT IN ORDER TO SERVE ON THE CRA, THE CRA SHOULD SUPPORT YOUR BUSINESS.  THERE IS ALSO A SPECIAL EXCEPTION TO THE VOTING CONFLICTS LAW THAT SAYS A  CRA BOARD MEMBER MAY STATE A CONFLICT AND THUS AVOID WRONGDOING.</a:t>
            </a:r>
          </a:p>
          <a:p>
            <a:r>
              <a:rPr lang="en-US" sz="1400" b="1" dirty="0" smtClean="0"/>
              <a:t>However………………….</a:t>
            </a:r>
          </a:p>
          <a:p>
            <a:r>
              <a:rPr lang="en-US" sz="1400" b="1" dirty="0" smtClean="0"/>
              <a:t>THERE ARE NO EXCEPTIONS, EXEMPTIONS OR OTHER WAIVERS UNDER THE CONFLICT OF INTEREST, CALLED DOING BUSINESS WITH ONE’S OWN AGENCY THAT “INURES TO THE BENEFIT OF THE BOARD MEMBER…”</a:t>
            </a:r>
          </a:p>
          <a:p>
            <a:r>
              <a:rPr lang="en-US" sz="1400" b="1" dirty="0" smtClean="0"/>
              <a:t>SO THAT MEANS NO GRANTS, NO LOANS, NO PERSONAL BENEFIT FROM THE CRA AS AN AGENCY, OR ANY PERSON FROM THE CRA.</a:t>
            </a:r>
          </a:p>
          <a:p>
            <a:endParaRPr lang="en-US" sz="16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6700" y="209550"/>
            <a:ext cx="3190875" cy="2393156"/>
          </a:xfrm>
        </p:spPr>
      </p:sp>
      <p:sp>
        <p:nvSpPr>
          <p:cNvPr id="3" name="Notes Placeholder 2"/>
          <p:cNvSpPr>
            <a:spLocks noGrp="1"/>
          </p:cNvSpPr>
          <p:nvPr>
            <p:ph type="body" idx="1"/>
          </p:nvPr>
        </p:nvSpPr>
        <p:spPr>
          <a:xfrm>
            <a:off x="266701" y="2876550"/>
            <a:ext cx="6477000" cy="6248400"/>
          </a:xfrm>
        </p:spPr>
        <p:txBody>
          <a:bodyPr>
            <a:normAutofit fontScale="92500"/>
          </a:bodyPr>
          <a:lstStyle/>
          <a:p>
            <a:r>
              <a:rPr lang="en-US" sz="1600" b="1" dirty="0" smtClean="0"/>
              <a:t>All records of course are public, even those sent from your mobile phone, home computer or anyone else’s computer…..IF THEY DEAL WITH PUBLIC BUSINESS.</a:t>
            </a:r>
          </a:p>
          <a:p>
            <a:r>
              <a:rPr lang="en-US" sz="1600" b="1" u="sng" dirty="0" smtClean="0"/>
              <a:t>Dealing with the media </a:t>
            </a:r>
            <a:r>
              <a:rPr lang="en-US" sz="1600" b="1" dirty="0" smtClean="0"/>
              <a:t>– could spend all day, and the FRA has a separate training on this, that we can bring to you at the next regional meeting.  If anyone wants to volunteer to host it, Jan and I can make it happen.</a:t>
            </a:r>
          </a:p>
          <a:p>
            <a:r>
              <a:rPr lang="en-US" sz="1600" b="1" u="sng" dirty="0" smtClean="0"/>
              <a:t>Media – never lie, never lie, never lie, never guess</a:t>
            </a:r>
            <a:r>
              <a:rPr lang="en-US" sz="1600" b="1" dirty="0" smtClean="0"/>
              <a:t>, just say I don’t know and I will get back to you.  </a:t>
            </a:r>
          </a:p>
          <a:p>
            <a:r>
              <a:rPr lang="en-US" sz="1600" b="1" dirty="0" smtClean="0"/>
              <a:t>There is no such thing as off the record, and you can make the press do a public records request, it is neater, cleaner and all documented.  It does not have to be unpleasant, just that you would prefer that the process by handled formally.  It is recommended to put all media requests through one person at the city or county, whoever that might be, but designate them ahead of time.  Ask if you don’t know, what the media policy is at your shop  - no matter who you are…just because you are elected does not mean you have to respond  right then, or that you know off the top of your head.  In this day and age, government is so complicated, </a:t>
            </a:r>
            <a:r>
              <a:rPr lang="en-US" sz="1600" b="1" dirty="0" err="1" smtClean="0"/>
              <a:t>fo</a:t>
            </a:r>
            <a:endParaRPr lang="en-US" sz="1600" b="1" dirty="0" smtClean="0"/>
          </a:p>
          <a:p>
            <a:endParaRPr lang="en-US" sz="1600" b="1" dirty="0" smtClean="0"/>
          </a:p>
          <a:p>
            <a:r>
              <a:rPr lang="en-US" sz="1600" b="1" dirty="0" smtClean="0"/>
              <a:t>BEST PRACTICE</a:t>
            </a:r>
          </a:p>
          <a:p>
            <a:r>
              <a:rPr lang="en-US" sz="1600" b="1" dirty="0" smtClean="0"/>
              <a:t>Add a member of the press who you build a good relationship  with to your CRA email lists, newsletter lists, and meeting notices lists.  Presents a policy of transparency and accountability.  Meet with them regularly if you can and it is something you think will pay off.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133350"/>
            <a:ext cx="3063875" cy="2297113"/>
          </a:xfrm>
        </p:spPr>
      </p:sp>
      <p:sp>
        <p:nvSpPr>
          <p:cNvPr id="3" name="Notes Placeholder 2"/>
          <p:cNvSpPr>
            <a:spLocks noGrp="1"/>
          </p:cNvSpPr>
          <p:nvPr>
            <p:ph type="body" idx="1"/>
          </p:nvPr>
        </p:nvSpPr>
        <p:spPr>
          <a:xfrm>
            <a:off x="342901" y="2647950"/>
            <a:ext cx="5799138" cy="6056313"/>
          </a:xfrm>
        </p:spPr>
        <p:txBody>
          <a:bodyPr>
            <a:noAutofit/>
          </a:bodyPr>
          <a:lstStyle/>
          <a:p>
            <a:r>
              <a:rPr lang="en-US" sz="1600" b="1" dirty="0" smtClean="0"/>
              <a:t>DOING BUSINESS IN THE AREA – ENCOURAGED</a:t>
            </a:r>
          </a:p>
          <a:p>
            <a:r>
              <a:rPr lang="en-US" sz="1600" b="1" dirty="0" smtClean="0"/>
              <a:t>DOING BUSINESS WITH THE CITY OR AGENCY….not so much</a:t>
            </a:r>
          </a:p>
          <a:p>
            <a:endParaRPr lang="en-US" sz="1600" b="1" dirty="0" smtClean="0"/>
          </a:p>
          <a:p>
            <a:r>
              <a:rPr lang="en-US" sz="1600" b="1" dirty="0" smtClean="0"/>
              <a:t>DO YOU KNOW?</a:t>
            </a:r>
          </a:p>
          <a:p>
            <a:endParaRPr lang="en-US" sz="1600" b="1" dirty="0" smtClean="0"/>
          </a:p>
          <a:p>
            <a:r>
              <a:rPr lang="en-US" sz="1600" b="1" dirty="0" smtClean="0"/>
              <a:t>CAN YOU RELY ON THE ADVICE OF SOMEONE WHO YOU THINK KNOWS WHAT THEY ARE TALKING ABOUT?</a:t>
            </a:r>
          </a:p>
          <a:p>
            <a:r>
              <a:rPr lang="en-US" sz="1600" b="1" dirty="0" smtClean="0"/>
              <a:t>WHAT ARE THE RISKS?</a:t>
            </a:r>
          </a:p>
          <a:p>
            <a:r>
              <a:rPr lang="en-US" sz="1600" b="1" dirty="0" smtClean="0"/>
              <a:t>WHO IS THE BEST SOURCE FOR LEGAL ADVICE FOR YOU PERSONALLY?</a:t>
            </a:r>
          </a:p>
          <a:p>
            <a:r>
              <a:rPr lang="en-US" sz="1600" b="1" dirty="0" smtClean="0"/>
              <a:t>CAN YOU RELY ON YOUR LEGAL COUNSEL AS A  DEFENSE?</a:t>
            </a:r>
          </a:p>
          <a:p>
            <a:r>
              <a:rPr lang="en-US" sz="1600" b="1" dirty="0" smtClean="0"/>
              <a:t>WHEN IN DOUBT, DON”T</a:t>
            </a:r>
          </a:p>
          <a:p>
            <a:r>
              <a:rPr lang="en-US" sz="1600" b="1" dirty="0" smtClean="0"/>
              <a:t>APPEARANCES ARE THE ONLY THING, EVERYTHING, and the sum total of what people will talk about and remember, NOT THE FACTS – not worth the newspaper heading!</a:t>
            </a:r>
          </a:p>
          <a:p>
            <a:endParaRPr lang="en-US" sz="1600" b="1" dirty="0" smtClean="0"/>
          </a:p>
          <a:p>
            <a:endParaRPr lang="en-US" sz="16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209550"/>
            <a:ext cx="2352675" cy="1763713"/>
          </a:xfrm>
        </p:spPr>
      </p:sp>
      <p:sp>
        <p:nvSpPr>
          <p:cNvPr id="3" name="Notes Placeholder 2"/>
          <p:cNvSpPr>
            <a:spLocks noGrp="1"/>
          </p:cNvSpPr>
          <p:nvPr>
            <p:ph type="body" idx="1"/>
          </p:nvPr>
        </p:nvSpPr>
        <p:spPr>
          <a:xfrm>
            <a:off x="190500" y="2266950"/>
            <a:ext cx="6705599" cy="6437313"/>
          </a:xfrm>
        </p:spPr>
        <p:txBody>
          <a:bodyPr>
            <a:noAutofit/>
          </a:bodyPr>
          <a:lstStyle/>
          <a:p>
            <a:r>
              <a:rPr lang="en-US" sz="1600" dirty="0" smtClean="0"/>
              <a:t> </a:t>
            </a:r>
            <a:endParaRPr lang="en-US" sz="1600"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800" dirty="0" smtClean="0"/>
              <a:t>In these times, we need to get innovative….</a:t>
            </a:r>
          </a:p>
          <a:p>
            <a:r>
              <a:rPr lang="en-US" sz="1800" dirty="0" smtClean="0"/>
              <a:t>Have you ever thought about hiring a CRA attorney at a group rate, i.e. they represent several</a:t>
            </a:r>
            <a:r>
              <a:rPr lang="en-US" sz="1800" baseline="0" dirty="0" smtClean="0"/>
              <a:t> CRAs because you have reached out to those CRAs and asked who is interested…</a:t>
            </a:r>
          </a:p>
          <a:p>
            <a:endParaRPr lang="en-US" sz="1800" dirty="0" smtClean="0"/>
          </a:p>
          <a:p>
            <a:r>
              <a:rPr lang="en-US" sz="1800" baseline="0" dirty="0" smtClean="0"/>
              <a:t>I would defer to any attorneys in the audience who have some ideas, recommendations</a:t>
            </a:r>
            <a:r>
              <a:rPr lang="en-US" sz="1800" dirty="0" smtClean="0"/>
              <a:t> or solutions to share</a:t>
            </a:r>
          </a:p>
          <a:p>
            <a:endParaRPr lang="en-US" sz="1800" baseline="0" dirty="0" smtClean="0"/>
          </a:p>
          <a:p>
            <a:r>
              <a:rPr lang="en-US" sz="1800" dirty="0" smtClean="0"/>
              <a:t>FRA has a list of members who are attorneys, and I would not hesitate to refer all of them to you for CRA legal representation, WITHOUT PREJUDICE.</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b="1" dirty="0" smtClean="0"/>
              <a:t>This is the basic rule, if you can stick with this, you will  most of the time, stay out of trouble if challenged.</a:t>
            </a:r>
          </a:p>
          <a:p>
            <a:endParaRPr lang="en-US" sz="1600" b="1" dirty="0" smtClean="0"/>
          </a:p>
          <a:p>
            <a:r>
              <a:rPr lang="en-US" sz="1600" b="1" dirty="0" smtClean="0"/>
              <a:t>Can you point to your CRA plan, and say, yes, see here on page XXX, </a:t>
            </a:r>
          </a:p>
          <a:p>
            <a:r>
              <a:rPr lang="en-US" sz="1600" b="1" dirty="0" smtClean="0"/>
              <a:t>It says, we will do these kinds of projects, this kind of </a:t>
            </a:r>
            <a:r>
              <a:rPr lang="en-US" sz="1600" b="1" dirty="0" err="1" smtClean="0"/>
              <a:t>activitiy</a:t>
            </a:r>
            <a:r>
              <a:rPr lang="en-US" sz="1600" b="1" dirty="0" smtClean="0"/>
              <a:t>, either generally or specifically. ?????</a:t>
            </a:r>
          </a:p>
          <a:p>
            <a:endParaRPr lang="en-US" sz="1600" b="1" dirty="0" smtClean="0"/>
          </a:p>
          <a:p>
            <a:r>
              <a:rPr lang="en-US" sz="1600" b="1" dirty="0" smtClean="0"/>
              <a:t>We recommend doing CRA plans and amendments in general broad language for this purpose, but you also want to be sure that you are specific enough to take care of the goals and objectives of  CRA plan.</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5300" y="285750"/>
            <a:ext cx="3724275" cy="2793206"/>
          </a:xfrm>
        </p:spPr>
      </p:sp>
      <p:sp>
        <p:nvSpPr>
          <p:cNvPr id="3" name="Notes Placeholder 2"/>
          <p:cNvSpPr>
            <a:spLocks noGrp="1"/>
          </p:cNvSpPr>
          <p:nvPr>
            <p:ph type="body" idx="1"/>
          </p:nvPr>
        </p:nvSpPr>
        <p:spPr>
          <a:xfrm>
            <a:off x="419101" y="3409950"/>
            <a:ext cx="6248400" cy="5294313"/>
          </a:xfrm>
        </p:spPr>
        <p:txBody>
          <a:bodyPr>
            <a:normAutofit/>
          </a:bodyPr>
          <a:lstStyle/>
          <a:p>
            <a:r>
              <a:rPr lang="en-US" sz="1800" b="1" dirty="0" smtClean="0"/>
              <a:t>YOU  SHOULD KEEP THEM SEPARATED !!!!!!!!!!!!!!!!!!!!!!!</a:t>
            </a:r>
          </a:p>
          <a:p>
            <a:endParaRPr lang="en-US" sz="1800" b="1" dirty="0" smtClean="0"/>
          </a:p>
          <a:p>
            <a:r>
              <a:rPr lang="en-US" sz="1800" b="1" dirty="0" smtClean="0"/>
              <a:t>Keep the CIP projects list separate</a:t>
            </a:r>
          </a:p>
          <a:p>
            <a:r>
              <a:rPr lang="en-US" sz="1800" b="1" dirty="0" smtClean="0"/>
              <a:t>Good way to do this is in the budget as well</a:t>
            </a:r>
          </a:p>
          <a:p>
            <a:r>
              <a:rPr lang="en-US" sz="1800" b="1" dirty="0" smtClean="0"/>
              <a:t>You might even talk about them in different terms:  </a:t>
            </a:r>
          </a:p>
          <a:p>
            <a:endParaRPr lang="en-US" sz="1800" b="1" dirty="0" smtClean="0"/>
          </a:p>
          <a:p>
            <a:r>
              <a:rPr lang="en-US" sz="1800" b="1" dirty="0" smtClean="0"/>
              <a:t>CRA PROJECT LIST</a:t>
            </a:r>
          </a:p>
          <a:p>
            <a:r>
              <a:rPr lang="en-US" sz="1800" b="1" dirty="0" smtClean="0"/>
              <a:t>COMP PLAN PROJECTS LIST</a:t>
            </a:r>
          </a:p>
          <a:p>
            <a:endParaRPr lang="en-US" sz="18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285750"/>
            <a:ext cx="3114675" cy="2335213"/>
          </a:xfrm>
        </p:spPr>
      </p:sp>
      <p:sp>
        <p:nvSpPr>
          <p:cNvPr id="3" name="Notes Placeholder 2"/>
          <p:cNvSpPr>
            <a:spLocks noGrp="1"/>
          </p:cNvSpPr>
          <p:nvPr>
            <p:ph type="body" idx="1"/>
          </p:nvPr>
        </p:nvSpPr>
        <p:spPr>
          <a:xfrm>
            <a:off x="419101" y="2800350"/>
            <a:ext cx="6248400" cy="5903913"/>
          </a:xfrm>
        </p:spPr>
        <p:txBody>
          <a:bodyPr>
            <a:normAutofit lnSpcReduction="10000"/>
          </a:bodyPr>
          <a:lstStyle/>
          <a:p>
            <a:endParaRPr lang="en-US" dirty="0" smtClean="0"/>
          </a:p>
          <a:p>
            <a:endParaRPr lang="en-US" dirty="0" smtClean="0"/>
          </a:p>
          <a:p>
            <a:r>
              <a:rPr lang="en-US" sz="1600" b="1" dirty="0" smtClean="0"/>
              <a:t>USE the FRA FOR COVER………………………WE WILL TALK WITH THE PRESS, INDIVIDUALS, LOCAL GROUPS, ALL FOR FREE! </a:t>
            </a:r>
          </a:p>
          <a:p>
            <a:r>
              <a:rPr lang="en-US" sz="1600" b="1" dirty="0" smtClean="0"/>
              <a:t>HOW TO GET AROUND PRESSURE FOR FUNDING GAPS?</a:t>
            </a:r>
          </a:p>
          <a:p>
            <a:r>
              <a:rPr lang="en-US" sz="1600" b="1" dirty="0" smtClean="0"/>
              <a:t>PARTNERSHIPS, LEVERAGING CRA FUNDS, FOUR C’S, CAN WE SKIN THE CAT ANOTHER WAY?</a:t>
            </a:r>
          </a:p>
          <a:p>
            <a:r>
              <a:rPr lang="en-US" sz="1600" b="1" dirty="0" smtClean="0"/>
              <a:t>DO SOME SMELL TESTS – IT PAYS OFF!!!!!!!!</a:t>
            </a:r>
          </a:p>
          <a:p>
            <a:endParaRPr lang="en-US" sz="1600" b="1" dirty="0" smtClean="0"/>
          </a:p>
          <a:p>
            <a:r>
              <a:rPr lang="en-US" sz="1600" b="1" dirty="0" smtClean="0"/>
              <a:t>	WRITE YOUR OWN HEADLINE</a:t>
            </a:r>
          </a:p>
          <a:p>
            <a:endParaRPr lang="en-US" sz="1600" b="1" dirty="0" smtClean="0"/>
          </a:p>
          <a:p>
            <a:r>
              <a:rPr lang="en-US" sz="1600" b="1" dirty="0" smtClean="0"/>
              <a:t>	WRITE YOUR RESPONSE  </a:t>
            </a:r>
          </a:p>
          <a:p>
            <a:endParaRPr lang="en-US" sz="1600" b="1" dirty="0" smtClean="0"/>
          </a:p>
          <a:p>
            <a:r>
              <a:rPr lang="en-US" sz="1600" b="1" dirty="0" smtClean="0"/>
              <a:t>	WRITE YOUR DEFENSE? </a:t>
            </a:r>
          </a:p>
          <a:p>
            <a:endParaRPr lang="en-US" sz="1600" b="1" dirty="0" smtClean="0"/>
          </a:p>
          <a:p>
            <a:r>
              <a:rPr lang="en-US" sz="1600" b="1" dirty="0" smtClean="0"/>
              <a:t>TRY TO ADDRESS CONCERNS, BUT 100% CONSENSUS WILL NEVER BE ACHIEVED.  HAVE YOU EVER NOTICED IN SOME CASES LEADERS THAT TAKE A CHANCE ARE VILLIFIED FOR THINGS, AND THEN WHEN THE PROJECT IS A SUCCESS,  THEY NAME THE BUILDING AFTER THEM! </a:t>
            </a:r>
            <a:r>
              <a:rPr lang="en-US" sz="1600" b="1" dirty="0" smtClean="0">
                <a:sym typeface="Wingdings" pitchFamily="2" charset="2"/>
              </a:rPr>
              <a:t></a:t>
            </a:r>
            <a:endParaRPr lang="en-US" sz="1600" b="1"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xfrm>
            <a:off x="800100" y="4476750"/>
            <a:ext cx="5197475" cy="4233863"/>
          </a:xfrm>
          <a:noFill/>
          <a:ln/>
        </p:spPr>
        <p:txBody>
          <a:bodyPr/>
          <a:lstStyle/>
          <a:p>
            <a:r>
              <a:rPr lang="en-US" sz="4000" dirty="0" smtClean="0"/>
              <a:t>Questions???????????????????????????????</a:t>
            </a:r>
          </a:p>
        </p:txBody>
      </p:sp>
      <p:sp>
        <p:nvSpPr>
          <p:cNvPr id="52228" name="Slide Number Placeholder 3"/>
          <p:cNvSpPr>
            <a:spLocks noGrp="1"/>
          </p:cNvSpPr>
          <p:nvPr>
            <p:ph type="sldNum" sz="quarter" idx="5"/>
          </p:nvPr>
        </p:nvSpPr>
        <p:spPr>
          <a:noFill/>
        </p:spPr>
        <p:txBody>
          <a:bodyPr/>
          <a:lstStyle/>
          <a:p>
            <a:fld id="{C4B977FD-5799-4845-950C-C3BD3B29A588}"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r>
              <a:rPr lang="en-US" b="1" dirty="0" smtClean="0"/>
              <a:t>EXAMPLE:  AGGRESSIVE INCENTIVES</a:t>
            </a:r>
          </a:p>
          <a:p>
            <a:r>
              <a:rPr lang="en-US" b="1" dirty="0" smtClean="0"/>
              <a:t>CLEAR POLICIES, AND STICKING TO THEM</a:t>
            </a:r>
          </a:p>
          <a:p>
            <a:r>
              <a:rPr lang="en-US" b="1" dirty="0" smtClean="0"/>
              <a:t>UNIFIED FRONT ON  POLICIES AND PLANS WITH TAXING ENTITIES</a:t>
            </a:r>
          </a:p>
          <a:p>
            <a:endParaRPr lang="en-US" b="1" dirty="0" smtClean="0"/>
          </a:p>
          <a:p>
            <a:r>
              <a:rPr lang="en-US" b="1" dirty="0" smtClean="0"/>
              <a:t>FOUR C’S</a:t>
            </a:r>
          </a:p>
          <a:p>
            <a:endParaRPr lang="en-US" b="1" dirty="0" smtClean="0"/>
          </a:p>
          <a:p>
            <a:r>
              <a:rPr lang="en-US" b="1" dirty="0" smtClean="0"/>
              <a:t>COMMUNICATE</a:t>
            </a:r>
          </a:p>
          <a:p>
            <a:r>
              <a:rPr lang="en-US" b="1" dirty="0" smtClean="0"/>
              <a:t>COORDINATE</a:t>
            </a:r>
          </a:p>
          <a:p>
            <a:r>
              <a:rPr lang="en-US" b="1" dirty="0" smtClean="0"/>
              <a:t>CELEBRATE</a:t>
            </a:r>
          </a:p>
          <a:p>
            <a:r>
              <a:rPr lang="en-US" b="1" dirty="0" smtClean="0"/>
              <a:t>CREATE</a:t>
            </a:r>
          </a:p>
          <a:p>
            <a:r>
              <a:rPr lang="en-US" dirty="0" smtClean="0"/>
              <a:t>   </a:t>
            </a:r>
          </a:p>
        </p:txBody>
      </p:sp>
      <p:sp>
        <p:nvSpPr>
          <p:cNvPr id="53252" name="Slide Number Placeholder 3"/>
          <p:cNvSpPr>
            <a:spLocks noGrp="1"/>
          </p:cNvSpPr>
          <p:nvPr>
            <p:ph type="sldNum" sz="quarter" idx="5"/>
          </p:nvPr>
        </p:nvSpPr>
        <p:spPr>
          <a:noFill/>
        </p:spPr>
        <p:txBody>
          <a:bodyPr/>
          <a:lstStyle/>
          <a:p>
            <a:fld id="{B80AC5CE-B521-428D-9957-BE6B67C26E47}"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sz="3600" dirty="0" smtClean="0"/>
              <a:t>Say it.  Repeat it – explain each part.</a:t>
            </a:r>
          </a:p>
        </p:txBody>
      </p:sp>
      <p:sp>
        <p:nvSpPr>
          <p:cNvPr id="54276" name="Slide Number Placeholder 3"/>
          <p:cNvSpPr>
            <a:spLocks noGrp="1"/>
          </p:cNvSpPr>
          <p:nvPr>
            <p:ph type="sldNum" sz="quarter" idx="5"/>
          </p:nvPr>
        </p:nvSpPr>
        <p:spPr>
          <a:noFill/>
        </p:spPr>
        <p:txBody>
          <a:bodyPr/>
          <a:lstStyle/>
          <a:p>
            <a:fld id="{079F2AB4-444D-40B4-83A1-D266F6441301}"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US" dirty="0" smtClean="0"/>
              <a:t>Needs work</a:t>
            </a:r>
          </a:p>
        </p:txBody>
      </p:sp>
      <p:sp>
        <p:nvSpPr>
          <p:cNvPr id="55300" name="Slide Number Placeholder 3"/>
          <p:cNvSpPr>
            <a:spLocks noGrp="1"/>
          </p:cNvSpPr>
          <p:nvPr>
            <p:ph type="sldNum" sz="quarter" idx="5"/>
          </p:nvPr>
        </p:nvSpPr>
        <p:spPr>
          <a:noFill/>
        </p:spPr>
        <p:txBody>
          <a:bodyPr/>
          <a:lstStyle/>
          <a:p>
            <a:fld id="{D393E5BA-E368-46A9-A900-5948A2846A90}"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6700" y="285750"/>
            <a:ext cx="3190875" cy="2392363"/>
          </a:xfrm>
        </p:spPr>
      </p:sp>
      <p:sp>
        <p:nvSpPr>
          <p:cNvPr id="3" name="Notes Placeholder 2"/>
          <p:cNvSpPr>
            <a:spLocks noGrp="1"/>
          </p:cNvSpPr>
          <p:nvPr>
            <p:ph type="body" idx="1"/>
          </p:nvPr>
        </p:nvSpPr>
        <p:spPr>
          <a:xfrm>
            <a:off x="190500" y="2876550"/>
            <a:ext cx="6629399" cy="5827713"/>
          </a:xfrm>
        </p:spPr>
        <p:txBody>
          <a:bodyPr>
            <a:noAutofit/>
          </a:bodyPr>
          <a:lstStyle/>
          <a:p>
            <a:endParaRPr lang="en-US" sz="1500" kern="120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dirty="0" smtClean="0"/>
              <a:t> </a:t>
            </a:r>
            <a:r>
              <a:rPr lang="en-US" sz="2400" dirty="0" smtClean="0"/>
              <a:t>DON’T FORGET TO LEAD!!!!!!!!!!!!!!!!!!</a:t>
            </a:r>
          </a:p>
          <a:p>
            <a:endParaRPr lang="en-US" sz="2400" dirty="0" smtClean="0"/>
          </a:p>
          <a:p>
            <a:r>
              <a:rPr lang="en-US" sz="2400" dirty="0" smtClean="0"/>
              <a:t>PULL THE TRIGGER AND MOVE FORWARD!!!!!!!!!!!!!!!!!</a:t>
            </a:r>
          </a:p>
        </p:txBody>
      </p:sp>
      <p:sp>
        <p:nvSpPr>
          <p:cNvPr id="56324" name="Slide Number Placeholder 3"/>
          <p:cNvSpPr>
            <a:spLocks noGrp="1"/>
          </p:cNvSpPr>
          <p:nvPr>
            <p:ph type="sldNum" sz="quarter" idx="5"/>
          </p:nvPr>
        </p:nvSpPr>
        <p:spPr>
          <a:noFill/>
        </p:spPr>
        <p:txBody>
          <a:bodyPr/>
          <a:lstStyle/>
          <a:p>
            <a:fld id="{E8070F6E-9D91-4CA5-A58A-16609E89AAEF}"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b="1" dirty="0" smtClean="0"/>
              <a:t>Can you relate?????????????????</a:t>
            </a:r>
          </a:p>
          <a:p>
            <a:r>
              <a:rPr lang="en-US" sz="2800" b="1" dirty="0" smtClean="0"/>
              <a:t>Remember, you can’t get it all done at once, and usually, it happens when it is supposed to, and you need to know when to leave an idea or project or plan because it is not ripe. </a:t>
            </a:r>
          </a:p>
          <a:p>
            <a:endParaRPr lang="en-US" sz="2800" b="1" dirty="0"/>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34525497-8343-4B59-A45F-EB0051407E47}"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0009D81-E6B7-45D6-BCD4-CBAD8624346E}" type="slidenum">
              <a:rPr lang="en-US" smtClean="0"/>
              <a:pPr>
                <a:defRPr/>
              </a:pPr>
              <a:t>37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z="1800" b="1" dirty="0" smtClean="0"/>
          </a:p>
        </p:txBody>
      </p:sp>
      <p:sp>
        <p:nvSpPr>
          <p:cNvPr id="41988" name="Slide Number Placeholder 3"/>
          <p:cNvSpPr>
            <a:spLocks noGrp="1"/>
          </p:cNvSpPr>
          <p:nvPr>
            <p:ph type="sldNum" sz="quarter" idx="5"/>
          </p:nvPr>
        </p:nvSpPr>
        <p:spPr>
          <a:noFill/>
        </p:spPr>
        <p:txBody>
          <a:bodyPr/>
          <a:lstStyle/>
          <a:p>
            <a:fld id="{8FCA7269-1D94-4780-88D7-D16C16EC3E66}"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266700" y="285750"/>
            <a:ext cx="4029075" cy="3021806"/>
          </a:xfrm>
          <a:ln/>
        </p:spPr>
      </p:sp>
      <p:sp>
        <p:nvSpPr>
          <p:cNvPr id="43011" name="Notes Placeholder 2"/>
          <p:cNvSpPr>
            <a:spLocks noGrp="1"/>
          </p:cNvSpPr>
          <p:nvPr>
            <p:ph type="body" idx="1"/>
          </p:nvPr>
        </p:nvSpPr>
        <p:spPr>
          <a:xfrm>
            <a:off x="266701" y="3562350"/>
            <a:ext cx="5875338" cy="5141913"/>
          </a:xfrm>
          <a:noFill/>
          <a:ln/>
        </p:spPr>
        <p:txBody>
          <a:bodyPr/>
          <a:lstStyle/>
          <a:p>
            <a:endParaRPr lang="en-US" dirty="0" smtClean="0"/>
          </a:p>
        </p:txBody>
      </p:sp>
      <p:sp>
        <p:nvSpPr>
          <p:cNvPr id="43012" name="Slide Number Placeholder 3"/>
          <p:cNvSpPr>
            <a:spLocks noGrp="1"/>
          </p:cNvSpPr>
          <p:nvPr>
            <p:ph type="sldNum" sz="quarter" idx="5"/>
          </p:nvPr>
        </p:nvSpPr>
        <p:spPr>
          <a:noFill/>
        </p:spPr>
        <p:txBody>
          <a:bodyPr/>
          <a:lstStyle/>
          <a:p>
            <a:fld id="{CA10A3EC-4904-4CAA-941A-A7DCE0354396}"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dirty="0" smtClean="0"/>
          </a:p>
          <a:p>
            <a:endParaRPr lang="en-US" sz="2000" b="1" dirty="0" smtClean="0"/>
          </a:p>
        </p:txBody>
      </p:sp>
      <p:sp>
        <p:nvSpPr>
          <p:cNvPr id="44036" name="Slide Number Placeholder 3"/>
          <p:cNvSpPr>
            <a:spLocks noGrp="1"/>
          </p:cNvSpPr>
          <p:nvPr>
            <p:ph type="sldNum" sz="quarter" idx="5"/>
          </p:nvPr>
        </p:nvSpPr>
        <p:spPr>
          <a:noFill/>
        </p:spPr>
        <p:txBody>
          <a:bodyPr/>
          <a:lstStyle/>
          <a:p>
            <a:fld id="{3EF52138-BD36-4FD6-AE6A-7CEEB33648BA}"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z="1800" b="1" dirty="0" smtClean="0"/>
          </a:p>
        </p:txBody>
      </p:sp>
      <p:sp>
        <p:nvSpPr>
          <p:cNvPr id="45060" name="Slide Number Placeholder 3"/>
          <p:cNvSpPr>
            <a:spLocks noGrp="1"/>
          </p:cNvSpPr>
          <p:nvPr>
            <p:ph type="sldNum" sz="quarter" idx="5"/>
          </p:nvPr>
        </p:nvSpPr>
        <p:spPr>
          <a:noFill/>
        </p:spPr>
        <p:txBody>
          <a:bodyPr/>
          <a:lstStyle/>
          <a:p>
            <a:fld id="{869F30E7-F12F-49C7-98CE-385E38346FF8}"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dirty="0" smtClean="0"/>
          </a:p>
        </p:txBody>
      </p:sp>
      <p:sp>
        <p:nvSpPr>
          <p:cNvPr id="46084" name="Slide Number Placeholder 3"/>
          <p:cNvSpPr>
            <a:spLocks noGrp="1"/>
          </p:cNvSpPr>
          <p:nvPr>
            <p:ph type="sldNum" sz="quarter" idx="5"/>
          </p:nvPr>
        </p:nvSpPr>
        <p:spPr>
          <a:noFill/>
        </p:spPr>
        <p:txBody>
          <a:bodyPr/>
          <a:lstStyle/>
          <a:p>
            <a:fld id="{8641C64E-1729-4730-9F31-8202A2F44FC0}"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190500" y="209550"/>
            <a:ext cx="3234267" cy="2425700"/>
          </a:xfrm>
          <a:ln/>
        </p:spPr>
      </p:sp>
      <p:sp>
        <p:nvSpPr>
          <p:cNvPr id="47107" name="Notes Placeholder 2"/>
          <p:cNvSpPr>
            <a:spLocks noGrp="1"/>
          </p:cNvSpPr>
          <p:nvPr>
            <p:ph type="body" idx="1"/>
          </p:nvPr>
        </p:nvSpPr>
        <p:spPr>
          <a:xfrm>
            <a:off x="495301" y="2800350"/>
            <a:ext cx="6096000" cy="5903913"/>
          </a:xfrm>
          <a:noFill/>
          <a:ln/>
        </p:spPr>
        <p:txBody>
          <a:bodyPr/>
          <a:lstStyle/>
          <a:p>
            <a:r>
              <a:rPr lang="en-US" dirty="0" smtClean="0"/>
              <a:t> </a:t>
            </a:r>
            <a:r>
              <a:rPr lang="en-US" sz="1800" b="1" dirty="0" smtClean="0"/>
              <a:t>Up until 1969, there were no CRAs in Florida</a:t>
            </a:r>
          </a:p>
          <a:p>
            <a:r>
              <a:rPr lang="en-US" sz="1800" b="1" dirty="0" smtClean="0"/>
              <a:t>And until 1980 and the Miami Beach victory in court, CRAs generally </a:t>
            </a:r>
            <a:r>
              <a:rPr lang="en-US" sz="1800" b="1" u="sng" dirty="0" smtClean="0"/>
              <a:t>were not functioning</a:t>
            </a:r>
          </a:p>
          <a:p>
            <a:r>
              <a:rPr lang="en-US" sz="1800" b="1" dirty="0" smtClean="0"/>
              <a:t>In Florida, downtowns  went to the legislature to ask them to give independent special districts such as DDAs, DIBs, and DIAs, ability to levy additional millage on downtown properties (approved by the property owners) to fund promotion, marketing, infrastructure improvements and other revitalization tools.</a:t>
            </a:r>
          </a:p>
          <a:p>
            <a:r>
              <a:rPr lang="en-US" sz="1800" b="1" dirty="0" smtClean="0"/>
              <a:t>By 1969, however, other states had passed legislation, though, primarily Michigan and Ohio.  And Florida legislators did not want their fingerprints on any legislation that increased taxes…..</a:t>
            </a:r>
          </a:p>
          <a:p>
            <a:endParaRPr lang="en-US" sz="1800" b="1" dirty="0" smtClean="0"/>
          </a:p>
          <a:p>
            <a:r>
              <a:rPr lang="en-US" sz="1800" b="1" dirty="0" smtClean="0"/>
              <a:t>So they said, hey CRAS are not taxes but generated locally, if they want to pay for it locally, fine with </a:t>
            </a:r>
            <a:r>
              <a:rPr lang="en-US" sz="1800" b="1" dirty="0" smtClean="0"/>
              <a:t>us.</a:t>
            </a:r>
            <a:endParaRPr lang="en-US" sz="1800" b="1" dirty="0" smtClean="0"/>
          </a:p>
          <a:p>
            <a:endParaRPr lang="en-US" sz="1800" b="1" dirty="0" smtClean="0"/>
          </a:p>
        </p:txBody>
      </p:sp>
      <p:sp>
        <p:nvSpPr>
          <p:cNvPr id="47108" name="Slide Number Placeholder 3"/>
          <p:cNvSpPr>
            <a:spLocks noGrp="1"/>
          </p:cNvSpPr>
          <p:nvPr>
            <p:ph type="sldNum" sz="quarter" idx="5"/>
          </p:nvPr>
        </p:nvSpPr>
        <p:spPr>
          <a:noFill/>
        </p:spPr>
        <p:txBody>
          <a:bodyPr/>
          <a:lstStyle/>
          <a:p>
            <a:fld id="{043E13C3-B4EB-4FA3-B6DA-87907B7FBE69}"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B5761EE-6AAF-4B29-9B9F-F78A903CBDF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96AAD5D-FFE5-44EE-9714-15C8F60FAEC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CFA6257-0C4D-4780-A019-ABC84EC82CC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4FD713B-EB7D-47D7-888C-D7F2A0C98B8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1F12DAA-D9F2-4688-9965-5D183DDBD4A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63A953A-3902-42C1-9243-EA045509B60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57E615C-0883-46B4-BED6-C104F7EF17D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8CA2DC8A-F19E-4730-9F5F-F726E5A6643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9B7AA48-B823-4C77-91CD-F90E5347C32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A58A009-722D-4DDF-A632-E3A6A92EB35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dirty="0"/>
            </a:lvl1pPr>
          </a:lstStyle>
          <a:p>
            <a:pPr>
              <a:defRPr/>
            </a:pPr>
            <a:endParaRPr lang="en-US"/>
          </a:p>
        </p:txBody>
      </p:sp>
      <p:sp>
        <p:nvSpPr>
          <p:cNvPr id="10" name="Footer Placeholder 5"/>
          <p:cNvSpPr>
            <a:spLocks noGrp="1"/>
          </p:cNvSpPr>
          <p:nvPr>
            <p:ph type="ftr" sz="quarter" idx="11"/>
          </p:nvPr>
        </p:nvSpPr>
        <p:spPr/>
        <p:txBody>
          <a:bodyPr/>
          <a:lstStyle>
            <a:lvl1pPr>
              <a:defRPr dirty="0"/>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7363ECC-F54E-43FC-ACFD-A1A6DF7ABE6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dirty="0">
                <a:solidFill>
                  <a:schemeClr val="tx2">
                    <a:shade val="90000"/>
                  </a:schemeClr>
                </a:solidFill>
                <a:cs typeface="+mn-cs"/>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dirty="0">
                <a:solidFill>
                  <a:schemeClr val="tx2">
                    <a:shade val="90000"/>
                  </a:schemeClr>
                </a:solidFill>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44F7E792-A199-4EEE-86A6-9F719ED533FE}"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0" hangingPunct="0">
                <a:defRPr/>
              </a:pPr>
              <a:endParaRPr lang="en-US" dirty="0">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0" hangingPunct="0">
                <a:defRPr/>
              </a:pPr>
              <a:endParaRPr lang="en-US" dirty="0">
                <a:cs typeface="+mn-cs"/>
              </a:endParaRPr>
            </a:p>
          </p:txBody>
        </p:sp>
      </p:grpSp>
    </p:spTree>
  </p:cSld>
  <p:clrMap bg1="dk1" tx1="lt1" bg2="dk2" tx2="lt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6" r:id="rId9"/>
    <p:sldLayoutId id="2147483864" r:id="rId10"/>
    <p:sldLayoutId id="214748386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www.flcounties.com/" TargetMode="External"/><Relationship Id="rId3" Type="http://schemas.openxmlformats.org/officeDocument/2006/relationships/hyperlink" Target="http://www.floridaplanning.org/" TargetMode="External"/><Relationship Id="rId7" Type="http://schemas.openxmlformats.org/officeDocument/2006/relationships/hyperlink" Target="http://www.flcities.com/"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www.fba.org/" TargetMode="External"/><Relationship Id="rId5" Type="http://schemas.openxmlformats.org/officeDocument/2006/relationships/hyperlink" Target="http://www.uli.org" TargetMode="External"/><Relationship Id="rId4" Type="http://schemas.openxmlformats.org/officeDocument/2006/relationships/hyperlink" Target="http://www.icsc.org/" TargetMode="External"/><Relationship Id="rId9" Type="http://schemas.openxmlformats.org/officeDocument/2006/relationships/hyperlink" Target="http://www.myflorida.com/"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mailto:cwestmoreland@flcities.com"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mailto:jpiland@flcities.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066800"/>
            <a:ext cx="7772400" cy="1752599"/>
          </a:xfrm>
        </p:spPr>
        <p:txBody>
          <a:bodyPr>
            <a:normAutofit fontScale="90000"/>
          </a:bodyPr>
          <a:lstStyle/>
          <a:p>
            <a:pPr eaLnBrk="1" fontAlgn="auto" hangingPunct="1">
              <a:spcAft>
                <a:spcPts val="0"/>
              </a:spcAft>
              <a:defRPr/>
            </a:pP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3600" dirty="0" smtClean="0">
                <a:effectLst/>
              </a:rPr>
              <a:t/>
            </a:r>
            <a:br>
              <a:rPr lang="en-US" sz="3600" dirty="0" smtClean="0">
                <a:effectLst/>
              </a:rPr>
            </a:br>
            <a:endParaRPr lang="en-US" dirty="0">
              <a:effectLst/>
            </a:endParaRPr>
          </a:p>
        </p:txBody>
      </p:sp>
      <p:sp>
        <p:nvSpPr>
          <p:cNvPr id="2052" name="Rectangle 4"/>
          <p:cNvSpPr>
            <a:spLocks noGrp="1" noChangeArrowheads="1"/>
          </p:cNvSpPr>
          <p:nvPr>
            <p:ph type="subTitle" idx="1"/>
          </p:nvPr>
        </p:nvSpPr>
        <p:spPr>
          <a:xfrm>
            <a:off x="1371600" y="1371600"/>
            <a:ext cx="6400800" cy="4038600"/>
          </a:xfrm>
        </p:spPr>
        <p:txBody>
          <a:bodyPr/>
          <a:lstStyle/>
          <a:p>
            <a:pPr marR="0" eaLnBrk="1" hangingPunct="1">
              <a:defRPr/>
            </a:pPr>
            <a:r>
              <a:rPr lang="en-US" sz="4000" b="1" dirty="0" smtClean="0">
                <a:solidFill>
                  <a:srgbClr val="FFC000"/>
                </a:solidFill>
                <a:effectLst>
                  <a:outerShdw blurRad="38100" dist="38100" dir="2700000" algn="tl">
                    <a:srgbClr val="000000">
                      <a:alpha val="43137"/>
                    </a:srgbClr>
                  </a:outerShdw>
                </a:effectLst>
              </a:rPr>
              <a:t>CRAs:  CRA Board Member Training</a:t>
            </a:r>
          </a:p>
          <a:p>
            <a:pPr marR="0" eaLnBrk="1" hangingPunct="1">
              <a:defRPr/>
            </a:pPr>
            <a:endParaRPr lang="en-US" sz="3600" b="1" dirty="0" smtClean="0">
              <a:solidFill>
                <a:srgbClr val="FFC000"/>
              </a:solidFill>
            </a:endParaRPr>
          </a:p>
          <a:p>
            <a:pPr marR="0" algn="l" eaLnBrk="1" hangingPunct="1">
              <a:defRPr/>
            </a:pPr>
            <a:r>
              <a:rPr lang="en-US" sz="3600" b="1" i="1" dirty="0" smtClean="0"/>
              <a:t>			     </a:t>
            </a:r>
          </a:p>
          <a:p>
            <a:pPr marR="0" algn="l" eaLnBrk="1" hangingPunct="1">
              <a:defRPr/>
            </a:pPr>
            <a:r>
              <a:rPr lang="en-US" sz="2000" b="1" i="1" dirty="0">
                <a:solidFill>
                  <a:srgbClr val="FFC000"/>
                </a:solidFill>
              </a:rPr>
              <a:t>Redevelopment in a Changing </a:t>
            </a:r>
            <a:r>
              <a:rPr lang="en-US" sz="2000" b="1" i="1" dirty="0" smtClean="0">
                <a:solidFill>
                  <a:srgbClr val="FFC000"/>
                </a:solidFill>
              </a:rPr>
              <a:t>Economy</a:t>
            </a:r>
            <a:endParaRPr lang="en-US" sz="2000" b="1" i="1" dirty="0">
              <a:solidFill>
                <a:srgbClr val="FFC000"/>
              </a:solidFill>
            </a:endParaRPr>
          </a:p>
          <a:p>
            <a:pPr marR="0" algn="l" eaLnBrk="1" hangingPunct="1">
              <a:defRPr/>
            </a:pPr>
            <a:r>
              <a:rPr lang="en-US" sz="1800" b="1" dirty="0" smtClean="0">
                <a:solidFill>
                  <a:srgbClr val="FFC000"/>
                </a:solidFill>
              </a:rPr>
              <a:t> </a:t>
            </a:r>
          </a:p>
        </p:txBody>
      </p:sp>
      <p:pic>
        <p:nvPicPr>
          <p:cNvPr id="3076" name="Picture 4" descr="Fra_logo email 2.jpg"/>
          <p:cNvPicPr>
            <a:picLocks noChangeAspect="1"/>
          </p:cNvPicPr>
          <p:nvPr/>
        </p:nvPicPr>
        <p:blipFill>
          <a:blip r:embed="rId3" cstate="print"/>
          <a:srcRect/>
          <a:stretch>
            <a:fillRect/>
          </a:stretch>
        </p:blipFill>
        <p:spPr bwMode="auto">
          <a:xfrm>
            <a:off x="6781800" y="4191000"/>
            <a:ext cx="1771650" cy="2057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More CRA Facts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5562600"/>
          </a:xfrm>
        </p:spPr>
        <p:txBody>
          <a:bodyPr/>
          <a:lstStyle/>
          <a:p>
            <a:pPr>
              <a:buFont typeface="Wingdings" pitchFamily="2" charset="2"/>
              <a:buChar char="§"/>
              <a:defRPr/>
            </a:pPr>
            <a:endParaRPr lang="en-US" sz="2400" dirty="0" smtClean="0">
              <a:effectLst>
                <a:outerShdw blurRad="38100" dist="38100" dir="2700000" algn="tl">
                  <a:srgbClr val="000000">
                    <a:alpha val="43137"/>
                  </a:srgbClr>
                </a:outerShdw>
              </a:effectLst>
            </a:endParaRPr>
          </a:p>
          <a:p>
            <a:pPr>
              <a:buFont typeface="Wingdings" pitchFamily="2" charset="2"/>
              <a:buChar char="§"/>
              <a:defRPr/>
            </a:pPr>
            <a:r>
              <a:rPr lang="en-US" sz="2400" dirty="0" smtClean="0">
                <a:effectLst>
                  <a:outerShdw blurRad="38100" dist="38100" dir="2700000" algn="tl">
                    <a:srgbClr val="000000">
                      <a:alpha val="43137"/>
                    </a:srgbClr>
                  </a:outerShdw>
                </a:effectLst>
              </a:rPr>
              <a:t>More </a:t>
            </a:r>
            <a:r>
              <a:rPr lang="en-US" sz="2400" dirty="0">
                <a:effectLst>
                  <a:outerShdw blurRad="38100" dist="38100" dir="2700000" algn="tl">
                    <a:srgbClr val="000000">
                      <a:alpha val="43137"/>
                    </a:srgbClr>
                  </a:outerShdw>
                </a:effectLst>
              </a:rPr>
              <a:t>than 200 CRAs in the </a:t>
            </a:r>
            <a:r>
              <a:rPr lang="en-US" sz="2400" dirty="0" smtClean="0">
                <a:effectLst>
                  <a:outerShdw blurRad="38100" dist="38100" dir="2700000" algn="tl">
                    <a:srgbClr val="000000">
                      <a:alpha val="43137"/>
                    </a:srgbClr>
                  </a:outerShdw>
                </a:effectLst>
              </a:rPr>
              <a:t>state – DEO keeps list ( </a:t>
            </a:r>
            <a:endParaRPr lang="en-US" sz="2400" dirty="0">
              <a:effectLst>
                <a:outerShdw blurRad="38100" dist="38100" dir="2700000" algn="tl">
                  <a:srgbClr val="000000">
                    <a:alpha val="43137"/>
                  </a:srgbClr>
                </a:outerShdw>
              </a:effectLst>
            </a:endParaRPr>
          </a:p>
          <a:p>
            <a:pPr>
              <a:buFont typeface="Wingdings" pitchFamily="2" charset="2"/>
              <a:buChar char="§"/>
              <a:defRPr/>
            </a:pPr>
            <a:r>
              <a:rPr lang="en-US" sz="2400" dirty="0">
                <a:effectLst>
                  <a:outerShdw blurRad="38100" dist="38100" dir="2700000" algn="tl">
                    <a:srgbClr val="000000">
                      <a:alpha val="43137"/>
                    </a:srgbClr>
                  </a:outerShdw>
                </a:effectLst>
              </a:rPr>
              <a:t>The fiscal year of all CRAs is October 1 – September 30</a:t>
            </a:r>
          </a:p>
          <a:p>
            <a:pPr>
              <a:buFont typeface="Wingdings" pitchFamily="2" charset="2"/>
              <a:buChar char="§"/>
              <a:defRPr/>
            </a:pPr>
            <a:r>
              <a:rPr lang="en-US" sz="2400" dirty="0" smtClean="0">
                <a:effectLst>
                  <a:outerShdw blurRad="38100" dist="38100" dir="2700000" algn="tl">
                    <a:srgbClr val="000000">
                      <a:alpha val="43137"/>
                    </a:srgbClr>
                  </a:outerShdw>
                </a:effectLst>
              </a:rPr>
              <a:t>CRAs </a:t>
            </a:r>
            <a:r>
              <a:rPr lang="en-US" sz="2400" dirty="0">
                <a:effectLst>
                  <a:outerShdw blurRad="38100" dist="38100" dir="2700000" algn="tl">
                    <a:srgbClr val="000000">
                      <a:alpha val="43137"/>
                    </a:srgbClr>
                  </a:outerShdw>
                </a:effectLst>
              </a:rPr>
              <a:t>in Florida have terms from 7-30 years, avg. 20</a:t>
            </a:r>
          </a:p>
          <a:p>
            <a:pPr>
              <a:buFont typeface="Wingdings" pitchFamily="2" charset="2"/>
              <a:buChar char="§"/>
              <a:defRPr/>
            </a:pPr>
            <a:r>
              <a:rPr lang="en-US" sz="2400" dirty="0" smtClean="0">
                <a:effectLst>
                  <a:outerShdw blurRad="38100" dist="38100" dir="2700000" algn="tl">
                    <a:srgbClr val="000000">
                      <a:alpha val="43137"/>
                    </a:srgbClr>
                  </a:outerShdw>
                </a:effectLst>
              </a:rPr>
              <a:t>School boards, water management districts, and most other special districts </a:t>
            </a:r>
            <a:r>
              <a:rPr lang="en-US" sz="2400" u="sng" dirty="0" smtClean="0">
                <a:effectLst>
                  <a:outerShdw blurRad="38100" dist="38100" dir="2700000" algn="tl">
                    <a:srgbClr val="000000">
                      <a:alpha val="43137"/>
                    </a:srgbClr>
                  </a:outerShdw>
                </a:effectLst>
              </a:rPr>
              <a:t>do not</a:t>
            </a:r>
            <a:r>
              <a:rPr lang="en-US" sz="2400" dirty="0" smtClean="0">
                <a:effectLst>
                  <a:outerShdw blurRad="38100" dist="38100" dir="2700000" algn="tl">
                    <a:srgbClr val="000000">
                      <a:alpha val="43137"/>
                    </a:srgbClr>
                  </a:outerShdw>
                </a:effectLst>
              </a:rPr>
              <a:t> pay into CRA trust funds </a:t>
            </a:r>
          </a:p>
          <a:p>
            <a:pPr>
              <a:buFont typeface="Wingdings" pitchFamily="2" charset="2"/>
              <a:buChar char="§"/>
              <a:defRPr/>
            </a:pPr>
            <a:r>
              <a:rPr lang="en-US" sz="2400" dirty="0" smtClean="0">
                <a:effectLst>
                  <a:outerShdw blurRad="38100" dist="38100" dir="2700000" algn="tl">
                    <a:srgbClr val="000000">
                      <a:alpha val="43137"/>
                    </a:srgbClr>
                  </a:outerShdw>
                </a:effectLst>
              </a:rPr>
              <a:t>CRAs can give public dollars to private sector – WHY?</a:t>
            </a:r>
          </a:p>
          <a:p>
            <a:pPr>
              <a:buNone/>
              <a:defRPr/>
            </a:pPr>
            <a:r>
              <a:rPr lang="en-US" sz="2400" dirty="0" smtClean="0">
                <a:effectLst>
                  <a:outerShdw blurRad="38100" dist="38100" dir="2700000" algn="tl">
                    <a:srgbClr val="000000">
                      <a:alpha val="43137"/>
                    </a:srgbClr>
                  </a:outerShdw>
                </a:effectLst>
              </a:rPr>
              <a:t>    their mission and process is a </a:t>
            </a:r>
            <a:r>
              <a:rPr lang="en-US" sz="2400" u="sng" dirty="0" smtClean="0">
                <a:effectLst>
                  <a:outerShdw blurRad="38100" dist="38100" dir="2700000" algn="tl">
                    <a:srgbClr val="000000">
                      <a:alpha val="43137"/>
                    </a:srgbClr>
                  </a:outerShdw>
                </a:effectLst>
              </a:rPr>
              <a:t>public benefit</a:t>
            </a:r>
            <a:r>
              <a:rPr lang="en-US" sz="2400" dirty="0" smtClean="0">
                <a:effectLst>
                  <a:outerShdw blurRad="38100" dist="38100" dir="2700000" algn="tl">
                    <a:srgbClr val="000000">
                      <a:alpha val="43137"/>
                    </a:srgbClr>
                  </a:outerShdw>
                </a:effectLst>
              </a:rPr>
              <a:t> per the courts and statute. </a:t>
            </a:r>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457200" y="704850"/>
            <a:ext cx="8229600" cy="9715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The Redevelopment Plan is the Blueprint for CRA Activities</a:t>
            </a:r>
          </a:p>
        </p:txBody>
      </p:sp>
      <p:sp>
        <p:nvSpPr>
          <p:cNvPr id="12291" name="Rectangle 1027"/>
          <p:cNvSpPr>
            <a:spLocks noGrp="1" noChangeArrowheads="1"/>
          </p:cNvSpPr>
          <p:nvPr>
            <p:ph idx="1"/>
          </p:nvPr>
        </p:nvSpPr>
        <p:spPr>
          <a:xfrm>
            <a:off x="685800" y="1600200"/>
            <a:ext cx="8839200" cy="4114800"/>
          </a:xfrm>
        </p:spPr>
        <p:txBody>
          <a:bodyPr/>
          <a:lstStyle/>
          <a:p>
            <a:pPr eaLnBrk="1" hangingPunct="1">
              <a:lnSpc>
                <a:spcPct val="90000"/>
              </a:lnSpc>
              <a:spcBef>
                <a:spcPct val="50000"/>
              </a:spcBef>
              <a:buFont typeface="Wingdings 2" pitchFamily="18" charset="2"/>
              <a:buNone/>
              <a:defRPr/>
            </a:pPr>
            <a:endParaRPr lang="en-US" b="1" dirty="0" smtClean="0">
              <a:solidFill>
                <a:srgbClr val="000000"/>
              </a:solidFill>
              <a:cs typeface="Tahoma" pitchFamily="34" charset="0"/>
            </a:endParaRP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 publicly drafted master plan for redevelopment</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Addresses unique </a:t>
            </a:r>
            <a:r>
              <a:rPr lang="en-US" u="sng" dirty="0" smtClean="0">
                <a:effectLst>
                  <a:outerShdw blurRad="38100" dist="38100" dir="2700000" algn="tl">
                    <a:srgbClr val="000000">
                      <a:alpha val="43137"/>
                    </a:srgbClr>
                  </a:outerShdw>
                </a:effectLst>
                <a:cs typeface="Tahoma" pitchFamily="34" charset="0"/>
              </a:rPr>
              <a:t>customized </a:t>
            </a:r>
            <a:r>
              <a:rPr lang="en-US" dirty="0" smtClean="0">
                <a:effectLst>
                  <a:outerShdw blurRad="38100" dist="38100" dir="2700000" algn="tl">
                    <a:srgbClr val="000000">
                      <a:alpha val="43137"/>
                    </a:srgbClr>
                  </a:outerShdw>
                </a:effectLst>
                <a:cs typeface="Tahoma" pitchFamily="34" charset="0"/>
              </a:rPr>
              <a:t>needs of a specific CRA district</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Sets goals, specifies priorities , identifies projects</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Project revenues and expenses – 5 year</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Roadmap for private sector</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Living document can be amended without limit </a:t>
            </a:r>
          </a:p>
          <a:p>
            <a:pPr eaLnBrk="1" hangingPunct="1">
              <a:lnSpc>
                <a:spcPct val="90000"/>
              </a:lnSpc>
              <a:spcBef>
                <a:spcPct val="50000"/>
              </a:spcBef>
              <a:buFontTx/>
              <a:buNone/>
              <a:defRPr/>
            </a:pPr>
            <a:endParaRPr lang="en-US" b="1" dirty="0" smtClean="0">
              <a:solidFill>
                <a:srgbClr val="0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229600" cy="914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Amending a Plan</a:t>
            </a:r>
          </a:p>
        </p:txBody>
      </p:sp>
      <p:sp>
        <p:nvSpPr>
          <p:cNvPr id="23555" name="Rectangle 3"/>
          <p:cNvSpPr>
            <a:spLocks noGrp="1" noChangeArrowheads="1"/>
          </p:cNvSpPr>
          <p:nvPr>
            <p:ph idx="1"/>
          </p:nvPr>
        </p:nvSpPr>
        <p:spPr>
          <a:xfrm>
            <a:off x="457200" y="1524000"/>
            <a:ext cx="8229600" cy="4572000"/>
          </a:xfrm>
        </p:spPr>
        <p:txBody>
          <a:bodyPr/>
          <a:lstStyle/>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Update plan every 5 yrs / re-set  goals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Must be consistent with the Comprehensive Plan (but not a required element)</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Amendment process is similar to creation of CRA</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Proposed by the CRA Board, sent to local planning agency, to governing body, notices, public hearing, governing body, then charter county approves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Options</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Expand or contract boundaries</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Extend term of CRA</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General updates, additions, edits</a:t>
            </a:r>
            <a:endParaRPr lang="en-US" b="1" dirty="0" smtClean="0"/>
          </a:p>
          <a:p>
            <a:pPr eaLnBrk="1" hangingPunct="1">
              <a:defRPr/>
            </a:pPr>
            <a:endParaRPr lang="en-US" sz="2400" b="1" dirty="0" smtClean="0"/>
          </a:p>
          <a:p>
            <a:pPr eaLnBrk="1" hangingPunct="1">
              <a:defRPr/>
            </a:pPr>
            <a:endParaRPr lang="en-US" sz="2400" b="1" dirty="0" smtClean="0"/>
          </a:p>
          <a:p>
            <a:pPr eaLnBrk="1" hangingPunct="1">
              <a:defRPr/>
            </a:pPr>
            <a:endParaRPr lang="en-US" sz="2800" b="1" dirty="0" smtClean="0"/>
          </a:p>
          <a:p>
            <a:pPr eaLnBrk="1" hangingPunct="1">
              <a:defRPr/>
            </a:pPr>
            <a:endParaRPr lang="en-US" sz="2800" b="1" dirty="0" smtClean="0"/>
          </a:p>
          <a:p>
            <a:pPr eaLnBrk="1" hangingPunct="1">
              <a:defRPr/>
            </a:pPr>
            <a:endParaRPr lang="en-US" sz="28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457200" y="5334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What is Increment Financing?  </a:t>
            </a:r>
          </a:p>
        </p:txBody>
      </p:sp>
      <p:sp>
        <p:nvSpPr>
          <p:cNvPr id="82947" name="Rectangle 1027"/>
          <p:cNvSpPr>
            <a:spLocks noGrp="1" noChangeArrowheads="1"/>
          </p:cNvSpPr>
          <p:nvPr>
            <p:ph idx="1"/>
          </p:nvPr>
        </p:nvSpPr>
        <p:spPr>
          <a:xfrm>
            <a:off x="304800" y="1828800"/>
            <a:ext cx="8229600" cy="4572000"/>
          </a:xfrm>
        </p:spPr>
        <p:txBody>
          <a:bodyPr>
            <a:noAutofit/>
          </a:bodyPr>
          <a:lstStyle/>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Ad valorem property values frozen (base year) for area</a:t>
            </a:r>
            <a:endParaRPr lang="en-US" sz="2800" dirty="0">
              <a:effectLst>
                <a:outerShdw blurRad="38100" dist="38100" dir="2700000" algn="tl">
                  <a:srgbClr val="000000">
                    <a:alpha val="43137"/>
                  </a:srgbClr>
                </a:outerShdw>
              </a:effectLst>
            </a:endParaRP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Yearly increase in property values applied to millage is “</a:t>
            </a:r>
            <a:r>
              <a:rPr lang="en-US" sz="2800" dirty="0">
                <a:effectLst>
                  <a:outerShdw blurRad="38100" dist="38100" dir="2700000" algn="tl">
                    <a:srgbClr val="000000">
                      <a:alpha val="43137"/>
                    </a:srgbClr>
                  </a:outerShdw>
                </a:effectLst>
              </a:rPr>
              <a:t>increment”</a:t>
            </a: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95% of amount is sent to CRA trust fund</a:t>
            </a:r>
            <a:endParaRPr lang="en-US" sz="2800" dirty="0">
              <a:effectLst>
                <a:outerShdw blurRad="38100" dist="38100" dir="2700000" algn="tl">
                  <a:srgbClr val="000000">
                    <a:alpha val="43137"/>
                  </a:srgbClr>
                </a:outerShdw>
              </a:effectLst>
            </a:endParaRPr>
          </a:p>
          <a:p>
            <a:pPr marL="483362" indent="-457200" eaLnBrk="1" fontAlgn="auto" hangingPunct="1">
              <a:lnSpc>
                <a:spcPct val="110000"/>
              </a:lnSpc>
              <a:spcAft>
                <a:spcPts val="0"/>
              </a:spcAft>
              <a:defRPr/>
            </a:pPr>
            <a:r>
              <a:rPr lang="en-US" sz="2800" dirty="0">
                <a:effectLst>
                  <a:outerShdw blurRad="38100" dist="38100" dir="2700000" algn="tl">
                    <a:srgbClr val="000000">
                      <a:alpha val="43137"/>
                    </a:srgbClr>
                  </a:outerShdw>
                </a:effectLst>
              </a:rPr>
              <a:t>County and city write check annually</a:t>
            </a: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CRA adopts budget based on amounts plus donations, loans, bonds, interest  </a:t>
            </a:r>
            <a:endParaRPr lang="en-US" sz="28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a:spLocks noGrp="1" noChangeArrowheads="1"/>
          </p:cNvSpPr>
          <p:nvPr>
            <p:ph type="title"/>
          </p:nvPr>
        </p:nvSpPr>
        <p:spPr>
          <a:xfrm>
            <a:off x="457200" y="70485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How Can the Funds be Spent? </a:t>
            </a:r>
            <a:br>
              <a:rPr lang="en-US" sz="4000" b="1" dirty="0" smtClean="0">
                <a:solidFill>
                  <a:srgbClr val="FFC000"/>
                </a:solidFill>
                <a:effectLst>
                  <a:outerShdw blurRad="38100" dist="38100" dir="2700000" algn="tl">
                    <a:srgbClr val="000000">
                      <a:alpha val="43137"/>
                    </a:srgbClr>
                  </a:outerShdw>
                </a:effectLst>
                <a:latin typeface="+mn-lt"/>
              </a:rPr>
            </a:br>
            <a:r>
              <a:rPr lang="en-US" sz="3200" i="1" dirty="0">
                <a:effectLst>
                  <a:outerShdw blurRad="38100" dist="38100" dir="2700000" algn="tl">
                    <a:srgbClr val="000000">
                      <a:alpha val="43137"/>
                    </a:srgbClr>
                  </a:outerShdw>
                </a:effectLst>
              </a:rPr>
              <a:t>ANYTHING IN THE PLAN </a:t>
            </a:r>
            <a:r>
              <a:rPr lang="en-US" sz="3200" i="1" dirty="0" smtClean="0">
                <a:effectLst>
                  <a:outerShdw blurRad="38100" dist="38100" dir="2700000" algn="tl">
                    <a:srgbClr val="000000">
                      <a:alpha val="43137"/>
                    </a:srgbClr>
                  </a:outerShdw>
                </a:effectLst>
              </a:rPr>
              <a:t>that is in the DISTRICT</a:t>
            </a:r>
            <a:br>
              <a:rPr lang="en-US" sz="3200" i="1" dirty="0" smtClean="0">
                <a:effectLst>
                  <a:outerShdw blurRad="38100" dist="38100" dir="2700000" algn="tl">
                    <a:srgbClr val="000000">
                      <a:alpha val="43137"/>
                    </a:srgbClr>
                  </a:outerShdw>
                </a:effectLst>
              </a:rPr>
            </a:br>
            <a:r>
              <a:rPr lang="en-US" sz="3200" i="1" dirty="0" smtClean="0">
                <a:effectLst>
                  <a:outerShdw blurRad="38100" dist="38100" dir="2700000" algn="tl">
                    <a:srgbClr val="000000">
                      <a:alpha val="43137"/>
                    </a:srgbClr>
                  </a:outerShdw>
                </a:effectLst>
              </a:rPr>
              <a:t>(preferably to remove blighted conditions)</a:t>
            </a:r>
            <a:endParaRPr lang="en-US" sz="3200" b="1" i="1" dirty="0" smtClean="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sz="half" idx="1"/>
          </p:nvPr>
        </p:nvSpPr>
        <p:spPr>
          <a:xfrm>
            <a:off x="457200" y="2057400"/>
            <a:ext cx="4038600" cy="4435475"/>
          </a:xfrm>
        </p:spPr>
        <p:txBody>
          <a:bodyPr/>
          <a:lstStyle/>
          <a:p>
            <a:pPr>
              <a:buFont typeface="Wingdings" pitchFamily="2" charset="2"/>
              <a:buChar char="§"/>
              <a:defRPr/>
            </a:pPr>
            <a:r>
              <a:rPr lang="en-US" sz="2000" dirty="0">
                <a:effectLst>
                  <a:outerShdw blurRad="38100" dist="38100" dir="2700000" algn="tl">
                    <a:srgbClr val="000000">
                      <a:alpha val="43137"/>
                    </a:srgbClr>
                  </a:outerShdw>
                </a:effectLst>
              </a:rPr>
              <a:t>Reimbursement for </a:t>
            </a:r>
            <a:r>
              <a:rPr lang="en-US" sz="2000" dirty="0" smtClean="0">
                <a:effectLst>
                  <a:outerShdw blurRad="38100" dist="38100" dir="2700000" algn="tl">
                    <a:srgbClr val="000000">
                      <a:alpha val="43137"/>
                    </a:srgbClr>
                  </a:outerShdw>
                </a:effectLst>
              </a:rPr>
              <a:t>CRA start </a:t>
            </a:r>
            <a:r>
              <a:rPr lang="en-US" sz="2000" dirty="0">
                <a:effectLst>
                  <a:outerShdw blurRad="38100" dist="38100" dir="2700000" algn="tl">
                    <a:srgbClr val="000000">
                      <a:alpha val="43137"/>
                    </a:srgbClr>
                  </a:outerShdw>
                </a:effectLst>
              </a:rPr>
              <a:t>up costs</a:t>
            </a:r>
          </a:p>
          <a:p>
            <a:pPr>
              <a:buFont typeface="Wingdings" pitchFamily="2" charset="2"/>
              <a:buChar char="§"/>
              <a:defRPr/>
            </a:pPr>
            <a:r>
              <a:rPr lang="en-US" sz="2000" dirty="0" smtClean="0">
                <a:effectLst>
                  <a:outerShdw blurRad="38100" dist="38100" dir="2700000" algn="tl">
                    <a:srgbClr val="000000">
                      <a:alpha val="43137"/>
                    </a:srgbClr>
                  </a:outerShdw>
                </a:effectLst>
              </a:rPr>
              <a:t>Administrative and overhead to carry out adopted plan </a:t>
            </a:r>
          </a:p>
          <a:p>
            <a:pPr>
              <a:buFont typeface="Wingdings" pitchFamily="2" charset="2"/>
              <a:buChar char="§"/>
              <a:defRPr/>
            </a:pPr>
            <a:r>
              <a:rPr lang="en-US" sz="2000" dirty="0" smtClean="0">
                <a:effectLst>
                  <a:outerShdw blurRad="38100" dist="38100" dir="2700000" algn="tl">
                    <a:srgbClr val="000000">
                      <a:alpha val="43137"/>
                    </a:srgbClr>
                  </a:outerShdw>
                </a:effectLst>
              </a:rPr>
              <a:t>Planning, surveys, and financial analysis</a:t>
            </a:r>
          </a:p>
          <a:p>
            <a:pPr>
              <a:buFont typeface="Wingdings" pitchFamily="2" charset="2"/>
              <a:buChar char="§"/>
              <a:defRPr/>
            </a:pPr>
            <a:r>
              <a:rPr lang="en-US" sz="2000" dirty="0" smtClean="0">
                <a:effectLst>
                  <a:outerShdw blurRad="38100" dist="38100" dir="2700000" algn="tl">
                    <a:srgbClr val="000000">
                      <a:alpha val="43137"/>
                    </a:srgbClr>
                  </a:outerShdw>
                </a:effectLst>
              </a:rPr>
              <a:t>Acquisition of real property in the redevelopment area</a:t>
            </a:r>
          </a:p>
          <a:p>
            <a:pPr>
              <a:buFont typeface="Wingdings" pitchFamily="2" charset="2"/>
              <a:buChar char="§"/>
              <a:defRPr/>
            </a:pPr>
            <a:r>
              <a:rPr lang="en-US" sz="2000" dirty="0" smtClean="0">
                <a:effectLst>
                  <a:outerShdw blurRad="38100" dist="38100" dir="2700000" algn="tl">
                    <a:srgbClr val="000000">
                      <a:alpha val="43137"/>
                    </a:srgbClr>
                  </a:outerShdw>
                </a:effectLst>
              </a:rPr>
              <a:t>Clearance and preparation of sites in redevelopment area   </a:t>
            </a:r>
          </a:p>
          <a:p>
            <a:pPr>
              <a:buFont typeface="Wingdings" pitchFamily="2" charset="2"/>
              <a:buChar char="§"/>
              <a:defRPr/>
            </a:pPr>
            <a:r>
              <a:rPr lang="en-US" sz="2000" dirty="0" smtClean="0">
                <a:effectLst>
                  <a:outerShdw blurRad="38100" dist="38100" dir="2700000" algn="tl">
                    <a:srgbClr val="000000">
                      <a:alpha val="43137"/>
                    </a:srgbClr>
                  </a:outerShdw>
                </a:effectLst>
              </a:rPr>
              <a:t>Economic development/business incentives</a:t>
            </a:r>
          </a:p>
          <a:p>
            <a:pPr>
              <a:defRPr/>
            </a:pPr>
            <a:endParaRPr lang="en-US" dirty="0"/>
          </a:p>
        </p:txBody>
      </p:sp>
      <p:sp>
        <p:nvSpPr>
          <p:cNvPr id="2" name="Content Placeholder 1"/>
          <p:cNvSpPr>
            <a:spLocks noGrp="1"/>
          </p:cNvSpPr>
          <p:nvPr>
            <p:ph sz="half" idx="2"/>
          </p:nvPr>
        </p:nvSpPr>
        <p:spPr>
          <a:xfrm>
            <a:off x="4648200" y="2057400"/>
            <a:ext cx="4038600" cy="4435475"/>
          </a:xfrm>
        </p:spPr>
        <p:txBody>
          <a:bodyPr/>
          <a:lstStyle/>
          <a:p>
            <a:pPr>
              <a:buFont typeface="Wingdings" pitchFamily="2" charset="2"/>
              <a:buChar char="§"/>
              <a:defRPr/>
            </a:pPr>
            <a:r>
              <a:rPr lang="en-US" sz="2000" dirty="0" smtClean="0">
                <a:effectLst>
                  <a:outerShdw blurRad="38100" dist="38100" dir="2700000" algn="tl">
                    <a:srgbClr val="000000">
                      <a:alpha val="43137"/>
                    </a:srgbClr>
                  </a:outerShdw>
                </a:effectLst>
              </a:rPr>
              <a:t>Streetscape/capital improvements</a:t>
            </a:r>
          </a:p>
          <a:p>
            <a:pPr>
              <a:buFont typeface="Wingdings" pitchFamily="2" charset="2"/>
              <a:buChar char="§"/>
              <a:defRPr/>
            </a:pPr>
            <a:r>
              <a:rPr lang="en-US" sz="2000" dirty="0" smtClean="0">
                <a:effectLst>
                  <a:outerShdw blurRad="38100" dist="38100" dir="2700000" algn="tl">
                    <a:srgbClr val="000000">
                      <a:alpha val="43137"/>
                    </a:srgbClr>
                  </a:outerShdw>
                </a:effectLst>
              </a:rPr>
              <a:t>Affordable </a:t>
            </a:r>
            <a:r>
              <a:rPr lang="en-US" sz="2000" dirty="0">
                <a:effectLst>
                  <a:outerShdw blurRad="38100" dist="38100" dir="2700000" algn="tl">
                    <a:srgbClr val="000000">
                      <a:alpha val="43137"/>
                    </a:srgbClr>
                  </a:outerShdw>
                </a:effectLst>
              </a:rPr>
              <a:t>housing within the area</a:t>
            </a:r>
          </a:p>
          <a:p>
            <a:pPr>
              <a:buFont typeface="Wingdings" pitchFamily="2" charset="2"/>
              <a:buChar char="§"/>
              <a:defRPr/>
            </a:pPr>
            <a:r>
              <a:rPr lang="en-US" sz="2000" dirty="0">
                <a:effectLst>
                  <a:outerShdw blurRad="38100" dist="38100" dir="2700000" algn="tl">
                    <a:srgbClr val="000000">
                      <a:alpha val="43137"/>
                    </a:srgbClr>
                  </a:outerShdw>
                </a:effectLst>
              </a:rPr>
              <a:t>Community policing innovations</a:t>
            </a:r>
          </a:p>
          <a:p>
            <a:pPr>
              <a:buFont typeface="Wingdings" pitchFamily="2" charset="2"/>
              <a:buChar char="§"/>
              <a:defRPr/>
            </a:pPr>
            <a:r>
              <a:rPr lang="en-US" sz="2000" dirty="0">
                <a:effectLst>
                  <a:outerShdw blurRad="38100" dist="38100" dir="2700000" algn="tl">
                    <a:srgbClr val="000000">
                      <a:alpha val="43137"/>
                    </a:srgbClr>
                  </a:outerShdw>
                </a:effectLst>
              </a:rPr>
              <a:t>Cost of issuance, sale, redemption, retirement, or purchase of revenue bonds</a:t>
            </a:r>
          </a:p>
          <a:p>
            <a:pPr>
              <a:buFont typeface="Wingdings" pitchFamily="2" charset="2"/>
              <a:buChar char="§"/>
              <a:defRPr/>
            </a:pPr>
            <a:r>
              <a:rPr lang="en-US" sz="2000" dirty="0">
                <a:effectLst>
                  <a:outerShdw blurRad="38100" dist="38100" dir="2700000" algn="tl">
                    <a:srgbClr val="000000">
                      <a:alpha val="43137"/>
                    </a:srgbClr>
                  </a:outerShdw>
                </a:effectLst>
              </a:rPr>
              <a:t>Repayment of loans, advances, bonds, bond anticipation notes, and other </a:t>
            </a:r>
            <a:r>
              <a:rPr lang="en-US" sz="2000" dirty="0" smtClean="0">
                <a:effectLst>
                  <a:outerShdw blurRad="38100" dist="38100" dir="2700000" algn="tl">
                    <a:srgbClr val="000000">
                      <a:alpha val="43137"/>
                    </a:srgbClr>
                  </a:outerShdw>
                </a:effectLst>
              </a:rPr>
              <a:t>debt</a:t>
            </a:r>
            <a:endParaRPr lang="en-US" sz="2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Powers of a CRA</a:t>
            </a:r>
            <a:br>
              <a:rPr lang="en-US" sz="4000" b="1" dirty="0" smtClean="0">
                <a:solidFill>
                  <a:srgbClr val="FFC000"/>
                </a:solidFill>
                <a:effectLst>
                  <a:outerShdw blurRad="38100" dist="38100" dir="2700000" algn="tl">
                    <a:srgbClr val="000000">
                      <a:alpha val="43137"/>
                    </a:srgbClr>
                  </a:outerShdw>
                </a:effectLst>
                <a:latin typeface="+mn-lt"/>
              </a:rPr>
            </a:br>
            <a:r>
              <a:rPr lang="en-US" sz="3200" b="1" dirty="0" smtClean="0">
                <a:solidFill>
                  <a:srgbClr val="FFC000"/>
                </a:solidFill>
                <a:effectLst>
                  <a:outerShdw blurRad="38100" dist="38100" dir="2700000" algn="tl">
                    <a:srgbClr val="000000">
                      <a:alpha val="43137"/>
                    </a:srgbClr>
                  </a:outerShdw>
                </a:effectLst>
                <a:latin typeface="+mn-lt"/>
              </a:rPr>
              <a:t>Chapter 163, Part III</a:t>
            </a:r>
            <a:br>
              <a:rPr lang="en-US" sz="3200" b="1" dirty="0" smtClean="0">
                <a:solidFill>
                  <a:srgbClr val="FFC000"/>
                </a:solidFill>
                <a:effectLst>
                  <a:outerShdw blurRad="38100" dist="38100" dir="2700000" algn="tl">
                    <a:srgbClr val="000000">
                      <a:alpha val="43137"/>
                    </a:srgbClr>
                  </a:outerShdw>
                </a:effectLst>
                <a:latin typeface="+mn-lt"/>
              </a:rPr>
            </a:br>
            <a:r>
              <a:rPr lang="en-US" sz="2400" b="1" i="1" dirty="0" smtClean="0">
                <a:solidFill>
                  <a:srgbClr val="FFC000"/>
                </a:solidFill>
                <a:effectLst>
                  <a:outerShdw blurRad="38100" dist="38100" dir="2700000" algn="tl">
                    <a:srgbClr val="000000">
                      <a:alpha val="43137"/>
                    </a:srgbClr>
                  </a:outerShdw>
                </a:effectLst>
                <a:latin typeface="+mn-lt"/>
              </a:rPr>
              <a:t>(highly recommended reading)</a:t>
            </a:r>
            <a:endParaRPr lang="en-US" sz="2400" b="1" i="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782763"/>
            <a:ext cx="8229600" cy="4389437"/>
          </a:xfrm>
        </p:spPr>
        <p:txBody>
          <a:bodyPr/>
          <a:lstStyle/>
          <a:p>
            <a:pPr>
              <a:buFont typeface="Wingdings" pitchFamily="2" charset="2"/>
              <a:buChar char="§"/>
              <a:defRPr/>
            </a:pPr>
            <a:endParaRPr lang="en-US" dirty="0" smtClean="0"/>
          </a:p>
          <a:p>
            <a:pPr>
              <a:buFont typeface="Wingdings" pitchFamily="2" charset="2"/>
              <a:buChar char="§"/>
              <a:defRPr/>
            </a:pPr>
            <a:r>
              <a:rPr lang="en-US" dirty="0" smtClean="0">
                <a:effectLst>
                  <a:outerShdw blurRad="38100" dist="38100" dir="2700000" algn="tl">
                    <a:srgbClr val="000000">
                      <a:alpha val="43137"/>
                    </a:srgbClr>
                  </a:outerShdw>
                </a:effectLst>
              </a:rPr>
              <a:t>163.358  Exercise of powers in carrying out community redevelopment and related activities.</a:t>
            </a:r>
          </a:p>
          <a:p>
            <a:pPr>
              <a:buFont typeface="Wingdings" pitchFamily="2" charset="2"/>
              <a:buChar char="§"/>
              <a:defRPr/>
            </a:pPr>
            <a:r>
              <a:rPr lang="en-US" dirty="0" smtClean="0">
                <a:effectLst>
                  <a:outerShdw blurRad="38100" dist="38100" dir="2700000" algn="tl">
                    <a:srgbClr val="000000">
                      <a:alpha val="43137"/>
                    </a:srgbClr>
                  </a:outerShdw>
                </a:effectLst>
              </a:rPr>
              <a:t>163.370  Powers; counties and municipalities; community redevelopment agencies.</a:t>
            </a:r>
          </a:p>
          <a:p>
            <a:pPr>
              <a:buFont typeface="Wingdings" pitchFamily="2" charset="2"/>
              <a:buChar char="§"/>
              <a:defRPr/>
            </a:pPr>
            <a:r>
              <a:rPr lang="en-US" dirty="0">
                <a:effectLst>
                  <a:outerShdw blurRad="38100" dist="38100" dir="2700000" algn="tl">
                    <a:srgbClr val="000000">
                      <a:alpha val="43137"/>
                    </a:srgbClr>
                  </a:outerShdw>
                </a:effectLst>
              </a:rPr>
              <a:t>163.400  Cooperation by public bodies.</a:t>
            </a:r>
          </a:p>
          <a:p>
            <a:pPr>
              <a:buFont typeface="Wingdings" pitchFamily="2" charset="2"/>
              <a:buChar char="§"/>
              <a:defRPr/>
            </a:pPr>
            <a:r>
              <a:rPr lang="en-US" dirty="0" smtClean="0">
                <a:effectLst>
                  <a:outerShdw blurRad="38100" dist="38100" dir="2700000" algn="tl">
                    <a:srgbClr val="000000">
                      <a:alpha val="43137"/>
                    </a:srgbClr>
                  </a:outerShdw>
                </a:effectLst>
              </a:rPr>
              <a:t>163.410  Exercise of powers in counties with home rule charters.</a:t>
            </a:r>
          </a:p>
          <a:p>
            <a:pPr>
              <a:buFont typeface="Wingdings" pitchFamily="2" charset="2"/>
              <a:buChar char="§"/>
              <a:defRPr/>
            </a:pPr>
            <a:r>
              <a:rPr lang="en-US" dirty="0" smtClean="0">
                <a:effectLst>
                  <a:outerShdw blurRad="38100" dist="38100" dir="2700000" algn="tl">
                    <a:srgbClr val="000000">
                      <a:alpha val="43137"/>
                    </a:srgbClr>
                  </a:outerShdw>
                </a:effectLst>
              </a:rPr>
              <a:t>163.415  Exercise of powers in counties without home rule charters.</a:t>
            </a:r>
          </a:p>
          <a:p>
            <a:pPr>
              <a:buFont typeface="Wingdings 2" pitchFamily="18" charset="2"/>
              <a:buNone/>
              <a:defRPr/>
            </a:pPr>
            <a:endParaRPr lang="en-US" dirty="0" smtClean="0">
              <a:effectLst>
                <a:outerShdw blurRad="38100" dist="38100" dir="2700000" algn="tl">
                  <a:srgbClr val="000000">
                    <a:alpha val="43137"/>
                  </a:srgbClr>
                </a:outerShdw>
              </a:effectLst>
            </a:endParaRPr>
          </a:p>
          <a:p>
            <a:pPr>
              <a:buFont typeface="Wingdings 2" pitchFamily="18" charset="2"/>
              <a:buNone/>
              <a:defRPr/>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Interlocal Agreements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752600"/>
            <a:ext cx="8229600" cy="4572000"/>
          </a:xfrm>
        </p:spPr>
        <p:txBody>
          <a:bodyPr/>
          <a:lstStyle/>
          <a:p>
            <a:pPr>
              <a:buFont typeface="Wingdings" pitchFamily="2" charset="2"/>
              <a:buChar char="§"/>
              <a:defRPr/>
            </a:pPr>
            <a:r>
              <a:rPr lang="en-US" sz="2400" dirty="0" smtClean="0">
                <a:effectLst>
                  <a:outerShdw blurRad="38100" dist="38100" dir="2700000" algn="tl">
                    <a:srgbClr val="000000">
                      <a:alpha val="43137"/>
                    </a:srgbClr>
                  </a:outerShdw>
                </a:effectLst>
              </a:rPr>
              <a:t>Alternative funding provisions to the statute and the plan may be mutually agreed to by the taxing authorities. </a:t>
            </a:r>
          </a:p>
          <a:p>
            <a:pPr>
              <a:buFont typeface="Wingdings" pitchFamily="2" charset="2"/>
              <a:buChar char="§"/>
              <a:defRPr/>
            </a:pPr>
            <a:r>
              <a:rPr lang="en-US" sz="2400" dirty="0" smtClean="0">
                <a:effectLst>
                  <a:outerShdw blurRad="38100" dist="38100" dir="2700000" algn="tl">
                    <a:srgbClr val="000000">
                      <a:alpha val="43137"/>
                    </a:srgbClr>
                  </a:outerShdw>
                </a:effectLst>
              </a:rPr>
              <a:t>But, if you spend money outside the district, you are on your own!</a:t>
            </a:r>
          </a:p>
          <a:p>
            <a:pPr>
              <a:buFont typeface="Wingdings" pitchFamily="2" charset="2"/>
              <a:buChar char="§"/>
              <a:defRPr/>
            </a:pPr>
            <a:r>
              <a:rPr lang="en-US" sz="2400" dirty="0" smtClean="0">
                <a:effectLst>
                  <a:outerShdw blurRad="38100" dist="38100" dir="2700000" algn="tl">
                    <a:srgbClr val="000000">
                      <a:alpha val="43137"/>
                    </a:srgbClr>
                  </a:outerShdw>
                </a:effectLst>
              </a:rPr>
              <a:t>Also, 163.387 (3)(b) states:  Alternate provisions contained in an inter local agreement between a taxing authority and the governing body….may supersede the provisions of this section with respect to that taxing authority. The community redevelopment agency may be an additional party to any such agreement.</a:t>
            </a:r>
          </a:p>
          <a:p>
            <a:pPr>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Open Meetings</a:t>
            </a:r>
            <a:br>
              <a:rPr lang="en-US" sz="4000" b="1" dirty="0" smtClean="0">
                <a:solidFill>
                  <a:srgbClr val="FFC000"/>
                </a:solidFill>
                <a:effectLst>
                  <a:outerShdw blurRad="38100" dist="38100" dir="2700000" algn="tl">
                    <a:srgbClr val="000000">
                      <a:alpha val="43137"/>
                    </a:srgbClr>
                  </a:outerShdw>
                </a:effectLst>
                <a:latin typeface="+mn-lt"/>
              </a:rPr>
            </a:br>
            <a:r>
              <a:rPr lang="en-US" sz="2400" b="1" dirty="0" smtClean="0">
                <a:solidFill>
                  <a:srgbClr val="FFC000"/>
                </a:solidFill>
                <a:effectLst>
                  <a:outerShdw blurRad="38100" dist="38100" dir="2700000" algn="tl">
                    <a:srgbClr val="000000">
                      <a:alpha val="43137"/>
                    </a:srgbClr>
                  </a:outerShdw>
                </a:effectLst>
                <a:latin typeface="+mn-lt"/>
              </a:rPr>
              <a:t>(check with your attorney)</a:t>
            </a:r>
            <a:endParaRPr lang="en-US" sz="24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524000" y="1905000"/>
            <a:ext cx="7162800" cy="4114800"/>
          </a:xfrm>
        </p:spPr>
        <p:txBody>
          <a:bodyPr/>
          <a:lstStyle/>
          <a:p>
            <a:pPr>
              <a:defRPr/>
            </a:pPr>
            <a:endParaRPr lang="en-US" dirty="0" smtClean="0"/>
          </a:p>
          <a:p>
            <a:pPr>
              <a:buFont typeface="Wingdings" pitchFamily="2" charset="2"/>
              <a:buChar char="§"/>
              <a:defRPr/>
            </a:pPr>
            <a:r>
              <a:rPr lang="en-US" sz="3200" dirty="0" smtClean="0">
                <a:effectLst>
                  <a:outerShdw blurRad="38100" dist="38100" dir="2700000" algn="tl">
                    <a:srgbClr val="000000">
                      <a:alpha val="43137"/>
                    </a:srgbClr>
                  </a:outerShdw>
                </a:effectLst>
              </a:rPr>
              <a:t>Sunshine Law</a:t>
            </a:r>
          </a:p>
          <a:p>
            <a:pPr>
              <a:buFont typeface="Wingdings" pitchFamily="2" charset="2"/>
              <a:buChar char="§"/>
              <a:defRPr/>
            </a:pPr>
            <a:r>
              <a:rPr lang="en-US" sz="3200" dirty="0" smtClean="0">
                <a:effectLst>
                  <a:outerShdw blurRad="38100" dist="38100" dir="2700000" algn="tl">
                    <a:srgbClr val="000000">
                      <a:alpha val="43137"/>
                    </a:srgbClr>
                  </a:outerShdw>
                </a:effectLst>
              </a:rPr>
              <a:t>Notices</a:t>
            </a:r>
          </a:p>
          <a:p>
            <a:pPr>
              <a:buFont typeface="Wingdings" pitchFamily="2" charset="2"/>
              <a:buChar char="§"/>
              <a:defRPr/>
            </a:pPr>
            <a:r>
              <a:rPr lang="en-US" sz="3200" dirty="0" smtClean="0">
                <a:effectLst>
                  <a:outerShdw blurRad="38100" dist="38100" dir="2700000" algn="tl">
                    <a:srgbClr val="000000">
                      <a:alpha val="43137"/>
                    </a:srgbClr>
                  </a:outerShdw>
                </a:effectLst>
              </a:rPr>
              <a:t>Protocol</a:t>
            </a:r>
          </a:p>
          <a:p>
            <a:pPr>
              <a:buFont typeface="Wingdings" pitchFamily="2" charset="2"/>
              <a:buChar char="§"/>
              <a:defRPr/>
            </a:pPr>
            <a:r>
              <a:rPr lang="en-US" sz="3200" dirty="0" smtClean="0">
                <a:effectLst>
                  <a:outerShdw blurRad="38100" dist="38100" dir="2700000" algn="tl">
                    <a:srgbClr val="000000">
                      <a:alpha val="43137"/>
                    </a:srgbClr>
                  </a:outerShdw>
                </a:effectLst>
              </a:rPr>
              <a:t>Best Practices</a:t>
            </a:r>
          </a:p>
          <a:p>
            <a:pPr>
              <a:buNone/>
              <a:defRPr/>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Open Records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lvl="3">
              <a:buFont typeface="Wingdings" pitchFamily="2" charset="2"/>
              <a:buChar char="§"/>
              <a:defRPr/>
            </a:pPr>
            <a:endParaRPr lang="en-US" dirty="0" smtClean="0"/>
          </a:p>
          <a:p>
            <a:pPr lvl="3">
              <a:buFont typeface="Wingdings" pitchFamily="2" charset="2"/>
              <a:buChar char="§"/>
              <a:defRPr/>
            </a:pPr>
            <a:r>
              <a:rPr lang="en-US" sz="3200" dirty="0" smtClean="0">
                <a:effectLst>
                  <a:outerShdw blurRad="38100" dist="38100" dir="2700000" algn="tl">
                    <a:srgbClr val="000000">
                      <a:alpha val="43137"/>
                    </a:srgbClr>
                  </a:outerShdw>
                </a:effectLst>
              </a:rPr>
              <a:t>Public Access</a:t>
            </a:r>
          </a:p>
          <a:p>
            <a:pPr lvl="3">
              <a:buFont typeface="Wingdings" pitchFamily="2" charset="2"/>
              <a:buChar char="§"/>
              <a:defRPr/>
            </a:pPr>
            <a:r>
              <a:rPr lang="en-US" sz="3200" dirty="0" smtClean="0">
                <a:effectLst>
                  <a:outerShdw blurRad="38100" dist="38100" dir="2700000" algn="tl">
                    <a:srgbClr val="000000">
                      <a:alpha val="43137"/>
                    </a:srgbClr>
                  </a:outerShdw>
                </a:effectLst>
              </a:rPr>
              <a:t>Home computer communications </a:t>
            </a:r>
          </a:p>
          <a:p>
            <a:pPr lvl="3">
              <a:buFont typeface="Wingdings" pitchFamily="2" charset="2"/>
              <a:buChar char="§"/>
              <a:defRPr/>
            </a:pPr>
            <a:r>
              <a:rPr lang="en-US" sz="3200" dirty="0" smtClean="0">
                <a:effectLst>
                  <a:outerShdw blurRad="38100" dist="38100" dir="2700000" algn="tl">
                    <a:srgbClr val="000000">
                      <a:alpha val="43137"/>
                    </a:srgbClr>
                  </a:outerShdw>
                </a:effectLst>
              </a:rPr>
              <a:t>Dealing with media requests</a:t>
            </a:r>
          </a:p>
          <a:p>
            <a:pPr lvl="3">
              <a:buFont typeface="Wingdings" pitchFamily="2" charset="2"/>
              <a:buChar char="§"/>
              <a:defRPr/>
            </a:pPr>
            <a:r>
              <a:rPr lang="en-US" sz="3200" dirty="0" smtClean="0">
                <a:effectLst>
                  <a:outerShdw blurRad="38100" dist="38100" dir="2700000" algn="tl">
                    <a:srgbClr val="000000">
                      <a:alpha val="43137"/>
                    </a:srgbClr>
                  </a:outerShdw>
                </a:effectLst>
              </a:rPr>
              <a:t>Does it have to be in writing?</a:t>
            </a:r>
          </a:p>
          <a:p>
            <a:pPr lvl="3">
              <a:buFont typeface="Wingdings" pitchFamily="2" charset="2"/>
              <a:buChar char="§"/>
              <a:defRPr/>
            </a:pPr>
            <a:r>
              <a:rPr lang="en-US" sz="3200" dirty="0" smtClean="0">
                <a:effectLst>
                  <a:outerShdw blurRad="38100" dist="38100" dir="2700000" algn="tl">
                    <a:srgbClr val="000000">
                      <a:alpha val="43137"/>
                    </a:srgbClr>
                  </a:outerShdw>
                </a:effectLst>
              </a:rPr>
              <a:t>Do we have to charge for it?</a:t>
            </a:r>
          </a:p>
          <a:p>
            <a:pPr lvl="3">
              <a:buFont typeface="Wingdings" pitchFamily="2" charset="2"/>
              <a:buChar char="§"/>
              <a:defRPr/>
            </a:pPr>
            <a:r>
              <a:rPr lang="en-US" sz="3200" dirty="0" smtClean="0">
                <a:effectLst>
                  <a:outerShdw blurRad="38100" dist="38100" dir="2700000" algn="tl">
                    <a:srgbClr val="000000">
                      <a:alpha val="43137"/>
                    </a:srgbClr>
                  </a:outerShdw>
                </a:effectLst>
              </a:rPr>
              <a:t>Best Practices</a:t>
            </a:r>
          </a:p>
          <a:p>
            <a:pPr lvl="3">
              <a:buFont typeface="Wingdings" pitchFamily="2" charset="2"/>
              <a:buChar char="§"/>
              <a:defRPr/>
            </a:pPr>
            <a:endParaRPr lang="en-US" dirty="0" smtClean="0"/>
          </a:p>
          <a:p>
            <a:pPr lvl="3">
              <a:buFont typeface="Wingdings" pitchFamily="2" charset="2"/>
              <a:buChar char="§"/>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715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Ethics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447800" y="1752600"/>
            <a:ext cx="7239000" cy="4495800"/>
          </a:xfrm>
        </p:spPr>
        <p:txBody>
          <a:bodyPr/>
          <a:lstStyle/>
          <a:p>
            <a:pPr>
              <a:buNone/>
              <a:defRPr/>
            </a:pPr>
            <a:r>
              <a:rPr lang="en-US" sz="2400" i="1" dirty="0" smtClean="0">
                <a:effectLst>
                  <a:outerShdw blurRad="38100" dist="38100" dir="2700000" algn="tl">
                    <a:srgbClr val="000000">
                      <a:alpha val="43137"/>
                    </a:srgbClr>
                  </a:outerShdw>
                </a:effectLst>
              </a:rPr>
              <a:t>CHECK WITH YOUR ATTORNEY and get the question and answer in writing if appropriate…</a:t>
            </a:r>
            <a:endParaRPr lang="en-US" sz="3600" i="1" dirty="0" smtClean="0">
              <a:effectLst>
                <a:outerShdw blurRad="38100" dist="38100" dir="2700000" algn="tl">
                  <a:srgbClr val="000000">
                    <a:alpha val="43137"/>
                  </a:srgbClr>
                </a:outerShdw>
              </a:effectLst>
            </a:endParaRPr>
          </a:p>
          <a:p>
            <a:pPr>
              <a:buFont typeface="Wingdings" pitchFamily="2" charset="2"/>
              <a:buChar char="§"/>
              <a:defRPr/>
            </a:pPr>
            <a:r>
              <a:rPr lang="en-US" sz="3600" dirty="0" smtClean="0">
                <a:effectLst>
                  <a:outerShdw blurRad="38100" dist="38100" dir="2700000" algn="tl">
                    <a:srgbClr val="000000">
                      <a:alpha val="43137"/>
                    </a:srgbClr>
                  </a:outerShdw>
                </a:effectLst>
              </a:rPr>
              <a:t>Conflicts of interest </a:t>
            </a:r>
          </a:p>
          <a:p>
            <a:pPr>
              <a:buFont typeface="Wingdings" pitchFamily="2" charset="2"/>
              <a:buChar char="§"/>
              <a:defRPr/>
            </a:pPr>
            <a:r>
              <a:rPr lang="en-US" sz="3600" dirty="0" smtClean="0">
                <a:effectLst>
                  <a:outerShdw blurRad="38100" dist="38100" dir="2700000" algn="tl">
                    <a:srgbClr val="000000">
                      <a:alpha val="43137"/>
                    </a:srgbClr>
                  </a:outerShdw>
                </a:effectLst>
              </a:rPr>
              <a:t>Voting conflicts</a:t>
            </a:r>
          </a:p>
          <a:p>
            <a:pPr>
              <a:buFont typeface="Wingdings" pitchFamily="2" charset="2"/>
              <a:buChar char="§"/>
              <a:defRPr/>
            </a:pPr>
            <a:r>
              <a:rPr lang="en-US" sz="3600" dirty="0" smtClean="0">
                <a:effectLst>
                  <a:outerShdw blurRad="38100" dist="38100" dir="2700000" algn="tl">
                    <a:srgbClr val="000000">
                      <a:alpha val="43137"/>
                    </a:srgbClr>
                  </a:outerShdw>
                </a:effectLst>
              </a:rPr>
              <a:t>Doing business in the area</a:t>
            </a:r>
          </a:p>
          <a:p>
            <a:pPr>
              <a:buFont typeface="Wingdings" pitchFamily="2" charset="2"/>
              <a:buChar char="§"/>
              <a:defRPr/>
            </a:pPr>
            <a:r>
              <a:rPr lang="en-US" sz="3600" dirty="0" smtClean="0">
                <a:effectLst>
                  <a:outerShdw blurRad="38100" dist="38100" dir="2700000" algn="tl">
                    <a:srgbClr val="000000">
                      <a:alpha val="43137"/>
                    </a:srgbClr>
                  </a:outerShdw>
                </a:effectLst>
              </a:rPr>
              <a:t>Doing business with the agency</a:t>
            </a:r>
          </a:p>
          <a:p>
            <a:pPr>
              <a:buFont typeface="Wingdings" pitchFamily="2" charset="2"/>
              <a:buChar char="§"/>
              <a:defRPr/>
            </a:pPr>
            <a:r>
              <a:rPr lang="en-US" sz="3600" dirty="0" smtClean="0">
                <a:effectLst>
                  <a:outerShdw blurRad="38100" dist="38100" dir="2700000" algn="tl">
                    <a:srgbClr val="000000">
                      <a:alpha val="43137"/>
                    </a:srgbClr>
                  </a:outerShdw>
                </a:effectLst>
              </a:rPr>
              <a:t>Gifts</a:t>
            </a:r>
          </a:p>
          <a:p>
            <a:pP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FFC000"/>
                </a:solidFill>
                <a:latin typeface="+mn-lt"/>
              </a:rPr>
              <a:t>What</a:t>
            </a:r>
            <a:r>
              <a:rPr lang="en-US" sz="4000" b="1" dirty="0" smtClean="0">
                <a:latin typeface="+mn-lt"/>
              </a:rPr>
              <a:t> </a:t>
            </a:r>
            <a:r>
              <a:rPr lang="en-US" sz="4000" b="1" dirty="0" smtClean="0">
                <a:solidFill>
                  <a:srgbClr val="FFC000"/>
                </a:solidFill>
                <a:latin typeface="+mn-lt"/>
              </a:rPr>
              <a:t>will you hear today?</a:t>
            </a:r>
            <a:endParaRPr lang="en-US" sz="4000" b="1" dirty="0">
              <a:latin typeface="+mn-lt"/>
            </a:endParaRPr>
          </a:p>
        </p:txBody>
      </p:sp>
      <p:sp>
        <p:nvSpPr>
          <p:cNvPr id="3" name="Content Placeholder 2"/>
          <p:cNvSpPr>
            <a:spLocks noGrp="1"/>
          </p:cNvSpPr>
          <p:nvPr>
            <p:ph idx="1"/>
          </p:nvPr>
        </p:nvSpPr>
        <p:spPr/>
        <p:txBody>
          <a:bodyPr/>
          <a:lstStyle/>
          <a:p>
            <a:pPr>
              <a:buNone/>
            </a:pPr>
            <a:r>
              <a:rPr lang="en-US" dirty="0" smtClean="0"/>
              <a:t> </a:t>
            </a:r>
          </a:p>
          <a:p>
            <a:pPr>
              <a:buFont typeface="Arial" pitchFamily="34" charset="0"/>
              <a:buChar char="•"/>
            </a:pPr>
            <a:r>
              <a:rPr lang="en-US" dirty="0" smtClean="0"/>
              <a:t>role and responsibilities of the CRA  </a:t>
            </a:r>
          </a:p>
          <a:p>
            <a:pPr lvl="0">
              <a:buFont typeface="Arial" pitchFamily="34" charset="0"/>
              <a:buChar char="•"/>
            </a:pPr>
            <a:r>
              <a:rPr lang="en-US" dirty="0" smtClean="0"/>
              <a:t>legal requirements for operation and    administration </a:t>
            </a:r>
          </a:p>
          <a:p>
            <a:pPr lvl="0">
              <a:buFont typeface="Arial" pitchFamily="34" charset="0"/>
              <a:buChar char="•"/>
            </a:pPr>
            <a:r>
              <a:rPr lang="en-US" dirty="0" smtClean="0"/>
              <a:t>best practices</a:t>
            </a:r>
          </a:p>
          <a:p>
            <a:pPr lvl="0">
              <a:buFont typeface="Arial" pitchFamily="34" charset="0"/>
              <a:buChar char="•"/>
            </a:pPr>
            <a:r>
              <a:rPr lang="en-US" dirty="0" smtClean="0"/>
              <a:t>sunshine requirements for board and staff</a:t>
            </a:r>
          </a:p>
          <a:p>
            <a:pPr lvl="0">
              <a:buFont typeface="Arial" pitchFamily="34" charset="0"/>
              <a:buChar char="•"/>
            </a:pPr>
            <a:r>
              <a:rPr lang="en-US" dirty="0" smtClean="0"/>
              <a:t>Inter local agreements</a:t>
            </a:r>
          </a:p>
          <a:p>
            <a:pPr>
              <a:buFont typeface="Arial" pitchFamily="34" charset="0"/>
              <a:buChar char="•"/>
            </a:pPr>
            <a:r>
              <a:rPr lang="en-US" dirty="0" smtClean="0"/>
              <a:t>if you want to ask a question that comes to mind as we go along, please feel free to interrupt me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pPr algn="ctr"/>
            <a:r>
              <a:rPr lang="en-US" b="1" dirty="0" smtClean="0">
                <a:solidFill>
                  <a:srgbClr val="FFC000"/>
                </a:solidFill>
              </a:rPr>
              <a:t>CRA or City Attorney?</a:t>
            </a:r>
            <a:endParaRPr lang="en-US" b="1" dirty="0">
              <a:solidFill>
                <a:srgbClr val="FFC000"/>
              </a:solidFill>
            </a:endParaRPr>
          </a:p>
        </p:txBody>
      </p:sp>
      <p:sp>
        <p:nvSpPr>
          <p:cNvPr id="3" name="Content Placeholder 2"/>
          <p:cNvSpPr>
            <a:spLocks noGrp="1"/>
          </p:cNvSpPr>
          <p:nvPr>
            <p:ph idx="1"/>
          </p:nvPr>
        </p:nvSpPr>
        <p:spPr>
          <a:xfrm>
            <a:off x="457200" y="1447800"/>
            <a:ext cx="8229600" cy="5410200"/>
          </a:xfrm>
        </p:spPr>
        <p:txBody>
          <a:bodyPr/>
          <a:lstStyle/>
          <a:p>
            <a:r>
              <a:rPr lang="en-US" dirty="0" smtClean="0"/>
              <a:t>Cost  </a:t>
            </a:r>
          </a:p>
          <a:p>
            <a:r>
              <a:rPr lang="en-US" dirty="0" smtClean="0"/>
              <a:t>Pay now or pay later for not getting legal review</a:t>
            </a:r>
          </a:p>
          <a:p>
            <a:r>
              <a:rPr lang="en-US" dirty="0" smtClean="0"/>
              <a:t>Free advice is worth what you pay for it</a:t>
            </a:r>
          </a:p>
          <a:p>
            <a:r>
              <a:rPr lang="en-US" dirty="0" smtClean="0"/>
              <a:t>CRA attorneys represent only the CRA</a:t>
            </a:r>
          </a:p>
          <a:p>
            <a:r>
              <a:rPr lang="en-US" dirty="0" smtClean="0"/>
              <a:t>City attorneys can represent the city and the CRA</a:t>
            </a:r>
          </a:p>
          <a:p>
            <a:r>
              <a:rPr lang="en-US" dirty="0" smtClean="0"/>
              <a:t>If conflicts occur, could be problem, but helps keep everyone  on same legal page</a:t>
            </a:r>
          </a:p>
          <a:p>
            <a:r>
              <a:rPr lang="en-US" dirty="0" smtClean="0"/>
              <a:t>FRA offers legal advice in consultation with your attorney  (FLC and FAC also consult through your attorney)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0"/>
            <a:ext cx="8153400" cy="1524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Generally Not CRA Legal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(check with your attorney)</a:t>
            </a:r>
          </a:p>
        </p:txBody>
      </p:sp>
      <p:sp>
        <p:nvSpPr>
          <p:cNvPr id="24579" name="Rectangle 3"/>
          <p:cNvSpPr>
            <a:spLocks noGrp="1" noChangeArrowheads="1"/>
          </p:cNvSpPr>
          <p:nvPr>
            <p:ph idx="1"/>
          </p:nvPr>
        </p:nvSpPr>
        <p:spPr>
          <a:xfrm>
            <a:off x="457200" y="2057400"/>
            <a:ext cx="8229600" cy="4038600"/>
          </a:xfrm>
        </p:spPr>
        <p:txBody>
          <a:bodyPr>
            <a:normAutofit/>
          </a:bodyPr>
          <a:lstStyle/>
          <a:p>
            <a:pPr marL="274320" indent="-274320" eaLnBrk="1" fontAlgn="auto" hangingPunct="1">
              <a:spcAft>
                <a:spcPts val="0"/>
              </a:spcAft>
              <a:buClr>
                <a:schemeClr val="accent3"/>
              </a:buClr>
              <a:buFontTx/>
              <a:buNone/>
              <a:defRPr/>
            </a:pPr>
            <a:endParaRPr lang="en-US" sz="3600" b="1" dirty="0"/>
          </a:p>
          <a:p>
            <a:pPr marL="274320" indent="-274320" eaLnBrk="1" fontAlgn="auto" hangingPunct="1">
              <a:spcAft>
                <a:spcPts val="0"/>
              </a:spcAft>
              <a:buClr>
                <a:schemeClr val="accent3"/>
              </a:buClr>
              <a:buFontTx/>
              <a:buNone/>
              <a:defRPr/>
            </a:pPr>
            <a:r>
              <a:rPr lang="en-US" sz="3600" b="1" dirty="0"/>
              <a:t>  </a:t>
            </a:r>
            <a:r>
              <a:rPr lang="en-US" sz="3200" dirty="0" smtClean="0">
                <a:effectLst>
                  <a:outerShdw blurRad="38100" dist="38100" dir="2700000" algn="tl">
                    <a:srgbClr val="000000">
                      <a:alpha val="43137"/>
                    </a:srgbClr>
                  </a:outerShdw>
                </a:effectLst>
              </a:rPr>
              <a:t>Trust fund money for any project, program</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donation, sponsorship</a:t>
            </a:r>
            <a:r>
              <a:rPr lang="en-US" sz="3200" dirty="0">
                <a:effectLst>
                  <a:outerShdw blurRad="38100" dist="38100" dir="2700000" algn="tl">
                    <a:srgbClr val="000000">
                      <a:alpha val="43137"/>
                    </a:srgbClr>
                  </a:outerShdw>
                </a:effectLst>
              </a:rPr>
              <a:t>, grant that is </a:t>
            </a:r>
            <a:r>
              <a:rPr lang="en-US" sz="3200" u="sng" dirty="0">
                <a:effectLst>
                  <a:outerShdw blurRad="38100" dist="38100" dir="2700000" algn="tl">
                    <a:srgbClr val="000000">
                      <a:alpha val="43137"/>
                    </a:srgbClr>
                  </a:outerShdw>
                </a:effectLst>
              </a:rPr>
              <a:t>not</a:t>
            </a:r>
            <a:r>
              <a:rPr lang="en-US" sz="3200" dirty="0">
                <a:effectLst>
                  <a:outerShdw blurRad="38100" dist="38100" dir="2700000" algn="tl">
                    <a:srgbClr val="000000">
                      <a:alpha val="43137"/>
                    </a:srgbClr>
                  </a:outerShdw>
                </a:effectLst>
              </a:rPr>
              <a:t> expended in the area and is </a:t>
            </a:r>
            <a:r>
              <a:rPr lang="en-US" sz="3200" u="sng" dirty="0">
                <a:effectLst>
                  <a:outerShdw blurRad="38100" dist="38100" dir="2700000" algn="tl">
                    <a:srgbClr val="000000">
                      <a:alpha val="43137"/>
                    </a:srgbClr>
                  </a:outerShdw>
                </a:effectLst>
              </a:rPr>
              <a:t>not</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clearly in </a:t>
            </a:r>
            <a:r>
              <a:rPr lang="en-US" sz="3200" dirty="0">
                <a:effectLst>
                  <a:outerShdw blurRad="38100" dist="38100" dir="2700000" algn="tl">
                    <a:srgbClr val="000000">
                      <a:alpha val="43137"/>
                    </a:srgbClr>
                  </a:outerShdw>
                </a:effectLst>
              </a:rPr>
              <a:t>the redevelopment plan</a:t>
            </a:r>
            <a:r>
              <a:rPr lang="en-US" sz="3200" dirty="0" smtClean="0">
                <a:effectLst>
                  <a:outerShdw blurRad="38100" dist="38100" dir="2700000" algn="tl">
                    <a:srgbClr val="000000">
                      <a:alpha val="43137"/>
                    </a:srgbClr>
                  </a:outerShdw>
                </a:effectLst>
              </a:rPr>
              <a:t>.</a:t>
            </a:r>
          </a:p>
          <a:p>
            <a:pPr marL="274320" indent="-274320" algn="ctr" eaLnBrk="1" fontAlgn="auto" hangingPunct="1">
              <a:spcAft>
                <a:spcPts val="0"/>
              </a:spcAft>
              <a:buClr>
                <a:schemeClr val="accent3"/>
              </a:buClr>
              <a:buFontTx/>
              <a:buNone/>
              <a:defRPr/>
            </a:pPr>
            <a:endParaRPr lang="en-US" sz="2800" i="1" dirty="0" smtClean="0">
              <a:effectLst>
                <a:outerShdw blurRad="38100" dist="38100" dir="2700000" algn="tl">
                  <a:srgbClr val="000000">
                    <a:alpha val="43137"/>
                  </a:srgbClr>
                </a:outerShdw>
              </a:effectLst>
            </a:endParaRPr>
          </a:p>
          <a:p>
            <a:pPr marL="274320" indent="-274320" algn="ctr" eaLnBrk="1" fontAlgn="auto" hangingPunct="1">
              <a:spcAft>
                <a:spcPts val="0"/>
              </a:spcAft>
              <a:buClr>
                <a:schemeClr val="accent3"/>
              </a:buClr>
              <a:buFontTx/>
              <a:buNone/>
              <a:defRPr/>
            </a:pPr>
            <a:r>
              <a:rPr lang="en-US" sz="2800" i="1" dirty="0" smtClean="0">
                <a:effectLst>
                  <a:outerShdw blurRad="38100" dist="38100" dir="2700000" algn="tl">
                    <a:srgbClr val="000000">
                      <a:alpha val="43137"/>
                    </a:srgbClr>
                  </a:outerShdw>
                </a:effectLst>
              </a:rPr>
              <a:t>Exceptions by interlocal agreement  </a:t>
            </a:r>
            <a:endParaRPr lang="en-US" sz="2800" i="1" dirty="0">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990600"/>
            <a:ext cx="8229600" cy="533400"/>
          </a:xfrm>
        </p:spPr>
        <p:txBody>
          <a:bodyPr/>
          <a:lstStyle/>
          <a:p>
            <a:pPr algn="ctr" eaLnBrk="1" hangingPunct="1">
              <a:defRPr/>
            </a:pP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t>
            </a:r>
            <a:r>
              <a:rPr lang="en-US" sz="4000" b="1" dirty="0" smtClean="0">
                <a:solidFill>
                  <a:srgbClr val="FFC000"/>
                </a:solidFill>
                <a:effectLst>
                  <a:outerShdw blurRad="38100" dist="38100" dir="2700000" algn="tl">
                    <a:srgbClr val="000000">
                      <a:alpha val="43137"/>
                    </a:srgbClr>
                  </a:outerShdw>
                </a:effectLst>
                <a:latin typeface="+mn-lt"/>
              </a:rPr>
              <a:t>Also not CRA Legal </a:t>
            </a:r>
          </a:p>
        </p:txBody>
      </p:sp>
      <p:sp>
        <p:nvSpPr>
          <p:cNvPr id="90115" name="Rectangle 3"/>
          <p:cNvSpPr>
            <a:spLocks noGrp="1" noChangeArrowheads="1"/>
          </p:cNvSpPr>
          <p:nvPr>
            <p:ph idx="1"/>
          </p:nvPr>
        </p:nvSpPr>
        <p:spPr>
          <a:xfrm>
            <a:off x="457200" y="1219200"/>
            <a:ext cx="8229600" cy="5257800"/>
          </a:xfrm>
        </p:spPr>
        <p:txBody>
          <a:bodyPr>
            <a:normAutofit lnSpcReduction="10000"/>
          </a:bodyPr>
          <a:lstStyle/>
          <a:p>
            <a:pPr marL="274320" indent="-274320" eaLnBrk="1" fontAlgn="auto" hangingPunct="1">
              <a:lnSpc>
                <a:spcPct val="90000"/>
              </a:lnSpc>
              <a:spcAft>
                <a:spcPts val="0"/>
              </a:spcAft>
              <a:buClr>
                <a:schemeClr val="accent3"/>
              </a:buClr>
              <a:buFontTx/>
              <a:buNone/>
              <a:defRPr/>
            </a:pPr>
            <a:endParaRPr lang="en-US" sz="2400" b="1" dirty="0"/>
          </a:p>
          <a:p>
            <a:pPr marL="274320" indent="-274320" eaLnBrk="1" fontAlgn="auto" hangingPunct="1">
              <a:lnSpc>
                <a:spcPct val="90000"/>
              </a:lnSpc>
              <a:spcAft>
                <a:spcPts val="0"/>
              </a:spcAft>
              <a:buClr>
                <a:schemeClr val="accent3"/>
              </a:buClr>
              <a:buFontTx/>
              <a:buNone/>
              <a:defRPr/>
            </a:pPr>
            <a:endParaRPr lang="en-US" sz="2400" b="1" dirty="0" smtClean="0">
              <a:solidFill>
                <a:srgbClr val="000000"/>
              </a:solidFill>
            </a:endParaRPr>
          </a:p>
          <a:p>
            <a:pPr marL="274320" indent="-274320" eaLnBrk="1" fontAlgn="auto" hangingPunct="1">
              <a:lnSpc>
                <a:spcPct val="90000"/>
              </a:lnSpc>
              <a:spcAft>
                <a:spcPts val="0"/>
              </a:spcAft>
              <a:buClr>
                <a:schemeClr val="accent3"/>
              </a:buClr>
              <a:buFont typeface="Wingdings" pitchFamily="2" charset="2"/>
              <a:buChar char="§"/>
              <a:defRPr/>
            </a:pPr>
            <a:r>
              <a:rPr lang="en-US" sz="2400" b="1" dirty="0" smtClean="0"/>
              <a:t> </a:t>
            </a:r>
            <a:r>
              <a:rPr lang="en-US" dirty="0" smtClean="0">
                <a:effectLst>
                  <a:outerShdw blurRad="38100" dist="38100" dir="2700000" algn="tl">
                    <a:srgbClr val="000000">
                      <a:alpha val="43137"/>
                    </a:srgbClr>
                  </a:outerShdw>
                </a:effectLst>
              </a:rPr>
              <a:t>Construction or expansion of administrative buildings for public bodies  (exception for policing innovations)</a:t>
            </a:r>
          </a:p>
          <a:p>
            <a:pPr marL="274320" indent="-274320" eaLnBrk="1" fontAlgn="auto" hangingPunct="1">
              <a:lnSpc>
                <a:spcPct val="90000"/>
              </a:lnSpc>
              <a:spcAft>
                <a:spcPts val="0"/>
              </a:spcAft>
              <a:buClr>
                <a:schemeClr val="accent3"/>
              </a:buClr>
              <a:buFont typeface="Wingdings" pitchFamily="2" charset="2"/>
              <a:buChar char="§"/>
              <a:defRPr/>
            </a:pPr>
            <a:endParaRPr lang="en-US" sz="2400" b="1" dirty="0" smtClean="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smtClean="0">
                <a:effectLst>
                  <a:outerShdw blurRad="38100" dist="38100" dir="2700000" algn="tl">
                    <a:srgbClr val="000000">
                      <a:alpha val="43137"/>
                    </a:srgbClr>
                  </a:outerShdw>
                </a:effectLst>
              </a:rPr>
              <a:t>Projects under </a:t>
            </a:r>
            <a:r>
              <a:rPr lang="en-US" dirty="0">
                <a:effectLst>
                  <a:outerShdw blurRad="38100" dist="38100" dir="2700000" algn="tl">
                    <a:srgbClr val="000000">
                      <a:alpha val="43137"/>
                    </a:srgbClr>
                  </a:outerShdw>
                </a:effectLst>
              </a:rPr>
              <a:t>any </a:t>
            </a:r>
            <a:r>
              <a:rPr lang="en-US" dirty="0" smtClean="0">
                <a:effectLst>
                  <a:outerShdw blurRad="38100" dist="38100" dir="2700000" algn="tl">
                    <a:srgbClr val="000000">
                      <a:alpha val="43137"/>
                    </a:srgbClr>
                  </a:outerShdw>
                </a:effectLst>
              </a:rPr>
              <a:t>previously existing </a:t>
            </a:r>
            <a:r>
              <a:rPr lang="en-US" dirty="0">
                <a:effectLst>
                  <a:outerShdw blurRad="38100" dist="38100" dir="2700000" algn="tl">
                    <a:srgbClr val="000000">
                      <a:alpha val="43137"/>
                    </a:srgbClr>
                  </a:outerShdw>
                </a:effectLst>
              </a:rPr>
              <a:t>CIP or </a:t>
            </a:r>
            <a:r>
              <a:rPr lang="en-US" dirty="0" smtClean="0">
                <a:effectLst>
                  <a:outerShdw blurRad="38100" dist="38100" dir="2700000" algn="tl">
                    <a:srgbClr val="000000">
                      <a:alpha val="43137"/>
                    </a:srgbClr>
                  </a:outerShdw>
                </a:effectLst>
              </a:rPr>
              <a:t>non CRA funding plan until they are off that list for three years </a:t>
            </a: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General government operating expenses unrelated to planning and carrying out the </a:t>
            </a:r>
            <a:r>
              <a:rPr lang="en-US" dirty="0" smtClean="0">
                <a:effectLst>
                  <a:outerShdw blurRad="38100" dist="38100" dir="2700000" algn="tl">
                    <a:srgbClr val="000000">
                      <a:alpha val="43137"/>
                    </a:srgbClr>
                  </a:outerShdw>
                </a:effectLst>
              </a:rPr>
              <a:t>community redevelopment plan</a:t>
            </a:r>
          </a:p>
          <a:p>
            <a:pPr marL="274320" indent="-274320" eaLnBrk="1" fontAlgn="auto" hangingPunct="1">
              <a:lnSpc>
                <a:spcPct val="90000"/>
              </a:lnSpc>
              <a:spcAft>
                <a:spcPts val="0"/>
              </a:spcAft>
              <a:buClr>
                <a:schemeClr val="accent3"/>
              </a:buClr>
              <a:buFont typeface="Wingdings 2" pitchFamily="18" charset="2"/>
              <a:buNone/>
              <a:defRPr/>
            </a:pPr>
            <a:endParaRPr lang="en-US" i="1" dirty="0" smtClean="0">
              <a:effectLst>
                <a:outerShdw blurRad="38100" dist="38100" dir="2700000" algn="tl">
                  <a:srgbClr val="000000">
                    <a:alpha val="43137"/>
                  </a:srgbClr>
                </a:outerShdw>
              </a:effectLst>
            </a:endParaRPr>
          </a:p>
          <a:p>
            <a:pPr marL="274320" indent="-274320" algn="ctr" eaLnBrk="1" fontAlgn="auto" hangingPunct="1">
              <a:lnSpc>
                <a:spcPct val="90000"/>
              </a:lnSpc>
              <a:spcAft>
                <a:spcPts val="0"/>
              </a:spcAft>
              <a:buClr>
                <a:schemeClr val="accent3"/>
              </a:buClr>
              <a:buFont typeface="Wingdings 2" pitchFamily="18" charset="2"/>
              <a:buNone/>
              <a:defRPr/>
            </a:pPr>
            <a:r>
              <a:rPr lang="en-US" i="1" dirty="0" smtClean="0">
                <a:effectLst>
                  <a:outerShdw blurRad="38100" dist="38100" dir="2700000" algn="tl">
                    <a:srgbClr val="000000">
                      <a:alpha val="43137"/>
                    </a:srgbClr>
                  </a:outerShdw>
                </a:effectLst>
              </a:rPr>
              <a:t>Exceptions by inter local agreement </a:t>
            </a:r>
            <a:endParaRPr lang="en-US" sz="24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What Redevelopment is </a:t>
            </a:r>
            <a:r>
              <a:rPr lang="en-US" sz="4000" b="1" u="sng" dirty="0" smtClean="0">
                <a:solidFill>
                  <a:srgbClr val="FFC000"/>
                </a:solidFill>
                <a:effectLst>
                  <a:outerShdw blurRad="38100" dist="38100" dir="2700000" algn="tl">
                    <a:srgbClr val="000000">
                      <a:alpha val="43137"/>
                    </a:srgbClr>
                  </a:outerShdw>
                </a:effectLst>
                <a:latin typeface="+mn-lt"/>
              </a:rPr>
              <a:t>Not</a:t>
            </a:r>
            <a:endParaRPr lang="en-US" sz="4000" b="1" u="sng"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1752600"/>
            <a:ext cx="7848600" cy="45720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Outside the CRA area</a:t>
            </a:r>
          </a:p>
          <a:p>
            <a:pPr>
              <a:buFont typeface="Wingdings" pitchFamily="2" charset="2"/>
              <a:buChar char="§"/>
              <a:defRPr/>
            </a:pPr>
            <a:r>
              <a:rPr lang="en-US" dirty="0" smtClean="0">
                <a:effectLst>
                  <a:outerShdw blurRad="38100" dist="38100" dir="2700000" algn="tl">
                    <a:srgbClr val="000000">
                      <a:alpha val="43137"/>
                    </a:srgbClr>
                  </a:outerShdw>
                </a:effectLst>
              </a:rPr>
              <a:t>Eminent domain for redevelopment  </a:t>
            </a:r>
          </a:p>
          <a:p>
            <a:pPr>
              <a:buFont typeface="Wingdings" pitchFamily="2" charset="2"/>
              <a:buChar char="§"/>
              <a:defRPr/>
            </a:pPr>
            <a:r>
              <a:rPr lang="en-US" dirty="0" smtClean="0">
                <a:effectLst>
                  <a:outerShdw blurRad="38100" dist="38100" dir="2700000" algn="tl">
                    <a:srgbClr val="000000">
                      <a:alpha val="43137"/>
                    </a:srgbClr>
                  </a:outerShdw>
                </a:effectLst>
              </a:rPr>
              <a:t>General government line items</a:t>
            </a:r>
          </a:p>
          <a:p>
            <a:pPr>
              <a:buFont typeface="Wingdings" pitchFamily="2" charset="2"/>
              <a:buChar char="§"/>
              <a:defRPr/>
            </a:pPr>
            <a:r>
              <a:rPr lang="en-US" dirty="0" smtClean="0">
                <a:effectLst>
                  <a:outerShdw blurRad="38100" dist="38100" dir="2700000" algn="tl">
                    <a:srgbClr val="000000">
                      <a:alpha val="43137"/>
                    </a:srgbClr>
                  </a:outerShdw>
                </a:effectLst>
              </a:rPr>
              <a:t>Grants or donations to non-profits or events that have nothing to do with the redevelopment plan</a:t>
            </a:r>
          </a:p>
          <a:p>
            <a:pPr>
              <a:buFont typeface="Wingdings" pitchFamily="2" charset="2"/>
              <a:buChar char="§"/>
              <a:defRPr/>
            </a:pPr>
            <a:r>
              <a:rPr lang="en-US" dirty="0" smtClean="0">
                <a:effectLst>
                  <a:outerShdw blurRad="38100" dist="38100" dir="2700000" algn="tl">
                    <a:srgbClr val="000000">
                      <a:alpha val="43137"/>
                    </a:srgbClr>
                  </a:outerShdw>
                </a:effectLst>
              </a:rPr>
              <a:t>Salaries for city or county staff that do not work on CRA activities</a:t>
            </a:r>
          </a:p>
          <a:p>
            <a:pPr>
              <a:buFont typeface="Wingdings" pitchFamily="2" charset="2"/>
              <a:buChar char="§"/>
              <a:defRPr/>
            </a:pPr>
            <a:r>
              <a:rPr lang="en-US" dirty="0" smtClean="0">
                <a:effectLst>
                  <a:outerShdw blurRad="38100" dist="38100" dir="2700000" algn="tl">
                    <a:srgbClr val="000000">
                      <a:alpha val="43137"/>
                    </a:srgbClr>
                  </a:outerShdw>
                </a:effectLst>
              </a:rPr>
              <a:t>Maintenance normally done by city or county</a:t>
            </a:r>
          </a:p>
          <a:p>
            <a:pPr>
              <a:buFont typeface="Wingdings" pitchFamily="2" charset="2"/>
              <a:buChar char="§"/>
              <a:defRPr/>
            </a:pPr>
            <a:r>
              <a:rPr lang="en-US" dirty="0" smtClean="0">
                <a:effectLst>
                  <a:outerShdw blurRad="38100" dist="38100" dir="2700000" algn="tl">
                    <a:srgbClr val="000000">
                      <a:alpha val="43137"/>
                    </a:srgbClr>
                  </a:outerShdw>
                </a:effectLst>
              </a:rPr>
              <a:t>Comprehensive planning, zoning or land use regulation</a:t>
            </a:r>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2057400"/>
            <a:ext cx="8229600" cy="3810000"/>
          </a:xfrm>
        </p:spPr>
        <p:txBody>
          <a:bodyPr/>
          <a:lstStyle/>
          <a:p>
            <a:pPr>
              <a:buFont typeface="Wingdings 2" pitchFamily="18" charset="2"/>
              <a:buNone/>
            </a:pPr>
            <a:r>
              <a:rPr lang="en-US" b="1" i="1" dirty="0" smtClean="0"/>
              <a:t>  </a:t>
            </a:r>
            <a:r>
              <a:rPr lang="en-US" sz="3600" b="1" i="1" dirty="0" smtClean="0"/>
              <a:t>Indeed, it has been said that democracy is the worst form of government except all those other forms that have been tried from time to time.</a:t>
            </a:r>
            <a:r>
              <a:rPr lang="en-US" sz="3600" b="1" dirty="0" smtClean="0"/>
              <a:t/>
            </a:r>
            <a:br>
              <a:rPr lang="en-US" sz="3600" b="1" dirty="0" smtClean="0"/>
            </a:br>
            <a:r>
              <a:rPr lang="en-US" sz="3600" b="1" dirty="0" smtClean="0"/>
              <a:t/>
            </a:r>
            <a:br>
              <a:rPr lang="en-US" sz="3600" b="1" dirty="0" smtClean="0"/>
            </a:br>
            <a:r>
              <a:rPr lang="en-US" sz="3600" b="1" dirty="0" smtClean="0"/>
              <a:t>-- Winston Churchill</a:t>
            </a:r>
            <a:endParaRPr lang="en-US" sz="36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76200"/>
            <a:ext cx="7848600" cy="1524000"/>
          </a:xfrm>
        </p:spPr>
        <p:txBody>
          <a:bodyPr/>
          <a:lstStyle/>
          <a:p>
            <a:pPr algn="ctr" eaLnBrk="1" hangingPunct="1">
              <a:defRPr/>
            </a:pPr>
            <a:r>
              <a:rPr lang="en-US" sz="3600" b="1" dirty="0" smtClean="0">
                <a:solidFill>
                  <a:srgbClr val="FFC000"/>
                </a:solidFill>
                <a:effectLst>
                  <a:outerShdw blurRad="38100" dist="38100" dir="2700000" algn="tl">
                    <a:srgbClr val="000000">
                      <a:alpha val="43137"/>
                    </a:srgbClr>
                  </a:outerShdw>
                </a:effectLst>
                <a:latin typeface="+mn-lt"/>
              </a:rPr>
              <a:t>Redevelopment  - a Contact Sport</a:t>
            </a:r>
          </a:p>
        </p:txBody>
      </p:sp>
      <p:sp>
        <p:nvSpPr>
          <p:cNvPr id="3" name="Content Placeholder 2"/>
          <p:cNvSpPr>
            <a:spLocks noGrp="1"/>
          </p:cNvSpPr>
          <p:nvPr>
            <p:ph idx="1"/>
          </p:nvPr>
        </p:nvSpPr>
        <p:spPr>
          <a:xfrm>
            <a:off x="533400" y="1295400"/>
            <a:ext cx="8229600" cy="5029200"/>
          </a:xfrm>
        </p:spPr>
        <p:txBody>
          <a:bodyPr>
            <a:normAutofit fontScale="32500" lnSpcReduction="20000"/>
          </a:bodyPr>
          <a:lstStyle/>
          <a:p>
            <a:pPr marL="274320" indent="-274320" eaLnBrk="1" fontAlgn="auto" hangingPunct="1">
              <a:spcAft>
                <a:spcPts val="0"/>
              </a:spcAft>
              <a:buClr>
                <a:schemeClr val="accent3"/>
              </a:buClr>
              <a:buFont typeface="Wingdings 2"/>
              <a:buNone/>
              <a:defRPr/>
            </a:pPr>
            <a:endParaRPr lang="en-US" sz="3600" b="1" dirty="0" smtClean="0"/>
          </a:p>
          <a:p>
            <a:pPr marL="274320" indent="-274320" eaLnBrk="1" fontAlgn="auto" hangingPunct="1">
              <a:spcAft>
                <a:spcPts val="0"/>
              </a:spcAft>
              <a:buClr>
                <a:schemeClr val="accent3"/>
              </a:buClr>
              <a:buFont typeface="Wingdings 2"/>
              <a:buNone/>
              <a:defRPr/>
            </a:pPr>
            <a:endParaRPr lang="en-US" sz="3600" b="1" dirty="0" smtClean="0"/>
          </a:p>
          <a:p>
            <a:pPr marL="274320" indent="-274320" eaLnBrk="1" fontAlgn="auto" hangingPunct="1">
              <a:spcAft>
                <a:spcPts val="0"/>
              </a:spcAft>
              <a:buClr>
                <a:schemeClr val="accent3"/>
              </a:buClr>
              <a:buFont typeface="Wingdings 2"/>
              <a:buNone/>
              <a:defRPr/>
            </a:pPr>
            <a:endParaRPr lang="en-US" sz="3600" b="1" dirty="0" smtClean="0"/>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Chapter 163, Part III encourages government to invest </a:t>
            </a:r>
            <a:r>
              <a:rPr lang="en-US" sz="7400" u="sng" dirty="0" smtClean="0">
                <a:effectLst>
                  <a:outerShdw blurRad="38100" dist="38100" dir="2700000" algn="tl">
                    <a:srgbClr val="000000">
                      <a:alpha val="43137"/>
                    </a:srgbClr>
                  </a:outerShdw>
                </a:effectLst>
              </a:rPr>
              <a:t>public</a:t>
            </a:r>
            <a:r>
              <a:rPr lang="en-US" sz="7400" dirty="0" smtClean="0">
                <a:effectLst>
                  <a:outerShdw blurRad="38100" dist="38100" dir="2700000" algn="tl">
                    <a:srgbClr val="000000">
                      <a:alpha val="43137"/>
                    </a:srgbClr>
                  </a:outerShdw>
                </a:effectLst>
              </a:rPr>
              <a:t> funds with </a:t>
            </a:r>
            <a:r>
              <a:rPr lang="en-US" sz="7400" u="sng" dirty="0" smtClean="0">
                <a:effectLst>
                  <a:outerShdw blurRad="38100" dist="38100" dir="2700000" algn="tl">
                    <a:srgbClr val="000000">
                      <a:alpha val="43137"/>
                    </a:srgbClr>
                  </a:outerShdw>
                </a:effectLst>
              </a:rPr>
              <a:t>private enterprise</a:t>
            </a:r>
            <a:r>
              <a:rPr lang="en-US" sz="7400" dirty="0" smtClean="0">
                <a:effectLst>
                  <a:outerShdw blurRad="38100" dist="38100" dir="2700000" algn="tl">
                    <a:srgbClr val="000000">
                      <a:alpha val="43137"/>
                    </a:srgbClr>
                  </a:outerShdw>
                </a:effectLst>
              </a:rPr>
              <a:t> to ultimately bring an area back to life</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Local funds</a:t>
            </a:r>
            <a:r>
              <a:rPr lang="en-US" sz="7400" dirty="0">
                <a:effectLst>
                  <a:outerShdw blurRad="38100" dist="38100" dir="2700000" algn="tl">
                    <a:srgbClr val="000000">
                      <a:alpha val="43137"/>
                    </a:srgbClr>
                  </a:outerShdw>
                </a:effectLst>
              </a:rPr>
              <a:t>, </a:t>
            </a:r>
            <a:r>
              <a:rPr lang="en-US" sz="7400" dirty="0" smtClean="0">
                <a:effectLst>
                  <a:outerShdw blurRad="38100" dist="38100" dir="2700000" algn="tl">
                    <a:srgbClr val="000000">
                      <a:alpha val="43137"/>
                    </a:srgbClr>
                  </a:outerShdw>
                </a:effectLst>
              </a:rPr>
              <a:t>generated by </a:t>
            </a:r>
            <a:r>
              <a:rPr lang="en-US" sz="7400" dirty="0">
                <a:effectLst>
                  <a:outerShdw blurRad="38100" dist="38100" dir="2700000" algn="tl">
                    <a:srgbClr val="000000">
                      <a:alpha val="43137"/>
                    </a:srgbClr>
                  </a:outerShdw>
                </a:effectLst>
              </a:rPr>
              <a:t>cities and counties, can be a political football</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Diverse groups have vastly differing ideas on how to use the money</a:t>
            </a:r>
          </a:p>
          <a:p>
            <a:pPr marL="274320" indent="-274320" algn="just" eaLnBrk="1" fontAlgn="auto" hangingPunct="1">
              <a:spcAft>
                <a:spcPts val="0"/>
              </a:spcAft>
              <a:buClr>
                <a:schemeClr val="accent3"/>
              </a:buClr>
              <a:buFont typeface="Wingdings" pitchFamily="2" charset="2"/>
              <a:buChar char="§"/>
              <a:defRPr/>
            </a:pPr>
            <a:r>
              <a:rPr lang="en-US" sz="7400" dirty="0">
                <a:effectLst>
                  <a:outerShdw blurRad="38100" dist="38100" dir="2700000" algn="tl">
                    <a:srgbClr val="000000">
                      <a:alpha val="43137"/>
                    </a:srgbClr>
                  </a:outerShdw>
                </a:effectLst>
              </a:rPr>
              <a:t>Lack of vision, leadership, buy-in, and responsible implementation can lead to mission drift</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Public does not understand the ‘Who, What, When, Where and How’ of the process</a:t>
            </a:r>
          </a:p>
          <a:p>
            <a:pPr marL="274320" indent="-274320" algn="just" eaLnBrk="1" fontAlgn="auto" hangingPunct="1">
              <a:spcAft>
                <a:spcPts val="0"/>
              </a:spcAft>
              <a:buClr>
                <a:schemeClr val="accent3"/>
              </a:buClr>
              <a:buFont typeface="Wingdings 2"/>
              <a:buNone/>
              <a:defRPr/>
            </a:pPr>
            <a:endParaRPr lang="en-US" sz="5500" b="1" dirty="0" smtClean="0"/>
          </a:p>
          <a:p>
            <a:pPr marL="274320" indent="-274320" eaLnBrk="1" fontAlgn="auto" hangingPunct="1">
              <a:spcAft>
                <a:spcPts val="0"/>
              </a:spcAft>
              <a:buClr>
                <a:schemeClr val="accent3"/>
              </a:buClr>
              <a:buFont typeface="Wingdings 2"/>
              <a:buNone/>
              <a:defRPr/>
            </a:pPr>
            <a:endParaRPr lang="en-US" b="1" dirty="0"/>
          </a:p>
          <a:p>
            <a:pPr marL="274320" indent="-274320" eaLnBrk="1" fontAlgn="auto" hangingPunct="1">
              <a:spcAft>
                <a:spcPts val="0"/>
              </a:spcAft>
              <a:buClr>
                <a:schemeClr val="accent3"/>
              </a:buClr>
              <a:buFont typeface="Wingdings 2"/>
              <a:buNone/>
              <a:defRPr/>
            </a:pPr>
            <a:r>
              <a:rPr lang="en-US" dirty="0" smtClean="0"/>
              <a:t>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048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‘Is there a sound bite?’</a:t>
            </a:r>
          </a:p>
        </p:txBody>
      </p:sp>
      <p:sp>
        <p:nvSpPr>
          <p:cNvPr id="9219" name="Content Placeholder 2"/>
          <p:cNvSpPr>
            <a:spLocks noGrp="1"/>
          </p:cNvSpPr>
          <p:nvPr>
            <p:ph idx="1"/>
          </p:nvPr>
        </p:nvSpPr>
        <p:spPr>
          <a:xfrm>
            <a:off x="457200" y="1752600"/>
            <a:ext cx="8229600" cy="4038600"/>
          </a:xfrm>
        </p:spPr>
        <p:txBody>
          <a:bodyPr/>
          <a:lstStyle/>
          <a:p>
            <a:pPr eaLnBrk="1" hangingPunct="1">
              <a:defRPr/>
            </a:pPr>
            <a:r>
              <a:rPr lang="en-US" dirty="0" smtClean="0">
                <a:effectLst>
                  <a:outerShdw blurRad="38100" dist="38100" dir="2700000" algn="tl">
                    <a:srgbClr val="000000">
                      <a:alpha val="43137"/>
                    </a:srgbClr>
                  </a:outerShdw>
                </a:effectLst>
              </a:rPr>
              <a:t>Message can be complex/create misunderstandings by citizens who don’t hear </a:t>
            </a:r>
            <a:r>
              <a:rPr lang="en-US" u="sng" dirty="0" smtClean="0">
                <a:effectLst>
                  <a:outerShdw blurRad="38100" dist="38100" dir="2700000" algn="tl">
                    <a:srgbClr val="000000">
                      <a:alpha val="43137"/>
                    </a:srgbClr>
                  </a:outerShdw>
                </a:effectLst>
              </a:rPr>
              <a:t>the rest of the story</a:t>
            </a:r>
            <a:r>
              <a:rPr lang="en-US" dirty="0" smtClean="0">
                <a:effectLst>
                  <a:outerShdw blurRad="38100" dist="38100" dir="2700000" algn="tl">
                    <a:srgbClr val="000000">
                      <a:alpha val="43137"/>
                    </a:srgbClr>
                  </a:outerShdw>
                </a:effectLst>
              </a:rPr>
              <a:t>.  </a:t>
            </a:r>
          </a:p>
          <a:p>
            <a:pPr eaLnBrk="1" hangingPunct="1">
              <a:defRPr/>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What do CRAs do?  </a:t>
            </a:r>
            <a:r>
              <a:rPr lang="en-US" dirty="0">
                <a:effectLst>
                  <a:outerShdw blurRad="38100" dist="38100" dir="2700000" algn="tl">
                    <a:srgbClr val="000000">
                      <a:alpha val="43137"/>
                    </a:srgbClr>
                  </a:outerShdw>
                </a:effectLst>
              </a:rPr>
              <a:t>“CRAs </a:t>
            </a:r>
            <a:r>
              <a:rPr lang="en-US" dirty="0" smtClean="0">
                <a:effectLst>
                  <a:outerShdw blurRad="38100" dist="38100" dir="2700000" algn="tl">
                    <a:srgbClr val="000000">
                      <a:alpha val="43137"/>
                    </a:srgbClr>
                  </a:outerShdw>
                </a:effectLst>
              </a:rPr>
              <a:t>use, </a:t>
            </a:r>
            <a:r>
              <a:rPr lang="en-US" dirty="0">
                <a:effectLst>
                  <a:outerShdw blurRad="38100" dist="38100" dir="2700000" algn="tl">
                    <a:srgbClr val="000000">
                      <a:alpha val="43137"/>
                    </a:srgbClr>
                  </a:outerShdw>
                </a:effectLst>
              </a:rPr>
              <a:t>for a limited period of time</a:t>
            </a:r>
            <a:r>
              <a:rPr lang="en-US" dirty="0" smtClean="0">
                <a:effectLst>
                  <a:outerShdw blurRad="38100" dist="38100" dir="2700000" algn="tl">
                    <a:srgbClr val="000000">
                      <a:alpha val="43137"/>
                    </a:srgbClr>
                  </a:outerShdw>
                </a:effectLst>
              </a:rPr>
              <a:t>, tax revenue increases within a deteriorating area  to transform it into one that again contributes to the overall health of the community.”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715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Things to Know About Your CRA</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4389438"/>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What is the history of your CRA? </a:t>
            </a:r>
          </a:p>
          <a:p>
            <a:pPr>
              <a:buFont typeface="Wingdings" pitchFamily="2" charset="2"/>
              <a:buChar char="§"/>
              <a:defRPr/>
            </a:pPr>
            <a:r>
              <a:rPr lang="en-US" dirty="0" smtClean="0">
                <a:effectLst>
                  <a:outerShdw blurRad="38100" dist="38100" dir="2700000" algn="tl">
                    <a:srgbClr val="000000">
                      <a:alpha val="43137"/>
                    </a:srgbClr>
                  </a:outerShdw>
                </a:effectLst>
              </a:rPr>
              <a:t>What has been accomplished?</a:t>
            </a:r>
          </a:p>
          <a:p>
            <a:pPr>
              <a:buFont typeface="Wingdings" pitchFamily="2" charset="2"/>
              <a:buChar char="§"/>
              <a:defRPr/>
            </a:pPr>
            <a:r>
              <a:rPr lang="en-US" dirty="0" smtClean="0">
                <a:effectLst>
                  <a:outerShdw blurRad="38100" dist="38100" dir="2700000" algn="tl">
                    <a:srgbClr val="000000">
                      <a:alpha val="43137"/>
                    </a:srgbClr>
                  </a:outerShdw>
                </a:effectLst>
              </a:rPr>
              <a:t>What are the current projects?</a:t>
            </a:r>
          </a:p>
          <a:p>
            <a:pPr>
              <a:buFont typeface="Wingdings" pitchFamily="2" charset="2"/>
              <a:buChar char="§"/>
              <a:defRPr/>
            </a:pPr>
            <a:r>
              <a:rPr lang="en-US" dirty="0">
                <a:effectLst>
                  <a:outerShdw blurRad="38100" dist="38100" dir="2700000" algn="tl">
                    <a:srgbClr val="000000">
                      <a:alpha val="43137"/>
                    </a:srgbClr>
                  </a:outerShdw>
                </a:effectLst>
              </a:rPr>
              <a:t>What programs does the CRA offer</a:t>
            </a:r>
            <a:r>
              <a:rPr lang="en-US" dirty="0" smtClean="0">
                <a:effectLst>
                  <a:outerShdw blurRad="38100" dist="38100" dir="2700000" algn="tl">
                    <a:srgbClr val="000000">
                      <a:alpha val="43137"/>
                    </a:srgbClr>
                  </a:outerShdw>
                </a:effectLst>
              </a:rPr>
              <a:t>?</a:t>
            </a:r>
          </a:p>
          <a:p>
            <a:pPr>
              <a:buFont typeface="Wingdings" pitchFamily="2" charset="2"/>
              <a:buChar char="§"/>
              <a:defRPr/>
            </a:pPr>
            <a:r>
              <a:rPr lang="en-US" dirty="0">
                <a:effectLst>
                  <a:outerShdw blurRad="38100" dist="38100" dir="2700000" algn="tl">
                    <a:srgbClr val="000000">
                      <a:alpha val="43137"/>
                    </a:srgbClr>
                  </a:outerShdw>
                </a:effectLst>
              </a:rPr>
              <a:t>What’s in the plan?  Read it in entirety</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How much money is in the trust fund?</a:t>
            </a:r>
          </a:p>
          <a:p>
            <a:pPr>
              <a:buFont typeface="Wingdings" pitchFamily="2" charset="2"/>
              <a:buChar char="§"/>
              <a:defRPr/>
            </a:pPr>
            <a:r>
              <a:rPr lang="en-US" dirty="0" smtClean="0">
                <a:effectLst>
                  <a:outerShdw blurRad="38100" dist="38100" dir="2700000" algn="tl">
                    <a:srgbClr val="000000">
                      <a:alpha val="43137"/>
                    </a:srgbClr>
                  </a:outerShdw>
                </a:effectLst>
              </a:rPr>
              <a:t>How much does the county v. city contribute?</a:t>
            </a:r>
          </a:p>
          <a:p>
            <a:pPr>
              <a:buFont typeface="Wingdings" pitchFamily="2" charset="2"/>
              <a:buChar char="§"/>
              <a:defRPr/>
            </a:pPr>
            <a:r>
              <a:rPr lang="en-US" dirty="0" smtClean="0">
                <a:effectLst>
                  <a:outerShdw blurRad="38100" dist="38100" dir="2700000" algn="tl">
                    <a:srgbClr val="000000">
                      <a:alpha val="43137"/>
                    </a:srgbClr>
                  </a:outerShdw>
                </a:effectLst>
              </a:rPr>
              <a:t>How much longer has the CRA to operate?</a:t>
            </a:r>
          </a:p>
          <a:p>
            <a:pPr>
              <a:buFont typeface="Wingdings" pitchFamily="2" charset="2"/>
              <a:buChar char="§"/>
              <a:defRPr/>
            </a:pPr>
            <a:r>
              <a:rPr lang="en-US" dirty="0" smtClean="0">
                <a:effectLst>
                  <a:outerShdw blurRad="38100" dist="38100" dir="2700000" algn="tl">
                    <a:srgbClr val="000000">
                      <a:alpha val="43137"/>
                    </a:srgbClr>
                  </a:outerShdw>
                </a:effectLst>
              </a:rPr>
              <a:t>When was the last time the plan was amended?</a:t>
            </a:r>
          </a:p>
          <a:p>
            <a:pPr>
              <a:buFont typeface="Wingdings 2" pitchFamily="18" charset="2"/>
              <a:buNone/>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How to be a ‘CRA Leader’</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76400"/>
            <a:ext cx="8229600" cy="46482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Do your homework (benefit from FRA experience)</a:t>
            </a:r>
          </a:p>
          <a:p>
            <a:pPr>
              <a:buFont typeface="Wingdings" pitchFamily="2" charset="2"/>
              <a:buChar char="§"/>
              <a:defRPr/>
            </a:pPr>
            <a:r>
              <a:rPr lang="en-US" dirty="0">
                <a:effectLst>
                  <a:outerShdw blurRad="38100" dist="38100" dir="2700000" algn="tl">
                    <a:srgbClr val="000000">
                      <a:alpha val="43137"/>
                    </a:srgbClr>
                  </a:outerShdw>
                </a:effectLst>
              </a:rPr>
              <a:t>Seek out comment from citizens, businesses – build consensus</a:t>
            </a:r>
          </a:p>
          <a:p>
            <a:pPr>
              <a:buFont typeface="Wingdings" pitchFamily="2" charset="2"/>
              <a:buChar char="§"/>
              <a:defRPr/>
            </a:pPr>
            <a:r>
              <a:rPr lang="en-US" dirty="0" smtClean="0">
                <a:effectLst>
                  <a:outerShdw blurRad="38100" dist="38100" dir="2700000" algn="tl">
                    <a:srgbClr val="000000">
                      <a:alpha val="43137"/>
                    </a:srgbClr>
                  </a:outerShdw>
                </a:effectLst>
              </a:rPr>
              <a:t>Adopt the shared vision and make a personal commitment to it</a:t>
            </a:r>
          </a:p>
          <a:p>
            <a:pPr>
              <a:buFont typeface="Wingdings" pitchFamily="2" charset="2"/>
              <a:buChar char="§"/>
              <a:defRPr/>
            </a:pPr>
            <a:r>
              <a:rPr lang="en-US" dirty="0" smtClean="0">
                <a:effectLst>
                  <a:outerShdw blurRad="38100" dist="38100" dir="2700000" algn="tl">
                    <a:srgbClr val="000000">
                      <a:alpha val="43137"/>
                    </a:srgbClr>
                  </a:outerShdw>
                </a:effectLst>
              </a:rPr>
              <a:t>Explain ‘Who, What, When, Where and How’ as many times as necessary</a:t>
            </a:r>
          </a:p>
          <a:p>
            <a:pPr>
              <a:buFont typeface="Wingdings" pitchFamily="2" charset="2"/>
              <a:buChar char="§"/>
              <a:defRPr/>
            </a:pPr>
            <a:r>
              <a:rPr lang="en-US" dirty="0" smtClean="0">
                <a:effectLst>
                  <a:outerShdw blurRad="38100" dist="38100" dir="2700000" algn="tl">
                    <a:srgbClr val="000000">
                      <a:alpha val="43137"/>
                    </a:srgbClr>
                  </a:outerShdw>
                </a:effectLst>
              </a:rPr>
              <a:t>Utilize cost benefit analysis at each phase</a:t>
            </a:r>
          </a:p>
          <a:p>
            <a:pPr>
              <a:buFont typeface="Wingdings" pitchFamily="2" charset="2"/>
              <a:buChar char="§"/>
              <a:defRPr/>
            </a:pPr>
            <a:r>
              <a:rPr lang="en-US" dirty="0" smtClean="0">
                <a:effectLst>
                  <a:outerShdw blurRad="38100" dist="38100" dir="2700000" algn="tl">
                    <a:srgbClr val="000000">
                      <a:alpha val="43137"/>
                    </a:srgbClr>
                  </a:outerShdw>
                </a:effectLst>
              </a:rPr>
              <a:t>Get out of the way  – steer don’t row</a:t>
            </a:r>
          </a:p>
          <a:p>
            <a:pPr>
              <a:buFont typeface="Wingdings" pitchFamily="2" charset="2"/>
              <a:buChar char="§"/>
              <a:defRPr/>
            </a:pPr>
            <a:r>
              <a:rPr lang="en-US" dirty="0">
                <a:effectLst>
                  <a:outerShdw blurRad="38100" dist="38100" dir="2700000" algn="tl">
                    <a:srgbClr val="000000">
                      <a:alpha val="43137"/>
                    </a:srgbClr>
                  </a:outerShdw>
                </a:effectLst>
              </a:rPr>
              <a:t>Work for redevelopment success, not credit</a:t>
            </a:r>
          </a:p>
          <a:p>
            <a:pPr>
              <a:buFont typeface="Wingdings" pitchFamily="2" charset="2"/>
              <a:buChar char="§"/>
              <a:defRPr/>
            </a:pP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Successful CRAs</a:t>
            </a:r>
          </a:p>
        </p:txBody>
      </p:sp>
      <p:sp>
        <p:nvSpPr>
          <p:cNvPr id="22531" name="Content Placeholder 2"/>
          <p:cNvSpPr>
            <a:spLocks noGrp="1"/>
          </p:cNvSpPr>
          <p:nvPr>
            <p:ph idx="1"/>
          </p:nvPr>
        </p:nvSpPr>
        <p:spPr>
          <a:xfrm>
            <a:off x="457200" y="1600200"/>
            <a:ext cx="8229600" cy="4389438"/>
          </a:xfrm>
        </p:spPr>
        <p:txBody>
          <a:bodyPr/>
          <a:lstStyle/>
          <a:p>
            <a:pPr eaLnBrk="1" hangingPunct="1">
              <a:defRPr/>
            </a:pPr>
            <a:endParaRPr lang="en-US" dirty="0" smtClean="0"/>
          </a:p>
          <a:p>
            <a:pPr eaLnBrk="1" hangingPunct="1">
              <a:buFont typeface="Wingdings" pitchFamily="2" charset="2"/>
              <a:buChar char="§"/>
              <a:defRPr/>
            </a:pPr>
            <a:r>
              <a:rPr lang="en-US" dirty="0" smtClean="0">
                <a:effectLst>
                  <a:outerShdw blurRad="38100" dist="38100" dir="2700000" algn="tl">
                    <a:srgbClr val="000000">
                      <a:alpha val="43137"/>
                    </a:srgbClr>
                  </a:outerShdw>
                </a:effectLst>
              </a:rPr>
              <a:t>Vision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Leadership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Plan the work, then work the plan</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A passion for partnerships</a:t>
            </a:r>
          </a:p>
          <a:p>
            <a:pPr eaLnBrk="1" hangingPunct="1">
              <a:buFont typeface="Wingdings" pitchFamily="2" charset="2"/>
              <a:buChar char="§"/>
              <a:defRPr/>
            </a:pPr>
            <a:r>
              <a:rPr lang="en-US" dirty="0">
                <a:effectLst>
                  <a:outerShdw blurRad="38100" dist="38100" dir="2700000" algn="tl">
                    <a:srgbClr val="000000">
                      <a:alpha val="43137"/>
                    </a:srgbClr>
                  </a:outerShdw>
                </a:effectLst>
              </a:rPr>
              <a:t>Community support and trust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Patience and the “guts” to stick with it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Wisdom to evolve and embrace the next opportunity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FFC000"/>
                </a:solidFill>
              </a:rPr>
              <a:t>What did you come to learn?</a:t>
            </a:r>
            <a:endParaRPr lang="en-US" sz="4000" b="1" dirty="0">
              <a:solidFill>
                <a:srgbClr val="FFC000"/>
              </a:solidFill>
            </a:endParaRPr>
          </a:p>
        </p:txBody>
      </p:sp>
      <p:sp>
        <p:nvSpPr>
          <p:cNvPr id="3" name="Content Placeholder 2"/>
          <p:cNvSpPr>
            <a:spLocks noGrp="1"/>
          </p:cNvSpPr>
          <p:nvPr>
            <p:ph idx="1"/>
          </p:nvPr>
        </p:nvSpPr>
        <p:spPr/>
        <p:txBody>
          <a:bodyPr/>
          <a:lstStyle/>
          <a:p>
            <a:endParaRPr lang="en-US" dirty="0" smtClean="0"/>
          </a:p>
          <a:p>
            <a:pPr>
              <a:buNone/>
            </a:pPr>
            <a:r>
              <a:rPr lang="en-US" dirty="0" smtClean="0"/>
              <a:t>IF we have not covered your question by the end of the training, please write it down after the last break and we will collect them and answer as many as we can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Building the Consensus</a:t>
            </a:r>
            <a:br>
              <a:rPr lang="en-US" sz="4000" b="1" dirty="0" smtClean="0">
                <a:solidFill>
                  <a:srgbClr val="FFC000"/>
                </a:solidFill>
                <a:effectLst>
                  <a:outerShdw blurRad="38100" dist="38100" dir="2700000" algn="tl">
                    <a:srgbClr val="000000">
                      <a:alpha val="43137"/>
                    </a:srgbClr>
                  </a:outerShdw>
                </a:effectLst>
                <a:latin typeface="+mn-lt"/>
              </a:rPr>
            </a:br>
            <a:r>
              <a:rPr lang="en-US" sz="3600" b="1" i="1" dirty="0" smtClean="0">
                <a:solidFill>
                  <a:srgbClr val="FFC000"/>
                </a:solidFill>
                <a:effectLst>
                  <a:outerShdw blurRad="38100" dist="38100" dir="2700000" algn="tl">
                    <a:srgbClr val="000000">
                      <a:alpha val="43137"/>
                    </a:srgbClr>
                  </a:outerShdw>
                </a:effectLst>
                <a:latin typeface="+mn-lt"/>
              </a:rPr>
              <a:t>To Vision or Not to Vision . . .</a:t>
            </a:r>
            <a:endParaRPr lang="en-US" sz="4000" b="1" i="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a:buFont typeface="Wingdings" pitchFamily="2" charset="2"/>
              <a:buChar char="§"/>
              <a:defRPr/>
            </a:pPr>
            <a:r>
              <a:rPr lang="en-US" sz="2800" dirty="0" smtClean="0">
                <a:effectLst>
                  <a:outerShdw blurRad="38100" dist="38100" dir="2700000" algn="tl">
                    <a:srgbClr val="000000">
                      <a:alpha val="43137"/>
                    </a:srgbClr>
                  </a:outerShdw>
                </a:effectLst>
              </a:rPr>
              <a:t>No one right way to build consensus </a:t>
            </a:r>
          </a:p>
          <a:p>
            <a:pPr>
              <a:buFont typeface="Wingdings" pitchFamily="2" charset="2"/>
              <a:buChar char="§"/>
              <a:defRPr/>
            </a:pPr>
            <a:r>
              <a:rPr lang="en-US" sz="2800" dirty="0" smtClean="0">
                <a:effectLst>
                  <a:outerShdw blurRad="38100" dist="38100" dir="2700000" algn="tl">
                    <a:srgbClr val="000000">
                      <a:alpha val="43137"/>
                    </a:srgbClr>
                  </a:outerShdw>
                </a:effectLst>
              </a:rPr>
              <a:t>You can over think it – ask yourself:</a:t>
            </a:r>
          </a:p>
          <a:p>
            <a:pPr lvl="1">
              <a:buFont typeface="Wingdings" pitchFamily="2" charset="2"/>
              <a:buChar char="§"/>
              <a:defRPr/>
            </a:pPr>
            <a:r>
              <a:rPr lang="en-US" dirty="0" smtClean="0">
                <a:effectLst>
                  <a:outerShdw blurRad="38100" dist="38100" dir="2700000" algn="tl">
                    <a:srgbClr val="000000">
                      <a:alpha val="43137"/>
                    </a:srgbClr>
                  </a:outerShdw>
                </a:effectLst>
              </a:rPr>
              <a:t>Is it time to get the community involved?</a:t>
            </a:r>
          </a:p>
          <a:p>
            <a:pPr lvl="1">
              <a:buFont typeface="Wingdings" pitchFamily="2" charset="2"/>
              <a:buChar char="§"/>
              <a:defRPr/>
            </a:pPr>
            <a:r>
              <a:rPr lang="en-US" dirty="0" smtClean="0">
                <a:effectLst>
                  <a:outerShdw blurRad="38100" dist="38100" dir="2700000" algn="tl">
                    <a:srgbClr val="000000">
                      <a:alpha val="43137"/>
                    </a:srgbClr>
                  </a:outerShdw>
                </a:effectLst>
              </a:rPr>
              <a:t>Is it time to move charge forward regardless?</a:t>
            </a:r>
          </a:p>
          <a:p>
            <a:pPr>
              <a:buFont typeface="Wingdings" pitchFamily="2" charset="2"/>
              <a:buChar char="§"/>
              <a:defRPr/>
            </a:pPr>
            <a:r>
              <a:rPr lang="en-US" sz="2800" dirty="0" smtClean="0">
                <a:effectLst>
                  <a:outerShdw blurRad="38100" dist="38100" dir="2700000" algn="tl">
                    <a:srgbClr val="000000">
                      <a:alpha val="43137"/>
                    </a:srgbClr>
                  </a:outerShdw>
                </a:effectLst>
              </a:rPr>
              <a:t>Identify easy-to-understand measurement for progress and success</a:t>
            </a:r>
          </a:p>
          <a:p>
            <a:pPr>
              <a:buFont typeface="Wingdings" pitchFamily="2" charset="2"/>
              <a:buChar char="§"/>
              <a:defRPr/>
            </a:pPr>
            <a:r>
              <a:rPr lang="en-US" sz="2800" dirty="0" smtClean="0">
                <a:effectLst>
                  <a:outerShdw blurRad="38100" dist="38100" dir="2700000" algn="tl">
                    <a:srgbClr val="000000">
                      <a:alpha val="43137"/>
                    </a:srgbClr>
                  </a:outerShdw>
                </a:effectLst>
              </a:rPr>
              <a:t>Continuously build support for the program</a:t>
            </a:r>
          </a:p>
          <a:p>
            <a:pPr marL="0" indent="0">
              <a:buFont typeface="Wingdings 2" pitchFamily="18" charset="2"/>
              <a:buNone/>
              <a:defRPr/>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dirty="0" smtClean="0"/>
              <a:t/>
            </a:r>
            <a:br>
              <a:rPr lang="en-US" dirty="0" smtClean="0"/>
            </a:br>
            <a:r>
              <a:rPr lang="en-US" dirty="0" smtClean="0"/>
              <a:t> </a:t>
            </a:r>
            <a:r>
              <a:rPr lang="en-US" sz="4000" b="1" dirty="0" smtClean="0">
                <a:solidFill>
                  <a:srgbClr val="FFC000"/>
                </a:solidFill>
                <a:effectLst>
                  <a:outerShdw blurRad="38100" dist="38100" dir="2700000" algn="tl">
                    <a:srgbClr val="000000">
                      <a:alpha val="43137"/>
                    </a:srgbClr>
                  </a:outerShdw>
                </a:effectLst>
                <a:latin typeface="+mn-lt"/>
              </a:rPr>
              <a:t>The Municipal Cycle</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95400" y="1935163"/>
            <a:ext cx="7391400" cy="4389437"/>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October – False Start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November/December – Where is Everyone?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January – Angst!!!!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February through June – The Real Deal</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July/August – At Last Staff Can Get Something Done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September – It’s the Budget, Stupid!</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Start All Over Again . . .</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92100"/>
            <a:ext cx="8229600" cy="11557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Good Ideas</a:t>
            </a:r>
          </a:p>
        </p:txBody>
      </p:sp>
      <p:sp>
        <p:nvSpPr>
          <p:cNvPr id="94211" name="Rectangle 3"/>
          <p:cNvSpPr>
            <a:spLocks noGrp="1" noChangeArrowheads="1"/>
          </p:cNvSpPr>
          <p:nvPr>
            <p:ph idx="1"/>
          </p:nvPr>
        </p:nvSpPr>
        <p:spPr>
          <a:xfrm>
            <a:off x="533400" y="1828800"/>
            <a:ext cx="7924800" cy="5029200"/>
          </a:xfrm>
        </p:spPr>
        <p:txBody>
          <a:bodyPr>
            <a:normAutofit/>
          </a:bodyPr>
          <a:lstStyle/>
          <a:p>
            <a:pPr marL="274320" indent="-274320" eaLnBrk="1" fontAlgn="auto" hangingPunct="1">
              <a:spcAft>
                <a:spcPts val="0"/>
              </a:spcAft>
              <a:buClr>
                <a:schemeClr val="accent3"/>
              </a:buClr>
              <a:buFont typeface="Wingdings" pitchFamily="2" charset="2"/>
              <a:buChar char="§"/>
              <a:defRPr/>
            </a:pPr>
            <a:r>
              <a:rPr lang="en-US" sz="2800" dirty="0" smtClean="0">
                <a:effectLst>
                  <a:outerShdw blurRad="38100" dist="38100" dir="2700000" algn="tl">
                    <a:srgbClr val="000000">
                      <a:alpha val="43137"/>
                    </a:srgbClr>
                  </a:outerShdw>
                </a:effectLst>
              </a:rPr>
              <a:t>Be realistic about what can be accomplished, but…be </a:t>
            </a:r>
            <a:r>
              <a:rPr lang="en-US" sz="2800" b="1" dirty="0" smtClean="0">
                <a:effectLst>
                  <a:outerShdw blurRad="38100" dist="38100" dir="2700000" algn="tl">
                    <a:srgbClr val="000000">
                      <a:alpha val="43137"/>
                    </a:srgbClr>
                  </a:outerShdw>
                </a:effectLst>
              </a:rPr>
              <a:t>bold</a:t>
            </a:r>
            <a:r>
              <a:rPr lang="en-US" sz="2800" dirty="0" smtClean="0">
                <a:effectLst>
                  <a:outerShdw blurRad="38100" dist="38100" dir="2700000" algn="tl">
                    <a:srgbClr val="000000">
                      <a:alpha val="43137"/>
                    </a:srgbClr>
                  </a:outerShdw>
                </a:effectLst>
              </a:rPr>
              <a:t> in setting goals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Mission, Goals, Objectives – keep them up front</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Understand </a:t>
            </a:r>
            <a:r>
              <a:rPr lang="en-US" sz="2800" dirty="0">
                <a:effectLst>
                  <a:outerShdw blurRad="38100" dist="38100" dir="2700000" algn="tl">
                    <a:srgbClr val="000000">
                      <a:alpha val="43137"/>
                    </a:srgbClr>
                  </a:outerShdw>
                </a:effectLst>
              </a:rPr>
              <a:t>the private sector/profit motive</a:t>
            </a:r>
          </a:p>
          <a:p>
            <a:pPr>
              <a:buFont typeface="Wingdings" pitchFamily="2" charset="2"/>
              <a:buChar char="§"/>
              <a:defRPr/>
            </a:pPr>
            <a:r>
              <a:rPr lang="en-US" sz="2800" dirty="0" smtClean="0">
                <a:effectLst>
                  <a:outerShdw blurRad="38100" dist="38100" dir="2700000" algn="tl">
                    <a:srgbClr val="000000">
                      <a:alpha val="43137"/>
                    </a:srgbClr>
                  </a:outerShdw>
                </a:effectLst>
              </a:rPr>
              <a:t>Annual </a:t>
            </a:r>
            <a:r>
              <a:rPr lang="en-US" sz="2800" dirty="0">
                <a:effectLst>
                  <a:outerShdw blurRad="38100" dist="38100" dir="2700000" algn="tl">
                    <a:srgbClr val="000000">
                      <a:alpha val="43137"/>
                    </a:srgbClr>
                  </a:outerShdw>
                </a:effectLst>
              </a:rPr>
              <a:t>strategic planning workshop (two hours)</a:t>
            </a:r>
          </a:p>
          <a:p>
            <a:pPr>
              <a:buFont typeface="Wingdings" pitchFamily="2" charset="2"/>
              <a:buChar char="§"/>
              <a:defRPr/>
            </a:pPr>
            <a:r>
              <a:rPr lang="en-US" sz="2800" dirty="0">
                <a:effectLst>
                  <a:outerShdw blurRad="38100" dist="38100" dir="2700000" algn="tl">
                    <a:srgbClr val="000000">
                      <a:alpha val="43137"/>
                    </a:srgbClr>
                  </a:outerShdw>
                </a:effectLst>
              </a:rPr>
              <a:t>Let the </a:t>
            </a:r>
            <a:r>
              <a:rPr lang="en-US" sz="2800" dirty="0" smtClean="0">
                <a:effectLst>
                  <a:outerShdw blurRad="38100" dist="38100" dir="2700000" algn="tl">
                    <a:srgbClr val="000000">
                      <a:alpha val="43137"/>
                    </a:srgbClr>
                  </a:outerShdw>
                </a:effectLst>
              </a:rPr>
              <a:t>annual budget </a:t>
            </a:r>
            <a:r>
              <a:rPr lang="en-US" sz="2800" dirty="0">
                <a:effectLst>
                  <a:outerShdw blurRad="38100" dist="38100" dir="2700000" algn="tl">
                    <a:srgbClr val="000000">
                      <a:alpha val="43137"/>
                    </a:srgbClr>
                  </a:outerShdw>
                </a:effectLst>
              </a:rPr>
              <a:t>tell the </a:t>
            </a:r>
            <a:r>
              <a:rPr lang="en-US" sz="2800" dirty="0" smtClean="0">
                <a:effectLst>
                  <a:outerShdw blurRad="38100" dist="38100" dir="2700000" algn="tl">
                    <a:srgbClr val="000000">
                      <a:alpha val="43137"/>
                    </a:srgbClr>
                  </a:outerShdw>
                </a:effectLst>
              </a:rPr>
              <a:t>story</a:t>
            </a:r>
          </a:p>
          <a:p>
            <a:pPr>
              <a:buFont typeface="Wingdings" pitchFamily="2" charset="2"/>
              <a:buChar char="§"/>
              <a:defRPr/>
            </a:pPr>
            <a:r>
              <a:rPr lang="en-US" sz="2800" dirty="0" smtClean="0">
                <a:effectLst>
                  <a:outerShdw blurRad="38100" dist="38100" dir="2700000" algn="tl">
                    <a:srgbClr val="000000">
                      <a:alpha val="43137"/>
                    </a:srgbClr>
                  </a:outerShdw>
                </a:effectLst>
              </a:rPr>
              <a:t>Communicate, Communicate, Communicate</a:t>
            </a:r>
            <a:endParaRPr lang="en-US" sz="2800" dirty="0">
              <a:effectLst>
                <a:outerShdw blurRad="38100" dist="38100" dir="2700000" algn="tl">
                  <a:srgbClr val="000000">
                    <a:alpha val="43137"/>
                  </a:srgbClr>
                </a:outerShdw>
              </a:effectLst>
            </a:endParaRPr>
          </a:p>
        </p:txBody>
      </p:sp>
      <p:sp>
        <p:nvSpPr>
          <p:cNvPr id="31748" name="Rectangle 4"/>
          <p:cNvSpPr>
            <a:spLocks noChangeArrowheads="1"/>
          </p:cNvSpPr>
          <p:nvPr/>
        </p:nvSpPr>
        <p:spPr bwMode="auto">
          <a:xfrm>
            <a:off x="609600" y="3276600"/>
            <a:ext cx="7543800" cy="641350"/>
          </a:xfrm>
          <a:prstGeom prst="rect">
            <a:avLst/>
          </a:prstGeom>
          <a:noFill/>
          <a:ln w="9525">
            <a:noFill/>
            <a:miter lim="800000"/>
            <a:headEnd/>
            <a:tailEnd/>
          </a:ln>
        </p:spPr>
        <p:txBody>
          <a:bodyPr>
            <a:spAutoFit/>
          </a:bodyPr>
          <a:lstStyle/>
          <a:p>
            <a:pPr eaLnBrk="0" hangingPunct="0"/>
            <a:endParaRPr lang="en-US" sz="3600" b="1"/>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Best Practices</a:t>
            </a:r>
          </a:p>
        </p:txBody>
      </p:sp>
      <p:sp>
        <p:nvSpPr>
          <p:cNvPr id="24579" name="Rectangle 3"/>
          <p:cNvSpPr>
            <a:spLocks noGrp="1" noChangeArrowheads="1"/>
          </p:cNvSpPr>
          <p:nvPr>
            <p:ph idx="1"/>
          </p:nvPr>
        </p:nvSpPr>
        <p:spPr>
          <a:xfrm>
            <a:off x="457200" y="1828800"/>
            <a:ext cx="8229600" cy="4800600"/>
          </a:xfrm>
        </p:spPr>
        <p:txBody>
          <a:bodyPr/>
          <a:lstStyle/>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Understand the Market</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Review Land Use &amp; </a:t>
            </a:r>
            <a:r>
              <a:rPr lang="en-US" dirty="0" smtClean="0">
                <a:effectLst>
                  <a:outerShdw blurRad="38100" dist="38100" dir="2700000" algn="tl">
                    <a:srgbClr val="000000">
                      <a:alpha val="43137"/>
                    </a:srgbClr>
                  </a:outerShdw>
                </a:effectLst>
              </a:rPr>
              <a:t>Zoning</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Create Successful Partnerships</a:t>
            </a:r>
            <a:endParaRPr lang="en-US" sz="800"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Track Your </a:t>
            </a:r>
            <a:r>
              <a:rPr lang="en-US" dirty="0" smtClean="0">
                <a:effectLst>
                  <a:outerShdw blurRad="38100" dist="38100" dir="2700000" algn="tl">
                    <a:srgbClr val="000000">
                      <a:alpha val="43137"/>
                    </a:srgbClr>
                  </a:outerShdw>
                </a:effectLst>
              </a:rPr>
              <a:t>Progress and IF IT IS MEASURABLE, DO IT</a:t>
            </a:r>
            <a:endParaRPr lang="en-US"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Promote </a:t>
            </a:r>
            <a:r>
              <a:rPr lang="en-US" dirty="0" smtClean="0">
                <a:effectLst>
                  <a:outerShdw blurRad="38100" dist="38100" dir="2700000" algn="tl">
                    <a:srgbClr val="000000">
                      <a:alpha val="43137"/>
                    </a:srgbClr>
                  </a:outerShdw>
                </a:effectLst>
              </a:rPr>
              <a:t>Projects </a:t>
            </a:r>
            <a:r>
              <a:rPr lang="en-US" dirty="0">
                <a:effectLst>
                  <a:outerShdw blurRad="38100" dist="38100" dir="2700000" algn="tl">
                    <a:srgbClr val="000000">
                      <a:alpha val="43137"/>
                    </a:srgbClr>
                  </a:outerShdw>
                </a:effectLst>
              </a:rPr>
              <a:t>and </a:t>
            </a:r>
            <a:r>
              <a:rPr lang="en-US" dirty="0" smtClean="0">
                <a:effectLst>
                  <a:outerShdw blurRad="38100" dist="38100" dir="2700000" algn="tl">
                    <a:srgbClr val="000000">
                      <a:alpha val="43137"/>
                    </a:srgbClr>
                  </a:outerShdw>
                </a:effectLst>
              </a:rPr>
              <a:t>Success Stories</a:t>
            </a:r>
            <a:endParaRPr lang="en-US"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Create </a:t>
            </a:r>
            <a:r>
              <a:rPr lang="en-US" dirty="0" smtClean="0">
                <a:effectLst>
                  <a:outerShdw blurRad="38100" dist="38100" dir="2700000" algn="tl">
                    <a:srgbClr val="000000">
                      <a:alpha val="43137"/>
                    </a:srgbClr>
                  </a:outerShdw>
                </a:effectLst>
              </a:rPr>
              <a:t>Themes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Campaigns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Events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and “Buzz” in the district</a:t>
            </a:r>
            <a:endParaRPr lang="en-US" b="1" dirty="0" smtClean="0"/>
          </a:p>
          <a:p>
            <a:pPr lvl="1" eaLnBrk="1" hangingPunct="1">
              <a:defRPr/>
            </a:pPr>
            <a:endParaRPr lang="en-US" b="1" dirty="0" smtClean="0"/>
          </a:p>
          <a:p>
            <a:pPr lvl="1" eaLnBrk="1" hangingPunct="1">
              <a:defRPr/>
            </a:pPr>
            <a:endParaRPr lang="en-US" b="1" dirty="0" smtClean="0"/>
          </a:p>
          <a:p>
            <a:pPr lvl="1" eaLnBrk="1" hangingPunct="1">
              <a:defRPr/>
            </a:pPr>
            <a:endParaRPr lang="en-US"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6667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More Best Practices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5029200"/>
          </a:xfrm>
        </p:spPr>
        <p:txBody>
          <a:bodyPr/>
          <a:lstStyle/>
          <a:p>
            <a:pPr>
              <a:buFont typeface="Wingdings" pitchFamily="2" charset="2"/>
              <a:buChar char="§"/>
              <a:defRPr/>
            </a:pPr>
            <a:endParaRPr lang="en-US" sz="2800" dirty="0" smtClean="0">
              <a:effectLst>
                <a:outerShdw blurRad="38100" dist="38100" dir="2700000" algn="tl">
                  <a:srgbClr val="000000">
                    <a:alpha val="43137"/>
                  </a:srgbClr>
                </a:outerShdw>
              </a:effectLst>
            </a:endParaRPr>
          </a:p>
          <a:p>
            <a:pPr>
              <a:buFont typeface="Wingdings" pitchFamily="2" charset="2"/>
              <a:buChar char="§"/>
              <a:defRPr/>
            </a:pPr>
            <a:r>
              <a:rPr lang="en-US" sz="2800" dirty="0" smtClean="0">
                <a:effectLst>
                  <a:outerShdw blurRad="38100" dist="38100" dir="2700000" algn="tl">
                    <a:srgbClr val="000000">
                      <a:alpha val="43137"/>
                    </a:srgbClr>
                  </a:outerShdw>
                </a:effectLst>
              </a:rPr>
              <a:t>Consider joint procedures for CRA and city, </a:t>
            </a:r>
            <a:r>
              <a:rPr lang="en-US" sz="2800" dirty="0" err="1" smtClean="0">
                <a:effectLst>
                  <a:outerShdw blurRad="38100" dist="38100" dir="2700000" algn="tl">
                    <a:srgbClr val="000000">
                      <a:alpha val="43137"/>
                    </a:srgbClr>
                  </a:outerShdw>
                </a:effectLst>
              </a:rPr>
              <a:t>eg</a:t>
            </a:r>
            <a:r>
              <a:rPr lang="en-US" sz="2800" dirty="0" smtClean="0">
                <a:effectLst>
                  <a:outerShdw blurRad="38100" dist="38100" dir="2700000" algn="tl">
                    <a:srgbClr val="000000">
                      <a:alpha val="43137"/>
                    </a:srgbClr>
                  </a:outerShdw>
                </a:effectLst>
              </a:rPr>
              <a:t>. Personnel</a:t>
            </a:r>
          </a:p>
          <a:p>
            <a:pPr>
              <a:buFont typeface="Wingdings" pitchFamily="2" charset="2"/>
              <a:buChar char="§"/>
              <a:defRPr/>
            </a:pPr>
            <a:r>
              <a:rPr lang="en-US" sz="2800" dirty="0" smtClean="0">
                <a:effectLst>
                  <a:outerShdw blurRad="38100" dist="38100" dir="2700000" algn="tl">
                    <a:srgbClr val="000000">
                      <a:alpha val="43137"/>
                    </a:srgbClr>
                  </a:outerShdw>
                </a:effectLst>
              </a:rPr>
              <a:t>Maintain separate insurance (errors/omissions, liability)</a:t>
            </a:r>
          </a:p>
          <a:p>
            <a:pPr>
              <a:buFont typeface="Wingdings" pitchFamily="2" charset="2"/>
              <a:buChar char="§"/>
              <a:defRPr/>
            </a:pPr>
            <a:r>
              <a:rPr lang="en-US" sz="2800" dirty="0" smtClean="0">
                <a:effectLst>
                  <a:outerShdw blurRad="38100" dist="38100" dir="2700000" algn="tl">
                    <a:srgbClr val="000000">
                      <a:alpha val="43137"/>
                    </a:srgbClr>
                  </a:outerShdw>
                </a:effectLst>
              </a:rPr>
              <a:t>Closely monitor CRA contracts</a:t>
            </a:r>
          </a:p>
          <a:p>
            <a:pPr>
              <a:buFont typeface="Wingdings" pitchFamily="2" charset="2"/>
              <a:buChar char="§"/>
              <a:defRPr/>
            </a:pPr>
            <a:r>
              <a:rPr lang="en-US" sz="2800" dirty="0">
                <a:effectLst>
                  <a:outerShdw blurRad="38100" dist="38100" dir="2700000" algn="tl">
                    <a:srgbClr val="000000">
                      <a:alpha val="43137"/>
                    </a:srgbClr>
                  </a:outerShdw>
                </a:effectLst>
              </a:rPr>
              <a:t>Complete all appropriate </a:t>
            </a:r>
            <a:r>
              <a:rPr lang="en-US" sz="2800" dirty="0" smtClean="0">
                <a:effectLst>
                  <a:outerShdw blurRad="38100" dist="38100" dir="2700000" algn="tl">
                    <a:srgbClr val="000000">
                      <a:alpha val="43137"/>
                    </a:srgbClr>
                  </a:outerShdw>
                </a:effectLst>
              </a:rPr>
              <a:t>reports and make sure they are done timely, as you are ultimately responsible</a:t>
            </a:r>
            <a:endParaRPr lang="en-US" sz="2800" dirty="0">
              <a:effectLst>
                <a:outerShdw blurRad="38100" dist="38100" dir="2700000" algn="tl">
                  <a:srgbClr val="000000">
                    <a:alpha val="43137"/>
                  </a:srgbClr>
                </a:outerShdw>
              </a:effectLst>
            </a:endParaRPr>
          </a:p>
          <a:p>
            <a:pPr>
              <a:buNone/>
              <a:defRPr/>
            </a:pPr>
            <a:endParaRPr lang="en-US" sz="2800" dirty="0">
              <a:effectLst>
                <a:outerShdw blurRad="38100" dist="38100" dir="2700000" algn="tl">
                  <a:srgbClr val="000000">
                    <a:alpha val="43137"/>
                  </a:srgbClr>
                </a:outerShdw>
              </a:effectLst>
            </a:endParaRPr>
          </a:p>
          <a:p>
            <a:pPr>
              <a:buFont typeface="Wingdings" pitchFamily="2" charset="2"/>
              <a:buChar char="§"/>
              <a:defRPr/>
            </a:pPr>
            <a:endParaRPr lang="en-US" sz="2800" u="sng" dirty="0" smtClean="0">
              <a:effectLst>
                <a:outerShdw blurRad="38100" dist="38100" dir="2700000" algn="tl">
                  <a:srgbClr val="000000">
                    <a:alpha val="43137"/>
                  </a:srgbClr>
                </a:outerShdw>
              </a:effectLst>
            </a:endParaRPr>
          </a:p>
          <a:p>
            <a:pPr>
              <a:defRPr/>
            </a:pPr>
            <a:endParaRPr lang="en-US" sz="2800"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Trends </a:t>
            </a:r>
          </a:p>
        </p:txBody>
      </p:sp>
      <p:sp>
        <p:nvSpPr>
          <p:cNvPr id="25603" name="Rectangle 3"/>
          <p:cNvSpPr>
            <a:spLocks noGrp="1" noChangeArrowheads="1"/>
          </p:cNvSpPr>
          <p:nvPr>
            <p:ph idx="1"/>
          </p:nvPr>
        </p:nvSpPr>
        <p:spPr>
          <a:xfrm>
            <a:off x="457200" y="1676400"/>
            <a:ext cx="8229600" cy="4800600"/>
          </a:xfrm>
        </p:spPr>
        <p:txBody>
          <a:bodyPr/>
          <a:lstStyle/>
          <a:p>
            <a:pPr eaLnBrk="1" hangingPunct="1">
              <a:defRPr/>
            </a:pPr>
            <a:endParaRPr lang="en-US" sz="2800" b="1" dirty="0" smtClean="0">
              <a:solidFill>
                <a:srgbClr val="000000"/>
              </a:solidFill>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Inter local agreements will be used more to outline who pays for what, when, how and why </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Cooperative instead of competitive approach to governing</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Dialogue, not monologue</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Strong legislative defense - any changes to the redevelopment act should empower, not limit.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9144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cene3d>
              <a:camera prst="orthographicFront"/>
              <a:lightRig rig="freezing" dir="t">
                <a:rot lat="0" lon="0" rev="5640000"/>
              </a:lightRig>
            </a:scene3d>
            <a:sp3d prstMaterial="flat">
              <a:bevelT w="38100" h="38100"/>
              <a:contourClr>
                <a:schemeClr val="tx2"/>
              </a:contourClr>
            </a:sp3d>
          </a:bodyPr>
          <a:lstStyle/>
          <a:p>
            <a:pPr algn="ctr" eaLnBrk="1" fontAlgn="auto" hangingPunct="1">
              <a:spcAft>
                <a:spcPts val="0"/>
              </a:spcAft>
              <a:defRPr/>
            </a:pPr>
            <a:r>
              <a:rPr lang="en-US" sz="4000" dirty="0" smtClean="0">
                <a:solidFill>
                  <a:srgbClr val="FFC000"/>
                </a:solidFill>
                <a:effectLst/>
                <a:latin typeface="+mn-lt"/>
              </a:rPr>
              <a:t>Other Association Resources</a:t>
            </a:r>
            <a:endParaRPr lang="en-US" sz="4000" dirty="0">
              <a:solidFill>
                <a:srgbClr val="FFC000"/>
              </a:solidFill>
              <a:effectLst/>
              <a:latin typeface="+mn-lt"/>
            </a:endParaRPr>
          </a:p>
        </p:txBody>
      </p:sp>
      <p:sp>
        <p:nvSpPr>
          <p:cNvPr id="26627" name="Subtitle 2"/>
          <p:cNvSpPr>
            <a:spLocks noGrp="1"/>
          </p:cNvSpPr>
          <p:nvPr>
            <p:ph type="subTitle" idx="1"/>
          </p:nvPr>
        </p:nvSpPr>
        <p:spPr>
          <a:xfrm>
            <a:off x="1371600" y="1371600"/>
            <a:ext cx="6781800" cy="4572000"/>
          </a:xfrm>
        </p:spPr>
        <p:txBody>
          <a:bodyPr/>
          <a:lstStyle/>
          <a:p>
            <a:pPr marL="342900" marR="0" indent="-342900" algn="l" eaLnBrk="1" hangingPunct="1">
              <a:lnSpc>
                <a:spcPct val="150000"/>
              </a:lnSpc>
              <a:spcAft>
                <a:spcPts val="600"/>
              </a:spcAft>
              <a:buFont typeface="Arial"/>
              <a:buChar char="•"/>
              <a:defRPr/>
            </a:pPr>
            <a:r>
              <a:rPr lang="en-US" sz="2000" smtClean="0">
                <a:effectLst>
                  <a:outerShdw blurRad="38100" dist="38100" dir="2700000" algn="tl">
                    <a:srgbClr val="000000">
                      <a:alpha val="43137"/>
                    </a:srgbClr>
                  </a:outerShdw>
                </a:effectLst>
                <a:hlinkClick r:id="rId3"/>
              </a:rPr>
              <a:t>ww.floridaplanning.org</a:t>
            </a:r>
            <a:r>
              <a:rPr lang="en-US" sz="2000" smtClean="0">
                <a:effectLst>
                  <a:outerShdw blurRad="38100" dist="38100" dir="2700000" algn="tl">
                    <a:srgbClr val="000000">
                      <a:alpha val="43137"/>
                    </a:srgbClr>
                  </a:outerShdw>
                </a:effectLst>
              </a:rPr>
              <a:t> </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International </a:t>
            </a:r>
            <a:r>
              <a:rPr lang="en-US" sz="2000" dirty="0">
                <a:effectLst>
                  <a:outerShdw blurRad="38100" dist="38100" dir="2700000" algn="tl">
                    <a:srgbClr val="000000">
                      <a:alpha val="43137"/>
                    </a:srgbClr>
                  </a:outerShdw>
                </a:effectLst>
              </a:rPr>
              <a:t>Council of Shopping Centers </a:t>
            </a:r>
            <a:r>
              <a:rPr lang="en-US" sz="2000" dirty="0">
                <a:effectLst>
                  <a:outerShdw blurRad="38100" dist="38100" dir="2700000" algn="tl">
                    <a:srgbClr val="000000">
                      <a:alpha val="43137"/>
                    </a:srgbClr>
                  </a:outerShdw>
                </a:effectLst>
                <a:hlinkClick r:id="rId4"/>
              </a:rPr>
              <a:t>www.icsc.org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a:effectLst>
                  <a:outerShdw blurRad="38100" dist="38100" dir="2700000" algn="tl">
                    <a:srgbClr val="000000">
                      <a:alpha val="43137"/>
                    </a:srgbClr>
                  </a:outerShdw>
                </a:effectLst>
              </a:rPr>
              <a:t>Urban Land Institute  </a:t>
            </a:r>
            <a:r>
              <a:rPr lang="en-US" sz="2000" dirty="0">
                <a:effectLst>
                  <a:outerShdw blurRad="38100" dist="38100" dir="2700000" algn="tl">
                    <a:srgbClr val="000000">
                      <a:alpha val="43137"/>
                    </a:srgbClr>
                  </a:outerShdw>
                </a:effectLst>
                <a:hlinkClick r:id="rId5"/>
              </a:rPr>
              <a:t>www.uli.</a:t>
            </a:r>
            <a:r>
              <a:rPr lang="en-US" sz="2000" dirty="0" smtClean="0">
                <a:effectLst>
                  <a:outerShdw blurRad="38100" dist="38100" dir="2700000" algn="tl">
                    <a:srgbClr val="000000">
                      <a:alpha val="43137"/>
                    </a:srgbClr>
                  </a:outerShdw>
                </a:effectLst>
                <a:hlinkClick r:id="rId5"/>
              </a:rPr>
              <a:t>org</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a:effectLst>
                  <a:outerShdw blurRad="38100" dist="38100" dir="2700000" algn="tl">
                    <a:srgbClr val="000000">
                      <a:alpha val="43137"/>
                    </a:srgbClr>
                  </a:outerShdw>
                </a:effectLst>
              </a:rPr>
              <a:t>Florida Brownfields Association  </a:t>
            </a:r>
            <a:r>
              <a:rPr lang="en-US" sz="2000" dirty="0">
                <a:effectLst>
                  <a:outerShdw blurRad="38100" dist="38100" dir="2700000" algn="tl">
                    <a:srgbClr val="000000">
                      <a:alpha val="43137"/>
                    </a:srgbClr>
                  </a:outerShdw>
                </a:effectLst>
                <a:hlinkClick r:id="rId6"/>
              </a:rPr>
              <a:t>www.fba.org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League of Cities  </a:t>
            </a:r>
            <a:r>
              <a:rPr lang="en-US" sz="2000" dirty="0">
                <a:effectLst>
                  <a:outerShdw blurRad="38100" dist="38100" dir="2700000" algn="tl">
                    <a:srgbClr val="000000">
                      <a:alpha val="43137"/>
                    </a:srgbClr>
                  </a:outerShdw>
                </a:effectLst>
                <a:hlinkClick r:id="rId7"/>
              </a:rPr>
              <a:t>www.flcities.com</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Association of Counties  </a:t>
            </a:r>
            <a:r>
              <a:rPr lang="en-US" sz="2000" dirty="0" smtClean="0">
                <a:effectLst>
                  <a:outerShdw blurRad="38100" dist="38100" dir="2700000" algn="tl">
                    <a:srgbClr val="000000">
                      <a:alpha val="43137"/>
                    </a:srgbClr>
                  </a:outerShdw>
                </a:effectLst>
                <a:hlinkClick r:id="rId8"/>
              </a:rPr>
              <a:t>www.flcounties.com</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Working Waterfronts Program </a:t>
            </a:r>
            <a:r>
              <a:rPr lang="en-US" sz="2000" dirty="0" smtClean="0">
                <a:effectLst>
                  <a:outerShdw blurRad="38100" dist="38100" dir="2700000" algn="tl">
                    <a:srgbClr val="000000">
                      <a:alpha val="43137"/>
                    </a:srgbClr>
                  </a:outerShdw>
                </a:effectLst>
                <a:hlinkClick r:id="rId9"/>
              </a:rPr>
              <a:t>www.myflorida.com</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Main Street Program </a:t>
            </a:r>
            <a:r>
              <a:rPr lang="en-US" sz="2000" dirty="0" smtClean="0">
                <a:effectLst>
                  <a:outerShdw blurRad="38100" dist="38100" dir="2700000" algn="tl">
                    <a:srgbClr val="000000">
                      <a:alpha val="43137"/>
                    </a:srgbClr>
                  </a:outerShdw>
                </a:effectLst>
                <a:hlinkClick r:id="rId9"/>
              </a:rPr>
              <a:t>www.myflorida.com</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endParaRPr lang="en-US" sz="2000" dirty="0">
              <a:effectLst>
                <a:outerShdw blurRad="38100" dist="38100" dir="2700000" algn="tl">
                  <a:srgbClr val="000000">
                    <a:alpha val="43137"/>
                  </a:srgbClr>
                </a:outerShdw>
              </a:effectLst>
            </a:endParaRPr>
          </a:p>
          <a:p>
            <a:pPr marL="342900" marR="0" indent="-342900" algn="l" eaLnBrk="1" hangingPunct="1">
              <a:lnSpc>
                <a:spcPct val="80000"/>
              </a:lnSpc>
              <a:buFont typeface="Arial"/>
              <a:buChar char="•"/>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400" dirty="0" smtClean="0"/>
          </a:p>
          <a:p>
            <a:pPr marR="0" algn="l" eaLnBrk="1" hangingPunct="1">
              <a:lnSpc>
                <a:spcPct val="80000"/>
              </a:lnSpc>
              <a:defRPr/>
            </a:pPr>
            <a:endParaRPr lang="en-US"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990600"/>
            <a:ext cx="8229600" cy="838200"/>
          </a:xfrm>
        </p:spPr>
        <p:txBody>
          <a:bodyPr/>
          <a:lstStyle/>
          <a:p>
            <a:pPr algn="ctr" eaLnBrk="1" hangingPunct="1">
              <a:defRPr/>
            </a:pP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r>
              <a:rPr lang="en-US" sz="4400" b="1" dirty="0" smtClean="0">
                <a:solidFill>
                  <a:srgbClr val="FFC000"/>
                </a:solidFill>
                <a:effectLst>
                  <a:outerShdw blurRad="38100" dist="38100" dir="2700000" algn="tl">
                    <a:srgbClr val="000000">
                      <a:alpha val="43137"/>
                    </a:srgbClr>
                  </a:outerShdw>
                </a:effectLst>
                <a:latin typeface="+mn-lt"/>
              </a:rPr>
              <a:t> www.redevelopment.net</a:t>
            </a:r>
          </a:p>
        </p:txBody>
      </p:sp>
      <p:sp>
        <p:nvSpPr>
          <p:cNvPr id="27651" name="Rectangle 3"/>
          <p:cNvSpPr>
            <a:spLocks noGrp="1" noChangeArrowheads="1"/>
          </p:cNvSpPr>
          <p:nvPr>
            <p:ph idx="1"/>
          </p:nvPr>
        </p:nvSpPr>
        <p:spPr/>
        <p:txBody>
          <a:bodyPr/>
          <a:lstStyle/>
          <a:p>
            <a:pPr eaLnBrk="1" hangingPunct="1">
              <a:buFontTx/>
              <a:buNone/>
              <a:defRPr/>
            </a:pPr>
            <a:r>
              <a:rPr lang="en-US" sz="2800" b="1" dirty="0" smtClean="0">
                <a:solidFill>
                  <a:srgbClr val="000000"/>
                </a:solidFill>
              </a:rPr>
              <a:t>		</a:t>
            </a:r>
          </a:p>
          <a:p>
            <a:pPr eaLnBrk="1" hangingPunct="1">
              <a:buFontTx/>
              <a:buNone/>
              <a:defRPr/>
            </a:pPr>
            <a:r>
              <a:rPr lang="en-US" sz="2800" b="1" dirty="0" smtClean="0">
                <a:solidFill>
                  <a:srgbClr val="000000"/>
                </a:solidFill>
              </a:rPr>
              <a:t>		</a:t>
            </a:r>
            <a:r>
              <a:rPr lang="en-US" sz="2800" dirty="0" smtClean="0">
                <a:effectLst>
                  <a:outerShdw blurRad="38100" dist="38100" dir="2700000" algn="tl">
                    <a:srgbClr val="000000">
                      <a:alpha val="43137"/>
                    </a:srgbClr>
                  </a:outerShdw>
                </a:effectLst>
              </a:rPr>
              <a:t>Florida Redevelopment Association</a:t>
            </a:r>
          </a:p>
          <a:p>
            <a:pPr eaLnBrk="1" hangingPunct="1">
              <a:buFontTx/>
              <a:buNone/>
              <a:defRPr/>
            </a:pPr>
            <a:r>
              <a:rPr lang="en-US" sz="2800" dirty="0" smtClean="0">
                <a:effectLst>
                  <a:outerShdw blurRad="38100" dist="38100" dir="2700000" algn="tl">
                    <a:srgbClr val="000000">
                      <a:alpha val="43137"/>
                    </a:srgbClr>
                  </a:outerShdw>
                </a:effectLst>
              </a:rPr>
              <a:t>		Carol Westmoreland, Executive Director</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3"/>
              </a:rPr>
              <a:t>cwestmoreland@flcities.com</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Jan Piland, Executive Assistant</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4"/>
              </a:rPr>
              <a:t>jpiland@flcities.com</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850.701.3608</a:t>
            </a:r>
          </a:p>
          <a:p>
            <a:pPr eaLnBrk="1" hangingPunct="1">
              <a:buFontTx/>
              <a:buNone/>
              <a:defRPr/>
            </a:pPr>
            <a:endParaRPr lang="en-US" sz="2800" b="1" dirty="0" smtClean="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More</a:t>
            </a:r>
          </a:p>
        </p:txBody>
      </p:sp>
      <p:sp>
        <p:nvSpPr>
          <p:cNvPr id="6147" name="Content Placeholder 2"/>
          <p:cNvSpPr>
            <a:spLocks noGrp="1"/>
          </p:cNvSpPr>
          <p:nvPr>
            <p:ph idx="1"/>
          </p:nvPr>
        </p:nvSpPr>
        <p:spPr>
          <a:xfrm>
            <a:off x="838200" y="1752600"/>
            <a:ext cx="7666038" cy="47244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What are CRAs?</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Open Government Laws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Public Meeting Protocols &amp; Best Practices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Ethics</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What is </a:t>
            </a:r>
            <a:r>
              <a:rPr lang="en-US" sz="2800" dirty="0" smtClean="0">
                <a:effectLst>
                  <a:outerShdw blurRad="38100" dist="38100" dir="2700000" algn="tl">
                    <a:srgbClr val="000000">
                      <a:alpha val="43137"/>
                    </a:srgbClr>
                  </a:outerShdw>
                </a:effectLst>
              </a:rPr>
              <a:t>“Not Legal?”</a:t>
            </a:r>
            <a:endParaRPr lang="en-US" sz="2800" dirty="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a:effectLst>
                  <a:outerShdw blurRad="38100" dist="38100" dir="2700000" algn="tl">
                    <a:srgbClr val="000000">
                      <a:alpha val="43137"/>
                    </a:srgbClr>
                  </a:outerShdw>
                </a:effectLst>
              </a:rPr>
              <a:t>What are the “Rules of Engagement”?</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How to be an effective CRA Leader</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What are the Best Practices</a:t>
            </a:r>
            <a:r>
              <a:rPr lang="en-US" sz="2800" dirty="0">
                <a:effectLst>
                  <a:outerShdw blurRad="38100" dist="38100" dir="2700000" algn="tl">
                    <a:srgbClr val="000000">
                      <a:alpha val="43137"/>
                    </a:srgbClr>
                  </a:outerShdw>
                </a:effectLst>
              </a:rPr>
              <a:t>?</a:t>
            </a:r>
            <a:endParaRPr lang="en-US" sz="2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Top Ten Reasons </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19200" y="1752600"/>
            <a:ext cx="7391400" cy="4389438"/>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Remove Slum &amp; Blight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Create Clean and Safe Places</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Prevent Crime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Encourage Economic Development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Build or Enhance Affordable Housing</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Fund </a:t>
            </a:r>
            <a:r>
              <a:rPr lang="en-US" sz="2400" dirty="0" smtClean="0">
                <a:effectLst>
                  <a:outerShdw blurRad="38100" dist="38100" dir="2700000" algn="tl">
                    <a:srgbClr val="000000">
                      <a:alpha val="43137"/>
                    </a:srgbClr>
                  </a:outerShdw>
                </a:effectLst>
              </a:rPr>
              <a:t>Streetscape</a:t>
            </a:r>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and other Capital </a:t>
            </a:r>
            <a:r>
              <a:rPr lang="en-US" sz="2400" dirty="0">
                <a:effectLst>
                  <a:outerShdw blurRad="38100" dist="38100" dir="2700000" algn="tl">
                    <a:srgbClr val="000000">
                      <a:alpha val="43137"/>
                    </a:srgbClr>
                  </a:outerShdw>
                </a:effectLst>
              </a:rPr>
              <a:t>Improvements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Preserve Historic Buildings/Resources</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Retain and Recruit Business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Enhance Parks and Recreation  </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Increase the Tax Base of the CRA District</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ubtitle 2"/>
          <p:cNvSpPr>
            <a:spLocks noGrp="1"/>
          </p:cNvSpPr>
          <p:nvPr>
            <p:ph type="subTitle" idx="1"/>
          </p:nvPr>
        </p:nvSpPr>
        <p:spPr>
          <a:xfrm>
            <a:off x="990600" y="2209800"/>
            <a:ext cx="7162800" cy="3962400"/>
          </a:xfrm>
        </p:spPr>
        <p:txBody>
          <a:bodyPr/>
          <a:lstStyle/>
          <a:p>
            <a:pPr marR="0" algn="just" eaLnBrk="1" hangingPunct="1">
              <a:spcBef>
                <a:spcPct val="0"/>
              </a:spcBef>
              <a:defRPr/>
            </a:pPr>
            <a:r>
              <a:rPr lang="en-US" sz="2800" i="1" dirty="0" smtClean="0">
                <a:effectLst>
                  <a:outerShdw blurRad="38100" dist="38100" dir="2700000" algn="tl">
                    <a:srgbClr val="000000">
                      <a:alpha val="43137"/>
                    </a:srgbClr>
                  </a:outerShdw>
                </a:effectLst>
              </a:rPr>
              <a:t>ANY activity authorized under Ch 163, Part III, Florida Statutes. </a:t>
            </a:r>
          </a:p>
          <a:p>
            <a:pPr marR="0" algn="just" eaLnBrk="1" hangingPunct="1">
              <a:spcBef>
                <a:spcPct val="0"/>
              </a:spcBef>
              <a:defRPr/>
            </a:pPr>
            <a:endParaRPr lang="en-US" sz="2800" i="1" dirty="0">
              <a:effectLst>
                <a:outerShdw blurRad="38100" dist="38100" dir="2700000" algn="tl">
                  <a:srgbClr val="000000">
                    <a:alpha val="43137"/>
                  </a:srgbClr>
                </a:outerShdw>
              </a:effectLst>
            </a:endParaRPr>
          </a:p>
          <a:p>
            <a:pPr marR="0" algn="just" eaLnBrk="1" hangingPunct="1">
              <a:spcBef>
                <a:spcPct val="0"/>
              </a:spcBef>
              <a:defRPr/>
            </a:pPr>
            <a:r>
              <a:rPr lang="en-US" sz="2800" i="1" dirty="0" smtClean="0">
                <a:effectLst>
                  <a:outerShdw blurRad="38100" dist="38100" dir="2700000" algn="tl">
                    <a:srgbClr val="000000">
                      <a:alpha val="43137"/>
                    </a:srgbClr>
                  </a:outerShdw>
                </a:effectLst>
              </a:rPr>
              <a:t>Relative to your CRA, activities are authorized by your approved Redevelopment Plan</a:t>
            </a:r>
            <a:r>
              <a:rPr lang="en-US" sz="2800" i="1" dirty="0">
                <a:effectLst>
                  <a:outerShdw blurRad="38100" dist="38100" dir="2700000" algn="tl">
                    <a:srgbClr val="000000">
                      <a:alpha val="43137"/>
                    </a:srgbClr>
                  </a:outerShdw>
                </a:effectLst>
              </a:rPr>
              <a:t> </a:t>
            </a:r>
            <a:r>
              <a:rPr lang="en-US" sz="2800" i="1" dirty="0" smtClean="0">
                <a:effectLst>
                  <a:outerShdw blurRad="38100" dist="38100" dir="2700000" algn="tl">
                    <a:srgbClr val="000000">
                      <a:alpha val="43137"/>
                    </a:srgbClr>
                  </a:outerShdw>
                </a:effectLst>
              </a:rPr>
              <a:t>and funded by the increase in assessed values over time, called increment.</a:t>
            </a:r>
          </a:p>
        </p:txBody>
      </p:sp>
      <p:sp>
        <p:nvSpPr>
          <p:cNvPr id="5" name="Title 1"/>
          <p:cNvSpPr txBox="1">
            <a:spLocks/>
          </p:cNvSpPr>
          <p:nvPr/>
        </p:nvSpPr>
        <p:spPr bwMode="auto">
          <a:xfrm>
            <a:off x="457200" y="704850"/>
            <a:ext cx="8229600" cy="819150"/>
          </a:xfrm>
          <a:prstGeom prst="rect">
            <a:avLst/>
          </a:prstGeom>
          <a:noFill/>
          <a:ln w="9525">
            <a:noFill/>
            <a:miter lim="800000"/>
            <a:headEnd/>
            <a:tailEnd/>
          </a:ln>
        </p:spPr>
        <p:txBody>
          <a:bodyPr lIns="0" rIns="0" bIns="0" anchor="b"/>
          <a:lstStyle/>
          <a:p>
            <a:pPr algn="ctr" eaLnBrk="0" hangingPunct="0">
              <a:defRPr/>
            </a:pPr>
            <a:r>
              <a:rPr lang="en-US" sz="4000" b="1" dirty="0">
                <a:solidFill>
                  <a:srgbClr val="FFC000"/>
                </a:solidFill>
                <a:effectLst>
                  <a:outerShdw blurRad="38100" dist="38100" dir="2700000" algn="tl">
                    <a:srgbClr val="000000">
                      <a:alpha val="43137"/>
                    </a:srgbClr>
                  </a:outerShdw>
                </a:effectLst>
                <a:latin typeface="+mn-lt"/>
                <a:ea typeface="+mj-ea"/>
                <a:cs typeface="+mj-cs"/>
              </a:rPr>
              <a:t>What is Redevelopment?</a:t>
            </a:r>
            <a:endParaRPr lang="en-US" sz="4000" b="1" u="sng" dirty="0">
              <a:solidFill>
                <a:srgbClr val="FFC000"/>
              </a:solidFill>
              <a:effectLst>
                <a:outerShdw blurRad="38100" dist="38100" dir="2700000" algn="tl">
                  <a:srgbClr val="000000">
                    <a:alpha val="43137"/>
                  </a:srgbClr>
                </a:outerShdw>
              </a:effectLst>
              <a:latin typeface="+mn-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533400"/>
            <a:ext cx="8229600" cy="1295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What is a CRA?  </a:t>
            </a:r>
          </a:p>
        </p:txBody>
      </p:sp>
      <p:sp>
        <p:nvSpPr>
          <p:cNvPr id="11267" name="Rectangle 3"/>
          <p:cNvSpPr>
            <a:spLocks noGrp="1" noChangeArrowheads="1"/>
          </p:cNvSpPr>
          <p:nvPr>
            <p:ph idx="1"/>
          </p:nvPr>
        </p:nvSpPr>
        <p:spPr>
          <a:xfrm>
            <a:off x="457200" y="2362200"/>
            <a:ext cx="8305800" cy="4038600"/>
          </a:xfrm>
        </p:spPr>
        <p:txBody>
          <a:bodyPr/>
          <a:lstStyle/>
          <a:p>
            <a:pPr eaLnBrk="1" hangingPunct="1">
              <a:buFont typeface="Wingdings" pitchFamily="2" charset="2"/>
              <a:buChar char="§"/>
              <a:defRPr/>
            </a:pPr>
            <a:r>
              <a:rPr lang="en-US" dirty="0" smtClean="0">
                <a:effectLst>
                  <a:outerShdw blurRad="38100" dist="38100" dir="2700000" algn="tl">
                    <a:srgbClr val="000000">
                      <a:alpha val="43137"/>
                    </a:srgbClr>
                  </a:outerShdw>
                </a:effectLst>
              </a:rPr>
              <a:t>Dependent </a:t>
            </a:r>
            <a:r>
              <a:rPr lang="en-US" dirty="0">
                <a:effectLst>
                  <a:outerShdw blurRad="38100" dist="38100" dir="2700000" algn="tl">
                    <a:srgbClr val="000000">
                      <a:alpha val="43137"/>
                    </a:srgbClr>
                  </a:outerShdw>
                </a:effectLst>
              </a:rPr>
              <a:t>Special </a:t>
            </a:r>
            <a:r>
              <a:rPr lang="en-US" dirty="0" smtClean="0">
                <a:effectLst>
                  <a:outerShdw blurRad="38100" dist="38100" dir="2700000" algn="tl">
                    <a:srgbClr val="000000">
                      <a:alpha val="43137"/>
                    </a:srgbClr>
                  </a:outerShdw>
                </a:effectLst>
              </a:rPr>
              <a:t>District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Created by a city or county by resolution or ordinance  </a:t>
            </a:r>
            <a:endParaRPr lang="en-US" dirty="0">
              <a:effectLst>
                <a:outerShdw blurRad="38100" dist="38100" dir="2700000" algn="tl">
                  <a:srgbClr val="000000">
                    <a:alpha val="43137"/>
                  </a:srgbClr>
                </a:outerShdw>
              </a:effectLst>
            </a:endParaRP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Board Members appointed by local government -- elected officials or appointees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CRA may have multiple CRA </a:t>
            </a:r>
            <a:r>
              <a:rPr lang="en-US" u="sng" dirty="0" smtClean="0">
                <a:effectLst>
                  <a:outerShdw blurRad="38100" dist="38100" dir="2700000" algn="tl">
                    <a:srgbClr val="000000">
                      <a:alpha val="43137"/>
                    </a:srgbClr>
                  </a:outerShdw>
                </a:effectLst>
              </a:rPr>
              <a:t>districts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Law generally says only </a:t>
            </a:r>
            <a:r>
              <a:rPr lang="en-US" u="sng" dirty="0" smtClean="0">
                <a:effectLst>
                  <a:outerShdw blurRad="38100" dist="38100" dir="2700000" algn="tl">
                    <a:srgbClr val="000000">
                      <a:alpha val="43137"/>
                    </a:srgbClr>
                  </a:outerShdw>
                </a:effectLst>
              </a:rPr>
              <a:t>one</a:t>
            </a:r>
            <a:r>
              <a:rPr lang="en-US" dirty="0" smtClean="0">
                <a:effectLst>
                  <a:outerShdw blurRad="38100" dist="38100" dir="2700000" algn="tl">
                    <a:srgbClr val="000000">
                      <a:alpha val="43137"/>
                    </a:srgbClr>
                  </a:outerShdw>
                </a:effectLst>
              </a:rPr>
              <a:t> CRA Board per municipality</a:t>
            </a:r>
          </a:p>
          <a:p>
            <a:pPr eaLnBrk="1" hangingPunct="1">
              <a:buFontTx/>
              <a:buNone/>
              <a:defRPr/>
            </a:pPr>
            <a:r>
              <a:rPr lang="en-US" sz="2800" dirty="0" smtClean="0">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ChangeArrowheads="1"/>
          </p:cNvSpPr>
          <p:nvPr>
            <p:ph type="title"/>
          </p:nvPr>
        </p:nvSpPr>
        <p:spPr>
          <a:xfrm>
            <a:off x="457200" y="609600"/>
            <a:ext cx="8229600" cy="990600"/>
          </a:xfrm>
        </p:spPr>
        <p:txBody>
          <a:bodyPr>
            <a:normAutofit fontScale="90000"/>
          </a:bodyPr>
          <a:lstStyle/>
          <a:p>
            <a:pPr algn="ctr" eaLnBrk="1" fontAlgn="auto" hangingPunct="1">
              <a:spcAft>
                <a:spcPts val="0"/>
              </a:spcAft>
              <a:defRPr/>
            </a:pPr>
            <a:r>
              <a:rPr lang="en-US" sz="4400" b="1" dirty="0" smtClean="0">
                <a:solidFill>
                  <a:srgbClr val="FFC000"/>
                </a:solidFill>
                <a:effectLst>
                  <a:outerShdw blurRad="38100" dist="38100" dir="2700000" algn="tl">
                    <a:srgbClr val="000000">
                      <a:alpha val="43137"/>
                    </a:srgbClr>
                  </a:outerShdw>
                </a:effectLst>
                <a:latin typeface="+mn-lt"/>
              </a:rPr>
              <a:t>How </a:t>
            </a:r>
            <a:r>
              <a:rPr lang="en-US" sz="4400" b="1" dirty="0">
                <a:solidFill>
                  <a:srgbClr val="FFC000"/>
                </a:solidFill>
                <a:effectLst>
                  <a:outerShdw blurRad="38100" dist="38100" dir="2700000" algn="tl">
                    <a:srgbClr val="000000">
                      <a:alpha val="43137"/>
                    </a:srgbClr>
                  </a:outerShdw>
                </a:effectLst>
                <a:latin typeface="+mn-lt"/>
              </a:rPr>
              <a:t>is a CRA Created</a:t>
            </a:r>
            <a:r>
              <a:rPr lang="en-US" sz="4400" b="1" dirty="0" smtClean="0">
                <a:solidFill>
                  <a:srgbClr val="FFC000"/>
                </a:solidFill>
                <a:effectLst>
                  <a:outerShdw blurRad="38100" dist="38100" dir="2700000" algn="tl">
                    <a:srgbClr val="000000">
                      <a:alpha val="43137"/>
                    </a:srgbClr>
                  </a:outerShdw>
                </a:effectLst>
                <a:latin typeface="+mn-lt"/>
              </a:rPr>
              <a:t>?</a:t>
            </a: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i="1" dirty="0" smtClean="0">
                <a:solidFill>
                  <a:srgbClr val="FFC000"/>
                </a:solidFill>
                <a:effectLst>
                  <a:outerShdw blurRad="38100" dist="38100" dir="2700000" algn="tl">
                    <a:srgbClr val="000000">
                      <a:alpha val="43137"/>
                    </a:srgbClr>
                  </a:outerShdw>
                </a:effectLst>
                <a:latin typeface="+mn-lt"/>
              </a:rPr>
              <a:t>All </a:t>
            </a:r>
            <a:r>
              <a:rPr lang="en-US" sz="4000" b="1" i="1" dirty="0">
                <a:solidFill>
                  <a:srgbClr val="FFC000"/>
                </a:solidFill>
                <a:effectLst>
                  <a:outerShdw blurRad="38100" dist="38100" dir="2700000" algn="tl">
                    <a:srgbClr val="000000">
                      <a:alpha val="43137"/>
                    </a:srgbClr>
                  </a:outerShdw>
                </a:effectLst>
                <a:latin typeface="+mn-lt"/>
              </a:rPr>
              <a:t>Local </a:t>
            </a:r>
          </a:p>
        </p:txBody>
      </p:sp>
      <p:sp>
        <p:nvSpPr>
          <p:cNvPr id="10243" name="Rectangle 1027"/>
          <p:cNvSpPr>
            <a:spLocks noGrp="1" noChangeArrowheads="1"/>
          </p:cNvSpPr>
          <p:nvPr>
            <p:ph idx="1"/>
          </p:nvPr>
        </p:nvSpPr>
        <p:spPr>
          <a:xfrm>
            <a:off x="228600" y="1905000"/>
            <a:ext cx="8763000" cy="46482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Finding of Necessity and “blight” as defined by statute, not Mr. Webster</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Establish CRA Board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Create Trust Fund</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Adopt Redevelopment Plan</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No state approval required, but there are four (count </a:t>
            </a:r>
            <a:r>
              <a:rPr lang="en-US" sz="2800" dirty="0" err="1" smtClean="0">
                <a:effectLst>
                  <a:outerShdw blurRad="38100" dist="38100" dir="2700000" algn="tl">
                    <a:srgbClr val="000000">
                      <a:alpha val="43137"/>
                    </a:srgbClr>
                  </a:outerShdw>
                </a:effectLst>
              </a:rPr>
              <a:t>em</a:t>
            </a:r>
            <a:r>
              <a:rPr lang="en-US" sz="2800" dirty="0" smtClean="0">
                <a:effectLst>
                  <a:outerShdw blurRad="38100" dist="38100" dir="2700000" algn="tl">
                    <a:srgbClr val="000000">
                      <a:alpha val="43137"/>
                    </a:srgbClr>
                  </a:outerShdw>
                </a:effectLst>
              </a:rPr>
              <a:t>) annual reports required</a:t>
            </a:r>
          </a:p>
          <a:p>
            <a:pPr eaLnBrk="1" hangingPunct="1">
              <a:buFont typeface="Wingdings" pitchFamily="2" charset="2"/>
              <a:buChar char="§"/>
              <a:defRPr/>
            </a:pPr>
            <a:endParaRPr lang="en-US"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CRA Facts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76400"/>
            <a:ext cx="8229600" cy="4419600"/>
          </a:xfrm>
        </p:spPr>
        <p:txBody>
          <a:bodyPr/>
          <a:lstStyle/>
          <a:p>
            <a:pPr>
              <a:buFont typeface="Wingdings" pitchFamily="2" charset="2"/>
              <a:buChar char="§"/>
              <a:defRPr/>
            </a:pPr>
            <a:r>
              <a:rPr lang="en-US" sz="2400" dirty="0">
                <a:effectLst>
                  <a:outerShdw blurRad="38100" dist="38100" dir="2700000" algn="tl">
                    <a:srgbClr val="000000">
                      <a:alpha val="43137"/>
                    </a:srgbClr>
                  </a:outerShdw>
                </a:effectLst>
              </a:rPr>
              <a:t>Chapter 163 Part III was first passed in 1969. At that time, there were 15 legislatively created Downtown Development Authorities, which collected ad valorem for redevelopment.   </a:t>
            </a:r>
          </a:p>
          <a:p>
            <a:pPr>
              <a:buFont typeface="Wingdings" pitchFamily="2" charset="2"/>
              <a:buChar char="§"/>
              <a:defRPr/>
            </a:pPr>
            <a:r>
              <a:rPr lang="en-US" sz="2400" dirty="0">
                <a:effectLst>
                  <a:outerShdw blurRad="38100" dist="38100" dir="2700000" algn="tl">
                    <a:srgbClr val="000000">
                      <a:alpha val="43137"/>
                    </a:srgbClr>
                  </a:outerShdw>
                </a:effectLst>
              </a:rPr>
              <a:t>It wasn’t until State v. Miami Beach Redevelopment Agency was decided in 1980, that CRAs proliferated.  Strand v. Escambia County in 2007 affirmed the Miami Beach case</a:t>
            </a:r>
            <a:r>
              <a:rPr lang="en-US" sz="2400" dirty="0" smtClean="0">
                <a:effectLst>
                  <a:outerShdw blurRad="38100" dist="38100" dir="2700000" algn="tl">
                    <a:srgbClr val="000000">
                      <a:alpha val="43137"/>
                    </a:srgbClr>
                  </a:outerShdw>
                </a:effectLst>
              </a:rPr>
              <a:t>.</a:t>
            </a:r>
          </a:p>
          <a:p>
            <a:pPr>
              <a:buFont typeface="Wingdings" pitchFamily="2" charset="2"/>
              <a:buChar char="§"/>
              <a:defRPr/>
            </a:pPr>
            <a:r>
              <a:rPr lang="en-US" sz="2400" dirty="0" smtClean="0">
                <a:effectLst>
                  <a:outerShdw blurRad="38100" dist="38100" dir="2700000" algn="tl">
                    <a:srgbClr val="000000">
                      <a:alpha val="43137"/>
                    </a:srgbClr>
                  </a:outerShdw>
                </a:effectLst>
              </a:rPr>
              <a:t>Charter counties “delegate” authority to city CRAs</a:t>
            </a:r>
          </a:p>
          <a:p>
            <a:pPr>
              <a:buFont typeface="Wingdings" pitchFamily="2" charset="2"/>
              <a:buChar char="§"/>
              <a:defRPr/>
            </a:pPr>
            <a:r>
              <a:rPr lang="en-US" sz="2400" dirty="0" smtClean="0">
                <a:effectLst>
                  <a:outerShdw blurRad="38100" dist="38100" dir="2700000" algn="tl">
                    <a:srgbClr val="000000">
                      <a:alpha val="43137"/>
                    </a:srgbClr>
                  </a:outerShdw>
                </a:effectLst>
              </a:rPr>
              <a:t>Non charter counties can challenge the creation of city CRA by statutory process</a:t>
            </a:r>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3081</TotalTime>
  <Words>3569</Words>
  <Application>Microsoft Office PowerPoint</Application>
  <PresentationFormat>On-screen Show (4:3)</PresentationFormat>
  <Paragraphs>456</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             </vt:lpstr>
      <vt:lpstr>What will you hear today?</vt:lpstr>
      <vt:lpstr>What did you come to learn?</vt:lpstr>
      <vt:lpstr>More</vt:lpstr>
      <vt:lpstr>Top Ten Reasons </vt:lpstr>
      <vt:lpstr>Slide 6</vt:lpstr>
      <vt:lpstr>What is a CRA?  </vt:lpstr>
      <vt:lpstr>How is a CRA Created? All Local </vt:lpstr>
      <vt:lpstr>CRA Facts</vt:lpstr>
      <vt:lpstr>More CRA Facts</vt:lpstr>
      <vt:lpstr>The Redevelopment Plan is the Blueprint for CRA Activities</vt:lpstr>
      <vt:lpstr>Amending a Plan</vt:lpstr>
      <vt:lpstr>What is Increment Financing?  </vt:lpstr>
      <vt:lpstr>How Can the Funds be Spent?  ANYTHING IN THE PLAN that is in the DISTRICT (preferably to remove blighted conditions)</vt:lpstr>
      <vt:lpstr>Powers of a CRA Chapter 163, Part III (highly recommended reading)</vt:lpstr>
      <vt:lpstr>Interlocal Agreements</vt:lpstr>
      <vt:lpstr>Open Meetings (check with your attorney)</vt:lpstr>
      <vt:lpstr>Open Records</vt:lpstr>
      <vt:lpstr>Ethics</vt:lpstr>
      <vt:lpstr>CRA or City Attorney?</vt:lpstr>
      <vt:lpstr>Generally Not CRA Legal  (check with your attorney)</vt:lpstr>
      <vt:lpstr>     Also not CRA Legal </vt:lpstr>
      <vt:lpstr>What Redevelopment is Not</vt:lpstr>
      <vt:lpstr>Slide 24</vt:lpstr>
      <vt:lpstr>Redevelopment  - a Contact Sport</vt:lpstr>
      <vt:lpstr>‘Is there a sound bite?’</vt:lpstr>
      <vt:lpstr>Things to Know About Your CRA</vt:lpstr>
      <vt:lpstr>How to be a ‘CRA Leader’</vt:lpstr>
      <vt:lpstr>Successful CRAs</vt:lpstr>
      <vt:lpstr>Building the Consensus To Vision or Not to Vision . . .</vt:lpstr>
      <vt:lpstr>  The Municipal Cycle</vt:lpstr>
      <vt:lpstr>Good Ideas</vt:lpstr>
      <vt:lpstr>Best Practices</vt:lpstr>
      <vt:lpstr>   More Best Practices</vt:lpstr>
      <vt:lpstr>Trends </vt:lpstr>
      <vt:lpstr>Other Association Resources</vt:lpstr>
      <vt:lpstr>         www.redevelopment.net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FCCMA Presentation</dc:title>
  <dc:creator>David Cardwell</dc:creator>
  <cp:lastModifiedBy>Carol Westmoreland</cp:lastModifiedBy>
  <cp:revision>378</cp:revision>
  <cp:lastPrinted>2011-10-05T12:55:50Z</cp:lastPrinted>
  <dcterms:created xsi:type="dcterms:W3CDTF">2010-10-18T13:17:12Z</dcterms:created>
  <dcterms:modified xsi:type="dcterms:W3CDTF">2012-06-25T14:38:08Z</dcterms:modified>
</cp:coreProperties>
</file>