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7" r:id="rId2"/>
    <p:sldId id="373" r:id="rId3"/>
    <p:sldId id="374" r:id="rId4"/>
    <p:sldId id="311" r:id="rId5"/>
    <p:sldId id="357" r:id="rId6"/>
    <p:sldId id="383" r:id="rId7"/>
    <p:sldId id="378" r:id="rId8"/>
    <p:sldId id="384" r:id="rId9"/>
    <p:sldId id="388" r:id="rId10"/>
    <p:sldId id="387" r:id="rId11"/>
    <p:sldId id="363" r:id="rId12"/>
    <p:sldId id="379" r:id="rId13"/>
    <p:sldId id="382" r:id="rId14"/>
    <p:sldId id="366" r:id="rId15"/>
    <p:sldId id="385" r:id="rId16"/>
    <p:sldId id="386" r:id="rId17"/>
    <p:sldId id="375" r:id="rId18"/>
    <p:sldId id="377" r:id="rId19"/>
    <p:sldId id="349" r:id="rId20"/>
    <p:sldId id="353" r:id="rId21"/>
    <p:sldId id="355" r:id="rId22"/>
    <p:sldId id="381" r:id="rId23"/>
  </p:sldIdLst>
  <p:sldSz cx="9144000" cy="6858000" type="screen4x3"/>
  <p:notesSz cx="7077075" cy="9393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24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8E749-F8F9-47E1-9459-E69569B6C3C8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175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2175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9BBE7-0FE0-490E-B3C4-2374E6FDC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40" cy="469041"/>
          </a:xfrm>
          <a:prstGeom prst="rect">
            <a:avLst/>
          </a:prstGeom>
        </p:spPr>
        <p:txBody>
          <a:bodyPr vert="horz" lIns="94109" tIns="47055" rIns="94109" bIns="4705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500" y="0"/>
            <a:ext cx="3067040" cy="469041"/>
          </a:xfrm>
          <a:prstGeom prst="rect">
            <a:avLst/>
          </a:prstGeom>
        </p:spPr>
        <p:txBody>
          <a:bodyPr vert="horz" lIns="94109" tIns="47055" rIns="94109" bIns="4705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5FF5D74-D392-4988-8A4E-77B9002A2293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4850"/>
            <a:ext cx="4695825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09" tIns="47055" rIns="94109" bIns="4705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15" y="4462100"/>
            <a:ext cx="5661046" cy="4226025"/>
          </a:xfrm>
          <a:prstGeom prst="rect">
            <a:avLst/>
          </a:prstGeom>
        </p:spPr>
        <p:txBody>
          <a:bodyPr vert="horz" lIns="94109" tIns="47055" rIns="94109" bIns="4705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2645"/>
            <a:ext cx="3067040" cy="469041"/>
          </a:xfrm>
          <a:prstGeom prst="rect">
            <a:avLst/>
          </a:prstGeom>
        </p:spPr>
        <p:txBody>
          <a:bodyPr vert="horz" lIns="94109" tIns="47055" rIns="94109" bIns="4705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500" y="8922645"/>
            <a:ext cx="3067040" cy="469041"/>
          </a:xfrm>
          <a:prstGeom prst="rect">
            <a:avLst/>
          </a:prstGeom>
        </p:spPr>
        <p:txBody>
          <a:bodyPr vert="horz" lIns="94109" tIns="47055" rIns="94109" bIns="4705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398CE1E-951A-4C09-A486-41B9293B9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8CE1E-951A-4C09-A486-41B9293B9C6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9B666-11DF-4A05-9634-FB0A118CCB00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AF25F-F805-42D4-B613-BABE1BC87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9B1E8-5230-4A4E-B6B1-04600C2F3903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85741-0E8E-49C9-8DCB-D518BA6CB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901EA-4AAC-4042-BF04-CF1B6349A3AA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F8239-1D3A-4003-9A15-417F625E4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knowledgerush.com/wiki_image/7/7f/Nasa.florida.750pix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0000"/>
          </a:blip>
          <a:srcRect t="5252"/>
          <a:stretch>
            <a:fillRect/>
          </a:stretch>
        </p:blipFill>
        <p:spPr bwMode="auto">
          <a:xfrm>
            <a:off x="0" y="-15240"/>
            <a:ext cx="9144000" cy="6873240"/>
          </a:xfrm>
          <a:prstGeom prst="rect">
            <a:avLst/>
          </a:prstGeom>
          <a:noFill/>
        </p:spPr>
      </p:pic>
      <p:sp>
        <p:nvSpPr>
          <p:cNvPr id="5" name="TextBox 7"/>
          <p:cNvSpPr txBox="1"/>
          <p:nvPr userDrawn="1"/>
        </p:nvSpPr>
        <p:spPr>
          <a:xfrm>
            <a:off x="457200" y="6400800"/>
            <a:ext cx="8305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0070C0"/>
                </a:solidFill>
                <a:latin typeface="+mn-lt"/>
                <a:cs typeface="+mn-cs"/>
              </a:rPr>
              <a:t>Driving Clean Energy Jobs &amp; Industry in Brevard County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rgbClr val="C00000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16AB-841D-4382-A71C-7E0655C75CCF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AB95-1187-45F2-A03B-CD9AD2D7F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D4194-1289-4D64-AECD-5AE5A59C0BDF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6B2AF-A07D-4A2B-95B2-A1FEE989D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A4E7-5235-41D1-85BA-CFEB7ECFDDF6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5C41-6838-4132-8DAF-AE898535D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28F8D-3F1A-4044-B4FE-D50C02FD5846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0E6F7-2B3D-484A-955F-81F3A6B03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2EB80-F519-43CB-8E56-08DB754FF30B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206B9-FFB7-4F88-BEA3-952EB79F9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EFB1B-E87F-4239-AC28-A6594586082E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BA97-7A0E-4FD8-91C9-E4579E268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C92FD-F883-42CA-9D8D-B5E1462CBD3F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B6CC8-E42F-4C82-B5AE-79DD0DDDF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AD2B5A-C891-44DC-8FF8-6FE051C19F91}" type="datetimeFigureOut">
              <a:rPr lang="en-US"/>
              <a:pPr>
                <a:defRPr/>
              </a:pPr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273E33-A42D-47B6-AC5A-E5BC909D4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cecoastenergy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spacecoastenergy.or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knowledgerush.com/wiki_image/7/7f/Nasa.florida.750pix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0000"/>
          </a:blip>
          <a:srcRect t="5252"/>
          <a:stretch>
            <a:fillRect/>
          </a:stretch>
        </p:blipFill>
        <p:spPr bwMode="auto">
          <a:xfrm>
            <a:off x="0" y="-15240"/>
            <a:ext cx="9144000" cy="6873240"/>
          </a:xfrm>
          <a:prstGeom prst="rect">
            <a:avLst/>
          </a:prstGeom>
          <a:noFill/>
        </p:spPr>
      </p:pic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Space Coast Energy Consortium:</a:t>
            </a:r>
            <a:br>
              <a:rPr lang="en-US" dirty="0" smtClean="0"/>
            </a:br>
            <a:r>
              <a:rPr lang="en-US" dirty="0" smtClean="0"/>
              <a:t>Building a Clean Energy Economy on the Space Coast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Florida Redevelopment Association</a:t>
            </a: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October </a:t>
            </a:r>
            <a:r>
              <a:rPr lang="en-US" dirty="0" smtClean="0">
                <a:solidFill>
                  <a:srgbClr val="898989"/>
                </a:solidFill>
              </a:rPr>
              <a:t>20, </a:t>
            </a:r>
            <a:r>
              <a:rPr lang="en-US" dirty="0" smtClean="0">
                <a:solidFill>
                  <a:srgbClr val="898989"/>
                </a:solidFill>
              </a:rPr>
              <a:t>2011</a:t>
            </a:r>
          </a:p>
          <a:p>
            <a:pPr eaLnBrk="1" hangingPunct="1"/>
            <a:endParaRPr lang="en-US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Projected Space Coast Clean </a:t>
            </a:r>
            <a:r>
              <a:rPr lang="en-US" dirty="0" smtClean="0"/>
              <a:t>Energy </a:t>
            </a:r>
            <a:r>
              <a:rPr lang="en-US" dirty="0" smtClean="0"/>
              <a:t>Jobs</a:t>
            </a:r>
            <a:br>
              <a:rPr lang="en-US" dirty="0" smtClean="0"/>
            </a:br>
            <a:r>
              <a:rPr lang="en-US" sz="2000" dirty="0" smtClean="0"/>
              <a:t>Prepared by </a:t>
            </a:r>
            <a:br>
              <a:rPr lang="en-US" sz="2000" dirty="0" smtClean="0"/>
            </a:br>
            <a:r>
              <a:rPr lang="en-US" sz="2000" dirty="0" smtClean="0"/>
              <a:t>Florida State University – Center for Economic Forecasting and Analysis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066799"/>
          <a:ext cx="7086600" cy="5105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  <a:gridCol w="2362200"/>
              </a:tblGrid>
              <a:tr h="7967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Clean Energy Industry Sector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Projected Hiring Needs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2011-2015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Projected Hiring Needs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2011-2015 </a:t>
                      </a:r>
                      <a:b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(incl. 4% GDP growth)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385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Biomass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291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634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385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Solar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1,394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1,704</a:t>
                      </a:r>
                    </a:p>
                  </a:txBody>
                  <a:tcPr marL="0" marR="0" marT="0" marB="0" anchor="ctr"/>
                </a:tc>
              </a:tr>
              <a:tr h="5385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Hydropower*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385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Wind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1,241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2,115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385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Ocean Energy**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385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Geothermal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238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362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385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Waste to Energy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131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385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3,178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4,954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do we measure “Success”?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1295400"/>
            <a:ext cx="3200400" cy="1676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JOBS</a:t>
            </a:r>
          </a:p>
          <a:p>
            <a:pPr algn="ctr"/>
            <a:r>
              <a:rPr lang="en-US" sz="1600" dirty="0" smtClean="0"/>
              <a:t>Created or re-purposed toward energy-related goods and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5800" y="1295400"/>
            <a:ext cx="3200400" cy="1676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$$ Saved</a:t>
            </a:r>
          </a:p>
          <a:p>
            <a:pPr algn="ctr"/>
            <a:r>
              <a:rPr lang="en-US" sz="1600" dirty="0" smtClean="0"/>
              <a:t>Lower energy costs, revenue generated from income streams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2971800"/>
            <a:ext cx="3200400" cy="1676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$$ Multiplier</a:t>
            </a:r>
          </a:p>
          <a:p>
            <a:pPr algn="ctr"/>
            <a:r>
              <a:rPr lang="en-US" sz="1600" dirty="0" smtClean="0"/>
              <a:t>Investments</a:t>
            </a:r>
          </a:p>
          <a:p>
            <a:pPr algn="ctr"/>
            <a:r>
              <a:rPr lang="en-US" sz="1600" dirty="0" smtClean="0"/>
              <a:t>Retained savings</a:t>
            </a:r>
          </a:p>
          <a:p>
            <a:pPr algn="ctr"/>
            <a:r>
              <a:rPr lang="en-US" sz="1600" dirty="0" smtClean="0"/>
              <a:t>Earnings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95800" y="2971800"/>
            <a:ext cx="3200400" cy="1676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Programmatic Goals</a:t>
            </a:r>
          </a:p>
          <a:p>
            <a:pPr algn="ctr"/>
            <a:r>
              <a:rPr lang="en-US" sz="1600" dirty="0" smtClean="0"/>
              <a:t>Progress in establishing programs</a:t>
            </a:r>
          </a:p>
          <a:p>
            <a:pPr algn="ctr"/>
            <a:r>
              <a:rPr lang="en-US" sz="1600" dirty="0" smtClean="0"/>
              <a:t>Meeting strategic plan goals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5400" y="4648200"/>
            <a:ext cx="3200400" cy="1676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Goals</a:t>
            </a:r>
          </a:p>
          <a:p>
            <a:pPr algn="ctr"/>
            <a:r>
              <a:rPr lang="en-US" sz="1400" dirty="0" smtClean="0"/>
              <a:t>Number of forums</a:t>
            </a:r>
          </a:p>
          <a:p>
            <a:pPr algn="ctr"/>
            <a:r>
              <a:rPr lang="en-US" sz="1400" dirty="0" smtClean="0"/>
              <a:t>Connections made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95800" y="4648200"/>
            <a:ext cx="3200400" cy="1676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Get Involved!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/>
              <a:t>Consortium Membership</a:t>
            </a:r>
          </a:p>
          <a:p>
            <a:pPr lvl="1"/>
            <a:r>
              <a:rPr lang="en-US" sz="2400" dirty="0" smtClean="0"/>
              <a:t>Open to all local businesses, organizations (including municipalities) and individuals who are interested in helping to build an energy economy in our region</a:t>
            </a:r>
          </a:p>
          <a:p>
            <a:pPr lvl="1"/>
            <a:r>
              <a:rPr lang="en-US" sz="2400" dirty="0" smtClean="0"/>
              <a:t>Visit www.SpaceCoastEnergy.org  for more information</a:t>
            </a:r>
          </a:p>
          <a:p>
            <a:r>
              <a:rPr lang="en-US" dirty="0" smtClean="0"/>
              <a:t>Participate in our Events</a:t>
            </a:r>
          </a:p>
          <a:p>
            <a:r>
              <a:rPr lang="en-US" dirty="0" smtClean="0"/>
              <a:t>Join </a:t>
            </a:r>
            <a:r>
              <a:rPr lang="en-US" dirty="0" smtClean="0"/>
              <a:t>our Mailing List</a:t>
            </a:r>
          </a:p>
          <a:p>
            <a:pPr lvl="1"/>
            <a:r>
              <a:rPr lang="en-US" sz="2400" dirty="0" smtClean="0"/>
              <a:t>Weekly News Digest</a:t>
            </a:r>
          </a:p>
          <a:p>
            <a:pPr lvl="1"/>
            <a:r>
              <a:rPr lang="en-US" sz="2400" dirty="0" smtClean="0"/>
              <a:t>Calendar of Energy-Related Events &amp; Conferences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the Future</a:t>
            </a:r>
            <a:endParaRPr lang="en-US" dirty="0"/>
          </a:p>
        </p:txBody>
      </p:sp>
      <p:pic>
        <p:nvPicPr>
          <p:cNvPr id="4" name="Picture 2" descr="KSC-2010-2595:2010-259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bright="2000" contrast="2000"/>
          </a:blip>
          <a:srcRect t="10500"/>
          <a:stretch>
            <a:fillRect/>
          </a:stretch>
        </p:blipFill>
        <p:spPr bwMode="auto">
          <a:xfrm>
            <a:off x="457200" y="1215836"/>
            <a:ext cx="8229599" cy="491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Questions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</a:p>
          <a:p>
            <a:r>
              <a:rPr lang="en-US" dirty="0" smtClean="0"/>
              <a:t>For more information: </a:t>
            </a:r>
            <a:r>
              <a:rPr lang="en-US" dirty="0" smtClean="0">
                <a:hlinkClick r:id="rId3"/>
              </a:rPr>
              <a:t>www.SpaceCoastEnergy.org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John Porter, Co-Chairman</a:t>
            </a:r>
          </a:p>
          <a:p>
            <a:pPr lvl="1">
              <a:buNone/>
            </a:pPr>
            <a:r>
              <a:rPr lang="en-US" dirty="0" smtClean="0"/>
              <a:t>Michael </a:t>
            </a:r>
            <a:r>
              <a:rPr lang="en-US" dirty="0" err="1" smtClean="0"/>
              <a:t>Aller</a:t>
            </a:r>
            <a:r>
              <a:rPr lang="en-US" dirty="0" smtClean="0"/>
              <a:t>, Executive Director</a:t>
            </a:r>
          </a:p>
          <a:p>
            <a:pPr lvl="1">
              <a:buNone/>
            </a:pPr>
            <a:r>
              <a:rPr lang="en-US" dirty="0" smtClean="0"/>
              <a:t>166 Center Street, Suite 200, Cape Canaveral, FL</a:t>
            </a:r>
          </a:p>
          <a:p>
            <a:pPr lvl="1"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4"/>
              </a:rPr>
              <a:t>info@spacecoastenergy.org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Phone: 321-613-2973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Florida’s Renewable Energy Assets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1143000"/>
            <a:ext cx="8534400" cy="5308600"/>
            <a:chOff x="304800" y="1143000"/>
            <a:chExt cx="8535163" cy="530887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3571" t="1591" r="1191" b="4511"/>
            <a:stretch>
              <a:fillRect/>
            </a:stretch>
          </p:blipFill>
          <p:spPr bwMode="auto">
            <a:xfrm>
              <a:off x="304800" y="1143000"/>
              <a:ext cx="6096545" cy="449602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5604" name="Picture 1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91000" y="2438400"/>
              <a:ext cx="1870987" cy="17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705600" y="3200400"/>
              <a:ext cx="1792927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accent5">
                      <a:lumMod val="50000"/>
                    </a:schemeClr>
                  </a:solidFill>
                  <a:sym typeface="Wingdings 3"/>
                </a:rPr>
                <a:t>  </a:t>
              </a:r>
              <a:r>
                <a:rPr lang="en-US" sz="1400" b="1" dirty="0"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accent5">
                      <a:lumMod val="50000"/>
                    </a:schemeClr>
                  </a:solidFill>
                </a:rPr>
                <a:t>Renewable Energy</a:t>
              </a:r>
            </a:p>
            <a:p>
              <a:pPr algn="ctr">
                <a:defRPr/>
              </a:pPr>
              <a:r>
                <a:rPr lang="en-US" sz="1400" b="1" dirty="0">
                  <a:ln w="317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accent5">
                      <a:lumMod val="50000"/>
                    </a:schemeClr>
                  </a:solidFill>
                </a:rPr>
                <a:t> Supply</a:t>
              </a:r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4038600" y="5105400"/>
              <a:ext cx="4801363" cy="1346470"/>
              <a:chOff x="3809237" y="5029200"/>
              <a:chExt cx="4801363" cy="134647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3809237" y="5638800"/>
                <a:ext cx="1372363" cy="52322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400" b="1" dirty="0"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a:rPr>
                  <a:t>Total Energy   </a:t>
                </a:r>
                <a:r>
                  <a:rPr lang="en-US" sz="1400" b="1" dirty="0"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  <a:sym typeface="Wingdings 3"/>
                  </a:rPr>
                  <a:t></a:t>
                </a:r>
                <a:endParaRPr lang="en-US" sz="1400" b="1" dirty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a:endParaRPr>
              </a:p>
              <a:p>
                <a:pPr algn="ctr">
                  <a:defRPr/>
                </a:pPr>
                <a:r>
                  <a:rPr lang="en-US" sz="1400" b="1" dirty="0"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a:rPr>
                  <a:t>Demand</a:t>
                </a:r>
              </a:p>
            </p:txBody>
          </p:sp>
          <p:pic>
            <p:nvPicPr>
              <p:cNvPr id="10" name="Picture 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257500" y="5029402"/>
                <a:ext cx="3353100" cy="134626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5607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76800" y="1295400"/>
              <a:ext cx="118110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Segments of the Energy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638800"/>
          </a:xfrm>
        </p:spPr>
        <p:txBody>
          <a:bodyPr numCol="3"/>
          <a:lstStyle/>
          <a:p>
            <a:r>
              <a:rPr lang="en-US" sz="1600" b="1" dirty="0" smtClean="0"/>
              <a:t>Batteries and Capacitors </a:t>
            </a:r>
          </a:p>
          <a:p>
            <a:r>
              <a:rPr lang="en-US" sz="1600" b="1" dirty="0" err="1" smtClean="0"/>
              <a:t>Biofuels</a:t>
            </a:r>
            <a:r>
              <a:rPr lang="en-US" sz="1600" b="1" dirty="0" smtClean="0"/>
              <a:t> and Biomass</a:t>
            </a:r>
          </a:p>
          <a:p>
            <a:r>
              <a:rPr lang="en-US" sz="1600" b="1" dirty="0" smtClean="0"/>
              <a:t>Carbon Capture</a:t>
            </a:r>
          </a:p>
          <a:p>
            <a:r>
              <a:rPr lang="en-US" sz="1600" b="1" dirty="0" smtClean="0"/>
              <a:t>Catalysts</a:t>
            </a:r>
          </a:p>
          <a:p>
            <a:r>
              <a:rPr lang="en-US" sz="1600" b="1" dirty="0" smtClean="0"/>
              <a:t>Climate Change</a:t>
            </a:r>
          </a:p>
          <a:p>
            <a:r>
              <a:rPr lang="en-US" sz="1600" b="1" dirty="0" smtClean="0"/>
              <a:t>Co-generation </a:t>
            </a:r>
          </a:p>
          <a:p>
            <a:r>
              <a:rPr lang="en-US" sz="1600" b="1" dirty="0" smtClean="0"/>
              <a:t>Coatings </a:t>
            </a:r>
          </a:p>
          <a:p>
            <a:r>
              <a:rPr lang="en-US" sz="1600" b="1" dirty="0" smtClean="0"/>
              <a:t>Combustion </a:t>
            </a:r>
          </a:p>
          <a:p>
            <a:r>
              <a:rPr lang="en-US" sz="1600" b="1" dirty="0" smtClean="0"/>
              <a:t>Concentrated Solar Power </a:t>
            </a:r>
          </a:p>
          <a:p>
            <a:r>
              <a:rPr lang="en-US" sz="1600" b="1" dirty="0" smtClean="0"/>
              <a:t>Desalination </a:t>
            </a:r>
          </a:p>
          <a:p>
            <a:r>
              <a:rPr lang="en-US" sz="1600" b="1" dirty="0" smtClean="0"/>
              <a:t>Digital Signal Processing </a:t>
            </a:r>
          </a:p>
          <a:p>
            <a:r>
              <a:rPr lang="en-US" sz="1600" b="1" dirty="0" smtClean="0"/>
              <a:t>Distributed Power Generation</a:t>
            </a:r>
          </a:p>
          <a:p>
            <a:r>
              <a:rPr lang="en-US" sz="1600" b="1" dirty="0" smtClean="0"/>
              <a:t>Economic Impact Analysis</a:t>
            </a:r>
          </a:p>
          <a:p>
            <a:r>
              <a:rPr lang="en-US" sz="1600" b="1" dirty="0" smtClean="0"/>
              <a:t>Education and Outreach</a:t>
            </a:r>
          </a:p>
          <a:p>
            <a:r>
              <a:rPr lang="en-US" sz="1600" b="1" dirty="0" smtClean="0"/>
              <a:t>Electric/Hybrid Vehicles </a:t>
            </a:r>
          </a:p>
          <a:p>
            <a:r>
              <a:rPr lang="en-US" sz="1600" b="1" dirty="0" err="1" smtClean="0"/>
              <a:t>Electroceramic</a:t>
            </a:r>
            <a:r>
              <a:rPr lang="en-US" sz="1600" b="1" dirty="0" smtClean="0"/>
              <a:t> Materials </a:t>
            </a:r>
          </a:p>
          <a:p>
            <a:r>
              <a:rPr lang="en-US" sz="1600" b="1" dirty="0" smtClean="0"/>
              <a:t>Energy Conservation and Efficiency</a:t>
            </a:r>
          </a:p>
          <a:p>
            <a:r>
              <a:rPr lang="en-US" sz="1600" b="1" dirty="0" smtClean="0"/>
              <a:t>Energy Markets </a:t>
            </a:r>
          </a:p>
          <a:p>
            <a:r>
              <a:rPr lang="en-US" sz="1600" b="1" dirty="0" smtClean="0"/>
              <a:t>Energy Systems </a:t>
            </a:r>
          </a:p>
          <a:p>
            <a:r>
              <a:rPr lang="en-US" sz="1600" b="1" dirty="0" smtClean="0"/>
              <a:t>Environmental Systems </a:t>
            </a:r>
          </a:p>
          <a:p>
            <a:r>
              <a:rPr lang="en-US" sz="1600" b="1" dirty="0" smtClean="0"/>
              <a:t>Fuel Cell </a:t>
            </a:r>
          </a:p>
          <a:p>
            <a:r>
              <a:rPr lang="en-US" sz="1600" b="1" dirty="0" smtClean="0"/>
              <a:t>Gas Turbines </a:t>
            </a:r>
          </a:p>
          <a:p>
            <a:r>
              <a:rPr lang="en-US" sz="1600" b="1" dirty="0" smtClean="0"/>
              <a:t>Genomics </a:t>
            </a:r>
          </a:p>
          <a:p>
            <a:r>
              <a:rPr lang="en-US" sz="1600" b="1" dirty="0" smtClean="0"/>
              <a:t>Hydrogen </a:t>
            </a:r>
          </a:p>
          <a:p>
            <a:r>
              <a:rPr lang="en-US" sz="1600" b="1" dirty="0" smtClean="0"/>
              <a:t>Kinetics </a:t>
            </a:r>
          </a:p>
          <a:p>
            <a:r>
              <a:rPr lang="en-US" sz="1600" b="1" dirty="0" smtClean="0"/>
              <a:t>Life Cycle Assessment </a:t>
            </a:r>
          </a:p>
          <a:p>
            <a:r>
              <a:rPr lang="en-US" sz="1600" b="1" dirty="0" smtClean="0"/>
              <a:t>Light Emitting Diodes </a:t>
            </a:r>
          </a:p>
          <a:p>
            <a:r>
              <a:rPr lang="en-US" sz="1600" b="1" dirty="0" smtClean="0"/>
              <a:t>Materials and/or Polymers </a:t>
            </a:r>
          </a:p>
          <a:p>
            <a:r>
              <a:rPr lang="en-US" sz="1600" b="1" dirty="0" smtClean="0"/>
              <a:t>Modeling </a:t>
            </a:r>
          </a:p>
          <a:p>
            <a:r>
              <a:rPr lang="en-US" sz="1600" b="1" dirty="0" smtClean="0"/>
              <a:t>Nanotechnology </a:t>
            </a:r>
          </a:p>
          <a:p>
            <a:r>
              <a:rPr lang="en-US" sz="1600" b="1" dirty="0" smtClean="0"/>
              <a:t>Natural Resources </a:t>
            </a:r>
          </a:p>
          <a:p>
            <a:r>
              <a:rPr lang="en-US" sz="1600" b="1" dirty="0" smtClean="0"/>
              <a:t>Nuclear Power &amp; Fuels </a:t>
            </a:r>
          </a:p>
          <a:p>
            <a:r>
              <a:rPr lang="en-US" sz="1600" b="1" dirty="0" smtClean="0"/>
              <a:t>Ocean Energy </a:t>
            </a:r>
          </a:p>
          <a:p>
            <a:r>
              <a:rPr lang="en-US" sz="1600" b="1" dirty="0" smtClean="0"/>
              <a:t>Optimization </a:t>
            </a:r>
          </a:p>
          <a:p>
            <a:r>
              <a:rPr lang="en-US" sz="1600" b="1" dirty="0" err="1" smtClean="0"/>
              <a:t>Photovoltaics</a:t>
            </a:r>
            <a:r>
              <a:rPr lang="en-US" sz="1600" b="1" dirty="0" smtClean="0"/>
              <a:t> </a:t>
            </a:r>
          </a:p>
          <a:p>
            <a:r>
              <a:rPr lang="en-US" sz="1600" b="1" dirty="0" err="1" smtClean="0"/>
              <a:t>Piezoelectronics</a:t>
            </a:r>
            <a:r>
              <a:rPr lang="en-US" sz="1600" b="1" dirty="0" smtClean="0"/>
              <a:t> </a:t>
            </a:r>
          </a:p>
          <a:p>
            <a:r>
              <a:rPr lang="en-US" sz="1600" b="1" dirty="0" smtClean="0"/>
              <a:t>Policy </a:t>
            </a:r>
          </a:p>
          <a:p>
            <a:r>
              <a:rPr lang="en-US" sz="1600" b="1" dirty="0" smtClean="0"/>
              <a:t>Power  Modulation</a:t>
            </a:r>
          </a:p>
          <a:p>
            <a:r>
              <a:rPr lang="en-US" sz="1600" b="1" dirty="0" smtClean="0"/>
              <a:t>Quantum Dynamics </a:t>
            </a:r>
          </a:p>
          <a:p>
            <a:r>
              <a:rPr lang="en-US" sz="1600" b="1" dirty="0" err="1" smtClean="0"/>
              <a:t>Rectenna</a:t>
            </a:r>
            <a:r>
              <a:rPr lang="en-US" sz="1600" b="1" dirty="0" smtClean="0"/>
              <a:t> </a:t>
            </a:r>
          </a:p>
          <a:p>
            <a:r>
              <a:rPr lang="en-US" sz="1600" b="1" dirty="0" smtClean="0"/>
              <a:t>Risk Assessment </a:t>
            </a:r>
          </a:p>
          <a:p>
            <a:r>
              <a:rPr lang="en-US" sz="1600" b="1" dirty="0" smtClean="0"/>
              <a:t>Semiconductors and </a:t>
            </a:r>
            <a:r>
              <a:rPr lang="en-US" sz="1600" b="1" dirty="0" err="1" smtClean="0"/>
              <a:t>Ferroelectronics</a:t>
            </a:r>
            <a:r>
              <a:rPr lang="en-US" sz="1600" b="1" dirty="0" smtClean="0"/>
              <a:t> </a:t>
            </a:r>
          </a:p>
          <a:p>
            <a:r>
              <a:rPr lang="en-US" sz="1600" b="1" dirty="0" smtClean="0"/>
              <a:t>Sensors </a:t>
            </a:r>
          </a:p>
          <a:p>
            <a:r>
              <a:rPr lang="en-US" sz="1600" b="1" dirty="0" smtClean="0"/>
              <a:t>Smart Grid </a:t>
            </a:r>
          </a:p>
          <a:p>
            <a:r>
              <a:rPr lang="en-US" sz="1600" b="1" dirty="0" smtClean="0"/>
              <a:t>Solar Thermal </a:t>
            </a:r>
          </a:p>
          <a:p>
            <a:r>
              <a:rPr lang="en-US" sz="1600" b="1" dirty="0" smtClean="0"/>
              <a:t>Superconductors </a:t>
            </a:r>
          </a:p>
          <a:p>
            <a:r>
              <a:rPr lang="en-US" sz="1600" b="1" dirty="0" smtClean="0"/>
              <a:t>Surface Science </a:t>
            </a:r>
          </a:p>
          <a:p>
            <a:r>
              <a:rPr lang="en-US" sz="1600" b="1" dirty="0" smtClean="0"/>
              <a:t>Thermal Managements</a:t>
            </a:r>
          </a:p>
          <a:p>
            <a:r>
              <a:rPr lang="en-US" sz="1600" b="1" dirty="0" err="1" smtClean="0"/>
              <a:t>Thermoelectrics</a:t>
            </a:r>
            <a:r>
              <a:rPr lang="en-US" sz="1600" b="1" dirty="0" smtClean="0"/>
              <a:t> </a:t>
            </a:r>
          </a:p>
          <a:p>
            <a:r>
              <a:rPr lang="en-US" sz="1600" b="1" dirty="0" smtClean="0"/>
              <a:t>Transmission </a:t>
            </a:r>
          </a:p>
          <a:p>
            <a:r>
              <a:rPr lang="en-US" sz="1600" b="1" dirty="0" smtClean="0"/>
              <a:t>Urban Design </a:t>
            </a:r>
          </a:p>
          <a:p>
            <a:r>
              <a:rPr lang="en-US" sz="1600" b="1" dirty="0" smtClean="0"/>
              <a:t>Waste to Energy </a:t>
            </a:r>
          </a:p>
          <a:p>
            <a:r>
              <a:rPr lang="en-US" sz="1600" b="1" dirty="0" smtClean="0"/>
              <a:t>Water Resources; </a:t>
            </a:r>
          </a:p>
          <a:p>
            <a:r>
              <a:rPr lang="en-US" sz="1600" b="1" dirty="0" smtClean="0"/>
              <a:t>Wind Energy 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Who is Involved?</a:t>
            </a:r>
          </a:p>
        </p:txBody>
      </p:sp>
      <p:sp>
        <p:nvSpPr>
          <p:cNvPr id="6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/>
          <a:p>
            <a:pPr algn="ctr">
              <a:spcBef>
                <a:spcPct val="20000"/>
              </a:spcBef>
              <a:buNone/>
              <a:defRPr/>
            </a:pPr>
            <a:r>
              <a:rPr lang="en-US" sz="2000" b="1" dirty="0" smtClean="0">
                <a:solidFill>
                  <a:srgbClr val="3577A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Business Partners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  Industry leaders in Energy, Space,   </a:t>
            </a:r>
          </a:p>
          <a:p>
            <a:pPr algn="ctr"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R &amp; D, Manufacturing, Small Business and  Entrepreneurs</a:t>
            </a:r>
          </a:p>
          <a:p>
            <a:pPr algn="ctr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Florida Solar Energy Center          </a:t>
            </a:r>
          </a:p>
          <a:p>
            <a:pPr algn="ctr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Florida Institute of Technology</a:t>
            </a:r>
          </a:p>
          <a:p>
            <a:pPr algn="ctr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University of Central Florida</a:t>
            </a:r>
          </a:p>
          <a:p>
            <a:pPr algn="ctr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Embry-Riddle              </a:t>
            </a:r>
          </a:p>
          <a:p>
            <a:pPr algn="ctr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Rollins College</a:t>
            </a:r>
          </a:p>
          <a:p>
            <a:pPr algn="ctr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Brevard Community College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algn="ctr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EDC of the Space Coast     </a:t>
            </a:r>
          </a:p>
          <a:p>
            <a:pPr algn="ctr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Brevard Workforce  </a:t>
            </a:r>
          </a:p>
          <a:p>
            <a:pPr algn="ctr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Space Florida</a:t>
            </a:r>
          </a:p>
          <a:p>
            <a:pPr algn="ctr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Engaged citizens  </a:t>
            </a:r>
          </a:p>
          <a:p>
            <a:pPr algn="ctr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Local Government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What is the </a:t>
            </a:r>
            <a:br>
              <a:rPr lang="en-US" dirty="0" smtClean="0"/>
            </a:br>
            <a:r>
              <a:rPr lang="en-US" dirty="0" smtClean="0"/>
              <a:t>Space Coast Energy Consortium?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Group of local businesses and community leaders devoted to:</a:t>
            </a:r>
          </a:p>
          <a:p>
            <a:pPr lvl="1" eaLnBrk="1" hangingPunct="1"/>
            <a:r>
              <a:rPr lang="en-US" sz="2400" dirty="0" smtClean="0"/>
              <a:t>Develop and foster a new “innovation ecosystem” in the Space Coast and Central Florida region focused on energy-related products and services</a:t>
            </a:r>
          </a:p>
          <a:p>
            <a:pPr lvl="1" eaLnBrk="1" hangingPunct="1"/>
            <a:r>
              <a:rPr lang="en-US" sz="2400" dirty="0" smtClean="0"/>
              <a:t>Build a clean, high-growth and sustainable energy economy with global impact!</a:t>
            </a:r>
          </a:p>
          <a:p>
            <a:pPr lvl="1" eaLnBrk="1" hangingPunct="1"/>
            <a:r>
              <a:rPr lang="en-US" sz="2400" dirty="0" smtClean="0"/>
              <a:t>Assist the transformation of the Space Coast region and Central Florida by redeploying assets to be competitive in today’s global knowledge economy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Current Assets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Florida Solar Energy Center</a:t>
            </a:r>
          </a:p>
          <a:p>
            <a:pPr lvl="1" eaLnBrk="1" hangingPunct="1"/>
            <a:r>
              <a:rPr lang="en-US" sz="2400" dirty="0" smtClean="0"/>
              <a:t>Largest clean energy research center in the Southeast</a:t>
            </a:r>
          </a:p>
          <a:p>
            <a:pPr lvl="1" eaLnBrk="1" hangingPunct="1"/>
            <a:r>
              <a:rPr lang="en-US" sz="2400" dirty="0" smtClean="0"/>
              <a:t>Many energy-related training &amp; certification programs</a:t>
            </a:r>
          </a:p>
          <a:p>
            <a:pPr eaLnBrk="1" hangingPunct="1">
              <a:defRPr/>
            </a:pPr>
            <a:r>
              <a:rPr lang="en-US" sz="2800" dirty="0" smtClean="0"/>
              <a:t>Technology &amp; Manufacturing</a:t>
            </a:r>
          </a:p>
          <a:p>
            <a:pPr lvl="1" eaLnBrk="1" hangingPunct="1">
              <a:buNone/>
              <a:defRPr/>
            </a:pPr>
            <a:r>
              <a:rPr lang="en-US" sz="2400" dirty="0" smtClean="0"/>
              <a:t>Emerging Technologies         Composite Materials &amp; Coatings</a:t>
            </a:r>
          </a:p>
          <a:p>
            <a:pPr lvl="1" eaLnBrk="1" hangingPunct="1">
              <a:buNone/>
              <a:defRPr/>
            </a:pPr>
            <a:r>
              <a:rPr lang="en-US" sz="2400" dirty="0" smtClean="0"/>
              <a:t>High-End Textiles                    Next-generation lighting</a:t>
            </a:r>
          </a:p>
          <a:p>
            <a:pPr lvl="1" eaLnBrk="1" hangingPunct="1">
              <a:buNone/>
              <a:defRPr/>
            </a:pPr>
            <a:r>
              <a:rPr lang="en-US" sz="2400" dirty="0" smtClean="0"/>
              <a:t>Automobiles                            Aerospace components</a:t>
            </a:r>
          </a:p>
          <a:p>
            <a:pPr lvl="1" eaLnBrk="1" hangingPunct="1">
              <a:buNone/>
              <a:defRPr/>
            </a:pPr>
            <a:r>
              <a:rPr lang="en-US" sz="2400" dirty="0" smtClean="0"/>
              <a:t>Missile &amp; </a:t>
            </a:r>
            <a:r>
              <a:rPr lang="en-US" sz="2400" dirty="0" err="1" smtClean="0"/>
              <a:t>Comm</a:t>
            </a:r>
            <a:r>
              <a:rPr lang="en-US" sz="2400" dirty="0" smtClean="0"/>
              <a:t> Systems      Gas Turbine Manufacturing </a:t>
            </a:r>
          </a:p>
          <a:p>
            <a:pPr lvl="1" eaLnBrk="1" hangingPunct="1">
              <a:buNone/>
              <a:defRPr/>
            </a:pPr>
            <a:r>
              <a:rPr lang="en-US" sz="2400" dirty="0" smtClean="0"/>
              <a:t>Algal fuel technologies           Solar Water Heating systems</a:t>
            </a:r>
            <a:endParaRPr lang="en-US" dirty="0" smtClean="0"/>
          </a:p>
          <a:p>
            <a:pPr lvl="2" eaLnBrk="1" hangingPunct="1"/>
            <a:endParaRPr lang="en-US" dirty="0" smtClean="0"/>
          </a:p>
        </p:txBody>
      </p:sp>
      <p:pic>
        <p:nvPicPr>
          <p:cNvPr id="70658" name="Picture 2" descr="Picture of the front of FS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52400"/>
            <a:ext cx="12668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Kennedy Space Center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600" dirty="0" smtClean="0"/>
              <a:t>Hydrogen Generation &amp; Storage  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600" dirty="0" smtClean="0"/>
              <a:t>Life Sciences research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600" dirty="0" smtClean="0"/>
              <a:t>Solar PV integration     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600" dirty="0" smtClean="0"/>
              <a:t>Highly complex integration and engineering solutions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Academic Research &amp; Training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600" dirty="0" smtClean="0"/>
              <a:t>University of Central Florida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600" dirty="0" smtClean="0"/>
              <a:t>Florida Tech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600" dirty="0" smtClean="0"/>
              <a:t>Brevard Community College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600" dirty="0" smtClean="0"/>
              <a:t>State-wide STEM Education Initiatives (FL Energy Workforce, </a:t>
            </a:r>
            <a:r>
              <a:rPr lang="en-US" sz="2600" dirty="0" err="1" smtClean="0"/>
              <a:t>STEMflorida</a:t>
            </a:r>
            <a:r>
              <a:rPr lang="en-US" sz="2600" dirty="0" smtClean="0"/>
              <a:t>, Gates </a:t>
            </a:r>
            <a:r>
              <a:rPr lang="en-US" sz="2600" dirty="0" err="1" smtClean="0"/>
              <a:t>Fdn</a:t>
            </a:r>
            <a:r>
              <a:rPr lang="en-US" sz="2600" dirty="0" smtClean="0"/>
              <a:t>. Learn &amp; Earn)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National Spotlight due to Space Shuttle Transition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Kennedy Space &amp; Energy Center</a:t>
            </a:r>
          </a:p>
        </p:txBody>
      </p:sp>
      <p:grpSp>
        <p:nvGrpSpPr>
          <p:cNvPr id="2" name="Group 16"/>
          <p:cNvGrpSpPr/>
          <p:nvPr/>
        </p:nvGrpSpPr>
        <p:grpSpPr>
          <a:xfrm>
            <a:off x="457200" y="1371600"/>
            <a:ext cx="8305800" cy="5041900"/>
            <a:chOff x="457200" y="1524000"/>
            <a:chExt cx="8305800" cy="5041900"/>
          </a:xfrm>
        </p:grpSpPr>
        <p:sp>
          <p:nvSpPr>
            <p:cNvPr id="4" name="TextBox 3"/>
            <p:cNvSpPr txBox="1"/>
            <p:nvPr/>
          </p:nvSpPr>
          <p:spPr>
            <a:xfrm>
              <a:off x="762000" y="1752600"/>
              <a:ext cx="1752600" cy="230822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  <a:p>
              <a:pPr>
                <a:defRPr/>
              </a:pPr>
              <a:endParaRPr lang="en-US" dirty="0"/>
            </a:p>
            <a:p>
              <a:pPr algn="ctr">
                <a:defRPr/>
              </a:pPr>
              <a:r>
                <a:rPr lang="en-US" dirty="0"/>
                <a:t>Space Center Launch Operations</a:t>
              </a:r>
            </a:p>
            <a:p>
              <a:pPr>
                <a:defRPr/>
              </a:pPr>
              <a:endParaRPr lang="en-US" dirty="0"/>
            </a:p>
            <a:p>
              <a:pPr>
                <a:defRPr/>
              </a:pPr>
              <a:endParaRPr lang="en-US" dirty="0"/>
            </a:p>
            <a:p>
              <a:pPr>
                <a:defRPr/>
              </a:pP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72200" y="1752600"/>
              <a:ext cx="1752600" cy="2032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  <a:p>
              <a:pPr>
                <a:defRPr/>
              </a:pPr>
              <a:endParaRPr lang="en-US" dirty="0"/>
            </a:p>
            <a:p>
              <a:pPr algn="ctr">
                <a:defRPr/>
              </a:pPr>
              <a:r>
                <a:rPr lang="en-US" dirty="0"/>
                <a:t>Energy Projects and Research</a:t>
              </a:r>
            </a:p>
            <a:p>
              <a:pPr>
                <a:defRPr/>
              </a:pPr>
              <a:endParaRPr lang="en-US" dirty="0"/>
            </a:p>
            <a:p>
              <a:pPr>
                <a:defRPr/>
              </a:pPr>
              <a:endParaRPr lang="en-US" dirty="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667000" y="1524000"/>
              <a:ext cx="3395663" cy="1447800"/>
            </a:xfrm>
            <a:prstGeom prst="rightArrow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2209800" y="1981200"/>
              <a:ext cx="39624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1"/>
              <a:r>
                <a:rPr lang="en-US" sz="1400">
                  <a:solidFill>
                    <a:srgbClr val="FF0000"/>
                  </a:solidFill>
                </a:rPr>
                <a:t>Provide workforce capabilities, facilities</a:t>
              </a:r>
            </a:p>
            <a:p>
              <a:pPr lvl="1"/>
              <a:r>
                <a:rPr lang="en-US" sz="1400">
                  <a:solidFill>
                    <a:srgbClr val="FF0000"/>
                  </a:solidFill>
                </a:rPr>
                <a:t>Applications for new technology</a:t>
              </a:r>
            </a:p>
          </p:txBody>
        </p:sp>
        <p:sp>
          <p:nvSpPr>
            <p:cNvPr id="11" name="Right Arrow 10"/>
            <p:cNvSpPr/>
            <p:nvPr/>
          </p:nvSpPr>
          <p:spPr>
            <a:xfrm rot="10800000">
              <a:off x="2514600" y="2819400"/>
              <a:ext cx="3429000" cy="1371600"/>
            </a:xfrm>
            <a:prstGeom prst="rightArrow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36" name="Rectangle 11"/>
            <p:cNvSpPr>
              <a:spLocks noChangeArrowheads="1"/>
            </p:cNvSpPr>
            <p:nvPr/>
          </p:nvSpPr>
          <p:spPr bwMode="auto">
            <a:xfrm>
              <a:off x="2209800" y="3200400"/>
              <a:ext cx="4800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1"/>
              <a:r>
                <a:rPr lang="en-US" sz="1400">
                  <a:solidFill>
                    <a:srgbClr val="FF0000"/>
                  </a:solidFill>
                </a:rPr>
                <a:t>Diversification of activity &amp; applications</a:t>
              </a:r>
            </a:p>
            <a:p>
              <a:pPr lvl="1"/>
              <a:r>
                <a:rPr lang="en-US" sz="1400">
                  <a:solidFill>
                    <a:srgbClr val="FF0000"/>
                  </a:solidFill>
                </a:rPr>
                <a:t>Greater utilization of existing resources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34000" y="5181600"/>
              <a:ext cx="3429000" cy="13843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txBody>
            <a:bodyPr>
              <a:spAutoFit/>
            </a:bodyPr>
            <a:lstStyle/>
            <a:p>
              <a:pPr marL="91440" indent="-91440">
                <a:buFont typeface="Arial" pitchFamily="34" charset="0"/>
                <a:buChar char="•"/>
                <a:defRPr/>
              </a:pPr>
              <a:r>
                <a:rPr lang="en-US" sz="1400" dirty="0"/>
                <a:t>Anchor of new “Silicon Valley” - Energy Innovation Ecosystem in Central Florida</a:t>
              </a:r>
            </a:p>
            <a:p>
              <a:pPr marL="91440" indent="-91440">
                <a:buFont typeface="Arial" pitchFamily="34" charset="0"/>
                <a:buChar char="•"/>
                <a:defRPr/>
              </a:pPr>
              <a:r>
                <a:rPr lang="en-US" sz="1400" dirty="0"/>
                <a:t>Energy Solutions for Current &amp; Future Challenges</a:t>
              </a:r>
            </a:p>
            <a:p>
              <a:pPr marL="91440" indent="-91440">
                <a:buFont typeface="Arial" pitchFamily="34" charset="0"/>
                <a:buChar char="•"/>
                <a:defRPr/>
              </a:pPr>
              <a:r>
                <a:rPr lang="en-US" sz="1400" dirty="0" smtClean="0"/>
                <a:t>Technology/Application Demonstration</a:t>
              </a:r>
              <a:endParaRPr lang="en-US" sz="1400" dirty="0"/>
            </a:p>
            <a:p>
              <a:pPr marL="91440" indent="-91440">
                <a:buFont typeface="Arial" pitchFamily="34" charset="0"/>
                <a:buChar char="•"/>
                <a:defRPr/>
              </a:pPr>
              <a:r>
                <a:rPr lang="en-US" sz="1400" dirty="0"/>
                <a:t>Collaborative Research – wider $$ base</a:t>
              </a:r>
            </a:p>
          </p:txBody>
        </p:sp>
        <p:sp>
          <p:nvSpPr>
            <p:cNvPr id="14" name="Right Arrow 13"/>
            <p:cNvSpPr/>
            <p:nvPr/>
          </p:nvSpPr>
          <p:spPr>
            <a:xfrm rot="5400000">
              <a:off x="6496050" y="3943350"/>
              <a:ext cx="1028700" cy="1371600"/>
            </a:xfrm>
            <a:prstGeom prst="rightArrow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5400000">
              <a:off x="1085850" y="4019550"/>
              <a:ext cx="1028700" cy="1371600"/>
            </a:xfrm>
            <a:prstGeom prst="rightArrow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" y="5334000"/>
              <a:ext cx="3429000" cy="116998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txBody>
            <a:bodyPr>
              <a:spAutoFit/>
            </a:bodyPr>
            <a:lstStyle/>
            <a:p>
              <a:pPr marL="91440" indent="-91440">
                <a:buFont typeface="Arial" pitchFamily="34" charset="0"/>
                <a:buChar char="•"/>
                <a:defRPr/>
              </a:pPr>
              <a:r>
                <a:rPr lang="en-US" sz="1400" dirty="0"/>
                <a:t>Launch Services (Commercial &amp; Deep Space Exploration)</a:t>
              </a:r>
            </a:p>
            <a:p>
              <a:pPr marL="91440" indent="-91440">
                <a:buFont typeface="Arial" pitchFamily="34" charset="0"/>
                <a:buChar char="•"/>
                <a:defRPr/>
              </a:pPr>
              <a:r>
                <a:rPr lang="en-US" sz="1400" dirty="0"/>
                <a:t>Advanced Technology Applications (</a:t>
              </a:r>
              <a:r>
                <a:rPr lang="en-US" sz="1400" dirty="0" smtClean="0"/>
                <a:t>Superconducting, </a:t>
              </a:r>
              <a:r>
                <a:rPr lang="en-US" sz="1400" dirty="0"/>
                <a:t>Storage, Fuel Cells)</a:t>
              </a:r>
            </a:p>
            <a:p>
              <a:pPr marL="91440" indent="-91440">
                <a:buFont typeface="Arial" pitchFamily="34" charset="0"/>
                <a:buChar char="•"/>
                <a:defRPr/>
              </a:pPr>
              <a:r>
                <a:rPr lang="en-US" sz="1400" dirty="0"/>
                <a:t>Higher Utilization =&gt; Lower Unit Costs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Where did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the SCEC </a:t>
            </a:r>
            <a:r>
              <a:rPr lang="en-US" sz="4400" dirty="0">
                <a:latin typeface="+mj-lt"/>
                <a:ea typeface="+mj-ea"/>
                <a:cs typeface="+mj-cs"/>
              </a:rPr>
              <a:t>come from?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95400"/>
            <a:ext cx="8305800" cy="4800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Result </a:t>
            </a:r>
            <a:r>
              <a:rPr lang="en-US" sz="2400" dirty="0">
                <a:latin typeface="+mn-lt"/>
                <a:cs typeface="+mn-cs"/>
              </a:rPr>
              <a:t>of Brevard's Strategic Doing Forum </a:t>
            </a:r>
            <a:endParaRPr lang="en-US" sz="2400" dirty="0" smtClean="0">
              <a:latin typeface="+mn-lt"/>
              <a:cs typeface="+mn-cs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  <a:cs typeface="+mn-cs"/>
              </a:rPr>
              <a:t>Identified </a:t>
            </a:r>
            <a:r>
              <a:rPr lang="en-US" sz="2400" dirty="0">
                <a:latin typeface="+mn-lt"/>
                <a:cs typeface="+mn-cs"/>
              </a:rPr>
              <a:t>“Energy” as a desired focus for a clean and emerging industry on the Space Coast.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Focused on accelerating the process, a small group of volunteers </a:t>
            </a:r>
            <a:r>
              <a:rPr lang="en-US" sz="2400" u="sng" dirty="0">
                <a:latin typeface="+mn-lt"/>
                <a:cs typeface="+mn-cs"/>
              </a:rPr>
              <a:t>committed</a:t>
            </a:r>
            <a:r>
              <a:rPr lang="en-US" sz="2400" dirty="0">
                <a:latin typeface="+mn-lt"/>
                <a:cs typeface="+mn-cs"/>
              </a:rPr>
              <a:t> to forming an Energy </a:t>
            </a:r>
            <a:r>
              <a:rPr lang="en-US" sz="2400" dirty="0" smtClean="0">
                <a:latin typeface="+mn-lt"/>
                <a:cs typeface="+mn-cs"/>
              </a:rPr>
              <a:t>Consortium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Accelerated very quickly: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Organized Energy Symposium on September 14, 2010</a:t>
            </a:r>
            <a:endParaRPr lang="en-US" sz="2400" baseline="30000" dirty="0" smtClean="0">
              <a:latin typeface="+mn-lt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Formal incorporation of the Consortium as a non-profit in late September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Space Coast Energy Launch Event in January 2011 inaugurated Consortium Working Groups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Florida Energy Policy Forum - February 2011 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Pathways to Energy Careers for the KSC Workforce - April 2011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n-lt"/>
              </a:rPr>
              <a:t>Clean Energy Emerging Company Workshops – May &amp; August 2011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54"/>
          <p:cNvGrpSpPr>
            <a:grpSpLocks/>
          </p:cNvGrpSpPr>
          <p:nvPr/>
        </p:nvGrpSpPr>
        <p:grpSpPr bwMode="auto">
          <a:xfrm>
            <a:off x="914400" y="2209800"/>
            <a:ext cx="8001000" cy="3048000"/>
            <a:chOff x="762000" y="1905000"/>
            <a:chExt cx="8001000" cy="3048000"/>
          </a:xfrm>
        </p:grpSpPr>
        <p:sp>
          <p:nvSpPr>
            <p:cNvPr id="4" name="Cloud Callout 3"/>
            <p:cNvSpPr/>
            <p:nvPr/>
          </p:nvSpPr>
          <p:spPr>
            <a:xfrm>
              <a:off x="762000" y="1905000"/>
              <a:ext cx="8001000" cy="3048000"/>
            </a:xfrm>
            <a:prstGeom prst="cloudCallout">
              <a:avLst>
                <a:gd name="adj1" fmla="val -17224"/>
                <a:gd name="adj2" fmla="val 18388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7696" name="TextBox 4"/>
            <p:cNvSpPr txBox="1">
              <a:spLocks noChangeArrowheads="1"/>
            </p:cNvSpPr>
            <p:nvPr/>
          </p:nvSpPr>
          <p:spPr bwMode="auto">
            <a:xfrm>
              <a:off x="7772400" y="3276600"/>
              <a:ext cx="6447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Vision</a:t>
              </a:r>
            </a:p>
          </p:txBody>
        </p:sp>
      </p:grpSp>
      <p:pic>
        <p:nvPicPr>
          <p:cNvPr id="7" name="Picture 2" descr="Florida Map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</a:blip>
          <a:srcRect l="10457" t="29293" r="9804" b="15151"/>
          <a:stretch>
            <a:fillRect/>
          </a:stretch>
        </p:blipFill>
        <p:spPr bwMode="auto">
          <a:xfrm>
            <a:off x="228600" y="1524000"/>
            <a:ext cx="5715000" cy="5152869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lumMod val="75000"/>
                <a:alpha val="40000"/>
              </a:schemeClr>
            </a:glow>
          </a:effectLst>
        </p:spPr>
      </p:pic>
      <p:grpSp>
        <p:nvGrpSpPr>
          <p:cNvPr id="27652" name="Group 55"/>
          <p:cNvGrpSpPr>
            <a:grpSpLocks/>
          </p:cNvGrpSpPr>
          <p:nvPr/>
        </p:nvGrpSpPr>
        <p:grpSpPr bwMode="auto">
          <a:xfrm>
            <a:off x="2116138" y="1447800"/>
            <a:ext cx="4876800" cy="4876800"/>
            <a:chOff x="1963616" y="1143001"/>
            <a:chExt cx="4876799" cy="4876799"/>
          </a:xfrm>
        </p:grpSpPr>
        <p:sp>
          <p:nvSpPr>
            <p:cNvPr id="9" name="Donut 8"/>
            <p:cNvSpPr/>
            <p:nvPr/>
          </p:nvSpPr>
          <p:spPr>
            <a:xfrm>
              <a:off x="1963616" y="1143001"/>
              <a:ext cx="4876799" cy="4876799"/>
            </a:xfrm>
            <a:prstGeom prst="donut">
              <a:avLst>
                <a:gd name="adj" fmla="val 7593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76600" y="1368623"/>
              <a:ext cx="2209800" cy="917377"/>
            </a:xfrm>
            <a:prstGeom prst="rect">
              <a:avLst/>
            </a:prstGeom>
            <a:noFill/>
          </p:spPr>
          <p:txBody>
            <a:bodyPr spcFirstLastPara="1" wrap="none">
              <a:prstTxWarp prst="textArchUp">
                <a:avLst>
                  <a:gd name="adj" fmla="val 10800004"/>
                </a:avLst>
              </a:prstTxWarp>
              <a:spAutoFit/>
            </a:bodyPr>
            <a:lstStyle/>
            <a:p>
              <a:pPr algn="ctr">
                <a:defRPr/>
              </a:pPr>
              <a:r>
                <a:rPr lang="en-US" sz="1400" b="1" dirty="0"/>
                <a:t>Academia</a:t>
              </a:r>
            </a:p>
          </p:txBody>
        </p:sp>
      </p:grpSp>
      <p:grpSp>
        <p:nvGrpSpPr>
          <p:cNvPr id="27653" name="Group 51"/>
          <p:cNvGrpSpPr>
            <a:grpSpLocks/>
          </p:cNvGrpSpPr>
          <p:nvPr/>
        </p:nvGrpSpPr>
        <p:grpSpPr bwMode="auto">
          <a:xfrm>
            <a:off x="1827213" y="1185863"/>
            <a:ext cx="5260975" cy="5402262"/>
            <a:chOff x="1674485" y="1095846"/>
            <a:chExt cx="5261630" cy="5402008"/>
          </a:xfrm>
        </p:grpSpPr>
        <p:sp>
          <p:nvSpPr>
            <p:cNvPr id="12" name="Block Arc 11"/>
            <p:cNvSpPr/>
            <p:nvPr/>
          </p:nvSpPr>
          <p:spPr>
            <a:xfrm rot="2662737">
              <a:off x="1871360" y="1095846"/>
              <a:ext cx="4988546" cy="4989277"/>
            </a:xfrm>
            <a:prstGeom prst="blockArc">
              <a:avLst>
                <a:gd name="adj1" fmla="val 10800000"/>
                <a:gd name="adj2" fmla="val 14635282"/>
                <a:gd name="adj3" fmla="val 1150"/>
              </a:avLst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Block Arc 12"/>
            <p:cNvSpPr/>
            <p:nvPr/>
          </p:nvSpPr>
          <p:spPr>
            <a:xfrm rot="13573378">
              <a:off x="1947204" y="1508942"/>
              <a:ext cx="4989277" cy="4988546"/>
            </a:xfrm>
            <a:prstGeom prst="blockArc">
              <a:avLst>
                <a:gd name="adj1" fmla="val 10800000"/>
                <a:gd name="adj2" fmla="val 14635282"/>
                <a:gd name="adj3" fmla="val 1150"/>
              </a:avLst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Block Arc 13"/>
            <p:cNvSpPr/>
            <p:nvPr/>
          </p:nvSpPr>
          <p:spPr>
            <a:xfrm rot="18973378">
              <a:off x="1674485" y="1400632"/>
              <a:ext cx="4988546" cy="4989277"/>
            </a:xfrm>
            <a:prstGeom prst="blockArc">
              <a:avLst>
                <a:gd name="adj1" fmla="val 10800000"/>
                <a:gd name="adj2" fmla="val 14635282"/>
                <a:gd name="adj3" fmla="val 1150"/>
              </a:avLst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654" name="Group 45"/>
          <p:cNvGrpSpPr>
            <a:grpSpLocks/>
          </p:cNvGrpSpPr>
          <p:nvPr/>
        </p:nvGrpSpPr>
        <p:grpSpPr bwMode="auto">
          <a:xfrm>
            <a:off x="3429000" y="3136900"/>
            <a:ext cx="2362200" cy="1676400"/>
            <a:chOff x="3276600" y="3048000"/>
            <a:chExt cx="2362200" cy="1676400"/>
          </a:xfrm>
        </p:grpSpPr>
        <p:sp>
          <p:nvSpPr>
            <p:cNvPr id="16" name="Oval 15"/>
            <p:cNvSpPr/>
            <p:nvPr/>
          </p:nvSpPr>
          <p:spPr>
            <a:xfrm>
              <a:off x="3581400" y="3048000"/>
              <a:ext cx="1676400" cy="1676400"/>
            </a:xfrm>
            <a:prstGeom prst="ellipse">
              <a:avLst/>
            </a:prstGeom>
            <a:gradFill flip="none" rotWithShape="1">
              <a:gsLst>
                <a:gs pos="0">
                  <a:srgbClr val="FF9966"/>
                </a:gs>
                <a:gs pos="62000">
                  <a:schemeClr val="accent5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7686" name="TextBox 16"/>
            <p:cNvSpPr txBox="1">
              <a:spLocks noChangeArrowheads="1"/>
            </p:cNvSpPr>
            <p:nvPr/>
          </p:nvSpPr>
          <p:spPr bwMode="auto">
            <a:xfrm>
              <a:off x="3276600" y="3304854"/>
              <a:ext cx="2362200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Clean Energy Economy</a:t>
              </a:r>
            </a:p>
            <a:p>
              <a:pPr algn="ctr"/>
              <a:r>
                <a:rPr lang="en-US" sz="900" b="1" i="1"/>
                <a:t>Sustainable Economic Development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57600" y="3644900"/>
              <a:ext cx="1752600" cy="9001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173038" indent="-173038">
                <a:buFont typeface="Arial" pitchFamily="34" charset="0"/>
                <a:buChar char="•"/>
                <a:defRPr/>
              </a:pPr>
              <a:r>
                <a:rPr lang="en-US" sz="1050" dirty="0"/>
                <a:t>Jobs, Revenue, Export</a:t>
              </a:r>
            </a:p>
            <a:p>
              <a:pPr marL="173038" indent="-173038">
                <a:buFont typeface="Arial" pitchFamily="34" charset="0"/>
                <a:buChar char="•"/>
                <a:defRPr/>
              </a:pPr>
              <a:r>
                <a:rPr lang="en-US" sz="1050" dirty="0"/>
                <a:t>Organic Growth</a:t>
              </a:r>
            </a:p>
            <a:p>
              <a:pPr marL="173038" indent="-173038">
                <a:buFont typeface="Arial" pitchFamily="34" charset="0"/>
                <a:buChar char="•"/>
                <a:defRPr/>
              </a:pPr>
              <a:r>
                <a:rPr lang="en-US" sz="1050" dirty="0"/>
                <a:t>Global Attraction</a:t>
              </a:r>
            </a:p>
            <a:p>
              <a:pPr marL="173038" indent="-173038">
                <a:buFont typeface="Arial" pitchFamily="34" charset="0"/>
                <a:buChar char="•"/>
                <a:defRPr/>
              </a:pPr>
              <a:r>
                <a:rPr lang="en-US" sz="1050" dirty="0"/>
                <a:t>Global Export</a:t>
              </a:r>
            </a:p>
            <a:p>
              <a:pPr marL="173038" indent="-173038">
                <a:buFont typeface="Arial" pitchFamily="34" charset="0"/>
                <a:buChar char="•"/>
                <a:defRPr/>
              </a:pPr>
              <a:endParaRPr lang="en-US" sz="1050" dirty="0"/>
            </a:p>
          </p:txBody>
        </p:sp>
      </p:grpSp>
      <p:grpSp>
        <p:nvGrpSpPr>
          <p:cNvPr id="27655" name="Group 50"/>
          <p:cNvGrpSpPr>
            <a:grpSpLocks/>
          </p:cNvGrpSpPr>
          <p:nvPr/>
        </p:nvGrpSpPr>
        <p:grpSpPr bwMode="auto">
          <a:xfrm>
            <a:off x="2281238" y="1214438"/>
            <a:ext cx="4987925" cy="4987925"/>
            <a:chOff x="2128158" y="1124110"/>
            <a:chExt cx="4989217" cy="4989217"/>
          </a:xfrm>
        </p:grpSpPr>
        <p:sp>
          <p:nvSpPr>
            <p:cNvPr id="20" name="Block Arc 19"/>
            <p:cNvSpPr/>
            <p:nvPr/>
          </p:nvSpPr>
          <p:spPr>
            <a:xfrm rot="8533357">
              <a:off x="2128158" y="1124110"/>
              <a:ext cx="4989217" cy="4989217"/>
            </a:xfrm>
            <a:prstGeom prst="blockArc">
              <a:avLst>
                <a:gd name="adj1" fmla="val 10800000"/>
                <a:gd name="adj2" fmla="val 14635282"/>
                <a:gd name="adj3" fmla="val 1150"/>
              </a:avLst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7673" name="Group 47"/>
            <p:cNvGrpSpPr>
              <a:grpSpLocks/>
            </p:cNvGrpSpPr>
            <p:nvPr/>
          </p:nvGrpSpPr>
          <p:grpSpPr bwMode="auto">
            <a:xfrm>
              <a:off x="2210494" y="3531023"/>
              <a:ext cx="4396304" cy="2568550"/>
              <a:chOff x="2210494" y="3531023"/>
              <a:chExt cx="4396304" cy="2568550"/>
            </a:xfrm>
          </p:grpSpPr>
          <p:grpSp>
            <p:nvGrpSpPr>
              <p:cNvPr id="27674" name="Group 51"/>
              <p:cNvGrpSpPr>
                <a:grpSpLocks/>
              </p:cNvGrpSpPr>
              <p:nvPr/>
            </p:nvGrpSpPr>
            <p:grpSpPr bwMode="auto">
              <a:xfrm>
                <a:off x="2210494" y="3558561"/>
                <a:ext cx="1236220" cy="838200"/>
                <a:chOff x="2210494" y="3343409"/>
                <a:chExt cx="1236220" cy="838200"/>
              </a:xfrm>
            </p:grpSpPr>
            <p:sp>
              <p:nvSpPr>
                <p:cNvPr id="29" name="Right Arrow 28"/>
                <p:cNvSpPr/>
                <p:nvPr/>
              </p:nvSpPr>
              <p:spPr>
                <a:xfrm rot="20718862">
                  <a:off x="2210729" y="3343225"/>
                  <a:ext cx="1235395" cy="838417"/>
                </a:xfrm>
                <a:prstGeom prst="rightArrow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/>
                </a:p>
              </p:txBody>
            </p:sp>
            <p:sp>
              <p:nvSpPr>
                <p:cNvPr id="27682" name="TextBox 29"/>
                <p:cNvSpPr txBox="1">
                  <a:spLocks noChangeArrowheads="1"/>
                </p:cNvSpPr>
                <p:nvPr/>
              </p:nvSpPr>
              <p:spPr bwMode="auto">
                <a:xfrm rot="-867517">
                  <a:off x="2270683" y="3629528"/>
                  <a:ext cx="9144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/>
                    <a:t>Funding</a:t>
                  </a:r>
                </a:p>
              </p:txBody>
            </p:sp>
          </p:grpSp>
          <p:grpSp>
            <p:nvGrpSpPr>
              <p:cNvPr id="27675" name="Group 52"/>
              <p:cNvGrpSpPr>
                <a:grpSpLocks/>
              </p:cNvGrpSpPr>
              <p:nvPr/>
            </p:nvGrpSpPr>
            <p:grpSpPr bwMode="auto">
              <a:xfrm>
                <a:off x="5370578" y="3531023"/>
                <a:ext cx="1236220" cy="838200"/>
                <a:chOff x="5370578" y="3315871"/>
                <a:chExt cx="1236220" cy="838200"/>
              </a:xfrm>
            </p:grpSpPr>
            <p:sp>
              <p:nvSpPr>
                <p:cNvPr id="27" name="Right Arrow 26"/>
                <p:cNvSpPr/>
                <p:nvPr/>
              </p:nvSpPr>
              <p:spPr>
                <a:xfrm rot="11478896">
                  <a:off x="5370672" y="3316231"/>
                  <a:ext cx="1235395" cy="838417"/>
                </a:xfrm>
                <a:prstGeom prst="rightArrow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/>
                </a:p>
              </p:txBody>
            </p:sp>
            <p:sp>
              <p:nvSpPr>
                <p:cNvPr id="27680" name="TextBox 27"/>
                <p:cNvSpPr txBox="1">
                  <a:spLocks noChangeArrowheads="1"/>
                </p:cNvSpPr>
                <p:nvPr/>
              </p:nvSpPr>
              <p:spPr bwMode="auto">
                <a:xfrm rot="578178">
                  <a:off x="5504634" y="3580852"/>
                  <a:ext cx="10668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/>
                    <a:t>Leadership</a:t>
                  </a:r>
                </a:p>
              </p:txBody>
            </p:sp>
          </p:grpSp>
          <p:grpSp>
            <p:nvGrpSpPr>
              <p:cNvPr id="27676" name="Group 53"/>
              <p:cNvGrpSpPr>
                <a:grpSpLocks/>
              </p:cNvGrpSpPr>
              <p:nvPr/>
            </p:nvGrpSpPr>
            <p:grpSpPr bwMode="auto">
              <a:xfrm>
                <a:off x="3988280" y="4863353"/>
                <a:ext cx="914400" cy="1236220"/>
                <a:chOff x="3988280" y="4648201"/>
                <a:chExt cx="914400" cy="1236220"/>
              </a:xfrm>
            </p:grpSpPr>
            <p:sp>
              <p:nvSpPr>
                <p:cNvPr id="25" name="Right Arrow 24"/>
                <p:cNvSpPr/>
                <p:nvPr/>
              </p:nvSpPr>
              <p:spPr>
                <a:xfrm rot="16200000">
                  <a:off x="3839925" y="4846977"/>
                  <a:ext cx="1235395" cy="838417"/>
                </a:xfrm>
                <a:prstGeom prst="rightArrow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/>
                </a:p>
              </p:txBody>
            </p:sp>
            <p:sp>
              <p:nvSpPr>
                <p:cNvPr id="27678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3988280" y="5039380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/>
                    <a:t>Political</a:t>
                  </a:r>
                </a:p>
                <a:p>
                  <a:pPr algn="ctr"/>
                  <a:r>
                    <a:rPr lang="en-US" sz="1400"/>
                    <a:t> Support</a:t>
                  </a:r>
                </a:p>
              </p:txBody>
            </p:sp>
          </p:grpSp>
        </p:grpSp>
      </p:grpSp>
      <p:grpSp>
        <p:nvGrpSpPr>
          <p:cNvPr id="27656" name="Group 49"/>
          <p:cNvGrpSpPr>
            <a:grpSpLocks/>
          </p:cNvGrpSpPr>
          <p:nvPr/>
        </p:nvGrpSpPr>
        <p:grpSpPr bwMode="auto">
          <a:xfrm>
            <a:off x="533400" y="1295400"/>
            <a:ext cx="8305800" cy="5410200"/>
            <a:chOff x="381000" y="1205752"/>
            <a:chExt cx="8305800" cy="5410200"/>
          </a:xfrm>
        </p:grpSpPr>
        <p:grpSp>
          <p:nvGrpSpPr>
            <p:cNvPr id="27658" name="Group 48"/>
            <p:cNvGrpSpPr>
              <a:grpSpLocks/>
            </p:cNvGrpSpPr>
            <p:nvPr/>
          </p:nvGrpSpPr>
          <p:grpSpPr bwMode="auto">
            <a:xfrm>
              <a:off x="381000" y="1205752"/>
              <a:ext cx="8305800" cy="5410200"/>
              <a:chOff x="381000" y="1205752"/>
              <a:chExt cx="8305800" cy="5410200"/>
            </a:xfrm>
          </p:grpSpPr>
          <p:sp>
            <p:nvSpPr>
              <p:cNvPr id="34" name="Block Arc 33"/>
              <p:cNvSpPr/>
              <p:nvPr/>
            </p:nvSpPr>
            <p:spPr>
              <a:xfrm>
                <a:off x="1600200" y="1205752"/>
                <a:ext cx="4572000" cy="4572000"/>
              </a:xfrm>
              <a:prstGeom prst="blockArc">
                <a:avLst>
                  <a:gd name="adj1" fmla="val 11950745"/>
                  <a:gd name="adj2" fmla="val 14862372"/>
                  <a:gd name="adj3" fmla="val 39804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Block Arc 34"/>
              <p:cNvSpPr/>
              <p:nvPr/>
            </p:nvSpPr>
            <p:spPr>
              <a:xfrm rot="10800000">
                <a:off x="2590800" y="1967752"/>
                <a:ext cx="4572000" cy="4572000"/>
              </a:xfrm>
              <a:prstGeom prst="blockArc">
                <a:avLst>
                  <a:gd name="adj1" fmla="val 11950745"/>
                  <a:gd name="adj2" fmla="val 14862372"/>
                  <a:gd name="adj3" fmla="val 39804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662" name="TextBox 35"/>
              <p:cNvSpPr txBox="1">
                <a:spLocks noChangeArrowheads="1"/>
              </p:cNvSpPr>
              <p:nvPr/>
            </p:nvSpPr>
            <p:spPr bwMode="auto">
              <a:xfrm rot="1117023">
                <a:off x="5175479" y="4706004"/>
                <a:ext cx="192392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Finance &amp; Public Policy</a:t>
                </a:r>
              </a:p>
            </p:txBody>
          </p:sp>
          <p:grpSp>
            <p:nvGrpSpPr>
              <p:cNvPr id="27663" name="Group 46"/>
              <p:cNvGrpSpPr>
                <a:grpSpLocks/>
              </p:cNvGrpSpPr>
              <p:nvPr/>
            </p:nvGrpSpPr>
            <p:grpSpPr bwMode="auto">
              <a:xfrm>
                <a:off x="381000" y="1205752"/>
                <a:ext cx="8305800" cy="5410200"/>
                <a:chOff x="381000" y="1205752"/>
                <a:chExt cx="8305800" cy="5410200"/>
              </a:xfrm>
            </p:grpSpPr>
            <p:sp>
              <p:nvSpPr>
                <p:cNvPr id="38" name="Block Arc 37"/>
                <p:cNvSpPr/>
                <p:nvPr/>
              </p:nvSpPr>
              <p:spPr>
                <a:xfrm rot="16200000">
                  <a:off x="1676400" y="2043952"/>
                  <a:ext cx="4572000" cy="4572000"/>
                </a:xfrm>
                <a:prstGeom prst="blockArc">
                  <a:avLst>
                    <a:gd name="adj1" fmla="val 11950745"/>
                    <a:gd name="adj2" fmla="val 14862372"/>
                    <a:gd name="adj3" fmla="val 39804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65" name="TextBox 38"/>
                <p:cNvSpPr txBox="1">
                  <a:spLocks noChangeArrowheads="1"/>
                </p:cNvSpPr>
                <p:nvPr/>
              </p:nvSpPr>
              <p:spPr bwMode="auto">
                <a:xfrm rot="1133586">
                  <a:off x="1981474" y="2837776"/>
                  <a:ext cx="165462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 dirty="0"/>
                    <a:t>Aeronautics / Space</a:t>
                  </a: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381000" y="1523252"/>
                  <a:ext cx="2609850" cy="90805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marL="112713" indent="-112713">
                    <a:defRPr/>
                  </a:pPr>
                  <a:r>
                    <a:rPr lang="en-US" sz="1100" b="1" dirty="0"/>
                    <a:t>Technology &amp; Capabilities</a:t>
                  </a:r>
                </a:p>
                <a:p>
                  <a:pPr marL="112713" indent="-112713">
                    <a:buFont typeface="Arial" pitchFamily="34" charset="0"/>
                    <a:buChar char="•"/>
                    <a:defRPr/>
                  </a:pPr>
                  <a:r>
                    <a:rPr lang="en-US" sz="1050" dirty="0"/>
                    <a:t>High Reliability Design</a:t>
                  </a:r>
                </a:p>
                <a:p>
                  <a:pPr marL="112713" indent="-112713">
                    <a:buFont typeface="Arial" pitchFamily="34" charset="0"/>
                    <a:buChar char="•"/>
                    <a:defRPr/>
                  </a:pPr>
                  <a:r>
                    <a:rPr lang="en-US" sz="1050" dirty="0"/>
                    <a:t>Precision Manufacturing</a:t>
                  </a:r>
                </a:p>
                <a:p>
                  <a:pPr marL="112713" indent="-112713">
                    <a:buFont typeface="Arial" pitchFamily="34" charset="0"/>
                    <a:buChar char="•"/>
                    <a:defRPr/>
                  </a:pPr>
                  <a:r>
                    <a:rPr lang="en-US" sz="1050" dirty="0"/>
                    <a:t>Design, Simulation, Modeling and Test</a:t>
                  </a:r>
                </a:p>
                <a:p>
                  <a:pPr marL="112713" indent="-112713">
                    <a:buFont typeface="Arial" pitchFamily="34" charset="0"/>
                    <a:buChar char="•"/>
                    <a:defRPr/>
                  </a:pPr>
                  <a:r>
                    <a:rPr lang="en-US" sz="1050" dirty="0"/>
                    <a:t>Thermal, Cryogenics and Structural</a:t>
                  </a:r>
                </a:p>
              </p:txBody>
            </p:sp>
            <p:sp>
              <p:nvSpPr>
                <p:cNvPr id="41" name="Block Arc 18"/>
                <p:cNvSpPr/>
                <p:nvPr/>
              </p:nvSpPr>
              <p:spPr>
                <a:xfrm rot="5400000">
                  <a:off x="2590800" y="1205752"/>
                  <a:ext cx="4572000" cy="4572000"/>
                </a:xfrm>
                <a:prstGeom prst="blockArc">
                  <a:avLst>
                    <a:gd name="adj1" fmla="val 11950745"/>
                    <a:gd name="adj2" fmla="val 14862372"/>
                    <a:gd name="adj3" fmla="val 39804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68" name="TextBox 19"/>
                <p:cNvSpPr txBox="1">
                  <a:spLocks noChangeArrowheads="1"/>
                </p:cNvSpPr>
                <p:nvPr/>
              </p:nvSpPr>
              <p:spPr bwMode="auto">
                <a:xfrm rot="-1308046">
                  <a:off x="5164359" y="2695470"/>
                  <a:ext cx="192052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/>
                    <a:t>Emerging Technologies</a:t>
                  </a:r>
                </a:p>
              </p:txBody>
            </p:sp>
            <p:sp>
              <p:nvSpPr>
                <p:cNvPr id="43" name="TextBox 20"/>
                <p:cNvSpPr txBox="1"/>
                <p:nvPr/>
              </p:nvSpPr>
              <p:spPr>
                <a:xfrm>
                  <a:off x="5565775" y="1523252"/>
                  <a:ext cx="3121025" cy="939800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marL="112713" indent="-112713">
                    <a:defRPr/>
                  </a:pPr>
                  <a:r>
                    <a:rPr lang="en-US" sz="1100" b="1" dirty="0"/>
                    <a:t>R&amp;D &amp; Testing</a:t>
                  </a:r>
                </a:p>
                <a:p>
                  <a:pPr marL="112713" indent="-112713">
                    <a:buFont typeface="Arial" pitchFamily="34" charset="0"/>
                    <a:buChar char="•"/>
                    <a:defRPr/>
                  </a:pPr>
                  <a:r>
                    <a:rPr lang="en-US" sz="1050" dirty="0"/>
                    <a:t>FSEC, NASA KSC, CAPS, NHMFL, ASC</a:t>
                  </a:r>
                </a:p>
                <a:p>
                  <a:pPr marL="112713" indent="-112713">
                    <a:buFont typeface="Arial" pitchFamily="34" charset="0"/>
                    <a:buChar char="•"/>
                    <a:defRPr/>
                  </a:pPr>
                  <a:r>
                    <a:rPr lang="en-US" sz="1050" dirty="0"/>
                    <a:t>Florida Research Universities</a:t>
                  </a:r>
                </a:p>
                <a:p>
                  <a:pPr marL="112713" indent="-112713">
                    <a:buFont typeface="Arial" pitchFamily="34" charset="0"/>
                    <a:buChar char="•"/>
                    <a:defRPr/>
                  </a:pPr>
                  <a:r>
                    <a:rPr lang="en-US" sz="1050" dirty="0"/>
                    <a:t>Entrepreneurs</a:t>
                  </a:r>
                </a:p>
                <a:p>
                  <a:pPr marL="112713" indent="-112713">
                    <a:buFont typeface="Arial" pitchFamily="34" charset="0"/>
                    <a:buChar char="•"/>
                    <a:defRPr/>
                  </a:pPr>
                  <a:r>
                    <a:rPr lang="en-US" sz="1050" dirty="0"/>
                    <a:t>Private Industry</a:t>
                  </a:r>
                </a:p>
              </p:txBody>
            </p:sp>
            <p:sp>
              <p:nvSpPr>
                <p:cNvPr id="44" name="TextBox 25"/>
                <p:cNvSpPr txBox="1"/>
                <p:nvPr/>
              </p:nvSpPr>
              <p:spPr>
                <a:xfrm>
                  <a:off x="5565775" y="5309440"/>
                  <a:ext cx="2328863" cy="938212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marL="112713" indent="-112713">
                    <a:defRPr/>
                  </a:pPr>
                  <a:r>
                    <a:rPr lang="en-US" sz="1100" b="1" dirty="0"/>
                    <a:t>Local, Regional, State &amp; Federal</a:t>
                  </a:r>
                </a:p>
                <a:p>
                  <a:pPr marL="112713" indent="-112713">
                    <a:buFont typeface="Arial" pitchFamily="34" charset="0"/>
                    <a:buChar char="•"/>
                    <a:defRPr/>
                  </a:pPr>
                  <a:r>
                    <a:rPr lang="en-US" sz="1050" dirty="0"/>
                    <a:t>VC’s, Angels, Banking</a:t>
                  </a:r>
                </a:p>
                <a:p>
                  <a:pPr marL="112713" indent="-112713">
                    <a:buFont typeface="Arial" pitchFamily="34" charset="0"/>
                    <a:buChar char="•"/>
                    <a:defRPr/>
                  </a:pPr>
                  <a:r>
                    <a:rPr lang="en-US" sz="1050" dirty="0"/>
                    <a:t>Renewable Energy Policy</a:t>
                  </a:r>
                </a:p>
                <a:p>
                  <a:pPr marL="112713" indent="-112713">
                    <a:buFont typeface="Arial" pitchFamily="34" charset="0"/>
                    <a:buChar char="•"/>
                    <a:defRPr/>
                  </a:pPr>
                  <a:r>
                    <a:rPr lang="en-US" sz="1050" dirty="0"/>
                    <a:t>Grants, Tax Credits</a:t>
                  </a:r>
                </a:p>
                <a:p>
                  <a:pPr marL="112713" indent="-112713">
                    <a:buFont typeface="Arial" pitchFamily="34" charset="0"/>
                    <a:buChar char="•"/>
                    <a:defRPr/>
                  </a:pPr>
                  <a:r>
                    <a:rPr lang="en-US" sz="1050" dirty="0"/>
                    <a:t>Permitting</a:t>
                  </a:r>
                </a:p>
              </p:txBody>
            </p:sp>
            <p:sp>
              <p:nvSpPr>
                <p:cNvPr id="45" name="TextBox 30"/>
                <p:cNvSpPr txBox="1"/>
                <p:nvPr/>
              </p:nvSpPr>
              <p:spPr>
                <a:xfrm>
                  <a:off x="381000" y="5309440"/>
                  <a:ext cx="3505200" cy="915987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marL="112713" indent="-112713">
                    <a:defRPr/>
                  </a:pPr>
                  <a:r>
                    <a:rPr lang="en-US" sz="1100" b="1" dirty="0"/>
                    <a:t>Products: Renewable Energy, Smart Grid, Efficiency, etc…</a:t>
                  </a:r>
                </a:p>
                <a:p>
                  <a:pPr marL="112713" indent="-112713">
                    <a:buFont typeface="Arial" pitchFamily="34" charset="0"/>
                    <a:buChar char="•"/>
                    <a:defRPr/>
                  </a:pPr>
                  <a:r>
                    <a:rPr lang="en-US" sz="1050" dirty="0"/>
                    <a:t>Manufacturing (local products &amp; components)</a:t>
                  </a:r>
                </a:p>
                <a:p>
                  <a:pPr marL="112713" indent="-112713">
                    <a:buFont typeface="Arial" pitchFamily="34" charset="0"/>
                    <a:buChar char="•"/>
                    <a:defRPr/>
                  </a:pPr>
                  <a:r>
                    <a:rPr lang="en-US" sz="1050" dirty="0"/>
                    <a:t>Energy Services (energy efficiency retrofits, appliance installation, Smart Grid, design services, etc.)</a:t>
                  </a:r>
                </a:p>
              </p:txBody>
            </p:sp>
          </p:grpSp>
        </p:grpSp>
        <p:sp>
          <p:nvSpPr>
            <p:cNvPr id="27659" name="TextBox 29"/>
            <p:cNvSpPr txBox="1">
              <a:spLocks noChangeArrowheads="1"/>
            </p:cNvSpPr>
            <p:nvPr/>
          </p:nvSpPr>
          <p:spPr bwMode="auto">
            <a:xfrm rot="-1396486">
              <a:off x="2841894" y="4627597"/>
              <a:ext cx="7922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Industry</a:t>
              </a:r>
            </a:p>
          </p:txBody>
        </p:sp>
      </p:grpSp>
      <p:sp>
        <p:nvSpPr>
          <p:cNvPr id="276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2060"/>
                </a:solidFill>
              </a:rPr>
              <a:t>SCEC - 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3962400" cy="28956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Conservation</a:t>
            </a:r>
          </a:p>
          <a:p>
            <a:pPr eaLnBrk="1" hangingPunct="1"/>
            <a:r>
              <a:rPr lang="en-US" sz="2400" dirty="0" smtClean="0"/>
              <a:t>Energy Efficiency Programs</a:t>
            </a:r>
          </a:p>
          <a:p>
            <a:pPr eaLnBrk="1" hangingPunct="1"/>
            <a:r>
              <a:rPr lang="en-US" sz="2400" dirty="0" smtClean="0"/>
              <a:t>Generate Demand, Drive Development of Local Energy Economy</a:t>
            </a:r>
          </a:p>
          <a:p>
            <a:pPr eaLnBrk="1" hangingPunct="1"/>
            <a:r>
              <a:rPr lang="en-US" sz="2400" dirty="0" smtClean="0"/>
              <a:t>Save $$$</a:t>
            </a:r>
            <a:endParaRPr lang="en-US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67200" y="685800"/>
            <a:ext cx="4267200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 clean energy sources/sectors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Improve existing technologies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19200" y="3048000"/>
            <a:ext cx="6705600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 &amp;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Distribution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Interactive Metering/Smart Grid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Integrate distributed generation sources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 “backbone” for offshore wind/Gulf Stream generation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Efficient high power conversion and transmission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Integrate Storage Solutions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0" y="152400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Areas of Focus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Florida Spends $60 Billion per year </a:t>
            </a:r>
            <a:br>
              <a:rPr lang="en-US" dirty="0" smtClean="0"/>
            </a:br>
            <a:r>
              <a:rPr lang="en-US" dirty="0" smtClean="0"/>
              <a:t>on Energy Costs</a:t>
            </a:r>
            <a:endParaRPr lang="en-US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95400"/>
            <a:ext cx="7467600" cy="512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Global Energy – A “Hungry” Market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105400" cy="1142999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1800" dirty="0" smtClean="0"/>
              <a:t>Existing and expanding global economies have a large appetite for Energy…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</a:pPr>
            <a:r>
              <a:rPr lang="en-US" sz="1800" dirty="0" smtClean="0"/>
              <a:t>	…with no signs of letting up!</a:t>
            </a:r>
          </a:p>
          <a:p>
            <a:pPr eaLnBrk="1" hangingPunct="1"/>
            <a:endParaRPr lang="en-US" sz="1800" dirty="0" smtClean="0"/>
          </a:p>
        </p:txBody>
      </p:sp>
      <p:sp>
        <p:nvSpPr>
          <p:cNvPr id="11" name="TextBox 10"/>
          <p:cNvSpPr txBox="1"/>
          <p:nvPr/>
        </p:nvSpPr>
        <p:spPr bwMode="auto">
          <a:xfrm>
            <a:off x="609600" y="5791200"/>
            <a:ext cx="8243887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/>
              <a:t>“In order to meet the </a:t>
            </a:r>
            <a:r>
              <a:rPr lang="en-US" b="1" i="1" dirty="0"/>
              <a:t>45%</a:t>
            </a:r>
            <a:r>
              <a:rPr lang="en-US" i="1" dirty="0"/>
              <a:t> increase in projected demand, an investment of over </a:t>
            </a:r>
            <a:r>
              <a:rPr lang="en-US" b="1" i="1" dirty="0"/>
              <a:t>$26 trillion </a:t>
            </a:r>
            <a:r>
              <a:rPr lang="en-US" i="1" dirty="0"/>
              <a:t>will be required …”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0" y="2438400"/>
            <a:ext cx="4724400" cy="3157538"/>
            <a:chOff x="37695" y="1981200"/>
            <a:chExt cx="8755468" cy="3919538"/>
          </a:xfrm>
        </p:grpSpPr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37695" y="1981200"/>
              <a:ext cx="8753880" cy="3919538"/>
              <a:chOff x="-23264" y="1587271"/>
              <a:chExt cx="8986748" cy="4027296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531261" y="1587271"/>
                <a:ext cx="8432223" cy="402729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1850073" y="1811559"/>
                <a:ext cx="6379549" cy="319637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89980" y="1712870"/>
                <a:ext cx="1001062" cy="357225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250</a:t>
                </a:r>
              </a:p>
              <a:p>
                <a:pPr algn="r">
                  <a:defRPr/>
                </a:pPr>
                <a:endPara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algn="r">
                  <a:defRPr/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200</a:t>
                </a:r>
              </a:p>
              <a:p>
                <a:pPr algn="r">
                  <a:defRPr/>
                </a:pPr>
                <a:endPara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algn="r">
                  <a:defRPr/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150</a:t>
                </a:r>
              </a:p>
              <a:p>
                <a:pPr algn="r">
                  <a:defRPr/>
                </a:pPr>
                <a:endPara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algn="r">
                  <a:defRPr/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100</a:t>
                </a:r>
              </a:p>
              <a:p>
                <a:pPr algn="r">
                  <a:defRPr/>
                </a:pPr>
                <a:endPara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algn="r">
                  <a:defRPr/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50</a:t>
                </a:r>
              </a:p>
              <a:p>
                <a:pPr algn="r">
                  <a:defRPr/>
                </a:pPr>
                <a:endPara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algn="r">
                  <a:defRPr/>
                </a:pPr>
                <a:r>
                  <a:rPr 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0</a:t>
                </a:r>
              </a:p>
            </p:txBody>
          </p:sp>
          <p:sp>
            <p:nvSpPr>
              <p:cNvPr id="16410" name="TextBox 27"/>
              <p:cNvSpPr txBox="1">
                <a:spLocks noChangeArrowheads="1"/>
              </p:cNvSpPr>
              <p:nvPr/>
            </p:nvSpPr>
            <p:spPr bwMode="auto">
              <a:xfrm>
                <a:off x="1624563" y="5017715"/>
                <a:ext cx="3958035" cy="243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700" i="1" dirty="0"/>
                  <a:t>1980      1985      1990     1995     2000      2005</a:t>
                </a: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rot="5400000" flipH="1" flipV="1">
                <a:off x="2021100" y="3407629"/>
                <a:ext cx="3146478" cy="162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rot="16200000" flipV="1">
                <a:off x="3741279" y="3393765"/>
                <a:ext cx="3148109" cy="1629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 rot="5400000" flipH="1" flipV="1">
                <a:off x="5487535" y="3407629"/>
                <a:ext cx="3146478" cy="163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1839934" y="3715915"/>
                <a:ext cx="635594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1839934" y="3074875"/>
                <a:ext cx="635594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>
                <a:off x="1839934" y="4997994"/>
                <a:ext cx="635594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>
                <a:off x="1839934" y="4356954"/>
                <a:ext cx="635594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6" name="TextBox 35"/>
              <p:cNvSpPr txBox="1"/>
              <p:nvPr/>
            </p:nvSpPr>
            <p:spPr>
              <a:xfrm>
                <a:off x="-23264" y="2050516"/>
                <a:ext cx="1702270" cy="3183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1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(10</a:t>
                </a:r>
                <a:r>
                  <a:rPr lang="en-US" sz="1100" b="1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12</a:t>
                </a:r>
                <a:r>
                  <a:rPr lang="en-US" sz="11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KWh)</a:t>
                </a:r>
              </a:p>
            </p:txBody>
          </p:sp>
          <p:cxnSp>
            <p:nvCxnSpPr>
              <p:cNvPr id="37" name="Straight Connector 36"/>
              <p:cNvCxnSpPr/>
              <p:nvPr/>
            </p:nvCxnSpPr>
            <p:spPr bwMode="auto">
              <a:xfrm rot="5400000" flipH="1" flipV="1">
                <a:off x="6647903" y="3407628"/>
                <a:ext cx="314484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420" name="TextBox 37"/>
              <p:cNvSpPr txBox="1">
                <a:spLocks noChangeArrowheads="1"/>
              </p:cNvSpPr>
              <p:nvPr/>
            </p:nvSpPr>
            <p:spPr bwMode="auto">
              <a:xfrm>
                <a:off x="5366804" y="5017715"/>
                <a:ext cx="3195013" cy="243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700" b="1" i="1" dirty="0"/>
                  <a:t>2010     2015     2020     2025     2030</a:t>
                </a:r>
              </a:p>
            </p:txBody>
          </p:sp>
          <p:cxnSp>
            <p:nvCxnSpPr>
              <p:cNvPr id="39" name="Straight Connector 38"/>
              <p:cNvCxnSpPr/>
              <p:nvPr/>
            </p:nvCxnSpPr>
            <p:spPr bwMode="auto">
              <a:xfrm>
                <a:off x="1839934" y="2512130"/>
                <a:ext cx="6355947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4" name="Group 48"/>
              <p:cNvGrpSpPr>
                <a:grpSpLocks/>
              </p:cNvGrpSpPr>
              <p:nvPr/>
            </p:nvGrpSpPr>
            <p:grpSpPr bwMode="auto">
              <a:xfrm>
                <a:off x="1945866" y="1880877"/>
                <a:ext cx="3319759" cy="3060027"/>
                <a:chOff x="1945866" y="1880877"/>
                <a:chExt cx="3319759" cy="3060027"/>
              </a:xfrm>
            </p:grpSpPr>
            <p:sp>
              <p:nvSpPr>
                <p:cNvPr id="8233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2488156" y="1880877"/>
                  <a:ext cx="2360259" cy="4119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en-US" sz="1600" b="1" dirty="0">
                      <a:solidFill>
                        <a:schemeClr val="accent1"/>
                      </a:solidFill>
                      <a:latin typeface="+mj-lt"/>
                    </a:rPr>
                    <a:t>History</a:t>
                  </a:r>
                </a:p>
              </p:txBody>
            </p:sp>
            <p:sp>
              <p:nvSpPr>
                <p:cNvPr id="43" name="Rectangle 42"/>
                <p:cNvSpPr/>
                <p:nvPr/>
              </p:nvSpPr>
              <p:spPr bwMode="auto">
                <a:xfrm flipH="1">
                  <a:off x="1945866" y="3848037"/>
                  <a:ext cx="443286" cy="1092867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 bwMode="auto">
                <a:xfrm flipH="1">
                  <a:off x="2524421" y="3751800"/>
                  <a:ext cx="443286" cy="1189104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 bwMode="auto">
                <a:xfrm flipH="1">
                  <a:off x="3088307" y="3604997"/>
                  <a:ext cx="443286" cy="1335907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 bwMode="auto">
                <a:xfrm flipH="1">
                  <a:off x="3679898" y="3536489"/>
                  <a:ext cx="443286" cy="1404415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47" name="Rectangle 46"/>
                <p:cNvSpPr/>
                <p:nvPr/>
              </p:nvSpPr>
              <p:spPr bwMode="auto">
                <a:xfrm flipH="1">
                  <a:off x="4243785" y="3409260"/>
                  <a:ext cx="443286" cy="1531644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 bwMode="auto">
                <a:xfrm flipH="1">
                  <a:off x="4822339" y="3162957"/>
                  <a:ext cx="443286" cy="1777947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1136527" y="5183287"/>
                <a:ext cx="7674398" cy="22183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chemeClr val="bg1">
                        <a:lumMod val="50000"/>
                      </a:schemeClr>
                    </a:solidFill>
                  </a:rPr>
                  <a:t>Sources: </a:t>
                </a:r>
                <a:r>
                  <a:rPr lang="en-US" sz="800" b="1" dirty="0">
                    <a:solidFill>
                      <a:schemeClr val="bg1">
                        <a:lumMod val="50000"/>
                      </a:schemeClr>
                    </a:solidFill>
                  </a:rPr>
                  <a:t>History</a:t>
                </a:r>
                <a:r>
                  <a:rPr lang="en-US" sz="800" dirty="0">
                    <a:solidFill>
                      <a:schemeClr val="bg1">
                        <a:lumMod val="50000"/>
                      </a:schemeClr>
                    </a:solidFill>
                  </a:rPr>
                  <a:t>: EIA, International Energy Annual 2005 (June-October 2007). </a:t>
                </a:r>
                <a:r>
                  <a:rPr lang="en-US" sz="800" b="1" dirty="0">
                    <a:solidFill>
                      <a:schemeClr val="bg1">
                        <a:lumMod val="50000"/>
                      </a:schemeClr>
                    </a:solidFill>
                  </a:rPr>
                  <a:t>Projections</a:t>
                </a:r>
                <a:r>
                  <a:rPr lang="en-US" sz="800" dirty="0">
                    <a:solidFill>
                      <a:schemeClr val="bg1">
                        <a:lumMod val="50000"/>
                      </a:schemeClr>
                    </a:solidFill>
                  </a:rPr>
                  <a:t>: International Energy Agency World Energy Projections Plus (2008)</a:t>
                </a:r>
              </a:p>
            </p:txBody>
          </p:sp>
        </p:grpSp>
        <p:grpSp>
          <p:nvGrpSpPr>
            <p:cNvPr id="6" name="Group 49"/>
            <p:cNvGrpSpPr>
              <a:grpSpLocks/>
            </p:cNvGrpSpPr>
            <p:nvPr/>
          </p:nvGrpSpPr>
          <p:grpSpPr bwMode="auto">
            <a:xfrm>
              <a:off x="5311775" y="2259013"/>
              <a:ext cx="2684463" cy="2986087"/>
              <a:chOff x="5399734" y="1872722"/>
              <a:chExt cx="2755874" cy="3068182"/>
            </a:xfrm>
          </p:grpSpPr>
          <p:sp>
            <p:nvSpPr>
              <p:cNvPr id="18" name="Rectangle 17"/>
              <p:cNvSpPr/>
              <p:nvPr/>
            </p:nvSpPr>
            <p:spPr bwMode="auto">
              <a:xfrm flipH="1">
                <a:off x="5399734" y="2970482"/>
                <a:ext cx="443287" cy="1970422"/>
              </a:xfrm>
              <a:prstGeom prst="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 flipH="1">
                <a:off x="5978289" y="2774744"/>
                <a:ext cx="443287" cy="2166160"/>
              </a:xfrm>
              <a:prstGeom prst="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 flipH="1">
                <a:off x="6555213" y="2601843"/>
                <a:ext cx="444916" cy="2339061"/>
              </a:xfrm>
              <a:prstGeom prst="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 flipH="1">
                <a:off x="7133767" y="2432204"/>
                <a:ext cx="443287" cy="2508700"/>
              </a:xfrm>
              <a:prstGeom prst="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 flipH="1">
                <a:off x="7712321" y="2267459"/>
                <a:ext cx="443287" cy="2673445"/>
              </a:xfrm>
              <a:prstGeom prst="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600191" y="1872722"/>
                <a:ext cx="2509946" cy="4119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600" b="1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Projections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 bwMode="auto">
            <a:xfrm>
              <a:off x="2163763" y="3059113"/>
              <a:ext cx="2889250" cy="27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World Primary Energy Consumption</a:t>
              </a:r>
            </a:p>
          </p:txBody>
        </p:sp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5270150" y="2624861"/>
              <a:ext cx="3523013" cy="827101"/>
              <a:chOff x="5175856" y="2369392"/>
              <a:chExt cx="3616730" cy="849840"/>
            </a:xfrm>
          </p:grpSpPr>
          <p:cxnSp>
            <p:nvCxnSpPr>
              <p:cNvPr id="16395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5175856" y="3217644"/>
                <a:ext cx="3252159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6396" name="Straight Connector 14"/>
              <p:cNvCxnSpPr>
                <a:cxnSpLocks noChangeShapeType="1"/>
              </p:cNvCxnSpPr>
              <p:nvPr/>
            </p:nvCxnSpPr>
            <p:spPr bwMode="auto">
              <a:xfrm>
                <a:off x="5187358" y="2369392"/>
                <a:ext cx="3252159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16" name="Right Arrow 15"/>
              <p:cNvSpPr/>
              <p:nvPr/>
            </p:nvSpPr>
            <p:spPr bwMode="auto">
              <a:xfrm rot="16200000">
                <a:off x="8089922" y="2610184"/>
                <a:ext cx="577425" cy="290092"/>
              </a:xfrm>
              <a:prstGeom prst="rightArrow">
                <a:avLst/>
              </a:prstGeom>
              <a:solidFill>
                <a:srgbClr val="FF99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6398" name="TextBox 16"/>
              <p:cNvSpPr txBox="1">
                <a:spLocks noChangeArrowheads="1"/>
              </p:cNvSpPr>
              <p:nvPr/>
            </p:nvSpPr>
            <p:spPr bwMode="auto">
              <a:xfrm>
                <a:off x="8090150" y="2597992"/>
                <a:ext cx="70243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+45%</a:t>
                </a:r>
              </a:p>
            </p:txBody>
          </p:sp>
        </p:grpSp>
        <p:sp>
          <p:nvSpPr>
            <p:cNvPr id="12" name="Rectangle 11"/>
            <p:cNvSpPr/>
            <p:nvPr/>
          </p:nvSpPr>
          <p:spPr bwMode="auto">
            <a:xfrm>
              <a:off x="4992688" y="4883150"/>
              <a:ext cx="176212" cy="33813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394" name="TextBox 12"/>
            <p:cNvSpPr txBox="1">
              <a:spLocks noChangeArrowheads="1"/>
            </p:cNvSpPr>
            <p:nvPr/>
          </p:nvSpPr>
          <p:spPr bwMode="auto">
            <a:xfrm rot="-5400000">
              <a:off x="4592791" y="4261359"/>
              <a:ext cx="982060" cy="269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sym typeface="Wingdings 3" pitchFamily="18" charset="2"/>
                </a:rPr>
                <a:t>  </a:t>
              </a:r>
              <a:r>
                <a:rPr lang="en-US" sz="1200" dirty="0">
                  <a:solidFill>
                    <a:schemeClr val="bg1"/>
                  </a:solidFill>
                </a:rPr>
                <a:t>USA-2007</a:t>
              </a:r>
            </a:p>
          </p:txBody>
        </p:sp>
      </p:grp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5105400" y="3429000"/>
            <a:ext cx="4038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Florida will need </a:t>
            </a: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76% more energy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2030 in order to meet the needs of its population and projected economic growth (Florida Chamber)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Florida is #2 in Electrical Generation and #5 in CO2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Emissions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Major Demand: Residential Electricity &amp; Transportation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" name="Object 2"/>
          <p:cNvGraphicFramePr>
            <a:graphicFrameLocks noChangeAspect="1"/>
          </p:cNvGraphicFramePr>
          <p:nvPr/>
        </p:nvGraphicFramePr>
        <p:xfrm>
          <a:off x="4778375" y="990600"/>
          <a:ext cx="4365625" cy="2546350"/>
        </p:xfrm>
        <a:graphic>
          <a:graphicData uri="http://schemas.openxmlformats.org/presentationml/2006/ole">
            <p:oleObj spid="_x0000_s41986" name="Worksheet" r:id="rId4" imgW="11791950" imgH="687720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Energy 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Pillars:</a:t>
            </a:r>
          </a:p>
          <a:p>
            <a:pPr lvl="1"/>
            <a:r>
              <a:rPr lang="en-US" dirty="0" smtClean="0"/>
              <a:t>Energy Efficiency &amp; Conservation</a:t>
            </a:r>
          </a:p>
          <a:p>
            <a:pPr lvl="2"/>
            <a:r>
              <a:rPr lang="en-US" dirty="0" smtClean="0"/>
              <a:t>Residential Electricity</a:t>
            </a:r>
          </a:p>
          <a:p>
            <a:pPr lvl="2"/>
            <a:r>
              <a:rPr lang="en-US" dirty="0" smtClean="0"/>
              <a:t>Building Efficiency</a:t>
            </a:r>
          </a:p>
          <a:p>
            <a:pPr lvl="1"/>
            <a:r>
              <a:rPr lang="en-US" dirty="0" smtClean="0"/>
              <a:t>Energy Generation</a:t>
            </a:r>
          </a:p>
          <a:p>
            <a:pPr lvl="2"/>
            <a:r>
              <a:rPr lang="en-US" dirty="0" smtClean="0"/>
              <a:t>“Florida Fuels”</a:t>
            </a:r>
          </a:p>
          <a:p>
            <a:pPr lvl="2"/>
            <a:r>
              <a:rPr lang="en-US" dirty="0" smtClean="0"/>
              <a:t>Streamline permitting, adopt best practices – Sun Shot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2"/>
            <a:r>
              <a:rPr lang="en-US" dirty="0" smtClean="0"/>
              <a:t>Alternative Fuels/Hybrids</a:t>
            </a:r>
          </a:p>
          <a:p>
            <a:pPr lvl="2"/>
            <a:r>
              <a:rPr lang="en-US" dirty="0" smtClean="0"/>
              <a:t>Electrification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Potential for Growth in </a:t>
            </a:r>
            <a:r>
              <a:rPr lang="en-US" u="sng" dirty="0" smtClean="0"/>
              <a:t>Clean Energy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2009 there were </a:t>
            </a:r>
            <a:r>
              <a:rPr lang="en-US" dirty="0" smtClean="0"/>
              <a:t>3,800 </a:t>
            </a:r>
            <a:r>
              <a:rPr lang="en-US" dirty="0" smtClean="0"/>
              <a:t>FL clean energy businesses with 31,100 existing jobs.</a:t>
            </a:r>
          </a:p>
          <a:p>
            <a:r>
              <a:rPr lang="en-US" dirty="0" smtClean="0"/>
              <a:t>By 2023, the </a:t>
            </a:r>
            <a:r>
              <a:rPr lang="en-US" dirty="0" smtClean="0"/>
              <a:t>American Council for an Energy‐Efficient Economy </a:t>
            </a:r>
            <a:r>
              <a:rPr lang="en-US" dirty="0" smtClean="0"/>
              <a:t>found by using energy efficiency strategies, Florida </a:t>
            </a:r>
            <a:r>
              <a:rPr lang="en-US" dirty="0" smtClean="0"/>
              <a:t>could:</a:t>
            </a:r>
          </a:p>
          <a:p>
            <a:pPr lvl="1"/>
            <a:r>
              <a:rPr lang="en-US" dirty="0" smtClean="0"/>
              <a:t> save $28 </a:t>
            </a:r>
            <a:r>
              <a:rPr lang="en-US" dirty="0" smtClean="0"/>
              <a:t>billion; </a:t>
            </a:r>
            <a:endParaRPr lang="en-US" dirty="0" smtClean="0"/>
          </a:p>
          <a:p>
            <a:pPr lvl="1"/>
            <a:r>
              <a:rPr lang="en-US" dirty="0" smtClean="0"/>
              <a:t>offset the state’s entire future growth in electric demand and carbon </a:t>
            </a:r>
            <a:r>
              <a:rPr lang="en-US" dirty="0" smtClean="0"/>
              <a:t>footprint; and </a:t>
            </a:r>
            <a:endParaRPr lang="en-US" dirty="0" smtClean="0"/>
          </a:p>
          <a:p>
            <a:pPr lvl="1"/>
            <a:r>
              <a:rPr lang="en-US" dirty="0" smtClean="0"/>
              <a:t>create more than </a:t>
            </a:r>
            <a:r>
              <a:rPr lang="en-US" dirty="0" smtClean="0"/>
              <a:t>14,000 </a:t>
            </a:r>
            <a:r>
              <a:rPr lang="en-US" dirty="0" smtClean="0"/>
              <a:t>new </a:t>
            </a:r>
            <a:r>
              <a:rPr lang="en-US" dirty="0" smtClean="0"/>
              <a:t>jobs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22457</TotalTime>
  <Words>1232</Words>
  <Application>Microsoft Office PowerPoint</Application>
  <PresentationFormat>On-screen Show (4:3)</PresentationFormat>
  <Paragraphs>319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Worksheet</vt:lpstr>
      <vt:lpstr>Space Coast Energy Consortium: Building a Clean Energy Economy on the Space Coast</vt:lpstr>
      <vt:lpstr>What is the  Space Coast Energy Consortium?</vt:lpstr>
      <vt:lpstr>Slide 3</vt:lpstr>
      <vt:lpstr>SCEC - Vision</vt:lpstr>
      <vt:lpstr>Slide 5</vt:lpstr>
      <vt:lpstr>Florida Spends $60 Billion per year  on Energy Costs</vt:lpstr>
      <vt:lpstr>Global Energy – A “Hungry” Market</vt:lpstr>
      <vt:lpstr>An Energy Action Plan</vt:lpstr>
      <vt:lpstr>Potential for Growth in Clean Energy Jobs</vt:lpstr>
      <vt:lpstr>Projected Space Coast Clean Energy Jobs Prepared by  Florida State University – Center for Economic Forecasting and Analysis  </vt:lpstr>
      <vt:lpstr>How do we measure “Success”?</vt:lpstr>
      <vt:lpstr>Get Involved!</vt:lpstr>
      <vt:lpstr>Leading the Future</vt:lpstr>
      <vt:lpstr>Questions</vt:lpstr>
      <vt:lpstr>Thank You!</vt:lpstr>
      <vt:lpstr>Extra Slides</vt:lpstr>
      <vt:lpstr>Florida’s Renewable Energy Assets</vt:lpstr>
      <vt:lpstr>Segments of the Energy Industry</vt:lpstr>
      <vt:lpstr>Who is Involved?</vt:lpstr>
      <vt:lpstr>Current Assets</vt:lpstr>
      <vt:lpstr>Current Assets</vt:lpstr>
      <vt:lpstr>Kennedy Space &amp; Energy Center</vt:lpstr>
    </vt:vector>
  </TitlesOfParts>
  <Company>AML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</dc:creator>
  <cp:lastModifiedBy>MJSMIth</cp:lastModifiedBy>
  <cp:revision>399</cp:revision>
  <dcterms:created xsi:type="dcterms:W3CDTF">2010-08-27T15:03:34Z</dcterms:created>
  <dcterms:modified xsi:type="dcterms:W3CDTF">2011-10-18T01:06:20Z</dcterms:modified>
</cp:coreProperties>
</file>